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15" r:id="rId3"/>
    <p:sldId id="378" r:id="rId4"/>
    <p:sldId id="316" r:id="rId5"/>
    <p:sldId id="317" r:id="rId6"/>
    <p:sldId id="318" r:id="rId7"/>
    <p:sldId id="319" r:id="rId8"/>
    <p:sldId id="320" r:id="rId9"/>
    <p:sldId id="321" r:id="rId10"/>
    <p:sldId id="322" r:id="rId11"/>
    <p:sldId id="323" r:id="rId12"/>
    <p:sldId id="380" r:id="rId13"/>
    <p:sldId id="324" r:id="rId14"/>
    <p:sldId id="325" r:id="rId15"/>
    <p:sldId id="382" r:id="rId16"/>
    <p:sldId id="383" r:id="rId17"/>
    <p:sldId id="327" r:id="rId18"/>
    <p:sldId id="328" r:id="rId19"/>
    <p:sldId id="329" r:id="rId20"/>
    <p:sldId id="330" r:id="rId21"/>
    <p:sldId id="331" r:id="rId22"/>
    <p:sldId id="332" r:id="rId23"/>
    <p:sldId id="384" r:id="rId24"/>
    <p:sldId id="385" r:id="rId25"/>
    <p:sldId id="386" r:id="rId26"/>
    <p:sldId id="387" r:id="rId27"/>
    <p:sldId id="388" r:id="rId28"/>
    <p:sldId id="390" r:id="rId29"/>
    <p:sldId id="389" r:id="rId30"/>
    <p:sldId id="334" r:id="rId31"/>
    <p:sldId id="335" r:id="rId32"/>
    <p:sldId id="336" r:id="rId33"/>
    <p:sldId id="337" r:id="rId34"/>
    <p:sldId id="338" r:id="rId35"/>
    <p:sldId id="339" r:id="rId36"/>
    <p:sldId id="343" r:id="rId37"/>
    <p:sldId id="344" r:id="rId38"/>
    <p:sldId id="350" r:id="rId39"/>
    <p:sldId id="363" r:id="rId40"/>
    <p:sldId id="303" r:id="rId41"/>
    <p:sldId id="364" r:id="rId42"/>
    <p:sldId id="381" r:id="rId43"/>
    <p:sldId id="365" r:id="rId44"/>
    <p:sldId id="366" r:id="rId45"/>
    <p:sldId id="305" r:id="rId46"/>
    <p:sldId id="306" r:id="rId47"/>
    <p:sldId id="307" r:id="rId48"/>
    <p:sldId id="308" r:id="rId49"/>
    <p:sldId id="309" r:id="rId50"/>
    <p:sldId id="369" r:id="rId51"/>
    <p:sldId id="370" r:id="rId52"/>
    <p:sldId id="371" r:id="rId53"/>
    <p:sldId id="310" r:id="rId54"/>
    <p:sldId id="377" r:id="rId55"/>
  </p:sldIdLst>
  <p:sldSz cx="9144000" cy="6858000" type="screen4x3"/>
  <p:notesSz cx="6858000" cy="9144000"/>
  <p:defaultTex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83391" autoAdjust="0"/>
  </p:normalViewPr>
  <p:slideViewPr>
    <p:cSldViewPr>
      <p:cViewPr varScale="1">
        <p:scale>
          <a:sx n="61" d="100"/>
          <a:sy n="61" d="100"/>
        </p:scale>
        <p:origin x="5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2.wmf"/><Relationship Id="rId4"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2.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0T07:09:24.992"/>
    </inkml:context>
    <inkml:brush xml:id="br0">
      <inkml:brushProperty name="width" value="0.05292" units="cm"/>
      <inkml:brushProperty name="height" value="0.05292" units="cm"/>
      <inkml:brushProperty name="color" value="#FF0000"/>
    </inkml:brush>
  </inkml:definitions>
  <inkml:trace contextRef="#ctx0" brushRef="#br0">16247 12402 0,'0'0'1045,"0"25"-1030,0-25-15,0 25 16,0-25 0,0 25-16,0 0 15,0-25 1,0 24-1,25-24 63,-25 0-62,0 25 0,0-25-1,0 0 1,0 25 15,0 0 31,0-25-46,0 25 15,0-25-15,0 24 15,0 1 78,0-25-93,0 25-1,0-25 17,0 0 358,0 0-390,0 0 15,0-25-15,25 0 16,-25 1-16,0 24 15,0-25-15,0 0 16,25 25-16,-25-25 16,0 25-1,0 0 1,0-25-1,0 1 126,0 24-126,0 0 1,0-25-16,0 25 16,0 0 62,0-25-32,0 25-46,-25 0 78,0 0-15,25 0-32</inkml:trace>
  <inkml:trace contextRef="#ctx0" brushRef="#br0" timeOffset="11550.6605">16272 12328 0,'0'0'234,"-25"25"-234,25-25 15,0 25-15,0-1 16,0 1-16,0 0 16,-24-25-16,24 25 15,0 0-15,0-25 16,0 24-16,0-24 15,0 25 1,0 0-16,-25-25 16,25 0-16,0 25 15,0-25 16,0 25 1,0-25-1,0 0 281,0 0-297,0-50-15,0 25 16,0 0-16,0 1 16,0 24-16,0-50 15,0 50-15,0-25 16,0 25-16,0-49 15,25 49-15,-25-25 16,0 25-16,0-25 16,0 0-16,0 25 15,0-25 16,0 25 16,0-24-31,0 24-1,0-25 32,0 25 234,0 0-281,0 25 16,0-1-16,0 1 15,0 0-15,0-25 16,0 50-1,0-50-15,0 24 16,0-24-16,0 25 16,0 0-1,0-25-15,0 25 16,0-25-16,-25 0 15,25 25-15,0-25 16,0 24 0,0 1-1,0-25 1,0 25-1,0-25 1,0 25 15,0 0 110,0-25-141,0 24 15,0-24 1,0 25-16,0-25 15,0 0 157,0 0-156,0-25-16,0 1 15,0-1-15,25 0 16,-25 0-16,0 25 15,0-49-15,24 49 16,-24-25-16,0 25 16,25-25-16,-25 0 15,0 25-15,0-25 16,0 25 15,0-24 16,25 24-47,-25 0 281,0 0-266,0 24-15,0 1 16,0 0-16,0 0 15,0 0-15,0 24 16,0-49-16,0 25 16,0-25-16,0 25 15,0-25-15,0 25 16,0-1-1,0-24-15,0 25 16,0-25 0,0 25 30,0-25-30,0 0 202,0-25-218,0 0 16,0-49-16,0 49 16,0 25-16,0-49 15,0 24-15,0 0 16,0 0-16,0 0 15,0 1-15,0 24 16,0-25-16,0 25 16,0-25-16,0 0 31,0 25 328,0 25-359,0 0 15,0-25-15,0 25 16,0-1-16,0 1 15,0-25-15,0 50 16,0-50-16,0 25 16,-25-1-16,25 1 15,0-25 1,0 25 15,0-25 0,0 25 16,0-25 109,0 0-156,-25-25 16,25-25-16,0 1 15,0 24-15,0-25 16,0 50-1,0-24-15,0-1 16,0 0 0,0 25-16,-24 0 624,-1 0-609,25 0 1,-25 0-16,25 25 15,-25-25 1,25 0-16,0 25 16,-25-25-1,25 0 1,0 0 405,0 0-421,50-25 16,-50 25-16,25-25 15,0 25 1,-1 0-16,1-25 15,-25 25-15,25 0 16,-25-25-16,25 25 16,-25 0 15,0 0 530,0 0-561,0 25 16,0 0-16,0 0 16,-25 0-16,25-25 15,0 24-15,0 1 16,0 0-1,0-25 1,0 25 15,-25-25-31,25 0 16,0 25-1,0-1 1,0-24 15,0 25-15,0-25 15,0 25-15,0 0-1,0-25 1,0 25-1,0-25 1,0 24 0,0-24 15,0 25-16,0 0 1,0-25 202,0-25-218,0 0 16,0 1-16,0-1 16,0 0-16,0 0 15,0 0-15,0 25 16,0-49-16,0 49 15,0-25-15,0 25 16,0-25-16,0 0 16,0 25-16,0-24 15,0 24 1,0-25-1,0 25 1,25 0 0,-25-25-16,0 0 15,0 25 1,0-25-1,0 25 17,25 0 170,-25 0-186,0 0 0,0 25-1,0 0 1,0-25-1,0 25 1,0-25 0,0 0 264,0-25-280,0 0 16,0 25-16,0-25 16,0 1-16,0 24 15,0-25 1,0 25-1,0 0 204,0 0-94,-25 0-110,25 0 1,0 25-16,-25-1 15,25-24-15,0 25 16,0-25 0,0 25-1,-25-25 1,25 0-1,-24 0-15,24 25 16,0 0-16,0-25 16,0 0-16,-25 24 15,25-24 1,0 0-16,0 25 15,0 0-15,-25-25 16,25 0 0,0 0 218,0-25-219,0 25-15,0-25 16,0 25-16,0-24 15,0-1 1,0 25 0,0 0-1,0-25 1,0 25-1,25 0 17,-25-25 46,0 0-63,0 25 344,0 25-359,0 0 16,0-25-16,-25 0 15,25 25 1,0 0-16,0-25 15,-25 0-15,25 24 16,-25-24 0,25 0 124,0 0 125,0 0-265,25 0 16,0-24-16,-25-1 15,25 25 1,0-25-16,-25 25 16,24-25-16,-24 25 15,25 0 1,-25-25-16,0 25 390,0 0-390,0 25 15,0 0-15,0 0 16,0 0-16,0-1 16,0 1-16,0-25 15,0 25 1,0 0-16,0 0 15,0-25 1,0 24-16,0-24 16,0 25-1,0 0-15,0-25 16,0 25-16,0-25 15,0 25 1,0-25 0,0 24-1,0 1 16,0-25 235,0-25-251,0 25 1,0-24-16,0-1 15,0 0-15,25 25 16,-25-25-16,0 0 16,0 1-16,0 24 15,0-25-15,0 25 16,25 0-16,-25-25 15,0 25 17,0-25-17,0 0 1,0 25 15,0-24-15,0 24 30,0 0 188,0 0-218,0 24-16,0 1 16,0 0-16,0 0 15,0 0-15,0-1 16,0 1-16,0-25 15,0 25-15,0 0 16,0-25-16,0 25 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28.34025" units="1/cm"/>
          <inkml:channelProperty channel="Y" name="resolution" value="28.33948" units="1/cm"/>
          <inkml:channelProperty channel="T" name="resolution" value="1" units="1/dev"/>
        </inkml:channelProperties>
      </inkml:inkSource>
      <inkml:timestamp xml:id="ts0" timeString="2021-11-20T07:09:48.336"/>
    </inkml:context>
    <inkml:brush xml:id="br0">
      <inkml:brushProperty name="width" value="0.05292" units="cm"/>
      <inkml:brushProperty name="height" value="0.05292" units="cm"/>
      <inkml:brushProperty name="color" value="#FF0000"/>
    </inkml:brush>
  </inkml:definitions>
  <inkml:trace contextRef="#ctx0" brushRef="#br0">16223 12452 0,'0'25'172,"0"0"-157,0-1-15,0 1 16,0-25-16,0 25 15,0-25 1,0 25 0,0 0-16,0-25 15,0 24 1,0-24-1,0 25 79,0-25 436,0 0-530,0-25 16,0-24-16,0 49 16,0-25-16,0 0 15,-25 25-15,25 0 16,0-25-1,0 25 1,0-24 109,0-1-78,0 25-32,0-25-15,0 25 16,0-25-1,0 25 1,0-25 0,0 1-1,0 24-15,0 0 16,0-25 93,0 25-93,0-25-1,0 25 1,0-25-1,0 25 282,0 25-282,0 0-15,0 0 16,0-1-16,0 1 16,0 0-16,0-25 15,0 25-15,0-25 16,0 25-16,0-25 15,0 24 1,0 1-16,0-25 16,0 25-1,0-25-15,0 25 16,0 0-1,0-25-15,0 24 16,0-24 0,0 25-1,0-25 16,0 25-15,0 0 0,0-25 15,0 0 172,0-25-203,0 0 15,0 0-15,0 25 16,0-24-16,0 24 15,0-25-15,0 25 16,0-25-16,0 0 16,0 25-1,0-25 1,25 25-16,-25 0 15,0-24 1,0-1 0,24 25-1,-24-25 1,0 25 15,0-25 0,0 25-15,0-25 15,0 1 0,0 24-15,0-25-1,0 25 297,0 0-296,0 49-16,0-24 16,0 0-16,0 25 15,0-26-15,0-24 16,0 50-1,-24-50-15,24 50 16,0-50 0,0 24-16,0-24 15,0 25 1,0-25-16,0 25 15,0 0 17</inkml:trace>
  <inkml:trace contextRef="#ctx0" brushRef="#br0" timeOffset="8210.4695">16223 12378 0,'0'0'156,"0"0"-156,0 24 16,0-24-1,24 50-15,-24-50 16,0 25-16,0-25 16,0 25-16,0-25 15,0 24-15,0 1 16,0-25-1,0 25-15,0-25 32,0 25 30,0 0-46,0-25 420,0-25-436,0 25 16,0-25-16,0 25 16,0-25-16,0 0 15,0 25 1,0-24-16,0 24 15,0-25 1,0 25 15,0 0 281,0 25-312,0-1 16,0 1-16,0 0 15,0 25-15,0-50 16,0 24-16,0 1 16,0 0-16,0 0 15,0-25 1,0 25-1,0-25 251,0-25-266,0 25 15,0-50 1,0 25-16,0 1 16,0-1-16,0 25 15,0-25-15,0 0 16,0 0-16,0 25 15,0-24-15,0-1 16,0 25 0,0-25-16,0 25 15,0-25 16,0 0-15,0 25 0,0-24-1,0 24 16,0 0 266,25 0-297,-25 0 15,0 24-15,0 1 16,0 0-16,0-25 16,0 25-16,0 0 15,0-25-15,0 24 16,0-24-1,0 25 1,0 0 0,0-25 15,0 25 187,0-25-31,0 25-171,0-25-16,0 24 16,0-24-16,0 25 15,0-25 219,0-25-218,0 1-16,0 24 15,0-25-15,0 0 16,0 25-16,0-25 16,0 25-16,0-25 15,0 25-15,0-24 16,0-1-1,0 25 17,0-25 61,0 25-77,0-25-1,0 25 531,0 0-546,0 25 16,0 0 0,0 0-16,0-25 15,-25 49-15,25-49 16,0 25-16,-24 0 15,24-25 1,0 25 0,0-1-1,0-24 1,0 0-1,0 25-15,0-25 16,0 25 15,0 0-15,-25-25 327,25-25-327,0 0-16,0 0 15,0 1-15,0-1 16,0 0-16,0 0 15,0 25-15,0-25 16,0 1-16,0 24 16,0-25-16,0 25 15,0-25 1,0 25-16,0-25 15,0 0 1,0 25 0,0-24-1,0 24 1,0-25-1,25 25 48,-25 0 327,0 0-390,0 25 15,0-1-15,0 1 16,0 25-16,0-50 16,0 25-1,0-1-15,0 1 16,-25-25-16,25 25 15,0-25-15,0 25 16,0 0-16,0-25 16,0 24-1,-25-24 1,25 25-1,0 0 1,0-25 15,0 0-15,0 25-1,0-25 95,0 0 233,0-25-328,0-25-15,0 26 16,0-1-16,0 0 16,0 25-1,0-50-15,0 50 16,0-24-16,25 24 15,-25-25 1,0 0 0,0 25-1,0-25-15,0 25 16,0-25-1,0 25 1,0-24 0,0-1-16,0 25 15,0-25 1,25 25-1,-25 0 344,0 25-359,0 0 16,0-1-16,0 1 15,-25 25-15,25-50 16,0 25-16,0-1 16,0 1-16,0 0 15,0-25-15,0 25 16,0 0-16,0-25 15,0 24 17,0-24-17,0 25 16,0-25 281,0-25-312,0 1 16,0-1-16,0 25 16,0-50-16,0 50 15,0-25-15,0 1 16,0-1-16,0 25 15,0-25-15,0 25 16,25-25-16,-25 0 16,0 25-1,0-24-15,0 24 16,0-25-1,0 25 17,0-25 14,0 25 188,0 0-234,0 74 16,0-49-16,0 0 16,0 25-16,0-26 15,0 1-15,0-25 16,0 25-16,0 0 15,0 0-15,0-25 16,0 24-16,0-24 16,0 25-1,0 0 1,0-50 218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59FFA-2AF1-47E3-9F56-BB6E62B1FCA3}" type="datetimeFigureOut">
              <a:rPr lang="zh-CN" altLang="en-US" smtClean="0"/>
              <a:pPr/>
              <a:t>2021/11/23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5FE55-2692-4B86-A670-1558C20A62B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在</a:t>
            </a:r>
            <a:r>
              <a:rPr lang="en-US" altLang="zh-CN" sz="1200" b="0" i="0" kern="1200" dirty="0" smtClean="0">
                <a:solidFill>
                  <a:schemeClr val="tx1"/>
                </a:solidFill>
                <a:latin typeface="+mn-lt"/>
                <a:ea typeface="+mn-ea"/>
                <a:cs typeface="+mn-cs"/>
              </a:rPr>
              <a:t>74LS90</a:t>
            </a:r>
            <a:r>
              <a:rPr lang="zh-CN" altLang="en-US" sz="1200" b="0" i="0" kern="1200" dirty="0" smtClean="0">
                <a:solidFill>
                  <a:schemeClr val="tx1"/>
                </a:solidFill>
                <a:latin typeface="+mn-lt"/>
                <a:ea typeface="+mn-ea"/>
                <a:cs typeface="+mn-cs"/>
              </a:rPr>
              <a:t>计数器电路中，设有专用置“</a:t>
            </a:r>
            <a:r>
              <a:rPr lang="en-US" altLang="zh-CN" sz="1200" b="0" i="0" kern="1200" dirty="0" smtClean="0">
                <a:solidFill>
                  <a:schemeClr val="tx1"/>
                </a:solidFill>
                <a:latin typeface="+mn-lt"/>
                <a:ea typeface="+mn-ea"/>
                <a:cs typeface="+mn-cs"/>
              </a:rPr>
              <a:t>0”</a:t>
            </a:r>
            <a:r>
              <a:rPr lang="zh-CN" altLang="en-US" sz="1200" b="0" i="0" kern="1200" dirty="0" smtClean="0">
                <a:solidFill>
                  <a:schemeClr val="tx1"/>
                </a:solidFill>
                <a:latin typeface="+mn-lt"/>
                <a:ea typeface="+mn-ea"/>
                <a:cs typeface="+mn-cs"/>
              </a:rPr>
              <a:t>端</a:t>
            </a:r>
            <a:r>
              <a:rPr lang="en-US" altLang="zh-CN" sz="1200" b="0" i="0" kern="1200" dirty="0" smtClean="0">
                <a:solidFill>
                  <a:schemeClr val="tx1"/>
                </a:solidFill>
                <a:latin typeface="+mn-lt"/>
                <a:ea typeface="+mn-ea"/>
                <a:cs typeface="+mn-cs"/>
              </a:rPr>
              <a:t>R1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R2</a:t>
            </a:r>
            <a:r>
              <a:rPr lang="zh-CN" altLang="en-US" sz="1200" b="0" i="0" kern="1200" dirty="0" smtClean="0">
                <a:solidFill>
                  <a:schemeClr val="tx1"/>
                </a:solidFill>
                <a:latin typeface="+mn-lt"/>
                <a:ea typeface="+mn-ea"/>
                <a:cs typeface="+mn-cs"/>
              </a:rPr>
              <a:t>和置位（置“</a:t>
            </a:r>
            <a:r>
              <a:rPr lang="en-US" altLang="zh-CN" sz="1200" b="0" i="0" kern="1200" dirty="0" smtClean="0">
                <a:solidFill>
                  <a:schemeClr val="tx1"/>
                </a:solidFill>
                <a:latin typeface="+mn-lt"/>
                <a:ea typeface="+mn-ea"/>
                <a:cs typeface="+mn-cs"/>
              </a:rPr>
              <a:t>9”</a:t>
            </a:r>
            <a:r>
              <a:rPr lang="zh-CN" altLang="en-US" sz="1200" b="0" i="0" kern="1200" dirty="0" smtClean="0">
                <a:solidFill>
                  <a:schemeClr val="tx1"/>
                </a:solidFill>
                <a:latin typeface="+mn-lt"/>
                <a:ea typeface="+mn-ea"/>
                <a:cs typeface="+mn-cs"/>
              </a:rPr>
              <a:t>）端</a:t>
            </a:r>
            <a:r>
              <a:rPr lang="en-US" altLang="zh-CN" sz="1200" b="0" i="0" kern="1200" dirty="0" smtClean="0">
                <a:solidFill>
                  <a:schemeClr val="tx1"/>
                </a:solidFill>
                <a:latin typeface="+mn-lt"/>
                <a:ea typeface="+mn-ea"/>
                <a:cs typeface="+mn-cs"/>
              </a:rPr>
              <a:t>S1</a:t>
            </a:r>
            <a:r>
              <a:rPr lang="zh-CN" altLang="en-US" sz="1200" b="0" i="0" kern="1200" dirty="0" smtClean="0">
                <a:solidFill>
                  <a:schemeClr val="tx1"/>
                </a:solidFill>
                <a:latin typeface="+mn-lt"/>
                <a:ea typeface="+mn-ea"/>
                <a:cs typeface="+mn-cs"/>
              </a:rPr>
              <a:t>、</a:t>
            </a:r>
            <a:r>
              <a:rPr lang="en-US" altLang="zh-CN" sz="1200" b="0" i="0" kern="1200" dirty="0" smtClean="0">
                <a:solidFill>
                  <a:schemeClr val="tx1"/>
                </a:solidFill>
                <a:latin typeface="+mn-lt"/>
                <a:ea typeface="+mn-ea"/>
                <a:cs typeface="+mn-cs"/>
              </a:rPr>
              <a:t>S2</a:t>
            </a:r>
            <a:r>
              <a:rPr lang="zh-CN" altLang="en-US" sz="1200" b="0" i="0" kern="1200" dirty="0" smtClean="0">
                <a:solidFill>
                  <a:schemeClr val="tx1"/>
                </a:solidFill>
                <a:latin typeface="+mn-lt"/>
                <a:ea typeface="+mn-ea"/>
                <a:cs typeface="+mn-cs"/>
              </a:rPr>
              <a:t>。</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en-US" altLang="zh-CN" dirty="0" smtClean="0"/>
              <a:t>http://m.elecfans.com/article/606567.html</a:t>
            </a:r>
            <a:endParaRPr lang="zh-CN" altLang="en-US" dirty="0"/>
          </a:p>
        </p:txBody>
      </p:sp>
      <p:sp>
        <p:nvSpPr>
          <p:cNvPr id="4" name="灯片编号占位符 3"/>
          <p:cNvSpPr>
            <a:spLocks noGrp="1"/>
          </p:cNvSpPr>
          <p:nvPr>
            <p:ph type="sldNum" sz="quarter" idx="10"/>
          </p:nvPr>
        </p:nvSpPr>
        <p:spPr/>
        <p:txBody>
          <a:bodyPr/>
          <a:lstStyle/>
          <a:p>
            <a:fld id="{2575FE55-2692-4B86-A670-1558C20A62BB}" type="slidenum">
              <a:rPr lang="zh-CN" altLang="en-US" smtClean="0"/>
              <a:pPr/>
              <a:t>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R</a:t>
            </a:r>
            <a:r>
              <a:rPr lang="zh-CN" altLang="en-US" dirty="0" smtClean="0"/>
              <a:t>是置</a:t>
            </a:r>
            <a:r>
              <a:rPr lang="en-US" altLang="zh-CN" dirty="0" smtClean="0"/>
              <a:t>0</a:t>
            </a:r>
            <a:r>
              <a:rPr lang="zh-CN" altLang="en-US" dirty="0" smtClean="0"/>
              <a:t>，</a:t>
            </a:r>
            <a:r>
              <a:rPr lang="en-US" altLang="zh-CN" dirty="0" smtClean="0"/>
              <a:t>S</a:t>
            </a:r>
            <a:r>
              <a:rPr lang="zh-CN" altLang="en-US" dirty="0" smtClean="0"/>
              <a:t>是置</a:t>
            </a:r>
            <a:r>
              <a:rPr lang="en-US" altLang="zh-CN" baseline="0" dirty="0" smtClean="0"/>
              <a:t>1</a:t>
            </a:r>
            <a:r>
              <a:rPr lang="zh-CN" altLang="en-US" baseline="0" dirty="0" smtClean="0"/>
              <a:t>，高电平有效，不可以同时输入</a:t>
            </a:r>
            <a:r>
              <a:rPr lang="en-US" altLang="zh-CN" baseline="0" dirty="0" smtClean="0"/>
              <a:t>1</a:t>
            </a:r>
            <a:endParaRPr lang="zh-CN" altLang="en-US" dirty="0"/>
          </a:p>
        </p:txBody>
      </p:sp>
      <p:sp>
        <p:nvSpPr>
          <p:cNvPr id="4" name="灯片编号占位符 3"/>
          <p:cNvSpPr>
            <a:spLocks noGrp="1"/>
          </p:cNvSpPr>
          <p:nvPr>
            <p:ph type="sldNum" sz="quarter" idx="10"/>
          </p:nvPr>
        </p:nvSpPr>
        <p:spPr/>
        <p:txBody>
          <a:bodyPr/>
          <a:lstStyle/>
          <a:p>
            <a:fld id="{2575FE55-2692-4B86-A670-1558C20A62BB}"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75FE55-2692-4B86-A670-1558C20A62BB}" type="slidenum">
              <a:rPr lang="zh-CN" altLang="en-US" smtClean="0"/>
              <a:pPr/>
              <a:t>53</a:t>
            </a:fld>
            <a:endParaRPr lang="zh-CN" altLang="en-US"/>
          </a:p>
        </p:txBody>
      </p:sp>
    </p:spTree>
    <p:extLst>
      <p:ext uri="{BB962C8B-B14F-4D97-AF65-F5344CB8AC3E}">
        <p14:creationId xmlns:p14="http://schemas.microsoft.com/office/powerpoint/2010/main" val="1232366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70859E4-23A7-45B9-8E6D-3751D8B1AA44}"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73459599-549C-4F0F-BFCF-E99DC1AAA4F2}"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8807604C-B042-4F8D-80D4-20EA702422DC}"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66722C19-09B0-4734-9106-A772DA6FBF9E}" type="slidenum">
              <a:rPr lang="en-US" altLang="zh-CN"/>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1DCAE7DA-A522-4B88-B59E-C2F89D96EDAE}" type="slidenum">
              <a:rPr lang="en-US" altLang="zh-CN"/>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B418401-9C47-4E7B-BED9-1005779D888C}" type="slidenum">
              <a:rPr lang="en-US" altLang="zh-CN"/>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3CDFD899-FA8A-43F6-A556-215ECFACCB5A}" type="slidenum">
              <a:rPr lang="en-US" altLang="zh-CN"/>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D2EE6B76-F8A0-4243-9979-9A96859DAD94}" type="slidenum">
              <a:rPr lang="en-US" altLang="zh-CN"/>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AE098C6A-AEF7-43A6-8A3D-66B50FA885A0}" type="slidenum">
              <a:rPr lang="en-US" altLang="zh-CN"/>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A0F85DCC-7020-4F93-891D-181A8C85A6F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585F320-95ED-476E-97CB-428E7B8F8C2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A65158AF-7FC9-4485-836A-F29750B5429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6.wmf"/><Relationship Id="rId5" Type="http://schemas.openxmlformats.org/officeDocument/2006/relationships/oleObject" Target="../embeddings/oleObject11.bin"/><Relationship Id="rId10" Type="http://schemas.openxmlformats.org/officeDocument/2006/relationships/image" Target="../media/image8.wmf"/><Relationship Id="rId4" Type="http://schemas.openxmlformats.org/officeDocument/2006/relationships/image" Target="../media/image2.wmf"/><Relationship Id="rId9"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15.bin"/><Relationship Id="rId10" Type="http://schemas.openxmlformats.org/officeDocument/2006/relationships/image" Target="../media/image8.wmf"/><Relationship Id="rId4" Type="http://schemas.openxmlformats.org/officeDocument/2006/relationships/image" Target="../media/image2.wmf"/><Relationship Id="rId9"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24.bin"/><Relationship Id="rId10" Type="http://schemas.openxmlformats.org/officeDocument/2006/relationships/image" Target="../media/image13.wmf"/><Relationship Id="rId4" Type="http://schemas.openxmlformats.org/officeDocument/2006/relationships/image" Target="../media/image9.wmf"/><Relationship Id="rId9" Type="http://schemas.openxmlformats.org/officeDocument/2006/relationships/oleObject" Target="../embeddings/oleObject26.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oleObject" Target="../embeddings/oleObject28.bin"/><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oleObject" Target="../embeddings/oleObject30.bin"/><Relationship Id="rId4" Type="http://schemas.openxmlformats.org/officeDocument/2006/relationships/image" Target="../media/image1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32.bin"/><Relationship Id="rId5" Type="http://schemas.openxmlformats.org/officeDocument/2006/relationships/image" Target="../media/image15.wmf"/><Relationship Id="rId4" Type="http://schemas.openxmlformats.org/officeDocument/2006/relationships/oleObject" Target="../embeddings/oleObject31.bin"/></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6.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customXml" Target="../ink/ink1.xml"/><Relationship Id="rId5" Type="http://schemas.openxmlformats.org/officeDocument/2006/relationships/oleObject" Target="../embeddings/oleObject4.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11" Type="http://schemas.openxmlformats.org/officeDocument/2006/relationships/image" Target="../media/image7.emf"/><Relationship Id="rId5" Type="http://schemas.openxmlformats.org/officeDocument/2006/relationships/oleObject" Target="../embeddings/oleObject8.bin"/><Relationship Id="rId4" Type="http://schemas.openxmlformats.org/officeDocument/2006/relationships/image" Target="../media/image3.wmf"/><Relationship Id="rId9"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A1A1E7"/>
            </a:gs>
          </a:gsLst>
          <a:lin ang="5400000" scaled="1"/>
        </a:gradFill>
        <a:effectLst/>
      </p:bgPr>
    </p:bg>
    <p:spTree>
      <p:nvGrpSpPr>
        <p:cNvPr id="1" name=""/>
        <p:cNvGrpSpPr/>
        <p:nvPr/>
      </p:nvGrpSpPr>
      <p:grpSpPr>
        <a:xfrm>
          <a:off x="0" y="0"/>
          <a:ext cx="0" cy="0"/>
          <a:chOff x="0" y="0"/>
          <a:chExt cx="0" cy="0"/>
        </a:xfrm>
      </p:grpSpPr>
      <p:sp>
        <p:nvSpPr>
          <p:cNvPr id="2050" name="AutoShape 2"/>
          <p:cNvSpPr>
            <a:spLocks noChangeArrowheads="1"/>
          </p:cNvSpPr>
          <p:nvPr/>
        </p:nvSpPr>
        <p:spPr bwMode="auto">
          <a:xfrm>
            <a:off x="152400" y="457200"/>
            <a:ext cx="2949575" cy="762000"/>
          </a:xfrm>
          <a:prstGeom prst="cloudCallout">
            <a:avLst>
              <a:gd name="adj1" fmla="val 39019"/>
              <a:gd name="adj2" fmla="val 88542"/>
            </a:avLst>
          </a:prstGeom>
          <a:solidFill>
            <a:schemeClr val="bg1"/>
          </a:solidFill>
          <a:ln w="9525">
            <a:solidFill>
              <a:schemeClr val="bg1"/>
            </a:solidFill>
            <a:round/>
            <a:headEnd/>
            <a:tailEnd/>
          </a:ln>
        </p:spPr>
        <p:txBody>
          <a:bodyPr wrap="none" anchor="ctr"/>
          <a:lstStyle/>
          <a:p>
            <a:pPr algn="ctr" eaLnBrk="1" hangingPunct="1"/>
            <a:endParaRPr lang="zh-CN" altLang="zh-CN" sz="2800" b="1"/>
          </a:p>
        </p:txBody>
      </p:sp>
      <p:sp>
        <p:nvSpPr>
          <p:cNvPr id="2051" name="Freeform 3"/>
          <p:cNvSpPr>
            <a:spLocks/>
          </p:cNvSpPr>
          <p:nvPr/>
        </p:nvSpPr>
        <p:spPr bwMode="auto">
          <a:xfrm>
            <a:off x="1846263" y="1235075"/>
            <a:ext cx="1641475" cy="304800"/>
          </a:xfrm>
          <a:custGeom>
            <a:avLst/>
            <a:gdLst>
              <a:gd name="T0" fmla="*/ 2147483646 w 1600"/>
              <a:gd name="T1" fmla="*/ 2147483646 h 381"/>
              <a:gd name="T2" fmla="*/ 2147483646 w 1600"/>
              <a:gd name="T3" fmla="*/ 2147483646 h 381"/>
              <a:gd name="T4" fmla="*/ 2147483646 w 1600"/>
              <a:gd name="T5" fmla="*/ 2147483646 h 381"/>
              <a:gd name="T6" fmla="*/ 2147483646 w 1600"/>
              <a:gd name="T7" fmla="*/ 2147483646 h 381"/>
              <a:gd name="T8" fmla="*/ 2147483646 w 1600"/>
              <a:gd name="T9" fmla="*/ 2147483646 h 381"/>
              <a:gd name="T10" fmla="*/ 2147483646 w 1600"/>
              <a:gd name="T11" fmla="*/ 2147483646 h 381"/>
              <a:gd name="T12" fmla="*/ 2147483646 w 1600"/>
              <a:gd name="T13" fmla="*/ 2147483646 h 381"/>
              <a:gd name="T14" fmla="*/ 2147483646 w 1600"/>
              <a:gd name="T15" fmla="*/ 2147483646 h 381"/>
              <a:gd name="T16" fmla="*/ 2147483646 w 1600"/>
              <a:gd name="T17" fmla="*/ 2147483646 h 381"/>
              <a:gd name="T18" fmla="*/ 2147483646 w 1600"/>
              <a:gd name="T19" fmla="*/ 2147483646 h 381"/>
              <a:gd name="T20" fmla="*/ 2147483646 w 1600"/>
              <a:gd name="T21" fmla="*/ 2147483646 h 381"/>
              <a:gd name="T22" fmla="*/ 2147483646 w 1600"/>
              <a:gd name="T23" fmla="*/ 2147483646 h 381"/>
              <a:gd name="T24" fmla="*/ 2147483646 w 1600"/>
              <a:gd name="T25" fmla="*/ 2147483646 h 381"/>
              <a:gd name="T26" fmla="*/ 2147483646 w 1600"/>
              <a:gd name="T27" fmla="*/ 2147483646 h 381"/>
              <a:gd name="T28" fmla="*/ 2147483646 w 1600"/>
              <a:gd name="T29" fmla="*/ 2147483646 h 381"/>
              <a:gd name="T30" fmla="*/ 2147483646 w 1600"/>
              <a:gd name="T31" fmla="*/ 2147483646 h 381"/>
              <a:gd name="T32" fmla="*/ 2147483646 w 1600"/>
              <a:gd name="T33" fmla="*/ 2147483646 h 38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600" h="381">
                <a:moveTo>
                  <a:pt x="345" y="103"/>
                </a:moveTo>
                <a:cubicBezTo>
                  <a:pt x="334" y="96"/>
                  <a:pt x="324" y="81"/>
                  <a:pt x="311" y="81"/>
                </a:cubicBezTo>
                <a:cubicBezTo>
                  <a:pt x="288" y="81"/>
                  <a:pt x="267" y="96"/>
                  <a:pt x="245" y="103"/>
                </a:cubicBezTo>
                <a:cubicBezTo>
                  <a:pt x="223" y="110"/>
                  <a:pt x="200" y="111"/>
                  <a:pt x="178" y="115"/>
                </a:cubicBezTo>
                <a:cubicBezTo>
                  <a:pt x="136" y="136"/>
                  <a:pt x="101" y="148"/>
                  <a:pt x="56" y="159"/>
                </a:cubicBezTo>
                <a:cubicBezTo>
                  <a:pt x="45" y="166"/>
                  <a:pt x="25" y="168"/>
                  <a:pt x="22" y="181"/>
                </a:cubicBezTo>
                <a:cubicBezTo>
                  <a:pt x="0" y="293"/>
                  <a:pt x="73" y="280"/>
                  <a:pt x="145" y="303"/>
                </a:cubicBezTo>
                <a:cubicBezTo>
                  <a:pt x="208" y="369"/>
                  <a:pt x="519" y="347"/>
                  <a:pt x="534" y="348"/>
                </a:cubicBezTo>
                <a:cubicBezTo>
                  <a:pt x="581" y="364"/>
                  <a:pt x="678" y="381"/>
                  <a:pt x="678" y="381"/>
                </a:cubicBezTo>
                <a:cubicBezTo>
                  <a:pt x="945" y="371"/>
                  <a:pt x="1212" y="367"/>
                  <a:pt x="1478" y="348"/>
                </a:cubicBezTo>
                <a:cubicBezTo>
                  <a:pt x="1523" y="337"/>
                  <a:pt x="1547" y="326"/>
                  <a:pt x="1567" y="281"/>
                </a:cubicBezTo>
                <a:cubicBezTo>
                  <a:pt x="1576" y="259"/>
                  <a:pt x="1582" y="236"/>
                  <a:pt x="1589" y="214"/>
                </a:cubicBezTo>
                <a:cubicBezTo>
                  <a:pt x="1593" y="203"/>
                  <a:pt x="1600" y="181"/>
                  <a:pt x="1600" y="181"/>
                </a:cubicBezTo>
                <a:cubicBezTo>
                  <a:pt x="1531" y="77"/>
                  <a:pt x="1426" y="79"/>
                  <a:pt x="1312" y="70"/>
                </a:cubicBezTo>
                <a:cubicBezTo>
                  <a:pt x="1247" y="49"/>
                  <a:pt x="1180" y="36"/>
                  <a:pt x="1112" y="26"/>
                </a:cubicBezTo>
                <a:cubicBezTo>
                  <a:pt x="1031" y="0"/>
                  <a:pt x="711" y="44"/>
                  <a:pt x="623" y="48"/>
                </a:cubicBezTo>
                <a:cubicBezTo>
                  <a:pt x="552" y="116"/>
                  <a:pt x="434" y="94"/>
                  <a:pt x="345" y="103"/>
                </a:cubicBezTo>
                <a:close/>
              </a:path>
            </a:pathLst>
          </a:custGeom>
          <a:solidFill>
            <a:schemeClr val="bg1"/>
          </a:solidFill>
          <a:ln w="9525">
            <a:noFill/>
            <a:round/>
            <a:headEnd/>
            <a:tailEnd/>
          </a:ln>
        </p:spPr>
        <p:txBody>
          <a:bodyPr wrap="none" anchor="ctr"/>
          <a:lstStyle/>
          <a:p>
            <a:endParaRPr lang="zh-CN" altLang="en-US"/>
          </a:p>
        </p:txBody>
      </p:sp>
      <p:sp>
        <p:nvSpPr>
          <p:cNvPr id="2052" name="Freeform 4"/>
          <p:cNvSpPr>
            <a:spLocks/>
          </p:cNvSpPr>
          <p:nvPr/>
        </p:nvSpPr>
        <p:spPr bwMode="auto">
          <a:xfrm>
            <a:off x="19050" y="4857750"/>
            <a:ext cx="9201150" cy="1009650"/>
          </a:xfrm>
          <a:custGeom>
            <a:avLst/>
            <a:gdLst>
              <a:gd name="T0" fmla="*/ 0 w 5796"/>
              <a:gd name="T1" fmla="*/ 2147483646 h 636"/>
              <a:gd name="T2" fmla="*/ 2147483646 w 5796"/>
              <a:gd name="T3" fmla="*/ 2147483646 h 636"/>
              <a:gd name="T4" fmla="*/ 2147483646 w 5796"/>
              <a:gd name="T5" fmla="*/ 2147483646 h 636"/>
              <a:gd name="T6" fmla="*/ 2147483646 w 5796"/>
              <a:gd name="T7" fmla="*/ 2147483646 h 636"/>
              <a:gd name="T8" fmla="*/ 2147483646 w 5796"/>
              <a:gd name="T9" fmla="*/ 2147483646 h 636"/>
              <a:gd name="T10" fmla="*/ 2147483646 w 5796"/>
              <a:gd name="T11" fmla="*/ 2147483646 h 636"/>
              <a:gd name="T12" fmla="*/ 2147483646 w 5796"/>
              <a:gd name="T13" fmla="*/ 2147483646 h 636"/>
              <a:gd name="T14" fmla="*/ 2147483646 w 5796"/>
              <a:gd name="T15" fmla="*/ 2147483646 h 636"/>
              <a:gd name="T16" fmla="*/ 2147483646 w 5796"/>
              <a:gd name="T17" fmla="*/ 2147483646 h 636"/>
              <a:gd name="T18" fmla="*/ 2147483646 w 5796"/>
              <a:gd name="T19" fmla="*/ 2147483646 h 636"/>
              <a:gd name="T20" fmla="*/ 2147483646 w 5796"/>
              <a:gd name="T21" fmla="*/ 2147483646 h 636"/>
              <a:gd name="T22" fmla="*/ 2147483646 w 5796"/>
              <a:gd name="T23" fmla="*/ 2147483646 h 636"/>
              <a:gd name="T24" fmla="*/ 2147483646 w 5796"/>
              <a:gd name="T25" fmla="*/ 2147483646 h 636"/>
              <a:gd name="T26" fmla="*/ 2147483646 w 5796"/>
              <a:gd name="T27" fmla="*/ 2147483646 h 636"/>
              <a:gd name="T28" fmla="*/ 2147483646 w 5796"/>
              <a:gd name="T29" fmla="*/ 2147483646 h 636"/>
              <a:gd name="T30" fmla="*/ 2147483646 w 5796"/>
              <a:gd name="T31" fmla="*/ 2147483646 h 636"/>
              <a:gd name="T32" fmla="*/ 2147483646 w 5796"/>
              <a:gd name="T33" fmla="*/ 2147483646 h 636"/>
              <a:gd name="T34" fmla="*/ 2147483646 w 5796"/>
              <a:gd name="T35" fmla="*/ 2147483646 h 636"/>
              <a:gd name="T36" fmla="*/ 2147483646 w 5796"/>
              <a:gd name="T37" fmla="*/ 2147483646 h 636"/>
              <a:gd name="T38" fmla="*/ 2147483646 w 5796"/>
              <a:gd name="T39" fmla="*/ 2147483646 h 636"/>
              <a:gd name="T40" fmla="*/ 2147483646 w 5796"/>
              <a:gd name="T41" fmla="*/ 2147483646 h 636"/>
              <a:gd name="T42" fmla="*/ 2147483646 w 5796"/>
              <a:gd name="T43" fmla="*/ 2147483646 h 636"/>
              <a:gd name="T44" fmla="*/ 2147483646 w 5796"/>
              <a:gd name="T45" fmla="*/ 2147483646 h 636"/>
              <a:gd name="T46" fmla="*/ 2147483646 w 5796"/>
              <a:gd name="T47" fmla="*/ 2147483646 h 636"/>
              <a:gd name="T48" fmla="*/ 2147483646 w 5796"/>
              <a:gd name="T49" fmla="*/ 2147483646 h 636"/>
              <a:gd name="T50" fmla="*/ 2147483646 w 5796"/>
              <a:gd name="T51" fmla="*/ 2147483646 h 636"/>
              <a:gd name="T52" fmla="*/ 2147483646 w 5796"/>
              <a:gd name="T53" fmla="*/ 2147483646 h 636"/>
              <a:gd name="T54" fmla="*/ 2147483646 w 5796"/>
              <a:gd name="T55" fmla="*/ 2147483646 h 636"/>
              <a:gd name="T56" fmla="*/ 2147483646 w 5796"/>
              <a:gd name="T57" fmla="*/ 2147483646 h 636"/>
              <a:gd name="T58" fmla="*/ 2147483646 w 5796"/>
              <a:gd name="T59" fmla="*/ 2147483646 h 636"/>
              <a:gd name="T60" fmla="*/ 2147483646 w 5796"/>
              <a:gd name="T61" fmla="*/ 2147483646 h 636"/>
              <a:gd name="T62" fmla="*/ 2147483646 w 5796"/>
              <a:gd name="T63" fmla="*/ 2147483646 h 636"/>
              <a:gd name="T64" fmla="*/ 2147483646 w 5796"/>
              <a:gd name="T65" fmla="*/ 2147483646 h 636"/>
              <a:gd name="T66" fmla="*/ 2147483646 w 5796"/>
              <a:gd name="T67" fmla="*/ 2147483646 h 636"/>
              <a:gd name="T68" fmla="*/ 2147483646 w 5796"/>
              <a:gd name="T69" fmla="*/ 2147483646 h 636"/>
              <a:gd name="T70" fmla="*/ 2147483646 w 5796"/>
              <a:gd name="T71" fmla="*/ 2147483646 h 636"/>
              <a:gd name="T72" fmla="*/ 2147483646 w 5796"/>
              <a:gd name="T73" fmla="*/ 2147483646 h 636"/>
              <a:gd name="T74" fmla="*/ 2147483646 w 5796"/>
              <a:gd name="T75" fmla="*/ 2147483646 h 636"/>
              <a:gd name="T76" fmla="*/ 2147483646 w 5796"/>
              <a:gd name="T77" fmla="*/ 2147483646 h 636"/>
              <a:gd name="T78" fmla="*/ 2147483646 w 5796"/>
              <a:gd name="T79" fmla="*/ 2147483646 h 636"/>
              <a:gd name="T80" fmla="*/ 2147483646 w 5796"/>
              <a:gd name="T81" fmla="*/ 2147483646 h 636"/>
              <a:gd name="T82" fmla="*/ 2147483646 w 5796"/>
              <a:gd name="T83" fmla="*/ 2147483646 h 636"/>
              <a:gd name="T84" fmla="*/ 2147483646 w 5796"/>
              <a:gd name="T85" fmla="*/ 2147483646 h 636"/>
              <a:gd name="T86" fmla="*/ 2147483646 w 5796"/>
              <a:gd name="T87" fmla="*/ 2147483646 h 636"/>
              <a:gd name="T88" fmla="*/ 2147483646 w 5796"/>
              <a:gd name="T89" fmla="*/ 2147483646 h 636"/>
              <a:gd name="T90" fmla="*/ 2147483646 w 5796"/>
              <a:gd name="T91" fmla="*/ 0 h 636"/>
              <a:gd name="T92" fmla="*/ 2147483646 w 5796"/>
              <a:gd name="T93" fmla="*/ 2147483646 h 636"/>
              <a:gd name="T94" fmla="*/ 2147483646 w 5796"/>
              <a:gd name="T95" fmla="*/ 2147483646 h 636"/>
              <a:gd name="T96" fmla="*/ 2147483646 w 5796"/>
              <a:gd name="T97" fmla="*/ 2147483646 h 636"/>
              <a:gd name="T98" fmla="*/ 2147483646 w 5796"/>
              <a:gd name="T99" fmla="*/ 2147483646 h 636"/>
              <a:gd name="T100" fmla="*/ 2147483646 w 5796"/>
              <a:gd name="T101" fmla="*/ 2147483646 h 636"/>
              <a:gd name="T102" fmla="*/ 2147483646 w 5796"/>
              <a:gd name="T103" fmla="*/ 2147483646 h 636"/>
              <a:gd name="T104" fmla="*/ 2147483646 w 5796"/>
              <a:gd name="T105" fmla="*/ 2147483646 h 636"/>
              <a:gd name="T106" fmla="*/ 2147483646 w 5796"/>
              <a:gd name="T107" fmla="*/ 2147483646 h 636"/>
              <a:gd name="T108" fmla="*/ 2147483646 w 5796"/>
              <a:gd name="T109" fmla="*/ 2147483646 h 636"/>
              <a:gd name="T110" fmla="*/ 2147483646 w 5796"/>
              <a:gd name="T111" fmla="*/ 2147483646 h 636"/>
              <a:gd name="T112" fmla="*/ 2147483646 w 5796"/>
              <a:gd name="T113" fmla="*/ 2147483646 h 636"/>
              <a:gd name="T114" fmla="*/ 2147483646 w 5796"/>
              <a:gd name="T115" fmla="*/ 2147483646 h 636"/>
              <a:gd name="T116" fmla="*/ 2147483646 w 5796"/>
              <a:gd name="T117" fmla="*/ 2147483646 h 6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5796" h="636">
                <a:moveTo>
                  <a:pt x="0" y="636"/>
                </a:moveTo>
                <a:cubicBezTo>
                  <a:pt x="52" y="619"/>
                  <a:pt x="107" y="601"/>
                  <a:pt x="156" y="576"/>
                </a:cubicBezTo>
                <a:cubicBezTo>
                  <a:pt x="169" y="570"/>
                  <a:pt x="178" y="557"/>
                  <a:pt x="192" y="552"/>
                </a:cubicBezTo>
                <a:cubicBezTo>
                  <a:pt x="321" y="509"/>
                  <a:pt x="464" y="533"/>
                  <a:pt x="600" y="528"/>
                </a:cubicBezTo>
                <a:cubicBezTo>
                  <a:pt x="688" y="510"/>
                  <a:pt x="643" y="527"/>
                  <a:pt x="732" y="468"/>
                </a:cubicBezTo>
                <a:cubicBezTo>
                  <a:pt x="746" y="459"/>
                  <a:pt x="753" y="440"/>
                  <a:pt x="768" y="432"/>
                </a:cubicBezTo>
                <a:cubicBezTo>
                  <a:pt x="798" y="417"/>
                  <a:pt x="833" y="418"/>
                  <a:pt x="864" y="408"/>
                </a:cubicBezTo>
                <a:cubicBezTo>
                  <a:pt x="879" y="385"/>
                  <a:pt x="888" y="356"/>
                  <a:pt x="924" y="360"/>
                </a:cubicBezTo>
                <a:cubicBezTo>
                  <a:pt x="949" y="363"/>
                  <a:pt x="996" y="384"/>
                  <a:pt x="996" y="384"/>
                </a:cubicBezTo>
                <a:cubicBezTo>
                  <a:pt x="1008" y="396"/>
                  <a:pt x="1019" y="409"/>
                  <a:pt x="1032" y="420"/>
                </a:cubicBezTo>
                <a:cubicBezTo>
                  <a:pt x="1043" y="429"/>
                  <a:pt x="1059" y="433"/>
                  <a:pt x="1068" y="444"/>
                </a:cubicBezTo>
                <a:cubicBezTo>
                  <a:pt x="1076" y="454"/>
                  <a:pt x="1073" y="469"/>
                  <a:pt x="1080" y="480"/>
                </a:cubicBezTo>
                <a:cubicBezTo>
                  <a:pt x="1089" y="494"/>
                  <a:pt x="1104" y="504"/>
                  <a:pt x="1116" y="516"/>
                </a:cubicBezTo>
                <a:cubicBezTo>
                  <a:pt x="1195" y="503"/>
                  <a:pt x="1296" y="508"/>
                  <a:pt x="1368" y="468"/>
                </a:cubicBezTo>
                <a:cubicBezTo>
                  <a:pt x="1485" y="403"/>
                  <a:pt x="1394" y="431"/>
                  <a:pt x="1488" y="408"/>
                </a:cubicBezTo>
                <a:cubicBezTo>
                  <a:pt x="1545" y="370"/>
                  <a:pt x="1510" y="389"/>
                  <a:pt x="1596" y="360"/>
                </a:cubicBezTo>
                <a:cubicBezTo>
                  <a:pt x="1608" y="356"/>
                  <a:pt x="1632" y="348"/>
                  <a:pt x="1632" y="348"/>
                </a:cubicBezTo>
                <a:cubicBezTo>
                  <a:pt x="1696" y="252"/>
                  <a:pt x="1612" y="368"/>
                  <a:pt x="1692" y="288"/>
                </a:cubicBezTo>
                <a:cubicBezTo>
                  <a:pt x="1772" y="208"/>
                  <a:pt x="1656" y="292"/>
                  <a:pt x="1752" y="228"/>
                </a:cubicBezTo>
                <a:cubicBezTo>
                  <a:pt x="1776" y="236"/>
                  <a:pt x="1810" y="231"/>
                  <a:pt x="1824" y="252"/>
                </a:cubicBezTo>
                <a:cubicBezTo>
                  <a:pt x="1880" y="336"/>
                  <a:pt x="1848" y="308"/>
                  <a:pt x="1908" y="348"/>
                </a:cubicBezTo>
                <a:cubicBezTo>
                  <a:pt x="1929" y="411"/>
                  <a:pt x="1905" y="362"/>
                  <a:pt x="1956" y="408"/>
                </a:cubicBezTo>
                <a:cubicBezTo>
                  <a:pt x="1981" y="431"/>
                  <a:pt x="2028" y="480"/>
                  <a:pt x="2028" y="480"/>
                </a:cubicBezTo>
                <a:cubicBezTo>
                  <a:pt x="2109" y="464"/>
                  <a:pt x="2109" y="469"/>
                  <a:pt x="2160" y="408"/>
                </a:cubicBezTo>
                <a:cubicBezTo>
                  <a:pt x="2187" y="376"/>
                  <a:pt x="2203" y="374"/>
                  <a:pt x="2220" y="336"/>
                </a:cubicBezTo>
                <a:cubicBezTo>
                  <a:pt x="2240" y="291"/>
                  <a:pt x="2252" y="239"/>
                  <a:pt x="2268" y="192"/>
                </a:cubicBezTo>
                <a:cubicBezTo>
                  <a:pt x="2272" y="180"/>
                  <a:pt x="2271" y="165"/>
                  <a:pt x="2280" y="156"/>
                </a:cubicBezTo>
                <a:cubicBezTo>
                  <a:pt x="2326" y="110"/>
                  <a:pt x="2302" y="129"/>
                  <a:pt x="2352" y="96"/>
                </a:cubicBezTo>
                <a:cubicBezTo>
                  <a:pt x="2418" y="105"/>
                  <a:pt x="2478" y="121"/>
                  <a:pt x="2544" y="132"/>
                </a:cubicBezTo>
                <a:cubicBezTo>
                  <a:pt x="2610" y="165"/>
                  <a:pt x="2655" y="219"/>
                  <a:pt x="2700" y="276"/>
                </a:cubicBezTo>
                <a:cubicBezTo>
                  <a:pt x="2701" y="278"/>
                  <a:pt x="2761" y="377"/>
                  <a:pt x="2784" y="384"/>
                </a:cubicBezTo>
                <a:cubicBezTo>
                  <a:pt x="2826" y="396"/>
                  <a:pt x="2872" y="392"/>
                  <a:pt x="2916" y="396"/>
                </a:cubicBezTo>
                <a:cubicBezTo>
                  <a:pt x="2968" y="406"/>
                  <a:pt x="2999" y="424"/>
                  <a:pt x="3048" y="408"/>
                </a:cubicBezTo>
                <a:cubicBezTo>
                  <a:pt x="3085" y="371"/>
                  <a:pt x="3125" y="353"/>
                  <a:pt x="3168" y="324"/>
                </a:cubicBezTo>
                <a:cubicBezTo>
                  <a:pt x="3183" y="302"/>
                  <a:pt x="3204" y="266"/>
                  <a:pt x="3228" y="252"/>
                </a:cubicBezTo>
                <a:cubicBezTo>
                  <a:pt x="3250" y="240"/>
                  <a:pt x="3300" y="228"/>
                  <a:pt x="3300" y="228"/>
                </a:cubicBezTo>
                <a:cubicBezTo>
                  <a:pt x="3381" y="238"/>
                  <a:pt x="3412" y="242"/>
                  <a:pt x="3480" y="276"/>
                </a:cubicBezTo>
                <a:cubicBezTo>
                  <a:pt x="3549" y="379"/>
                  <a:pt x="3457" y="258"/>
                  <a:pt x="3540" y="324"/>
                </a:cubicBezTo>
                <a:cubicBezTo>
                  <a:pt x="3551" y="333"/>
                  <a:pt x="3554" y="350"/>
                  <a:pt x="3564" y="360"/>
                </a:cubicBezTo>
                <a:cubicBezTo>
                  <a:pt x="3574" y="370"/>
                  <a:pt x="3588" y="376"/>
                  <a:pt x="3600" y="384"/>
                </a:cubicBezTo>
                <a:cubicBezTo>
                  <a:pt x="3630" y="429"/>
                  <a:pt x="3656" y="463"/>
                  <a:pt x="3708" y="480"/>
                </a:cubicBezTo>
                <a:cubicBezTo>
                  <a:pt x="3760" y="464"/>
                  <a:pt x="3820" y="464"/>
                  <a:pt x="3864" y="432"/>
                </a:cubicBezTo>
                <a:cubicBezTo>
                  <a:pt x="4101" y="261"/>
                  <a:pt x="4011" y="331"/>
                  <a:pt x="4140" y="228"/>
                </a:cubicBezTo>
                <a:cubicBezTo>
                  <a:pt x="4166" y="164"/>
                  <a:pt x="4195" y="105"/>
                  <a:pt x="4248" y="60"/>
                </a:cubicBezTo>
                <a:cubicBezTo>
                  <a:pt x="4263" y="47"/>
                  <a:pt x="4278" y="33"/>
                  <a:pt x="4296" y="24"/>
                </a:cubicBezTo>
                <a:cubicBezTo>
                  <a:pt x="4319" y="13"/>
                  <a:pt x="4368" y="0"/>
                  <a:pt x="4368" y="0"/>
                </a:cubicBezTo>
                <a:cubicBezTo>
                  <a:pt x="4467" y="33"/>
                  <a:pt x="4419" y="10"/>
                  <a:pt x="4512" y="72"/>
                </a:cubicBezTo>
                <a:cubicBezTo>
                  <a:pt x="4513" y="73"/>
                  <a:pt x="4618" y="127"/>
                  <a:pt x="4644" y="144"/>
                </a:cubicBezTo>
                <a:cubicBezTo>
                  <a:pt x="4670" y="223"/>
                  <a:pt x="4717" y="277"/>
                  <a:pt x="4776" y="336"/>
                </a:cubicBezTo>
                <a:cubicBezTo>
                  <a:pt x="4830" y="390"/>
                  <a:pt x="4766" y="361"/>
                  <a:pt x="4836" y="384"/>
                </a:cubicBezTo>
                <a:cubicBezTo>
                  <a:pt x="4844" y="400"/>
                  <a:pt x="4849" y="418"/>
                  <a:pt x="4860" y="432"/>
                </a:cubicBezTo>
                <a:cubicBezTo>
                  <a:pt x="4907" y="488"/>
                  <a:pt x="5021" y="503"/>
                  <a:pt x="5088" y="516"/>
                </a:cubicBezTo>
                <a:cubicBezTo>
                  <a:pt x="5136" y="512"/>
                  <a:pt x="5184" y="504"/>
                  <a:pt x="5232" y="504"/>
                </a:cubicBezTo>
                <a:cubicBezTo>
                  <a:pt x="5251" y="504"/>
                  <a:pt x="5318" y="523"/>
                  <a:pt x="5340" y="528"/>
                </a:cubicBezTo>
                <a:cubicBezTo>
                  <a:pt x="5420" y="545"/>
                  <a:pt x="5500" y="565"/>
                  <a:pt x="5580" y="576"/>
                </a:cubicBezTo>
                <a:cubicBezTo>
                  <a:pt x="5592" y="580"/>
                  <a:pt x="5605" y="582"/>
                  <a:pt x="5616" y="588"/>
                </a:cubicBezTo>
                <a:cubicBezTo>
                  <a:pt x="5629" y="594"/>
                  <a:pt x="5638" y="610"/>
                  <a:pt x="5652" y="612"/>
                </a:cubicBezTo>
                <a:cubicBezTo>
                  <a:pt x="5672" y="615"/>
                  <a:pt x="5692" y="604"/>
                  <a:pt x="5712" y="600"/>
                </a:cubicBezTo>
                <a:cubicBezTo>
                  <a:pt x="5788" y="613"/>
                  <a:pt x="5760" y="612"/>
                  <a:pt x="5796" y="612"/>
                </a:cubicBezTo>
              </a:path>
            </a:pathLst>
          </a:custGeom>
          <a:solidFill>
            <a:srgbClr val="006666"/>
          </a:solidFill>
          <a:ln w="9525">
            <a:solidFill>
              <a:srgbClr val="339933"/>
            </a:solidFill>
            <a:round/>
            <a:headEnd/>
            <a:tailEnd/>
          </a:ln>
          <a:effectLst/>
        </p:spPr>
        <p:txBody>
          <a:bodyPr wrap="none" anchor="ctr"/>
          <a:lstStyle/>
          <a:p>
            <a:endParaRPr lang="zh-CN" altLang="en-US"/>
          </a:p>
        </p:txBody>
      </p:sp>
      <p:grpSp>
        <p:nvGrpSpPr>
          <p:cNvPr id="2053" name="Group 5"/>
          <p:cNvGrpSpPr>
            <a:grpSpLocks/>
          </p:cNvGrpSpPr>
          <p:nvPr/>
        </p:nvGrpSpPr>
        <p:grpSpPr bwMode="auto">
          <a:xfrm>
            <a:off x="2438400" y="6019800"/>
            <a:ext cx="685800" cy="533400"/>
            <a:chOff x="1536" y="3840"/>
            <a:chExt cx="386" cy="288"/>
          </a:xfrm>
        </p:grpSpPr>
        <p:sp>
          <p:nvSpPr>
            <p:cNvPr id="2065" name="Freeform 6"/>
            <p:cNvSpPr>
              <a:spLocks/>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a:effectLst/>
          </p:spPr>
          <p:txBody>
            <a:bodyPr wrap="none" anchor="ctr"/>
            <a:lstStyle/>
            <a:p>
              <a:endParaRPr lang="zh-CN" altLang="en-US"/>
            </a:p>
          </p:txBody>
        </p:sp>
        <p:sp>
          <p:nvSpPr>
            <p:cNvPr id="2" name="Freeform 7"/>
            <p:cNvSpPr>
              <a:spLocks/>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a:effectLst/>
          </p:spPr>
          <p:txBody>
            <a:bodyPr wrap="none" anchor="ctr"/>
            <a:lstStyle/>
            <a:p>
              <a:endParaRPr lang="zh-CN" altLang="en-US"/>
            </a:p>
          </p:txBody>
        </p:sp>
      </p:grpSp>
      <p:grpSp>
        <p:nvGrpSpPr>
          <p:cNvPr id="2054" name="Group 8"/>
          <p:cNvGrpSpPr>
            <a:grpSpLocks/>
          </p:cNvGrpSpPr>
          <p:nvPr/>
        </p:nvGrpSpPr>
        <p:grpSpPr bwMode="auto">
          <a:xfrm>
            <a:off x="6629400" y="5638800"/>
            <a:ext cx="457200" cy="304800"/>
            <a:chOff x="1536" y="3840"/>
            <a:chExt cx="386" cy="288"/>
          </a:xfrm>
        </p:grpSpPr>
        <p:sp>
          <p:nvSpPr>
            <p:cNvPr id="2063" name="Freeform 9"/>
            <p:cNvSpPr>
              <a:spLocks/>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a:effectLst/>
          </p:spPr>
          <p:txBody>
            <a:bodyPr wrap="none" anchor="ctr"/>
            <a:lstStyle/>
            <a:p>
              <a:endParaRPr lang="zh-CN" altLang="en-US"/>
            </a:p>
          </p:txBody>
        </p:sp>
        <p:sp>
          <p:nvSpPr>
            <p:cNvPr id="2064" name="Freeform 10"/>
            <p:cNvSpPr>
              <a:spLocks/>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a:effectLst/>
          </p:spPr>
          <p:txBody>
            <a:bodyPr wrap="none" anchor="ctr"/>
            <a:lstStyle/>
            <a:p>
              <a:endParaRPr lang="zh-CN" altLang="en-US"/>
            </a:p>
          </p:txBody>
        </p:sp>
      </p:grpSp>
      <p:grpSp>
        <p:nvGrpSpPr>
          <p:cNvPr id="2055" name="Group 11"/>
          <p:cNvGrpSpPr>
            <a:grpSpLocks/>
          </p:cNvGrpSpPr>
          <p:nvPr/>
        </p:nvGrpSpPr>
        <p:grpSpPr bwMode="auto">
          <a:xfrm>
            <a:off x="3962400" y="5867400"/>
            <a:ext cx="612775" cy="381000"/>
            <a:chOff x="1536" y="3840"/>
            <a:chExt cx="386" cy="288"/>
          </a:xfrm>
        </p:grpSpPr>
        <p:sp>
          <p:nvSpPr>
            <p:cNvPr id="2061" name="Freeform 12"/>
            <p:cNvSpPr>
              <a:spLocks/>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a:effectLst/>
          </p:spPr>
          <p:txBody>
            <a:bodyPr wrap="none" anchor="ctr"/>
            <a:lstStyle/>
            <a:p>
              <a:endParaRPr lang="zh-CN" altLang="en-US"/>
            </a:p>
          </p:txBody>
        </p:sp>
        <p:sp>
          <p:nvSpPr>
            <p:cNvPr id="2062" name="Freeform 13"/>
            <p:cNvSpPr>
              <a:spLocks/>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a:effectLst/>
          </p:spPr>
          <p:txBody>
            <a:bodyPr wrap="none" anchor="ctr"/>
            <a:lstStyle/>
            <a:p>
              <a:endParaRPr lang="zh-CN" altLang="en-US"/>
            </a:p>
          </p:txBody>
        </p:sp>
      </p:grpSp>
      <p:sp>
        <p:nvSpPr>
          <p:cNvPr id="2056" name="Rectangle 14"/>
          <p:cNvSpPr>
            <a:spLocks noGrp="1" noChangeArrowheads="1"/>
          </p:cNvSpPr>
          <p:nvPr>
            <p:ph type="title"/>
          </p:nvPr>
        </p:nvSpPr>
        <p:spPr>
          <a:xfrm>
            <a:off x="1143000" y="1905000"/>
            <a:ext cx="6705600" cy="609600"/>
          </a:xfrm>
        </p:spPr>
        <p:txBody>
          <a:bodyPr/>
          <a:lstStyle/>
          <a:p>
            <a:pPr eaLnBrk="1" hangingPunct="1"/>
            <a:r>
              <a:rPr lang="zh-CN" altLang="en-US" sz="3200" b="1" smtClean="0">
                <a:solidFill>
                  <a:srgbClr val="FFFF00"/>
                </a:solidFill>
              </a:rPr>
              <a:t>第</a:t>
            </a:r>
            <a:r>
              <a:rPr lang="en-US" altLang="zh-CN" sz="3200" b="1" smtClean="0">
                <a:solidFill>
                  <a:srgbClr val="FFFF00"/>
                </a:solidFill>
              </a:rPr>
              <a:t>7</a:t>
            </a:r>
            <a:r>
              <a:rPr lang="zh-CN" altLang="en-US" sz="3200" b="1" smtClean="0">
                <a:solidFill>
                  <a:srgbClr val="FFFF00"/>
                </a:solidFill>
              </a:rPr>
              <a:t>章  常用时序逻辑功能器件</a:t>
            </a:r>
            <a:endParaRPr lang="zh-CN" altLang="en-US" sz="3200" b="1" smtClean="0">
              <a:solidFill>
                <a:srgbClr val="FFFF66"/>
              </a:solidFill>
            </a:endParaRPr>
          </a:p>
        </p:txBody>
      </p:sp>
      <p:grpSp>
        <p:nvGrpSpPr>
          <p:cNvPr id="2057" name="Group 15"/>
          <p:cNvGrpSpPr>
            <a:grpSpLocks/>
          </p:cNvGrpSpPr>
          <p:nvPr/>
        </p:nvGrpSpPr>
        <p:grpSpPr bwMode="auto">
          <a:xfrm>
            <a:off x="533400" y="5715000"/>
            <a:ext cx="457200" cy="304800"/>
            <a:chOff x="1536" y="3840"/>
            <a:chExt cx="386" cy="288"/>
          </a:xfrm>
        </p:grpSpPr>
        <p:sp>
          <p:nvSpPr>
            <p:cNvPr id="2059" name="Freeform 16"/>
            <p:cNvSpPr>
              <a:spLocks/>
            </p:cNvSpPr>
            <p:nvPr/>
          </p:nvSpPr>
          <p:spPr bwMode="auto">
            <a:xfrm>
              <a:off x="1680" y="3840"/>
              <a:ext cx="108" cy="252"/>
            </a:xfrm>
            <a:custGeom>
              <a:avLst/>
              <a:gdLst>
                <a:gd name="T0" fmla="*/ 0 w 108"/>
                <a:gd name="T1" fmla="*/ 0 h 252"/>
                <a:gd name="T2" fmla="*/ 36 w 108"/>
                <a:gd name="T3" fmla="*/ 12 h 252"/>
                <a:gd name="T4" fmla="*/ 108 w 108"/>
                <a:gd name="T5" fmla="*/ 60 h 252"/>
                <a:gd name="T6" fmla="*/ 60 w 108"/>
                <a:gd name="T7" fmla="*/ 252 h 252"/>
                <a:gd name="T8" fmla="*/ 0 w 108"/>
                <a:gd name="T9" fmla="*/ 0 h 2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8" h="252">
                  <a:moveTo>
                    <a:pt x="0" y="0"/>
                  </a:moveTo>
                  <a:cubicBezTo>
                    <a:pt x="12" y="4"/>
                    <a:pt x="25" y="6"/>
                    <a:pt x="36" y="12"/>
                  </a:cubicBezTo>
                  <a:cubicBezTo>
                    <a:pt x="61" y="26"/>
                    <a:pt x="108" y="60"/>
                    <a:pt x="108" y="60"/>
                  </a:cubicBezTo>
                  <a:cubicBezTo>
                    <a:pt x="87" y="124"/>
                    <a:pt x="76" y="186"/>
                    <a:pt x="60" y="252"/>
                  </a:cubicBezTo>
                  <a:cubicBezTo>
                    <a:pt x="29" y="159"/>
                    <a:pt x="0" y="97"/>
                    <a:pt x="0" y="0"/>
                  </a:cubicBezTo>
                  <a:close/>
                </a:path>
              </a:pathLst>
            </a:custGeom>
            <a:solidFill>
              <a:schemeClr val="bg1"/>
            </a:solidFill>
            <a:ln w="9525">
              <a:solidFill>
                <a:schemeClr val="tx1"/>
              </a:solidFill>
              <a:round/>
              <a:headEnd/>
              <a:tailEnd/>
            </a:ln>
            <a:effectLst/>
          </p:spPr>
          <p:txBody>
            <a:bodyPr wrap="none" anchor="ctr"/>
            <a:lstStyle/>
            <a:p>
              <a:endParaRPr lang="zh-CN" altLang="en-US"/>
            </a:p>
          </p:txBody>
        </p:sp>
        <p:sp>
          <p:nvSpPr>
            <p:cNvPr id="2060" name="Freeform 17"/>
            <p:cNvSpPr>
              <a:spLocks/>
            </p:cNvSpPr>
            <p:nvPr/>
          </p:nvSpPr>
          <p:spPr bwMode="auto">
            <a:xfrm>
              <a:off x="1536" y="4056"/>
              <a:ext cx="386" cy="72"/>
            </a:xfrm>
            <a:custGeom>
              <a:avLst/>
              <a:gdLst>
                <a:gd name="T0" fmla="*/ 59 w 386"/>
                <a:gd name="T1" fmla="*/ 0 h 72"/>
                <a:gd name="T2" fmla="*/ 107 w 386"/>
                <a:gd name="T3" fmla="*/ 12 h 72"/>
                <a:gd name="T4" fmla="*/ 179 w 386"/>
                <a:gd name="T5" fmla="*/ 36 h 72"/>
                <a:gd name="T6" fmla="*/ 311 w 386"/>
                <a:gd name="T7" fmla="*/ 24 h 72"/>
                <a:gd name="T8" fmla="*/ 359 w 386"/>
                <a:gd name="T9" fmla="*/ 12 h 72"/>
                <a:gd name="T10" fmla="*/ 263 w 386"/>
                <a:gd name="T11" fmla="*/ 72 h 72"/>
                <a:gd name="T12" fmla="*/ 83 w 386"/>
                <a:gd name="T13" fmla="*/ 60 h 72"/>
                <a:gd name="T14" fmla="*/ 59 w 386"/>
                <a:gd name="T15" fmla="*/ 0 h 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2">
                  <a:moveTo>
                    <a:pt x="59" y="0"/>
                  </a:moveTo>
                  <a:cubicBezTo>
                    <a:pt x="75" y="4"/>
                    <a:pt x="91" y="7"/>
                    <a:pt x="107" y="12"/>
                  </a:cubicBezTo>
                  <a:cubicBezTo>
                    <a:pt x="131" y="19"/>
                    <a:pt x="179" y="36"/>
                    <a:pt x="179" y="36"/>
                  </a:cubicBezTo>
                  <a:cubicBezTo>
                    <a:pt x="223" y="32"/>
                    <a:pt x="267" y="30"/>
                    <a:pt x="311" y="24"/>
                  </a:cubicBezTo>
                  <a:cubicBezTo>
                    <a:pt x="327" y="22"/>
                    <a:pt x="347" y="0"/>
                    <a:pt x="359" y="12"/>
                  </a:cubicBezTo>
                  <a:cubicBezTo>
                    <a:pt x="386" y="39"/>
                    <a:pt x="263" y="72"/>
                    <a:pt x="263" y="72"/>
                  </a:cubicBezTo>
                  <a:cubicBezTo>
                    <a:pt x="203" y="68"/>
                    <a:pt x="143" y="67"/>
                    <a:pt x="83" y="60"/>
                  </a:cubicBezTo>
                  <a:cubicBezTo>
                    <a:pt x="48" y="56"/>
                    <a:pt x="0" y="0"/>
                    <a:pt x="59" y="0"/>
                  </a:cubicBezTo>
                  <a:close/>
                </a:path>
              </a:pathLst>
            </a:custGeom>
            <a:solidFill>
              <a:srgbClr val="996633"/>
            </a:solidFill>
            <a:ln w="9525">
              <a:solidFill>
                <a:schemeClr val="tx1"/>
              </a:solidFill>
              <a:round/>
              <a:headEnd/>
              <a:tailEnd/>
            </a:ln>
            <a:effectLst/>
          </p:spPr>
          <p:txBody>
            <a:bodyPr wrap="none" anchor="ctr"/>
            <a:lstStyle/>
            <a:p>
              <a:endParaRPr lang="zh-CN" altLang="en-US"/>
            </a:p>
          </p:txBody>
        </p:sp>
      </p:grpSp>
      <p:sp>
        <p:nvSpPr>
          <p:cNvPr id="2066" name="Text Box 18"/>
          <p:cNvSpPr txBox="1">
            <a:spLocks noChangeArrowheads="1"/>
          </p:cNvSpPr>
          <p:nvPr/>
        </p:nvSpPr>
        <p:spPr bwMode="auto">
          <a:xfrm>
            <a:off x="2590800" y="3032125"/>
            <a:ext cx="5943600" cy="1311275"/>
          </a:xfrm>
          <a:prstGeom prst="rect">
            <a:avLst/>
          </a:prstGeom>
          <a:noFill/>
          <a:ln w="57150">
            <a:noFill/>
            <a:miter lim="800000"/>
            <a:headEnd/>
            <a:tailEnd/>
          </a:ln>
          <a:effectLst/>
        </p:spPr>
        <p:txBody>
          <a:bodyPr anchor="ctr">
            <a:spAutoFit/>
          </a:bodyPr>
          <a:lstStyle/>
          <a:p>
            <a:pPr eaLnBrk="1" hangingPunct="1">
              <a:spcBef>
                <a:spcPct val="50000"/>
              </a:spcBef>
            </a:pPr>
            <a:r>
              <a:rPr lang="en-US" altLang="zh-CN" sz="3200" b="1">
                <a:solidFill>
                  <a:srgbClr val="FFFF66"/>
                </a:solidFill>
              </a:rPr>
              <a:t>7.1  </a:t>
            </a:r>
            <a:r>
              <a:rPr lang="zh-CN" altLang="en-US" sz="3200" b="1">
                <a:solidFill>
                  <a:srgbClr val="FFFF66"/>
                </a:solidFill>
              </a:rPr>
              <a:t>计数器</a:t>
            </a:r>
          </a:p>
          <a:p>
            <a:pPr eaLnBrk="1" hangingPunct="1">
              <a:spcBef>
                <a:spcPct val="50000"/>
              </a:spcBef>
            </a:pPr>
            <a:r>
              <a:rPr lang="en-US" altLang="zh-CN" sz="3200" b="1">
                <a:solidFill>
                  <a:srgbClr val="FFFF66"/>
                </a:solidFill>
              </a:rPr>
              <a:t>7.2  </a:t>
            </a:r>
            <a:r>
              <a:rPr lang="zh-CN" altLang="en-US" sz="3200" b="1">
                <a:solidFill>
                  <a:srgbClr val="FFFF66"/>
                </a:solidFill>
              </a:rPr>
              <a:t>寄存器和移位寄存器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66">
                                            <p:txEl>
                                              <p:pRg st="0" end="0"/>
                                            </p:txEl>
                                          </p:spTgt>
                                        </p:tgtEl>
                                        <p:attrNameLst>
                                          <p:attrName>style.visibility</p:attrName>
                                        </p:attrNameLst>
                                      </p:cBhvr>
                                      <p:to>
                                        <p:strVal val="visible"/>
                                      </p:to>
                                    </p:set>
                                    <p:anim calcmode="lin" valueType="num">
                                      <p:cBhvr additive="base">
                                        <p:cTn id="7" dur="500" fill="hold"/>
                                        <p:tgtEl>
                                          <p:spTgt spid="20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66">
                                            <p:txEl>
                                              <p:pRg st="1" end="1"/>
                                            </p:txEl>
                                          </p:spTgt>
                                        </p:tgtEl>
                                        <p:attrNameLst>
                                          <p:attrName>style.visibility</p:attrName>
                                        </p:attrNameLst>
                                      </p:cBhvr>
                                      <p:to>
                                        <p:strVal val="visible"/>
                                      </p:to>
                                    </p:set>
                                    <p:anim calcmode="lin" valueType="num">
                                      <p:cBhvr additive="base">
                                        <p:cTn id="13" dur="500" fill="hold"/>
                                        <p:tgtEl>
                                          <p:spTgt spid="20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66">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 grpId="0" uiExpand="1"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2"/>
          <p:cNvGrpSpPr>
            <a:grpSpLocks/>
          </p:cNvGrpSpPr>
          <p:nvPr/>
        </p:nvGrpSpPr>
        <p:grpSpPr bwMode="auto">
          <a:xfrm>
            <a:off x="473075" y="1071563"/>
            <a:ext cx="7831138" cy="544512"/>
            <a:chOff x="378" y="995"/>
            <a:chExt cx="4933" cy="343"/>
          </a:xfrm>
        </p:grpSpPr>
        <p:sp>
          <p:nvSpPr>
            <p:cNvPr id="11316" name="Line 3"/>
            <p:cNvSpPr>
              <a:spLocks noChangeShapeType="1"/>
            </p:cNvSpPr>
            <p:nvPr/>
          </p:nvSpPr>
          <p:spPr bwMode="auto">
            <a:xfrm>
              <a:off x="1045" y="1008"/>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17" name="Line 4"/>
            <p:cNvSpPr>
              <a:spLocks noChangeShapeType="1"/>
            </p:cNvSpPr>
            <p:nvPr/>
          </p:nvSpPr>
          <p:spPr bwMode="auto">
            <a:xfrm>
              <a:off x="808" y="1257"/>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18" name="Line 5"/>
            <p:cNvSpPr>
              <a:spLocks noChangeShapeType="1"/>
            </p:cNvSpPr>
            <p:nvPr/>
          </p:nvSpPr>
          <p:spPr bwMode="auto">
            <a:xfrm>
              <a:off x="1291" y="1254"/>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19" name="Line 6"/>
            <p:cNvSpPr>
              <a:spLocks noChangeShapeType="1"/>
            </p:cNvSpPr>
            <p:nvPr/>
          </p:nvSpPr>
          <p:spPr bwMode="auto">
            <a:xfrm>
              <a:off x="1762" y="1245"/>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0" name="Line 7"/>
            <p:cNvSpPr>
              <a:spLocks noChangeShapeType="1"/>
            </p:cNvSpPr>
            <p:nvPr/>
          </p:nvSpPr>
          <p:spPr bwMode="auto">
            <a:xfrm>
              <a:off x="2239" y="1257"/>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1" name="Line 8"/>
            <p:cNvSpPr>
              <a:spLocks noChangeShapeType="1"/>
            </p:cNvSpPr>
            <p:nvPr/>
          </p:nvSpPr>
          <p:spPr bwMode="auto">
            <a:xfrm>
              <a:off x="2705" y="1254"/>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2" name="Line 9"/>
            <p:cNvSpPr>
              <a:spLocks noChangeShapeType="1"/>
            </p:cNvSpPr>
            <p:nvPr/>
          </p:nvSpPr>
          <p:spPr bwMode="auto">
            <a:xfrm>
              <a:off x="3187" y="1251"/>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3" name="Line 10"/>
            <p:cNvSpPr>
              <a:spLocks noChangeShapeType="1"/>
            </p:cNvSpPr>
            <p:nvPr/>
          </p:nvSpPr>
          <p:spPr bwMode="auto">
            <a:xfrm>
              <a:off x="3661" y="1249"/>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4" name="Line 11"/>
            <p:cNvSpPr>
              <a:spLocks noChangeShapeType="1"/>
            </p:cNvSpPr>
            <p:nvPr/>
          </p:nvSpPr>
          <p:spPr bwMode="auto">
            <a:xfrm>
              <a:off x="4126" y="1254"/>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5" name="Line 12"/>
            <p:cNvSpPr>
              <a:spLocks noChangeShapeType="1"/>
            </p:cNvSpPr>
            <p:nvPr/>
          </p:nvSpPr>
          <p:spPr bwMode="auto">
            <a:xfrm>
              <a:off x="4609" y="1251"/>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6" name="Line 13"/>
            <p:cNvSpPr>
              <a:spLocks noChangeShapeType="1"/>
            </p:cNvSpPr>
            <p:nvPr/>
          </p:nvSpPr>
          <p:spPr bwMode="auto">
            <a:xfrm>
              <a:off x="1522" y="1010"/>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7" name="Line 14"/>
            <p:cNvSpPr>
              <a:spLocks noChangeShapeType="1"/>
            </p:cNvSpPr>
            <p:nvPr/>
          </p:nvSpPr>
          <p:spPr bwMode="auto">
            <a:xfrm>
              <a:off x="2006" y="1009"/>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8" name="Line 15"/>
            <p:cNvSpPr>
              <a:spLocks noChangeShapeType="1"/>
            </p:cNvSpPr>
            <p:nvPr/>
          </p:nvSpPr>
          <p:spPr bwMode="auto">
            <a:xfrm>
              <a:off x="2478" y="1005"/>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29" name="Line 16"/>
            <p:cNvSpPr>
              <a:spLocks noChangeShapeType="1"/>
            </p:cNvSpPr>
            <p:nvPr/>
          </p:nvSpPr>
          <p:spPr bwMode="auto">
            <a:xfrm>
              <a:off x="2944" y="1010"/>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0" name="Line 17"/>
            <p:cNvSpPr>
              <a:spLocks noChangeShapeType="1"/>
            </p:cNvSpPr>
            <p:nvPr/>
          </p:nvSpPr>
          <p:spPr bwMode="auto">
            <a:xfrm>
              <a:off x="3421" y="998"/>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1" name="Line 18"/>
            <p:cNvSpPr>
              <a:spLocks noChangeShapeType="1"/>
            </p:cNvSpPr>
            <p:nvPr/>
          </p:nvSpPr>
          <p:spPr bwMode="auto">
            <a:xfrm>
              <a:off x="3902" y="997"/>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2" name="Line 19"/>
            <p:cNvSpPr>
              <a:spLocks noChangeShapeType="1"/>
            </p:cNvSpPr>
            <p:nvPr/>
          </p:nvSpPr>
          <p:spPr bwMode="auto">
            <a:xfrm>
              <a:off x="4370" y="1007"/>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3" name="Line 20"/>
            <p:cNvSpPr>
              <a:spLocks noChangeShapeType="1"/>
            </p:cNvSpPr>
            <p:nvPr/>
          </p:nvSpPr>
          <p:spPr bwMode="auto">
            <a:xfrm>
              <a:off x="5083" y="1257"/>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4" name="Line 21"/>
            <p:cNvSpPr>
              <a:spLocks noChangeShapeType="1"/>
            </p:cNvSpPr>
            <p:nvPr/>
          </p:nvSpPr>
          <p:spPr bwMode="auto">
            <a:xfrm>
              <a:off x="4848" y="1004"/>
              <a:ext cx="228" cy="0"/>
            </a:xfrm>
            <a:prstGeom prst="line">
              <a:avLst/>
            </a:prstGeom>
            <a:noFill/>
            <a:ln w="38100">
              <a:solidFill>
                <a:schemeClr val="tx1"/>
              </a:solidFill>
              <a:round/>
              <a:headEnd/>
              <a:tailEnd/>
            </a:ln>
            <a:effectLst/>
          </p:spPr>
          <p:txBody>
            <a:bodyPr wrap="none" anchor="ctr"/>
            <a:lstStyle/>
            <a:p>
              <a:endParaRPr lang="zh-CN" altLang="en-US"/>
            </a:p>
          </p:txBody>
        </p:sp>
        <p:sp>
          <p:nvSpPr>
            <p:cNvPr id="11335" name="Line 22"/>
            <p:cNvSpPr>
              <a:spLocks noChangeShapeType="1"/>
            </p:cNvSpPr>
            <p:nvPr/>
          </p:nvSpPr>
          <p:spPr bwMode="auto">
            <a:xfrm>
              <a:off x="1036" y="999"/>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36" name="Line 23"/>
            <p:cNvSpPr>
              <a:spLocks noChangeShapeType="1"/>
            </p:cNvSpPr>
            <p:nvPr/>
          </p:nvSpPr>
          <p:spPr bwMode="auto">
            <a:xfrm>
              <a:off x="1529" y="1004"/>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37" name="Line 24"/>
            <p:cNvSpPr>
              <a:spLocks noChangeShapeType="1"/>
            </p:cNvSpPr>
            <p:nvPr/>
          </p:nvSpPr>
          <p:spPr bwMode="auto">
            <a:xfrm>
              <a:off x="1752" y="1000"/>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38" name="Line 25"/>
            <p:cNvSpPr>
              <a:spLocks noChangeShapeType="1"/>
            </p:cNvSpPr>
            <p:nvPr/>
          </p:nvSpPr>
          <p:spPr bwMode="auto">
            <a:xfrm flipH="1">
              <a:off x="1994" y="1005"/>
              <a:ext cx="0" cy="255"/>
            </a:xfrm>
            <a:prstGeom prst="line">
              <a:avLst/>
            </a:prstGeom>
            <a:noFill/>
            <a:ln w="38100">
              <a:solidFill>
                <a:schemeClr val="tx1"/>
              </a:solidFill>
              <a:round/>
              <a:headEnd/>
              <a:tailEnd/>
            </a:ln>
            <a:effectLst/>
          </p:spPr>
          <p:txBody>
            <a:bodyPr wrap="none" anchor="ctr"/>
            <a:lstStyle/>
            <a:p>
              <a:endParaRPr lang="zh-CN" altLang="en-US"/>
            </a:p>
          </p:txBody>
        </p:sp>
        <p:sp>
          <p:nvSpPr>
            <p:cNvPr id="11339" name="Line 26"/>
            <p:cNvSpPr>
              <a:spLocks noChangeShapeType="1"/>
            </p:cNvSpPr>
            <p:nvPr/>
          </p:nvSpPr>
          <p:spPr bwMode="auto">
            <a:xfrm>
              <a:off x="2238" y="1000"/>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0" name="Line 27"/>
            <p:cNvSpPr>
              <a:spLocks noChangeShapeType="1"/>
            </p:cNvSpPr>
            <p:nvPr/>
          </p:nvSpPr>
          <p:spPr bwMode="auto">
            <a:xfrm>
              <a:off x="2464" y="1002"/>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1" name="Line 28"/>
            <p:cNvSpPr>
              <a:spLocks noChangeShapeType="1"/>
            </p:cNvSpPr>
            <p:nvPr/>
          </p:nvSpPr>
          <p:spPr bwMode="auto">
            <a:xfrm>
              <a:off x="2932" y="1003"/>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2" name="Line 29"/>
            <p:cNvSpPr>
              <a:spLocks noChangeShapeType="1"/>
            </p:cNvSpPr>
            <p:nvPr/>
          </p:nvSpPr>
          <p:spPr bwMode="auto">
            <a:xfrm>
              <a:off x="3174" y="1000"/>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3" name="Line 30"/>
            <p:cNvSpPr>
              <a:spLocks noChangeShapeType="1"/>
            </p:cNvSpPr>
            <p:nvPr/>
          </p:nvSpPr>
          <p:spPr bwMode="auto">
            <a:xfrm>
              <a:off x="3415" y="995"/>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4" name="Line 31"/>
            <p:cNvSpPr>
              <a:spLocks noChangeShapeType="1"/>
            </p:cNvSpPr>
            <p:nvPr/>
          </p:nvSpPr>
          <p:spPr bwMode="auto">
            <a:xfrm>
              <a:off x="3648" y="1000"/>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5" name="Line 32"/>
            <p:cNvSpPr>
              <a:spLocks noChangeShapeType="1"/>
            </p:cNvSpPr>
            <p:nvPr/>
          </p:nvSpPr>
          <p:spPr bwMode="auto">
            <a:xfrm>
              <a:off x="3898" y="997"/>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6" name="Line 33"/>
            <p:cNvSpPr>
              <a:spLocks noChangeShapeType="1"/>
            </p:cNvSpPr>
            <p:nvPr/>
          </p:nvSpPr>
          <p:spPr bwMode="auto">
            <a:xfrm>
              <a:off x="4122" y="1002"/>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7" name="Line 34"/>
            <p:cNvSpPr>
              <a:spLocks noChangeShapeType="1"/>
            </p:cNvSpPr>
            <p:nvPr/>
          </p:nvSpPr>
          <p:spPr bwMode="auto">
            <a:xfrm>
              <a:off x="4354" y="1004"/>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8" name="Line 35"/>
            <p:cNvSpPr>
              <a:spLocks noChangeShapeType="1"/>
            </p:cNvSpPr>
            <p:nvPr/>
          </p:nvSpPr>
          <p:spPr bwMode="auto">
            <a:xfrm>
              <a:off x="4596" y="1001"/>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49" name="Line 36"/>
            <p:cNvSpPr>
              <a:spLocks noChangeShapeType="1"/>
            </p:cNvSpPr>
            <p:nvPr/>
          </p:nvSpPr>
          <p:spPr bwMode="auto">
            <a:xfrm>
              <a:off x="4837" y="999"/>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50" name="Line 37"/>
            <p:cNvSpPr>
              <a:spLocks noChangeShapeType="1"/>
            </p:cNvSpPr>
            <p:nvPr/>
          </p:nvSpPr>
          <p:spPr bwMode="auto">
            <a:xfrm>
              <a:off x="5078" y="1003"/>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51" name="Line 38"/>
            <p:cNvSpPr>
              <a:spLocks noChangeShapeType="1"/>
            </p:cNvSpPr>
            <p:nvPr/>
          </p:nvSpPr>
          <p:spPr bwMode="auto">
            <a:xfrm>
              <a:off x="2712" y="1004"/>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52" name="Line 39"/>
            <p:cNvSpPr>
              <a:spLocks noChangeShapeType="1"/>
            </p:cNvSpPr>
            <p:nvPr/>
          </p:nvSpPr>
          <p:spPr bwMode="auto">
            <a:xfrm>
              <a:off x="1276" y="999"/>
              <a:ext cx="0" cy="263"/>
            </a:xfrm>
            <a:prstGeom prst="line">
              <a:avLst/>
            </a:prstGeom>
            <a:noFill/>
            <a:ln w="38100">
              <a:solidFill>
                <a:schemeClr val="tx1"/>
              </a:solidFill>
              <a:round/>
              <a:headEnd/>
              <a:tailEnd/>
            </a:ln>
            <a:effectLst/>
          </p:spPr>
          <p:txBody>
            <a:bodyPr wrap="none" anchor="ctr"/>
            <a:lstStyle/>
            <a:p>
              <a:endParaRPr lang="zh-CN" altLang="en-US"/>
            </a:p>
          </p:txBody>
        </p:sp>
        <p:sp>
          <p:nvSpPr>
            <p:cNvPr id="11353" name="Text Box 40"/>
            <p:cNvSpPr txBox="1">
              <a:spLocks noChangeArrowheads="1"/>
            </p:cNvSpPr>
            <p:nvPr/>
          </p:nvSpPr>
          <p:spPr bwMode="auto">
            <a:xfrm>
              <a:off x="378" y="1050"/>
              <a:ext cx="40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grpSp>
      <p:grpSp>
        <p:nvGrpSpPr>
          <p:cNvPr id="69673" name="Group 41"/>
          <p:cNvGrpSpPr>
            <a:grpSpLocks/>
          </p:cNvGrpSpPr>
          <p:nvPr/>
        </p:nvGrpSpPr>
        <p:grpSpPr bwMode="auto">
          <a:xfrm>
            <a:off x="579438" y="1778000"/>
            <a:ext cx="7361237" cy="531813"/>
            <a:chOff x="445" y="1440"/>
            <a:chExt cx="4637" cy="335"/>
          </a:xfrm>
        </p:grpSpPr>
        <p:sp>
          <p:nvSpPr>
            <p:cNvPr id="11298" name="Text Box 42"/>
            <p:cNvSpPr txBox="1">
              <a:spLocks noChangeArrowheads="1"/>
            </p:cNvSpPr>
            <p:nvPr/>
          </p:nvSpPr>
          <p:spPr bwMode="auto">
            <a:xfrm>
              <a:off x="445" y="1487"/>
              <a:ext cx="36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0</a:t>
              </a:r>
              <a:endParaRPr lang="en-US" altLang="zh-CN" b="1">
                <a:ea typeface="楷体_GB2312" pitchFamily="49" charset="-122"/>
              </a:endParaRPr>
            </a:p>
          </p:txBody>
        </p:sp>
        <p:sp>
          <p:nvSpPr>
            <p:cNvPr id="11299" name="Line 43"/>
            <p:cNvSpPr>
              <a:spLocks noChangeShapeType="1"/>
            </p:cNvSpPr>
            <p:nvPr/>
          </p:nvSpPr>
          <p:spPr bwMode="auto">
            <a:xfrm>
              <a:off x="805" y="1689"/>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0" name="Line 44"/>
            <p:cNvSpPr>
              <a:spLocks noChangeShapeType="1"/>
            </p:cNvSpPr>
            <p:nvPr/>
          </p:nvSpPr>
          <p:spPr bwMode="auto">
            <a:xfrm>
              <a:off x="1273" y="1448"/>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1" name="Line 45"/>
            <p:cNvSpPr>
              <a:spLocks noChangeShapeType="1"/>
            </p:cNvSpPr>
            <p:nvPr/>
          </p:nvSpPr>
          <p:spPr bwMode="auto">
            <a:xfrm>
              <a:off x="1751" y="1689"/>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2" name="Line 46"/>
            <p:cNvSpPr>
              <a:spLocks noChangeShapeType="1"/>
            </p:cNvSpPr>
            <p:nvPr/>
          </p:nvSpPr>
          <p:spPr bwMode="auto">
            <a:xfrm>
              <a:off x="2238" y="1448"/>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3" name="Line 47"/>
            <p:cNvSpPr>
              <a:spLocks noChangeShapeType="1"/>
            </p:cNvSpPr>
            <p:nvPr/>
          </p:nvSpPr>
          <p:spPr bwMode="auto">
            <a:xfrm>
              <a:off x="2707" y="1689"/>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4" name="Line 48"/>
            <p:cNvSpPr>
              <a:spLocks noChangeShapeType="1"/>
            </p:cNvSpPr>
            <p:nvPr/>
          </p:nvSpPr>
          <p:spPr bwMode="auto">
            <a:xfrm>
              <a:off x="3185" y="1448"/>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5" name="Line 49"/>
            <p:cNvSpPr>
              <a:spLocks noChangeShapeType="1"/>
            </p:cNvSpPr>
            <p:nvPr/>
          </p:nvSpPr>
          <p:spPr bwMode="auto">
            <a:xfrm>
              <a:off x="3645" y="1689"/>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6" name="Line 50"/>
            <p:cNvSpPr>
              <a:spLocks noChangeShapeType="1"/>
            </p:cNvSpPr>
            <p:nvPr/>
          </p:nvSpPr>
          <p:spPr bwMode="auto">
            <a:xfrm>
              <a:off x="4123" y="1448"/>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7" name="Line 51"/>
            <p:cNvSpPr>
              <a:spLocks noChangeShapeType="1"/>
            </p:cNvSpPr>
            <p:nvPr/>
          </p:nvSpPr>
          <p:spPr bwMode="auto">
            <a:xfrm>
              <a:off x="4601" y="1681"/>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308" name="Line 52"/>
            <p:cNvSpPr>
              <a:spLocks noChangeShapeType="1"/>
            </p:cNvSpPr>
            <p:nvPr/>
          </p:nvSpPr>
          <p:spPr bwMode="auto">
            <a:xfrm>
              <a:off x="1273" y="1443"/>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09" name="Line 53"/>
            <p:cNvSpPr>
              <a:spLocks noChangeShapeType="1"/>
            </p:cNvSpPr>
            <p:nvPr/>
          </p:nvSpPr>
          <p:spPr bwMode="auto">
            <a:xfrm>
              <a:off x="1750" y="1448"/>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0" name="Line 54"/>
            <p:cNvSpPr>
              <a:spLocks noChangeShapeType="1"/>
            </p:cNvSpPr>
            <p:nvPr/>
          </p:nvSpPr>
          <p:spPr bwMode="auto">
            <a:xfrm>
              <a:off x="2237" y="1453"/>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1" name="Line 55"/>
            <p:cNvSpPr>
              <a:spLocks noChangeShapeType="1"/>
            </p:cNvSpPr>
            <p:nvPr/>
          </p:nvSpPr>
          <p:spPr bwMode="auto">
            <a:xfrm>
              <a:off x="2715" y="1440"/>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2" name="Line 56"/>
            <p:cNvSpPr>
              <a:spLocks noChangeShapeType="1"/>
            </p:cNvSpPr>
            <p:nvPr/>
          </p:nvSpPr>
          <p:spPr bwMode="auto">
            <a:xfrm>
              <a:off x="3183" y="1454"/>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3" name="Line 57"/>
            <p:cNvSpPr>
              <a:spLocks noChangeShapeType="1"/>
            </p:cNvSpPr>
            <p:nvPr/>
          </p:nvSpPr>
          <p:spPr bwMode="auto">
            <a:xfrm>
              <a:off x="3652" y="1441"/>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4" name="Line 58"/>
            <p:cNvSpPr>
              <a:spLocks noChangeShapeType="1"/>
            </p:cNvSpPr>
            <p:nvPr/>
          </p:nvSpPr>
          <p:spPr bwMode="auto">
            <a:xfrm>
              <a:off x="4121" y="1455"/>
              <a:ext cx="0" cy="246"/>
            </a:xfrm>
            <a:prstGeom prst="line">
              <a:avLst/>
            </a:prstGeom>
            <a:noFill/>
            <a:ln w="38100">
              <a:solidFill>
                <a:schemeClr val="tx1"/>
              </a:solidFill>
              <a:round/>
              <a:headEnd/>
              <a:tailEnd/>
            </a:ln>
            <a:effectLst/>
          </p:spPr>
          <p:txBody>
            <a:bodyPr wrap="none" anchor="ctr"/>
            <a:lstStyle/>
            <a:p>
              <a:endParaRPr lang="zh-CN" altLang="en-US"/>
            </a:p>
          </p:txBody>
        </p:sp>
        <p:sp>
          <p:nvSpPr>
            <p:cNvPr id="11315" name="Line 59"/>
            <p:cNvSpPr>
              <a:spLocks noChangeShapeType="1"/>
            </p:cNvSpPr>
            <p:nvPr/>
          </p:nvSpPr>
          <p:spPr bwMode="auto">
            <a:xfrm>
              <a:off x="4599" y="1443"/>
              <a:ext cx="0" cy="246"/>
            </a:xfrm>
            <a:prstGeom prst="line">
              <a:avLst/>
            </a:prstGeom>
            <a:noFill/>
            <a:ln w="38100">
              <a:solidFill>
                <a:schemeClr val="tx1"/>
              </a:solidFill>
              <a:round/>
              <a:headEnd/>
              <a:tailEnd/>
            </a:ln>
            <a:effectLst/>
          </p:spPr>
          <p:txBody>
            <a:bodyPr wrap="none" anchor="ctr"/>
            <a:lstStyle/>
            <a:p>
              <a:endParaRPr lang="zh-CN" altLang="en-US"/>
            </a:p>
          </p:txBody>
        </p:sp>
      </p:grpSp>
      <p:grpSp>
        <p:nvGrpSpPr>
          <p:cNvPr id="69692" name="Group 60"/>
          <p:cNvGrpSpPr>
            <a:grpSpLocks/>
          </p:cNvGrpSpPr>
          <p:nvPr/>
        </p:nvGrpSpPr>
        <p:grpSpPr bwMode="auto">
          <a:xfrm>
            <a:off x="568325" y="2497138"/>
            <a:ext cx="7366000" cy="511175"/>
            <a:chOff x="438" y="1893"/>
            <a:chExt cx="4640" cy="322"/>
          </a:xfrm>
        </p:grpSpPr>
        <p:sp>
          <p:nvSpPr>
            <p:cNvPr id="11288" name="Text Box 61"/>
            <p:cNvSpPr txBox="1">
              <a:spLocks noChangeArrowheads="1"/>
            </p:cNvSpPr>
            <p:nvPr/>
          </p:nvSpPr>
          <p:spPr bwMode="auto">
            <a:xfrm>
              <a:off x="438" y="1927"/>
              <a:ext cx="345"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1</a:t>
              </a:r>
              <a:endParaRPr lang="en-US" altLang="zh-CN" b="1">
                <a:ea typeface="楷体_GB2312" pitchFamily="49" charset="-122"/>
              </a:endParaRPr>
            </a:p>
          </p:txBody>
        </p:sp>
        <p:sp>
          <p:nvSpPr>
            <p:cNvPr id="11289" name="Line 62"/>
            <p:cNvSpPr>
              <a:spLocks noChangeShapeType="1"/>
            </p:cNvSpPr>
            <p:nvPr/>
          </p:nvSpPr>
          <p:spPr bwMode="auto">
            <a:xfrm>
              <a:off x="808" y="2133"/>
              <a:ext cx="964" cy="0"/>
            </a:xfrm>
            <a:prstGeom prst="line">
              <a:avLst/>
            </a:prstGeom>
            <a:noFill/>
            <a:ln w="38100">
              <a:solidFill>
                <a:schemeClr val="tx1"/>
              </a:solidFill>
              <a:round/>
              <a:headEnd/>
              <a:tailEnd/>
            </a:ln>
            <a:effectLst/>
          </p:spPr>
          <p:txBody>
            <a:bodyPr wrap="none" anchor="ctr"/>
            <a:lstStyle/>
            <a:p>
              <a:endParaRPr lang="zh-CN" altLang="en-US"/>
            </a:p>
          </p:txBody>
        </p:sp>
        <p:sp>
          <p:nvSpPr>
            <p:cNvPr id="11290" name="Line 63"/>
            <p:cNvSpPr>
              <a:spLocks noChangeShapeType="1"/>
            </p:cNvSpPr>
            <p:nvPr/>
          </p:nvSpPr>
          <p:spPr bwMode="auto">
            <a:xfrm>
              <a:off x="1750" y="1893"/>
              <a:ext cx="964" cy="0"/>
            </a:xfrm>
            <a:prstGeom prst="line">
              <a:avLst/>
            </a:prstGeom>
            <a:noFill/>
            <a:ln w="38100">
              <a:solidFill>
                <a:schemeClr val="tx1"/>
              </a:solidFill>
              <a:round/>
              <a:headEnd/>
              <a:tailEnd/>
            </a:ln>
            <a:effectLst/>
          </p:spPr>
          <p:txBody>
            <a:bodyPr wrap="none" anchor="ctr"/>
            <a:lstStyle/>
            <a:p>
              <a:endParaRPr lang="zh-CN" altLang="en-US"/>
            </a:p>
          </p:txBody>
        </p:sp>
        <p:sp>
          <p:nvSpPr>
            <p:cNvPr id="11291" name="Line 64"/>
            <p:cNvSpPr>
              <a:spLocks noChangeShapeType="1"/>
            </p:cNvSpPr>
            <p:nvPr/>
          </p:nvSpPr>
          <p:spPr bwMode="auto">
            <a:xfrm>
              <a:off x="2709" y="2134"/>
              <a:ext cx="964" cy="0"/>
            </a:xfrm>
            <a:prstGeom prst="line">
              <a:avLst/>
            </a:prstGeom>
            <a:noFill/>
            <a:ln w="38100">
              <a:solidFill>
                <a:schemeClr val="tx1"/>
              </a:solidFill>
              <a:round/>
              <a:headEnd/>
              <a:tailEnd/>
            </a:ln>
            <a:effectLst/>
          </p:spPr>
          <p:txBody>
            <a:bodyPr wrap="none" anchor="ctr"/>
            <a:lstStyle/>
            <a:p>
              <a:endParaRPr lang="zh-CN" altLang="en-US"/>
            </a:p>
          </p:txBody>
        </p:sp>
        <p:sp>
          <p:nvSpPr>
            <p:cNvPr id="11292" name="Line 65"/>
            <p:cNvSpPr>
              <a:spLocks noChangeShapeType="1"/>
            </p:cNvSpPr>
            <p:nvPr/>
          </p:nvSpPr>
          <p:spPr bwMode="auto">
            <a:xfrm>
              <a:off x="3650" y="1894"/>
              <a:ext cx="964" cy="0"/>
            </a:xfrm>
            <a:prstGeom prst="line">
              <a:avLst/>
            </a:prstGeom>
            <a:noFill/>
            <a:ln w="38100">
              <a:solidFill>
                <a:schemeClr val="tx1"/>
              </a:solidFill>
              <a:round/>
              <a:headEnd/>
              <a:tailEnd/>
            </a:ln>
            <a:effectLst/>
          </p:spPr>
          <p:txBody>
            <a:bodyPr wrap="none" anchor="ctr"/>
            <a:lstStyle/>
            <a:p>
              <a:endParaRPr lang="zh-CN" altLang="en-US"/>
            </a:p>
          </p:txBody>
        </p:sp>
        <p:sp>
          <p:nvSpPr>
            <p:cNvPr id="11293" name="Line 66"/>
            <p:cNvSpPr>
              <a:spLocks noChangeShapeType="1"/>
            </p:cNvSpPr>
            <p:nvPr/>
          </p:nvSpPr>
          <p:spPr bwMode="auto">
            <a:xfrm>
              <a:off x="4597" y="2129"/>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294" name="Line 67"/>
            <p:cNvSpPr>
              <a:spLocks noChangeShapeType="1"/>
            </p:cNvSpPr>
            <p:nvPr/>
          </p:nvSpPr>
          <p:spPr bwMode="auto">
            <a:xfrm>
              <a:off x="1754" y="1897"/>
              <a:ext cx="0" cy="236"/>
            </a:xfrm>
            <a:prstGeom prst="line">
              <a:avLst/>
            </a:prstGeom>
            <a:noFill/>
            <a:ln w="38100">
              <a:solidFill>
                <a:schemeClr val="tx1"/>
              </a:solidFill>
              <a:round/>
              <a:headEnd/>
              <a:tailEnd/>
            </a:ln>
            <a:effectLst/>
          </p:spPr>
          <p:txBody>
            <a:bodyPr wrap="none" anchor="ctr"/>
            <a:lstStyle/>
            <a:p>
              <a:endParaRPr lang="zh-CN" altLang="en-US"/>
            </a:p>
          </p:txBody>
        </p:sp>
        <p:sp>
          <p:nvSpPr>
            <p:cNvPr id="11295" name="Line 68"/>
            <p:cNvSpPr>
              <a:spLocks noChangeShapeType="1"/>
            </p:cNvSpPr>
            <p:nvPr/>
          </p:nvSpPr>
          <p:spPr bwMode="auto">
            <a:xfrm>
              <a:off x="2714" y="1893"/>
              <a:ext cx="0" cy="236"/>
            </a:xfrm>
            <a:prstGeom prst="line">
              <a:avLst/>
            </a:prstGeom>
            <a:noFill/>
            <a:ln w="38100">
              <a:solidFill>
                <a:schemeClr val="tx1"/>
              </a:solidFill>
              <a:round/>
              <a:headEnd/>
              <a:tailEnd/>
            </a:ln>
            <a:effectLst/>
          </p:spPr>
          <p:txBody>
            <a:bodyPr wrap="none" anchor="ctr"/>
            <a:lstStyle/>
            <a:p>
              <a:endParaRPr lang="zh-CN" altLang="en-US"/>
            </a:p>
          </p:txBody>
        </p:sp>
        <p:sp>
          <p:nvSpPr>
            <p:cNvPr id="11296" name="Line 69"/>
            <p:cNvSpPr>
              <a:spLocks noChangeShapeType="1"/>
            </p:cNvSpPr>
            <p:nvPr/>
          </p:nvSpPr>
          <p:spPr bwMode="auto">
            <a:xfrm>
              <a:off x="3655" y="1899"/>
              <a:ext cx="0" cy="236"/>
            </a:xfrm>
            <a:prstGeom prst="line">
              <a:avLst/>
            </a:prstGeom>
            <a:noFill/>
            <a:ln w="38100">
              <a:solidFill>
                <a:schemeClr val="tx1"/>
              </a:solidFill>
              <a:round/>
              <a:headEnd/>
              <a:tailEnd/>
            </a:ln>
            <a:effectLst/>
          </p:spPr>
          <p:txBody>
            <a:bodyPr wrap="none" anchor="ctr"/>
            <a:lstStyle/>
            <a:p>
              <a:endParaRPr lang="zh-CN" altLang="en-US"/>
            </a:p>
          </p:txBody>
        </p:sp>
        <p:sp>
          <p:nvSpPr>
            <p:cNvPr id="11297" name="Line 70"/>
            <p:cNvSpPr>
              <a:spLocks noChangeShapeType="1"/>
            </p:cNvSpPr>
            <p:nvPr/>
          </p:nvSpPr>
          <p:spPr bwMode="auto">
            <a:xfrm>
              <a:off x="4604" y="1895"/>
              <a:ext cx="0" cy="236"/>
            </a:xfrm>
            <a:prstGeom prst="line">
              <a:avLst/>
            </a:prstGeom>
            <a:noFill/>
            <a:ln w="38100">
              <a:solidFill>
                <a:schemeClr val="tx1"/>
              </a:solidFill>
              <a:round/>
              <a:headEnd/>
              <a:tailEnd/>
            </a:ln>
            <a:effectLst/>
          </p:spPr>
          <p:txBody>
            <a:bodyPr wrap="none" anchor="ctr"/>
            <a:lstStyle/>
            <a:p>
              <a:endParaRPr lang="zh-CN" altLang="en-US"/>
            </a:p>
          </p:txBody>
        </p:sp>
      </p:grpSp>
      <p:grpSp>
        <p:nvGrpSpPr>
          <p:cNvPr id="69703" name="Group 71"/>
          <p:cNvGrpSpPr>
            <a:grpSpLocks/>
          </p:cNvGrpSpPr>
          <p:nvPr/>
        </p:nvGrpSpPr>
        <p:grpSpPr bwMode="auto">
          <a:xfrm>
            <a:off x="560388" y="3194050"/>
            <a:ext cx="7381875" cy="512763"/>
            <a:chOff x="433" y="2332"/>
            <a:chExt cx="4650" cy="323"/>
          </a:xfrm>
        </p:grpSpPr>
        <p:sp>
          <p:nvSpPr>
            <p:cNvPr id="11282" name="Text Box 72"/>
            <p:cNvSpPr txBox="1">
              <a:spLocks noChangeArrowheads="1"/>
            </p:cNvSpPr>
            <p:nvPr/>
          </p:nvSpPr>
          <p:spPr bwMode="auto">
            <a:xfrm>
              <a:off x="433" y="2367"/>
              <a:ext cx="36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2</a:t>
              </a:r>
              <a:endParaRPr lang="en-US" altLang="zh-CN" b="1">
                <a:ea typeface="楷体_GB2312" pitchFamily="49" charset="-122"/>
              </a:endParaRPr>
            </a:p>
          </p:txBody>
        </p:sp>
        <p:sp>
          <p:nvSpPr>
            <p:cNvPr id="11283" name="Line 73"/>
            <p:cNvSpPr>
              <a:spLocks noChangeShapeType="1"/>
            </p:cNvSpPr>
            <p:nvPr/>
          </p:nvSpPr>
          <p:spPr bwMode="auto">
            <a:xfrm>
              <a:off x="809" y="2560"/>
              <a:ext cx="1909" cy="0"/>
            </a:xfrm>
            <a:prstGeom prst="line">
              <a:avLst/>
            </a:prstGeom>
            <a:noFill/>
            <a:ln w="38100">
              <a:solidFill>
                <a:schemeClr val="tx1"/>
              </a:solidFill>
              <a:round/>
              <a:headEnd/>
              <a:tailEnd/>
            </a:ln>
            <a:effectLst/>
          </p:spPr>
          <p:txBody>
            <a:bodyPr wrap="none" anchor="ctr"/>
            <a:lstStyle/>
            <a:p>
              <a:endParaRPr lang="zh-CN" altLang="en-US"/>
            </a:p>
          </p:txBody>
        </p:sp>
        <p:sp>
          <p:nvSpPr>
            <p:cNvPr id="11284" name="Line 74"/>
            <p:cNvSpPr>
              <a:spLocks noChangeShapeType="1"/>
            </p:cNvSpPr>
            <p:nvPr/>
          </p:nvSpPr>
          <p:spPr bwMode="auto">
            <a:xfrm>
              <a:off x="2714" y="2336"/>
              <a:ext cx="1882" cy="0"/>
            </a:xfrm>
            <a:prstGeom prst="line">
              <a:avLst/>
            </a:prstGeom>
            <a:noFill/>
            <a:ln w="38100">
              <a:solidFill>
                <a:schemeClr val="tx1"/>
              </a:solidFill>
              <a:round/>
              <a:headEnd/>
              <a:tailEnd/>
            </a:ln>
            <a:effectLst/>
          </p:spPr>
          <p:txBody>
            <a:bodyPr wrap="none" anchor="ctr"/>
            <a:lstStyle/>
            <a:p>
              <a:endParaRPr lang="zh-CN" altLang="en-US"/>
            </a:p>
          </p:txBody>
        </p:sp>
        <p:sp>
          <p:nvSpPr>
            <p:cNvPr id="11285" name="Line 75"/>
            <p:cNvSpPr>
              <a:spLocks noChangeShapeType="1"/>
            </p:cNvSpPr>
            <p:nvPr/>
          </p:nvSpPr>
          <p:spPr bwMode="auto">
            <a:xfrm>
              <a:off x="4602" y="2560"/>
              <a:ext cx="481" cy="0"/>
            </a:xfrm>
            <a:prstGeom prst="line">
              <a:avLst/>
            </a:prstGeom>
            <a:noFill/>
            <a:ln w="38100">
              <a:solidFill>
                <a:schemeClr val="tx1"/>
              </a:solidFill>
              <a:round/>
              <a:headEnd/>
              <a:tailEnd/>
            </a:ln>
            <a:effectLst/>
          </p:spPr>
          <p:txBody>
            <a:bodyPr wrap="none" anchor="ctr"/>
            <a:lstStyle/>
            <a:p>
              <a:endParaRPr lang="zh-CN" altLang="en-US"/>
            </a:p>
          </p:txBody>
        </p:sp>
        <p:sp>
          <p:nvSpPr>
            <p:cNvPr id="11286" name="Line 76"/>
            <p:cNvSpPr>
              <a:spLocks noChangeShapeType="1"/>
            </p:cNvSpPr>
            <p:nvPr/>
          </p:nvSpPr>
          <p:spPr bwMode="auto">
            <a:xfrm>
              <a:off x="2712" y="2336"/>
              <a:ext cx="0" cy="236"/>
            </a:xfrm>
            <a:prstGeom prst="line">
              <a:avLst/>
            </a:prstGeom>
            <a:noFill/>
            <a:ln w="38100">
              <a:solidFill>
                <a:schemeClr val="tx1"/>
              </a:solidFill>
              <a:round/>
              <a:headEnd/>
              <a:tailEnd/>
            </a:ln>
            <a:effectLst/>
          </p:spPr>
          <p:txBody>
            <a:bodyPr wrap="none" anchor="ctr"/>
            <a:lstStyle/>
            <a:p>
              <a:endParaRPr lang="zh-CN" altLang="en-US"/>
            </a:p>
          </p:txBody>
        </p:sp>
        <p:sp>
          <p:nvSpPr>
            <p:cNvPr id="11287" name="Line 77"/>
            <p:cNvSpPr>
              <a:spLocks noChangeShapeType="1"/>
            </p:cNvSpPr>
            <p:nvPr/>
          </p:nvSpPr>
          <p:spPr bwMode="auto">
            <a:xfrm>
              <a:off x="4597" y="2332"/>
              <a:ext cx="0" cy="236"/>
            </a:xfrm>
            <a:prstGeom prst="line">
              <a:avLst/>
            </a:prstGeom>
            <a:noFill/>
            <a:ln w="38100">
              <a:solidFill>
                <a:schemeClr val="tx1"/>
              </a:solidFill>
              <a:round/>
              <a:headEnd/>
              <a:tailEnd/>
            </a:ln>
            <a:effectLst/>
          </p:spPr>
          <p:txBody>
            <a:bodyPr wrap="none" anchor="ctr"/>
            <a:lstStyle/>
            <a:p>
              <a:endParaRPr lang="zh-CN" altLang="en-US"/>
            </a:p>
          </p:txBody>
        </p:sp>
      </p:grpSp>
      <p:sp>
        <p:nvSpPr>
          <p:cNvPr id="11270" name="Text Box 78"/>
          <p:cNvSpPr txBox="1">
            <a:spLocks noChangeArrowheads="1"/>
          </p:cNvSpPr>
          <p:nvPr/>
        </p:nvSpPr>
        <p:spPr bwMode="auto">
          <a:xfrm>
            <a:off x="298450" y="261938"/>
            <a:ext cx="7589838"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3.  </a:t>
            </a:r>
            <a:r>
              <a:rPr lang="zh-CN" altLang="en-US" sz="2800" b="1">
                <a:solidFill>
                  <a:srgbClr val="800000"/>
                </a:solidFill>
              </a:rPr>
              <a:t>还可以用波形图显示状态转换表。</a:t>
            </a:r>
          </a:p>
        </p:txBody>
      </p:sp>
      <p:sp>
        <p:nvSpPr>
          <p:cNvPr id="69711" name="Text Box 79"/>
          <p:cNvSpPr txBox="1">
            <a:spLocks noChangeArrowheads="1"/>
          </p:cNvSpPr>
          <p:nvPr/>
        </p:nvSpPr>
        <p:spPr bwMode="auto">
          <a:xfrm>
            <a:off x="800100" y="5713413"/>
            <a:ext cx="7515225" cy="946150"/>
          </a:xfrm>
          <a:prstGeom prst="rect">
            <a:avLst/>
          </a:prstGeom>
          <a:noFill/>
          <a:ln w="9525">
            <a:noFill/>
            <a:miter lim="800000"/>
            <a:headEnd/>
            <a:tailEnd/>
          </a:ln>
          <a:effectLst/>
        </p:spPr>
        <p:txBody>
          <a:bodyPr>
            <a:spAutoFit/>
          </a:bodyPr>
          <a:lstStyle/>
          <a:p>
            <a:pPr marL="1428750" indent="-1428750" eaLnBrk="1" hangingPunct="1">
              <a:spcBef>
                <a:spcPct val="50000"/>
              </a:spcBef>
            </a:pPr>
            <a:r>
              <a:rPr lang="zh-CN" altLang="en-US" sz="2800" b="1">
                <a:solidFill>
                  <a:srgbClr val="FF0000"/>
                </a:solidFill>
              </a:rPr>
              <a:t>思考题：</a:t>
            </a:r>
            <a:r>
              <a:rPr lang="zh-CN" altLang="en-US" sz="2800" b="1"/>
              <a:t>试设计一个四位二进制同步加法计数器电路，并检验其正确性。</a:t>
            </a:r>
          </a:p>
        </p:txBody>
      </p:sp>
      <p:sp>
        <p:nvSpPr>
          <p:cNvPr id="69712" name="Text Box 80"/>
          <p:cNvSpPr txBox="1">
            <a:spLocks noChangeArrowheads="1"/>
          </p:cNvSpPr>
          <p:nvPr/>
        </p:nvSpPr>
        <p:spPr bwMode="auto">
          <a:xfrm>
            <a:off x="647700" y="3905250"/>
            <a:ext cx="6267450" cy="14589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ea typeface="楷体_GB2312" pitchFamily="49" charset="-122"/>
              </a:rPr>
              <a:t>Q</a:t>
            </a:r>
            <a:r>
              <a:rPr lang="en-US" altLang="zh-CN" sz="2800" b="1" baseline="-25000">
                <a:ea typeface="楷体_GB2312" pitchFamily="49" charset="-122"/>
              </a:rPr>
              <a:t>0</a:t>
            </a:r>
            <a:r>
              <a:rPr lang="zh-CN" altLang="en-US" sz="2800" b="1">
                <a:ea typeface="楷体_GB2312" pitchFamily="49" charset="-122"/>
              </a:rPr>
              <a:t>的输出的波形的频率是</a:t>
            </a:r>
            <a:r>
              <a:rPr lang="en-US" altLang="zh-CN" sz="2800" b="1">
                <a:ea typeface="楷体_GB2312" pitchFamily="49" charset="-122"/>
              </a:rPr>
              <a:t>CP</a:t>
            </a:r>
            <a:r>
              <a:rPr lang="zh-CN" altLang="en-US" sz="2800" b="1">
                <a:ea typeface="楷体_GB2312" pitchFamily="49" charset="-122"/>
              </a:rPr>
              <a:t>的</a:t>
            </a:r>
            <a:r>
              <a:rPr lang="en-US" altLang="zh-CN" sz="2800" b="1">
                <a:ea typeface="楷体_GB2312" pitchFamily="49" charset="-122"/>
              </a:rPr>
              <a:t>1/2</a:t>
            </a:r>
            <a:r>
              <a:rPr lang="zh-CN" altLang="en-US" sz="2800" b="1">
                <a:ea typeface="楷体_GB2312" pitchFamily="49" charset="-122"/>
              </a:rPr>
              <a:t>。</a:t>
            </a:r>
          </a:p>
          <a:p>
            <a:pPr eaLnBrk="1" hangingPunct="1">
              <a:lnSpc>
                <a:spcPct val="60000"/>
              </a:lnSpc>
              <a:spcBef>
                <a:spcPct val="50000"/>
              </a:spcBef>
            </a:pPr>
            <a:r>
              <a:rPr lang="en-US" altLang="zh-CN" sz="2800" b="1">
                <a:ea typeface="楷体_GB2312" pitchFamily="49" charset="-122"/>
              </a:rPr>
              <a:t>Q</a:t>
            </a:r>
            <a:r>
              <a:rPr lang="en-US" altLang="zh-CN" sz="2800" b="1" baseline="-25000">
                <a:ea typeface="楷体_GB2312" pitchFamily="49" charset="-122"/>
              </a:rPr>
              <a:t>1</a:t>
            </a:r>
            <a:r>
              <a:rPr lang="zh-CN" altLang="en-US" sz="2800" b="1">
                <a:ea typeface="楷体_GB2312" pitchFamily="49" charset="-122"/>
              </a:rPr>
              <a:t>的输出的波形的频率是</a:t>
            </a:r>
            <a:r>
              <a:rPr lang="en-US" altLang="zh-CN" sz="2800" b="1">
                <a:ea typeface="楷体_GB2312" pitchFamily="49" charset="-122"/>
              </a:rPr>
              <a:t>CP</a:t>
            </a:r>
            <a:r>
              <a:rPr lang="zh-CN" altLang="en-US" sz="2800" b="1">
                <a:ea typeface="楷体_GB2312" pitchFamily="49" charset="-122"/>
              </a:rPr>
              <a:t>的</a:t>
            </a:r>
            <a:r>
              <a:rPr lang="en-US" altLang="zh-CN" sz="2800" b="1">
                <a:ea typeface="楷体_GB2312" pitchFamily="49" charset="-122"/>
              </a:rPr>
              <a:t>1/4</a:t>
            </a:r>
            <a:r>
              <a:rPr lang="zh-CN" altLang="en-US" sz="2800" b="1">
                <a:ea typeface="楷体_GB2312" pitchFamily="49" charset="-122"/>
              </a:rPr>
              <a:t>。</a:t>
            </a:r>
          </a:p>
          <a:p>
            <a:pPr eaLnBrk="1" hangingPunct="1">
              <a:lnSpc>
                <a:spcPct val="60000"/>
              </a:lnSpc>
              <a:spcBef>
                <a:spcPct val="50000"/>
              </a:spcBef>
            </a:pPr>
            <a:r>
              <a:rPr lang="en-US" altLang="zh-CN" sz="2800" b="1">
                <a:ea typeface="楷体_GB2312" pitchFamily="49" charset="-122"/>
              </a:rPr>
              <a:t>Q</a:t>
            </a:r>
            <a:r>
              <a:rPr lang="en-US" altLang="zh-CN" sz="2800" b="1" baseline="-25000">
                <a:ea typeface="楷体_GB2312" pitchFamily="49" charset="-122"/>
              </a:rPr>
              <a:t>2</a:t>
            </a:r>
            <a:r>
              <a:rPr lang="zh-CN" altLang="en-US" sz="2800" b="1">
                <a:ea typeface="楷体_GB2312" pitchFamily="49" charset="-122"/>
              </a:rPr>
              <a:t>的输出的波形的频率是</a:t>
            </a:r>
            <a:r>
              <a:rPr lang="en-US" altLang="zh-CN" sz="2800" b="1">
                <a:ea typeface="楷体_GB2312" pitchFamily="49" charset="-122"/>
              </a:rPr>
              <a:t>CP</a:t>
            </a:r>
            <a:r>
              <a:rPr lang="zh-CN" altLang="en-US" sz="2800" b="1">
                <a:ea typeface="楷体_GB2312" pitchFamily="49" charset="-122"/>
              </a:rPr>
              <a:t>的</a:t>
            </a:r>
            <a:r>
              <a:rPr lang="en-US" altLang="zh-CN" sz="2800" b="1">
                <a:ea typeface="楷体_GB2312" pitchFamily="49" charset="-122"/>
              </a:rPr>
              <a:t>1/8</a:t>
            </a:r>
            <a:r>
              <a:rPr lang="zh-CN" altLang="en-US" sz="2800" b="1">
                <a:ea typeface="楷体_GB2312" pitchFamily="49" charset="-122"/>
              </a:rPr>
              <a:t>。</a:t>
            </a:r>
          </a:p>
        </p:txBody>
      </p:sp>
      <p:grpSp>
        <p:nvGrpSpPr>
          <p:cNvPr id="69713" name="Group 81"/>
          <p:cNvGrpSpPr>
            <a:grpSpLocks/>
          </p:cNvGrpSpPr>
          <p:nvPr/>
        </p:nvGrpSpPr>
        <p:grpSpPr bwMode="auto">
          <a:xfrm>
            <a:off x="6477000" y="3924300"/>
            <a:ext cx="2000250" cy="519113"/>
            <a:chOff x="4200" y="2472"/>
            <a:chExt cx="1260" cy="327"/>
          </a:xfrm>
        </p:grpSpPr>
        <p:sp>
          <p:nvSpPr>
            <p:cNvPr id="11280" name="AutoShape 82"/>
            <p:cNvSpPr>
              <a:spLocks noChangeArrowheads="1"/>
            </p:cNvSpPr>
            <p:nvPr/>
          </p:nvSpPr>
          <p:spPr bwMode="auto">
            <a:xfrm>
              <a:off x="4200" y="2568"/>
              <a:ext cx="276" cy="156"/>
            </a:xfrm>
            <a:prstGeom prst="notchedRightArrow">
              <a:avLst>
                <a:gd name="adj1" fmla="val 50000"/>
                <a:gd name="adj2" fmla="val 44231"/>
              </a:avLst>
            </a:prstGeom>
            <a:noFill/>
            <a:ln w="38100">
              <a:solidFill>
                <a:srgbClr val="CC0066"/>
              </a:solidFill>
              <a:miter lim="800000"/>
              <a:headEnd/>
              <a:tailEnd/>
            </a:ln>
            <a:effectLst/>
          </p:spPr>
          <p:txBody>
            <a:bodyPr wrap="none" anchor="ctr"/>
            <a:lstStyle/>
            <a:p>
              <a:pPr eaLnBrk="1" hangingPunct="1"/>
              <a:endParaRPr lang="zh-CN" altLang="en-US"/>
            </a:p>
          </p:txBody>
        </p:sp>
        <p:sp>
          <p:nvSpPr>
            <p:cNvPr id="11281" name="Text Box 83"/>
            <p:cNvSpPr txBox="1">
              <a:spLocks noChangeArrowheads="1"/>
            </p:cNvSpPr>
            <p:nvPr/>
          </p:nvSpPr>
          <p:spPr bwMode="auto">
            <a:xfrm>
              <a:off x="4536" y="2472"/>
              <a:ext cx="924"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CC0066"/>
                  </a:solidFill>
                  <a:ea typeface="楷体_GB2312" pitchFamily="49" charset="-122"/>
                </a:rPr>
                <a:t>二分频</a:t>
              </a:r>
            </a:p>
          </p:txBody>
        </p:sp>
      </p:grpSp>
      <p:grpSp>
        <p:nvGrpSpPr>
          <p:cNvPr id="69716" name="Group 84"/>
          <p:cNvGrpSpPr>
            <a:grpSpLocks/>
          </p:cNvGrpSpPr>
          <p:nvPr/>
        </p:nvGrpSpPr>
        <p:grpSpPr bwMode="auto">
          <a:xfrm>
            <a:off x="6457950" y="4381500"/>
            <a:ext cx="2057400" cy="519113"/>
            <a:chOff x="4188" y="2760"/>
            <a:chExt cx="1296" cy="327"/>
          </a:xfrm>
        </p:grpSpPr>
        <p:sp>
          <p:nvSpPr>
            <p:cNvPr id="11278" name="Text Box 85"/>
            <p:cNvSpPr txBox="1">
              <a:spLocks noChangeArrowheads="1"/>
            </p:cNvSpPr>
            <p:nvPr/>
          </p:nvSpPr>
          <p:spPr bwMode="auto">
            <a:xfrm>
              <a:off x="4560" y="2760"/>
              <a:ext cx="924"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CC0066"/>
                  </a:solidFill>
                  <a:ea typeface="楷体_GB2312" pitchFamily="49" charset="-122"/>
                </a:rPr>
                <a:t>四分频</a:t>
              </a:r>
            </a:p>
          </p:txBody>
        </p:sp>
        <p:sp>
          <p:nvSpPr>
            <p:cNvPr id="11279" name="AutoShape 86"/>
            <p:cNvSpPr>
              <a:spLocks noChangeArrowheads="1"/>
            </p:cNvSpPr>
            <p:nvPr/>
          </p:nvSpPr>
          <p:spPr bwMode="auto">
            <a:xfrm>
              <a:off x="4188" y="2868"/>
              <a:ext cx="276" cy="156"/>
            </a:xfrm>
            <a:prstGeom prst="notchedRightArrow">
              <a:avLst>
                <a:gd name="adj1" fmla="val 50000"/>
                <a:gd name="adj2" fmla="val 44231"/>
              </a:avLst>
            </a:prstGeom>
            <a:noFill/>
            <a:ln w="38100">
              <a:solidFill>
                <a:srgbClr val="CC0066"/>
              </a:solidFill>
              <a:miter lim="800000"/>
              <a:headEnd/>
              <a:tailEnd/>
            </a:ln>
            <a:effectLst/>
          </p:spPr>
          <p:txBody>
            <a:bodyPr wrap="none" anchor="ctr"/>
            <a:lstStyle/>
            <a:p>
              <a:pPr eaLnBrk="1" hangingPunct="1"/>
              <a:endParaRPr lang="zh-CN" altLang="en-US"/>
            </a:p>
          </p:txBody>
        </p:sp>
      </p:grpSp>
      <p:grpSp>
        <p:nvGrpSpPr>
          <p:cNvPr id="69719" name="Group 87"/>
          <p:cNvGrpSpPr>
            <a:grpSpLocks/>
          </p:cNvGrpSpPr>
          <p:nvPr/>
        </p:nvGrpSpPr>
        <p:grpSpPr bwMode="auto">
          <a:xfrm>
            <a:off x="6457950" y="4876800"/>
            <a:ext cx="2076450" cy="519113"/>
            <a:chOff x="4188" y="3072"/>
            <a:chExt cx="1308" cy="327"/>
          </a:xfrm>
        </p:grpSpPr>
        <p:sp>
          <p:nvSpPr>
            <p:cNvPr id="11276" name="Text Box 88"/>
            <p:cNvSpPr txBox="1">
              <a:spLocks noChangeArrowheads="1"/>
            </p:cNvSpPr>
            <p:nvPr/>
          </p:nvSpPr>
          <p:spPr bwMode="auto">
            <a:xfrm>
              <a:off x="4572" y="3072"/>
              <a:ext cx="924"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CC0066"/>
                  </a:solidFill>
                  <a:ea typeface="楷体_GB2312" pitchFamily="49" charset="-122"/>
                </a:rPr>
                <a:t>八分频</a:t>
              </a:r>
            </a:p>
          </p:txBody>
        </p:sp>
        <p:sp>
          <p:nvSpPr>
            <p:cNvPr id="11277" name="AutoShape 89"/>
            <p:cNvSpPr>
              <a:spLocks noChangeArrowheads="1"/>
            </p:cNvSpPr>
            <p:nvPr/>
          </p:nvSpPr>
          <p:spPr bwMode="auto">
            <a:xfrm>
              <a:off x="4188" y="3180"/>
              <a:ext cx="276" cy="156"/>
            </a:xfrm>
            <a:prstGeom prst="notchedRightArrow">
              <a:avLst>
                <a:gd name="adj1" fmla="val 50000"/>
                <a:gd name="adj2" fmla="val 44231"/>
              </a:avLst>
            </a:prstGeom>
            <a:noFill/>
            <a:ln w="38100">
              <a:solidFill>
                <a:srgbClr val="CC0066"/>
              </a:solidFill>
              <a:miter lim="800000"/>
              <a:headEnd/>
              <a:tailEnd/>
            </a:ln>
            <a:effectLst/>
          </p:spPr>
          <p:txBody>
            <a:bodyPr wrap="none" anchor="ct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4"/>
                                        </p:tgtEl>
                                        <p:attrNameLst>
                                          <p:attrName>style.visibility</p:attrName>
                                        </p:attrNameLst>
                                      </p:cBhvr>
                                      <p:to>
                                        <p:strVal val="visible"/>
                                      </p:to>
                                    </p:set>
                                    <p:animEffect transition="in" filter="wipe(left)">
                                      <p:cBhvr>
                                        <p:cTn id="7" dur="500"/>
                                        <p:tgtEl>
                                          <p:spTgt spid="69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73"/>
                                        </p:tgtEl>
                                        <p:attrNameLst>
                                          <p:attrName>style.visibility</p:attrName>
                                        </p:attrNameLst>
                                      </p:cBhvr>
                                      <p:to>
                                        <p:strVal val="visible"/>
                                      </p:to>
                                    </p:set>
                                    <p:animEffect transition="in" filter="wipe(left)">
                                      <p:cBhvr>
                                        <p:cTn id="12" dur="500"/>
                                        <p:tgtEl>
                                          <p:spTgt spid="696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92"/>
                                        </p:tgtEl>
                                        <p:attrNameLst>
                                          <p:attrName>style.visibility</p:attrName>
                                        </p:attrNameLst>
                                      </p:cBhvr>
                                      <p:to>
                                        <p:strVal val="visible"/>
                                      </p:to>
                                    </p:set>
                                    <p:animEffect transition="in" filter="wipe(left)">
                                      <p:cBhvr>
                                        <p:cTn id="17" dur="500"/>
                                        <p:tgtEl>
                                          <p:spTgt spid="696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703"/>
                                        </p:tgtEl>
                                        <p:attrNameLst>
                                          <p:attrName>style.visibility</p:attrName>
                                        </p:attrNameLst>
                                      </p:cBhvr>
                                      <p:to>
                                        <p:strVal val="visible"/>
                                      </p:to>
                                    </p:set>
                                    <p:animEffect transition="in" filter="wipe(left)">
                                      <p:cBhvr>
                                        <p:cTn id="22" dur="500"/>
                                        <p:tgtEl>
                                          <p:spTgt spid="6970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9712"/>
                                        </p:tgtEl>
                                        <p:attrNameLst>
                                          <p:attrName>style.visibility</p:attrName>
                                        </p:attrNameLst>
                                      </p:cBhvr>
                                      <p:to>
                                        <p:strVal val="visible"/>
                                      </p:to>
                                    </p:set>
                                    <p:animEffect transition="in" filter="box(out)">
                                      <p:cBhvr>
                                        <p:cTn id="27" dur="500"/>
                                        <p:tgtEl>
                                          <p:spTgt spid="697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69713"/>
                                        </p:tgtEl>
                                        <p:attrNameLst>
                                          <p:attrName>style.visibility</p:attrName>
                                        </p:attrNameLst>
                                      </p:cBhvr>
                                      <p:to>
                                        <p:strVal val="visible"/>
                                      </p:to>
                                    </p:set>
                                    <p:animEffect transition="in" filter="box(out)">
                                      <p:cBhvr>
                                        <p:cTn id="32" dur="500"/>
                                        <p:tgtEl>
                                          <p:spTgt spid="697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69716"/>
                                        </p:tgtEl>
                                        <p:attrNameLst>
                                          <p:attrName>style.visibility</p:attrName>
                                        </p:attrNameLst>
                                      </p:cBhvr>
                                      <p:to>
                                        <p:strVal val="visible"/>
                                      </p:to>
                                    </p:set>
                                    <p:animEffect transition="in" filter="box(out)">
                                      <p:cBhvr>
                                        <p:cTn id="37" dur="500"/>
                                        <p:tgtEl>
                                          <p:spTgt spid="697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9719"/>
                                        </p:tgtEl>
                                        <p:attrNameLst>
                                          <p:attrName>style.visibility</p:attrName>
                                        </p:attrNameLst>
                                      </p:cBhvr>
                                      <p:to>
                                        <p:strVal val="visible"/>
                                      </p:to>
                                    </p:set>
                                    <p:animEffect transition="in" filter="box(out)">
                                      <p:cBhvr>
                                        <p:cTn id="42" dur="500"/>
                                        <p:tgtEl>
                                          <p:spTgt spid="697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9711">
                                            <p:txEl>
                                              <p:pRg st="0" end="0"/>
                                            </p:txEl>
                                          </p:spTgt>
                                        </p:tgtEl>
                                        <p:attrNameLst>
                                          <p:attrName>style.visibility</p:attrName>
                                        </p:attrNameLst>
                                      </p:cBhvr>
                                      <p:to>
                                        <p:strVal val="visible"/>
                                      </p:to>
                                    </p:set>
                                    <p:animEffect transition="in" filter="box(out)">
                                      <p:cBhvr>
                                        <p:cTn id="47" dur="500"/>
                                        <p:tgtEl>
                                          <p:spTgt spid="697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11" grpId="0" build="p" autoUpdateAnimBg="0"/>
      <p:bldP spid="6971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11" name="Text Box 55"/>
          <p:cNvSpPr txBox="1">
            <a:spLocks noChangeArrowheads="1"/>
          </p:cNvSpPr>
          <p:nvPr/>
        </p:nvSpPr>
        <p:spPr bwMode="auto">
          <a:xfrm>
            <a:off x="533400" y="381000"/>
            <a:ext cx="1743075" cy="579438"/>
          </a:xfrm>
          <a:prstGeom prst="rect">
            <a:avLst/>
          </a:prstGeom>
          <a:noFill/>
          <a:ln w="38100">
            <a:noFill/>
            <a:miter lim="800000"/>
            <a:headEnd/>
            <a:tailEnd/>
          </a:ln>
          <a:effectLst/>
        </p:spPr>
        <p:txBody>
          <a:bodyPr>
            <a:spAutoFit/>
          </a:bodyPr>
          <a:lstStyle/>
          <a:p>
            <a:pPr>
              <a:spcBef>
                <a:spcPct val="50000"/>
              </a:spcBef>
            </a:pPr>
            <a:r>
              <a:rPr lang="zh-CN" altLang="en-US" sz="3200" b="1">
                <a:solidFill>
                  <a:srgbClr val="FF0000"/>
                </a:solidFill>
              </a:rPr>
              <a:t>说明：</a:t>
            </a:r>
          </a:p>
        </p:txBody>
      </p:sp>
      <p:sp>
        <p:nvSpPr>
          <p:cNvPr id="70712" name="Text Box 56"/>
          <p:cNvSpPr txBox="1">
            <a:spLocks noChangeArrowheads="1"/>
          </p:cNvSpPr>
          <p:nvPr/>
        </p:nvSpPr>
        <p:spPr bwMode="auto">
          <a:xfrm>
            <a:off x="457200" y="1066800"/>
            <a:ext cx="7924800" cy="2830513"/>
          </a:xfrm>
          <a:prstGeom prst="rect">
            <a:avLst/>
          </a:prstGeom>
          <a:noFill/>
          <a:ln w="9525">
            <a:noFill/>
            <a:miter lim="800000"/>
            <a:headEnd/>
            <a:tailEnd/>
          </a:ln>
          <a:effectLst/>
        </p:spPr>
        <p:txBody>
          <a:bodyPr>
            <a:spAutoFit/>
          </a:bodyPr>
          <a:lstStyle/>
          <a:p>
            <a:pPr algn="just" eaLnBrk="1" hangingPunct="1">
              <a:spcBef>
                <a:spcPct val="50000"/>
              </a:spcBef>
            </a:pPr>
            <a:r>
              <a:rPr lang="en-US" altLang="zh-CN" b="1">
                <a:solidFill>
                  <a:srgbClr val="0000FF"/>
                </a:solidFill>
              </a:rPr>
              <a:t>①</a:t>
            </a:r>
            <a:r>
              <a:rPr lang="zh-CN" altLang="en-US" b="1">
                <a:solidFill>
                  <a:srgbClr val="0000FF"/>
                </a:solidFill>
              </a:rPr>
              <a:t>计数器计数之前应清零。但初始数据可以人为地置入。</a:t>
            </a:r>
          </a:p>
          <a:p>
            <a:pPr algn="just" eaLnBrk="1" hangingPunct="1">
              <a:spcBef>
                <a:spcPct val="50000"/>
              </a:spcBef>
            </a:pPr>
            <a:r>
              <a:rPr lang="zh-CN" altLang="en-US" b="1">
                <a:solidFill>
                  <a:srgbClr val="0000FF"/>
                </a:solidFill>
                <a:cs typeface="Times New Roman" pitchFamily="18" charset="0"/>
              </a:rPr>
              <a:t> </a:t>
            </a:r>
            <a:r>
              <a:rPr lang="zh-CN" altLang="en-US" b="1">
                <a:solidFill>
                  <a:srgbClr val="0000FF"/>
                </a:solidFill>
              </a:rPr>
              <a:t>②计数器的位数视需要而定。</a:t>
            </a:r>
            <a:r>
              <a:rPr lang="en-US" altLang="zh-CN" b="1">
                <a:solidFill>
                  <a:srgbClr val="0000FF"/>
                </a:solidFill>
                <a:cs typeface="Times New Roman" pitchFamily="18" charset="0"/>
              </a:rPr>
              <a:t>N</a:t>
            </a:r>
            <a:r>
              <a:rPr lang="zh-CN" altLang="en-US" b="1">
                <a:solidFill>
                  <a:srgbClr val="0000FF"/>
                </a:solidFill>
              </a:rPr>
              <a:t>个触发器具有</a:t>
            </a:r>
            <a:r>
              <a:rPr lang="en-US" altLang="zh-CN" b="1">
                <a:solidFill>
                  <a:srgbClr val="0000FF"/>
                </a:solidFill>
                <a:cs typeface="Times New Roman" pitchFamily="18" charset="0"/>
              </a:rPr>
              <a:t>2</a:t>
            </a:r>
            <a:r>
              <a:rPr lang="en-US" altLang="zh-CN" b="1" baseline="30000">
                <a:solidFill>
                  <a:srgbClr val="0000FF"/>
                </a:solidFill>
                <a:cs typeface="Times New Roman" pitchFamily="18" charset="0"/>
              </a:rPr>
              <a:t>n</a:t>
            </a:r>
            <a:r>
              <a:rPr lang="zh-CN" altLang="en-US" b="1">
                <a:solidFill>
                  <a:srgbClr val="0000FF"/>
                </a:solidFill>
              </a:rPr>
              <a:t>个状态，称为以</a:t>
            </a:r>
            <a:r>
              <a:rPr lang="en-US" altLang="zh-CN" b="1">
                <a:solidFill>
                  <a:srgbClr val="0000FF"/>
                </a:solidFill>
                <a:cs typeface="Times New Roman" pitchFamily="18" charset="0"/>
              </a:rPr>
              <a:t>2</a:t>
            </a:r>
            <a:r>
              <a:rPr lang="en-US" altLang="zh-CN" b="1" baseline="30000">
                <a:solidFill>
                  <a:srgbClr val="0000FF"/>
                </a:solidFill>
                <a:cs typeface="Times New Roman" pitchFamily="18" charset="0"/>
              </a:rPr>
              <a:t>n</a:t>
            </a:r>
            <a:r>
              <a:rPr lang="zh-CN" altLang="en-US" b="1">
                <a:solidFill>
                  <a:srgbClr val="0000FF"/>
                </a:solidFill>
              </a:rPr>
              <a:t>为模的计数器（或模</a:t>
            </a:r>
            <a:r>
              <a:rPr lang="en-US" altLang="zh-CN" b="1">
                <a:solidFill>
                  <a:srgbClr val="0000FF"/>
                </a:solidFill>
                <a:cs typeface="Times New Roman" pitchFamily="18" charset="0"/>
              </a:rPr>
              <a:t>2</a:t>
            </a:r>
            <a:r>
              <a:rPr lang="en-US" altLang="zh-CN" b="1" baseline="30000">
                <a:solidFill>
                  <a:srgbClr val="0000FF"/>
                </a:solidFill>
                <a:cs typeface="Times New Roman" pitchFamily="18" charset="0"/>
              </a:rPr>
              <a:t>n</a:t>
            </a:r>
            <a:r>
              <a:rPr lang="zh-CN" altLang="en-US" b="1">
                <a:solidFill>
                  <a:srgbClr val="0000FF"/>
                </a:solidFill>
              </a:rPr>
              <a:t>计数器），其计数容量为</a:t>
            </a:r>
            <a:r>
              <a:rPr lang="en-US" altLang="zh-CN" b="1">
                <a:solidFill>
                  <a:srgbClr val="0000FF"/>
                </a:solidFill>
                <a:cs typeface="Times New Roman" pitchFamily="18" charset="0"/>
              </a:rPr>
              <a:t>2</a:t>
            </a:r>
            <a:r>
              <a:rPr lang="en-US" altLang="zh-CN" b="1" baseline="30000">
                <a:solidFill>
                  <a:srgbClr val="0000FF"/>
                </a:solidFill>
                <a:cs typeface="Times New Roman" pitchFamily="18" charset="0"/>
              </a:rPr>
              <a:t>n</a:t>
            </a:r>
            <a:r>
              <a:rPr lang="en-US" altLang="zh-CN" b="1">
                <a:solidFill>
                  <a:srgbClr val="0000FF"/>
                </a:solidFill>
              </a:rPr>
              <a:t>-</a:t>
            </a:r>
            <a:r>
              <a:rPr lang="en-US" altLang="zh-CN" b="1">
                <a:solidFill>
                  <a:srgbClr val="0000FF"/>
                </a:solidFill>
                <a:cs typeface="Times New Roman" pitchFamily="18" charset="0"/>
              </a:rPr>
              <a:t>1</a:t>
            </a:r>
            <a:r>
              <a:rPr lang="zh-CN" altLang="en-US" b="1">
                <a:solidFill>
                  <a:srgbClr val="0000FF"/>
                </a:solidFill>
              </a:rPr>
              <a:t>。</a:t>
            </a:r>
          </a:p>
          <a:p>
            <a:pPr algn="just" eaLnBrk="1" hangingPunct="1">
              <a:spcBef>
                <a:spcPct val="50000"/>
              </a:spcBef>
            </a:pPr>
            <a:r>
              <a:rPr lang="zh-CN" altLang="en-US" b="1">
                <a:solidFill>
                  <a:srgbClr val="0000FF"/>
                </a:solidFill>
                <a:cs typeface="Times New Roman" pitchFamily="18" charset="0"/>
              </a:rPr>
              <a:t> </a:t>
            </a:r>
            <a:r>
              <a:rPr lang="zh-CN" altLang="en-US" b="1">
                <a:solidFill>
                  <a:srgbClr val="0000FF"/>
                </a:solidFill>
              </a:rPr>
              <a:t>③异步二进制计数器也称为纹波计数器。</a:t>
            </a:r>
          </a:p>
          <a:p>
            <a:pPr algn="just" eaLnBrk="1" hangingPunct="1">
              <a:spcBef>
                <a:spcPct val="50000"/>
              </a:spcBef>
            </a:pPr>
            <a:r>
              <a:rPr lang="zh-CN" altLang="en-US" b="1">
                <a:solidFill>
                  <a:srgbClr val="0000FF"/>
                </a:solidFill>
              </a:rPr>
              <a:t>④同步计数器的计数速度比异步计数器高，但电路较复杂。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711"/>
                                        </p:tgtEl>
                                        <p:attrNameLst>
                                          <p:attrName>style.visibility</p:attrName>
                                        </p:attrNameLst>
                                      </p:cBhvr>
                                      <p:to>
                                        <p:strVal val="visible"/>
                                      </p:to>
                                    </p:set>
                                    <p:animEffect transition="in" filter="blinds(horizontal)">
                                      <p:cBhvr>
                                        <p:cTn id="7" dur="500"/>
                                        <p:tgtEl>
                                          <p:spTgt spid="70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0712">
                                            <p:txEl>
                                              <p:pRg st="0" end="0"/>
                                            </p:txEl>
                                          </p:spTgt>
                                        </p:tgtEl>
                                        <p:attrNameLst>
                                          <p:attrName>style.visibility</p:attrName>
                                        </p:attrNameLst>
                                      </p:cBhvr>
                                      <p:to>
                                        <p:strVal val="visible"/>
                                      </p:to>
                                    </p:set>
                                    <p:animEffect transition="in" filter="box(out)">
                                      <p:cBhvr>
                                        <p:cTn id="12" dur="500"/>
                                        <p:tgtEl>
                                          <p:spTgt spid="707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0712">
                                            <p:txEl>
                                              <p:pRg st="1" end="1"/>
                                            </p:txEl>
                                          </p:spTgt>
                                        </p:tgtEl>
                                        <p:attrNameLst>
                                          <p:attrName>style.visibility</p:attrName>
                                        </p:attrNameLst>
                                      </p:cBhvr>
                                      <p:to>
                                        <p:strVal val="visible"/>
                                      </p:to>
                                    </p:set>
                                    <p:animEffect transition="in" filter="box(out)">
                                      <p:cBhvr>
                                        <p:cTn id="17" dur="500"/>
                                        <p:tgtEl>
                                          <p:spTgt spid="7071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0712">
                                            <p:txEl>
                                              <p:pRg st="2" end="2"/>
                                            </p:txEl>
                                          </p:spTgt>
                                        </p:tgtEl>
                                        <p:attrNameLst>
                                          <p:attrName>style.visibility</p:attrName>
                                        </p:attrNameLst>
                                      </p:cBhvr>
                                      <p:to>
                                        <p:strVal val="visible"/>
                                      </p:to>
                                    </p:set>
                                    <p:animEffect transition="in" filter="box(out)">
                                      <p:cBhvr>
                                        <p:cTn id="22" dur="500"/>
                                        <p:tgtEl>
                                          <p:spTgt spid="7071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0712">
                                            <p:txEl>
                                              <p:pRg st="3" end="3"/>
                                            </p:txEl>
                                          </p:spTgt>
                                        </p:tgtEl>
                                        <p:attrNameLst>
                                          <p:attrName>style.visibility</p:attrName>
                                        </p:attrNameLst>
                                      </p:cBhvr>
                                      <p:to>
                                        <p:strVal val="visible"/>
                                      </p:to>
                                    </p:set>
                                    <p:animEffect transition="in" filter="box(out)">
                                      <p:cBhvr>
                                        <p:cTn id="27" dur="500"/>
                                        <p:tgtEl>
                                          <p:spTgt spid="707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11" grpId="0" autoUpdateAnimBg="0"/>
      <p:bldP spid="70712" grpId="0" uiExpand="1"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00025" y="228600"/>
            <a:ext cx="7521575"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四、任意进制计数器的分析</a:t>
            </a:r>
          </a:p>
        </p:txBody>
      </p:sp>
      <p:sp>
        <p:nvSpPr>
          <p:cNvPr id="129073" name="Text Box 49"/>
          <p:cNvSpPr txBox="1">
            <a:spLocks noChangeArrowheads="1"/>
          </p:cNvSpPr>
          <p:nvPr/>
        </p:nvSpPr>
        <p:spPr bwMode="auto">
          <a:xfrm>
            <a:off x="579438" y="3794125"/>
            <a:ext cx="6199187"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1.  </a:t>
            </a:r>
            <a:r>
              <a:rPr lang="zh-CN" altLang="en-US" sz="2800" b="1">
                <a:solidFill>
                  <a:srgbClr val="800000"/>
                </a:solidFill>
              </a:rPr>
              <a:t>写出控制端的逻辑表达式。</a:t>
            </a:r>
          </a:p>
        </p:txBody>
      </p:sp>
      <p:sp>
        <p:nvSpPr>
          <p:cNvPr id="129075" name="Text Box 51"/>
          <p:cNvSpPr txBox="1">
            <a:spLocks noChangeArrowheads="1"/>
          </p:cNvSpPr>
          <p:nvPr/>
        </p:nvSpPr>
        <p:spPr bwMode="auto">
          <a:xfrm>
            <a:off x="533400" y="4267200"/>
            <a:ext cx="3444875"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ea typeface="楷体_GB2312" pitchFamily="49" charset="-122"/>
              </a:rPr>
              <a:t>J</a:t>
            </a:r>
            <a:r>
              <a:rPr lang="en-US" altLang="zh-CN" sz="3200" b="1" baseline="-25000">
                <a:ea typeface="楷体_GB2312" pitchFamily="49" charset="-122"/>
              </a:rPr>
              <a:t>1</a:t>
            </a:r>
            <a:r>
              <a:rPr lang="en-US" altLang="zh-CN" sz="3200" b="1">
                <a:ea typeface="楷体_GB2312" pitchFamily="49" charset="-122"/>
              </a:rPr>
              <a:t> = K</a:t>
            </a:r>
            <a:r>
              <a:rPr lang="en-US" altLang="zh-CN" sz="3200" b="1" baseline="-25000">
                <a:ea typeface="楷体_GB2312" pitchFamily="49" charset="-122"/>
              </a:rPr>
              <a:t>1</a:t>
            </a:r>
            <a:r>
              <a:rPr lang="en-US" altLang="zh-CN" sz="3200" b="1">
                <a:ea typeface="楷体_GB2312" pitchFamily="49" charset="-122"/>
              </a:rPr>
              <a:t> </a:t>
            </a:r>
            <a:r>
              <a:rPr lang="zh-CN" altLang="en-US" sz="3200" b="1">
                <a:ea typeface="楷体_GB2312" pitchFamily="49" charset="-122"/>
              </a:rPr>
              <a:t>＝ </a:t>
            </a:r>
            <a:r>
              <a:rPr lang="en-US" altLang="zh-CN" sz="3200" b="1">
                <a:ea typeface="楷体_GB2312" pitchFamily="49" charset="-122"/>
              </a:rPr>
              <a:t>1</a:t>
            </a:r>
            <a:r>
              <a:rPr lang="en-US" altLang="zh-CN" sz="3200" b="1" baseline="-25000">
                <a:ea typeface="楷体_GB2312" pitchFamily="49" charset="-122"/>
              </a:rPr>
              <a:t>   </a:t>
            </a:r>
            <a:endParaRPr lang="en-US" altLang="zh-CN" sz="3200" b="1">
              <a:ea typeface="楷体_GB2312" pitchFamily="49" charset="-122"/>
            </a:endParaRPr>
          </a:p>
        </p:txBody>
      </p:sp>
      <p:sp>
        <p:nvSpPr>
          <p:cNvPr id="129077" name="Text Box 53"/>
          <p:cNvSpPr txBox="1">
            <a:spLocks noChangeArrowheads="1"/>
          </p:cNvSpPr>
          <p:nvPr/>
        </p:nvSpPr>
        <p:spPr bwMode="auto">
          <a:xfrm>
            <a:off x="609600" y="5562600"/>
            <a:ext cx="5092700"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ea typeface="楷体_GB2312" pitchFamily="49" charset="-122"/>
              </a:rPr>
              <a:t>J</a:t>
            </a:r>
            <a:r>
              <a:rPr lang="en-US" altLang="zh-CN" sz="3200" b="1" baseline="-25000">
                <a:ea typeface="楷体_GB2312" pitchFamily="49" charset="-122"/>
              </a:rPr>
              <a:t>3</a:t>
            </a:r>
            <a:r>
              <a:rPr lang="en-US" altLang="zh-CN" sz="3200" b="1">
                <a:ea typeface="楷体_GB2312" pitchFamily="49" charset="-122"/>
              </a:rPr>
              <a:t> =Q</a:t>
            </a:r>
            <a:r>
              <a:rPr lang="en-US" altLang="zh-CN" sz="3200" b="1" baseline="-25000">
                <a:ea typeface="楷体_GB2312" pitchFamily="49" charset="-122"/>
              </a:rPr>
              <a:t>1</a:t>
            </a:r>
            <a:r>
              <a:rPr lang="en-US" altLang="zh-CN" sz="3200" b="1">
                <a:ea typeface="楷体_GB2312" pitchFamily="49" charset="-122"/>
              </a:rPr>
              <a:t>Q</a:t>
            </a:r>
            <a:r>
              <a:rPr lang="en-US" altLang="zh-CN" sz="3200" b="1" baseline="-25000">
                <a:ea typeface="楷体_GB2312" pitchFamily="49" charset="-122"/>
              </a:rPr>
              <a:t>2</a:t>
            </a:r>
            <a:r>
              <a:rPr lang="en-US" altLang="zh-CN" sz="3200" b="1">
                <a:ea typeface="楷体_GB2312" pitchFamily="49" charset="-122"/>
              </a:rPr>
              <a:t>  </a:t>
            </a:r>
            <a:r>
              <a:rPr lang="zh-CN" altLang="en-US" sz="3200" b="1">
                <a:ea typeface="楷体_GB2312" pitchFamily="49" charset="-122"/>
              </a:rPr>
              <a:t>，    </a:t>
            </a:r>
            <a:r>
              <a:rPr lang="en-US" altLang="zh-CN" sz="3200" b="1">
                <a:ea typeface="楷体_GB2312" pitchFamily="49" charset="-122"/>
              </a:rPr>
              <a:t>K</a:t>
            </a:r>
            <a:r>
              <a:rPr lang="en-US" altLang="zh-CN" sz="3200" b="1" baseline="-25000">
                <a:ea typeface="楷体_GB2312" pitchFamily="49" charset="-122"/>
              </a:rPr>
              <a:t>3</a:t>
            </a:r>
            <a:r>
              <a:rPr lang="en-US" altLang="zh-CN" sz="3200" b="1">
                <a:ea typeface="楷体_GB2312" pitchFamily="49" charset="-122"/>
              </a:rPr>
              <a:t> </a:t>
            </a:r>
            <a:r>
              <a:rPr lang="zh-CN" altLang="en-US" sz="3200" b="1">
                <a:ea typeface="楷体_GB2312" pitchFamily="49" charset="-122"/>
              </a:rPr>
              <a:t>＝</a:t>
            </a:r>
            <a:r>
              <a:rPr lang="en-US" altLang="zh-CN" sz="3200" b="1">
                <a:ea typeface="楷体_GB2312" pitchFamily="49" charset="-122"/>
              </a:rPr>
              <a:t>Q</a:t>
            </a:r>
            <a:r>
              <a:rPr lang="en-US" altLang="zh-CN" sz="3200" b="1" baseline="-25000">
                <a:ea typeface="楷体_GB2312" pitchFamily="49" charset="-122"/>
              </a:rPr>
              <a:t>1   </a:t>
            </a:r>
            <a:endParaRPr lang="en-US" altLang="zh-CN" sz="3200" b="1">
              <a:ea typeface="楷体_GB2312" pitchFamily="49" charset="-122"/>
            </a:endParaRPr>
          </a:p>
        </p:txBody>
      </p:sp>
      <p:sp>
        <p:nvSpPr>
          <p:cNvPr id="129079" name="Text Box 55"/>
          <p:cNvSpPr txBox="1">
            <a:spLocks noChangeArrowheads="1"/>
          </p:cNvSpPr>
          <p:nvPr/>
        </p:nvSpPr>
        <p:spPr bwMode="auto">
          <a:xfrm>
            <a:off x="457200" y="1152525"/>
            <a:ext cx="1331913" cy="579438"/>
          </a:xfrm>
          <a:prstGeom prst="rect">
            <a:avLst/>
          </a:prstGeom>
          <a:noFill/>
          <a:ln w="38100">
            <a:noFill/>
            <a:miter lim="800000"/>
            <a:headEnd/>
            <a:tailEnd/>
          </a:ln>
          <a:effectLst/>
        </p:spPr>
        <p:txBody>
          <a:bodyPr>
            <a:spAutoFit/>
          </a:bodyPr>
          <a:lstStyle/>
          <a:p>
            <a:pPr>
              <a:spcBef>
                <a:spcPct val="50000"/>
              </a:spcBef>
            </a:pPr>
            <a:r>
              <a:rPr lang="zh-CN" altLang="en-US" sz="3200" b="1">
                <a:solidFill>
                  <a:srgbClr val="FF0000"/>
                </a:solidFill>
              </a:rPr>
              <a:t>例</a:t>
            </a:r>
            <a:r>
              <a:rPr lang="en-US" altLang="zh-CN" sz="3200" b="1">
                <a:solidFill>
                  <a:srgbClr val="FF0000"/>
                </a:solidFill>
              </a:rPr>
              <a:t>1</a:t>
            </a:r>
            <a:r>
              <a:rPr lang="zh-CN" altLang="en-US" sz="3200" b="1">
                <a:solidFill>
                  <a:srgbClr val="FF0000"/>
                </a:solidFill>
              </a:rPr>
              <a:t>：</a:t>
            </a:r>
          </a:p>
        </p:txBody>
      </p:sp>
      <p:sp>
        <p:nvSpPr>
          <p:cNvPr id="129080" name="Text Box 56"/>
          <p:cNvSpPr txBox="1">
            <a:spLocks noChangeArrowheads="1"/>
          </p:cNvSpPr>
          <p:nvPr/>
        </p:nvSpPr>
        <p:spPr bwMode="auto">
          <a:xfrm>
            <a:off x="449263" y="3086100"/>
            <a:ext cx="3059112" cy="579438"/>
          </a:xfrm>
          <a:prstGeom prst="rect">
            <a:avLst/>
          </a:prstGeom>
          <a:noFill/>
          <a:ln w="9525">
            <a:noFill/>
            <a:miter lim="800000"/>
            <a:headEnd/>
            <a:tailEnd/>
          </a:ln>
          <a:effectLst/>
        </p:spPr>
        <p:txBody>
          <a:bodyPr>
            <a:spAutoFit/>
          </a:bodyPr>
          <a:lstStyle/>
          <a:p>
            <a:pPr eaLnBrk="1" hangingPunct="1">
              <a:spcBef>
                <a:spcPct val="50000"/>
              </a:spcBef>
            </a:pPr>
            <a:r>
              <a:rPr lang="zh-CN" altLang="en-US" sz="3200" b="1">
                <a:solidFill>
                  <a:srgbClr val="0000FF"/>
                </a:solidFill>
              </a:rPr>
              <a:t>分析步骤：</a:t>
            </a:r>
          </a:p>
        </p:txBody>
      </p:sp>
      <p:grpSp>
        <p:nvGrpSpPr>
          <p:cNvPr id="129081" name="Group 57"/>
          <p:cNvGrpSpPr>
            <a:grpSpLocks/>
          </p:cNvGrpSpPr>
          <p:nvPr/>
        </p:nvGrpSpPr>
        <p:grpSpPr bwMode="auto">
          <a:xfrm>
            <a:off x="1600200" y="1066800"/>
            <a:ext cx="6934200" cy="1900238"/>
            <a:chOff x="2988" y="4752"/>
            <a:chExt cx="5940" cy="1460"/>
          </a:xfrm>
        </p:grpSpPr>
        <p:sp>
          <p:nvSpPr>
            <p:cNvPr id="13328" name="Oval 58"/>
            <p:cNvSpPr>
              <a:spLocks noChangeArrowheads="1"/>
            </p:cNvSpPr>
            <p:nvPr/>
          </p:nvSpPr>
          <p:spPr bwMode="auto">
            <a:xfrm>
              <a:off x="4008" y="551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3329" name="Line 59"/>
            <p:cNvSpPr>
              <a:spLocks noChangeShapeType="1"/>
            </p:cNvSpPr>
            <p:nvPr/>
          </p:nvSpPr>
          <p:spPr bwMode="auto">
            <a:xfrm>
              <a:off x="4948" y="5312"/>
              <a:ext cx="980" cy="0"/>
            </a:xfrm>
            <a:prstGeom prst="line">
              <a:avLst/>
            </a:prstGeom>
            <a:noFill/>
            <a:ln w="9525">
              <a:solidFill>
                <a:srgbClr val="000000"/>
              </a:solidFill>
              <a:round/>
              <a:headEnd/>
              <a:tailEnd/>
            </a:ln>
          </p:spPr>
          <p:txBody>
            <a:bodyPr/>
            <a:lstStyle/>
            <a:p>
              <a:endParaRPr lang="zh-CN" altLang="en-US"/>
            </a:p>
          </p:txBody>
        </p:sp>
        <p:sp>
          <p:nvSpPr>
            <p:cNvPr id="13330" name="Line 60"/>
            <p:cNvSpPr>
              <a:spLocks noChangeShapeType="1"/>
            </p:cNvSpPr>
            <p:nvPr/>
          </p:nvSpPr>
          <p:spPr bwMode="auto">
            <a:xfrm>
              <a:off x="3368" y="5312"/>
              <a:ext cx="720" cy="0"/>
            </a:xfrm>
            <a:prstGeom prst="line">
              <a:avLst/>
            </a:prstGeom>
            <a:noFill/>
            <a:ln w="9525">
              <a:solidFill>
                <a:srgbClr val="000000"/>
              </a:solidFill>
              <a:round/>
              <a:headEnd/>
              <a:tailEnd/>
            </a:ln>
          </p:spPr>
          <p:txBody>
            <a:bodyPr/>
            <a:lstStyle/>
            <a:p>
              <a:endParaRPr lang="zh-CN" altLang="en-US"/>
            </a:p>
          </p:txBody>
        </p:sp>
        <p:sp>
          <p:nvSpPr>
            <p:cNvPr id="13331" name="Rectangle 61"/>
            <p:cNvSpPr>
              <a:spLocks noChangeArrowheads="1"/>
            </p:cNvSpPr>
            <p:nvPr/>
          </p:nvSpPr>
          <p:spPr bwMode="auto">
            <a:xfrm flipV="1">
              <a:off x="4068" y="511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3332" name="Line 62"/>
            <p:cNvSpPr>
              <a:spLocks noChangeShapeType="1"/>
            </p:cNvSpPr>
            <p:nvPr/>
          </p:nvSpPr>
          <p:spPr bwMode="auto">
            <a:xfrm flipH="1" flipV="1">
              <a:off x="3748" y="5552"/>
              <a:ext cx="320" cy="0"/>
            </a:xfrm>
            <a:prstGeom prst="line">
              <a:avLst/>
            </a:prstGeom>
            <a:noFill/>
            <a:ln w="9525">
              <a:solidFill>
                <a:srgbClr val="000000"/>
              </a:solidFill>
              <a:round/>
              <a:headEnd/>
              <a:tailEnd/>
            </a:ln>
          </p:spPr>
          <p:txBody>
            <a:bodyPr/>
            <a:lstStyle/>
            <a:p>
              <a:endParaRPr lang="zh-CN" altLang="en-US"/>
            </a:p>
          </p:txBody>
        </p:sp>
        <p:sp>
          <p:nvSpPr>
            <p:cNvPr id="13333" name="Line 63"/>
            <p:cNvSpPr>
              <a:spLocks noChangeShapeType="1"/>
            </p:cNvSpPr>
            <p:nvPr/>
          </p:nvSpPr>
          <p:spPr bwMode="auto">
            <a:xfrm flipV="1">
              <a:off x="4068" y="5532"/>
              <a:ext cx="100" cy="80"/>
            </a:xfrm>
            <a:prstGeom prst="line">
              <a:avLst/>
            </a:prstGeom>
            <a:noFill/>
            <a:ln w="9525">
              <a:solidFill>
                <a:srgbClr val="000000"/>
              </a:solidFill>
              <a:round/>
              <a:headEnd/>
              <a:tailEnd/>
            </a:ln>
          </p:spPr>
          <p:txBody>
            <a:bodyPr/>
            <a:lstStyle/>
            <a:p>
              <a:endParaRPr lang="zh-CN" altLang="en-US"/>
            </a:p>
          </p:txBody>
        </p:sp>
        <p:sp>
          <p:nvSpPr>
            <p:cNvPr id="13334" name="Line 64"/>
            <p:cNvSpPr>
              <a:spLocks noChangeShapeType="1"/>
            </p:cNvSpPr>
            <p:nvPr/>
          </p:nvSpPr>
          <p:spPr bwMode="auto">
            <a:xfrm flipH="1" flipV="1">
              <a:off x="4068" y="5452"/>
              <a:ext cx="100" cy="80"/>
            </a:xfrm>
            <a:prstGeom prst="line">
              <a:avLst/>
            </a:prstGeom>
            <a:noFill/>
            <a:ln w="9525">
              <a:solidFill>
                <a:srgbClr val="000000"/>
              </a:solidFill>
              <a:round/>
              <a:headEnd/>
              <a:tailEnd/>
            </a:ln>
          </p:spPr>
          <p:txBody>
            <a:bodyPr/>
            <a:lstStyle/>
            <a:p>
              <a:endParaRPr lang="zh-CN" altLang="en-US"/>
            </a:p>
          </p:txBody>
        </p:sp>
        <p:sp>
          <p:nvSpPr>
            <p:cNvPr id="13335" name="Text Box 65"/>
            <p:cNvSpPr txBox="1">
              <a:spLocks noChangeArrowheads="1"/>
            </p:cNvSpPr>
            <p:nvPr/>
          </p:nvSpPr>
          <p:spPr bwMode="auto">
            <a:xfrm>
              <a:off x="4128" y="5172"/>
              <a:ext cx="200" cy="260"/>
            </a:xfrm>
            <a:prstGeom prst="rect">
              <a:avLst/>
            </a:prstGeom>
            <a:noFill/>
            <a:ln w="9525">
              <a:noFill/>
              <a:miter lim="800000"/>
              <a:headEnd/>
              <a:tailEnd/>
            </a:ln>
          </p:spPr>
          <p:txBody>
            <a:bodyPr lIns="0" tIns="0" rIns="0" bIns="0"/>
            <a:lstStyle/>
            <a:p>
              <a:pPr algn="just"/>
              <a:r>
                <a:rPr kumimoji="0" lang="en-US" altLang="zh-CN"/>
                <a:t>J</a:t>
              </a:r>
            </a:p>
          </p:txBody>
        </p:sp>
        <p:sp>
          <p:nvSpPr>
            <p:cNvPr id="13336" name="Text Box 66"/>
            <p:cNvSpPr txBox="1">
              <a:spLocks noChangeArrowheads="1"/>
            </p:cNvSpPr>
            <p:nvPr/>
          </p:nvSpPr>
          <p:spPr bwMode="auto">
            <a:xfrm>
              <a:off x="2988" y="5952"/>
              <a:ext cx="320" cy="260"/>
            </a:xfrm>
            <a:prstGeom prst="rect">
              <a:avLst/>
            </a:prstGeom>
            <a:noFill/>
            <a:ln w="9525">
              <a:noFill/>
              <a:miter lim="800000"/>
              <a:headEnd/>
              <a:tailEnd/>
            </a:ln>
          </p:spPr>
          <p:txBody>
            <a:bodyPr lIns="0" tIns="0" rIns="0" bIns="0"/>
            <a:lstStyle/>
            <a:p>
              <a:pPr algn="just"/>
              <a:r>
                <a:rPr kumimoji="0" lang="en-US" altLang="zh-CN"/>
                <a:t>CP</a:t>
              </a:r>
            </a:p>
          </p:txBody>
        </p:sp>
        <p:sp>
          <p:nvSpPr>
            <p:cNvPr id="13337" name="Text Box 67"/>
            <p:cNvSpPr txBox="1">
              <a:spLocks noChangeArrowheads="1"/>
            </p:cNvSpPr>
            <p:nvPr/>
          </p:nvSpPr>
          <p:spPr bwMode="auto">
            <a:xfrm>
              <a:off x="4128" y="5632"/>
              <a:ext cx="200" cy="260"/>
            </a:xfrm>
            <a:prstGeom prst="rect">
              <a:avLst/>
            </a:prstGeom>
            <a:noFill/>
            <a:ln w="9525">
              <a:noFill/>
              <a:miter lim="800000"/>
              <a:headEnd/>
              <a:tailEnd/>
            </a:ln>
          </p:spPr>
          <p:txBody>
            <a:bodyPr lIns="0" tIns="0" rIns="0" bIns="0"/>
            <a:lstStyle/>
            <a:p>
              <a:pPr algn="just"/>
              <a:r>
                <a:rPr kumimoji="0" lang="en-US" altLang="zh-CN"/>
                <a:t>K</a:t>
              </a:r>
            </a:p>
          </p:txBody>
        </p:sp>
        <p:sp>
          <p:nvSpPr>
            <p:cNvPr id="13338" name="Line 68"/>
            <p:cNvSpPr>
              <a:spLocks noChangeShapeType="1"/>
            </p:cNvSpPr>
            <p:nvPr/>
          </p:nvSpPr>
          <p:spPr bwMode="auto">
            <a:xfrm>
              <a:off x="3908" y="5292"/>
              <a:ext cx="0" cy="480"/>
            </a:xfrm>
            <a:prstGeom prst="line">
              <a:avLst/>
            </a:prstGeom>
            <a:noFill/>
            <a:ln w="9525">
              <a:solidFill>
                <a:srgbClr val="000000"/>
              </a:solidFill>
              <a:round/>
              <a:headEnd/>
              <a:tailEnd/>
            </a:ln>
          </p:spPr>
          <p:txBody>
            <a:bodyPr/>
            <a:lstStyle/>
            <a:p>
              <a:endParaRPr lang="zh-CN" altLang="en-US"/>
            </a:p>
          </p:txBody>
        </p:sp>
        <p:sp>
          <p:nvSpPr>
            <p:cNvPr id="13339" name="Line 69"/>
            <p:cNvSpPr>
              <a:spLocks noChangeShapeType="1"/>
            </p:cNvSpPr>
            <p:nvPr/>
          </p:nvSpPr>
          <p:spPr bwMode="auto">
            <a:xfrm>
              <a:off x="3908" y="5772"/>
              <a:ext cx="160" cy="0"/>
            </a:xfrm>
            <a:prstGeom prst="line">
              <a:avLst/>
            </a:prstGeom>
            <a:noFill/>
            <a:ln w="9525">
              <a:solidFill>
                <a:srgbClr val="000000"/>
              </a:solidFill>
              <a:round/>
              <a:headEnd/>
              <a:tailEnd/>
            </a:ln>
          </p:spPr>
          <p:txBody>
            <a:bodyPr/>
            <a:lstStyle/>
            <a:p>
              <a:endParaRPr lang="zh-CN" altLang="en-US"/>
            </a:p>
          </p:txBody>
        </p:sp>
        <p:sp>
          <p:nvSpPr>
            <p:cNvPr id="13340" name="Line 70"/>
            <p:cNvSpPr>
              <a:spLocks noChangeShapeType="1"/>
            </p:cNvSpPr>
            <p:nvPr/>
          </p:nvSpPr>
          <p:spPr bwMode="auto">
            <a:xfrm>
              <a:off x="3768" y="5552"/>
              <a:ext cx="0" cy="500"/>
            </a:xfrm>
            <a:prstGeom prst="line">
              <a:avLst/>
            </a:prstGeom>
            <a:noFill/>
            <a:ln w="9525">
              <a:solidFill>
                <a:srgbClr val="000000"/>
              </a:solidFill>
              <a:round/>
              <a:headEnd/>
              <a:tailEnd/>
            </a:ln>
          </p:spPr>
          <p:txBody>
            <a:bodyPr/>
            <a:lstStyle/>
            <a:p>
              <a:endParaRPr lang="zh-CN" altLang="en-US"/>
            </a:p>
          </p:txBody>
        </p:sp>
        <p:sp>
          <p:nvSpPr>
            <p:cNvPr id="13341" name="Line 71"/>
            <p:cNvSpPr>
              <a:spLocks noChangeShapeType="1"/>
            </p:cNvSpPr>
            <p:nvPr/>
          </p:nvSpPr>
          <p:spPr bwMode="auto">
            <a:xfrm>
              <a:off x="3348" y="6052"/>
              <a:ext cx="4260" cy="0"/>
            </a:xfrm>
            <a:prstGeom prst="line">
              <a:avLst/>
            </a:prstGeom>
            <a:noFill/>
            <a:ln w="9525">
              <a:solidFill>
                <a:srgbClr val="000000"/>
              </a:solidFill>
              <a:round/>
              <a:headEnd/>
              <a:tailEnd/>
            </a:ln>
          </p:spPr>
          <p:txBody>
            <a:bodyPr/>
            <a:lstStyle/>
            <a:p>
              <a:endParaRPr lang="zh-CN" altLang="en-US"/>
            </a:p>
          </p:txBody>
        </p:sp>
        <p:sp>
          <p:nvSpPr>
            <p:cNvPr id="13342" name="Line 72"/>
            <p:cNvSpPr>
              <a:spLocks noChangeShapeType="1"/>
            </p:cNvSpPr>
            <p:nvPr/>
          </p:nvSpPr>
          <p:spPr bwMode="auto">
            <a:xfrm flipV="1">
              <a:off x="5688" y="4752"/>
              <a:ext cx="0" cy="440"/>
            </a:xfrm>
            <a:prstGeom prst="line">
              <a:avLst/>
            </a:prstGeom>
            <a:noFill/>
            <a:ln w="9525">
              <a:solidFill>
                <a:srgbClr val="000000"/>
              </a:solidFill>
              <a:round/>
              <a:headEnd/>
              <a:tailEnd/>
            </a:ln>
          </p:spPr>
          <p:txBody>
            <a:bodyPr/>
            <a:lstStyle/>
            <a:p>
              <a:endParaRPr lang="zh-CN" altLang="en-US"/>
            </a:p>
          </p:txBody>
        </p:sp>
        <p:sp>
          <p:nvSpPr>
            <p:cNvPr id="13343" name="Line 73"/>
            <p:cNvSpPr>
              <a:spLocks noChangeShapeType="1"/>
            </p:cNvSpPr>
            <p:nvPr/>
          </p:nvSpPr>
          <p:spPr bwMode="auto">
            <a:xfrm>
              <a:off x="5788" y="4952"/>
              <a:ext cx="1560" cy="0"/>
            </a:xfrm>
            <a:prstGeom prst="line">
              <a:avLst/>
            </a:prstGeom>
            <a:noFill/>
            <a:ln w="9525">
              <a:solidFill>
                <a:srgbClr val="000000"/>
              </a:solidFill>
              <a:round/>
              <a:headEnd/>
              <a:tailEnd/>
            </a:ln>
          </p:spPr>
          <p:txBody>
            <a:bodyPr/>
            <a:lstStyle/>
            <a:p>
              <a:endParaRPr lang="zh-CN" altLang="en-US"/>
            </a:p>
          </p:txBody>
        </p:sp>
        <p:sp>
          <p:nvSpPr>
            <p:cNvPr id="13344" name="Line 74"/>
            <p:cNvSpPr>
              <a:spLocks noChangeShapeType="1"/>
            </p:cNvSpPr>
            <p:nvPr/>
          </p:nvSpPr>
          <p:spPr bwMode="auto">
            <a:xfrm>
              <a:off x="5688" y="4772"/>
              <a:ext cx="3200" cy="0"/>
            </a:xfrm>
            <a:prstGeom prst="line">
              <a:avLst/>
            </a:prstGeom>
            <a:noFill/>
            <a:ln w="9525">
              <a:solidFill>
                <a:srgbClr val="000000"/>
              </a:solidFill>
              <a:round/>
              <a:headEnd/>
              <a:tailEnd/>
            </a:ln>
          </p:spPr>
          <p:txBody>
            <a:bodyPr/>
            <a:lstStyle/>
            <a:p>
              <a:endParaRPr lang="zh-CN" altLang="en-US"/>
            </a:p>
          </p:txBody>
        </p:sp>
        <p:sp>
          <p:nvSpPr>
            <p:cNvPr id="13345" name="Line 75"/>
            <p:cNvSpPr>
              <a:spLocks noChangeShapeType="1"/>
            </p:cNvSpPr>
            <p:nvPr/>
          </p:nvSpPr>
          <p:spPr bwMode="auto">
            <a:xfrm flipV="1">
              <a:off x="8888" y="4752"/>
              <a:ext cx="0" cy="1060"/>
            </a:xfrm>
            <a:prstGeom prst="line">
              <a:avLst/>
            </a:prstGeom>
            <a:noFill/>
            <a:ln w="9525">
              <a:solidFill>
                <a:srgbClr val="000000"/>
              </a:solidFill>
              <a:round/>
              <a:headEnd/>
              <a:tailEnd/>
            </a:ln>
          </p:spPr>
          <p:txBody>
            <a:bodyPr/>
            <a:lstStyle/>
            <a:p>
              <a:endParaRPr lang="zh-CN" altLang="en-US"/>
            </a:p>
          </p:txBody>
        </p:sp>
        <p:sp>
          <p:nvSpPr>
            <p:cNvPr id="13346" name="Text Box 76"/>
            <p:cNvSpPr txBox="1">
              <a:spLocks noChangeArrowheads="1"/>
            </p:cNvSpPr>
            <p:nvPr/>
          </p:nvSpPr>
          <p:spPr bwMode="auto">
            <a:xfrm>
              <a:off x="4688" y="5152"/>
              <a:ext cx="240" cy="300"/>
            </a:xfrm>
            <a:prstGeom prst="rect">
              <a:avLst/>
            </a:prstGeom>
            <a:noFill/>
            <a:ln w="9525">
              <a:noFill/>
              <a:miter lim="800000"/>
              <a:headEnd/>
              <a:tailEnd/>
            </a:ln>
          </p:spPr>
          <p:txBody>
            <a:bodyPr lIns="0" tIns="0" rIns="0" bIns="0"/>
            <a:lstStyle/>
            <a:p>
              <a:pPr algn="just"/>
              <a:r>
                <a:rPr kumimoji="0" lang="en-US" altLang="zh-CN"/>
                <a:t>Q</a:t>
              </a:r>
            </a:p>
          </p:txBody>
        </p:sp>
        <p:sp>
          <p:nvSpPr>
            <p:cNvPr id="13347" name="Oval 77"/>
            <p:cNvSpPr>
              <a:spLocks noChangeArrowheads="1"/>
            </p:cNvSpPr>
            <p:nvPr/>
          </p:nvSpPr>
          <p:spPr bwMode="auto">
            <a:xfrm>
              <a:off x="7848" y="551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3348" name="Line 78"/>
            <p:cNvSpPr>
              <a:spLocks noChangeShapeType="1"/>
            </p:cNvSpPr>
            <p:nvPr/>
          </p:nvSpPr>
          <p:spPr bwMode="auto">
            <a:xfrm>
              <a:off x="8808" y="5792"/>
              <a:ext cx="120" cy="0"/>
            </a:xfrm>
            <a:prstGeom prst="line">
              <a:avLst/>
            </a:prstGeom>
            <a:noFill/>
            <a:ln w="9525">
              <a:solidFill>
                <a:srgbClr val="000000"/>
              </a:solidFill>
              <a:round/>
              <a:headEnd/>
              <a:tailEnd/>
            </a:ln>
          </p:spPr>
          <p:txBody>
            <a:bodyPr/>
            <a:lstStyle/>
            <a:p>
              <a:endParaRPr lang="zh-CN" altLang="en-US"/>
            </a:p>
          </p:txBody>
        </p:sp>
        <p:sp>
          <p:nvSpPr>
            <p:cNvPr id="13349" name="Rectangle 79"/>
            <p:cNvSpPr>
              <a:spLocks noChangeArrowheads="1"/>
            </p:cNvSpPr>
            <p:nvPr/>
          </p:nvSpPr>
          <p:spPr bwMode="auto">
            <a:xfrm flipV="1">
              <a:off x="7908" y="511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3350" name="Line 80"/>
            <p:cNvSpPr>
              <a:spLocks noChangeShapeType="1"/>
            </p:cNvSpPr>
            <p:nvPr/>
          </p:nvSpPr>
          <p:spPr bwMode="auto">
            <a:xfrm flipH="1" flipV="1">
              <a:off x="7588" y="5552"/>
              <a:ext cx="320" cy="0"/>
            </a:xfrm>
            <a:prstGeom prst="line">
              <a:avLst/>
            </a:prstGeom>
            <a:noFill/>
            <a:ln w="9525">
              <a:solidFill>
                <a:srgbClr val="000000"/>
              </a:solidFill>
              <a:round/>
              <a:headEnd/>
              <a:tailEnd/>
            </a:ln>
          </p:spPr>
          <p:txBody>
            <a:bodyPr/>
            <a:lstStyle/>
            <a:p>
              <a:endParaRPr lang="zh-CN" altLang="en-US"/>
            </a:p>
          </p:txBody>
        </p:sp>
        <p:sp>
          <p:nvSpPr>
            <p:cNvPr id="13351" name="Line 81"/>
            <p:cNvSpPr>
              <a:spLocks noChangeShapeType="1"/>
            </p:cNvSpPr>
            <p:nvPr/>
          </p:nvSpPr>
          <p:spPr bwMode="auto">
            <a:xfrm flipV="1">
              <a:off x="7908" y="5532"/>
              <a:ext cx="100" cy="80"/>
            </a:xfrm>
            <a:prstGeom prst="line">
              <a:avLst/>
            </a:prstGeom>
            <a:noFill/>
            <a:ln w="9525">
              <a:solidFill>
                <a:srgbClr val="000000"/>
              </a:solidFill>
              <a:round/>
              <a:headEnd/>
              <a:tailEnd/>
            </a:ln>
          </p:spPr>
          <p:txBody>
            <a:bodyPr/>
            <a:lstStyle/>
            <a:p>
              <a:endParaRPr lang="zh-CN" altLang="en-US"/>
            </a:p>
          </p:txBody>
        </p:sp>
        <p:sp>
          <p:nvSpPr>
            <p:cNvPr id="13352" name="Line 82"/>
            <p:cNvSpPr>
              <a:spLocks noChangeShapeType="1"/>
            </p:cNvSpPr>
            <p:nvPr/>
          </p:nvSpPr>
          <p:spPr bwMode="auto">
            <a:xfrm flipH="1" flipV="1">
              <a:off x="7908" y="5452"/>
              <a:ext cx="100" cy="80"/>
            </a:xfrm>
            <a:prstGeom prst="line">
              <a:avLst/>
            </a:prstGeom>
            <a:noFill/>
            <a:ln w="9525">
              <a:solidFill>
                <a:srgbClr val="000000"/>
              </a:solidFill>
              <a:round/>
              <a:headEnd/>
              <a:tailEnd/>
            </a:ln>
          </p:spPr>
          <p:txBody>
            <a:bodyPr/>
            <a:lstStyle/>
            <a:p>
              <a:endParaRPr lang="zh-CN" altLang="en-US"/>
            </a:p>
          </p:txBody>
        </p:sp>
        <p:sp>
          <p:nvSpPr>
            <p:cNvPr id="13353" name="Text Box 83"/>
            <p:cNvSpPr txBox="1">
              <a:spLocks noChangeArrowheads="1"/>
            </p:cNvSpPr>
            <p:nvPr/>
          </p:nvSpPr>
          <p:spPr bwMode="auto">
            <a:xfrm>
              <a:off x="7968" y="5172"/>
              <a:ext cx="200" cy="260"/>
            </a:xfrm>
            <a:prstGeom prst="rect">
              <a:avLst/>
            </a:prstGeom>
            <a:noFill/>
            <a:ln w="9525">
              <a:noFill/>
              <a:miter lim="800000"/>
              <a:headEnd/>
              <a:tailEnd/>
            </a:ln>
          </p:spPr>
          <p:txBody>
            <a:bodyPr lIns="0" tIns="0" rIns="0" bIns="0"/>
            <a:lstStyle/>
            <a:p>
              <a:pPr algn="just"/>
              <a:r>
                <a:rPr kumimoji="0" lang="en-US" altLang="zh-CN"/>
                <a:t>J</a:t>
              </a:r>
            </a:p>
          </p:txBody>
        </p:sp>
        <p:sp>
          <p:nvSpPr>
            <p:cNvPr id="13354" name="Text Box 84"/>
            <p:cNvSpPr txBox="1">
              <a:spLocks noChangeArrowheads="1"/>
            </p:cNvSpPr>
            <p:nvPr/>
          </p:nvSpPr>
          <p:spPr bwMode="auto">
            <a:xfrm>
              <a:off x="7968" y="5632"/>
              <a:ext cx="200" cy="260"/>
            </a:xfrm>
            <a:prstGeom prst="rect">
              <a:avLst/>
            </a:prstGeom>
            <a:noFill/>
            <a:ln w="9525">
              <a:noFill/>
              <a:miter lim="800000"/>
              <a:headEnd/>
              <a:tailEnd/>
            </a:ln>
          </p:spPr>
          <p:txBody>
            <a:bodyPr lIns="0" tIns="0" rIns="0" bIns="0"/>
            <a:lstStyle/>
            <a:p>
              <a:pPr algn="just"/>
              <a:r>
                <a:rPr kumimoji="0" lang="en-US" altLang="zh-CN"/>
                <a:t>K</a:t>
              </a:r>
            </a:p>
          </p:txBody>
        </p:sp>
        <p:sp>
          <p:nvSpPr>
            <p:cNvPr id="13355" name="Line 85"/>
            <p:cNvSpPr>
              <a:spLocks noChangeShapeType="1"/>
            </p:cNvSpPr>
            <p:nvPr/>
          </p:nvSpPr>
          <p:spPr bwMode="auto">
            <a:xfrm flipV="1">
              <a:off x="7608" y="5552"/>
              <a:ext cx="0" cy="500"/>
            </a:xfrm>
            <a:prstGeom prst="line">
              <a:avLst/>
            </a:prstGeom>
            <a:noFill/>
            <a:ln w="9525">
              <a:solidFill>
                <a:srgbClr val="000000"/>
              </a:solidFill>
              <a:round/>
              <a:headEnd/>
              <a:tailEnd/>
            </a:ln>
          </p:spPr>
          <p:txBody>
            <a:bodyPr/>
            <a:lstStyle/>
            <a:p>
              <a:endParaRPr lang="zh-CN" altLang="en-US"/>
            </a:p>
          </p:txBody>
        </p:sp>
        <p:sp>
          <p:nvSpPr>
            <p:cNvPr id="13356" name="Line 86"/>
            <p:cNvSpPr>
              <a:spLocks noChangeShapeType="1"/>
            </p:cNvSpPr>
            <p:nvPr/>
          </p:nvSpPr>
          <p:spPr bwMode="auto">
            <a:xfrm flipH="1">
              <a:off x="7328" y="5772"/>
              <a:ext cx="580" cy="0"/>
            </a:xfrm>
            <a:prstGeom prst="line">
              <a:avLst/>
            </a:prstGeom>
            <a:noFill/>
            <a:ln w="9525">
              <a:solidFill>
                <a:srgbClr val="000000"/>
              </a:solidFill>
              <a:round/>
              <a:headEnd/>
              <a:tailEnd/>
            </a:ln>
          </p:spPr>
          <p:txBody>
            <a:bodyPr/>
            <a:lstStyle/>
            <a:p>
              <a:endParaRPr lang="zh-CN" altLang="en-US"/>
            </a:p>
          </p:txBody>
        </p:sp>
        <p:sp>
          <p:nvSpPr>
            <p:cNvPr id="13357" name="Line 87"/>
            <p:cNvSpPr>
              <a:spLocks noChangeShapeType="1"/>
            </p:cNvSpPr>
            <p:nvPr/>
          </p:nvSpPr>
          <p:spPr bwMode="auto">
            <a:xfrm flipV="1">
              <a:off x="7328" y="4912"/>
              <a:ext cx="0" cy="860"/>
            </a:xfrm>
            <a:prstGeom prst="line">
              <a:avLst/>
            </a:prstGeom>
            <a:noFill/>
            <a:ln w="9525">
              <a:solidFill>
                <a:srgbClr val="000000"/>
              </a:solidFill>
              <a:round/>
              <a:headEnd/>
              <a:tailEnd/>
            </a:ln>
          </p:spPr>
          <p:txBody>
            <a:bodyPr/>
            <a:lstStyle/>
            <a:p>
              <a:endParaRPr lang="zh-CN" altLang="en-US"/>
            </a:p>
          </p:txBody>
        </p:sp>
        <p:sp>
          <p:nvSpPr>
            <p:cNvPr id="13358" name="Text Box 88"/>
            <p:cNvSpPr txBox="1">
              <a:spLocks noChangeArrowheads="1"/>
            </p:cNvSpPr>
            <p:nvPr/>
          </p:nvSpPr>
          <p:spPr bwMode="auto">
            <a:xfrm>
              <a:off x="8528" y="5172"/>
              <a:ext cx="240" cy="300"/>
            </a:xfrm>
            <a:prstGeom prst="rect">
              <a:avLst/>
            </a:prstGeom>
            <a:noFill/>
            <a:ln w="9525">
              <a:noFill/>
              <a:miter lim="800000"/>
              <a:headEnd/>
              <a:tailEnd/>
            </a:ln>
          </p:spPr>
          <p:txBody>
            <a:bodyPr lIns="0" tIns="0" rIns="0" bIns="0"/>
            <a:lstStyle/>
            <a:p>
              <a:pPr algn="just"/>
              <a:r>
                <a:rPr kumimoji="0" lang="en-US" altLang="zh-CN"/>
                <a:t>Q</a:t>
              </a:r>
            </a:p>
          </p:txBody>
        </p:sp>
        <p:sp>
          <p:nvSpPr>
            <p:cNvPr id="13359" name="Text Box 89"/>
            <p:cNvSpPr txBox="1">
              <a:spLocks noChangeArrowheads="1"/>
            </p:cNvSpPr>
            <p:nvPr/>
          </p:nvSpPr>
          <p:spPr bwMode="auto">
            <a:xfrm>
              <a:off x="8228" y="5412"/>
              <a:ext cx="240" cy="300"/>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3</a:t>
              </a:r>
              <a:endParaRPr kumimoji="0" lang="en-US" altLang="zh-CN"/>
            </a:p>
          </p:txBody>
        </p:sp>
        <p:sp>
          <p:nvSpPr>
            <p:cNvPr id="13360" name="Text Box 90"/>
            <p:cNvSpPr txBox="1">
              <a:spLocks noChangeArrowheads="1"/>
            </p:cNvSpPr>
            <p:nvPr/>
          </p:nvSpPr>
          <p:spPr bwMode="auto">
            <a:xfrm>
              <a:off x="4408" y="5412"/>
              <a:ext cx="240" cy="300"/>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1</a:t>
              </a:r>
              <a:endParaRPr kumimoji="0" lang="en-US" altLang="zh-CN"/>
            </a:p>
          </p:txBody>
        </p:sp>
        <p:sp>
          <p:nvSpPr>
            <p:cNvPr id="13361" name="Text Box 91"/>
            <p:cNvSpPr txBox="1">
              <a:spLocks noChangeArrowheads="1"/>
            </p:cNvSpPr>
            <p:nvPr/>
          </p:nvSpPr>
          <p:spPr bwMode="auto">
            <a:xfrm>
              <a:off x="3068" y="5152"/>
              <a:ext cx="240" cy="300"/>
            </a:xfrm>
            <a:prstGeom prst="rect">
              <a:avLst/>
            </a:prstGeom>
            <a:noFill/>
            <a:ln w="9525">
              <a:noFill/>
              <a:miter lim="800000"/>
              <a:headEnd/>
              <a:tailEnd/>
            </a:ln>
          </p:spPr>
          <p:txBody>
            <a:bodyPr lIns="0" tIns="0" rIns="0" bIns="0"/>
            <a:lstStyle/>
            <a:p>
              <a:pPr algn="just"/>
              <a:r>
                <a:rPr kumimoji="0" lang="en-US" altLang="zh-CN"/>
                <a:t>1</a:t>
              </a:r>
            </a:p>
          </p:txBody>
        </p:sp>
        <p:sp>
          <p:nvSpPr>
            <p:cNvPr id="13362" name="Line 92"/>
            <p:cNvSpPr>
              <a:spLocks noChangeShapeType="1"/>
            </p:cNvSpPr>
            <p:nvPr/>
          </p:nvSpPr>
          <p:spPr bwMode="auto">
            <a:xfrm>
              <a:off x="5708" y="5192"/>
              <a:ext cx="220" cy="0"/>
            </a:xfrm>
            <a:prstGeom prst="line">
              <a:avLst/>
            </a:prstGeom>
            <a:noFill/>
            <a:ln w="9525">
              <a:solidFill>
                <a:srgbClr val="000000"/>
              </a:solidFill>
              <a:round/>
              <a:headEnd/>
              <a:tailEnd/>
            </a:ln>
          </p:spPr>
          <p:txBody>
            <a:bodyPr/>
            <a:lstStyle/>
            <a:p>
              <a:endParaRPr lang="zh-CN" altLang="en-US"/>
            </a:p>
          </p:txBody>
        </p:sp>
        <p:sp>
          <p:nvSpPr>
            <p:cNvPr id="13363" name="Oval 93"/>
            <p:cNvSpPr>
              <a:spLocks noChangeArrowheads="1"/>
            </p:cNvSpPr>
            <p:nvPr/>
          </p:nvSpPr>
          <p:spPr bwMode="auto">
            <a:xfrm>
              <a:off x="5868" y="549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3364" name="Line 94"/>
            <p:cNvSpPr>
              <a:spLocks noChangeShapeType="1"/>
            </p:cNvSpPr>
            <p:nvPr/>
          </p:nvSpPr>
          <p:spPr bwMode="auto">
            <a:xfrm>
              <a:off x="6808" y="5292"/>
              <a:ext cx="1080" cy="0"/>
            </a:xfrm>
            <a:prstGeom prst="line">
              <a:avLst/>
            </a:prstGeom>
            <a:noFill/>
            <a:ln w="9525">
              <a:solidFill>
                <a:srgbClr val="000000"/>
              </a:solidFill>
              <a:round/>
              <a:headEnd/>
              <a:tailEnd/>
            </a:ln>
          </p:spPr>
          <p:txBody>
            <a:bodyPr/>
            <a:lstStyle/>
            <a:p>
              <a:endParaRPr lang="zh-CN" altLang="en-US"/>
            </a:p>
          </p:txBody>
        </p:sp>
        <p:sp>
          <p:nvSpPr>
            <p:cNvPr id="13365" name="Line 95"/>
            <p:cNvSpPr>
              <a:spLocks noChangeShapeType="1"/>
            </p:cNvSpPr>
            <p:nvPr/>
          </p:nvSpPr>
          <p:spPr bwMode="auto">
            <a:xfrm>
              <a:off x="7348" y="5212"/>
              <a:ext cx="560" cy="0"/>
            </a:xfrm>
            <a:prstGeom prst="line">
              <a:avLst/>
            </a:prstGeom>
            <a:noFill/>
            <a:ln w="9525">
              <a:solidFill>
                <a:srgbClr val="000000"/>
              </a:solidFill>
              <a:round/>
              <a:headEnd/>
              <a:tailEnd/>
            </a:ln>
          </p:spPr>
          <p:txBody>
            <a:bodyPr/>
            <a:lstStyle/>
            <a:p>
              <a:endParaRPr lang="zh-CN" altLang="en-US"/>
            </a:p>
          </p:txBody>
        </p:sp>
        <p:sp>
          <p:nvSpPr>
            <p:cNvPr id="13366" name="Rectangle 96"/>
            <p:cNvSpPr>
              <a:spLocks noChangeArrowheads="1"/>
            </p:cNvSpPr>
            <p:nvPr/>
          </p:nvSpPr>
          <p:spPr bwMode="auto">
            <a:xfrm flipV="1">
              <a:off x="5928" y="5092"/>
              <a:ext cx="880" cy="8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3367" name="Line 97"/>
            <p:cNvSpPr>
              <a:spLocks noChangeShapeType="1"/>
            </p:cNvSpPr>
            <p:nvPr/>
          </p:nvSpPr>
          <p:spPr bwMode="auto">
            <a:xfrm flipH="1" flipV="1">
              <a:off x="5608" y="5532"/>
              <a:ext cx="320" cy="0"/>
            </a:xfrm>
            <a:prstGeom prst="line">
              <a:avLst/>
            </a:prstGeom>
            <a:noFill/>
            <a:ln w="9525">
              <a:solidFill>
                <a:srgbClr val="000000"/>
              </a:solidFill>
              <a:round/>
              <a:headEnd/>
              <a:tailEnd/>
            </a:ln>
          </p:spPr>
          <p:txBody>
            <a:bodyPr/>
            <a:lstStyle/>
            <a:p>
              <a:endParaRPr lang="zh-CN" altLang="en-US"/>
            </a:p>
          </p:txBody>
        </p:sp>
        <p:sp>
          <p:nvSpPr>
            <p:cNvPr id="13368" name="Line 98"/>
            <p:cNvSpPr>
              <a:spLocks noChangeShapeType="1"/>
            </p:cNvSpPr>
            <p:nvPr/>
          </p:nvSpPr>
          <p:spPr bwMode="auto">
            <a:xfrm flipV="1">
              <a:off x="5928" y="5512"/>
              <a:ext cx="100" cy="80"/>
            </a:xfrm>
            <a:prstGeom prst="line">
              <a:avLst/>
            </a:prstGeom>
            <a:noFill/>
            <a:ln w="9525">
              <a:solidFill>
                <a:srgbClr val="000000"/>
              </a:solidFill>
              <a:round/>
              <a:headEnd/>
              <a:tailEnd/>
            </a:ln>
          </p:spPr>
          <p:txBody>
            <a:bodyPr/>
            <a:lstStyle/>
            <a:p>
              <a:endParaRPr lang="zh-CN" altLang="en-US"/>
            </a:p>
          </p:txBody>
        </p:sp>
        <p:sp>
          <p:nvSpPr>
            <p:cNvPr id="13369" name="Line 99"/>
            <p:cNvSpPr>
              <a:spLocks noChangeShapeType="1"/>
            </p:cNvSpPr>
            <p:nvPr/>
          </p:nvSpPr>
          <p:spPr bwMode="auto">
            <a:xfrm flipH="1" flipV="1">
              <a:off x="5928" y="5432"/>
              <a:ext cx="100" cy="80"/>
            </a:xfrm>
            <a:prstGeom prst="line">
              <a:avLst/>
            </a:prstGeom>
            <a:noFill/>
            <a:ln w="9525">
              <a:solidFill>
                <a:srgbClr val="000000"/>
              </a:solidFill>
              <a:round/>
              <a:headEnd/>
              <a:tailEnd/>
            </a:ln>
          </p:spPr>
          <p:txBody>
            <a:bodyPr/>
            <a:lstStyle/>
            <a:p>
              <a:endParaRPr lang="zh-CN" altLang="en-US"/>
            </a:p>
          </p:txBody>
        </p:sp>
        <p:sp>
          <p:nvSpPr>
            <p:cNvPr id="13370" name="Text Box 100"/>
            <p:cNvSpPr txBox="1">
              <a:spLocks noChangeArrowheads="1"/>
            </p:cNvSpPr>
            <p:nvPr/>
          </p:nvSpPr>
          <p:spPr bwMode="auto">
            <a:xfrm>
              <a:off x="5988" y="5152"/>
              <a:ext cx="200" cy="260"/>
            </a:xfrm>
            <a:prstGeom prst="rect">
              <a:avLst/>
            </a:prstGeom>
            <a:noFill/>
            <a:ln w="9525">
              <a:noFill/>
              <a:miter lim="800000"/>
              <a:headEnd/>
              <a:tailEnd/>
            </a:ln>
          </p:spPr>
          <p:txBody>
            <a:bodyPr lIns="0" tIns="0" rIns="0" bIns="0"/>
            <a:lstStyle/>
            <a:p>
              <a:pPr algn="just"/>
              <a:r>
                <a:rPr kumimoji="0" lang="en-US" altLang="zh-CN"/>
                <a:t>J</a:t>
              </a:r>
            </a:p>
          </p:txBody>
        </p:sp>
        <p:sp>
          <p:nvSpPr>
            <p:cNvPr id="13371" name="Text Box 101"/>
            <p:cNvSpPr txBox="1">
              <a:spLocks noChangeArrowheads="1"/>
            </p:cNvSpPr>
            <p:nvPr/>
          </p:nvSpPr>
          <p:spPr bwMode="auto">
            <a:xfrm>
              <a:off x="5988" y="5612"/>
              <a:ext cx="200" cy="260"/>
            </a:xfrm>
            <a:prstGeom prst="rect">
              <a:avLst/>
            </a:prstGeom>
            <a:noFill/>
            <a:ln w="9525">
              <a:noFill/>
              <a:miter lim="800000"/>
              <a:headEnd/>
              <a:tailEnd/>
            </a:ln>
          </p:spPr>
          <p:txBody>
            <a:bodyPr lIns="0" tIns="0" rIns="0" bIns="0"/>
            <a:lstStyle/>
            <a:p>
              <a:pPr algn="just"/>
              <a:r>
                <a:rPr kumimoji="0" lang="en-US" altLang="zh-CN"/>
                <a:t>K</a:t>
              </a:r>
            </a:p>
          </p:txBody>
        </p:sp>
        <p:sp>
          <p:nvSpPr>
            <p:cNvPr id="13372" name="Line 102"/>
            <p:cNvSpPr>
              <a:spLocks noChangeShapeType="1"/>
            </p:cNvSpPr>
            <p:nvPr/>
          </p:nvSpPr>
          <p:spPr bwMode="auto">
            <a:xfrm flipV="1">
              <a:off x="5628" y="5532"/>
              <a:ext cx="0" cy="520"/>
            </a:xfrm>
            <a:prstGeom prst="line">
              <a:avLst/>
            </a:prstGeom>
            <a:noFill/>
            <a:ln w="9525">
              <a:solidFill>
                <a:srgbClr val="000000"/>
              </a:solidFill>
              <a:round/>
              <a:headEnd/>
              <a:tailEnd/>
            </a:ln>
          </p:spPr>
          <p:txBody>
            <a:bodyPr/>
            <a:lstStyle/>
            <a:p>
              <a:endParaRPr lang="zh-CN" altLang="en-US"/>
            </a:p>
          </p:txBody>
        </p:sp>
        <p:sp>
          <p:nvSpPr>
            <p:cNvPr id="13373" name="Line 103"/>
            <p:cNvSpPr>
              <a:spLocks noChangeShapeType="1"/>
            </p:cNvSpPr>
            <p:nvPr/>
          </p:nvSpPr>
          <p:spPr bwMode="auto">
            <a:xfrm flipH="1">
              <a:off x="5788" y="5752"/>
              <a:ext cx="140" cy="0"/>
            </a:xfrm>
            <a:prstGeom prst="line">
              <a:avLst/>
            </a:prstGeom>
            <a:noFill/>
            <a:ln w="9525">
              <a:solidFill>
                <a:srgbClr val="000000"/>
              </a:solidFill>
              <a:round/>
              <a:headEnd/>
              <a:tailEnd/>
            </a:ln>
          </p:spPr>
          <p:txBody>
            <a:bodyPr/>
            <a:lstStyle/>
            <a:p>
              <a:endParaRPr lang="zh-CN" altLang="en-US"/>
            </a:p>
          </p:txBody>
        </p:sp>
        <p:sp>
          <p:nvSpPr>
            <p:cNvPr id="13374" name="Line 104"/>
            <p:cNvSpPr>
              <a:spLocks noChangeShapeType="1"/>
            </p:cNvSpPr>
            <p:nvPr/>
          </p:nvSpPr>
          <p:spPr bwMode="auto">
            <a:xfrm flipV="1">
              <a:off x="5788" y="4932"/>
              <a:ext cx="0" cy="820"/>
            </a:xfrm>
            <a:prstGeom prst="line">
              <a:avLst/>
            </a:prstGeom>
            <a:noFill/>
            <a:ln w="9525">
              <a:solidFill>
                <a:srgbClr val="000000"/>
              </a:solidFill>
              <a:round/>
              <a:headEnd/>
              <a:tailEnd/>
            </a:ln>
          </p:spPr>
          <p:txBody>
            <a:bodyPr/>
            <a:lstStyle/>
            <a:p>
              <a:endParaRPr lang="zh-CN" altLang="en-US"/>
            </a:p>
          </p:txBody>
        </p:sp>
        <p:sp>
          <p:nvSpPr>
            <p:cNvPr id="13375" name="Text Box 105"/>
            <p:cNvSpPr txBox="1">
              <a:spLocks noChangeArrowheads="1"/>
            </p:cNvSpPr>
            <p:nvPr/>
          </p:nvSpPr>
          <p:spPr bwMode="auto">
            <a:xfrm>
              <a:off x="6548" y="5152"/>
              <a:ext cx="240" cy="300"/>
            </a:xfrm>
            <a:prstGeom prst="rect">
              <a:avLst/>
            </a:prstGeom>
            <a:noFill/>
            <a:ln w="9525">
              <a:noFill/>
              <a:miter lim="800000"/>
              <a:headEnd/>
              <a:tailEnd/>
            </a:ln>
          </p:spPr>
          <p:txBody>
            <a:bodyPr lIns="0" tIns="0" rIns="0" bIns="0"/>
            <a:lstStyle/>
            <a:p>
              <a:pPr algn="just"/>
              <a:r>
                <a:rPr kumimoji="0" lang="en-US" altLang="zh-CN"/>
                <a:t>Q</a:t>
              </a:r>
            </a:p>
          </p:txBody>
        </p:sp>
        <p:sp>
          <p:nvSpPr>
            <p:cNvPr id="13376" name="Text Box 106"/>
            <p:cNvSpPr txBox="1">
              <a:spLocks noChangeArrowheads="1"/>
            </p:cNvSpPr>
            <p:nvPr/>
          </p:nvSpPr>
          <p:spPr bwMode="auto">
            <a:xfrm>
              <a:off x="6248" y="5392"/>
              <a:ext cx="240" cy="300"/>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2</a:t>
              </a:r>
              <a:endParaRPr kumimoji="0" lang="en-US" altLang="zh-CN"/>
            </a:p>
          </p:txBody>
        </p:sp>
        <p:sp>
          <p:nvSpPr>
            <p:cNvPr id="13377" name="Oval 107"/>
            <p:cNvSpPr>
              <a:spLocks noChangeArrowheads="1"/>
            </p:cNvSpPr>
            <p:nvPr/>
          </p:nvSpPr>
          <p:spPr bwMode="auto">
            <a:xfrm>
              <a:off x="7308" y="5172"/>
              <a:ext cx="60" cy="6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sp>
          <p:nvSpPr>
            <p:cNvPr id="13378" name="Oval 108"/>
            <p:cNvSpPr>
              <a:spLocks noChangeArrowheads="1"/>
            </p:cNvSpPr>
            <p:nvPr/>
          </p:nvSpPr>
          <p:spPr bwMode="auto">
            <a:xfrm>
              <a:off x="5768" y="5272"/>
              <a:ext cx="60" cy="60"/>
            </a:xfrm>
            <a:prstGeom prst="ellipse">
              <a:avLst/>
            </a:prstGeom>
            <a:solidFill>
              <a:srgbClr val="000000"/>
            </a:solidFill>
            <a:ln w="9525">
              <a:solidFill>
                <a:srgbClr val="000000"/>
              </a:solidFill>
              <a:round/>
              <a:headEnd/>
              <a:tailEnd/>
            </a:ln>
          </p:spPr>
          <p:txBody>
            <a:bodyPr/>
            <a:lstStyle/>
            <a:p>
              <a:pPr eaLnBrk="1" hangingPunct="1"/>
              <a:endParaRPr lang="zh-CN" altLang="en-US"/>
            </a:p>
          </p:txBody>
        </p:sp>
      </p:grpSp>
      <p:grpSp>
        <p:nvGrpSpPr>
          <p:cNvPr id="129134" name="Group 110"/>
          <p:cNvGrpSpPr>
            <a:grpSpLocks/>
          </p:cNvGrpSpPr>
          <p:nvPr/>
        </p:nvGrpSpPr>
        <p:grpSpPr bwMode="auto">
          <a:xfrm>
            <a:off x="609600" y="4876800"/>
            <a:ext cx="4038600" cy="579438"/>
            <a:chOff x="384" y="3072"/>
            <a:chExt cx="2544" cy="365"/>
          </a:xfrm>
        </p:grpSpPr>
        <p:sp>
          <p:nvSpPr>
            <p:cNvPr id="13326" name="Text Box 50"/>
            <p:cNvSpPr txBox="1">
              <a:spLocks noChangeArrowheads="1"/>
            </p:cNvSpPr>
            <p:nvPr/>
          </p:nvSpPr>
          <p:spPr bwMode="auto">
            <a:xfrm>
              <a:off x="384" y="3072"/>
              <a:ext cx="2544" cy="365"/>
            </a:xfrm>
            <a:prstGeom prst="rect">
              <a:avLst/>
            </a:prstGeom>
            <a:noFill/>
            <a:ln w="9525">
              <a:noFill/>
              <a:miter lim="800000"/>
              <a:headEnd/>
              <a:tailEnd/>
            </a:ln>
            <a:effectLst/>
          </p:spPr>
          <p:txBody>
            <a:bodyPr>
              <a:spAutoFit/>
            </a:bodyPr>
            <a:lstStyle/>
            <a:p>
              <a:pPr eaLnBrk="1" hangingPunct="1">
                <a:spcBef>
                  <a:spcPct val="50000"/>
                </a:spcBef>
              </a:pPr>
              <a:r>
                <a:rPr lang="en-US" altLang="zh-CN" sz="3200" b="1">
                  <a:ea typeface="楷体_GB2312" pitchFamily="49" charset="-122"/>
                </a:rPr>
                <a:t>J</a:t>
              </a:r>
              <a:r>
                <a:rPr lang="en-US" altLang="zh-CN" sz="3200" b="1" baseline="-25000">
                  <a:ea typeface="楷体_GB2312" pitchFamily="49" charset="-122"/>
                </a:rPr>
                <a:t>2</a:t>
              </a:r>
              <a:r>
                <a:rPr lang="en-US" altLang="zh-CN" sz="3200" b="1">
                  <a:ea typeface="楷体_GB2312" pitchFamily="49" charset="-122"/>
                </a:rPr>
                <a:t> = Q</a:t>
              </a:r>
              <a:r>
                <a:rPr lang="en-US" altLang="zh-CN" sz="3200" b="1" baseline="-25000">
                  <a:ea typeface="楷体_GB2312" pitchFamily="49" charset="-122"/>
                </a:rPr>
                <a:t>1</a:t>
              </a:r>
              <a:r>
                <a:rPr lang="en-US" altLang="zh-CN" sz="3200" b="1">
                  <a:ea typeface="楷体_GB2312" pitchFamily="49" charset="-122"/>
                </a:rPr>
                <a:t>Q</a:t>
              </a:r>
              <a:r>
                <a:rPr lang="en-US" altLang="zh-CN" sz="3200" b="1" baseline="-25000">
                  <a:ea typeface="楷体_GB2312" pitchFamily="49" charset="-122"/>
                </a:rPr>
                <a:t>3  </a:t>
              </a:r>
              <a:r>
                <a:rPr lang="zh-CN" altLang="en-US" sz="3200" b="1">
                  <a:ea typeface="楷体_GB2312" pitchFamily="49" charset="-122"/>
                </a:rPr>
                <a:t>， </a:t>
              </a:r>
              <a:r>
                <a:rPr lang="en-US" altLang="zh-CN" sz="3200" b="1">
                  <a:ea typeface="楷体_GB2312" pitchFamily="49" charset="-122"/>
                </a:rPr>
                <a:t>K</a:t>
              </a:r>
              <a:r>
                <a:rPr lang="en-US" altLang="zh-CN" sz="3200" b="1" baseline="-25000">
                  <a:ea typeface="楷体_GB2312" pitchFamily="49" charset="-122"/>
                </a:rPr>
                <a:t>2</a:t>
              </a:r>
              <a:r>
                <a:rPr lang="en-US" altLang="zh-CN" sz="3200" b="1">
                  <a:ea typeface="楷体_GB2312" pitchFamily="49" charset="-122"/>
                </a:rPr>
                <a:t> </a:t>
              </a:r>
              <a:r>
                <a:rPr lang="zh-CN" altLang="en-US" sz="3200" b="1">
                  <a:ea typeface="楷体_GB2312" pitchFamily="49" charset="-122"/>
                </a:rPr>
                <a:t>＝</a:t>
              </a:r>
              <a:r>
                <a:rPr lang="en-US" altLang="zh-CN" sz="3200" b="1">
                  <a:ea typeface="楷体_GB2312" pitchFamily="49" charset="-122"/>
                </a:rPr>
                <a:t>Q</a:t>
              </a:r>
              <a:r>
                <a:rPr lang="en-US" altLang="zh-CN" sz="3200" b="1" baseline="-25000">
                  <a:ea typeface="楷体_GB2312" pitchFamily="49" charset="-122"/>
                </a:rPr>
                <a:t>1   </a:t>
              </a:r>
              <a:endParaRPr lang="en-US" altLang="zh-CN" sz="3200" b="1">
                <a:ea typeface="楷体_GB2312" pitchFamily="49" charset="-122"/>
              </a:endParaRPr>
            </a:p>
          </p:txBody>
        </p:sp>
        <p:sp>
          <p:nvSpPr>
            <p:cNvPr id="13327" name="Line 109"/>
            <p:cNvSpPr>
              <a:spLocks noChangeShapeType="1"/>
            </p:cNvSpPr>
            <p:nvPr/>
          </p:nvSpPr>
          <p:spPr bwMode="auto">
            <a:xfrm>
              <a:off x="1248" y="3120"/>
              <a:ext cx="192" cy="0"/>
            </a:xfrm>
            <a:prstGeom prst="line">
              <a:avLst/>
            </a:prstGeom>
            <a:noFill/>
            <a:ln w="9525">
              <a:solidFill>
                <a:schemeClr val="tx1"/>
              </a:solidFill>
              <a:round/>
              <a:headEnd/>
              <a:tailEnd/>
            </a:ln>
            <a:effectLst/>
          </p:spPr>
          <p:txBody>
            <a:bodyPr/>
            <a:lstStyle/>
            <a:p>
              <a:endParaRPr lang="zh-CN" altLang="en-US"/>
            </a:p>
          </p:txBody>
        </p:sp>
      </p:grpSp>
      <p:graphicFrame>
        <p:nvGraphicFramePr>
          <p:cNvPr id="129135" name="Object 111"/>
          <p:cNvGraphicFramePr>
            <a:graphicFrameLocks noChangeAspect="1"/>
          </p:cNvGraphicFramePr>
          <p:nvPr/>
        </p:nvGraphicFramePr>
        <p:xfrm>
          <a:off x="5638800" y="3810000"/>
          <a:ext cx="2476500" cy="522288"/>
        </p:xfrm>
        <a:graphic>
          <a:graphicData uri="http://schemas.openxmlformats.org/presentationml/2006/ole">
            <mc:AlternateContent xmlns:mc="http://schemas.openxmlformats.org/markup-compatibility/2006">
              <mc:Choice xmlns:v="urn:schemas-microsoft-com:vml" Requires="v">
                <p:oleObj spid="_x0000_s13370" name="Equation" r:id="rId3" imgW="1143000" imgH="241300" progId="Equation.3">
                  <p:embed/>
                </p:oleObj>
              </mc:Choice>
              <mc:Fallback>
                <p:oleObj name="Equation" r:id="rId3" imgW="1143000" imgH="241300" progId="Equation.3">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810000"/>
                        <a:ext cx="24765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136" name="Object 112"/>
          <p:cNvGraphicFramePr>
            <a:graphicFrameLocks noChangeAspect="1"/>
          </p:cNvGraphicFramePr>
          <p:nvPr/>
        </p:nvGraphicFramePr>
        <p:xfrm>
          <a:off x="5664200" y="5562600"/>
          <a:ext cx="2890838" cy="549275"/>
        </p:xfrm>
        <a:graphic>
          <a:graphicData uri="http://schemas.openxmlformats.org/presentationml/2006/ole">
            <mc:AlternateContent xmlns:mc="http://schemas.openxmlformats.org/markup-compatibility/2006">
              <mc:Choice xmlns:v="urn:schemas-microsoft-com:vml" Requires="v">
                <p:oleObj spid="_x0000_s13371" name="Equation" r:id="rId5" imgW="1333500" imgH="254000" progId="Equation.3">
                  <p:embed/>
                </p:oleObj>
              </mc:Choice>
              <mc:Fallback>
                <p:oleObj name="Equation" r:id="rId5" imgW="1333500" imgH="254000" progId="Equation.3">
                  <p:embed/>
                  <p:pic>
                    <p:nvPicPr>
                      <p:cNvPr id="0" name="Object 1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4200" y="5562600"/>
                        <a:ext cx="28908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137" name="Object 113"/>
          <p:cNvGraphicFramePr>
            <a:graphicFrameLocks noChangeAspect="1"/>
          </p:cNvGraphicFramePr>
          <p:nvPr/>
        </p:nvGraphicFramePr>
        <p:xfrm>
          <a:off x="5727700" y="4432300"/>
          <a:ext cx="1293813" cy="495300"/>
        </p:xfrm>
        <a:graphic>
          <a:graphicData uri="http://schemas.openxmlformats.org/presentationml/2006/ole">
            <mc:AlternateContent xmlns:mc="http://schemas.openxmlformats.org/markup-compatibility/2006">
              <mc:Choice xmlns:v="urn:schemas-microsoft-com:vml" Requires="v">
                <p:oleObj spid="_x0000_s13372" name="Equation" r:id="rId7" imgW="596900" imgH="228600" progId="Equation.3">
                  <p:embed/>
                </p:oleObj>
              </mc:Choice>
              <mc:Fallback>
                <p:oleObj name="Equation" r:id="rId7" imgW="596900" imgH="228600" progId="Equation.3">
                  <p:embed/>
                  <p:pic>
                    <p:nvPicPr>
                      <p:cNvPr id="0" name="Object 1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700" y="4432300"/>
                        <a:ext cx="12938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9138" name="Object 114"/>
          <p:cNvGraphicFramePr>
            <a:graphicFrameLocks noChangeAspect="1"/>
          </p:cNvGraphicFramePr>
          <p:nvPr/>
        </p:nvGraphicFramePr>
        <p:xfrm>
          <a:off x="5643563" y="4953000"/>
          <a:ext cx="2890837" cy="549275"/>
        </p:xfrm>
        <a:graphic>
          <a:graphicData uri="http://schemas.openxmlformats.org/presentationml/2006/ole">
            <mc:AlternateContent xmlns:mc="http://schemas.openxmlformats.org/markup-compatibility/2006">
              <mc:Choice xmlns:v="urn:schemas-microsoft-com:vml" Requires="v">
                <p:oleObj spid="_x0000_s13373" name="Equation" r:id="rId9" imgW="1333500" imgH="254000" progId="Equation.3">
                  <p:embed/>
                </p:oleObj>
              </mc:Choice>
              <mc:Fallback>
                <p:oleObj name="Equation" r:id="rId9" imgW="1333500" imgH="254000" progId="Equation.3">
                  <p:embed/>
                  <p:pic>
                    <p:nvPicPr>
                      <p:cNvPr id="0" name="Object 1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3563" y="4953000"/>
                        <a:ext cx="289083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79"/>
                                        </p:tgtEl>
                                        <p:attrNameLst>
                                          <p:attrName>style.visibility</p:attrName>
                                        </p:attrNameLst>
                                      </p:cBhvr>
                                      <p:to>
                                        <p:strVal val="visible"/>
                                      </p:to>
                                    </p:set>
                                    <p:animEffect transition="in" filter="blinds(horizontal)">
                                      <p:cBhvr>
                                        <p:cTn id="7" dur="500"/>
                                        <p:tgtEl>
                                          <p:spTgt spid="129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9081"/>
                                        </p:tgtEl>
                                        <p:attrNameLst>
                                          <p:attrName>style.visibility</p:attrName>
                                        </p:attrNameLst>
                                      </p:cBhvr>
                                      <p:to>
                                        <p:strVal val="visible"/>
                                      </p:to>
                                    </p:set>
                                    <p:animEffect transition="in" filter="wipe(left)">
                                      <p:cBhvr>
                                        <p:cTn id="12" dur="500"/>
                                        <p:tgtEl>
                                          <p:spTgt spid="129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9080">
                                            <p:txEl>
                                              <p:pRg st="0" end="0"/>
                                            </p:txEl>
                                          </p:spTgt>
                                        </p:tgtEl>
                                        <p:attrNameLst>
                                          <p:attrName>style.visibility</p:attrName>
                                        </p:attrNameLst>
                                      </p:cBhvr>
                                      <p:to>
                                        <p:strVal val="visible"/>
                                      </p:to>
                                    </p:set>
                                    <p:animEffect transition="in" filter="box(out)">
                                      <p:cBhvr>
                                        <p:cTn id="17" dur="500"/>
                                        <p:tgtEl>
                                          <p:spTgt spid="1290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9073">
                                            <p:txEl>
                                              <p:pRg st="0" end="0"/>
                                            </p:txEl>
                                          </p:spTgt>
                                        </p:tgtEl>
                                        <p:attrNameLst>
                                          <p:attrName>style.visibility</p:attrName>
                                        </p:attrNameLst>
                                      </p:cBhvr>
                                      <p:to>
                                        <p:strVal val="visible"/>
                                      </p:to>
                                    </p:set>
                                    <p:animEffect transition="in" filter="box(out)">
                                      <p:cBhvr>
                                        <p:cTn id="22" dur="500"/>
                                        <p:tgtEl>
                                          <p:spTgt spid="12907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75">
                                            <p:txEl>
                                              <p:pRg st="0" end="0"/>
                                            </p:txEl>
                                          </p:spTgt>
                                        </p:tgtEl>
                                        <p:attrNameLst>
                                          <p:attrName>style.visibility</p:attrName>
                                        </p:attrNameLst>
                                      </p:cBhvr>
                                      <p:to>
                                        <p:strVal val="visible"/>
                                      </p:to>
                                    </p:set>
                                    <p:animEffect transition="in" filter="wipe(left)">
                                      <p:cBhvr>
                                        <p:cTn id="27" dur="500"/>
                                        <p:tgtEl>
                                          <p:spTgt spid="12907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9134"/>
                                        </p:tgtEl>
                                        <p:attrNameLst>
                                          <p:attrName>style.visibility</p:attrName>
                                        </p:attrNameLst>
                                      </p:cBhvr>
                                      <p:to>
                                        <p:strVal val="visible"/>
                                      </p:to>
                                    </p:set>
                                    <p:animEffect transition="in" filter="wipe(left)">
                                      <p:cBhvr>
                                        <p:cTn id="32" dur="500"/>
                                        <p:tgtEl>
                                          <p:spTgt spid="1291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9077">
                                            <p:txEl>
                                              <p:pRg st="0" end="0"/>
                                            </p:txEl>
                                          </p:spTgt>
                                        </p:tgtEl>
                                        <p:attrNameLst>
                                          <p:attrName>style.visibility</p:attrName>
                                        </p:attrNameLst>
                                      </p:cBhvr>
                                      <p:to>
                                        <p:strVal val="visible"/>
                                      </p:to>
                                    </p:set>
                                    <p:animEffect transition="in" filter="wipe(left)">
                                      <p:cBhvr>
                                        <p:cTn id="37" dur="500"/>
                                        <p:tgtEl>
                                          <p:spTgt spid="12907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29135"/>
                                        </p:tgtEl>
                                        <p:attrNameLst>
                                          <p:attrName>style.visibility</p:attrName>
                                        </p:attrNameLst>
                                      </p:cBhvr>
                                      <p:to>
                                        <p:strVal val="visible"/>
                                      </p:to>
                                    </p:set>
                                    <p:animEffect transition="in" filter="wipe(left)">
                                      <p:cBhvr>
                                        <p:cTn id="42" dur="500"/>
                                        <p:tgtEl>
                                          <p:spTgt spid="1291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29137"/>
                                        </p:tgtEl>
                                        <p:attrNameLst>
                                          <p:attrName>style.visibility</p:attrName>
                                        </p:attrNameLst>
                                      </p:cBhvr>
                                      <p:to>
                                        <p:strVal val="visible"/>
                                      </p:to>
                                    </p:set>
                                    <p:animEffect transition="in" filter="wipe(left)">
                                      <p:cBhvr>
                                        <p:cTn id="47" dur="500"/>
                                        <p:tgtEl>
                                          <p:spTgt spid="1291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29138"/>
                                        </p:tgtEl>
                                        <p:attrNameLst>
                                          <p:attrName>style.visibility</p:attrName>
                                        </p:attrNameLst>
                                      </p:cBhvr>
                                      <p:to>
                                        <p:strVal val="visible"/>
                                      </p:to>
                                    </p:set>
                                    <p:animEffect transition="in" filter="wipe(left)">
                                      <p:cBhvr>
                                        <p:cTn id="52" dur="500"/>
                                        <p:tgtEl>
                                          <p:spTgt spid="1291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29136"/>
                                        </p:tgtEl>
                                        <p:attrNameLst>
                                          <p:attrName>style.visibility</p:attrName>
                                        </p:attrNameLst>
                                      </p:cBhvr>
                                      <p:to>
                                        <p:strVal val="visible"/>
                                      </p:to>
                                    </p:set>
                                    <p:animEffect transition="in" filter="wipe(left)">
                                      <p:cBhvr>
                                        <p:cTn id="57" dur="500"/>
                                        <p:tgtEl>
                                          <p:spTgt spid="129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73" grpId="0" build="p" autoUpdateAnimBg="0"/>
      <p:bldP spid="129075" grpId="0" build="p" autoUpdateAnimBg="0"/>
      <p:bldP spid="129077" grpId="0" build="p" autoUpdateAnimBg="0"/>
      <p:bldP spid="129079" grpId="0" autoUpdateAnimBg="0"/>
      <p:bldP spid="129080"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417513" y="152400"/>
            <a:ext cx="4459287" cy="946150"/>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2.  </a:t>
            </a:r>
            <a:r>
              <a:rPr lang="zh-CN" altLang="en-US" sz="2800" b="1">
                <a:solidFill>
                  <a:srgbClr val="800000"/>
                </a:solidFill>
              </a:rPr>
              <a:t>再列写状态转换表，分析其状态转换过程：</a:t>
            </a:r>
          </a:p>
        </p:txBody>
      </p:sp>
      <p:sp>
        <p:nvSpPr>
          <p:cNvPr id="71764" name="Text Box 84"/>
          <p:cNvSpPr txBox="1">
            <a:spLocks noChangeArrowheads="1"/>
          </p:cNvSpPr>
          <p:nvPr/>
        </p:nvSpPr>
        <p:spPr bwMode="auto">
          <a:xfrm>
            <a:off x="774700" y="6113463"/>
            <a:ext cx="7623175" cy="519112"/>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所分析的电路为</a:t>
            </a:r>
            <a:r>
              <a:rPr lang="zh-CN" altLang="en-US" sz="2800" b="1" u="sng">
                <a:solidFill>
                  <a:srgbClr val="FF0000"/>
                </a:solidFill>
              </a:rPr>
              <a:t>同步六进制加法计数器</a:t>
            </a:r>
            <a:r>
              <a:rPr lang="zh-CN" altLang="en-US" sz="2800" b="1"/>
              <a:t>。</a:t>
            </a:r>
          </a:p>
        </p:txBody>
      </p:sp>
      <p:graphicFrame>
        <p:nvGraphicFramePr>
          <p:cNvPr id="14340" name="Object 85"/>
          <p:cNvGraphicFramePr>
            <a:graphicFrameLocks noChangeAspect="1"/>
          </p:cNvGraphicFramePr>
          <p:nvPr/>
        </p:nvGraphicFramePr>
        <p:xfrm>
          <a:off x="5638800" y="136525"/>
          <a:ext cx="2476500" cy="522288"/>
        </p:xfrm>
        <a:graphic>
          <a:graphicData uri="http://schemas.openxmlformats.org/presentationml/2006/ole">
            <mc:AlternateContent xmlns:mc="http://schemas.openxmlformats.org/markup-compatibility/2006">
              <mc:Choice xmlns:v="urn:schemas-microsoft-com:vml" Requires="v">
                <p:oleObj spid="_x0000_s14388" name="Equation" r:id="rId3" imgW="1143000" imgH="241300" progId="Equation.3">
                  <p:embed/>
                </p:oleObj>
              </mc:Choice>
              <mc:Fallback>
                <p:oleObj name="Equation" r:id="rId3" imgW="1143000" imgH="241300" progId="Equation.3">
                  <p:embed/>
                  <p:pic>
                    <p:nvPicPr>
                      <p:cNvPr id="0" name="Object 8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136525"/>
                        <a:ext cx="24765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1" name="Object 86"/>
          <p:cNvGraphicFramePr>
            <a:graphicFrameLocks noChangeAspect="1"/>
          </p:cNvGraphicFramePr>
          <p:nvPr/>
        </p:nvGraphicFramePr>
        <p:xfrm>
          <a:off x="5664200" y="1889125"/>
          <a:ext cx="2890838" cy="549275"/>
        </p:xfrm>
        <a:graphic>
          <a:graphicData uri="http://schemas.openxmlformats.org/presentationml/2006/ole">
            <mc:AlternateContent xmlns:mc="http://schemas.openxmlformats.org/markup-compatibility/2006">
              <mc:Choice xmlns:v="urn:schemas-microsoft-com:vml" Requires="v">
                <p:oleObj spid="_x0000_s14389" name="Equation" r:id="rId5" imgW="1333500" imgH="254000" progId="Equation.3">
                  <p:embed/>
                </p:oleObj>
              </mc:Choice>
              <mc:Fallback>
                <p:oleObj name="Equation" r:id="rId5" imgW="1333500" imgH="254000" progId="Equation.3">
                  <p:embed/>
                  <p:pic>
                    <p:nvPicPr>
                      <p:cNvPr id="0" name="Object 8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64200" y="1889125"/>
                        <a:ext cx="28908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2" name="Object 87"/>
          <p:cNvGraphicFramePr>
            <a:graphicFrameLocks noChangeAspect="1"/>
          </p:cNvGraphicFramePr>
          <p:nvPr/>
        </p:nvGraphicFramePr>
        <p:xfrm>
          <a:off x="5727700" y="758825"/>
          <a:ext cx="1293813" cy="495300"/>
        </p:xfrm>
        <a:graphic>
          <a:graphicData uri="http://schemas.openxmlformats.org/presentationml/2006/ole">
            <mc:AlternateContent xmlns:mc="http://schemas.openxmlformats.org/markup-compatibility/2006">
              <mc:Choice xmlns:v="urn:schemas-microsoft-com:vml" Requires="v">
                <p:oleObj spid="_x0000_s14390" name="Equation" r:id="rId7" imgW="596900" imgH="228600" progId="Equation.3">
                  <p:embed/>
                </p:oleObj>
              </mc:Choice>
              <mc:Fallback>
                <p:oleObj name="Equation" r:id="rId7" imgW="596900" imgH="228600"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7700" y="758825"/>
                        <a:ext cx="1293813"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3" name="Object 88"/>
          <p:cNvGraphicFramePr>
            <a:graphicFrameLocks noChangeAspect="1"/>
          </p:cNvGraphicFramePr>
          <p:nvPr/>
        </p:nvGraphicFramePr>
        <p:xfrm>
          <a:off x="5643563" y="1279525"/>
          <a:ext cx="2890837" cy="549275"/>
        </p:xfrm>
        <a:graphic>
          <a:graphicData uri="http://schemas.openxmlformats.org/presentationml/2006/ole">
            <mc:AlternateContent xmlns:mc="http://schemas.openxmlformats.org/markup-compatibility/2006">
              <mc:Choice xmlns:v="urn:schemas-microsoft-com:vml" Requires="v">
                <p:oleObj spid="_x0000_s14391" name="Equation" r:id="rId9" imgW="1333500" imgH="254000" progId="Equation.3">
                  <p:embed/>
                </p:oleObj>
              </mc:Choice>
              <mc:Fallback>
                <p:oleObj name="Equation" r:id="rId9" imgW="1333500" imgH="254000" progId="Equation.3">
                  <p:embed/>
                  <p:pic>
                    <p:nvPicPr>
                      <p:cNvPr id="0" name="Object 8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3563" y="1279525"/>
                        <a:ext cx="2890837"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69" name="Text Box 89"/>
          <p:cNvSpPr txBox="1">
            <a:spLocks noChangeArrowheads="1"/>
          </p:cNvSpPr>
          <p:nvPr/>
        </p:nvSpPr>
        <p:spPr bwMode="auto">
          <a:xfrm>
            <a:off x="498475" y="2860675"/>
            <a:ext cx="37687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0    0    1        0         1        0</a:t>
            </a:r>
          </a:p>
        </p:txBody>
      </p:sp>
      <p:sp>
        <p:nvSpPr>
          <p:cNvPr id="71770" name="Text Box 90"/>
          <p:cNvSpPr txBox="1">
            <a:spLocks noChangeArrowheads="1"/>
          </p:cNvSpPr>
          <p:nvPr/>
        </p:nvSpPr>
        <p:spPr bwMode="auto">
          <a:xfrm>
            <a:off x="503238" y="2451100"/>
            <a:ext cx="3992562"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0    0    0        0         0        1</a:t>
            </a:r>
          </a:p>
        </p:txBody>
      </p:sp>
      <p:sp>
        <p:nvSpPr>
          <p:cNvPr id="71771" name="Text Box 91"/>
          <p:cNvSpPr txBox="1">
            <a:spLocks noChangeArrowheads="1"/>
          </p:cNvSpPr>
          <p:nvPr/>
        </p:nvSpPr>
        <p:spPr bwMode="auto">
          <a:xfrm>
            <a:off x="493713" y="3270250"/>
            <a:ext cx="39258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0    1    0        0         1        1</a:t>
            </a:r>
          </a:p>
        </p:txBody>
      </p:sp>
      <p:sp>
        <p:nvSpPr>
          <p:cNvPr id="71772" name="Text Box 92"/>
          <p:cNvSpPr txBox="1">
            <a:spLocks noChangeArrowheads="1"/>
          </p:cNvSpPr>
          <p:nvPr/>
        </p:nvSpPr>
        <p:spPr bwMode="auto">
          <a:xfrm>
            <a:off x="493713" y="3665538"/>
            <a:ext cx="37734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0    1    1        1         0        0</a:t>
            </a:r>
          </a:p>
        </p:txBody>
      </p:sp>
      <p:sp>
        <p:nvSpPr>
          <p:cNvPr id="71773" name="Text Box 93"/>
          <p:cNvSpPr txBox="1">
            <a:spLocks noChangeArrowheads="1"/>
          </p:cNvSpPr>
          <p:nvPr/>
        </p:nvSpPr>
        <p:spPr bwMode="auto">
          <a:xfrm>
            <a:off x="498475" y="4075113"/>
            <a:ext cx="39211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1    0    0        1         0        1</a:t>
            </a:r>
          </a:p>
        </p:txBody>
      </p:sp>
      <p:sp>
        <p:nvSpPr>
          <p:cNvPr id="71774" name="Text Box 94"/>
          <p:cNvSpPr txBox="1">
            <a:spLocks noChangeArrowheads="1"/>
          </p:cNvSpPr>
          <p:nvPr/>
        </p:nvSpPr>
        <p:spPr bwMode="auto">
          <a:xfrm>
            <a:off x="493713" y="4498975"/>
            <a:ext cx="36972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1    0    1        0         0        0</a:t>
            </a:r>
          </a:p>
        </p:txBody>
      </p:sp>
      <p:sp>
        <p:nvSpPr>
          <p:cNvPr id="71775" name="Text Box 95"/>
          <p:cNvSpPr txBox="1">
            <a:spLocks noChangeArrowheads="1"/>
          </p:cNvSpPr>
          <p:nvPr/>
        </p:nvSpPr>
        <p:spPr bwMode="auto">
          <a:xfrm>
            <a:off x="503238" y="4894263"/>
            <a:ext cx="3763962"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1    1    0        1         1        1 </a:t>
            </a:r>
          </a:p>
        </p:txBody>
      </p:sp>
      <p:sp>
        <p:nvSpPr>
          <p:cNvPr id="71776" name="Text Box 96"/>
          <p:cNvSpPr txBox="1">
            <a:spLocks noChangeArrowheads="1"/>
          </p:cNvSpPr>
          <p:nvPr/>
        </p:nvSpPr>
        <p:spPr bwMode="auto">
          <a:xfrm>
            <a:off x="498475" y="5275263"/>
            <a:ext cx="36163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1    1    1         0        0        0</a:t>
            </a:r>
          </a:p>
        </p:txBody>
      </p:sp>
      <p:grpSp>
        <p:nvGrpSpPr>
          <p:cNvPr id="71777" name="Group 97"/>
          <p:cNvGrpSpPr>
            <a:grpSpLocks/>
          </p:cNvGrpSpPr>
          <p:nvPr/>
        </p:nvGrpSpPr>
        <p:grpSpPr bwMode="auto">
          <a:xfrm>
            <a:off x="192088" y="1150938"/>
            <a:ext cx="4303712" cy="4594225"/>
            <a:chOff x="121" y="725"/>
            <a:chExt cx="2711" cy="2894"/>
          </a:xfrm>
        </p:grpSpPr>
        <p:sp>
          <p:nvSpPr>
            <p:cNvPr id="14369" name="Line 98"/>
            <p:cNvSpPr>
              <a:spLocks noChangeShapeType="1"/>
            </p:cNvSpPr>
            <p:nvPr/>
          </p:nvSpPr>
          <p:spPr bwMode="auto">
            <a:xfrm flipH="1">
              <a:off x="1776" y="1033"/>
              <a:ext cx="0" cy="2563"/>
            </a:xfrm>
            <a:prstGeom prst="line">
              <a:avLst/>
            </a:prstGeom>
            <a:noFill/>
            <a:ln w="19050">
              <a:solidFill>
                <a:schemeClr val="tx1"/>
              </a:solidFill>
              <a:round/>
              <a:headEnd/>
              <a:tailEnd/>
            </a:ln>
            <a:effectLst/>
          </p:spPr>
          <p:txBody>
            <a:bodyPr wrap="none" anchor="ctr"/>
            <a:lstStyle/>
            <a:p>
              <a:endParaRPr lang="zh-CN" altLang="en-US"/>
            </a:p>
          </p:txBody>
        </p:sp>
        <p:sp>
          <p:nvSpPr>
            <p:cNvPr id="14370" name="Line 99"/>
            <p:cNvSpPr>
              <a:spLocks noChangeShapeType="1"/>
            </p:cNvSpPr>
            <p:nvPr/>
          </p:nvSpPr>
          <p:spPr bwMode="auto">
            <a:xfrm flipH="1">
              <a:off x="2256" y="1038"/>
              <a:ext cx="0" cy="2581"/>
            </a:xfrm>
            <a:prstGeom prst="line">
              <a:avLst/>
            </a:prstGeom>
            <a:noFill/>
            <a:ln w="19050">
              <a:solidFill>
                <a:schemeClr val="tx1"/>
              </a:solidFill>
              <a:round/>
              <a:headEnd/>
              <a:tailEnd/>
            </a:ln>
            <a:effectLst/>
          </p:spPr>
          <p:txBody>
            <a:bodyPr wrap="none" anchor="ctr"/>
            <a:lstStyle/>
            <a:p>
              <a:endParaRPr lang="zh-CN" altLang="en-US"/>
            </a:p>
          </p:txBody>
        </p:sp>
        <p:grpSp>
          <p:nvGrpSpPr>
            <p:cNvPr id="14371" name="Group 100"/>
            <p:cNvGrpSpPr>
              <a:grpSpLocks/>
            </p:cNvGrpSpPr>
            <p:nvPr/>
          </p:nvGrpSpPr>
          <p:grpSpPr bwMode="auto">
            <a:xfrm>
              <a:off x="121" y="725"/>
              <a:ext cx="2711" cy="2881"/>
              <a:chOff x="121" y="725"/>
              <a:chExt cx="2711" cy="2881"/>
            </a:xfrm>
          </p:grpSpPr>
          <p:sp>
            <p:nvSpPr>
              <p:cNvPr id="14375" name="Text Box 101"/>
              <p:cNvSpPr txBox="1">
                <a:spLocks noChangeArrowheads="1"/>
              </p:cNvSpPr>
              <p:nvPr/>
            </p:nvSpPr>
            <p:spPr bwMode="auto">
              <a:xfrm>
                <a:off x="144" y="1104"/>
                <a:ext cx="264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Q</a:t>
                </a:r>
                <a:r>
                  <a:rPr lang="en-US" altLang="zh-CN" b="1" baseline="-25000">
                    <a:ea typeface="楷体_GB2312" pitchFamily="49" charset="-122"/>
                  </a:rPr>
                  <a:t>3</a:t>
                </a:r>
                <a:r>
                  <a:rPr lang="en-US" altLang="zh-CN" b="1">
                    <a:ea typeface="楷体_GB2312" pitchFamily="49" charset="-122"/>
                  </a:rPr>
                  <a:t>  Q</a:t>
                </a:r>
                <a:r>
                  <a:rPr lang="en-US" altLang="zh-CN" b="1" baseline="-25000">
                    <a:ea typeface="楷体_GB2312" pitchFamily="49" charset="-122"/>
                  </a:rPr>
                  <a:t>2</a:t>
                </a:r>
                <a:r>
                  <a:rPr lang="en-US" altLang="zh-CN" b="1">
                    <a:ea typeface="楷体_GB2312" pitchFamily="49" charset="-122"/>
                  </a:rPr>
                  <a:t> Q</a:t>
                </a:r>
                <a:r>
                  <a:rPr lang="en-US" altLang="zh-CN" b="1" baseline="-25000">
                    <a:ea typeface="楷体_GB2312" pitchFamily="49" charset="-122"/>
                  </a:rPr>
                  <a:t>1</a:t>
                </a:r>
                <a:r>
                  <a:rPr lang="en-US" altLang="zh-CN" b="1">
                    <a:ea typeface="楷体_GB2312" pitchFamily="49" charset="-122"/>
                  </a:rPr>
                  <a:t>    Q</a:t>
                </a:r>
                <a:r>
                  <a:rPr lang="en-US" altLang="zh-CN" b="1" baseline="-25000">
                    <a:ea typeface="楷体_GB2312" pitchFamily="49" charset="-122"/>
                  </a:rPr>
                  <a:t>3         </a:t>
                </a:r>
                <a:r>
                  <a:rPr lang="en-US" altLang="zh-CN" b="1">
                    <a:ea typeface="楷体_GB2312" pitchFamily="49" charset="-122"/>
                  </a:rPr>
                  <a:t>Q</a:t>
                </a:r>
                <a:r>
                  <a:rPr lang="en-US" altLang="zh-CN" b="1" baseline="-25000">
                    <a:ea typeface="楷体_GB2312" pitchFamily="49" charset="-122"/>
                  </a:rPr>
                  <a:t>2        </a:t>
                </a:r>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     </a:t>
                </a:r>
              </a:p>
            </p:txBody>
          </p:sp>
          <p:sp>
            <p:nvSpPr>
              <p:cNvPr id="14376" name="Text Box 102"/>
              <p:cNvSpPr txBox="1">
                <a:spLocks noChangeArrowheads="1"/>
              </p:cNvSpPr>
              <p:nvPr/>
            </p:nvSpPr>
            <p:spPr bwMode="auto">
              <a:xfrm>
                <a:off x="121" y="771"/>
                <a:ext cx="2471"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a:t>
                </a:r>
                <a:r>
                  <a:rPr lang="zh-CN" altLang="en-US" b="1">
                    <a:ea typeface="楷体_GB2312" pitchFamily="49" charset="-122"/>
                  </a:rPr>
                  <a:t>现态                次态</a:t>
                </a:r>
              </a:p>
            </p:txBody>
          </p:sp>
          <p:sp>
            <p:nvSpPr>
              <p:cNvPr id="14377" name="Line 103"/>
              <p:cNvSpPr>
                <a:spLocks noChangeShapeType="1"/>
              </p:cNvSpPr>
              <p:nvPr/>
            </p:nvSpPr>
            <p:spPr bwMode="auto">
              <a:xfrm flipH="1">
                <a:off x="601" y="1034"/>
                <a:ext cx="0" cy="2563"/>
              </a:xfrm>
              <a:prstGeom prst="line">
                <a:avLst/>
              </a:prstGeom>
              <a:noFill/>
              <a:ln w="38100">
                <a:solidFill>
                  <a:schemeClr val="tx1"/>
                </a:solidFill>
                <a:round/>
                <a:headEnd/>
                <a:tailEnd/>
              </a:ln>
              <a:effectLst/>
            </p:spPr>
            <p:txBody>
              <a:bodyPr wrap="none" anchor="ctr"/>
              <a:lstStyle/>
              <a:p>
                <a:endParaRPr lang="zh-CN" altLang="en-US"/>
              </a:p>
            </p:txBody>
          </p:sp>
          <p:sp>
            <p:nvSpPr>
              <p:cNvPr id="14378" name="Line 104"/>
              <p:cNvSpPr>
                <a:spLocks noChangeShapeType="1"/>
              </p:cNvSpPr>
              <p:nvPr/>
            </p:nvSpPr>
            <p:spPr bwMode="auto">
              <a:xfrm flipH="1">
                <a:off x="889" y="1040"/>
                <a:ext cx="1" cy="2554"/>
              </a:xfrm>
              <a:prstGeom prst="line">
                <a:avLst/>
              </a:prstGeom>
              <a:noFill/>
              <a:ln w="19050">
                <a:solidFill>
                  <a:schemeClr val="tx1"/>
                </a:solidFill>
                <a:round/>
                <a:headEnd/>
                <a:tailEnd/>
              </a:ln>
              <a:effectLst/>
            </p:spPr>
            <p:txBody>
              <a:bodyPr wrap="none" anchor="ctr"/>
              <a:lstStyle/>
              <a:p>
                <a:endParaRPr lang="zh-CN" altLang="en-US"/>
              </a:p>
            </p:txBody>
          </p:sp>
          <p:sp>
            <p:nvSpPr>
              <p:cNvPr id="14379" name="Line 105"/>
              <p:cNvSpPr>
                <a:spLocks noChangeShapeType="1"/>
              </p:cNvSpPr>
              <p:nvPr/>
            </p:nvSpPr>
            <p:spPr bwMode="auto">
              <a:xfrm flipH="1">
                <a:off x="1200" y="725"/>
                <a:ext cx="0" cy="2881"/>
              </a:xfrm>
              <a:prstGeom prst="line">
                <a:avLst/>
              </a:prstGeom>
              <a:noFill/>
              <a:ln w="38100">
                <a:solidFill>
                  <a:schemeClr val="tx1"/>
                </a:solidFill>
                <a:round/>
                <a:headEnd/>
                <a:tailEnd/>
              </a:ln>
              <a:effectLst/>
            </p:spPr>
            <p:txBody>
              <a:bodyPr wrap="none" anchor="ctr"/>
              <a:lstStyle/>
              <a:p>
                <a:endParaRPr lang="zh-CN" altLang="en-US"/>
              </a:p>
            </p:txBody>
          </p:sp>
          <p:grpSp>
            <p:nvGrpSpPr>
              <p:cNvPr id="14380" name="Group 106"/>
              <p:cNvGrpSpPr>
                <a:grpSpLocks/>
              </p:cNvGrpSpPr>
              <p:nvPr/>
            </p:nvGrpSpPr>
            <p:grpSpPr bwMode="auto">
              <a:xfrm>
                <a:off x="369" y="743"/>
                <a:ext cx="2463" cy="2862"/>
                <a:chOff x="369" y="743"/>
                <a:chExt cx="5306" cy="2862"/>
              </a:xfrm>
            </p:grpSpPr>
            <p:sp>
              <p:nvSpPr>
                <p:cNvPr id="14381" name="Line 107"/>
                <p:cNvSpPr>
                  <a:spLocks noChangeShapeType="1"/>
                </p:cNvSpPr>
                <p:nvPr/>
              </p:nvSpPr>
              <p:spPr bwMode="auto">
                <a:xfrm>
                  <a:off x="378" y="743"/>
                  <a:ext cx="5291" cy="0"/>
                </a:xfrm>
                <a:prstGeom prst="line">
                  <a:avLst/>
                </a:prstGeom>
                <a:noFill/>
                <a:ln w="57150">
                  <a:solidFill>
                    <a:schemeClr val="tx1"/>
                  </a:solidFill>
                  <a:round/>
                  <a:headEnd/>
                  <a:tailEnd/>
                </a:ln>
                <a:effectLst/>
              </p:spPr>
              <p:txBody>
                <a:bodyPr wrap="none" anchor="ctr"/>
                <a:lstStyle/>
                <a:p>
                  <a:endParaRPr lang="zh-CN" altLang="en-US"/>
                </a:p>
              </p:txBody>
            </p:sp>
            <p:sp>
              <p:nvSpPr>
                <p:cNvPr id="14382" name="Line 108"/>
                <p:cNvSpPr>
                  <a:spLocks noChangeShapeType="1"/>
                </p:cNvSpPr>
                <p:nvPr/>
              </p:nvSpPr>
              <p:spPr bwMode="auto">
                <a:xfrm>
                  <a:off x="384" y="1037"/>
                  <a:ext cx="5291" cy="0"/>
                </a:xfrm>
                <a:prstGeom prst="line">
                  <a:avLst/>
                </a:prstGeom>
                <a:noFill/>
                <a:ln w="38100">
                  <a:solidFill>
                    <a:schemeClr val="tx1"/>
                  </a:solidFill>
                  <a:round/>
                  <a:headEnd/>
                  <a:tailEnd/>
                </a:ln>
                <a:effectLst/>
              </p:spPr>
              <p:txBody>
                <a:bodyPr wrap="none" anchor="ctr"/>
                <a:lstStyle/>
                <a:p>
                  <a:endParaRPr lang="zh-CN" altLang="en-US"/>
                </a:p>
              </p:txBody>
            </p:sp>
            <p:sp>
              <p:nvSpPr>
                <p:cNvPr id="14383" name="Line 109"/>
                <p:cNvSpPr>
                  <a:spLocks noChangeShapeType="1"/>
                </p:cNvSpPr>
                <p:nvPr/>
              </p:nvSpPr>
              <p:spPr bwMode="auto">
                <a:xfrm>
                  <a:off x="372" y="1547"/>
                  <a:ext cx="5291" cy="0"/>
                </a:xfrm>
                <a:prstGeom prst="line">
                  <a:avLst/>
                </a:prstGeom>
                <a:noFill/>
                <a:ln w="38100">
                  <a:solidFill>
                    <a:schemeClr val="tx1"/>
                  </a:solidFill>
                  <a:round/>
                  <a:headEnd/>
                  <a:tailEnd/>
                </a:ln>
                <a:effectLst/>
              </p:spPr>
              <p:txBody>
                <a:bodyPr wrap="none" anchor="ctr"/>
                <a:lstStyle/>
                <a:p>
                  <a:endParaRPr lang="zh-CN" altLang="en-US"/>
                </a:p>
              </p:txBody>
            </p:sp>
            <p:sp>
              <p:nvSpPr>
                <p:cNvPr id="14384" name="Line 110"/>
                <p:cNvSpPr>
                  <a:spLocks noChangeShapeType="1"/>
                </p:cNvSpPr>
                <p:nvPr/>
              </p:nvSpPr>
              <p:spPr bwMode="auto">
                <a:xfrm>
                  <a:off x="369" y="3605"/>
                  <a:ext cx="5291" cy="0"/>
                </a:xfrm>
                <a:prstGeom prst="line">
                  <a:avLst/>
                </a:prstGeom>
                <a:noFill/>
                <a:ln w="38100">
                  <a:solidFill>
                    <a:schemeClr val="tx1"/>
                  </a:solidFill>
                  <a:round/>
                  <a:headEnd/>
                  <a:tailEnd/>
                </a:ln>
                <a:effectLst/>
              </p:spPr>
              <p:txBody>
                <a:bodyPr wrap="none" anchor="ctr"/>
                <a:lstStyle/>
                <a:p>
                  <a:endParaRPr lang="zh-CN" altLang="en-US"/>
                </a:p>
              </p:txBody>
            </p:sp>
          </p:grpSp>
        </p:grpSp>
        <p:sp>
          <p:nvSpPr>
            <p:cNvPr id="14372" name="Text Box 111"/>
            <p:cNvSpPr txBox="1">
              <a:spLocks noChangeArrowheads="1"/>
            </p:cNvSpPr>
            <p:nvPr/>
          </p:nvSpPr>
          <p:spPr bwMode="auto">
            <a:xfrm>
              <a:off x="1392"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4373" name="Text Box 112"/>
            <p:cNvSpPr txBox="1">
              <a:spLocks noChangeArrowheads="1"/>
            </p:cNvSpPr>
            <p:nvPr/>
          </p:nvSpPr>
          <p:spPr bwMode="auto">
            <a:xfrm>
              <a:off x="1920"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4374" name="Text Box 113"/>
            <p:cNvSpPr txBox="1">
              <a:spLocks noChangeArrowheads="1"/>
            </p:cNvSpPr>
            <p:nvPr/>
          </p:nvSpPr>
          <p:spPr bwMode="auto">
            <a:xfrm>
              <a:off x="2400"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grpSp>
      <p:sp>
        <p:nvSpPr>
          <p:cNvPr id="71794" name="Oval 114"/>
          <p:cNvSpPr>
            <a:spLocks noChangeArrowheads="1"/>
          </p:cNvSpPr>
          <p:nvPr/>
        </p:nvSpPr>
        <p:spPr bwMode="auto">
          <a:xfrm>
            <a:off x="5867400" y="2743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000</a:t>
            </a:r>
          </a:p>
        </p:txBody>
      </p:sp>
      <p:sp>
        <p:nvSpPr>
          <p:cNvPr id="71795" name="Oval 115"/>
          <p:cNvSpPr>
            <a:spLocks noChangeArrowheads="1"/>
          </p:cNvSpPr>
          <p:nvPr/>
        </p:nvSpPr>
        <p:spPr bwMode="auto">
          <a:xfrm>
            <a:off x="6934200" y="2743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001</a:t>
            </a:r>
          </a:p>
        </p:txBody>
      </p:sp>
      <p:sp>
        <p:nvSpPr>
          <p:cNvPr id="71796" name="Oval 116"/>
          <p:cNvSpPr>
            <a:spLocks noChangeArrowheads="1"/>
          </p:cNvSpPr>
          <p:nvPr/>
        </p:nvSpPr>
        <p:spPr bwMode="auto">
          <a:xfrm>
            <a:off x="8077200" y="2743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010</a:t>
            </a:r>
          </a:p>
        </p:txBody>
      </p:sp>
      <p:sp>
        <p:nvSpPr>
          <p:cNvPr id="71797" name="Oval 117"/>
          <p:cNvSpPr>
            <a:spLocks noChangeArrowheads="1"/>
          </p:cNvSpPr>
          <p:nvPr/>
        </p:nvSpPr>
        <p:spPr bwMode="auto">
          <a:xfrm>
            <a:off x="4724400" y="2743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111</a:t>
            </a:r>
          </a:p>
        </p:txBody>
      </p:sp>
      <p:sp>
        <p:nvSpPr>
          <p:cNvPr id="71798" name="Oval 118"/>
          <p:cNvSpPr>
            <a:spLocks noChangeArrowheads="1"/>
          </p:cNvSpPr>
          <p:nvPr/>
        </p:nvSpPr>
        <p:spPr bwMode="auto">
          <a:xfrm>
            <a:off x="4343400" y="3886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110</a:t>
            </a:r>
          </a:p>
        </p:txBody>
      </p:sp>
      <p:sp>
        <p:nvSpPr>
          <p:cNvPr id="71799" name="Oval 119"/>
          <p:cNvSpPr>
            <a:spLocks noChangeArrowheads="1"/>
          </p:cNvSpPr>
          <p:nvPr/>
        </p:nvSpPr>
        <p:spPr bwMode="auto">
          <a:xfrm>
            <a:off x="8077200" y="3886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011</a:t>
            </a:r>
          </a:p>
        </p:txBody>
      </p:sp>
      <p:sp>
        <p:nvSpPr>
          <p:cNvPr id="71800" name="Oval 120"/>
          <p:cNvSpPr>
            <a:spLocks noChangeArrowheads="1"/>
          </p:cNvSpPr>
          <p:nvPr/>
        </p:nvSpPr>
        <p:spPr bwMode="auto">
          <a:xfrm>
            <a:off x="6934200" y="3886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100</a:t>
            </a:r>
          </a:p>
        </p:txBody>
      </p:sp>
      <p:sp>
        <p:nvSpPr>
          <p:cNvPr id="71801" name="Oval 121"/>
          <p:cNvSpPr>
            <a:spLocks noChangeArrowheads="1"/>
          </p:cNvSpPr>
          <p:nvPr/>
        </p:nvSpPr>
        <p:spPr bwMode="auto">
          <a:xfrm>
            <a:off x="5867400" y="38862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101</a:t>
            </a:r>
          </a:p>
        </p:txBody>
      </p:sp>
      <p:sp>
        <p:nvSpPr>
          <p:cNvPr id="71802" name="Line 122"/>
          <p:cNvSpPr>
            <a:spLocks noChangeShapeType="1"/>
          </p:cNvSpPr>
          <p:nvPr/>
        </p:nvSpPr>
        <p:spPr bwMode="auto">
          <a:xfrm>
            <a:off x="6629400" y="3124200"/>
            <a:ext cx="304800" cy="0"/>
          </a:xfrm>
          <a:prstGeom prst="line">
            <a:avLst/>
          </a:prstGeom>
          <a:noFill/>
          <a:ln w="9525">
            <a:solidFill>
              <a:schemeClr val="tx1"/>
            </a:solidFill>
            <a:round/>
            <a:headEnd/>
            <a:tailEnd type="triangle" w="med" len="med"/>
          </a:ln>
          <a:effectLst/>
        </p:spPr>
        <p:txBody>
          <a:bodyPr/>
          <a:lstStyle/>
          <a:p>
            <a:endParaRPr lang="zh-CN" altLang="en-US"/>
          </a:p>
        </p:txBody>
      </p:sp>
      <p:sp>
        <p:nvSpPr>
          <p:cNvPr id="71803" name="Line 123"/>
          <p:cNvSpPr>
            <a:spLocks noChangeShapeType="1"/>
          </p:cNvSpPr>
          <p:nvPr/>
        </p:nvSpPr>
        <p:spPr bwMode="auto">
          <a:xfrm>
            <a:off x="7696200" y="31242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71804" name="Line 124"/>
          <p:cNvSpPr>
            <a:spLocks noChangeShapeType="1"/>
          </p:cNvSpPr>
          <p:nvPr/>
        </p:nvSpPr>
        <p:spPr bwMode="auto">
          <a:xfrm>
            <a:off x="5486400" y="3124200"/>
            <a:ext cx="457200" cy="1588"/>
          </a:xfrm>
          <a:prstGeom prst="line">
            <a:avLst/>
          </a:prstGeom>
          <a:noFill/>
          <a:ln w="9525">
            <a:solidFill>
              <a:schemeClr val="tx1"/>
            </a:solidFill>
            <a:round/>
            <a:headEnd/>
            <a:tailEnd type="triangle" w="med" len="med"/>
          </a:ln>
          <a:effectLst/>
        </p:spPr>
        <p:txBody>
          <a:bodyPr/>
          <a:lstStyle/>
          <a:p>
            <a:endParaRPr lang="zh-CN" altLang="en-US"/>
          </a:p>
        </p:txBody>
      </p:sp>
      <p:sp>
        <p:nvSpPr>
          <p:cNvPr id="71805" name="Line 125"/>
          <p:cNvSpPr>
            <a:spLocks noChangeShapeType="1"/>
          </p:cNvSpPr>
          <p:nvPr/>
        </p:nvSpPr>
        <p:spPr bwMode="auto">
          <a:xfrm>
            <a:off x="8458200" y="35052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71806" name="Line 126"/>
          <p:cNvSpPr>
            <a:spLocks noChangeShapeType="1"/>
          </p:cNvSpPr>
          <p:nvPr/>
        </p:nvSpPr>
        <p:spPr bwMode="auto">
          <a:xfrm flipV="1">
            <a:off x="4800600" y="3429000"/>
            <a:ext cx="152400" cy="457200"/>
          </a:xfrm>
          <a:prstGeom prst="line">
            <a:avLst/>
          </a:prstGeom>
          <a:noFill/>
          <a:ln w="9525">
            <a:solidFill>
              <a:schemeClr val="tx1"/>
            </a:solidFill>
            <a:round/>
            <a:headEnd/>
            <a:tailEnd type="triangle" w="med" len="med"/>
          </a:ln>
          <a:effectLst/>
        </p:spPr>
        <p:txBody>
          <a:bodyPr/>
          <a:lstStyle/>
          <a:p>
            <a:endParaRPr lang="zh-CN" altLang="en-US"/>
          </a:p>
        </p:txBody>
      </p:sp>
      <p:sp>
        <p:nvSpPr>
          <p:cNvPr id="71807" name="Line 127"/>
          <p:cNvSpPr>
            <a:spLocks noChangeShapeType="1"/>
          </p:cNvSpPr>
          <p:nvPr/>
        </p:nvSpPr>
        <p:spPr bwMode="auto">
          <a:xfrm flipH="1">
            <a:off x="7696200" y="42672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71808" name="Line 128"/>
          <p:cNvSpPr>
            <a:spLocks noChangeShapeType="1"/>
          </p:cNvSpPr>
          <p:nvPr/>
        </p:nvSpPr>
        <p:spPr bwMode="auto">
          <a:xfrm flipH="1">
            <a:off x="6629400" y="42672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71809" name="Line 129"/>
          <p:cNvSpPr>
            <a:spLocks noChangeShapeType="1"/>
          </p:cNvSpPr>
          <p:nvPr/>
        </p:nvSpPr>
        <p:spPr bwMode="auto">
          <a:xfrm flipV="1">
            <a:off x="6248400" y="3505200"/>
            <a:ext cx="0" cy="3810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box(out)">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777"/>
                                        </p:tgtEl>
                                        <p:attrNameLst>
                                          <p:attrName>style.visibility</p:attrName>
                                        </p:attrNameLst>
                                      </p:cBhvr>
                                      <p:to>
                                        <p:strVal val="visible"/>
                                      </p:to>
                                    </p:set>
                                    <p:animEffect transition="in" filter="wipe(left)">
                                      <p:cBhvr>
                                        <p:cTn id="12" dur="500"/>
                                        <p:tgtEl>
                                          <p:spTgt spid="717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770">
                                            <p:txEl>
                                              <p:pRg st="0" end="0"/>
                                            </p:txEl>
                                          </p:spTgt>
                                        </p:tgtEl>
                                        <p:attrNameLst>
                                          <p:attrName>style.visibility</p:attrName>
                                        </p:attrNameLst>
                                      </p:cBhvr>
                                      <p:to>
                                        <p:strVal val="visible"/>
                                      </p:to>
                                    </p:set>
                                    <p:animEffect transition="in" filter="wipe(left)">
                                      <p:cBhvr>
                                        <p:cTn id="17" dur="500"/>
                                        <p:tgtEl>
                                          <p:spTgt spid="7177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769">
                                            <p:txEl>
                                              <p:pRg st="0" end="0"/>
                                            </p:txEl>
                                          </p:spTgt>
                                        </p:tgtEl>
                                        <p:attrNameLst>
                                          <p:attrName>style.visibility</p:attrName>
                                        </p:attrNameLst>
                                      </p:cBhvr>
                                      <p:to>
                                        <p:strVal val="visible"/>
                                      </p:to>
                                    </p:set>
                                    <p:animEffect transition="in" filter="wipe(left)">
                                      <p:cBhvr>
                                        <p:cTn id="22" dur="500"/>
                                        <p:tgtEl>
                                          <p:spTgt spid="7176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771">
                                            <p:txEl>
                                              <p:pRg st="0" end="0"/>
                                            </p:txEl>
                                          </p:spTgt>
                                        </p:tgtEl>
                                        <p:attrNameLst>
                                          <p:attrName>style.visibility</p:attrName>
                                        </p:attrNameLst>
                                      </p:cBhvr>
                                      <p:to>
                                        <p:strVal val="visible"/>
                                      </p:to>
                                    </p:set>
                                    <p:animEffect transition="in" filter="wipe(left)">
                                      <p:cBhvr>
                                        <p:cTn id="27" dur="500"/>
                                        <p:tgtEl>
                                          <p:spTgt spid="7177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772">
                                            <p:txEl>
                                              <p:pRg st="0" end="0"/>
                                            </p:txEl>
                                          </p:spTgt>
                                        </p:tgtEl>
                                        <p:attrNameLst>
                                          <p:attrName>style.visibility</p:attrName>
                                        </p:attrNameLst>
                                      </p:cBhvr>
                                      <p:to>
                                        <p:strVal val="visible"/>
                                      </p:to>
                                    </p:set>
                                    <p:animEffect transition="in" filter="wipe(left)">
                                      <p:cBhvr>
                                        <p:cTn id="32" dur="500"/>
                                        <p:tgtEl>
                                          <p:spTgt spid="71772">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773">
                                            <p:txEl>
                                              <p:pRg st="0" end="0"/>
                                            </p:txEl>
                                          </p:spTgt>
                                        </p:tgtEl>
                                        <p:attrNameLst>
                                          <p:attrName>style.visibility</p:attrName>
                                        </p:attrNameLst>
                                      </p:cBhvr>
                                      <p:to>
                                        <p:strVal val="visible"/>
                                      </p:to>
                                    </p:set>
                                    <p:animEffect transition="in" filter="wipe(left)">
                                      <p:cBhvr>
                                        <p:cTn id="37" dur="500"/>
                                        <p:tgtEl>
                                          <p:spTgt spid="7177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1774">
                                            <p:txEl>
                                              <p:pRg st="0" end="0"/>
                                            </p:txEl>
                                          </p:spTgt>
                                        </p:tgtEl>
                                        <p:attrNameLst>
                                          <p:attrName>style.visibility</p:attrName>
                                        </p:attrNameLst>
                                      </p:cBhvr>
                                      <p:to>
                                        <p:strVal val="visible"/>
                                      </p:to>
                                    </p:set>
                                    <p:animEffect transition="in" filter="wipe(left)">
                                      <p:cBhvr>
                                        <p:cTn id="42" dur="500"/>
                                        <p:tgtEl>
                                          <p:spTgt spid="7177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1775">
                                            <p:txEl>
                                              <p:pRg st="0" end="0"/>
                                            </p:txEl>
                                          </p:spTgt>
                                        </p:tgtEl>
                                        <p:attrNameLst>
                                          <p:attrName>style.visibility</p:attrName>
                                        </p:attrNameLst>
                                      </p:cBhvr>
                                      <p:to>
                                        <p:strVal val="visible"/>
                                      </p:to>
                                    </p:set>
                                    <p:animEffect transition="in" filter="wipe(left)">
                                      <p:cBhvr>
                                        <p:cTn id="47" dur="500"/>
                                        <p:tgtEl>
                                          <p:spTgt spid="7177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1776">
                                            <p:txEl>
                                              <p:pRg st="0" end="0"/>
                                            </p:txEl>
                                          </p:spTgt>
                                        </p:tgtEl>
                                        <p:attrNameLst>
                                          <p:attrName>style.visibility</p:attrName>
                                        </p:attrNameLst>
                                      </p:cBhvr>
                                      <p:to>
                                        <p:strVal val="visible"/>
                                      </p:to>
                                    </p:set>
                                    <p:animEffect transition="in" filter="wipe(left)">
                                      <p:cBhvr>
                                        <p:cTn id="52" dur="500"/>
                                        <p:tgtEl>
                                          <p:spTgt spid="71776">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1794"/>
                                        </p:tgtEl>
                                        <p:attrNameLst>
                                          <p:attrName>style.visibility</p:attrName>
                                        </p:attrNameLst>
                                      </p:cBhvr>
                                      <p:to>
                                        <p:strVal val="visible"/>
                                      </p:to>
                                    </p:set>
                                    <p:animEffect transition="in" filter="wipe(left)">
                                      <p:cBhvr>
                                        <p:cTn id="57" dur="500"/>
                                        <p:tgtEl>
                                          <p:spTgt spid="7179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1802"/>
                                        </p:tgtEl>
                                        <p:attrNameLst>
                                          <p:attrName>style.visibility</p:attrName>
                                        </p:attrNameLst>
                                      </p:cBhvr>
                                      <p:to>
                                        <p:strVal val="visible"/>
                                      </p:to>
                                    </p:set>
                                    <p:animEffect transition="in" filter="wipe(left)">
                                      <p:cBhvr>
                                        <p:cTn id="62" dur="500"/>
                                        <p:tgtEl>
                                          <p:spTgt spid="7180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1795"/>
                                        </p:tgtEl>
                                        <p:attrNameLst>
                                          <p:attrName>style.visibility</p:attrName>
                                        </p:attrNameLst>
                                      </p:cBhvr>
                                      <p:to>
                                        <p:strVal val="visible"/>
                                      </p:to>
                                    </p:set>
                                    <p:animEffect transition="in" filter="wipe(left)">
                                      <p:cBhvr>
                                        <p:cTn id="67" dur="500"/>
                                        <p:tgtEl>
                                          <p:spTgt spid="7179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1803"/>
                                        </p:tgtEl>
                                        <p:attrNameLst>
                                          <p:attrName>style.visibility</p:attrName>
                                        </p:attrNameLst>
                                      </p:cBhvr>
                                      <p:to>
                                        <p:strVal val="visible"/>
                                      </p:to>
                                    </p:set>
                                    <p:animEffect transition="in" filter="wipe(left)">
                                      <p:cBhvr>
                                        <p:cTn id="72" dur="500"/>
                                        <p:tgtEl>
                                          <p:spTgt spid="7180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1796"/>
                                        </p:tgtEl>
                                        <p:attrNameLst>
                                          <p:attrName>style.visibility</p:attrName>
                                        </p:attrNameLst>
                                      </p:cBhvr>
                                      <p:to>
                                        <p:strVal val="visible"/>
                                      </p:to>
                                    </p:set>
                                    <p:animEffect transition="in" filter="wipe(left)">
                                      <p:cBhvr>
                                        <p:cTn id="77" dur="500"/>
                                        <p:tgtEl>
                                          <p:spTgt spid="717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1805"/>
                                        </p:tgtEl>
                                        <p:attrNameLst>
                                          <p:attrName>style.visibility</p:attrName>
                                        </p:attrNameLst>
                                      </p:cBhvr>
                                      <p:to>
                                        <p:strVal val="visible"/>
                                      </p:to>
                                    </p:set>
                                    <p:animEffect transition="in" filter="wipe(left)">
                                      <p:cBhvr>
                                        <p:cTn id="82" dur="500"/>
                                        <p:tgtEl>
                                          <p:spTgt spid="7180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71799"/>
                                        </p:tgtEl>
                                        <p:attrNameLst>
                                          <p:attrName>style.visibility</p:attrName>
                                        </p:attrNameLst>
                                      </p:cBhvr>
                                      <p:to>
                                        <p:strVal val="visible"/>
                                      </p:to>
                                    </p:set>
                                    <p:animEffect transition="in" filter="wipe(left)">
                                      <p:cBhvr>
                                        <p:cTn id="87" dur="500"/>
                                        <p:tgtEl>
                                          <p:spTgt spid="7179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1807"/>
                                        </p:tgtEl>
                                        <p:attrNameLst>
                                          <p:attrName>style.visibility</p:attrName>
                                        </p:attrNameLst>
                                      </p:cBhvr>
                                      <p:to>
                                        <p:strVal val="visible"/>
                                      </p:to>
                                    </p:set>
                                    <p:animEffect transition="in" filter="wipe(left)">
                                      <p:cBhvr>
                                        <p:cTn id="92" dur="500"/>
                                        <p:tgtEl>
                                          <p:spTgt spid="7180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1800"/>
                                        </p:tgtEl>
                                        <p:attrNameLst>
                                          <p:attrName>style.visibility</p:attrName>
                                        </p:attrNameLst>
                                      </p:cBhvr>
                                      <p:to>
                                        <p:strVal val="visible"/>
                                      </p:to>
                                    </p:set>
                                    <p:animEffect transition="in" filter="wipe(left)">
                                      <p:cBhvr>
                                        <p:cTn id="97" dur="500"/>
                                        <p:tgtEl>
                                          <p:spTgt spid="7180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1808"/>
                                        </p:tgtEl>
                                        <p:attrNameLst>
                                          <p:attrName>style.visibility</p:attrName>
                                        </p:attrNameLst>
                                      </p:cBhvr>
                                      <p:to>
                                        <p:strVal val="visible"/>
                                      </p:to>
                                    </p:set>
                                    <p:animEffect transition="in" filter="wipe(left)">
                                      <p:cBhvr>
                                        <p:cTn id="102" dur="500"/>
                                        <p:tgtEl>
                                          <p:spTgt spid="7180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1801"/>
                                        </p:tgtEl>
                                        <p:attrNameLst>
                                          <p:attrName>style.visibility</p:attrName>
                                        </p:attrNameLst>
                                      </p:cBhvr>
                                      <p:to>
                                        <p:strVal val="visible"/>
                                      </p:to>
                                    </p:set>
                                    <p:animEffect transition="in" filter="wipe(left)">
                                      <p:cBhvr>
                                        <p:cTn id="107" dur="500"/>
                                        <p:tgtEl>
                                          <p:spTgt spid="7180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1809"/>
                                        </p:tgtEl>
                                        <p:attrNameLst>
                                          <p:attrName>style.visibility</p:attrName>
                                        </p:attrNameLst>
                                      </p:cBhvr>
                                      <p:to>
                                        <p:strVal val="visible"/>
                                      </p:to>
                                    </p:set>
                                    <p:animEffect transition="in" filter="wipe(left)">
                                      <p:cBhvr>
                                        <p:cTn id="112" dur="500"/>
                                        <p:tgtEl>
                                          <p:spTgt spid="7180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1798"/>
                                        </p:tgtEl>
                                        <p:attrNameLst>
                                          <p:attrName>style.visibility</p:attrName>
                                        </p:attrNameLst>
                                      </p:cBhvr>
                                      <p:to>
                                        <p:strVal val="visible"/>
                                      </p:to>
                                    </p:set>
                                    <p:animEffect transition="in" filter="wipe(left)">
                                      <p:cBhvr>
                                        <p:cTn id="117" dur="500"/>
                                        <p:tgtEl>
                                          <p:spTgt spid="7179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1806"/>
                                        </p:tgtEl>
                                        <p:attrNameLst>
                                          <p:attrName>style.visibility</p:attrName>
                                        </p:attrNameLst>
                                      </p:cBhvr>
                                      <p:to>
                                        <p:strVal val="visible"/>
                                      </p:to>
                                    </p:set>
                                    <p:animEffect transition="in" filter="wipe(left)">
                                      <p:cBhvr>
                                        <p:cTn id="122" dur="500"/>
                                        <p:tgtEl>
                                          <p:spTgt spid="71806"/>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1797"/>
                                        </p:tgtEl>
                                        <p:attrNameLst>
                                          <p:attrName>style.visibility</p:attrName>
                                        </p:attrNameLst>
                                      </p:cBhvr>
                                      <p:to>
                                        <p:strVal val="visible"/>
                                      </p:to>
                                    </p:set>
                                    <p:animEffect transition="in" filter="wipe(left)">
                                      <p:cBhvr>
                                        <p:cTn id="127" dur="500"/>
                                        <p:tgtEl>
                                          <p:spTgt spid="7179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1804"/>
                                        </p:tgtEl>
                                        <p:attrNameLst>
                                          <p:attrName>style.visibility</p:attrName>
                                        </p:attrNameLst>
                                      </p:cBhvr>
                                      <p:to>
                                        <p:strVal val="visible"/>
                                      </p:to>
                                    </p:set>
                                    <p:animEffect transition="in" filter="wipe(left)">
                                      <p:cBhvr>
                                        <p:cTn id="132" dur="500"/>
                                        <p:tgtEl>
                                          <p:spTgt spid="71804"/>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71764">
                                            <p:txEl>
                                              <p:pRg st="0" end="0"/>
                                            </p:txEl>
                                          </p:spTgt>
                                        </p:tgtEl>
                                        <p:attrNameLst>
                                          <p:attrName>style.visibility</p:attrName>
                                        </p:attrNameLst>
                                      </p:cBhvr>
                                      <p:to>
                                        <p:strVal val="visible"/>
                                      </p:to>
                                    </p:set>
                                    <p:animEffect transition="in" filter="box(out)">
                                      <p:cBhvr>
                                        <p:cTn id="137" dur="500"/>
                                        <p:tgtEl>
                                          <p:spTgt spid="717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P spid="71764" grpId="0" build="p" autoUpdateAnimBg="0"/>
      <p:bldP spid="71769" grpId="0" build="p" autoUpdateAnimBg="0"/>
      <p:bldP spid="71770" grpId="0" build="p" autoUpdateAnimBg="0"/>
      <p:bldP spid="71771" grpId="0" build="p" autoUpdateAnimBg="0"/>
      <p:bldP spid="71772" grpId="0" build="p" autoUpdateAnimBg="0"/>
      <p:bldP spid="71773" grpId="0" build="p" autoUpdateAnimBg="0"/>
      <p:bldP spid="71774" grpId="0" build="p" autoUpdateAnimBg="0"/>
      <p:bldP spid="71775" grpId="0" build="p" autoUpdateAnimBg="0"/>
      <p:bldP spid="71776" grpId="0" build="p" autoUpdateAnimBg="0"/>
      <p:bldP spid="71794" grpId="0" animBg="1" autoUpdateAnimBg="0"/>
      <p:bldP spid="71795" grpId="0" animBg="1" autoUpdateAnimBg="0"/>
      <p:bldP spid="71796" grpId="0" animBg="1" autoUpdateAnimBg="0"/>
      <p:bldP spid="71797" grpId="0" animBg="1" autoUpdateAnimBg="0"/>
      <p:bldP spid="71798" grpId="0" animBg="1" autoUpdateAnimBg="0"/>
      <p:bldP spid="71799" grpId="0" animBg="1" autoUpdateAnimBg="0"/>
      <p:bldP spid="71800" grpId="0" animBg="1" autoUpdateAnimBg="0"/>
      <p:bldP spid="71801" grpId="0" animBg="1" autoUpdateAnimBg="0"/>
      <p:bldP spid="71802" grpId="0" animBg="1"/>
      <p:bldP spid="71803" grpId="0" animBg="1"/>
      <p:bldP spid="71804" grpId="0" animBg="1"/>
      <p:bldP spid="71805" grpId="0" animBg="1"/>
      <p:bldP spid="71806" grpId="0" animBg="1"/>
      <p:bldP spid="71807" grpId="0" animBg="1"/>
      <p:bldP spid="71808" grpId="0" animBg="1"/>
      <p:bldP spid="7180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596900" y="939800"/>
            <a:ext cx="5426075"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4.  </a:t>
            </a:r>
            <a:r>
              <a:rPr lang="zh-CN" altLang="en-US" sz="2800" b="1">
                <a:solidFill>
                  <a:srgbClr val="800000"/>
                </a:solidFill>
              </a:rPr>
              <a:t>检验其能否自动启动 ？</a:t>
            </a:r>
          </a:p>
        </p:txBody>
      </p:sp>
      <p:sp>
        <p:nvSpPr>
          <p:cNvPr id="15363" name="Text Box 41"/>
          <p:cNvSpPr txBox="1">
            <a:spLocks noChangeArrowheads="1"/>
          </p:cNvSpPr>
          <p:nvPr/>
        </p:nvSpPr>
        <p:spPr bwMode="auto">
          <a:xfrm>
            <a:off x="601663" y="377825"/>
            <a:ext cx="7732712"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3.  </a:t>
            </a:r>
            <a:r>
              <a:rPr lang="zh-CN" altLang="en-US" sz="2800" b="1">
                <a:solidFill>
                  <a:srgbClr val="800000"/>
                </a:solidFill>
              </a:rPr>
              <a:t>还可以用波形图显示状态转换表</a:t>
            </a:r>
            <a:r>
              <a:rPr lang="en-US" altLang="zh-CN" sz="2800" b="1">
                <a:solidFill>
                  <a:srgbClr val="800000"/>
                </a:solidFill>
              </a:rPr>
              <a:t>( </a:t>
            </a:r>
            <a:r>
              <a:rPr lang="zh-CN" altLang="en-US" sz="2800" b="1">
                <a:solidFill>
                  <a:srgbClr val="800000"/>
                </a:solidFill>
              </a:rPr>
              <a:t>略 </a:t>
            </a:r>
            <a:r>
              <a:rPr lang="en-US" altLang="zh-CN" sz="2800" b="1">
                <a:solidFill>
                  <a:srgbClr val="80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box(out)">
                                      <p:cBhvr>
                                        <p:cTn id="7" dur="500"/>
                                        <p:tgtEl>
                                          <p:spTgt spid="727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Text Box 3"/>
          <p:cNvSpPr txBox="1">
            <a:spLocks noChangeArrowheads="1"/>
          </p:cNvSpPr>
          <p:nvPr/>
        </p:nvSpPr>
        <p:spPr bwMode="auto">
          <a:xfrm>
            <a:off x="579438" y="3200400"/>
            <a:ext cx="6199187"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1.  </a:t>
            </a:r>
            <a:r>
              <a:rPr lang="zh-CN" altLang="en-US" sz="2800" b="1">
                <a:solidFill>
                  <a:srgbClr val="800000"/>
                </a:solidFill>
              </a:rPr>
              <a:t>写出控制端的逻辑表达式。</a:t>
            </a:r>
          </a:p>
        </p:txBody>
      </p:sp>
      <p:sp>
        <p:nvSpPr>
          <p:cNvPr id="131076" name="Text Box 4"/>
          <p:cNvSpPr txBox="1">
            <a:spLocks noChangeArrowheads="1"/>
          </p:cNvSpPr>
          <p:nvPr/>
        </p:nvSpPr>
        <p:spPr bwMode="auto">
          <a:xfrm>
            <a:off x="533400" y="4267200"/>
            <a:ext cx="3444875"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t>D</a:t>
            </a:r>
            <a:r>
              <a:rPr lang="en-US" altLang="zh-CN" sz="3200" b="1" baseline="-30000"/>
              <a:t>2</a:t>
            </a:r>
            <a:r>
              <a:rPr lang="en-US" altLang="zh-CN" sz="3200" b="1"/>
              <a:t>=Q</a:t>
            </a:r>
            <a:r>
              <a:rPr lang="en-US" altLang="zh-CN" sz="3200" b="1" baseline="-30000"/>
              <a:t>1</a:t>
            </a:r>
            <a:r>
              <a:rPr lang="en-US" altLang="zh-CN" sz="3200" b="1">
                <a:ea typeface="楷体_GB2312" pitchFamily="49" charset="-122"/>
              </a:rPr>
              <a:t> </a:t>
            </a:r>
          </a:p>
        </p:txBody>
      </p:sp>
      <p:sp>
        <p:nvSpPr>
          <p:cNvPr id="131077" name="Text Box 5"/>
          <p:cNvSpPr txBox="1">
            <a:spLocks noChangeArrowheads="1"/>
          </p:cNvSpPr>
          <p:nvPr/>
        </p:nvSpPr>
        <p:spPr bwMode="auto">
          <a:xfrm>
            <a:off x="609600" y="5562600"/>
            <a:ext cx="5092700"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t>D</a:t>
            </a:r>
            <a:r>
              <a:rPr lang="en-US" altLang="zh-CN" sz="3200" b="1" baseline="-30000"/>
              <a:t>4</a:t>
            </a:r>
            <a:r>
              <a:rPr lang="en-US" altLang="zh-CN" sz="3200" b="1"/>
              <a:t>=Q</a:t>
            </a:r>
            <a:r>
              <a:rPr lang="en-US" altLang="zh-CN" sz="3200" b="1" baseline="-30000"/>
              <a:t>3</a:t>
            </a:r>
            <a:r>
              <a:rPr lang="en-US" altLang="zh-CN" sz="3200" b="1">
                <a:ea typeface="楷体_GB2312" pitchFamily="49" charset="-122"/>
              </a:rPr>
              <a:t> </a:t>
            </a:r>
          </a:p>
        </p:txBody>
      </p:sp>
      <p:sp>
        <p:nvSpPr>
          <p:cNvPr id="131078" name="Text Box 6"/>
          <p:cNvSpPr txBox="1">
            <a:spLocks noChangeArrowheads="1"/>
          </p:cNvSpPr>
          <p:nvPr/>
        </p:nvSpPr>
        <p:spPr bwMode="auto">
          <a:xfrm>
            <a:off x="381000" y="152400"/>
            <a:ext cx="1331913" cy="579438"/>
          </a:xfrm>
          <a:prstGeom prst="rect">
            <a:avLst/>
          </a:prstGeom>
          <a:noFill/>
          <a:ln w="38100">
            <a:noFill/>
            <a:miter lim="800000"/>
            <a:headEnd/>
            <a:tailEnd/>
          </a:ln>
          <a:effectLst/>
        </p:spPr>
        <p:txBody>
          <a:bodyPr>
            <a:spAutoFit/>
          </a:bodyPr>
          <a:lstStyle/>
          <a:p>
            <a:pPr>
              <a:spcBef>
                <a:spcPct val="50000"/>
              </a:spcBef>
            </a:pPr>
            <a:r>
              <a:rPr lang="zh-CN" altLang="en-US" sz="3200" b="1">
                <a:solidFill>
                  <a:srgbClr val="FF0000"/>
                </a:solidFill>
              </a:rPr>
              <a:t>例</a:t>
            </a:r>
            <a:r>
              <a:rPr lang="en-US" altLang="zh-CN" sz="3200" b="1">
                <a:solidFill>
                  <a:srgbClr val="FF0000"/>
                </a:solidFill>
              </a:rPr>
              <a:t>2</a:t>
            </a:r>
            <a:r>
              <a:rPr lang="zh-CN" altLang="en-US" sz="3200" b="1">
                <a:solidFill>
                  <a:srgbClr val="FF0000"/>
                </a:solidFill>
              </a:rPr>
              <a:t>：</a:t>
            </a:r>
          </a:p>
        </p:txBody>
      </p:sp>
      <p:sp>
        <p:nvSpPr>
          <p:cNvPr id="131079" name="Text Box 7"/>
          <p:cNvSpPr txBox="1">
            <a:spLocks noChangeArrowheads="1"/>
          </p:cNvSpPr>
          <p:nvPr/>
        </p:nvSpPr>
        <p:spPr bwMode="auto">
          <a:xfrm>
            <a:off x="449263" y="2590800"/>
            <a:ext cx="3059112" cy="579438"/>
          </a:xfrm>
          <a:prstGeom prst="rect">
            <a:avLst/>
          </a:prstGeom>
          <a:noFill/>
          <a:ln w="9525">
            <a:noFill/>
            <a:miter lim="800000"/>
            <a:headEnd/>
            <a:tailEnd/>
          </a:ln>
          <a:effectLst/>
        </p:spPr>
        <p:txBody>
          <a:bodyPr>
            <a:spAutoFit/>
          </a:bodyPr>
          <a:lstStyle/>
          <a:p>
            <a:pPr eaLnBrk="1" hangingPunct="1">
              <a:spcBef>
                <a:spcPct val="50000"/>
              </a:spcBef>
            </a:pPr>
            <a:r>
              <a:rPr lang="zh-CN" altLang="en-US" sz="3200" b="1">
                <a:solidFill>
                  <a:srgbClr val="0000FF"/>
                </a:solidFill>
              </a:rPr>
              <a:t>分析步骤：</a:t>
            </a:r>
          </a:p>
        </p:txBody>
      </p:sp>
      <p:sp>
        <p:nvSpPr>
          <p:cNvPr id="131133" name="Text Box 61"/>
          <p:cNvSpPr txBox="1">
            <a:spLocks noChangeArrowheads="1"/>
          </p:cNvSpPr>
          <p:nvPr/>
        </p:nvSpPr>
        <p:spPr bwMode="auto">
          <a:xfrm>
            <a:off x="609600" y="4876800"/>
            <a:ext cx="4038600" cy="579438"/>
          </a:xfrm>
          <a:prstGeom prst="rect">
            <a:avLst/>
          </a:prstGeom>
          <a:noFill/>
          <a:ln w="9525">
            <a:noFill/>
            <a:miter lim="800000"/>
            <a:headEnd/>
            <a:tailEnd/>
          </a:ln>
          <a:effectLst/>
        </p:spPr>
        <p:txBody>
          <a:bodyPr>
            <a:spAutoFit/>
          </a:bodyPr>
          <a:lstStyle/>
          <a:p>
            <a:pPr eaLnBrk="1" hangingPunct="1">
              <a:spcBef>
                <a:spcPct val="50000"/>
              </a:spcBef>
            </a:pPr>
            <a:r>
              <a:rPr lang="en-US" altLang="zh-CN" sz="3200" b="1"/>
              <a:t>D</a:t>
            </a:r>
            <a:r>
              <a:rPr lang="en-US" altLang="zh-CN" sz="3200" b="1" baseline="-30000"/>
              <a:t>3</a:t>
            </a:r>
            <a:r>
              <a:rPr lang="en-US" altLang="zh-CN" sz="3200" b="1"/>
              <a:t>=Q</a:t>
            </a:r>
            <a:r>
              <a:rPr lang="en-US" altLang="zh-CN" sz="3200" b="1" baseline="-30000"/>
              <a:t>2</a:t>
            </a:r>
            <a:r>
              <a:rPr lang="en-US" altLang="zh-CN" sz="3200" b="1">
                <a:ea typeface="楷体_GB2312" pitchFamily="49" charset="-122"/>
              </a:rPr>
              <a:t> </a:t>
            </a:r>
          </a:p>
        </p:txBody>
      </p:sp>
      <p:graphicFrame>
        <p:nvGraphicFramePr>
          <p:cNvPr id="131136" name="Object 64"/>
          <p:cNvGraphicFramePr>
            <a:graphicFrameLocks noChangeAspect="1"/>
          </p:cNvGraphicFramePr>
          <p:nvPr/>
        </p:nvGraphicFramePr>
        <p:xfrm>
          <a:off x="5410200" y="5576888"/>
          <a:ext cx="1376363" cy="520700"/>
        </p:xfrm>
        <a:graphic>
          <a:graphicData uri="http://schemas.openxmlformats.org/presentationml/2006/ole">
            <mc:AlternateContent xmlns:mc="http://schemas.openxmlformats.org/markup-compatibility/2006">
              <mc:Choice xmlns:v="urn:schemas-microsoft-com:vml" Requires="v">
                <p:oleObj spid="_x0000_s16453" name="Equation" r:id="rId3" imgW="634725" imgH="241195" progId="Equation.3">
                  <p:embed/>
                </p:oleObj>
              </mc:Choice>
              <mc:Fallback>
                <p:oleObj name="Equation" r:id="rId3" imgW="634725" imgH="241195" progId="Equation.3">
                  <p:embed/>
                  <p:pic>
                    <p:nvPicPr>
                      <p:cNvPr id="0" name="Object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5576888"/>
                        <a:ext cx="137636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137" name="Object 65"/>
          <p:cNvGraphicFramePr>
            <a:graphicFrameLocks noChangeAspect="1"/>
          </p:cNvGraphicFramePr>
          <p:nvPr/>
        </p:nvGraphicFramePr>
        <p:xfrm>
          <a:off x="5257800" y="4343400"/>
          <a:ext cx="1528763" cy="550863"/>
        </p:xfrm>
        <a:graphic>
          <a:graphicData uri="http://schemas.openxmlformats.org/presentationml/2006/ole">
            <mc:AlternateContent xmlns:mc="http://schemas.openxmlformats.org/markup-compatibility/2006">
              <mc:Choice xmlns:v="urn:schemas-microsoft-com:vml" Requires="v">
                <p:oleObj spid="_x0000_s16454" name="Equation" r:id="rId5" imgW="634725" imgH="228501" progId="Equation.3">
                  <p:embed/>
                </p:oleObj>
              </mc:Choice>
              <mc:Fallback>
                <p:oleObj name="Equation" r:id="rId5" imgW="634725" imgH="228501" progId="Equation.3">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4343400"/>
                        <a:ext cx="152876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138" name="Object 66"/>
          <p:cNvGraphicFramePr>
            <a:graphicFrameLocks noChangeAspect="1"/>
          </p:cNvGraphicFramePr>
          <p:nvPr/>
        </p:nvGraphicFramePr>
        <p:xfrm>
          <a:off x="5334000" y="4953000"/>
          <a:ext cx="1524000" cy="566738"/>
        </p:xfrm>
        <a:graphic>
          <a:graphicData uri="http://schemas.openxmlformats.org/presentationml/2006/ole">
            <mc:AlternateContent xmlns:mc="http://schemas.openxmlformats.org/markup-compatibility/2006">
              <mc:Choice xmlns:v="urn:schemas-microsoft-com:vml" Requires="v">
                <p:oleObj spid="_x0000_s16455" name="Equation" r:id="rId7" imgW="647700" imgH="241300" progId="Equation.3">
                  <p:embed/>
                </p:oleObj>
              </mc:Choice>
              <mc:Fallback>
                <p:oleObj name="Equation" r:id="rId7" imgW="647700" imgH="241300" progId="Equation.3">
                  <p:embed/>
                  <p:pic>
                    <p:nvPicPr>
                      <p:cNvPr id="0" name="Object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4953000"/>
                        <a:ext cx="15240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1139" name="Group 67"/>
          <p:cNvGrpSpPr>
            <a:grpSpLocks/>
          </p:cNvGrpSpPr>
          <p:nvPr/>
        </p:nvGrpSpPr>
        <p:grpSpPr bwMode="auto">
          <a:xfrm>
            <a:off x="152400" y="685800"/>
            <a:ext cx="8763000" cy="1957388"/>
            <a:chOff x="2208" y="6452"/>
            <a:chExt cx="6685" cy="1492"/>
          </a:xfrm>
        </p:grpSpPr>
        <p:sp>
          <p:nvSpPr>
            <p:cNvPr id="16398" name="Line 68"/>
            <p:cNvSpPr>
              <a:spLocks noChangeShapeType="1"/>
            </p:cNvSpPr>
            <p:nvPr/>
          </p:nvSpPr>
          <p:spPr bwMode="auto">
            <a:xfrm>
              <a:off x="3917" y="7069"/>
              <a:ext cx="855" cy="0"/>
            </a:xfrm>
            <a:prstGeom prst="line">
              <a:avLst/>
            </a:prstGeom>
            <a:noFill/>
            <a:ln w="9525">
              <a:solidFill>
                <a:srgbClr val="000000"/>
              </a:solidFill>
              <a:round/>
              <a:headEnd/>
              <a:tailEnd/>
            </a:ln>
          </p:spPr>
          <p:txBody>
            <a:bodyPr/>
            <a:lstStyle/>
            <a:p>
              <a:endParaRPr lang="zh-CN" altLang="en-US"/>
            </a:p>
          </p:txBody>
        </p:sp>
        <p:sp>
          <p:nvSpPr>
            <p:cNvPr id="16399" name="Line 69"/>
            <p:cNvSpPr>
              <a:spLocks noChangeShapeType="1"/>
            </p:cNvSpPr>
            <p:nvPr/>
          </p:nvSpPr>
          <p:spPr bwMode="auto">
            <a:xfrm>
              <a:off x="2848" y="7069"/>
              <a:ext cx="319" cy="0"/>
            </a:xfrm>
            <a:prstGeom prst="line">
              <a:avLst/>
            </a:prstGeom>
            <a:noFill/>
            <a:ln w="9525">
              <a:solidFill>
                <a:srgbClr val="000000"/>
              </a:solidFill>
              <a:round/>
              <a:headEnd/>
              <a:tailEnd/>
            </a:ln>
          </p:spPr>
          <p:txBody>
            <a:bodyPr/>
            <a:lstStyle/>
            <a:p>
              <a:endParaRPr lang="zh-CN" altLang="en-US"/>
            </a:p>
          </p:txBody>
        </p:sp>
        <p:sp>
          <p:nvSpPr>
            <p:cNvPr id="16400" name="Rectangle 70"/>
            <p:cNvSpPr>
              <a:spLocks noChangeArrowheads="1"/>
            </p:cNvSpPr>
            <p:nvPr/>
          </p:nvSpPr>
          <p:spPr bwMode="auto">
            <a:xfrm flipV="1">
              <a:off x="3150" y="6874"/>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01" name="Line 71"/>
            <p:cNvSpPr>
              <a:spLocks noChangeShapeType="1"/>
            </p:cNvSpPr>
            <p:nvPr/>
          </p:nvSpPr>
          <p:spPr bwMode="auto">
            <a:xfrm flipH="1" flipV="1">
              <a:off x="2871" y="7302"/>
              <a:ext cx="279" cy="0"/>
            </a:xfrm>
            <a:prstGeom prst="line">
              <a:avLst/>
            </a:prstGeom>
            <a:noFill/>
            <a:ln w="9525">
              <a:solidFill>
                <a:srgbClr val="000000"/>
              </a:solidFill>
              <a:round/>
              <a:headEnd/>
              <a:tailEnd/>
            </a:ln>
          </p:spPr>
          <p:txBody>
            <a:bodyPr/>
            <a:lstStyle/>
            <a:p>
              <a:endParaRPr lang="zh-CN" altLang="en-US"/>
            </a:p>
          </p:txBody>
        </p:sp>
        <p:sp>
          <p:nvSpPr>
            <p:cNvPr id="16402" name="Line 72"/>
            <p:cNvSpPr>
              <a:spLocks noChangeShapeType="1"/>
            </p:cNvSpPr>
            <p:nvPr/>
          </p:nvSpPr>
          <p:spPr bwMode="auto">
            <a:xfrm flipV="1">
              <a:off x="3150" y="7283"/>
              <a:ext cx="87" cy="77"/>
            </a:xfrm>
            <a:prstGeom prst="line">
              <a:avLst/>
            </a:prstGeom>
            <a:noFill/>
            <a:ln w="9525">
              <a:solidFill>
                <a:srgbClr val="000000"/>
              </a:solidFill>
              <a:round/>
              <a:headEnd/>
              <a:tailEnd/>
            </a:ln>
          </p:spPr>
          <p:txBody>
            <a:bodyPr/>
            <a:lstStyle/>
            <a:p>
              <a:endParaRPr lang="zh-CN" altLang="en-US"/>
            </a:p>
          </p:txBody>
        </p:sp>
        <p:sp>
          <p:nvSpPr>
            <p:cNvPr id="16403" name="Line 73"/>
            <p:cNvSpPr>
              <a:spLocks noChangeShapeType="1"/>
            </p:cNvSpPr>
            <p:nvPr/>
          </p:nvSpPr>
          <p:spPr bwMode="auto">
            <a:xfrm flipH="1" flipV="1">
              <a:off x="3150" y="7205"/>
              <a:ext cx="87" cy="78"/>
            </a:xfrm>
            <a:prstGeom prst="line">
              <a:avLst/>
            </a:prstGeom>
            <a:noFill/>
            <a:ln w="9525">
              <a:solidFill>
                <a:srgbClr val="000000"/>
              </a:solidFill>
              <a:round/>
              <a:headEnd/>
              <a:tailEnd/>
            </a:ln>
          </p:spPr>
          <p:txBody>
            <a:bodyPr/>
            <a:lstStyle/>
            <a:p>
              <a:endParaRPr lang="zh-CN" altLang="en-US"/>
            </a:p>
          </p:txBody>
        </p:sp>
        <p:sp>
          <p:nvSpPr>
            <p:cNvPr id="16404" name="Text Box 74"/>
            <p:cNvSpPr txBox="1">
              <a:spLocks noChangeArrowheads="1"/>
            </p:cNvSpPr>
            <p:nvPr/>
          </p:nvSpPr>
          <p:spPr bwMode="auto">
            <a:xfrm>
              <a:off x="3202" y="6932"/>
              <a:ext cx="166" cy="280"/>
            </a:xfrm>
            <a:prstGeom prst="rect">
              <a:avLst/>
            </a:prstGeom>
            <a:noFill/>
            <a:ln w="9525">
              <a:noFill/>
              <a:miter lim="800000"/>
              <a:headEnd/>
              <a:tailEnd/>
            </a:ln>
          </p:spPr>
          <p:txBody>
            <a:bodyPr lIns="0" tIns="0" rIns="0" bIns="0"/>
            <a:lstStyle/>
            <a:p>
              <a:pPr algn="just"/>
              <a:r>
                <a:rPr kumimoji="0" lang="en-US" altLang="zh-CN"/>
                <a:t>D</a:t>
              </a:r>
            </a:p>
          </p:txBody>
        </p:sp>
        <p:sp>
          <p:nvSpPr>
            <p:cNvPr id="16405" name="Text Box 75"/>
            <p:cNvSpPr txBox="1">
              <a:spLocks noChangeArrowheads="1"/>
            </p:cNvSpPr>
            <p:nvPr/>
          </p:nvSpPr>
          <p:spPr bwMode="auto">
            <a:xfrm>
              <a:off x="2208" y="7691"/>
              <a:ext cx="279" cy="253"/>
            </a:xfrm>
            <a:prstGeom prst="rect">
              <a:avLst/>
            </a:prstGeom>
            <a:noFill/>
            <a:ln w="9525">
              <a:noFill/>
              <a:miter lim="800000"/>
              <a:headEnd/>
              <a:tailEnd/>
            </a:ln>
          </p:spPr>
          <p:txBody>
            <a:bodyPr lIns="0" tIns="0" rIns="0" bIns="0"/>
            <a:lstStyle/>
            <a:p>
              <a:pPr algn="just"/>
              <a:r>
                <a:rPr kumimoji="0" lang="en-US" altLang="zh-CN"/>
                <a:t>CP</a:t>
              </a:r>
            </a:p>
          </p:txBody>
        </p:sp>
        <p:sp>
          <p:nvSpPr>
            <p:cNvPr id="16406" name="Line 76"/>
            <p:cNvSpPr>
              <a:spLocks noChangeShapeType="1"/>
            </p:cNvSpPr>
            <p:nvPr/>
          </p:nvSpPr>
          <p:spPr bwMode="auto">
            <a:xfrm>
              <a:off x="2888" y="7302"/>
              <a:ext cx="0" cy="486"/>
            </a:xfrm>
            <a:prstGeom prst="line">
              <a:avLst/>
            </a:prstGeom>
            <a:noFill/>
            <a:ln w="9525">
              <a:solidFill>
                <a:srgbClr val="000000"/>
              </a:solidFill>
              <a:round/>
              <a:headEnd/>
              <a:tailEnd/>
            </a:ln>
          </p:spPr>
          <p:txBody>
            <a:bodyPr/>
            <a:lstStyle/>
            <a:p>
              <a:endParaRPr lang="zh-CN" altLang="en-US"/>
            </a:p>
          </p:txBody>
        </p:sp>
        <p:sp>
          <p:nvSpPr>
            <p:cNvPr id="16407" name="Line 77"/>
            <p:cNvSpPr>
              <a:spLocks noChangeShapeType="1"/>
            </p:cNvSpPr>
            <p:nvPr/>
          </p:nvSpPr>
          <p:spPr bwMode="auto">
            <a:xfrm>
              <a:off x="2522" y="7788"/>
              <a:ext cx="5186" cy="0"/>
            </a:xfrm>
            <a:prstGeom prst="line">
              <a:avLst/>
            </a:prstGeom>
            <a:noFill/>
            <a:ln w="9525">
              <a:solidFill>
                <a:srgbClr val="000000"/>
              </a:solidFill>
              <a:round/>
              <a:headEnd/>
              <a:tailEnd/>
            </a:ln>
          </p:spPr>
          <p:txBody>
            <a:bodyPr/>
            <a:lstStyle/>
            <a:p>
              <a:endParaRPr lang="zh-CN" altLang="en-US"/>
            </a:p>
          </p:txBody>
        </p:sp>
        <p:sp>
          <p:nvSpPr>
            <p:cNvPr id="16408" name="Line 78"/>
            <p:cNvSpPr>
              <a:spLocks noChangeShapeType="1"/>
            </p:cNvSpPr>
            <p:nvPr/>
          </p:nvSpPr>
          <p:spPr bwMode="auto">
            <a:xfrm flipV="1">
              <a:off x="2828" y="6612"/>
              <a:ext cx="0" cy="452"/>
            </a:xfrm>
            <a:prstGeom prst="line">
              <a:avLst/>
            </a:prstGeom>
            <a:noFill/>
            <a:ln w="9525">
              <a:solidFill>
                <a:srgbClr val="000000"/>
              </a:solidFill>
              <a:round/>
              <a:headEnd/>
              <a:tailEnd/>
            </a:ln>
          </p:spPr>
          <p:txBody>
            <a:bodyPr/>
            <a:lstStyle/>
            <a:p>
              <a:endParaRPr lang="zh-CN" altLang="en-US"/>
            </a:p>
          </p:txBody>
        </p:sp>
        <p:sp>
          <p:nvSpPr>
            <p:cNvPr id="16409" name="Line 79"/>
            <p:cNvSpPr>
              <a:spLocks noChangeShapeType="1"/>
            </p:cNvSpPr>
            <p:nvPr/>
          </p:nvSpPr>
          <p:spPr bwMode="auto">
            <a:xfrm>
              <a:off x="7268" y="7072"/>
              <a:ext cx="700" cy="0"/>
            </a:xfrm>
            <a:prstGeom prst="line">
              <a:avLst/>
            </a:prstGeom>
            <a:noFill/>
            <a:ln w="9525">
              <a:solidFill>
                <a:srgbClr val="000000"/>
              </a:solidFill>
              <a:round/>
              <a:headEnd/>
              <a:tailEnd/>
            </a:ln>
          </p:spPr>
          <p:txBody>
            <a:bodyPr/>
            <a:lstStyle/>
            <a:p>
              <a:endParaRPr lang="zh-CN" altLang="en-US"/>
            </a:p>
          </p:txBody>
        </p:sp>
        <p:sp>
          <p:nvSpPr>
            <p:cNvPr id="16410" name="Line 80"/>
            <p:cNvSpPr>
              <a:spLocks noChangeShapeType="1"/>
            </p:cNvSpPr>
            <p:nvPr/>
          </p:nvSpPr>
          <p:spPr bwMode="auto">
            <a:xfrm>
              <a:off x="3508" y="6532"/>
              <a:ext cx="5385" cy="0"/>
            </a:xfrm>
            <a:prstGeom prst="line">
              <a:avLst/>
            </a:prstGeom>
            <a:noFill/>
            <a:ln w="9525">
              <a:solidFill>
                <a:srgbClr val="000000"/>
              </a:solidFill>
              <a:round/>
              <a:headEnd/>
              <a:tailEnd/>
            </a:ln>
          </p:spPr>
          <p:txBody>
            <a:bodyPr/>
            <a:lstStyle/>
            <a:p>
              <a:endParaRPr lang="zh-CN" altLang="en-US"/>
            </a:p>
          </p:txBody>
        </p:sp>
        <p:sp>
          <p:nvSpPr>
            <p:cNvPr id="16411" name="Line 81"/>
            <p:cNvSpPr>
              <a:spLocks noChangeShapeType="1"/>
            </p:cNvSpPr>
            <p:nvPr/>
          </p:nvSpPr>
          <p:spPr bwMode="auto">
            <a:xfrm flipV="1">
              <a:off x="8848" y="6512"/>
              <a:ext cx="0" cy="1031"/>
            </a:xfrm>
            <a:prstGeom prst="line">
              <a:avLst/>
            </a:prstGeom>
            <a:noFill/>
            <a:ln w="9525">
              <a:solidFill>
                <a:srgbClr val="000000"/>
              </a:solidFill>
              <a:round/>
              <a:headEnd/>
              <a:tailEnd/>
            </a:ln>
          </p:spPr>
          <p:txBody>
            <a:bodyPr/>
            <a:lstStyle/>
            <a:p>
              <a:endParaRPr lang="zh-CN" altLang="en-US"/>
            </a:p>
          </p:txBody>
        </p:sp>
        <p:sp>
          <p:nvSpPr>
            <p:cNvPr id="16412" name="Text Box 82"/>
            <p:cNvSpPr txBox="1">
              <a:spLocks noChangeArrowheads="1"/>
            </p:cNvSpPr>
            <p:nvPr/>
          </p:nvSpPr>
          <p:spPr bwMode="auto">
            <a:xfrm>
              <a:off x="3690" y="6913"/>
              <a:ext cx="210" cy="292"/>
            </a:xfrm>
            <a:prstGeom prst="rect">
              <a:avLst/>
            </a:prstGeom>
            <a:noFill/>
            <a:ln w="9525">
              <a:noFill/>
              <a:miter lim="800000"/>
              <a:headEnd/>
              <a:tailEnd/>
            </a:ln>
          </p:spPr>
          <p:txBody>
            <a:bodyPr lIns="0" tIns="0" rIns="0" bIns="0"/>
            <a:lstStyle/>
            <a:p>
              <a:pPr algn="just"/>
              <a:r>
                <a:rPr kumimoji="0" lang="en-US" altLang="zh-CN"/>
                <a:t>Q</a:t>
              </a:r>
            </a:p>
          </p:txBody>
        </p:sp>
        <p:sp>
          <p:nvSpPr>
            <p:cNvPr id="16413" name="Rectangle 83"/>
            <p:cNvSpPr>
              <a:spLocks noChangeArrowheads="1"/>
            </p:cNvSpPr>
            <p:nvPr/>
          </p:nvSpPr>
          <p:spPr bwMode="auto">
            <a:xfrm flipV="1">
              <a:off x="6499" y="6874"/>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14" name="Line 84"/>
            <p:cNvSpPr>
              <a:spLocks noChangeShapeType="1"/>
            </p:cNvSpPr>
            <p:nvPr/>
          </p:nvSpPr>
          <p:spPr bwMode="auto">
            <a:xfrm flipH="1" flipV="1">
              <a:off x="6219" y="7302"/>
              <a:ext cx="280" cy="0"/>
            </a:xfrm>
            <a:prstGeom prst="line">
              <a:avLst/>
            </a:prstGeom>
            <a:noFill/>
            <a:ln w="9525">
              <a:solidFill>
                <a:srgbClr val="000000"/>
              </a:solidFill>
              <a:round/>
              <a:headEnd/>
              <a:tailEnd/>
            </a:ln>
          </p:spPr>
          <p:txBody>
            <a:bodyPr/>
            <a:lstStyle/>
            <a:p>
              <a:endParaRPr lang="zh-CN" altLang="en-US"/>
            </a:p>
          </p:txBody>
        </p:sp>
        <p:sp>
          <p:nvSpPr>
            <p:cNvPr id="16415" name="Line 85"/>
            <p:cNvSpPr>
              <a:spLocks noChangeShapeType="1"/>
            </p:cNvSpPr>
            <p:nvPr/>
          </p:nvSpPr>
          <p:spPr bwMode="auto">
            <a:xfrm flipV="1">
              <a:off x="6499" y="7283"/>
              <a:ext cx="87" cy="77"/>
            </a:xfrm>
            <a:prstGeom prst="line">
              <a:avLst/>
            </a:prstGeom>
            <a:noFill/>
            <a:ln w="9525">
              <a:solidFill>
                <a:srgbClr val="000000"/>
              </a:solidFill>
              <a:round/>
              <a:headEnd/>
              <a:tailEnd/>
            </a:ln>
          </p:spPr>
          <p:txBody>
            <a:bodyPr/>
            <a:lstStyle/>
            <a:p>
              <a:endParaRPr lang="zh-CN" altLang="en-US"/>
            </a:p>
          </p:txBody>
        </p:sp>
        <p:sp>
          <p:nvSpPr>
            <p:cNvPr id="16416" name="Line 86"/>
            <p:cNvSpPr>
              <a:spLocks noChangeShapeType="1"/>
            </p:cNvSpPr>
            <p:nvPr/>
          </p:nvSpPr>
          <p:spPr bwMode="auto">
            <a:xfrm flipH="1" flipV="1">
              <a:off x="6499" y="7205"/>
              <a:ext cx="87" cy="78"/>
            </a:xfrm>
            <a:prstGeom prst="line">
              <a:avLst/>
            </a:prstGeom>
            <a:noFill/>
            <a:ln w="9525">
              <a:solidFill>
                <a:srgbClr val="000000"/>
              </a:solidFill>
              <a:round/>
              <a:headEnd/>
              <a:tailEnd/>
            </a:ln>
          </p:spPr>
          <p:txBody>
            <a:bodyPr/>
            <a:lstStyle/>
            <a:p>
              <a:endParaRPr lang="zh-CN" altLang="en-US"/>
            </a:p>
          </p:txBody>
        </p:sp>
        <p:sp>
          <p:nvSpPr>
            <p:cNvPr id="16417" name="Text Box 87"/>
            <p:cNvSpPr txBox="1">
              <a:spLocks noChangeArrowheads="1"/>
            </p:cNvSpPr>
            <p:nvPr/>
          </p:nvSpPr>
          <p:spPr bwMode="auto">
            <a:xfrm>
              <a:off x="6551" y="6932"/>
              <a:ext cx="157" cy="300"/>
            </a:xfrm>
            <a:prstGeom prst="rect">
              <a:avLst/>
            </a:prstGeom>
            <a:noFill/>
            <a:ln w="9525">
              <a:noFill/>
              <a:miter lim="800000"/>
              <a:headEnd/>
              <a:tailEnd/>
            </a:ln>
          </p:spPr>
          <p:txBody>
            <a:bodyPr lIns="0" tIns="0" rIns="0" bIns="0"/>
            <a:lstStyle/>
            <a:p>
              <a:pPr algn="just"/>
              <a:r>
                <a:rPr kumimoji="0" lang="en-US" altLang="zh-CN"/>
                <a:t>D</a:t>
              </a:r>
            </a:p>
          </p:txBody>
        </p:sp>
        <p:sp>
          <p:nvSpPr>
            <p:cNvPr id="16418" name="Line 88"/>
            <p:cNvSpPr>
              <a:spLocks noChangeShapeType="1"/>
            </p:cNvSpPr>
            <p:nvPr/>
          </p:nvSpPr>
          <p:spPr bwMode="auto">
            <a:xfrm flipV="1">
              <a:off x="6237" y="7302"/>
              <a:ext cx="0" cy="486"/>
            </a:xfrm>
            <a:prstGeom prst="line">
              <a:avLst/>
            </a:prstGeom>
            <a:noFill/>
            <a:ln w="9525">
              <a:solidFill>
                <a:srgbClr val="000000"/>
              </a:solidFill>
              <a:round/>
              <a:headEnd/>
              <a:tailEnd/>
            </a:ln>
          </p:spPr>
          <p:txBody>
            <a:bodyPr/>
            <a:lstStyle/>
            <a:p>
              <a:endParaRPr lang="zh-CN" altLang="en-US"/>
            </a:p>
          </p:txBody>
        </p:sp>
        <p:sp>
          <p:nvSpPr>
            <p:cNvPr id="16419" name="Text Box 89"/>
            <p:cNvSpPr txBox="1">
              <a:spLocks noChangeArrowheads="1"/>
            </p:cNvSpPr>
            <p:nvPr/>
          </p:nvSpPr>
          <p:spPr bwMode="auto">
            <a:xfrm>
              <a:off x="7039" y="6932"/>
              <a:ext cx="209" cy="292"/>
            </a:xfrm>
            <a:prstGeom prst="rect">
              <a:avLst/>
            </a:prstGeom>
            <a:noFill/>
            <a:ln w="9525">
              <a:noFill/>
              <a:miter lim="800000"/>
              <a:headEnd/>
              <a:tailEnd/>
            </a:ln>
          </p:spPr>
          <p:txBody>
            <a:bodyPr lIns="0" tIns="0" rIns="0" bIns="0"/>
            <a:lstStyle/>
            <a:p>
              <a:pPr algn="just"/>
              <a:r>
                <a:rPr kumimoji="0" lang="en-US" altLang="zh-CN"/>
                <a:t>Q</a:t>
              </a:r>
            </a:p>
          </p:txBody>
        </p:sp>
        <p:sp>
          <p:nvSpPr>
            <p:cNvPr id="16420" name="Text Box 90"/>
            <p:cNvSpPr txBox="1">
              <a:spLocks noChangeArrowheads="1"/>
            </p:cNvSpPr>
            <p:nvPr/>
          </p:nvSpPr>
          <p:spPr bwMode="auto">
            <a:xfrm>
              <a:off x="6778" y="7166"/>
              <a:ext cx="209" cy="292"/>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3</a:t>
              </a:r>
              <a:endParaRPr kumimoji="0" lang="en-US" altLang="zh-CN"/>
            </a:p>
          </p:txBody>
        </p:sp>
        <p:sp>
          <p:nvSpPr>
            <p:cNvPr id="16421" name="Text Box 91"/>
            <p:cNvSpPr txBox="1">
              <a:spLocks noChangeArrowheads="1"/>
            </p:cNvSpPr>
            <p:nvPr/>
          </p:nvSpPr>
          <p:spPr bwMode="auto">
            <a:xfrm>
              <a:off x="3446" y="7166"/>
              <a:ext cx="210" cy="292"/>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1</a:t>
              </a:r>
              <a:endParaRPr kumimoji="0" lang="en-US" altLang="zh-CN"/>
            </a:p>
          </p:txBody>
        </p:sp>
        <p:sp>
          <p:nvSpPr>
            <p:cNvPr id="16422" name="Line 92"/>
            <p:cNvSpPr>
              <a:spLocks noChangeShapeType="1"/>
            </p:cNvSpPr>
            <p:nvPr/>
          </p:nvSpPr>
          <p:spPr bwMode="auto">
            <a:xfrm>
              <a:off x="5539" y="7049"/>
              <a:ext cx="989" cy="0"/>
            </a:xfrm>
            <a:prstGeom prst="line">
              <a:avLst/>
            </a:prstGeom>
            <a:noFill/>
            <a:ln w="9525">
              <a:solidFill>
                <a:srgbClr val="000000"/>
              </a:solidFill>
              <a:round/>
              <a:headEnd/>
              <a:tailEnd/>
            </a:ln>
          </p:spPr>
          <p:txBody>
            <a:bodyPr/>
            <a:lstStyle/>
            <a:p>
              <a:endParaRPr lang="zh-CN" altLang="en-US"/>
            </a:p>
          </p:txBody>
        </p:sp>
        <p:sp>
          <p:nvSpPr>
            <p:cNvPr id="16423" name="Line 93"/>
            <p:cNvSpPr>
              <a:spLocks noChangeShapeType="1"/>
            </p:cNvSpPr>
            <p:nvPr/>
          </p:nvSpPr>
          <p:spPr bwMode="auto">
            <a:xfrm>
              <a:off x="2848" y="6632"/>
              <a:ext cx="489" cy="0"/>
            </a:xfrm>
            <a:prstGeom prst="line">
              <a:avLst/>
            </a:prstGeom>
            <a:noFill/>
            <a:ln w="9525">
              <a:solidFill>
                <a:srgbClr val="000000"/>
              </a:solidFill>
              <a:round/>
              <a:headEnd/>
              <a:tailEnd/>
            </a:ln>
          </p:spPr>
          <p:txBody>
            <a:bodyPr/>
            <a:lstStyle/>
            <a:p>
              <a:endParaRPr lang="zh-CN" altLang="en-US"/>
            </a:p>
          </p:txBody>
        </p:sp>
        <p:sp>
          <p:nvSpPr>
            <p:cNvPr id="16424" name="Rectangle 94"/>
            <p:cNvSpPr>
              <a:spLocks noChangeArrowheads="1"/>
            </p:cNvSpPr>
            <p:nvPr/>
          </p:nvSpPr>
          <p:spPr bwMode="auto">
            <a:xfrm flipV="1">
              <a:off x="4772" y="6855"/>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25" name="Line 95"/>
            <p:cNvSpPr>
              <a:spLocks noChangeShapeType="1"/>
            </p:cNvSpPr>
            <p:nvPr/>
          </p:nvSpPr>
          <p:spPr bwMode="auto">
            <a:xfrm flipH="1" flipV="1">
              <a:off x="4493" y="7283"/>
              <a:ext cx="279" cy="0"/>
            </a:xfrm>
            <a:prstGeom prst="line">
              <a:avLst/>
            </a:prstGeom>
            <a:noFill/>
            <a:ln w="9525">
              <a:solidFill>
                <a:srgbClr val="000000"/>
              </a:solidFill>
              <a:round/>
              <a:headEnd/>
              <a:tailEnd/>
            </a:ln>
          </p:spPr>
          <p:txBody>
            <a:bodyPr/>
            <a:lstStyle/>
            <a:p>
              <a:endParaRPr lang="zh-CN" altLang="en-US"/>
            </a:p>
          </p:txBody>
        </p:sp>
        <p:sp>
          <p:nvSpPr>
            <p:cNvPr id="16426" name="Line 96"/>
            <p:cNvSpPr>
              <a:spLocks noChangeShapeType="1"/>
            </p:cNvSpPr>
            <p:nvPr/>
          </p:nvSpPr>
          <p:spPr bwMode="auto">
            <a:xfrm flipV="1">
              <a:off x="4772" y="7263"/>
              <a:ext cx="87" cy="78"/>
            </a:xfrm>
            <a:prstGeom prst="line">
              <a:avLst/>
            </a:prstGeom>
            <a:noFill/>
            <a:ln w="9525">
              <a:solidFill>
                <a:srgbClr val="000000"/>
              </a:solidFill>
              <a:round/>
              <a:headEnd/>
              <a:tailEnd/>
            </a:ln>
          </p:spPr>
          <p:txBody>
            <a:bodyPr/>
            <a:lstStyle/>
            <a:p>
              <a:endParaRPr lang="zh-CN" altLang="en-US"/>
            </a:p>
          </p:txBody>
        </p:sp>
        <p:sp>
          <p:nvSpPr>
            <p:cNvPr id="16427" name="Line 97"/>
            <p:cNvSpPr>
              <a:spLocks noChangeShapeType="1"/>
            </p:cNvSpPr>
            <p:nvPr/>
          </p:nvSpPr>
          <p:spPr bwMode="auto">
            <a:xfrm flipH="1" flipV="1">
              <a:off x="4772" y="7185"/>
              <a:ext cx="87" cy="78"/>
            </a:xfrm>
            <a:prstGeom prst="line">
              <a:avLst/>
            </a:prstGeom>
            <a:noFill/>
            <a:ln w="9525">
              <a:solidFill>
                <a:srgbClr val="000000"/>
              </a:solidFill>
              <a:round/>
              <a:headEnd/>
              <a:tailEnd/>
            </a:ln>
          </p:spPr>
          <p:txBody>
            <a:bodyPr/>
            <a:lstStyle/>
            <a:p>
              <a:endParaRPr lang="zh-CN" altLang="en-US"/>
            </a:p>
          </p:txBody>
        </p:sp>
        <p:sp>
          <p:nvSpPr>
            <p:cNvPr id="16428" name="Text Box 98"/>
            <p:cNvSpPr txBox="1">
              <a:spLocks noChangeArrowheads="1"/>
            </p:cNvSpPr>
            <p:nvPr/>
          </p:nvSpPr>
          <p:spPr bwMode="auto">
            <a:xfrm>
              <a:off x="4824" y="6913"/>
              <a:ext cx="184" cy="299"/>
            </a:xfrm>
            <a:prstGeom prst="rect">
              <a:avLst/>
            </a:prstGeom>
            <a:noFill/>
            <a:ln w="9525">
              <a:noFill/>
              <a:miter lim="800000"/>
              <a:headEnd/>
              <a:tailEnd/>
            </a:ln>
          </p:spPr>
          <p:txBody>
            <a:bodyPr lIns="0" tIns="0" rIns="0" bIns="0"/>
            <a:lstStyle/>
            <a:p>
              <a:pPr algn="just"/>
              <a:r>
                <a:rPr kumimoji="0" lang="en-US" altLang="zh-CN"/>
                <a:t>D</a:t>
              </a:r>
            </a:p>
          </p:txBody>
        </p:sp>
        <p:sp>
          <p:nvSpPr>
            <p:cNvPr id="16429" name="Line 99"/>
            <p:cNvSpPr>
              <a:spLocks noChangeShapeType="1"/>
            </p:cNvSpPr>
            <p:nvPr/>
          </p:nvSpPr>
          <p:spPr bwMode="auto">
            <a:xfrm flipV="1">
              <a:off x="4510" y="7283"/>
              <a:ext cx="0" cy="505"/>
            </a:xfrm>
            <a:prstGeom prst="line">
              <a:avLst/>
            </a:prstGeom>
            <a:noFill/>
            <a:ln w="9525">
              <a:solidFill>
                <a:srgbClr val="000000"/>
              </a:solidFill>
              <a:round/>
              <a:headEnd/>
              <a:tailEnd/>
            </a:ln>
          </p:spPr>
          <p:txBody>
            <a:bodyPr/>
            <a:lstStyle/>
            <a:p>
              <a:endParaRPr lang="zh-CN" altLang="en-US"/>
            </a:p>
          </p:txBody>
        </p:sp>
        <p:sp>
          <p:nvSpPr>
            <p:cNvPr id="16430" name="Line 100"/>
            <p:cNvSpPr>
              <a:spLocks noChangeShapeType="1"/>
            </p:cNvSpPr>
            <p:nvPr/>
          </p:nvSpPr>
          <p:spPr bwMode="auto">
            <a:xfrm flipH="1">
              <a:off x="4308" y="6892"/>
              <a:ext cx="122" cy="0"/>
            </a:xfrm>
            <a:prstGeom prst="line">
              <a:avLst/>
            </a:prstGeom>
            <a:noFill/>
            <a:ln w="9525">
              <a:solidFill>
                <a:srgbClr val="000000"/>
              </a:solidFill>
              <a:round/>
              <a:headEnd/>
              <a:tailEnd/>
            </a:ln>
          </p:spPr>
          <p:txBody>
            <a:bodyPr/>
            <a:lstStyle/>
            <a:p>
              <a:endParaRPr lang="zh-CN" altLang="en-US"/>
            </a:p>
          </p:txBody>
        </p:sp>
        <p:sp>
          <p:nvSpPr>
            <p:cNvPr id="16431" name="Line 101"/>
            <p:cNvSpPr>
              <a:spLocks noChangeShapeType="1"/>
            </p:cNvSpPr>
            <p:nvPr/>
          </p:nvSpPr>
          <p:spPr bwMode="auto">
            <a:xfrm flipV="1">
              <a:off x="7428" y="6692"/>
              <a:ext cx="0" cy="360"/>
            </a:xfrm>
            <a:prstGeom prst="line">
              <a:avLst/>
            </a:prstGeom>
            <a:noFill/>
            <a:ln w="9525">
              <a:solidFill>
                <a:srgbClr val="000000"/>
              </a:solidFill>
              <a:round/>
              <a:headEnd/>
              <a:tailEnd/>
            </a:ln>
          </p:spPr>
          <p:txBody>
            <a:bodyPr/>
            <a:lstStyle/>
            <a:p>
              <a:endParaRPr lang="zh-CN" altLang="en-US"/>
            </a:p>
          </p:txBody>
        </p:sp>
        <p:sp>
          <p:nvSpPr>
            <p:cNvPr id="16432" name="Text Box 102"/>
            <p:cNvSpPr txBox="1">
              <a:spLocks noChangeArrowheads="1"/>
            </p:cNvSpPr>
            <p:nvPr/>
          </p:nvSpPr>
          <p:spPr bwMode="auto">
            <a:xfrm>
              <a:off x="5313" y="6913"/>
              <a:ext cx="209" cy="292"/>
            </a:xfrm>
            <a:prstGeom prst="rect">
              <a:avLst/>
            </a:prstGeom>
            <a:noFill/>
            <a:ln w="9525">
              <a:noFill/>
              <a:miter lim="800000"/>
              <a:headEnd/>
              <a:tailEnd/>
            </a:ln>
          </p:spPr>
          <p:txBody>
            <a:bodyPr lIns="0" tIns="0" rIns="0" bIns="0"/>
            <a:lstStyle/>
            <a:p>
              <a:pPr algn="just"/>
              <a:r>
                <a:rPr kumimoji="0" lang="en-US" altLang="zh-CN"/>
                <a:t>Q</a:t>
              </a:r>
            </a:p>
          </p:txBody>
        </p:sp>
        <p:sp>
          <p:nvSpPr>
            <p:cNvPr id="16433" name="Text Box 103"/>
            <p:cNvSpPr txBox="1">
              <a:spLocks noChangeArrowheads="1"/>
            </p:cNvSpPr>
            <p:nvPr/>
          </p:nvSpPr>
          <p:spPr bwMode="auto">
            <a:xfrm>
              <a:off x="5051" y="7146"/>
              <a:ext cx="209" cy="292"/>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2</a:t>
              </a:r>
              <a:endParaRPr kumimoji="0" lang="en-US" altLang="zh-CN"/>
            </a:p>
          </p:txBody>
        </p:sp>
        <p:sp>
          <p:nvSpPr>
            <p:cNvPr id="16434" name="Line 104"/>
            <p:cNvSpPr>
              <a:spLocks noChangeShapeType="1"/>
            </p:cNvSpPr>
            <p:nvPr/>
          </p:nvSpPr>
          <p:spPr bwMode="auto">
            <a:xfrm>
              <a:off x="8768" y="7552"/>
              <a:ext cx="105" cy="0"/>
            </a:xfrm>
            <a:prstGeom prst="line">
              <a:avLst/>
            </a:prstGeom>
            <a:noFill/>
            <a:ln w="9525">
              <a:solidFill>
                <a:srgbClr val="000000"/>
              </a:solidFill>
              <a:round/>
              <a:headEnd/>
              <a:tailEnd/>
            </a:ln>
          </p:spPr>
          <p:txBody>
            <a:bodyPr/>
            <a:lstStyle/>
            <a:p>
              <a:endParaRPr lang="zh-CN" altLang="en-US"/>
            </a:p>
          </p:txBody>
        </p:sp>
        <p:sp>
          <p:nvSpPr>
            <p:cNvPr id="16435" name="Rectangle 105"/>
            <p:cNvSpPr>
              <a:spLocks noChangeArrowheads="1"/>
            </p:cNvSpPr>
            <p:nvPr/>
          </p:nvSpPr>
          <p:spPr bwMode="auto">
            <a:xfrm flipV="1">
              <a:off x="7984" y="6890"/>
              <a:ext cx="767" cy="817"/>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36" name="Line 106"/>
            <p:cNvSpPr>
              <a:spLocks noChangeShapeType="1"/>
            </p:cNvSpPr>
            <p:nvPr/>
          </p:nvSpPr>
          <p:spPr bwMode="auto">
            <a:xfrm flipH="1" flipV="1">
              <a:off x="7704" y="7318"/>
              <a:ext cx="280" cy="0"/>
            </a:xfrm>
            <a:prstGeom prst="line">
              <a:avLst/>
            </a:prstGeom>
            <a:noFill/>
            <a:ln w="9525">
              <a:solidFill>
                <a:srgbClr val="000000"/>
              </a:solidFill>
              <a:round/>
              <a:headEnd/>
              <a:tailEnd/>
            </a:ln>
          </p:spPr>
          <p:txBody>
            <a:bodyPr/>
            <a:lstStyle/>
            <a:p>
              <a:endParaRPr lang="zh-CN" altLang="en-US"/>
            </a:p>
          </p:txBody>
        </p:sp>
        <p:sp>
          <p:nvSpPr>
            <p:cNvPr id="16437" name="Line 107"/>
            <p:cNvSpPr>
              <a:spLocks noChangeShapeType="1"/>
            </p:cNvSpPr>
            <p:nvPr/>
          </p:nvSpPr>
          <p:spPr bwMode="auto">
            <a:xfrm flipV="1">
              <a:off x="7984" y="7299"/>
              <a:ext cx="87" cy="77"/>
            </a:xfrm>
            <a:prstGeom prst="line">
              <a:avLst/>
            </a:prstGeom>
            <a:noFill/>
            <a:ln w="9525">
              <a:solidFill>
                <a:srgbClr val="000000"/>
              </a:solidFill>
              <a:round/>
              <a:headEnd/>
              <a:tailEnd/>
            </a:ln>
          </p:spPr>
          <p:txBody>
            <a:bodyPr/>
            <a:lstStyle/>
            <a:p>
              <a:endParaRPr lang="zh-CN" altLang="en-US"/>
            </a:p>
          </p:txBody>
        </p:sp>
        <p:sp>
          <p:nvSpPr>
            <p:cNvPr id="16438" name="Line 108"/>
            <p:cNvSpPr>
              <a:spLocks noChangeShapeType="1"/>
            </p:cNvSpPr>
            <p:nvPr/>
          </p:nvSpPr>
          <p:spPr bwMode="auto">
            <a:xfrm flipH="1" flipV="1">
              <a:off x="7984" y="7221"/>
              <a:ext cx="87" cy="78"/>
            </a:xfrm>
            <a:prstGeom prst="line">
              <a:avLst/>
            </a:prstGeom>
            <a:noFill/>
            <a:ln w="9525">
              <a:solidFill>
                <a:srgbClr val="000000"/>
              </a:solidFill>
              <a:round/>
              <a:headEnd/>
              <a:tailEnd/>
            </a:ln>
          </p:spPr>
          <p:txBody>
            <a:bodyPr/>
            <a:lstStyle/>
            <a:p>
              <a:endParaRPr lang="zh-CN" altLang="en-US"/>
            </a:p>
          </p:txBody>
        </p:sp>
        <p:sp>
          <p:nvSpPr>
            <p:cNvPr id="16439" name="Text Box 109"/>
            <p:cNvSpPr txBox="1">
              <a:spLocks noChangeArrowheads="1"/>
            </p:cNvSpPr>
            <p:nvPr/>
          </p:nvSpPr>
          <p:spPr bwMode="auto">
            <a:xfrm>
              <a:off x="8036" y="6948"/>
              <a:ext cx="132" cy="304"/>
            </a:xfrm>
            <a:prstGeom prst="rect">
              <a:avLst/>
            </a:prstGeom>
            <a:noFill/>
            <a:ln w="9525">
              <a:noFill/>
              <a:miter lim="800000"/>
              <a:headEnd/>
              <a:tailEnd/>
            </a:ln>
          </p:spPr>
          <p:txBody>
            <a:bodyPr lIns="0" tIns="0" rIns="0" bIns="0"/>
            <a:lstStyle/>
            <a:p>
              <a:pPr algn="just"/>
              <a:r>
                <a:rPr kumimoji="0" lang="en-US" altLang="zh-CN"/>
                <a:t>D</a:t>
              </a:r>
            </a:p>
          </p:txBody>
        </p:sp>
        <p:sp>
          <p:nvSpPr>
            <p:cNvPr id="16440" name="Line 110"/>
            <p:cNvSpPr>
              <a:spLocks noChangeShapeType="1"/>
            </p:cNvSpPr>
            <p:nvPr/>
          </p:nvSpPr>
          <p:spPr bwMode="auto">
            <a:xfrm flipV="1">
              <a:off x="7722" y="7318"/>
              <a:ext cx="0" cy="486"/>
            </a:xfrm>
            <a:prstGeom prst="line">
              <a:avLst/>
            </a:prstGeom>
            <a:noFill/>
            <a:ln w="9525">
              <a:solidFill>
                <a:srgbClr val="000000"/>
              </a:solidFill>
              <a:round/>
              <a:headEnd/>
              <a:tailEnd/>
            </a:ln>
          </p:spPr>
          <p:txBody>
            <a:bodyPr/>
            <a:lstStyle/>
            <a:p>
              <a:endParaRPr lang="zh-CN" altLang="en-US"/>
            </a:p>
          </p:txBody>
        </p:sp>
        <p:sp>
          <p:nvSpPr>
            <p:cNvPr id="16441" name="Text Box 111"/>
            <p:cNvSpPr txBox="1">
              <a:spLocks noChangeArrowheads="1"/>
            </p:cNvSpPr>
            <p:nvPr/>
          </p:nvSpPr>
          <p:spPr bwMode="auto">
            <a:xfrm>
              <a:off x="8524" y="6948"/>
              <a:ext cx="209" cy="292"/>
            </a:xfrm>
            <a:prstGeom prst="rect">
              <a:avLst/>
            </a:prstGeom>
            <a:noFill/>
            <a:ln w="9525">
              <a:noFill/>
              <a:miter lim="800000"/>
              <a:headEnd/>
              <a:tailEnd/>
            </a:ln>
          </p:spPr>
          <p:txBody>
            <a:bodyPr lIns="0" tIns="0" rIns="0" bIns="0"/>
            <a:lstStyle/>
            <a:p>
              <a:pPr algn="just"/>
              <a:r>
                <a:rPr kumimoji="0" lang="en-US" altLang="zh-CN"/>
                <a:t>Q</a:t>
              </a:r>
            </a:p>
          </p:txBody>
        </p:sp>
        <p:sp>
          <p:nvSpPr>
            <p:cNvPr id="16442" name="Text Box 112"/>
            <p:cNvSpPr txBox="1">
              <a:spLocks noChangeArrowheads="1"/>
            </p:cNvSpPr>
            <p:nvPr/>
          </p:nvSpPr>
          <p:spPr bwMode="auto">
            <a:xfrm>
              <a:off x="8263" y="7182"/>
              <a:ext cx="209" cy="292"/>
            </a:xfrm>
            <a:prstGeom prst="rect">
              <a:avLst/>
            </a:prstGeom>
            <a:noFill/>
            <a:ln w="9525">
              <a:noFill/>
              <a:miter lim="800000"/>
              <a:headEnd/>
              <a:tailEnd/>
            </a:ln>
          </p:spPr>
          <p:txBody>
            <a:bodyPr lIns="0" tIns="0" rIns="0" bIns="0"/>
            <a:lstStyle/>
            <a:p>
              <a:pPr algn="just"/>
              <a:r>
                <a:rPr kumimoji="0" lang="en-US" altLang="zh-CN"/>
                <a:t>F</a:t>
              </a:r>
              <a:r>
                <a:rPr kumimoji="0" lang="en-US" altLang="zh-CN" baseline="-25000"/>
                <a:t>4</a:t>
              </a:r>
              <a:endParaRPr kumimoji="0" lang="en-US" altLang="zh-CN"/>
            </a:p>
          </p:txBody>
        </p:sp>
        <p:sp>
          <p:nvSpPr>
            <p:cNvPr id="16443" name="Rectangle 113"/>
            <p:cNvSpPr>
              <a:spLocks noChangeArrowheads="1"/>
            </p:cNvSpPr>
            <p:nvPr/>
          </p:nvSpPr>
          <p:spPr bwMode="auto">
            <a:xfrm>
              <a:off x="3328" y="6452"/>
              <a:ext cx="180" cy="36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44" name="Line 114"/>
            <p:cNvSpPr>
              <a:spLocks noChangeShapeType="1"/>
            </p:cNvSpPr>
            <p:nvPr/>
          </p:nvSpPr>
          <p:spPr bwMode="auto">
            <a:xfrm flipH="1">
              <a:off x="4308" y="6712"/>
              <a:ext cx="3120" cy="0"/>
            </a:xfrm>
            <a:prstGeom prst="line">
              <a:avLst/>
            </a:prstGeom>
            <a:noFill/>
            <a:ln w="9525">
              <a:solidFill>
                <a:srgbClr val="000000"/>
              </a:solidFill>
              <a:round/>
              <a:headEnd/>
              <a:tailEnd/>
            </a:ln>
          </p:spPr>
          <p:txBody>
            <a:bodyPr/>
            <a:lstStyle/>
            <a:p>
              <a:endParaRPr lang="zh-CN" altLang="en-US"/>
            </a:p>
          </p:txBody>
        </p:sp>
        <p:sp>
          <p:nvSpPr>
            <p:cNvPr id="16445" name="Rectangle 115"/>
            <p:cNvSpPr>
              <a:spLocks noChangeArrowheads="1"/>
            </p:cNvSpPr>
            <p:nvPr/>
          </p:nvSpPr>
          <p:spPr bwMode="auto">
            <a:xfrm>
              <a:off x="4148" y="6632"/>
              <a:ext cx="160" cy="340"/>
            </a:xfrm>
            <a:prstGeom prst="rect">
              <a:avLst/>
            </a:prstGeom>
            <a:solidFill>
              <a:srgbClr val="FFFFFF"/>
            </a:solidFill>
            <a:ln w="9525">
              <a:solidFill>
                <a:srgbClr val="000000"/>
              </a:solidFill>
              <a:miter lim="800000"/>
              <a:headEnd/>
              <a:tailEnd/>
            </a:ln>
          </p:spPr>
          <p:txBody>
            <a:bodyPr/>
            <a:lstStyle/>
            <a:p>
              <a:pPr eaLnBrk="1" hangingPunct="1"/>
              <a:endParaRPr lang="zh-CN" altLang="en-US"/>
            </a:p>
          </p:txBody>
        </p:sp>
        <p:sp>
          <p:nvSpPr>
            <p:cNvPr id="16446" name="Line 116"/>
            <p:cNvSpPr>
              <a:spLocks noChangeShapeType="1"/>
            </p:cNvSpPr>
            <p:nvPr/>
          </p:nvSpPr>
          <p:spPr bwMode="auto">
            <a:xfrm>
              <a:off x="4428" y="6892"/>
              <a:ext cx="0" cy="640"/>
            </a:xfrm>
            <a:prstGeom prst="line">
              <a:avLst/>
            </a:prstGeom>
            <a:noFill/>
            <a:ln w="9525">
              <a:solidFill>
                <a:srgbClr val="000000"/>
              </a:solidFill>
              <a:round/>
              <a:headEnd/>
              <a:tailEnd/>
            </a:ln>
          </p:spPr>
          <p:txBody>
            <a:bodyPr/>
            <a:lstStyle/>
            <a:p>
              <a:endParaRPr lang="zh-CN" altLang="en-US"/>
            </a:p>
          </p:txBody>
        </p:sp>
        <p:sp>
          <p:nvSpPr>
            <p:cNvPr id="16447" name="Line 117"/>
            <p:cNvSpPr>
              <a:spLocks noChangeShapeType="1"/>
            </p:cNvSpPr>
            <p:nvPr/>
          </p:nvSpPr>
          <p:spPr bwMode="auto">
            <a:xfrm flipH="1">
              <a:off x="3888" y="6792"/>
              <a:ext cx="260" cy="0"/>
            </a:xfrm>
            <a:prstGeom prst="line">
              <a:avLst/>
            </a:prstGeom>
            <a:noFill/>
            <a:ln w="9525">
              <a:solidFill>
                <a:srgbClr val="000000"/>
              </a:solidFill>
              <a:round/>
              <a:headEnd/>
              <a:tailEnd/>
            </a:ln>
          </p:spPr>
          <p:txBody>
            <a:bodyPr/>
            <a:lstStyle/>
            <a:p>
              <a:endParaRPr lang="zh-CN" altLang="en-US"/>
            </a:p>
          </p:txBody>
        </p:sp>
        <p:sp>
          <p:nvSpPr>
            <p:cNvPr id="16448" name="Line 118"/>
            <p:cNvSpPr>
              <a:spLocks noChangeShapeType="1"/>
            </p:cNvSpPr>
            <p:nvPr/>
          </p:nvSpPr>
          <p:spPr bwMode="auto">
            <a:xfrm flipV="1">
              <a:off x="3888" y="6732"/>
              <a:ext cx="0" cy="80"/>
            </a:xfrm>
            <a:prstGeom prst="line">
              <a:avLst/>
            </a:prstGeom>
            <a:noFill/>
            <a:ln w="9525">
              <a:solidFill>
                <a:srgbClr val="000000"/>
              </a:solidFill>
              <a:round/>
              <a:headEnd/>
              <a:tailEnd/>
            </a:ln>
          </p:spPr>
          <p:txBody>
            <a:bodyPr/>
            <a:lstStyle/>
            <a:p>
              <a:endParaRPr lang="zh-CN" altLang="en-US"/>
            </a:p>
          </p:txBody>
        </p:sp>
        <p:sp>
          <p:nvSpPr>
            <p:cNvPr id="16449" name="Line 119"/>
            <p:cNvSpPr>
              <a:spLocks noChangeShapeType="1"/>
            </p:cNvSpPr>
            <p:nvPr/>
          </p:nvSpPr>
          <p:spPr bwMode="auto">
            <a:xfrm flipH="1">
              <a:off x="3508" y="6732"/>
              <a:ext cx="380" cy="0"/>
            </a:xfrm>
            <a:prstGeom prst="line">
              <a:avLst/>
            </a:prstGeom>
            <a:noFill/>
            <a:ln w="9525">
              <a:solidFill>
                <a:srgbClr val="000000"/>
              </a:solidFill>
              <a:round/>
              <a:headEnd/>
              <a:tailEnd/>
            </a:ln>
          </p:spPr>
          <p:txBody>
            <a:bodyPr/>
            <a:lstStyle/>
            <a:p>
              <a:endParaRPr lang="zh-CN" altLang="en-US"/>
            </a:p>
          </p:txBody>
        </p:sp>
        <p:sp>
          <p:nvSpPr>
            <p:cNvPr id="16450" name="Oval 120"/>
            <p:cNvSpPr>
              <a:spLocks noChangeArrowheads="1"/>
            </p:cNvSpPr>
            <p:nvPr/>
          </p:nvSpPr>
          <p:spPr bwMode="auto">
            <a:xfrm>
              <a:off x="4088" y="6772"/>
              <a:ext cx="60" cy="60"/>
            </a:xfrm>
            <a:prstGeom prst="ellipse">
              <a:avLst/>
            </a:prstGeom>
            <a:solidFill>
              <a:srgbClr val="FFFFFF"/>
            </a:solidFill>
            <a:ln w="9525">
              <a:solidFill>
                <a:srgbClr val="000000"/>
              </a:solidFill>
              <a:round/>
              <a:headEnd/>
              <a:tailEnd/>
            </a:ln>
          </p:spPr>
          <p:txBody>
            <a:bodyPr/>
            <a:lstStyle/>
            <a:p>
              <a:pPr eaLnBrk="1" hangingPunct="1"/>
              <a:endParaRPr lang="zh-CN" altLang="en-US"/>
            </a:p>
          </p:txBody>
        </p:sp>
        <p:sp>
          <p:nvSpPr>
            <p:cNvPr id="16451" name="Line 121"/>
            <p:cNvSpPr>
              <a:spLocks noChangeShapeType="1"/>
            </p:cNvSpPr>
            <p:nvPr/>
          </p:nvSpPr>
          <p:spPr bwMode="auto">
            <a:xfrm flipH="1">
              <a:off x="3908" y="7532"/>
              <a:ext cx="520" cy="0"/>
            </a:xfrm>
            <a:prstGeom prst="line">
              <a:avLst/>
            </a:prstGeom>
            <a:noFill/>
            <a:ln w="9525">
              <a:solidFill>
                <a:srgbClr val="000000"/>
              </a:solidFill>
              <a:round/>
              <a:headEnd/>
              <a:tailEnd/>
            </a:ln>
          </p:spPr>
          <p:txBody>
            <a:bodyPr/>
            <a:lstStyle/>
            <a:p>
              <a:endParaRPr lang="zh-CN" altLang="en-US"/>
            </a:p>
          </p:txBody>
        </p:sp>
      </p:grpSp>
      <p:graphicFrame>
        <p:nvGraphicFramePr>
          <p:cNvPr id="131196" name="Object 124"/>
          <p:cNvGraphicFramePr>
            <a:graphicFrameLocks noChangeAspect="1"/>
          </p:cNvGraphicFramePr>
          <p:nvPr/>
        </p:nvGraphicFramePr>
        <p:xfrm>
          <a:off x="573088" y="3733800"/>
          <a:ext cx="4303712" cy="625475"/>
        </p:xfrm>
        <a:graphic>
          <a:graphicData uri="http://schemas.openxmlformats.org/presentationml/2006/ole">
            <mc:AlternateContent xmlns:mc="http://schemas.openxmlformats.org/markup-compatibility/2006">
              <mc:Choice xmlns:v="urn:schemas-microsoft-com:vml" Requires="v">
                <p:oleObj spid="_x0000_s16456" name="Equation" r:id="rId9" imgW="1841500" imgH="266700" progId="Equation.3">
                  <p:embed/>
                </p:oleObj>
              </mc:Choice>
              <mc:Fallback>
                <p:oleObj name="Equation" r:id="rId9" imgW="1841500" imgH="266700" progId="Equation.3">
                  <p:embed/>
                  <p:pic>
                    <p:nvPicPr>
                      <p:cNvPr id="0" name="Object 1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3088" y="3733800"/>
                        <a:ext cx="4303712"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1198" name="Object 126"/>
          <p:cNvGraphicFramePr>
            <a:graphicFrameLocks noChangeAspect="1"/>
          </p:cNvGraphicFramePr>
          <p:nvPr/>
        </p:nvGraphicFramePr>
        <p:xfrm>
          <a:off x="5251450" y="3810000"/>
          <a:ext cx="3740150" cy="565150"/>
        </p:xfrm>
        <a:graphic>
          <a:graphicData uri="http://schemas.openxmlformats.org/presentationml/2006/ole">
            <mc:AlternateContent xmlns:mc="http://schemas.openxmlformats.org/markup-compatibility/2006">
              <mc:Choice xmlns:v="urn:schemas-microsoft-com:vml" Requires="v">
                <p:oleObj spid="_x0000_s16457" name="Equation" r:id="rId11" imgW="1600200" imgH="241300" progId="Equation.3">
                  <p:embed/>
                </p:oleObj>
              </mc:Choice>
              <mc:Fallback>
                <p:oleObj name="Equation" r:id="rId11" imgW="1600200" imgH="241300" progId="Equation.3">
                  <p:embed/>
                  <p:pic>
                    <p:nvPicPr>
                      <p:cNvPr id="0" name="Object 1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51450" y="3810000"/>
                        <a:ext cx="37401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blinds(horizontal)">
                                      <p:cBhvr>
                                        <p:cTn id="7" dur="500"/>
                                        <p:tgtEl>
                                          <p:spTgt spid="1310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1139"/>
                                        </p:tgtEl>
                                        <p:attrNameLst>
                                          <p:attrName>style.visibility</p:attrName>
                                        </p:attrNameLst>
                                      </p:cBhvr>
                                      <p:to>
                                        <p:strVal val="visible"/>
                                      </p:to>
                                    </p:set>
                                    <p:animEffect transition="in" filter="wipe(left)">
                                      <p:cBhvr>
                                        <p:cTn id="12" dur="500"/>
                                        <p:tgtEl>
                                          <p:spTgt spid="1311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31079">
                                            <p:txEl>
                                              <p:pRg st="0" end="0"/>
                                            </p:txEl>
                                          </p:spTgt>
                                        </p:tgtEl>
                                        <p:attrNameLst>
                                          <p:attrName>style.visibility</p:attrName>
                                        </p:attrNameLst>
                                      </p:cBhvr>
                                      <p:to>
                                        <p:strVal val="visible"/>
                                      </p:to>
                                    </p:set>
                                    <p:animEffect transition="in" filter="box(out)">
                                      <p:cBhvr>
                                        <p:cTn id="17" dur="500"/>
                                        <p:tgtEl>
                                          <p:spTgt spid="1310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31075">
                                            <p:txEl>
                                              <p:pRg st="0" end="0"/>
                                            </p:txEl>
                                          </p:spTgt>
                                        </p:tgtEl>
                                        <p:attrNameLst>
                                          <p:attrName>style.visibility</p:attrName>
                                        </p:attrNameLst>
                                      </p:cBhvr>
                                      <p:to>
                                        <p:strVal val="visible"/>
                                      </p:to>
                                    </p:set>
                                    <p:animEffect transition="in" filter="box(out)">
                                      <p:cBhvr>
                                        <p:cTn id="22" dur="500"/>
                                        <p:tgtEl>
                                          <p:spTgt spid="13107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1196"/>
                                        </p:tgtEl>
                                        <p:attrNameLst>
                                          <p:attrName>style.visibility</p:attrName>
                                        </p:attrNameLst>
                                      </p:cBhvr>
                                      <p:to>
                                        <p:strVal val="visible"/>
                                      </p:to>
                                    </p:set>
                                    <p:animEffect transition="in" filter="wipe(left)">
                                      <p:cBhvr>
                                        <p:cTn id="27" dur="500"/>
                                        <p:tgtEl>
                                          <p:spTgt spid="1311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1198"/>
                                        </p:tgtEl>
                                        <p:attrNameLst>
                                          <p:attrName>style.visibility</p:attrName>
                                        </p:attrNameLst>
                                      </p:cBhvr>
                                      <p:to>
                                        <p:strVal val="visible"/>
                                      </p:to>
                                    </p:set>
                                    <p:animEffect transition="in" filter="wipe(left)">
                                      <p:cBhvr>
                                        <p:cTn id="32" dur="500"/>
                                        <p:tgtEl>
                                          <p:spTgt spid="131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1076">
                                            <p:txEl>
                                              <p:pRg st="0" end="0"/>
                                            </p:txEl>
                                          </p:spTgt>
                                        </p:tgtEl>
                                        <p:attrNameLst>
                                          <p:attrName>style.visibility</p:attrName>
                                        </p:attrNameLst>
                                      </p:cBhvr>
                                      <p:to>
                                        <p:strVal val="visible"/>
                                      </p:to>
                                    </p:set>
                                    <p:animEffect transition="in" filter="wipe(left)">
                                      <p:cBhvr>
                                        <p:cTn id="37" dur="500"/>
                                        <p:tgtEl>
                                          <p:spTgt spid="13107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31137"/>
                                        </p:tgtEl>
                                        <p:attrNameLst>
                                          <p:attrName>style.visibility</p:attrName>
                                        </p:attrNameLst>
                                      </p:cBhvr>
                                      <p:to>
                                        <p:strVal val="visible"/>
                                      </p:to>
                                    </p:set>
                                    <p:animEffect transition="in" filter="wipe(left)">
                                      <p:cBhvr>
                                        <p:cTn id="42" dur="500"/>
                                        <p:tgtEl>
                                          <p:spTgt spid="1311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1133">
                                            <p:txEl>
                                              <p:pRg st="0" end="0"/>
                                            </p:txEl>
                                          </p:spTgt>
                                        </p:tgtEl>
                                        <p:attrNameLst>
                                          <p:attrName>style.visibility</p:attrName>
                                        </p:attrNameLst>
                                      </p:cBhvr>
                                      <p:to>
                                        <p:strVal val="visible"/>
                                      </p:to>
                                    </p:set>
                                    <p:animEffect transition="in" filter="wipe(left)">
                                      <p:cBhvr>
                                        <p:cTn id="47" dur="500"/>
                                        <p:tgtEl>
                                          <p:spTgt spid="13113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31138"/>
                                        </p:tgtEl>
                                        <p:attrNameLst>
                                          <p:attrName>style.visibility</p:attrName>
                                        </p:attrNameLst>
                                      </p:cBhvr>
                                      <p:to>
                                        <p:strVal val="visible"/>
                                      </p:to>
                                    </p:set>
                                    <p:animEffect transition="in" filter="wipe(left)">
                                      <p:cBhvr>
                                        <p:cTn id="52" dur="500"/>
                                        <p:tgtEl>
                                          <p:spTgt spid="1311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1077">
                                            <p:txEl>
                                              <p:pRg st="0" end="0"/>
                                            </p:txEl>
                                          </p:spTgt>
                                        </p:tgtEl>
                                        <p:attrNameLst>
                                          <p:attrName>style.visibility</p:attrName>
                                        </p:attrNameLst>
                                      </p:cBhvr>
                                      <p:to>
                                        <p:strVal val="visible"/>
                                      </p:to>
                                    </p:set>
                                    <p:animEffect transition="in" filter="wipe(left)">
                                      <p:cBhvr>
                                        <p:cTn id="57" dur="500"/>
                                        <p:tgtEl>
                                          <p:spTgt spid="13107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31136"/>
                                        </p:tgtEl>
                                        <p:attrNameLst>
                                          <p:attrName>style.visibility</p:attrName>
                                        </p:attrNameLst>
                                      </p:cBhvr>
                                      <p:to>
                                        <p:strVal val="visible"/>
                                      </p:to>
                                    </p:set>
                                    <p:animEffect transition="in" filter="wipe(left)">
                                      <p:cBhvr>
                                        <p:cTn id="62" dur="500"/>
                                        <p:tgtEl>
                                          <p:spTgt spid="131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P spid="131076" grpId="0" build="p" autoUpdateAnimBg="0"/>
      <p:bldP spid="131077" grpId="0" build="p" autoUpdateAnimBg="0"/>
      <p:bldP spid="131078" grpId="0" autoUpdateAnimBg="0"/>
      <p:bldP spid="131079" grpId="0" build="p" autoUpdateAnimBg="0"/>
      <p:bldP spid="13113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 Box 2"/>
          <p:cNvSpPr txBox="1">
            <a:spLocks noChangeArrowheads="1"/>
          </p:cNvSpPr>
          <p:nvPr/>
        </p:nvSpPr>
        <p:spPr bwMode="auto">
          <a:xfrm>
            <a:off x="417513" y="152400"/>
            <a:ext cx="4459287"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2. </a:t>
            </a:r>
            <a:r>
              <a:rPr lang="zh-CN" altLang="en-US" sz="2800" b="1">
                <a:solidFill>
                  <a:srgbClr val="800000"/>
                </a:solidFill>
              </a:rPr>
              <a:t>状态转换表：</a:t>
            </a:r>
          </a:p>
        </p:txBody>
      </p:sp>
      <p:sp>
        <p:nvSpPr>
          <p:cNvPr id="132099" name="Text Box 3"/>
          <p:cNvSpPr txBox="1">
            <a:spLocks noChangeArrowheads="1"/>
          </p:cNvSpPr>
          <p:nvPr/>
        </p:nvSpPr>
        <p:spPr bwMode="auto">
          <a:xfrm>
            <a:off x="5105400" y="4724400"/>
            <a:ext cx="3368675" cy="1587500"/>
          </a:xfrm>
          <a:prstGeom prst="rect">
            <a:avLst/>
          </a:prstGeom>
          <a:noFill/>
          <a:ln w="9525">
            <a:noFill/>
            <a:miter lim="800000"/>
            <a:headEnd/>
            <a:tailEnd/>
          </a:ln>
          <a:effectLst/>
        </p:spPr>
        <p:txBody>
          <a:bodyPr>
            <a:spAutoFit/>
          </a:bodyPr>
          <a:lstStyle/>
          <a:p>
            <a:pPr algn="just" eaLnBrk="1" hangingPunct="1">
              <a:spcBef>
                <a:spcPct val="50000"/>
              </a:spcBef>
            </a:pPr>
            <a:r>
              <a:rPr lang="zh-CN" altLang="en-US" sz="2800" b="1"/>
              <a:t>该电路为格雷码的八进制计数器</a:t>
            </a:r>
          </a:p>
          <a:p>
            <a:pPr eaLnBrk="1" hangingPunct="1">
              <a:spcBef>
                <a:spcPct val="50000"/>
              </a:spcBef>
            </a:pPr>
            <a:r>
              <a:rPr lang="zh-CN" altLang="en-US" sz="2800" b="1"/>
              <a:t>该电路不会“挂起” </a:t>
            </a:r>
          </a:p>
        </p:txBody>
      </p:sp>
      <p:sp>
        <p:nvSpPr>
          <p:cNvPr id="17412" name="Text Box 20"/>
          <p:cNvSpPr txBox="1">
            <a:spLocks noChangeArrowheads="1"/>
          </p:cNvSpPr>
          <p:nvPr/>
        </p:nvSpPr>
        <p:spPr bwMode="auto">
          <a:xfrm>
            <a:off x="228600" y="609600"/>
            <a:ext cx="47244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Q</a:t>
            </a:r>
            <a:r>
              <a:rPr lang="en-US" altLang="zh-CN" b="1" baseline="-25000">
                <a:ea typeface="楷体_GB2312" pitchFamily="49" charset="-122"/>
              </a:rPr>
              <a:t>4</a:t>
            </a:r>
            <a:r>
              <a:rPr lang="en-US" altLang="zh-CN" b="1">
                <a:ea typeface="楷体_GB2312" pitchFamily="49" charset="-122"/>
              </a:rPr>
              <a:t>Q</a:t>
            </a:r>
            <a:r>
              <a:rPr lang="en-US" altLang="zh-CN" b="1" baseline="-25000">
                <a:ea typeface="楷体_GB2312" pitchFamily="49" charset="-122"/>
              </a:rPr>
              <a:t>3</a:t>
            </a:r>
            <a:r>
              <a:rPr lang="en-US" altLang="zh-CN" b="1">
                <a:ea typeface="楷体_GB2312" pitchFamily="49" charset="-122"/>
              </a:rPr>
              <a:t>Q</a:t>
            </a:r>
            <a:r>
              <a:rPr lang="en-US" altLang="zh-CN" b="1" baseline="-25000">
                <a:ea typeface="楷体_GB2312" pitchFamily="49" charset="-122"/>
              </a:rPr>
              <a:t>2</a:t>
            </a:r>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   Q</a:t>
            </a:r>
            <a:r>
              <a:rPr lang="en-US" altLang="zh-CN" b="1" baseline="-25000">
                <a:ea typeface="楷体_GB2312" pitchFamily="49" charset="-122"/>
              </a:rPr>
              <a:t>4       </a:t>
            </a:r>
            <a:r>
              <a:rPr lang="en-US" altLang="zh-CN" b="1">
                <a:ea typeface="楷体_GB2312" pitchFamily="49" charset="-122"/>
              </a:rPr>
              <a:t>Q</a:t>
            </a:r>
            <a:r>
              <a:rPr lang="en-US" altLang="zh-CN" b="1" baseline="-25000">
                <a:ea typeface="楷体_GB2312" pitchFamily="49" charset="-122"/>
              </a:rPr>
              <a:t>3     </a:t>
            </a:r>
            <a:r>
              <a:rPr lang="en-US" altLang="zh-CN" b="1">
                <a:ea typeface="楷体_GB2312" pitchFamily="49" charset="-122"/>
              </a:rPr>
              <a:t>Q</a:t>
            </a:r>
            <a:r>
              <a:rPr lang="en-US" altLang="zh-CN" b="1" baseline="-25000">
                <a:ea typeface="楷体_GB2312" pitchFamily="49" charset="-122"/>
              </a:rPr>
              <a:t>2      </a:t>
            </a:r>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     </a:t>
            </a:r>
          </a:p>
        </p:txBody>
      </p:sp>
      <p:sp>
        <p:nvSpPr>
          <p:cNvPr id="17413" name="Text Box 30"/>
          <p:cNvSpPr txBox="1">
            <a:spLocks noChangeArrowheads="1"/>
          </p:cNvSpPr>
          <p:nvPr/>
        </p:nvSpPr>
        <p:spPr bwMode="auto">
          <a:xfrm>
            <a:off x="2133600" y="533400"/>
            <a:ext cx="685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7414" name="Text Box 31"/>
          <p:cNvSpPr txBox="1">
            <a:spLocks noChangeArrowheads="1"/>
          </p:cNvSpPr>
          <p:nvPr/>
        </p:nvSpPr>
        <p:spPr bwMode="auto">
          <a:xfrm>
            <a:off x="2819400" y="533400"/>
            <a:ext cx="685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7415" name="Text Box 32"/>
          <p:cNvSpPr txBox="1">
            <a:spLocks noChangeArrowheads="1"/>
          </p:cNvSpPr>
          <p:nvPr/>
        </p:nvSpPr>
        <p:spPr bwMode="auto">
          <a:xfrm>
            <a:off x="3429000" y="533400"/>
            <a:ext cx="685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graphicFrame>
        <p:nvGraphicFramePr>
          <p:cNvPr id="132145" name="Object 49"/>
          <p:cNvGraphicFramePr>
            <a:graphicFrameLocks noChangeAspect="1"/>
          </p:cNvGraphicFramePr>
          <p:nvPr/>
        </p:nvGraphicFramePr>
        <p:xfrm>
          <a:off x="5410200" y="1919288"/>
          <a:ext cx="1376363" cy="520700"/>
        </p:xfrm>
        <a:graphic>
          <a:graphicData uri="http://schemas.openxmlformats.org/presentationml/2006/ole">
            <mc:AlternateContent xmlns:mc="http://schemas.openxmlformats.org/markup-compatibility/2006">
              <mc:Choice xmlns:v="urn:schemas-microsoft-com:vml" Requires="v">
                <p:oleObj spid="_x0000_s17468" name="Equation" r:id="rId3" imgW="634725" imgH="241195" progId="Equation.3">
                  <p:embed/>
                </p:oleObj>
              </mc:Choice>
              <mc:Fallback>
                <p:oleObj name="Equation" r:id="rId3" imgW="634725" imgH="241195"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919288"/>
                        <a:ext cx="1376363"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46" name="Object 50"/>
          <p:cNvGraphicFramePr>
            <a:graphicFrameLocks noChangeAspect="1"/>
          </p:cNvGraphicFramePr>
          <p:nvPr/>
        </p:nvGraphicFramePr>
        <p:xfrm>
          <a:off x="5257800" y="685800"/>
          <a:ext cx="1528763" cy="550863"/>
        </p:xfrm>
        <a:graphic>
          <a:graphicData uri="http://schemas.openxmlformats.org/presentationml/2006/ole">
            <mc:AlternateContent xmlns:mc="http://schemas.openxmlformats.org/markup-compatibility/2006">
              <mc:Choice xmlns:v="urn:schemas-microsoft-com:vml" Requires="v">
                <p:oleObj spid="_x0000_s17469" name="Equation" r:id="rId5" imgW="634725" imgH="228501" progId="Equation.3">
                  <p:embed/>
                </p:oleObj>
              </mc:Choice>
              <mc:Fallback>
                <p:oleObj name="Equation" r:id="rId5" imgW="634725" imgH="228501"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685800"/>
                        <a:ext cx="152876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47" name="Object 51"/>
          <p:cNvGraphicFramePr>
            <a:graphicFrameLocks noChangeAspect="1"/>
          </p:cNvGraphicFramePr>
          <p:nvPr/>
        </p:nvGraphicFramePr>
        <p:xfrm>
          <a:off x="5334000" y="1295400"/>
          <a:ext cx="1524000" cy="566738"/>
        </p:xfrm>
        <a:graphic>
          <a:graphicData uri="http://schemas.openxmlformats.org/presentationml/2006/ole">
            <mc:AlternateContent xmlns:mc="http://schemas.openxmlformats.org/markup-compatibility/2006">
              <mc:Choice xmlns:v="urn:schemas-microsoft-com:vml" Requires="v">
                <p:oleObj spid="_x0000_s17470" name="Equation" r:id="rId7" imgW="647700" imgH="241300" progId="Equation.3">
                  <p:embed/>
                </p:oleObj>
              </mc:Choice>
              <mc:Fallback>
                <p:oleObj name="Equation" r:id="rId7" imgW="647700" imgH="241300"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1295400"/>
                        <a:ext cx="1524000"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148" name="Object 52"/>
          <p:cNvGraphicFramePr>
            <a:graphicFrameLocks noChangeAspect="1"/>
          </p:cNvGraphicFramePr>
          <p:nvPr/>
        </p:nvGraphicFramePr>
        <p:xfrm>
          <a:off x="5251450" y="152400"/>
          <a:ext cx="3740150" cy="565150"/>
        </p:xfrm>
        <a:graphic>
          <a:graphicData uri="http://schemas.openxmlformats.org/presentationml/2006/ole">
            <mc:AlternateContent xmlns:mc="http://schemas.openxmlformats.org/markup-compatibility/2006">
              <mc:Choice xmlns:v="urn:schemas-microsoft-com:vml" Requires="v">
                <p:oleObj spid="_x0000_s17471" name="Equation" r:id="rId9" imgW="1600200" imgH="241300" progId="Equation.3">
                  <p:embed/>
                </p:oleObj>
              </mc:Choice>
              <mc:Fallback>
                <p:oleObj name="Equation" r:id="rId9" imgW="1600200" imgH="241300"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51450" y="152400"/>
                        <a:ext cx="37401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20" name="Text Box 53"/>
          <p:cNvSpPr txBox="1">
            <a:spLocks noChangeArrowheads="1"/>
          </p:cNvSpPr>
          <p:nvPr/>
        </p:nvSpPr>
        <p:spPr bwMode="auto">
          <a:xfrm>
            <a:off x="4038600" y="533400"/>
            <a:ext cx="685800" cy="366713"/>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graphicFrame>
        <p:nvGraphicFramePr>
          <p:cNvPr id="132193" name="Group 97"/>
          <p:cNvGraphicFramePr>
            <a:graphicFrameLocks noGrp="1"/>
          </p:cNvGraphicFramePr>
          <p:nvPr/>
        </p:nvGraphicFramePr>
        <p:xfrm>
          <a:off x="228600" y="609600"/>
          <a:ext cx="4419600" cy="5913438"/>
        </p:xfrm>
        <a:graphic>
          <a:graphicData uri="http://schemas.openxmlformats.org/drawingml/2006/table">
            <a:tbl>
              <a:tblPr/>
              <a:tblGrid>
                <a:gridCol w="16002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5181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95250">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1   1   1   1</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0        1        0        1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1        1        1        1</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0        1        1        0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1        0        1        0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1        1        0        0</a:t>
                      </a:r>
                    </a:p>
                    <a:p>
                      <a:pPr marL="0" marR="0" lvl="0" indent="0" algn="ctr" defTabSz="914400" rtl="0" eaLnBrk="1" fontAlgn="base" latinLnBrk="0" hangingPunct="1">
                        <a:lnSpc>
                          <a:spcPct val="90000"/>
                        </a:lnSpc>
                        <a:spcBef>
                          <a:spcPct val="2000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1        1        1        0</a:t>
                      </a:r>
                    </a:p>
                  </a:txBody>
                  <a:tcPr marT="45722" marB="457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7432" name="Group 99"/>
          <p:cNvGrpSpPr>
            <a:grpSpLocks/>
          </p:cNvGrpSpPr>
          <p:nvPr/>
        </p:nvGrpSpPr>
        <p:grpSpPr bwMode="auto">
          <a:xfrm>
            <a:off x="4876800" y="2286000"/>
            <a:ext cx="4114800" cy="2116138"/>
            <a:chOff x="4868" y="11052"/>
            <a:chExt cx="4900" cy="2520"/>
          </a:xfrm>
        </p:grpSpPr>
        <p:sp>
          <p:nvSpPr>
            <p:cNvPr id="17433" name="Oval 100"/>
            <p:cNvSpPr>
              <a:spLocks noChangeArrowheads="1"/>
            </p:cNvSpPr>
            <p:nvPr/>
          </p:nvSpPr>
          <p:spPr bwMode="auto">
            <a:xfrm>
              <a:off x="4888" y="13032"/>
              <a:ext cx="540" cy="540"/>
            </a:xfrm>
            <a:prstGeom prst="ellipse">
              <a:avLst/>
            </a:prstGeom>
            <a:noFill/>
            <a:ln w="9525">
              <a:solidFill>
                <a:srgbClr val="000000"/>
              </a:solidFill>
              <a:round/>
              <a:headEnd/>
              <a:tailEnd/>
            </a:ln>
          </p:spPr>
          <p:txBody>
            <a:bodyPr lIns="0" rIns="0"/>
            <a:lstStyle/>
            <a:p>
              <a:pPr algn="just"/>
              <a:r>
                <a:rPr kumimoji="0" lang="en-US" altLang="zh-CN" sz="1200"/>
                <a:t>0010</a:t>
              </a:r>
            </a:p>
          </p:txBody>
        </p:sp>
        <p:sp>
          <p:nvSpPr>
            <p:cNvPr id="17434" name="Oval 101"/>
            <p:cNvSpPr>
              <a:spLocks noChangeArrowheads="1"/>
            </p:cNvSpPr>
            <p:nvPr/>
          </p:nvSpPr>
          <p:spPr bwMode="auto">
            <a:xfrm>
              <a:off x="5688" y="12092"/>
              <a:ext cx="540" cy="540"/>
            </a:xfrm>
            <a:prstGeom prst="ellipse">
              <a:avLst/>
            </a:prstGeom>
            <a:noFill/>
            <a:ln w="9525">
              <a:solidFill>
                <a:srgbClr val="000000"/>
              </a:solidFill>
              <a:round/>
              <a:headEnd/>
              <a:tailEnd/>
            </a:ln>
          </p:spPr>
          <p:txBody>
            <a:bodyPr lIns="0" rIns="0"/>
            <a:lstStyle/>
            <a:p>
              <a:pPr algn="just"/>
              <a:r>
                <a:rPr kumimoji="0" lang="en-US" altLang="zh-CN" sz="1200"/>
                <a:t>1101</a:t>
              </a:r>
              <a:endParaRPr kumimoji="0" lang="en-US" altLang="zh-CN" sz="1400"/>
            </a:p>
          </p:txBody>
        </p:sp>
        <p:sp>
          <p:nvSpPr>
            <p:cNvPr id="17435" name="Oval 102"/>
            <p:cNvSpPr>
              <a:spLocks noChangeArrowheads="1"/>
            </p:cNvSpPr>
            <p:nvPr/>
          </p:nvSpPr>
          <p:spPr bwMode="auto">
            <a:xfrm>
              <a:off x="4868" y="12132"/>
              <a:ext cx="540" cy="540"/>
            </a:xfrm>
            <a:prstGeom prst="ellipse">
              <a:avLst/>
            </a:prstGeom>
            <a:noFill/>
            <a:ln w="9525">
              <a:solidFill>
                <a:srgbClr val="000000"/>
              </a:solidFill>
              <a:round/>
              <a:headEnd/>
              <a:tailEnd/>
            </a:ln>
          </p:spPr>
          <p:txBody>
            <a:bodyPr lIns="0" rIns="0"/>
            <a:lstStyle/>
            <a:p>
              <a:pPr algn="just"/>
              <a:r>
                <a:rPr kumimoji="0" lang="en-US" altLang="zh-CN" sz="1200"/>
                <a:t>1001</a:t>
              </a:r>
            </a:p>
          </p:txBody>
        </p:sp>
        <p:sp>
          <p:nvSpPr>
            <p:cNvPr id="17436" name="Oval 103"/>
            <p:cNvSpPr>
              <a:spLocks noChangeArrowheads="1"/>
            </p:cNvSpPr>
            <p:nvPr/>
          </p:nvSpPr>
          <p:spPr bwMode="auto">
            <a:xfrm>
              <a:off x="7128" y="12072"/>
              <a:ext cx="540" cy="540"/>
            </a:xfrm>
            <a:prstGeom prst="ellipse">
              <a:avLst/>
            </a:prstGeom>
            <a:noFill/>
            <a:ln w="9525">
              <a:solidFill>
                <a:srgbClr val="000000"/>
              </a:solidFill>
              <a:round/>
              <a:headEnd/>
              <a:tailEnd/>
            </a:ln>
          </p:spPr>
          <p:txBody>
            <a:bodyPr lIns="0" rIns="0"/>
            <a:lstStyle/>
            <a:p>
              <a:pPr algn="just"/>
              <a:r>
                <a:rPr kumimoji="0" lang="en-US" altLang="zh-CN" sz="1200"/>
                <a:t>0100</a:t>
              </a:r>
            </a:p>
          </p:txBody>
        </p:sp>
        <p:sp>
          <p:nvSpPr>
            <p:cNvPr id="17437" name="Oval 104"/>
            <p:cNvSpPr>
              <a:spLocks noChangeArrowheads="1"/>
            </p:cNvSpPr>
            <p:nvPr/>
          </p:nvSpPr>
          <p:spPr bwMode="auto">
            <a:xfrm>
              <a:off x="7728" y="11092"/>
              <a:ext cx="540" cy="540"/>
            </a:xfrm>
            <a:prstGeom prst="ellipse">
              <a:avLst/>
            </a:prstGeom>
            <a:noFill/>
            <a:ln w="9525">
              <a:solidFill>
                <a:srgbClr val="000000"/>
              </a:solidFill>
              <a:round/>
              <a:headEnd/>
              <a:tailEnd/>
            </a:ln>
          </p:spPr>
          <p:txBody>
            <a:bodyPr lIns="0" rIns="0"/>
            <a:lstStyle/>
            <a:p>
              <a:pPr algn="just"/>
              <a:r>
                <a:rPr kumimoji="0" lang="en-US" altLang="zh-CN" sz="1200"/>
                <a:t>0000</a:t>
              </a:r>
            </a:p>
          </p:txBody>
        </p:sp>
        <p:sp>
          <p:nvSpPr>
            <p:cNvPr id="17438" name="Oval 105"/>
            <p:cNvSpPr>
              <a:spLocks noChangeArrowheads="1"/>
            </p:cNvSpPr>
            <p:nvPr/>
          </p:nvSpPr>
          <p:spPr bwMode="auto">
            <a:xfrm>
              <a:off x="7808" y="12052"/>
              <a:ext cx="540" cy="540"/>
            </a:xfrm>
            <a:prstGeom prst="ellipse">
              <a:avLst/>
            </a:prstGeom>
            <a:noFill/>
            <a:ln w="9525">
              <a:solidFill>
                <a:srgbClr val="000000"/>
              </a:solidFill>
              <a:round/>
              <a:headEnd/>
              <a:tailEnd/>
            </a:ln>
          </p:spPr>
          <p:txBody>
            <a:bodyPr lIns="0" rIns="0"/>
            <a:lstStyle/>
            <a:p>
              <a:pPr algn="just"/>
              <a:r>
                <a:rPr kumimoji="0" lang="en-US" altLang="zh-CN" sz="1200"/>
                <a:t>1000</a:t>
              </a:r>
            </a:p>
          </p:txBody>
        </p:sp>
        <p:sp>
          <p:nvSpPr>
            <p:cNvPr id="17439" name="Oval 106"/>
            <p:cNvSpPr>
              <a:spLocks noChangeArrowheads="1"/>
            </p:cNvSpPr>
            <p:nvPr/>
          </p:nvSpPr>
          <p:spPr bwMode="auto">
            <a:xfrm>
              <a:off x="9188" y="12092"/>
              <a:ext cx="540" cy="540"/>
            </a:xfrm>
            <a:prstGeom prst="ellipse">
              <a:avLst/>
            </a:prstGeom>
            <a:noFill/>
            <a:ln w="9525">
              <a:solidFill>
                <a:srgbClr val="000000"/>
              </a:solidFill>
              <a:round/>
              <a:headEnd/>
              <a:tailEnd/>
            </a:ln>
          </p:spPr>
          <p:txBody>
            <a:bodyPr lIns="0" rIns="0"/>
            <a:lstStyle/>
            <a:p>
              <a:pPr algn="just"/>
              <a:r>
                <a:rPr kumimoji="0" lang="en-US" altLang="zh-CN" sz="1200"/>
                <a:t>0111</a:t>
              </a:r>
            </a:p>
          </p:txBody>
        </p:sp>
        <p:sp>
          <p:nvSpPr>
            <p:cNvPr id="17440" name="Oval 107"/>
            <p:cNvSpPr>
              <a:spLocks noChangeArrowheads="1"/>
            </p:cNvSpPr>
            <p:nvPr/>
          </p:nvSpPr>
          <p:spPr bwMode="auto">
            <a:xfrm>
              <a:off x="7808" y="13032"/>
              <a:ext cx="540" cy="540"/>
            </a:xfrm>
            <a:prstGeom prst="ellipse">
              <a:avLst/>
            </a:prstGeom>
            <a:noFill/>
            <a:ln w="9525">
              <a:solidFill>
                <a:srgbClr val="000000"/>
              </a:solidFill>
              <a:round/>
              <a:headEnd/>
              <a:tailEnd/>
            </a:ln>
          </p:spPr>
          <p:txBody>
            <a:bodyPr lIns="0" rIns="0"/>
            <a:lstStyle/>
            <a:p>
              <a:pPr algn="just"/>
              <a:r>
                <a:rPr kumimoji="0" lang="en-US" altLang="zh-CN" sz="1200"/>
                <a:t>1100</a:t>
              </a:r>
            </a:p>
          </p:txBody>
        </p:sp>
        <p:sp>
          <p:nvSpPr>
            <p:cNvPr id="17441" name="Line 108"/>
            <p:cNvSpPr>
              <a:spLocks noChangeShapeType="1"/>
            </p:cNvSpPr>
            <p:nvPr/>
          </p:nvSpPr>
          <p:spPr bwMode="auto">
            <a:xfrm>
              <a:off x="9488" y="12612"/>
              <a:ext cx="0" cy="400"/>
            </a:xfrm>
            <a:prstGeom prst="line">
              <a:avLst/>
            </a:prstGeom>
            <a:noFill/>
            <a:ln w="9525">
              <a:solidFill>
                <a:srgbClr val="000000"/>
              </a:solidFill>
              <a:round/>
              <a:headEnd/>
              <a:tailEnd type="triangle" w="sm" len="med"/>
            </a:ln>
          </p:spPr>
          <p:txBody>
            <a:bodyPr lIns="0" rIns="0"/>
            <a:lstStyle/>
            <a:p>
              <a:endParaRPr lang="zh-CN" altLang="en-US"/>
            </a:p>
          </p:txBody>
        </p:sp>
        <p:sp>
          <p:nvSpPr>
            <p:cNvPr id="17442" name="Line 109"/>
            <p:cNvSpPr>
              <a:spLocks noChangeShapeType="1"/>
            </p:cNvSpPr>
            <p:nvPr/>
          </p:nvSpPr>
          <p:spPr bwMode="auto">
            <a:xfrm flipV="1">
              <a:off x="8048" y="11572"/>
              <a:ext cx="0" cy="480"/>
            </a:xfrm>
            <a:prstGeom prst="line">
              <a:avLst/>
            </a:prstGeom>
            <a:noFill/>
            <a:ln w="9525">
              <a:solidFill>
                <a:srgbClr val="000000"/>
              </a:solidFill>
              <a:round/>
              <a:headEnd/>
              <a:tailEnd type="triangle" w="sm" len="med"/>
            </a:ln>
          </p:spPr>
          <p:txBody>
            <a:bodyPr lIns="0" rIns="0"/>
            <a:lstStyle/>
            <a:p>
              <a:endParaRPr lang="zh-CN" altLang="en-US"/>
            </a:p>
          </p:txBody>
        </p:sp>
        <p:sp>
          <p:nvSpPr>
            <p:cNvPr id="17443" name="Oval 110"/>
            <p:cNvSpPr>
              <a:spLocks noChangeArrowheads="1"/>
            </p:cNvSpPr>
            <p:nvPr/>
          </p:nvSpPr>
          <p:spPr bwMode="auto">
            <a:xfrm>
              <a:off x="9188" y="11092"/>
              <a:ext cx="540" cy="540"/>
            </a:xfrm>
            <a:prstGeom prst="ellipse">
              <a:avLst/>
            </a:prstGeom>
            <a:noFill/>
            <a:ln w="9525">
              <a:solidFill>
                <a:srgbClr val="000000"/>
              </a:solidFill>
              <a:round/>
              <a:headEnd/>
              <a:tailEnd/>
            </a:ln>
          </p:spPr>
          <p:txBody>
            <a:bodyPr lIns="0" rIns="0"/>
            <a:lstStyle/>
            <a:p>
              <a:pPr algn="just"/>
              <a:r>
                <a:rPr kumimoji="0" lang="en-US" altLang="zh-CN" sz="1200"/>
                <a:t>0011</a:t>
              </a:r>
            </a:p>
          </p:txBody>
        </p:sp>
        <p:sp>
          <p:nvSpPr>
            <p:cNvPr id="17444" name="Oval 111"/>
            <p:cNvSpPr>
              <a:spLocks noChangeArrowheads="1"/>
            </p:cNvSpPr>
            <p:nvPr/>
          </p:nvSpPr>
          <p:spPr bwMode="auto">
            <a:xfrm>
              <a:off x="8448" y="11052"/>
              <a:ext cx="540" cy="540"/>
            </a:xfrm>
            <a:prstGeom prst="ellipse">
              <a:avLst/>
            </a:prstGeom>
            <a:noFill/>
            <a:ln w="9525">
              <a:solidFill>
                <a:srgbClr val="000000"/>
              </a:solidFill>
              <a:round/>
              <a:headEnd/>
              <a:tailEnd/>
            </a:ln>
          </p:spPr>
          <p:txBody>
            <a:bodyPr lIns="0" rIns="0"/>
            <a:lstStyle/>
            <a:p>
              <a:pPr algn="just"/>
              <a:r>
                <a:rPr kumimoji="0" lang="en-US" altLang="zh-CN" sz="1200"/>
                <a:t>0001</a:t>
              </a:r>
              <a:endParaRPr kumimoji="0" lang="en-US" altLang="zh-CN" sz="1400"/>
            </a:p>
          </p:txBody>
        </p:sp>
        <p:sp>
          <p:nvSpPr>
            <p:cNvPr id="17445" name="Oval 112"/>
            <p:cNvSpPr>
              <a:spLocks noChangeArrowheads="1"/>
            </p:cNvSpPr>
            <p:nvPr/>
          </p:nvSpPr>
          <p:spPr bwMode="auto">
            <a:xfrm>
              <a:off x="6408" y="12092"/>
              <a:ext cx="540" cy="540"/>
            </a:xfrm>
            <a:prstGeom prst="ellipse">
              <a:avLst/>
            </a:prstGeom>
            <a:noFill/>
            <a:ln w="9525">
              <a:solidFill>
                <a:srgbClr val="000000"/>
              </a:solidFill>
              <a:round/>
              <a:headEnd/>
              <a:tailEnd/>
            </a:ln>
          </p:spPr>
          <p:txBody>
            <a:bodyPr lIns="0" rIns="0"/>
            <a:lstStyle/>
            <a:p>
              <a:pPr algn="just"/>
              <a:r>
                <a:rPr kumimoji="0" lang="en-US" altLang="zh-CN" sz="1200"/>
                <a:t>1010</a:t>
              </a:r>
            </a:p>
          </p:txBody>
        </p:sp>
        <p:sp>
          <p:nvSpPr>
            <p:cNvPr id="17446" name="Oval 113"/>
            <p:cNvSpPr>
              <a:spLocks noChangeArrowheads="1"/>
            </p:cNvSpPr>
            <p:nvPr/>
          </p:nvSpPr>
          <p:spPr bwMode="auto">
            <a:xfrm>
              <a:off x="6408" y="13032"/>
              <a:ext cx="540" cy="540"/>
            </a:xfrm>
            <a:prstGeom prst="ellipse">
              <a:avLst/>
            </a:prstGeom>
            <a:noFill/>
            <a:ln w="9525">
              <a:solidFill>
                <a:srgbClr val="000000"/>
              </a:solidFill>
              <a:round/>
              <a:headEnd/>
              <a:tailEnd/>
            </a:ln>
          </p:spPr>
          <p:txBody>
            <a:bodyPr lIns="0" rIns="0"/>
            <a:lstStyle/>
            <a:p>
              <a:pPr algn="just"/>
              <a:r>
                <a:rPr kumimoji="0" lang="en-US" altLang="zh-CN" sz="1200"/>
                <a:t>1011</a:t>
              </a:r>
            </a:p>
          </p:txBody>
        </p:sp>
        <p:sp>
          <p:nvSpPr>
            <p:cNvPr id="17447" name="Oval 114"/>
            <p:cNvSpPr>
              <a:spLocks noChangeArrowheads="1"/>
            </p:cNvSpPr>
            <p:nvPr/>
          </p:nvSpPr>
          <p:spPr bwMode="auto">
            <a:xfrm>
              <a:off x="7088" y="13032"/>
              <a:ext cx="540" cy="540"/>
            </a:xfrm>
            <a:prstGeom prst="ellipse">
              <a:avLst/>
            </a:prstGeom>
            <a:noFill/>
            <a:ln w="9525">
              <a:solidFill>
                <a:srgbClr val="000000"/>
              </a:solidFill>
              <a:round/>
              <a:headEnd/>
              <a:tailEnd/>
            </a:ln>
          </p:spPr>
          <p:txBody>
            <a:bodyPr lIns="0" rIns="0"/>
            <a:lstStyle/>
            <a:p>
              <a:pPr algn="just"/>
              <a:r>
                <a:rPr kumimoji="0" lang="en-US" altLang="zh-CN" sz="1200"/>
                <a:t>0110</a:t>
              </a:r>
            </a:p>
          </p:txBody>
        </p:sp>
        <p:sp>
          <p:nvSpPr>
            <p:cNvPr id="17448" name="Oval 115"/>
            <p:cNvSpPr>
              <a:spLocks noChangeArrowheads="1"/>
            </p:cNvSpPr>
            <p:nvPr/>
          </p:nvSpPr>
          <p:spPr bwMode="auto">
            <a:xfrm>
              <a:off x="5668" y="13032"/>
              <a:ext cx="540" cy="540"/>
            </a:xfrm>
            <a:prstGeom prst="ellipse">
              <a:avLst/>
            </a:prstGeom>
            <a:noFill/>
            <a:ln w="9525">
              <a:solidFill>
                <a:srgbClr val="000000"/>
              </a:solidFill>
              <a:round/>
              <a:headEnd/>
              <a:tailEnd/>
            </a:ln>
          </p:spPr>
          <p:txBody>
            <a:bodyPr lIns="0" rIns="0"/>
            <a:lstStyle/>
            <a:p>
              <a:pPr algn="just"/>
              <a:r>
                <a:rPr kumimoji="0" lang="en-US" altLang="zh-CN" sz="1200"/>
                <a:t>0101</a:t>
              </a:r>
            </a:p>
          </p:txBody>
        </p:sp>
        <p:sp>
          <p:nvSpPr>
            <p:cNvPr id="17449" name="Oval 116"/>
            <p:cNvSpPr>
              <a:spLocks noChangeArrowheads="1"/>
            </p:cNvSpPr>
            <p:nvPr/>
          </p:nvSpPr>
          <p:spPr bwMode="auto">
            <a:xfrm>
              <a:off x="9228" y="13023"/>
              <a:ext cx="540" cy="540"/>
            </a:xfrm>
            <a:prstGeom prst="ellipse">
              <a:avLst/>
            </a:prstGeom>
            <a:noFill/>
            <a:ln w="9525">
              <a:solidFill>
                <a:srgbClr val="000000"/>
              </a:solidFill>
              <a:round/>
              <a:headEnd/>
              <a:tailEnd/>
            </a:ln>
          </p:spPr>
          <p:txBody>
            <a:bodyPr lIns="0" rIns="0"/>
            <a:lstStyle/>
            <a:p>
              <a:pPr algn="just"/>
              <a:r>
                <a:rPr kumimoji="0" lang="en-US" altLang="zh-CN" sz="1200"/>
                <a:t>1111</a:t>
              </a:r>
            </a:p>
          </p:txBody>
        </p:sp>
        <p:sp>
          <p:nvSpPr>
            <p:cNvPr id="17450" name="Oval 117"/>
            <p:cNvSpPr>
              <a:spLocks noChangeArrowheads="1"/>
            </p:cNvSpPr>
            <p:nvPr/>
          </p:nvSpPr>
          <p:spPr bwMode="auto">
            <a:xfrm>
              <a:off x="8528" y="13012"/>
              <a:ext cx="540" cy="540"/>
            </a:xfrm>
            <a:prstGeom prst="ellipse">
              <a:avLst/>
            </a:prstGeom>
            <a:noFill/>
            <a:ln w="9525">
              <a:solidFill>
                <a:srgbClr val="000000"/>
              </a:solidFill>
              <a:round/>
              <a:headEnd/>
              <a:tailEnd/>
            </a:ln>
          </p:spPr>
          <p:txBody>
            <a:bodyPr lIns="0" rIns="0"/>
            <a:lstStyle/>
            <a:p>
              <a:pPr algn="just"/>
              <a:r>
                <a:rPr kumimoji="0" lang="en-US" altLang="zh-CN" sz="1200"/>
                <a:t>1110</a:t>
              </a:r>
            </a:p>
          </p:txBody>
        </p:sp>
        <p:sp>
          <p:nvSpPr>
            <p:cNvPr id="17451" name="Line 118"/>
            <p:cNvSpPr>
              <a:spLocks noChangeShapeType="1"/>
            </p:cNvSpPr>
            <p:nvPr/>
          </p:nvSpPr>
          <p:spPr bwMode="auto">
            <a:xfrm>
              <a:off x="5428" y="1333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52" name="Line 119"/>
            <p:cNvSpPr>
              <a:spLocks noChangeShapeType="1"/>
            </p:cNvSpPr>
            <p:nvPr/>
          </p:nvSpPr>
          <p:spPr bwMode="auto">
            <a:xfrm>
              <a:off x="8288" y="11372"/>
              <a:ext cx="200" cy="0"/>
            </a:xfrm>
            <a:prstGeom prst="line">
              <a:avLst/>
            </a:prstGeom>
            <a:noFill/>
            <a:ln w="9525">
              <a:solidFill>
                <a:srgbClr val="000000"/>
              </a:solidFill>
              <a:round/>
              <a:headEnd/>
              <a:tailEnd type="triangle" w="sm" len="med"/>
            </a:ln>
          </p:spPr>
          <p:txBody>
            <a:bodyPr lIns="0" rIns="0"/>
            <a:lstStyle/>
            <a:p>
              <a:endParaRPr lang="zh-CN" altLang="en-US"/>
            </a:p>
          </p:txBody>
        </p:sp>
        <p:sp>
          <p:nvSpPr>
            <p:cNvPr id="17453" name="Line 120"/>
            <p:cNvSpPr>
              <a:spLocks noChangeShapeType="1"/>
            </p:cNvSpPr>
            <p:nvPr/>
          </p:nvSpPr>
          <p:spPr bwMode="auto">
            <a:xfrm>
              <a:off x="9468" y="11632"/>
              <a:ext cx="0" cy="460"/>
            </a:xfrm>
            <a:prstGeom prst="line">
              <a:avLst/>
            </a:prstGeom>
            <a:noFill/>
            <a:ln w="9525">
              <a:solidFill>
                <a:srgbClr val="000000"/>
              </a:solidFill>
              <a:round/>
              <a:headEnd/>
              <a:tailEnd type="triangle" w="sm" len="med"/>
            </a:ln>
          </p:spPr>
          <p:txBody>
            <a:bodyPr lIns="0" rIns="0"/>
            <a:lstStyle/>
            <a:p>
              <a:endParaRPr lang="zh-CN" altLang="en-US"/>
            </a:p>
          </p:txBody>
        </p:sp>
        <p:sp>
          <p:nvSpPr>
            <p:cNvPr id="17454" name="Line 121"/>
            <p:cNvSpPr>
              <a:spLocks noChangeShapeType="1"/>
            </p:cNvSpPr>
            <p:nvPr/>
          </p:nvSpPr>
          <p:spPr bwMode="auto">
            <a:xfrm flipV="1">
              <a:off x="8088" y="12592"/>
              <a:ext cx="0" cy="480"/>
            </a:xfrm>
            <a:prstGeom prst="line">
              <a:avLst/>
            </a:prstGeom>
            <a:noFill/>
            <a:ln w="9525">
              <a:solidFill>
                <a:srgbClr val="000000"/>
              </a:solidFill>
              <a:round/>
              <a:headEnd/>
              <a:tailEnd type="triangle" w="sm" len="med"/>
            </a:ln>
          </p:spPr>
          <p:txBody>
            <a:bodyPr lIns="0" rIns="0"/>
            <a:lstStyle/>
            <a:p>
              <a:endParaRPr lang="zh-CN" altLang="en-US"/>
            </a:p>
          </p:txBody>
        </p:sp>
        <p:sp>
          <p:nvSpPr>
            <p:cNvPr id="17455" name="Line 122"/>
            <p:cNvSpPr>
              <a:spLocks noChangeShapeType="1"/>
            </p:cNvSpPr>
            <p:nvPr/>
          </p:nvSpPr>
          <p:spPr bwMode="auto">
            <a:xfrm>
              <a:off x="5128" y="12672"/>
              <a:ext cx="0" cy="360"/>
            </a:xfrm>
            <a:prstGeom prst="line">
              <a:avLst/>
            </a:prstGeom>
            <a:noFill/>
            <a:ln w="9525">
              <a:solidFill>
                <a:srgbClr val="000000"/>
              </a:solidFill>
              <a:round/>
              <a:headEnd/>
              <a:tailEnd type="triangle" w="sm" len="med"/>
            </a:ln>
          </p:spPr>
          <p:txBody>
            <a:bodyPr lIns="0" rIns="0"/>
            <a:lstStyle/>
            <a:p>
              <a:endParaRPr lang="zh-CN" altLang="en-US"/>
            </a:p>
          </p:txBody>
        </p:sp>
        <p:sp>
          <p:nvSpPr>
            <p:cNvPr id="17456" name="Line 123"/>
            <p:cNvSpPr>
              <a:spLocks noChangeShapeType="1"/>
            </p:cNvSpPr>
            <p:nvPr/>
          </p:nvSpPr>
          <p:spPr bwMode="auto">
            <a:xfrm>
              <a:off x="6228" y="1331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57" name="Line 124"/>
            <p:cNvSpPr>
              <a:spLocks noChangeShapeType="1"/>
            </p:cNvSpPr>
            <p:nvPr/>
          </p:nvSpPr>
          <p:spPr bwMode="auto">
            <a:xfrm>
              <a:off x="6908" y="1335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58" name="Line 125"/>
            <p:cNvSpPr>
              <a:spLocks noChangeShapeType="1"/>
            </p:cNvSpPr>
            <p:nvPr/>
          </p:nvSpPr>
          <p:spPr bwMode="auto">
            <a:xfrm>
              <a:off x="6208" y="1233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59" name="Line 126"/>
            <p:cNvSpPr>
              <a:spLocks noChangeShapeType="1"/>
            </p:cNvSpPr>
            <p:nvPr/>
          </p:nvSpPr>
          <p:spPr bwMode="auto">
            <a:xfrm>
              <a:off x="6948" y="1235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60" name="Line 127"/>
            <p:cNvSpPr>
              <a:spLocks noChangeShapeType="1"/>
            </p:cNvSpPr>
            <p:nvPr/>
          </p:nvSpPr>
          <p:spPr bwMode="auto">
            <a:xfrm>
              <a:off x="7628" y="1235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61" name="Line 128"/>
            <p:cNvSpPr>
              <a:spLocks noChangeShapeType="1"/>
            </p:cNvSpPr>
            <p:nvPr/>
          </p:nvSpPr>
          <p:spPr bwMode="auto">
            <a:xfrm>
              <a:off x="7628" y="1333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62" name="Line 129"/>
            <p:cNvSpPr>
              <a:spLocks noChangeShapeType="1"/>
            </p:cNvSpPr>
            <p:nvPr/>
          </p:nvSpPr>
          <p:spPr bwMode="auto">
            <a:xfrm>
              <a:off x="9008" y="1135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63" name="Line 130"/>
            <p:cNvSpPr>
              <a:spLocks noChangeShapeType="1"/>
            </p:cNvSpPr>
            <p:nvPr/>
          </p:nvSpPr>
          <p:spPr bwMode="auto">
            <a:xfrm flipH="1">
              <a:off x="9028" y="13332"/>
              <a:ext cx="220" cy="0"/>
            </a:xfrm>
            <a:prstGeom prst="line">
              <a:avLst/>
            </a:prstGeom>
            <a:noFill/>
            <a:ln w="9525">
              <a:solidFill>
                <a:srgbClr val="000000"/>
              </a:solidFill>
              <a:round/>
              <a:headEnd/>
              <a:tailEnd type="triangle" w="sm" len="med"/>
            </a:ln>
          </p:spPr>
          <p:txBody>
            <a:bodyPr lIns="0" rIns="0"/>
            <a:lstStyle/>
            <a:p>
              <a:endParaRPr lang="zh-CN" altLang="en-US"/>
            </a:p>
          </p:txBody>
        </p:sp>
        <p:sp>
          <p:nvSpPr>
            <p:cNvPr id="17464" name="Line 131"/>
            <p:cNvSpPr>
              <a:spLocks noChangeShapeType="1"/>
            </p:cNvSpPr>
            <p:nvPr/>
          </p:nvSpPr>
          <p:spPr bwMode="auto">
            <a:xfrm flipH="1">
              <a:off x="8308" y="13292"/>
              <a:ext cx="220" cy="0"/>
            </a:xfrm>
            <a:prstGeom prst="line">
              <a:avLst/>
            </a:prstGeom>
            <a:noFill/>
            <a:ln w="9525">
              <a:solidFill>
                <a:srgbClr val="000000"/>
              </a:solidFill>
              <a:round/>
              <a:headEnd/>
              <a:tailEnd type="triangle" w="sm" len="med"/>
            </a:ln>
          </p:spPr>
          <p:txBody>
            <a:bodyPr lIns="0" rIns="0"/>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ox(out)">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32099">
                                            <p:txEl>
                                              <p:pRg st="1" end="1"/>
                                            </p:txEl>
                                          </p:spTgt>
                                        </p:tgtEl>
                                        <p:attrNameLst>
                                          <p:attrName>style.visibility</p:attrName>
                                        </p:attrNameLst>
                                      </p:cBhvr>
                                      <p:to>
                                        <p:strVal val="visible"/>
                                      </p:to>
                                    </p:set>
                                    <p:animEffect transition="in" filter="box(out)">
                                      <p:cBhvr>
                                        <p:cTn id="12" dur="500"/>
                                        <p:tgtEl>
                                          <p:spTgt spid="132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uiExpand="1"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22250" y="263525"/>
            <a:ext cx="8731250" cy="641350"/>
          </a:xfrm>
          <a:prstGeom prst="rect">
            <a:avLst/>
          </a:prstGeom>
          <a:noFill/>
          <a:ln w="38100">
            <a:noFill/>
            <a:miter lim="800000"/>
            <a:headEnd/>
            <a:tailEnd/>
          </a:ln>
          <a:effectLst/>
        </p:spPr>
        <p:txBody>
          <a:bodyPr anchor="ctr">
            <a:spAutoFit/>
          </a:bodyPr>
          <a:lstStyle/>
          <a:p>
            <a:pPr algn="ctr" eaLnBrk="1" hangingPunct="1">
              <a:spcBef>
                <a:spcPct val="50000"/>
              </a:spcBef>
            </a:pPr>
            <a:r>
              <a:rPr lang="zh-CN" altLang="en-US" sz="3600" b="1">
                <a:solidFill>
                  <a:srgbClr val="0000FF"/>
                </a:solidFill>
              </a:rPr>
              <a:t>用触发器构成的计数器电路的分析</a:t>
            </a:r>
          </a:p>
        </p:txBody>
      </p:sp>
      <p:grpSp>
        <p:nvGrpSpPr>
          <p:cNvPr id="74755" name="Group 3"/>
          <p:cNvGrpSpPr>
            <a:grpSpLocks/>
          </p:cNvGrpSpPr>
          <p:nvPr/>
        </p:nvGrpSpPr>
        <p:grpSpPr bwMode="auto">
          <a:xfrm>
            <a:off x="2484438" y="1357313"/>
            <a:ext cx="4213225" cy="1327150"/>
            <a:chOff x="1709" y="909"/>
            <a:chExt cx="2654" cy="836"/>
          </a:xfrm>
        </p:grpSpPr>
        <p:sp>
          <p:nvSpPr>
            <p:cNvPr id="18442" name="Rectangle 4"/>
            <p:cNvSpPr>
              <a:spLocks noChangeArrowheads="1"/>
            </p:cNvSpPr>
            <p:nvPr/>
          </p:nvSpPr>
          <p:spPr bwMode="auto">
            <a:xfrm>
              <a:off x="1709" y="909"/>
              <a:ext cx="2654" cy="836"/>
            </a:xfrm>
            <a:prstGeom prst="rect">
              <a:avLst/>
            </a:prstGeom>
            <a:solidFill>
              <a:srgbClr val="FFCCFF"/>
            </a:solidFill>
            <a:ln w="38100">
              <a:solidFill>
                <a:srgbClr val="FF0000"/>
              </a:solidFill>
              <a:miter lim="800000"/>
              <a:headEnd/>
              <a:tailEnd/>
            </a:ln>
            <a:effectLst/>
          </p:spPr>
          <p:txBody>
            <a:bodyPr wrap="none" anchor="ctr">
              <a:spAutoFit/>
            </a:bodyPr>
            <a:lstStyle/>
            <a:p>
              <a:pPr eaLnBrk="1" hangingPunct="1"/>
              <a:endParaRPr lang="zh-CN" altLang="en-US"/>
            </a:p>
          </p:txBody>
        </p:sp>
        <p:grpSp>
          <p:nvGrpSpPr>
            <p:cNvPr id="18443" name="Group 5"/>
            <p:cNvGrpSpPr>
              <a:grpSpLocks/>
            </p:cNvGrpSpPr>
            <p:nvPr/>
          </p:nvGrpSpPr>
          <p:grpSpPr bwMode="auto">
            <a:xfrm>
              <a:off x="1785" y="980"/>
              <a:ext cx="2575" cy="677"/>
              <a:chOff x="1785" y="1214"/>
              <a:chExt cx="2575" cy="677"/>
            </a:xfrm>
          </p:grpSpPr>
          <p:sp>
            <p:nvSpPr>
              <p:cNvPr id="18444" name="Text Box 6"/>
              <p:cNvSpPr txBox="1">
                <a:spLocks noChangeArrowheads="1"/>
              </p:cNvSpPr>
              <p:nvPr/>
            </p:nvSpPr>
            <p:spPr bwMode="auto">
              <a:xfrm>
                <a:off x="1905" y="1214"/>
                <a:ext cx="2455" cy="36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3200" b="1">
                    <a:ea typeface="楷体_GB2312" pitchFamily="49" charset="-122"/>
                  </a:rPr>
                  <a:t>首先写出触发器的</a:t>
                </a:r>
              </a:p>
            </p:txBody>
          </p:sp>
          <p:sp>
            <p:nvSpPr>
              <p:cNvPr id="18445" name="Text Box 7"/>
              <p:cNvSpPr txBox="1">
                <a:spLocks noChangeArrowheads="1"/>
              </p:cNvSpPr>
              <p:nvPr/>
            </p:nvSpPr>
            <p:spPr bwMode="auto">
              <a:xfrm>
                <a:off x="1785" y="1526"/>
                <a:ext cx="2455" cy="36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3200" b="1">
                    <a:ea typeface="楷体_GB2312" pitchFamily="49" charset="-122"/>
                  </a:rPr>
                  <a:t>控制端的逻辑表达式</a:t>
                </a:r>
              </a:p>
            </p:txBody>
          </p:sp>
        </p:grpSp>
      </p:grpSp>
      <p:sp>
        <p:nvSpPr>
          <p:cNvPr id="74760" name="Text Box 8"/>
          <p:cNvSpPr txBox="1">
            <a:spLocks noChangeArrowheads="1"/>
          </p:cNvSpPr>
          <p:nvPr/>
        </p:nvSpPr>
        <p:spPr bwMode="auto">
          <a:xfrm>
            <a:off x="3206750" y="3214688"/>
            <a:ext cx="2771775" cy="1104900"/>
          </a:xfrm>
          <a:prstGeom prst="rect">
            <a:avLst/>
          </a:prstGeom>
          <a:solidFill>
            <a:srgbClr val="CCFFCC"/>
          </a:solidFill>
          <a:ln w="38100">
            <a:solidFill>
              <a:srgbClr val="FF0000"/>
            </a:solidFill>
            <a:miter lim="800000"/>
            <a:headEnd/>
            <a:tailEnd/>
          </a:ln>
          <a:effectLst/>
        </p:spPr>
        <p:txBody>
          <a:bodyPr anchor="ctr">
            <a:spAutoFit/>
          </a:bodyPr>
          <a:lstStyle/>
          <a:p>
            <a:pPr eaLnBrk="1" hangingPunct="1">
              <a:spcBef>
                <a:spcPct val="50000"/>
              </a:spcBef>
            </a:pPr>
            <a:r>
              <a:rPr lang="zh-CN" altLang="en-US" sz="3200" b="1">
                <a:ea typeface="楷体_GB2312" pitchFamily="49" charset="-122"/>
              </a:rPr>
              <a:t>再列写计数器的状态转换表</a:t>
            </a:r>
          </a:p>
        </p:txBody>
      </p:sp>
      <p:sp>
        <p:nvSpPr>
          <p:cNvPr id="74761" name="Text Box 9"/>
          <p:cNvSpPr txBox="1">
            <a:spLocks noChangeArrowheads="1"/>
          </p:cNvSpPr>
          <p:nvPr/>
        </p:nvSpPr>
        <p:spPr bwMode="auto">
          <a:xfrm>
            <a:off x="2227263" y="4852988"/>
            <a:ext cx="5016500" cy="617537"/>
          </a:xfrm>
          <a:prstGeom prst="rect">
            <a:avLst/>
          </a:prstGeom>
          <a:solidFill>
            <a:srgbClr val="FFFFCC"/>
          </a:solidFill>
          <a:ln w="38100">
            <a:solidFill>
              <a:srgbClr val="FF0000"/>
            </a:solidFill>
            <a:miter lim="800000"/>
            <a:headEnd/>
            <a:tailEnd/>
          </a:ln>
          <a:effectLst/>
        </p:spPr>
        <p:txBody>
          <a:bodyPr anchor="ctr">
            <a:spAutoFit/>
          </a:bodyPr>
          <a:lstStyle/>
          <a:p>
            <a:pPr eaLnBrk="1" hangingPunct="1">
              <a:spcBef>
                <a:spcPct val="50000"/>
              </a:spcBef>
            </a:pPr>
            <a:r>
              <a:rPr lang="zh-CN" altLang="en-US" sz="3200" b="1">
                <a:ea typeface="楷体_GB2312" pitchFamily="49" charset="-122"/>
              </a:rPr>
              <a:t>获得计数器的模</a:t>
            </a:r>
            <a:r>
              <a:rPr lang="en-US" altLang="zh-CN" sz="3200" b="1">
                <a:ea typeface="楷体_GB2312" pitchFamily="49" charset="-122"/>
              </a:rPr>
              <a:t>(</a:t>
            </a:r>
            <a:r>
              <a:rPr lang="zh-CN" altLang="en-US" sz="3200" b="1">
                <a:ea typeface="楷体_GB2312" pitchFamily="49" charset="-122"/>
              </a:rPr>
              <a:t>即进制数</a:t>
            </a:r>
            <a:r>
              <a:rPr lang="en-US" altLang="zh-CN" sz="3200" b="1">
                <a:ea typeface="楷体_GB2312" pitchFamily="49" charset="-122"/>
              </a:rPr>
              <a:t>)</a:t>
            </a:r>
          </a:p>
        </p:txBody>
      </p:sp>
      <p:sp>
        <p:nvSpPr>
          <p:cNvPr id="74762" name="Text Box 10"/>
          <p:cNvSpPr txBox="1">
            <a:spLocks noChangeArrowheads="1"/>
          </p:cNvSpPr>
          <p:nvPr/>
        </p:nvSpPr>
        <p:spPr bwMode="auto">
          <a:xfrm>
            <a:off x="2022475" y="5991225"/>
            <a:ext cx="5137150" cy="617538"/>
          </a:xfrm>
          <a:prstGeom prst="rect">
            <a:avLst/>
          </a:prstGeom>
          <a:solidFill>
            <a:srgbClr val="CCFFFF"/>
          </a:solidFill>
          <a:ln w="38100">
            <a:solidFill>
              <a:srgbClr val="FF0000"/>
            </a:solidFill>
            <a:miter lim="800000"/>
            <a:headEnd/>
            <a:tailEnd/>
          </a:ln>
          <a:effectLst/>
        </p:spPr>
        <p:txBody>
          <a:bodyPr anchor="ctr">
            <a:spAutoFit/>
          </a:bodyPr>
          <a:lstStyle/>
          <a:p>
            <a:pPr eaLnBrk="1" hangingPunct="1">
              <a:spcBef>
                <a:spcPct val="50000"/>
              </a:spcBef>
            </a:pPr>
            <a:r>
              <a:rPr lang="zh-CN" altLang="en-US" sz="3200" b="1">
                <a:ea typeface="楷体_GB2312" pitchFamily="49" charset="-122"/>
              </a:rPr>
              <a:t>最后需检验计数器的可靠性</a:t>
            </a:r>
          </a:p>
        </p:txBody>
      </p:sp>
      <p:sp>
        <p:nvSpPr>
          <p:cNvPr id="74763" name="AutoShape 11"/>
          <p:cNvSpPr>
            <a:spLocks noChangeArrowheads="1"/>
          </p:cNvSpPr>
          <p:nvPr/>
        </p:nvSpPr>
        <p:spPr bwMode="auto">
          <a:xfrm>
            <a:off x="4395788" y="2760663"/>
            <a:ext cx="404812" cy="346075"/>
          </a:xfrm>
          <a:prstGeom prst="downArrow">
            <a:avLst>
              <a:gd name="adj1" fmla="val 50000"/>
              <a:gd name="adj2" fmla="val 25000"/>
            </a:avLst>
          </a:prstGeom>
          <a:solidFill>
            <a:schemeClr val="bg2"/>
          </a:solidFill>
          <a:ln w="38100">
            <a:solidFill>
              <a:schemeClr val="tx1"/>
            </a:solidFill>
            <a:miter lim="800000"/>
            <a:headEnd/>
            <a:tailEnd/>
          </a:ln>
          <a:effectLst/>
        </p:spPr>
        <p:txBody>
          <a:bodyPr wrap="none" anchor="ctr">
            <a:spAutoFit/>
          </a:bodyPr>
          <a:lstStyle/>
          <a:p>
            <a:pPr eaLnBrk="1" hangingPunct="1"/>
            <a:endParaRPr lang="zh-CN" altLang="en-US"/>
          </a:p>
        </p:txBody>
      </p:sp>
      <p:sp>
        <p:nvSpPr>
          <p:cNvPr id="74764" name="AutoShape 12"/>
          <p:cNvSpPr>
            <a:spLocks noChangeArrowheads="1"/>
          </p:cNvSpPr>
          <p:nvPr/>
        </p:nvSpPr>
        <p:spPr bwMode="auto">
          <a:xfrm>
            <a:off x="4376738" y="4427538"/>
            <a:ext cx="404812" cy="346075"/>
          </a:xfrm>
          <a:prstGeom prst="downArrow">
            <a:avLst>
              <a:gd name="adj1" fmla="val 50000"/>
              <a:gd name="adj2" fmla="val 25000"/>
            </a:avLst>
          </a:prstGeom>
          <a:solidFill>
            <a:schemeClr val="bg2"/>
          </a:solidFill>
          <a:ln w="38100">
            <a:solidFill>
              <a:schemeClr val="tx1"/>
            </a:solidFill>
            <a:miter lim="800000"/>
            <a:headEnd/>
            <a:tailEnd/>
          </a:ln>
          <a:effectLst/>
        </p:spPr>
        <p:txBody>
          <a:bodyPr wrap="none" anchor="ctr">
            <a:spAutoFit/>
          </a:bodyPr>
          <a:lstStyle/>
          <a:p>
            <a:pPr eaLnBrk="1" hangingPunct="1"/>
            <a:endParaRPr lang="zh-CN" altLang="en-US"/>
          </a:p>
        </p:txBody>
      </p:sp>
      <p:sp>
        <p:nvSpPr>
          <p:cNvPr id="74765" name="AutoShape 13"/>
          <p:cNvSpPr>
            <a:spLocks noChangeArrowheads="1"/>
          </p:cNvSpPr>
          <p:nvPr/>
        </p:nvSpPr>
        <p:spPr bwMode="auto">
          <a:xfrm>
            <a:off x="4357688" y="5580063"/>
            <a:ext cx="404812" cy="346075"/>
          </a:xfrm>
          <a:prstGeom prst="downArrow">
            <a:avLst>
              <a:gd name="adj1" fmla="val 50000"/>
              <a:gd name="adj2" fmla="val 25000"/>
            </a:avLst>
          </a:prstGeom>
          <a:solidFill>
            <a:schemeClr val="bg2"/>
          </a:solidFill>
          <a:ln w="38100">
            <a:solidFill>
              <a:schemeClr val="tx1"/>
            </a:solidFill>
            <a:miter lim="800000"/>
            <a:headEnd/>
            <a:tailEnd/>
          </a:ln>
          <a:effectLst/>
        </p:spPr>
        <p:txBody>
          <a:bodyPr wrap="none" anchor="ctr">
            <a:spAutoFit/>
          </a:body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ox(out)">
                                      <p:cBhvr>
                                        <p:cTn id="7" dur="500"/>
                                        <p:tgtEl>
                                          <p:spTgt spid="7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4763"/>
                                        </p:tgtEl>
                                        <p:attrNameLst>
                                          <p:attrName>style.visibility</p:attrName>
                                        </p:attrNameLst>
                                      </p:cBhvr>
                                      <p:to>
                                        <p:strVal val="visible"/>
                                      </p:to>
                                    </p:set>
                                    <p:animEffect transition="in" filter="wipe(up)">
                                      <p:cBhvr>
                                        <p:cTn id="12" dur="500"/>
                                        <p:tgtEl>
                                          <p:spTgt spid="74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4760"/>
                                        </p:tgtEl>
                                        <p:attrNameLst>
                                          <p:attrName>style.visibility</p:attrName>
                                        </p:attrNameLst>
                                      </p:cBhvr>
                                      <p:to>
                                        <p:strVal val="visible"/>
                                      </p:to>
                                    </p:set>
                                    <p:animEffect transition="in" filter="box(out)">
                                      <p:cBhvr>
                                        <p:cTn id="17" dur="500"/>
                                        <p:tgtEl>
                                          <p:spTgt spid="747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4764"/>
                                        </p:tgtEl>
                                        <p:attrNameLst>
                                          <p:attrName>style.visibility</p:attrName>
                                        </p:attrNameLst>
                                      </p:cBhvr>
                                      <p:to>
                                        <p:strVal val="visible"/>
                                      </p:to>
                                    </p:set>
                                    <p:animEffect transition="in" filter="wipe(up)">
                                      <p:cBhvr>
                                        <p:cTn id="22" dur="500"/>
                                        <p:tgtEl>
                                          <p:spTgt spid="747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4761"/>
                                        </p:tgtEl>
                                        <p:attrNameLst>
                                          <p:attrName>style.visibility</p:attrName>
                                        </p:attrNameLst>
                                      </p:cBhvr>
                                      <p:to>
                                        <p:strVal val="visible"/>
                                      </p:to>
                                    </p:set>
                                    <p:animEffect transition="in" filter="box(out)">
                                      <p:cBhvr>
                                        <p:cTn id="27" dur="500"/>
                                        <p:tgtEl>
                                          <p:spTgt spid="74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74765"/>
                                        </p:tgtEl>
                                        <p:attrNameLst>
                                          <p:attrName>style.visibility</p:attrName>
                                        </p:attrNameLst>
                                      </p:cBhvr>
                                      <p:to>
                                        <p:strVal val="visible"/>
                                      </p:to>
                                    </p:set>
                                    <p:animEffect transition="in" filter="wipe(up)">
                                      <p:cBhvr>
                                        <p:cTn id="32" dur="500"/>
                                        <p:tgtEl>
                                          <p:spTgt spid="747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4762"/>
                                        </p:tgtEl>
                                        <p:attrNameLst>
                                          <p:attrName>style.visibility</p:attrName>
                                        </p:attrNameLst>
                                      </p:cBhvr>
                                      <p:to>
                                        <p:strVal val="visible"/>
                                      </p:to>
                                    </p:set>
                                    <p:animEffect transition="in" filter="box(out)">
                                      <p:cBhvr>
                                        <p:cTn id="37" dur="500"/>
                                        <p:tgtEl>
                                          <p:spTgt spid="74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animBg="1" autoUpdateAnimBg="0"/>
      <p:bldP spid="74761" grpId="0" animBg="1" autoUpdateAnimBg="0"/>
      <p:bldP spid="74762" grpId="0" animBg="1" autoUpdateAnimBg="0"/>
      <p:bldP spid="74763" grpId="0" animBg="1"/>
      <p:bldP spid="74764" grpId="0" animBg="1"/>
      <p:bldP spid="7476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3038" y="209550"/>
            <a:ext cx="6545262" cy="701675"/>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0000FF"/>
                </a:solidFill>
                <a:ea typeface="隶书" pitchFamily="49" charset="-122"/>
              </a:rPr>
              <a:t>五、 计数器的设计</a:t>
            </a:r>
            <a:r>
              <a:rPr lang="zh-CN" altLang="en-US" sz="4000" b="1">
                <a:solidFill>
                  <a:srgbClr val="FF0000"/>
                </a:solidFill>
                <a:ea typeface="隶书" pitchFamily="49" charset="-122"/>
              </a:rPr>
              <a:t>  </a:t>
            </a:r>
          </a:p>
        </p:txBody>
      </p:sp>
      <p:sp>
        <p:nvSpPr>
          <p:cNvPr id="75779" name="Text Box 3"/>
          <p:cNvSpPr txBox="1">
            <a:spLocks noChangeArrowheads="1"/>
          </p:cNvSpPr>
          <p:nvPr/>
        </p:nvSpPr>
        <p:spPr bwMode="auto">
          <a:xfrm>
            <a:off x="381000" y="838200"/>
            <a:ext cx="8229600" cy="1187450"/>
          </a:xfrm>
          <a:prstGeom prst="rect">
            <a:avLst/>
          </a:prstGeom>
          <a:noFill/>
          <a:ln w="9525">
            <a:noFill/>
            <a:miter lim="800000"/>
            <a:headEnd/>
            <a:tailEnd/>
          </a:ln>
          <a:effectLst/>
        </p:spPr>
        <p:txBody>
          <a:bodyPr>
            <a:spAutoFit/>
          </a:bodyPr>
          <a:lstStyle/>
          <a:p>
            <a:pPr indent="754063" eaLnBrk="1" hangingPunct="1">
              <a:spcBef>
                <a:spcPct val="50000"/>
              </a:spcBef>
            </a:pPr>
            <a:r>
              <a:rPr lang="zh-CN" altLang="en-US" b="1"/>
              <a:t>计数器的设计方法很多，大抵可分为两类：一是根据要求用触发器</a:t>
            </a:r>
            <a:r>
              <a:rPr lang="en-US" altLang="zh-CN" b="1"/>
              <a:t>( </a:t>
            </a:r>
            <a:r>
              <a:rPr lang="en-US" altLang="zh-CN" b="1">
                <a:solidFill>
                  <a:srgbClr val="FF0000"/>
                </a:solidFill>
              </a:rPr>
              <a:t>F</a:t>
            </a:r>
            <a:r>
              <a:rPr lang="en-US" altLang="zh-CN" b="1"/>
              <a:t>lop-</a:t>
            </a:r>
            <a:r>
              <a:rPr lang="en-US" altLang="zh-CN" b="1">
                <a:solidFill>
                  <a:srgbClr val="FF0000"/>
                </a:solidFill>
              </a:rPr>
              <a:t>F</a:t>
            </a:r>
            <a:r>
              <a:rPr lang="en-US" altLang="zh-CN" b="1"/>
              <a:t>lip)</a:t>
            </a:r>
            <a:r>
              <a:rPr lang="zh-CN" altLang="en-US" b="1"/>
              <a:t>构成，再就是利用具有特定功能的中规模集成组件适当连接而成。</a:t>
            </a:r>
          </a:p>
        </p:txBody>
      </p:sp>
      <p:sp>
        <p:nvSpPr>
          <p:cNvPr id="75780" name="Text Box 4"/>
          <p:cNvSpPr txBox="1">
            <a:spLocks noChangeArrowheads="1"/>
          </p:cNvSpPr>
          <p:nvPr/>
        </p:nvSpPr>
        <p:spPr bwMode="auto">
          <a:xfrm>
            <a:off x="431800" y="1981200"/>
            <a:ext cx="713105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t>1</a:t>
            </a:r>
            <a:r>
              <a:rPr lang="zh-CN" altLang="en-US" b="1"/>
              <a:t>、利用触发器设计某计数电路</a:t>
            </a:r>
          </a:p>
        </p:txBody>
      </p:sp>
      <p:sp>
        <p:nvSpPr>
          <p:cNvPr id="75782" name="Text Box 6"/>
          <p:cNvSpPr txBox="1">
            <a:spLocks noChangeArrowheads="1"/>
          </p:cNvSpPr>
          <p:nvPr/>
        </p:nvSpPr>
        <p:spPr bwMode="auto">
          <a:xfrm>
            <a:off x="381000" y="2438400"/>
            <a:ext cx="8229600" cy="124936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rPr>
              <a:t> </a:t>
            </a:r>
            <a:r>
              <a:rPr lang="zh-CN" altLang="en-US" b="1">
                <a:solidFill>
                  <a:srgbClr val="FF0000"/>
                </a:solidFill>
              </a:rPr>
              <a:t>例：</a:t>
            </a:r>
            <a:r>
              <a:rPr lang="zh-CN" altLang="en-US" b="1"/>
              <a:t>数字控制装置中常用的步进电动机有 </a:t>
            </a:r>
            <a:r>
              <a:rPr lang="en-US" altLang="zh-CN" b="1"/>
              <a:t>A</a:t>
            </a:r>
            <a:r>
              <a:rPr lang="zh-CN" altLang="en-US" b="1"/>
              <a:t>、</a:t>
            </a:r>
            <a:r>
              <a:rPr lang="en-US" altLang="zh-CN" b="1"/>
              <a:t>B</a:t>
            </a:r>
            <a:r>
              <a:rPr lang="zh-CN" altLang="en-US" b="1"/>
              <a:t>、</a:t>
            </a:r>
            <a:r>
              <a:rPr lang="en-US" altLang="zh-CN" b="1"/>
              <a:t>C </a:t>
            </a:r>
            <a:r>
              <a:rPr lang="zh-CN" altLang="en-US" b="1"/>
              <a:t>三个绕组。电动机运行时要求三个绕组以 </a:t>
            </a:r>
            <a:r>
              <a:rPr lang="en-US" altLang="zh-CN" b="1">
                <a:solidFill>
                  <a:schemeClr val="accent2"/>
                </a:solidFill>
              </a:rPr>
              <a:t>A</a:t>
            </a:r>
            <a:r>
              <a:rPr lang="en-US" altLang="zh-CN" b="1">
                <a:sym typeface="Symbol" pitchFamily="18" charset="2"/>
              </a:rPr>
              <a:t></a:t>
            </a:r>
            <a:r>
              <a:rPr lang="en-US" altLang="zh-CN" b="1">
                <a:solidFill>
                  <a:schemeClr val="accent2"/>
                </a:solidFill>
              </a:rPr>
              <a:t>AB </a:t>
            </a:r>
            <a:r>
              <a:rPr lang="en-US" altLang="zh-CN" b="1">
                <a:sym typeface="Symbol" pitchFamily="18" charset="2"/>
              </a:rPr>
              <a:t></a:t>
            </a:r>
            <a:r>
              <a:rPr lang="en-US" altLang="zh-CN" b="1">
                <a:solidFill>
                  <a:schemeClr val="accent2"/>
                </a:solidFill>
              </a:rPr>
              <a:t>B </a:t>
            </a:r>
            <a:r>
              <a:rPr lang="en-US" altLang="zh-CN" b="1">
                <a:sym typeface="Symbol" pitchFamily="18" charset="2"/>
              </a:rPr>
              <a:t></a:t>
            </a:r>
            <a:r>
              <a:rPr lang="en-US" altLang="zh-CN" b="1">
                <a:solidFill>
                  <a:schemeClr val="accent2"/>
                </a:solidFill>
              </a:rPr>
              <a:t>BC</a:t>
            </a:r>
            <a:r>
              <a:rPr lang="en-US" altLang="zh-CN" b="1"/>
              <a:t> </a:t>
            </a:r>
            <a:r>
              <a:rPr lang="en-US" altLang="zh-CN" b="1">
                <a:sym typeface="Symbol" pitchFamily="18" charset="2"/>
              </a:rPr>
              <a:t></a:t>
            </a:r>
            <a:r>
              <a:rPr lang="en-US" altLang="zh-CN" b="1">
                <a:solidFill>
                  <a:schemeClr val="accent2"/>
                </a:solidFill>
              </a:rPr>
              <a:t>C </a:t>
            </a:r>
            <a:r>
              <a:rPr lang="en-US" altLang="zh-CN" b="1">
                <a:sym typeface="Symbol" pitchFamily="18" charset="2"/>
              </a:rPr>
              <a:t></a:t>
            </a:r>
            <a:r>
              <a:rPr lang="en-US" altLang="zh-CN" b="1">
                <a:solidFill>
                  <a:schemeClr val="accent2"/>
                </a:solidFill>
              </a:rPr>
              <a:t>CA</a:t>
            </a:r>
            <a:r>
              <a:rPr lang="zh-CN" altLang="en-US" b="1">
                <a:solidFill>
                  <a:schemeClr val="accent2"/>
                </a:solidFill>
              </a:rPr>
              <a:t>再回到</a:t>
            </a:r>
            <a:r>
              <a:rPr lang="en-US" altLang="zh-CN" b="1">
                <a:solidFill>
                  <a:schemeClr val="accent2"/>
                </a:solidFill>
              </a:rPr>
              <a:t>A</a:t>
            </a:r>
            <a:r>
              <a:rPr lang="zh-CN" altLang="en-US" b="1"/>
              <a:t>的顺序循环通电，试设计一个电路实现之。</a:t>
            </a:r>
          </a:p>
        </p:txBody>
      </p:sp>
      <p:sp>
        <p:nvSpPr>
          <p:cNvPr id="75783" name="Text Box 7"/>
          <p:cNvSpPr txBox="1">
            <a:spLocks noChangeArrowheads="1"/>
          </p:cNvSpPr>
          <p:nvPr/>
        </p:nvSpPr>
        <p:spPr bwMode="auto">
          <a:xfrm>
            <a:off x="214313" y="3613150"/>
            <a:ext cx="4967287"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rgbClr val="0000FF"/>
                </a:solidFill>
              </a:rPr>
              <a:t>设计步骤</a:t>
            </a:r>
            <a:r>
              <a:rPr lang="en-US" altLang="zh-CN" b="1">
                <a:solidFill>
                  <a:srgbClr val="0000FF"/>
                </a:solidFill>
              </a:rPr>
              <a:t>(</a:t>
            </a:r>
            <a:r>
              <a:rPr lang="zh-CN" altLang="en-US" b="1">
                <a:solidFill>
                  <a:srgbClr val="0000FF"/>
                </a:solidFill>
              </a:rPr>
              <a:t>分</a:t>
            </a:r>
            <a:r>
              <a:rPr lang="en-US" altLang="zh-CN" b="1">
                <a:solidFill>
                  <a:srgbClr val="0000FF"/>
                </a:solidFill>
              </a:rPr>
              <a:t>7</a:t>
            </a:r>
            <a:r>
              <a:rPr lang="zh-CN" altLang="en-US" b="1">
                <a:solidFill>
                  <a:srgbClr val="0000FF"/>
                </a:solidFill>
              </a:rPr>
              <a:t>步</a:t>
            </a:r>
            <a:r>
              <a:rPr lang="en-US" altLang="zh-CN" b="1">
                <a:solidFill>
                  <a:srgbClr val="0000FF"/>
                </a:solidFill>
              </a:rPr>
              <a:t>)</a:t>
            </a:r>
            <a:r>
              <a:rPr lang="zh-CN" altLang="en-US" b="1">
                <a:solidFill>
                  <a:srgbClr val="0000FF"/>
                </a:solidFill>
              </a:rPr>
              <a:t>如下：</a:t>
            </a:r>
          </a:p>
        </p:txBody>
      </p:sp>
      <p:sp>
        <p:nvSpPr>
          <p:cNvPr id="75784" name="Text Box 8"/>
          <p:cNvSpPr txBox="1">
            <a:spLocks noChangeArrowheads="1"/>
          </p:cNvSpPr>
          <p:nvPr/>
        </p:nvSpPr>
        <p:spPr bwMode="auto">
          <a:xfrm>
            <a:off x="190500" y="4038600"/>
            <a:ext cx="8420100" cy="457200"/>
          </a:xfrm>
          <a:prstGeom prst="rect">
            <a:avLst/>
          </a:prstGeom>
          <a:noFill/>
          <a:ln w="9525">
            <a:noFill/>
            <a:miter lim="800000"/>
            <a:headEnd/>
            <a:tailEnd/>
          </a:ln>
          <a:effectLst/>
        </p:spPr>
        <p:txBody>
          <a:bodyPr>
            <a:spAutoFit/>
          </a:bodyPr>
          <a:lstStyle/>
          <a:p>
            <a:pPr marL="576263" indent="-576263" eaLnBrk="1" hangingPunct="1">
              <a:spcBef>
                <a:spcPct val="50000"/>
              </a:spcBef>
            </a:pPr>
            <a:r>
              <a:rPr lang="en-US" altLang="zh-CN" b="1">
                <a:solidFill>
                  <a:srgbClr val="800000"/>
                </a:solidFill>
              </a:rPr>
              <a:t>(1)  </a:t>
            </a:r>
            <a:r>
              <a:rPr lang="zh-CN" altLang="en-US" b="1">
                <a:solidFill>
                  <a:srgbClr val="800000"/>
                </a:solidFill>
              </a:rPr>
              <a:t>根据任务要求，确定计数器的模数和所需的触发器个数。</a:t>
            </a:r>
          </a:p>
        </p:txBody>
      </p:sp>
      <p:sp>
        <p:nvSpPr>
          <p:cNvPr id="75785" name="Text Box 9"/>
          <p:cNvSpPr txBox="1">
            <a:spLocks noChangeArrowheads="1"/>
          </p:cNvSpPr>
          <p:nvPr/>
        </p:nvSpPr>
        <p:spPr bwMode="auto">
          <a:xfrm>
            <a:off x="685800" y="4495800"/>
            <a:ext cx="7924800"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本任务所需计数器的模数为 </a:t>
            </a:r>
            <a:r>
              <a:rPr lang="en-US" altLang="zh-CN" b="1">
                <a:ea typeface="楷体_GB2312" pitchFamily="49" charset="-122"/>
              </a:rPr>
              <a:t>6 </a:t>
            </a:r>
            <a:r>
              <a:rPr lang="zh-CN" altLang="en-US" b="1">
                <a:ea typeface="楷体_GB2312" pitchFamily="49" charset="-122"/>
              </a:rPr>
              <a:t>，所以触发器的个数为 </a:t>
            </a:r>
            <a:r>
              <a:rPr lang="en-US" altLang="zh-CN" b="1">
                <a:ea typeface="楷体_GB2312" pitchFamily="49" charset="-122"/>
              </a:rPr>
              <a:t>3 </a:t>
            </a:r>
            <a:r>
              <a:rPr lang="zh-CN" altLang="en-US" b="1">
                <a:ea typeface="楷体_GB2312" pitchFamily="49" charset="-122"/>
              </a:rPr>
              <a:t>。</a:t>
            </a:r>
          </a:p>
        </p:txBody>
      </p:sp>
      <p:sp>
        <p:nvSpPr>
          <p:cNvPr id="75786" name="Text Box 10"/>
          <p:cNvSpPr txBox="1">
            <a:spLocks noChangeArrowheads="1"/>
          </p:cNvSpPr>
          <p:nvPr/>
        </p:nvSpPr>
        <p:spPr bwMode="auto">
          <a:xfrm>
            <a:off x="228600" y="4953000"/>
            <a:ext cx="5338763" cy="457200"/>
          </a:xfrm>
          <a:prstGeom prst="rect">
            <a:avLst/>
          </a:prstGeom>
          <a:noFill/>
          <a:ln w="9525">
            <a:noFill/>
            <a:miter lim="800000"/>
            <a:headEnd/>
            <a:tailEnd/>
          </a:ln>
          <a:effectLst/>
        </p:spPr>
        <p:txBody>
          <a:bodyPr>
            <a:spAutoFit/>
          </a:bodyPr>
          <a:lstStyle/>
          <a:p>
            <a:pPr marL="576263" indent="-576263" eaLnBrk="1" hangingPunct="1">
              <a:spcBef>
                <a:spcPct val="50000"/>
              </a:spcBef>
            </a:pPr>
            <a:r>
              <a:rPr lang="en-US" altLang="zh-CN" b="1">
                <a:solidFill>
                  <a:srgbClr val="800000"/>
                </a:solidFill>
              </a:rPr>
              <a:t>(2)  </a:t>
            </a:r>
            <a:r>
              <a:rPr lang="zh-CN" altLang="en-US" b="1">
                <a:solidFill>
                  <a:srgbClr val="800000"/>
                </a:solidFill>
              </a:rPr>
              <a:t>确定触发器的类型。</a:t>
            </a:r>
          </a:p>
        </p:txBody>
      </p:sp>
      <p:sp>
        <p:nvSpPr>
          <p:cNvPr id="75787" name="Text Box 11"/>
          <p:cNvSpPr txBox="1">
            <a:spLocks noChangeArrowheads="1"/>
          </p:cNvSpPr>
          <p:nvPr/>
        </p:nvSpPr>
        <p:spPr bwMode="auto">
          <a:xfrm>
            <a:off x="762000" y="5334000"/>
            <a:ext cx="7721600" cy="822325"/>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最常用的触发器有 </a:t>
            </a:r>
            <a:r>
              <a:rPr lang="en-US" altLang="zh-CN" b="1">
                <a:ea typeface="楷体_GB2312" pitchFamily="49" charset="-122"/>
              </a:rPr>
              <a:t>D</a:t>
            </a:r>
            <a:r>
              <a:rPr lang="zh-CN" altLang="en-US" b="1">
                <a:ea typeface="楷体_GB2312" pitchFamily="49" charset="-122"/>
              </a:rPr>
              <a:t>触发器和</a:t>
            </a:r>
            <a:r>
              <a:rPr lang="en-US" altLang="zh-CN" b="1">
                <a:ea typeface="楷体_GB2312" pitchFamily="49" charset="-122"/>
              </a:rPr>
              <a:t>JK</a:t>
            </a:r>
            <a:r>
              <a:rPr lang="zh-CN" altLang="en-US" b="1">
                <a:ea typeface="楷体_GB2312" pitchFamily="49" charset="-122"/>
              </a:rPr>
              <a:t>触发器，本任务中选用</a:t>
            </a:r>
            <a:r>
              <a:rPr lang="en-US" altLang="zh-CN" b="1">
                <a:ea typeface="楷体_GB2312" pitchFamily="49" charset="-122"/>
              </a:rPr>
              <a:t>JK</a:t>
            </a:r>
            <a:r>
              <a:rPr lang="zh-CN" altLang="en-US" b="1">
                <a:ea typeface="楷体_GB2312" pitchFamily="49" charset="-122"/>
              </a:rPr>
              <a:t>触发器。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0">
                                            <p:txEl>
                                              <p:pRg st="0" end="0"/>
                                            </p:txEl>
                                          </p:spTgt>
                                        </p:tgtEl>
                                        <p:attrNameLst>
                                          <p:attrName>style.visibility</p:attrName>
                                        </p:attrNameLst>
                                      </p:cBhvr>
                                      <p:to>
                                        <p:strVal val="visible"/>
                                      </p:to>
                                    </p:set>
                                    <p:animEffect transition="in" filter="wipe(left)">
                                      <p:cBhvr>
                                        <p:cTn id="12" dur="500"/>
                                        <p:tgtEl>
                                          <p:spTgt spid="7578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 calcmode="lin" valueType="num">
                                      <p:cBhvr additive="base">
                                        <p:cTn id="17" dur="500" fill="hold"/>
                                        <p:tgtEl>
                                          <p:spTgt spid="75782"/>
                                        </p:tgtEl>
                                        <p:attrNameLst>
                                          <p:attrName>ppt_x</p:attrName>
                                        </p:attrNameLst>
                                      </p:cBhvr>
                                      <p:tavLst>
                                        <p:tav tm="0">
                                          <p:val>
                                            <p:strVal val="#ppt_x"/>
                                          </p:val>
                                        </p:tav>
                                        <p:tav tm="100000">
                                          <p:val>
                                            <p:strVal val="#ppt_x"/>
                                          </p:val>
                                        </p:tav>
                                      </p:tavLst>
                                    </p:anim>
                                    <p:anim calcmode="lin" valueType="num">
                                      <p:cBhvr additive="base">
                                        <p:cTn id="18" dur="500" fill="hold"/>
                                        <p:tgtEl>
                                          <p:spTgt spid="7578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5783">
                                            <p:txEl>
                                              <p:pRg st="0" end="0"/>
                                            </p:txEl>
                                          </p:spTgt>
                                        </p:tgtEl>
                                        <p:attrNameLst>
                                          <p:attrName>style.visibility</p:attrName>
                                        </p:attrNameLst>
                                      </p:cBhvr>
                                      <p:to>
                                        <p:strVal val="visible"/>
                                      </p:to>
                                    </p:set>
                                    <p:animEffect transition="in" filter="wipe(left)">
                                      <p:cBhvr>
                                        <p:cTn id="23" dur="500"/>
                                        <p:tgtEl>
                                          <p:spTgt spid="7578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5784">
                                            <p:txEl>
                                              <p:pRg st="0" end="0"/>
                                            </p:txEl>
                                          </p:spTgt>
                                        </p:tgtEl>
                                        <p:attrNameLst>
                                          <p:attrName>style.visibility</p:attrName>
                                        </p:attrNameLst>
                                      </p:cBhvr>
                                      <p:to>
                                        <p:strVal val="visible"/>
                                      </p:to>
                                    </p:set>
                                    <p:animEffect transition="in" filter="wipe(left)">
                                      <p:cBhvr>
                                        <p:cTn id="28" dur="500"/>
                                        <p:tgtEl>
                                          <p:spTgt spid="75784">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5785">
                                            <p:txEl>
                                              <p:pRg st="0" end="0"/>
                                            </p:txEl>
                                          </p:spTgt>
                                        </p:tgtEl>
                                        <p:attrNameLst>
                                          <p:attrName>style.visibility</p:attrName>
                                        </p:attrNameLst>
                                      </p:cBhvr>
                                      <p:to>
                                        <p:strVal val="visible"/>
                                      </p:to>
                                    </p:set>
                                    <p:animEffect transition="in" filter="wipe(left)">
                                      <p:cBhvr>
                                        <p:cTn id="33" dur="500"/>
                                        <p:tgtEl>
                                          <p:spTgt spid="75785">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75786">
                                            <p:txEl>
                                              <p:pRg st="0" end="0"/>
                                            </p:txEl>
                                          </p:spTgt>
                                        </p:tgtEl>
                                        <p:attrNameLst>
                                          <p:attrName>style.visibility</p:attrName>
                                        </p:attrNameLst>
                                      </p:cBhvr>
                                      <p:to>
                                        <p:strVal val="visible"/>
                                      </p:to>
                                    </p:set>
                                    <p:animEffect transition="in" filter="wipe(left)">
                                      <p:cBhvr>
                                        <p:cTn id="38" dur="500"/>
                                        <p:tgtEl>
                                          <p:spTgt spid="75786">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5787">
                                            <p:txEl>
                                              <p:pRg st="0" end="0"/>
                                            </p:txEl>
                                          </p:spTgt>
                                        </p:tgtEl>
                                        <p:attrNameLst>
                                          <p:attrName>style.visibility</p:attrName>
                                        </p:attrNameLst>
                                      </p:cBhvr>
                                      <p:to>
                                        <p:strVal val="visible"/>
                                      </p:to>
                                    </p:set>
                                    <p:animEffect transition="in" filter="wipe(left)">
                                      <p:cBhvr>
                                        <p:cTn id="43" dur="500"/>
                                        <p:tgtEl>
                                          <p:spTgt spid="757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75780" grpId="0" build="p" autoUpdateAnimBg="0"/>
      <p:bldP spid="75782" grpId="0" autoUpdateAnimBg="0"/>
      <p:bldP spid="75783" grpId="0" build="p" autoUpdateAnimBg="0"/>
      <p:bldP spid="75784" grpId="0" build="p" autoUpdateAnimBg="0"/>
      <p:bldP spid="75785" grpId="0" build="p" autoUpdateAnimBg="0"/>
      <p:bldP spid="75786" grpId="0" build="p" autoUpdateAnimBg="0"/>
      <p:bldP spid="7578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7" name="Group 7"/>
          <p:cNvGrpSpPr>
            <a:grpSpLocks/>
          </p:cNvGrpSpPr>
          <p:nvPr/>
        </p:nvGrpSpPr>
        <p:grpSpPr bwMode="auto">
          <a:xfrm>
            <a:off x="5845175" y="909638"/>
            <a:ext cx="2762250" cy="1422400"/>
            <a:chOff x="1197" y="379"/>
            <a:chExt cx="2541" cy="996"/>
          </a:xfrm>
        </p:grpSpPr>
        <p:sp>
          <p:nvSpPr>
            <p:cNvPr id="20487" name="Oval 8"/>
            <p:cNvSpPr>
              <a:spLocks noChangeArrowheads="1"/>
            </p:cNvSpPr>
            <p:nvPr/>
          </p:nvSpPr>
          <p:spPr bwMode="auto">
            <a:xfrm>
              <a:off x="1200" y="382"/>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88" name="Oval 9"/>
            <p:cNvSpPr>
              <a:spLocks noChangeArrowheads="1"/>
            </p:cNvSpPr>
            <p:nvPr/>
          </p:nvSpPr>
          <p:spPr bwMode="auto">
            <a:xfrm>
              <a:off x="2169" y="379"/>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89" name="Oval 10"/>
            <p:cNvSpPr>
              <a:spLocks noChangeArrowheads="1"/>
            </p:cNvSpPr>
            <p:nvPr/>
          </p:nvSpPr>
          <p:spPr bwMode="auto">
            <a:xfrm>
              <a:off x="3111" y="385"/>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90" name="Oval 11"/>
            <p:cNvSpPr>
              <a:spLocks noChangeArrowheads="1"/>
            </p:cNvSpPr>
            <p:nvPr/>
          </p:nvSpPr>
          <p:spPr bwMode="auto">
            <a:xfrm>
              <a:off x="1197" y="1081"/>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91" name="Oval 12"/>
            <p:cNvSpPr>
              <a:spLocks noChangeArrowheads="1"/>
            </p:cNvSpPr>
            <p:nvPr/>
          </p:nvSpPr>
          <p:spPr bwMode="auto">
            <a:xfrm>
              <a:off x="2175" y="1078"/>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92" name="Oval 13"/>
            <p:cNvSpPr>
              <a:spLocks noChangeArrowheads="1"/>
            </p:cNvSpPr>
            <p:nvPr/>
          </p:nvSpPr>
          <p:spPr bwMode="auto">
            <a:xfrm>
              <a:off x="3108" y="1084"/>
              <a:ext cx="563" cy="291"/>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20493" name="Text Box 14"/>
            <p:cNvSpPr txBox="1">
              <a:spLocks noChangeArrowheads="1"/>
            </p:cNvSpPr>
            <p:nvPr/>
          </p:nvSpPr>
          <p:spPr bwMode="auto">
            <a:xfrm>
              <a:off x="1281" y="391"/>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001</a:t>
              </a:r>
            </a:p>
          </p:txBody>
        </p:sp>
        <p:sp>
          <p:nvSpPr>
            <p:cNvPr id="20494" name="Text Box 15"/>
            <p:cNvSpPr txBox="1">
              <a:spLocks noChangeArrowheads="1"/>
            </p:cNvSpPr>
            <p:nvPr/>
          </p:nvSpPr>
          <p:spPr bwMode="auto">
            <a:xfrm>
              <a:off x="2250" y="397"/>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011</a:t>
              </a:r>
            </a:p>
          </p:txBody>
        </p:sp>
        <p:sp>
          <p:nvSpPr>
            <p:cNvPr id="20495" name="Text Box 16"/>
            <p:cNvSpPr txBox="1">
              <a:spLocks noChangeArrowheads="1"/>
            </p:cNvSpPr>
            <p:nvPr/>
          </p:nvSpPr>
          <p:spPr bwMode="auto">
            <a:xfrm>
              <a:off x="3192" y="393"/>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010</a:t>
              </a:r>
            </a:p>
          </p:txBody>
        </p:sp>
        <p:sp>
          <p:nvSpPr>
            <p:cNvPr id="20496" name="Text Box 17"/>
            <p:cNvSpPr txBox="1">
              <a:spLocks noChangeArrowheads="1"/>
            </p:cNvSpPr>
            <p:nvPr/>
          </p:nvSpPr>
          <p:spPr bwMode="auto">
            <a:xfrm>
              <a:off x="3189" y="1084"/>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110</a:t>
              </a:r>
            </a:p>
          </p:txBody>
        </p:sp>
        <p:sp>
          <p:nvSpPr>
            <p:cNvPr id="20497" name="Text Box 18"/>
            <p:cNvSpPr txBox="1">
              <a:spLocks noChangeArrowheads="1"/>
            </p:cNvSpPr>
            <p:nvPr/>
          </p:nvSpPr>
          <p:spPr bwMode="auto">
            <a:xfrm>
              <a:off x="2250" y="1090"/>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100</a:t>
              </a:r>
            </a:p>
          </p:txBody>
        </p:sp>
        <p:sp>
          <p:nvSpPr>
            <p:cNvPr id="20498" name="Text Box 19"/>
            <p:cNvSpPr txBox="1">
              <a:spLocks noChangeArrowheads="1"/>
            </p:cNvSpPr>
            <p:nvPr/>
          </p:nvSpPr>
          <p:spPr bwMode="auto">
            <a:xfrm>
              <a:off x="1275" y="1087"/>
              <a:ext cx="546" cy="278"/>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101</a:t>
              </a:r>
            </a:p>
          </p:txBody>
        </p:sp>
        <p:sp>
          <p:nvSpPr>
            <p:cNvPr id="20499" name="AutoShape 20"/>
            <p:cNvSpPr>
              <a:spLocks noChangeArrowheads="1"/>
            </p:cNvSpPr>
            <p:nvPr/>
          </p:nvSpPr>
          <p:spPr bwMode="auto">
            <a:xfrm>
              <a:off x="1836" y="500"/>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20500" name="AutoShape 21"/>
            <p:cNvSpPr>
              <a:spLocks noChangeArrowheads="1"/>
            </p:cNvSpPr>
            <p:nvPr/>
          </p:nvSpPr>
          <p:spPr bwMode="auto">
            <a:xfrm>
              <a:off x="2787" y="497"/>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20501" name="AutoShape 22"/>
            <p:cNvSpPr>
              <a:spLocks noChangeArrowheads="1"/>
            </p:cNvSpPr>
            <p:nvPr/>
          </p:nvSpPr>
          <p:spPr bwMode="auto">
            <a:xfrm flipH="1">
              <a:off x="2774" y="1194"/>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20502" name="AutoShape 23"/>
            <p:cNvSpPr>
              <a:spLocks noChangeArrowheads="1"/>
            </p:cNvSpPr>
            <p:nvPr/>
          </p:nvSpPr>
          <p:spPr bwMode="auto">
            <a:xfrm flipH="1">
              <a:off x="1826" y="1191"/>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20503" name="AutoShape 24"/>
            <p:cNvSpPr>
              <a:spLocks noChangeArrowheads="1"/>
            </p:cNvSpPr>
            <p:nvPr/>
          </p:nvSpPr>
          <p:spPr bwMode="auto">
            <a:xfrm rot="16200000" flipH="1">
              <a:off x="3259" y="842"/>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20504" name="AutoShape 25"/>
            <p:cNvSpPr>
              <a:spLocks noChangeArrowheads="1"/>
            </p:cNvSpPr>
            <p:nvPr/>
          </p:nvSpPr>
          <p:spPr bwMode="auto">
            <a:xfrm rot="5400000" flipH="1" flipV="1">
              <a:off x="1343" y="838"/>
              <a:ext cx="282" cy="73"/>
            </a:xfrm>
            <a:prstGeom prst="rightArrow">
              <a:avLst>
                <a:gd name="adj1" fmla="val 50000"/>
                <a:gd name="adj2" fmla="val 96575"/>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grpSp>
      <p:sp>
        <p:nvSpPr>
          <p:cNvPr id="76826" name="Text Box 26"/>
          <p:cNvSpPr txBox="1">
            <a:spLocks noChangeArrowheads="1"/>
          </p:cNvSpPr>
          <p:nvPr/>
        </p:nvSpPr>
        <p:spPr bwMode="auto">
          <a:xfrm>
            <a:off x="533400" y="381000"/>
            <a:ext cx="6435725" cy="457200"/>
          </a:xfrm>
          <a:prstGeom prst="rect">
            <a:avLst/>
          </a:prstGeom>
          <a:noFill/>
          <a:ln w="9525">
            <a:noFill/>
            <a:miter lim="800000"/>
            <a:headEnd/>
            <a:tailEnd/>
          </a:ln>
          <a:effectLst/>
        </p:spPr>
        <p:txBody>
          <a:bodyPr>
            <a:spAutoFit/>
          </a:bodyPr>
          <a:lstStyle/>
          <a:p>
            <a:pPr marL="576263" indent="-576263" eaLnBrk="1" hangingPunct="1">
              <a:spcBef>
                <a:spcPct val="50000"/>
              </a:spcBef>
            </a:pPr>
            <a:r>
              <a:rPr lang="en-US" altLang="zh-CN" b="1">
                <a:solidFill>
                  <a:srgbClr val="800000"/>
                </a:solidFill>
              </a:rPr>
              <a:t>(3)  </a:t>
            </a:r>
            <a:r>
              <a:rPr lang="zh-CN" altLang="en-US" b="1">
                <a:solidFill>
                  <a:srgbClr val="800000"/>
                </a:solidFill>
              </a:rPr>
              <a:t>列写状态转换表或转换图。</a:t>
            </a:r>
          </a:p>
        </p:txBody>
      </p:sp>
      <p:sp>
        <p:nvSpPr>
          <p:cNvPr id="76827" name="Text Box 27"/>
          <p:cNvSpPr txBox="1">
            <a:spLocks noChangeArrowheads="1"/>
          </p:cNvSpPr>
          <p:nvPr/>
        </p:nvSpPr>
        <p:spPr bwMode="auto">
          <a:xfrm>
            <a:off x="533400" y="838200"/>
            <a:ext cx="5346700" cy="1800225"/>
          </a:xfrm>
          <a:prstGeom prst="rect">
            <a:avLst/>
          </a:prstGeom>
          <a:noFill/>
          <a:ln w="9525">
            <a:noFill/>
            <a:miter lim="800000"/>
            <a:headEnd/>
            <a:tailEnd/>
          </a:ln>
          <a:effectLst/>
        </p:spPr>
        <p:txBody>
          <a:bodyPr>
            <a:spAutoFit/>
          </a:bodyPr>
          <a:lstStyle/>
          <a:p>
            <a:pPr eaLnBrk="1" hangingPunct="1">
              <a:spcBef>
                <a:spcPct val="50000"/>
              </a:spcBef>
            </a:pPr>
            <a:r>
              <a:rPr lang="zh-CN" altLang="en-US" sz="2800" b="1">
                <a:ea typeface="楷体_GB2312" pitchFamily="49" charset="-122"/>
              </a:rPr>
              <a:t>用三个触发器的输出端</a:t>
            </a:r>
            <a:r>
              <a:rPr lang="en-US" altLang="zh-CN" sz="2800" b="1">
                <a:ea typeface="楷体_GB2312" pitchFamily="49" charset="-122"/>
              </a:rPr>
              <a:t>Q</a:t>
            </a:r>
            <a:r>
              <a:rPr lang="en-US" altLang="zh-CN" sz="2800" b="1" baseline="-25000">
                <a:ea typeface="楷体_GB2312" pitchFamily="49" charset="-122"/>
              </a:rPr>
              <a:t>A</a:t>
            </a:r>
            <a:r>
              <a:rPr lang="zh-CN" altLang="en-US" sz="2800" b="1">
                <a:ea typeface="楷体_GB2312" pitchFamily="49" charset="-122"/>
              </a:rPr>
              <a:t>、</a:t>
            </a:r>
            <a:r>
              <a:rPr lang="en-US" altLang="zh-CN" sz="2800" b="1">
                <a:ea typeface="楷体_GB2312" pitchFamily="49" charset="-122"/>
              </a:rPr>
              <a:t>Q</a:t>
            </a:r>
            <a:r>
              <a:rPr lang="en-US" altLang="zh-CN" sz="2800" b="1" baseline="-25000">
                <a:ea typeface="楷体_GB2312" pitchFamily="49" charset="-122"/>
              </a:rPr>
              <a:t>B</a:t>
            </a:r>
            <a:r>
              <a:rPr lang="zh-CN" altLang="en-US" sz="2800" b="1">
                <a:ea typeface="楷体_GB2312" pitchFamily="49" charset="-122"/>
              </a:rPr>
              <a:t>、</a:t>
            </a:r>
            <a:r>
              <a:rPr lang="en-US" altLang="zh-CN" sz="2800" b="1">
                <a:ea typeface="楷体_GB2312" pitchFamily="49" charset="-122"/>
              </a:rPr>
              <a:t>Q</a:t>
            </a:r>
            <a:r>
              <a:rPr lang="en-US" altLang="zh-CN" sz="2800" b="1" baseline="-25000">
                <a:ea typeface="楷体_GB2312" pitchFamily="49" charset="-122"/>
              </a:rPr>
              <a:t>C</a:t>
            </a:r>
            <a:r>
              <a:rPr lang="zh-CN" altLang="en-US" sz="2800" b="1">
                <a:ea typeface="楷体_GB2312" pitchFamily="49" charset="-122"/>
              </a:rPr>
              <a:t>分别控制电动机的三个绕组</a:t>
            </a:r>
            <a:r>
              <a:rPr lang="en-US" altLang="zh-CN" sz="2800" b="1">
                <a:ea typeface="楷体_GB2312" pitchFamily="49" charset="-122"/>
              </a:rPr>
              <a:t>A</a:t>
            </a:r>
            <a:r>
              <a:rPr lang="zh-CN" altLang="en-US" sz="2800" b="1">
                <a:ea typeface="楷体_GB2312" pitchFamily="49" charset="-122"/>
              </a:rPr>
              <a:t>、</a:t>
            </a:r>
            <a:r>
              <a:rPr lang="en-US" altLang="zh-CN" sz="2800" b="1">
                <a:ea typeface="楷体_GB2312" pitchFamily="49" charset="-122"/>
              </a:rPr>
              <a:t>B</a:t>
            </a:r>
            <a:r>
              <a:rPr lang="zh-CN" altLang="en-US" sz="2800" b="1">
                <a:ea typeface="楷体_GB2312" pitchFamily="49" charset="-122"/>
              </a:rPr>
              <a:t>、</a:t>
            </a:r>
            <a:r>
              <a:rPr lang="en-US" altLang="zh-CN" sz="2800" b="1">
                <a:ea typeface="楷体_GB2312" pitchFamily="49" charset="-122"/>
              </a:rPr>
              <a:t>C</a:t>
            </a:r>
            <a:r>
              <a:rPr lang="zh-CN" altLang="en-US" sz="2800" b="1">
                <a:ea typeface="楷体_GB2312" pitchFamily="49" charset="-122"/>
              </a:rPr>
              <a:t>，并以“</a:t>
            </a:r>
            <a:r>
              <a:rPr lang="en-US" altLang="zh-CN" sz="2800" b="1">
                <a:ea typeface="楷体_GB2312" pitchFamily="49" charset="-122"/>
              </a:rPr>
              <a:t>1”</a:t>
            </a:r>
            <a:r>
              <a:rPr lang="zh-CN" altLang="en-US" sz="2800" b="1">
                <a:ea typeface="楷体_GB2312" pitchFamily="49" charset="-122"/>
              </a:rPr>
              <a:t>表示通电，“</a:t>
            </a:r>
            <a:r>
              <a:rPr lang="en-US" altLang="zh-CN" sz="2800" b="1">
                <a:ea typeface="楷体_GB2312" pitchFamily="49" charset="-122"/>
              </a:rPr>
              <a:t>0”</a:t>
            </a:r>
            <a:r>
              <a:rPr lang="zh-CN" altLang="en-US" sz="2800" b="1">
                <a:ea typeface="楷体_GB2312" pitchFamily="49" charset="-122"/>
              </a:rPr>
              <a:t>表示不通电。以</a:t>
            </a:r>
            <a:r>
              <a:rPr lang="en-US" altLang="zh-CN" sz="2800" b="1">
                <a:ea typeface="楷体_GB2312" pitchFamily="49" charset="-122"/>
              </a:rPr>
              <a:t>Q</a:t>
            </a:r>
            <a:r>
              <a:rPr lang="en-US" altLang="zh-CN" sz="2800" b="1" baseline="-25000">
                <a:ea typeface="楷体_GB2312" pitchFamily="49" charset="-122"/>
              </a:rPr>
              <a:t>C</a:t>
            </a:r>
            <a:r>
              <a:rPr lang="en-US" altLang="zh-CN" sz="2800" b="1">
                <a:ea typeface="楷体_GB2312" pitchFamily="49" charset="-122"/>
              </a:rPr>
              <a:t>Q</a:t>
            </a:r>
            <a:r>
              <a:rPr lang="en-US" altLang="zh-CN" sz="2800" b="1" baseline="-25000">
                <a:ea typeface="楷体_GB2312" pitchFamily="49" charset="-122"/>
              </a:rPr>
              <a:t>B</a:t>
            </a:r>
            <a:r>
              <a:rPr lang="en-US" altLang="zh-CN" sz="2800" b="1">
                <a:ea typeface="楷体_GB2312" pitchFamily="49" charset="-122"/>
              </a:rPr>
              <a:t>Q</a:t>
            </a:r>
            <a:r>
              <a:rPr lang="en-US" altLang="zh-CN" sz="2800" b="1" baseline="-25000">
                <a:ea typeface="楷体_GB2312" pitchFamily="49" charset="-122"/>
              </a:rPr>
              <a:t>A </a:t>
            </a:r>
            <a:r>
              <a:rPr lang="zh-CN" altLang="en-US" sz="2800" b="1">
                <a:ea typeface="楷体_GB2312" pitchFamily="49" charset="-122"/>
              </a:rPr>
              <a:t>为序排列：</a:t>
            </a:r>
          </a:p>
        </p:txBody>
      </p:sp>
      <p:sp>
        <p:nvSpPr>
          <p:cNvPr id="76828" name="Text Box 28"/>
          <p:cNvSpPr txBox="1">
            <a:spLocks noChangeArrowheads="1"/>
          </p:cNvSpPr>
          <p:nvPr/>
        </p:nvSpPr>
        <p:spPr bwMode="auto">
          <a:xfrm>
            <a:off x="557242" y="3165482"/>
            <a:ext cx="8229600" cy="822325"/>
          </a:xfrm>
          <a:prstGeom prst="rect">
            <a:avLst/>
          </a:prstGeom>
          <a:noFill/>
          <a:ln w="9525">
            <a:noFill/>
            <a:miter lim="800000"/>
            <a:headEnd/>
            <a:tailEnd/>
          </a:ln>
          <a:effectLst/>
        </p:spPr>
        <p:txBody>
          <a:bodyPr>
            <a:spAutoFit/>
          </a:bodyPr>
          <a:lstStyle/>
          <a:p>
            <a:pPr marL="576263" indent="-576263" eaLnBrk="1" hangingPunct="1">
              <a:spcBef>
                <a:spcPct val="50000"/>
              </a:spcBef>
            </a:pPr>
            <a:r>
              <a:rPr lang="en-US" altLang="zh-CN" b="1" dirty="0">
                <a:solidFill>
                  <a:srgbClr val="800000"/>
                </a:solidFill>
              </a:rPr>
              <a:t>(4)  </a:t>
            </a:r>
            <a:r>
              <a:rPr lang="zh-CN" altLang="en-US" b="1" dirty="0">
                <a:solidFill>
                  <a:srgbClr val="800000"/>
                </a:solidFill>
              </a:rPr>
              <a:t>根据所选触发器的激励表，确定各个触发器在状态转换时对控制端的电平要求。</a:t>
            </a:r>
          </a:p>
        </p:txBody>
      </p:sp>
      <p:sp>
        <p:nvSpPr>
          <p:cNvPr id="76829" name="Text Box 29"/>
          <p:cNvSpPr txBox="1">
            <a:spLocks noChangeArrowheads="1"/>
          </p:cNvSpPr>
          <p:nvPr/>
        </p:nvSpPr>
        <p:spPr bwMode="auto">
          <a:xfrm>
            <a:off x="1014442" y="3971932"/>
            <a:ext cx="5802313"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a:solidFill>
                  <a:srgbClr val="FF0000"/>
                </a:solidFill>
                <a:ea typeface="楷体_GB2312" pitchFamily="49" charset="-122"/>
              </a:rPr>
              <a:t>步进电动机绕组通电激励表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26">
                                            <p:txEl>
                                              <p:pRg st="0" end="0"/>
                                            </p:txEl>
                                          </p:spTgt>
                                        </p:tgtEl>
                                        <p:attrNameLst>
                                          <p:attrName>style.visibility</p:attrName>
                                        </p:attrNameLst>
                                      </p:cBhvr>
                                      <p:to>
                                        <p:strVal val="visible"/>
                                      </p:to>
                                    </p:set>
                                    <p:animEffect transition="in" filter="wipe(left)">
                                      <p:cBhvr>
                                        <p:cTn id="7" dur="500"/>
                                        <p:tgtEl>
                                          <p:spTgt spid="76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6827">
                                            <p:txEl>
                                              <p:pRg st="0" end="0"/>
                                            </p:txEl>
                                          </p:spTgt>
                                        </p:tgtEl>
                                        <p:attrNameLst>
                                          <p:attrName>style.visibility</p:attrName>
                                        </p:attrNameLst>
                                      </p:cBhvr>
                                      <p:to>
                                        <p:strVal val="visible"/>
                                      </p:to>
                                    </p:set>
                                    <p:animEffect transition="in" filter="box(out)">
                                      <p:cBhvr>
                                        <p:cTn id="12" dur="500"/>
                                        <p:tgtEl>
                                          <p:spTgt spid="768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6807"/>
                                        </p:tgtEl>
                                        <p:attrNameLst>
                                          <p:attrName>style.visibility</p:attrName>
                                        </p:attrNameLst>
                                      </p:cBhvr>
                                      <p:to>
                                        <p:strVal val="visible"/>
                                      </p:to>
                                    </p:set>
                                    <p:animEffect transition="in" filter="box(out)">
                                      <p:cBhvr>
                                        <p:cTn id="17" dur="500"/>
                                        <p:tgtEl>
                                          <p:spTgt spid="76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28">
                                            <p:txEl>
                                              <p:pRg st="0" end="0"/>
                                            </p:txEl>
                                          </p:spTgt>
                                        </p:tgtEl>
                                        <p:attrNameLst>
                                          <p:attrName>style.visibility</p:attrName>
                                        </p:attrNameLst>
                                      </p:cBhvr>
                                      <p:to>
                                        <p:strVal val="visible"/>
                                      </p:to>
                                    </p:set>
                                    <p:animEffect transition="in" filter="wipe(left)">
                                      <p:cBhvr>
                                        <p:cTn id="22" dur="500"/>
                                        <p:tgtEl>
                                          <p:spTgt spid="768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29">
                                            <p:txEl>
                                              <p:pRg st="0" end="0"/>
                                            </p:txEl>
                                          </p:spTgt>
                                        </p:tgtEl>
                                        <p:attrNameLst>
                                          <p:attrName>style.visibility</p:attrName>
                                        </p:attrNameLst>
                                      </p:cBhvr>
                                      <p:to>
                                        <p:strVal val="visible"/>
                                      </p:to>
                                    </p:set>
                                    <p:animEffect transition="in" filter="wipe(left)">
                                      <p:cBhvr>
                                        <p:cTn id="27" dur="500"/>
                                        <p:tgtEl>
                                          <p:spTgt spid="768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26" grpId="0" build="p" autoUpdateAnimBg="0"/>
      <p:bldP spid="76827" grpId="0" build="p" autoUpdateAnimBg="0"/>
      <p:bldP spid="76828" grpId="0" build="p" autoUpdateAnimBg="0"/>
      <p:bldP spid="7682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144463" y="144463"/>
            <a:ext cx="59817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§7.1  </a:t>
            </a:r>
            <a:r>
              <a:rPr lang="zh-CN" altLang="en-US" sz="4000" b="1">
                <a:solidFill>
                  <a:srgbClr val="FF0000"/>
                </a:solidFill>
                <a:ea typeface="隶书" pitchFamily="49" charset="-122"/>
              </a:rPr>
              <a:t>计数器</a:t>
            </a:r>
          </a:p>
        </p:txBody>
      </p:sp>
      <p:sp>
        <p:nvSpPr>
          <p:cNvPr id="62467" name="Text Box 3"/>
          <p:cNvSpPr txBox="1">
            <a:spLocks noChangeArrowheads="1"/>
          </p:cNvSpPr>
          <p:nvPr/>
        </p:nvSpPr>
        <p:spPr bwMode="auto">
          <a:xfrm>
            <a:off x="165100" y="779463"/>
            <a:ext cx="7031038"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一、  计数器的功能和分类</a:t>
            </a:r>
          </a:p>
        </p:txBody>
      </p:sp>
      <p:sp>
        <p:nvSpPr>
          <p:cNvPr id="62468" name="Text Box 4"/>
          <p:cNvSpPr txBox="1">
            <a:spLocks noChangeArrowheads="1"/>
          </p:cNvSpPr>
          <p:nvPr/>
        </p:nvSpPr>
        <p:spPr bwMode="auto">
          <a:xfrm>
            <a:off x="403225" y="1446213"/>
            <a:ext cx="8359775" cy="3898900"/>
          </a:xfrm>
          <a:prstGeom prst="rect">
            <a:avLst/>
          </a:prstGeom>
          <a:noFill/>
          <a:ln w="9525">
            <a:noFill/>
            <a:miter lim="800000"/>
            <a:headEnd/>
            <a:tailEnd/>
          </a:ln>
          <a:effectLst/>
        </p:spPr>
        <p:txBody>
          <a:bodyPr>
            <a:spAutoFit/>
          </a:bodyPr>
          <a:lstStyle/>
          <a:p>
            <a:pPr algn="just" eaLnBrk="1" hangingPunct="1">
              <a:spcBef>
                <a:spcPct val="50000"/>
              </a:spcBef>
            </a:pPr>
            <a:r>
              <a:rPr lang="en-US" altLang="zh-CN" sz="2800" b="1">
                <a:solidFill>
                  <a:srgbClr val="800000"/>
                </a:solidFill>
                <a:cs typeface="Times New Roman" pitchFamily="18" charset="0"/>
              </a:rPr>
              <a:t>1</a:t>
            </a:r>
            <a:r>
              <a:rPr lang="zh-CN" altLang="en-US" sz="2800" b="1">
                <a:solidFill>
                  <a:srgbClr val="800000"/>
                </a:solidFill>
              </a:rPr>
              <a:t>、概念：</a:t>
            </a:r>
            <a:r>
              <a:rPr lang="zh-CN" altLang="en-US" b="1"/>
              <a:t>计数器是一种用来对输入脉冲进行计数的时序逻辑电路。</a:t>
            </a:r>
          </a:p>
          <a:p>
            <a:pPr algn="just" eaLnBrk="1" hangingPunct="1">
              <a:spcBef>
                <a:spcPct val="50000"/>
              </a:spcBef>
            </a:pPr>
            <a:r>
              <a:rPr lang="en-US" altLang="zh-CN" sz="2800" b="1">
                <a:solidFill>
                  <a:srgbClr val="800000"/>
                </a:solidFill>
                <a:cs typeface="Times New Roman" pitchFamily="18" charset="0"/>
              </a:rPr>
              <a:t>2</a:t>
            </a:r>
            <a:r>
              <a:rPr lang="zh-CN" altLang="en-US" sz="2800" b="1">
                <a:solidFill>
                  <a:srgbClr val="800000"/>
                </a:solidFill>
              </a:rPr>
              <a:t>、特点：</a:t>
            </a:r>
          </a:p>
          <a:p>
            <a:pPr algn="just" eaLnBrk="1" hangingPunct="1">
              <a:spcBef>
                <a:spcPct val="50000"/>
              </a:spcBef>
            </a:pPr>
            <a:r>
              <a:rPr lang="zh-CN" altLang="en-US" b="1"/>
              <a:t>（</a:t>
            </a:r>
            <a:r>
              <a:rPr lang="en-US" altLang="zh-CN" b="1">
                <a:cs typeface="Times New Roman" pitchFamily="18" charset="0"/>
              </a:rPr>
              <a:t>1</a:t>
            </a:r>
            <a:r>
              <a:rPr lang="zh-CN" altLang="en-US" b="1"/>
              <a:t>）时钟脉冲即为计数脉冲。</a:t>
            </a:r>
          </a:p>
          <a:p>
            <a:pPr algn="just" eaLnBrk="1" hangingPunct="1">
              <a:spcBef>
                <a:spcPct val="50000"/>
              </a:spcBef>
            </a:pPr>
            <a:r>
              <a:rPr lang="zh-CN" altLang="en-US" b="1"/>
              <a:t>（</a:t>
            </a:r>
            <a:r>
              <a:rPr lang="en-US" altLang="zh-CN" b="1">
                <a:cs typeface="Times New Roman" pitchFamily="18" charset="0"/>
              </a:rPr>
              <a:t>2</a:t>
            </a:r>
            <a:r>
              <a:rPr lang="zh-CN" altLang="en-US" b="1"/>
              <a:t>）计数器实现指定计数范围内计数所需要的状态数目称为计数器的模。</a:t>
            </a:r>
          </a:p>
          <a:p>
            <a:pPr eaLnBrk="1" hangingPunct="1">
              <a:spcBef>
                <a:spcPct val="50000"/>
              </a:spcBef>
            </a:pPr>
            <a:r>
              <a:rPr lang="zh-CN" altLang="en-US" b="1"/>
              <a:t>    （</a:t>
            </a:r>
            <a:r>
              <a:rPr lang="en-US" altLang="zh-CN" b="1"/>
              <a:t>3</a:t>
            </a:r>
            <a:r>
              <a:rPr lang="zh-CN" altLang="en-US" b="1"/>
              <a:t>）计数器除了完成计数功能外，还可用于实现定时、分频、产生节拍脉冲等特定功能，用途十分广泛。</a:t>
            </a:r>
            <a:r>
              <a:rPr lang="zh-CN" altLang="en-US" b="1">
                <a:solidFill>
                  <a:srgbClr val="80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8">
                                            <p:txEl>
                                              <p:pRg st="0" end="0"/>
                                            </p:txEl>
                                          </p:spTgt>
                                        </p:tgtEl>
                                        <p:attrNameLst>
                                          <p:attrName>style.visibility</p:attrName>
                                        </p:attrNameLst>
                                      </p:cBhvr>
                                      <p:to>
                                        <p:strVal val="visible"/>
                                      </p:to>
                                    </p:set>
                                    <p:animEffect transition="in" filter="wipe(left)">
                                      <p:cBhvr>
                                        <p:cTn id="12" dur="500"/>
                                        <p:tgtEl>
                                          <p:spTgt spid="6246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8">
                                            <p:txEl>
                                              <p:pRg st="1" end="1"/>
                                            </p:txEl>
                                          </p:spTgt>
                                        </p:tgtEl>
                                        <p:attrNameLst>
                                          <p:attrName>style.visibility</p:attrName>
                                        </p:attrNameLst>
                                      </p:cBhvr>
                                      <p:to>
                                        <p:strVal val="visible"/>
                                      </p:to>
                                    </p:set>
                                    <p:animEffect transition="in" filter="wipe(left)">
                                      <p:cBhvr>
                                        <p:cTn id="17" dur="500"/>
                                        <p:tgtEl>
                                          <p:spTgt spid="6246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8">
                                            <p:txEl>
                                              <p:pRg st="2" end="2"/>
                                            </p:txEl>
                                          </p:spTgt>
                                        </p:tgtEl>
                                        <p:attrNameLst>
                                          <p:attrName>style.visibility</p:attrName>
                                        </p:attrNameLst>
                                      </p:cBhvr>
                                      <p:to>
                                        <p:strVal val="visible"/>
                                      </p:to>
                                    </p:set>
                                    <p:animEffect transition="in" filter="wipe(left)">
                                      <p:cBhvr>
                                        <p:cTn id="22" dur="500"/>
                                        <p:tgtEl>
                                          <p:spTgt spid="6246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8">
                                            <p:txEl>
                                              <p:pRg st="3" end="3"/>
                                            </p:txEl>
                                          </p:spTgt>
                                        </p:tgtEl>
                                        <p:attrNameLst>
                                          <p:attrName>style.visibility</p:attrName>
                                        </p:attrNameLst>
                                      </p:cBhvr>
                                      <p:to>
                                        <p:strVal val="visible"/>
                                      </p:to>
                                    </p:set>
                                    <p:animEffect transition="in" filter="wipe(left)">
                                      <p:cBhvr>
                                        <p:cTn id="27" dur="500"/>
                                        <p:tgtEl>
                                          <p:spTgt spid="6246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68">
                                            <p:txEl>
                                              <p:pRg st="4" end="4"/>
                                            </p:txEl>
                                          </p:spTgt>
                                        </p:tgtEl>
                                        <p:attrNameLst>
                                          <p:attrName>style.visibility</p:attrName>
                                        </p:attrNameLst>
                                      </p:cBhvr>
                                      <p:to>
                                        <p:strVal val="visible"/>
                                      </p:to>
                                    </p:set>
                                    <p:animEffect transition="in" filter="wipe(left)">
                                      <p:cBhvr>
                                        <p:cTn id="32" dur="500"/>
                                        <p:tgtEl>
                                          <p:spTgt spid="624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P spid="62468"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45" name="Text Box 21"/>
          <p:cNvSpPr txBox="1">
            <a:spLocks noChangeArrowheads="1"/>
          </p:cNvSpPr>
          <p:nvPr/>
        </p:nvSpPr>
        <p:spPr bwMode="auto">
          <a:xfrm>
            <a:off x="5745163" y="4581525"/>
            <a:ext cx="2789237"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30000">
                <a:ea typeface="楷体_GB2312" pitchFamily="49" charset="-122"/>
              </a:rPr>
              <a:t> n  </a:t>
            </a:r>
            <a:r>
              <a:rPr lang="en-US" altLang="zh-CN" b="1">
                <a:ea typeface="楷体_GB2312" pitchFamily="49" charset="-122"/>
              </a:rPr>
              <a:t>  Q </a:t>
            </a:r>
            <a:r>
              <a:rPr lang="en-US" altLang="zh-CN" b="1" baseline="30000">
                <a:ea typeface="楷体_GB2312" pitchFamily="49" charset="-122"/>
              </a:rPr>
              <a:t>n+1        </a:t>
            </a:r>
            <a:r>
              <a:rPr lang="en-US" altLang="zh-CN" b="1">
                <a:ea typeface="楷体_GB2312" pitchFamily="49" charset="-122"/>
              </a:rPr>
              <a:t>J     K</a:t>
            </a:r>
          </a:p>
        </p:txBody>
      </p:sp>
      <p:grpSp>
        <p:nvGrpSpPr>
          <p:cNvPr id="77858" name="Group 34"/>
          <p:cNvGrpSpPr>
            <a:grpSpLocks/>
          </p:cNvGrpSpPr>
          <p:nvPr/>
        </p:nvGrpSpPr>
        <p:grpSpPr bwMode="auto">
          <a:xfrm>
            <a:off x="5541963" y="4068763"/>
            <a:ext cx="3200400" cy="2711450"/>
            <a:chOff x="288" y="816"/>
            <a:chExt cx="2016" cy="1708"/>
          </a:xfrm>
        </p:grpSpPr>
        <p:sp>
          <p:nvSpPr>
            <p:cNvPr id="21555" name="Line 22"/>
            <p:cNvSpPr>
              <a:spLocks noChangeShapeType="1"/>
            </p:cNvSpPr>
            <p:nvPr/>
          </p:nvSpPr>
          <p:spPr bwMode="auto">
            <a:xfrm>
              <a:off x="291" y="1120"/>
              <a:ext cx="2013" cy="0"/>
            </a:xfrm>
            <a:prstGeom prst="line">
              <a:avLst/>
            </a:prstGeom>
            <a:noFill/>
            <a:ln w="57150">
              <a:solidFill>
                <a:schemeClr val="tx1"/>
              </a:solidFill>
              <a:round/>
              <a:headEnd/>
              <a:tailEnd/>
            </a:ln>
            <a:effectLst/>
          </p:spPr>
          <p:txBody>
            <a:bodyPr wrap="none" anchor="ctr"/>
            <a:lstStyle/>
            <a:p>
              <a:endParaRPr lang="zh-CN" altLang="en-US"/>
            </a:p>
          </p:txBody>
        </p:sp>
        <p:sp>
          <p:nvSpPr>
            <p:cNvPr id="21556" name="Line 23"/>
            <p:cNvSpPr>
              <a:spLocks noChangeShapeType="1"/>
            </p:cNvSpPr>
            <p:nvPr/>
          </p:nvSpPr>
          <p:spPr bwMode="auto">
            <a:xfrm>
              <a:off x="1344" y="1102"/>
              <a:ext cx="0" cy="1420"/>
            </a:xfrm>
            <a:prstGeom prst="line">
              <a:avLst/>
            </a:prstGeom>
            <a:noFill/>
            <a:ln w="57150">
              <a:solidFill>
                <a:schemeClr val="tx1"/>
              </a:solidFill>
              <a:round/>
              <a:headEnd/>
              <a:tailEnd/>
            </a:ln>
            <a:effectLst/>
          </p:spPr>
          <p:txBody>
            <a:bodyPr wrap="none" anchor="ctr"/>
            <a:lstStyle/>
            <a:p>
              <a:endParaRPr lang="zh-CN" altLang="en-US"/>
            </a:p>
          </p:txBody>
        </p:sp>
        <p:sp>
          <p:nvSpPr>
            <p:cNvPr id="21557" name="Line 24"/>
            <p:cNvSpPr>
              <a:spLocks noChangeShapeType="1"/>
            </p:cNvSpPr>
            <p:nvPr/>
          </p:nvSpPr>
          <p:spPr bwMode="auto">
            <a:xfrm>
              <a:off x="288" y="1432"/>
              <a:ext cx="2013" cy="0"/>
            </a:xfrm>
            <a:prstGeom prst="line">
              <a:avLst/>
            </a:prstGeom>
            <a:noFill/>
            <a:ln w="38100">
              <a:solidFill>
                <a:schemeClr val="tx1"/>
              </a:solidFill>
              <a:round/>
              <a:headEnd/>
              <a:tailEnd/>
            </a:ln>
            <a:effectLst/>
          </p:spPr>
          <p:txBody>
            <a:bodyPr wrap="none" anchor="ctr"/>
            <a:lstStyle/>
            <a:p>
              <a:endParaRPr lang="zh-CN" altLang="en-US"/>
            </a:p>
          </p:txBody>
        </p:sp>
        <p:sp>
          <p:nvSpPr>
            <p:cNvPr id="21558" name="Line 25"/>
            <p:cNvSpPr>
              <a:spLocks noChangeShapeType="1"/>
            </p:cNvSpPr>
            <p:nvPr/>
          </p:nvSpPr>
          <p:spPr bwMode="auto">
            <a:xfrm>
              <a:off x="289" y="2524"/>
              <a:ext cx="2013" cy="0"/>
            </a:xfrm>
            <a:prstGeom prst="line">
              <a:avLst/>
            </a:prstGeom>
            <a:noFill/>
            <a:ln w="57150">
              <a:solidFill>
                <a:schemeClr val="tx1"/>
              </a:solidFill>
              <a:round/>
              <a:headEnd/>
              <a:tailEnd/>
            </a:ln>
            <a:effectLst/>
          </p:spPr>
          <p:txBody>
            <a:bodyPr wrap="none" anchor="ctr"/>
            <a:lstStyle/>
            <a:p>
              <a:endParaRPr lang="zh-CN" altLang="en-US"/>
            </a:p>
          </p:txBody>
        </p:sp>
        <p:sp>
          <p:nvSpPr>
            <p:cNvPr id="21559" name="Text Box 26"/>
            <p:cNvSpPr txBox="1">
              <a:spLocks noChangeArrowheads="1"/>
            </p:cNvSpPr>
            <p:nvPr/>
          </p:nvSpPr>
          <p:spPr bwMode="auto">
            <a:xfrm>
              <a:off x="384" y="816"/>
              <a:ext cx="1719" cy="288"/>
            </a:xfrm>
            <a:prstGeom prst="rect">
              <a:avLst/>
            </a:prstGeom>
            <a:noFill/>
            <a:ln w="9525" cap="rnd">
              <a:noFill/>
              <a:prstDash val="sysDot"/>
              <a:miter lim="800000"/>
              <a:headEnd/>
              <a:tailEnd/>
            </a:ln>
            <a:effectLst/>
          </p:spPr>
          <p:txBody>
            <a:bodyPr wrap="none" anchor="ctr">
              <a:spAutoFit/>
            </a:bodyPr>
            <a:lstStyle/>
            <a:p>
              <a:pPr eaLnBrk="1" hangingPunct="1">
                <a:spcBef>
                  <a:spcPct val="50000"/>
                </a:spcBef>
              </a:pPr>
              <a:r>
                <a:rPr lang="en-US" altLang="zh-CN" b="1">
                  <a:ea typeface="楷体_GB2312" pitchFamily="49" charset="-122"/>
                </a:rPr>
                <a:t>JK</a:t>
              </a:r>
              <a:r>
                <a:rPr lang="zh-CN" altLang="en-US" b="1">
                  <a:ea typeface="楷体_GB2312" pitchFamily="49" charset="-122"/>
                </a:rPr>
                <a:t>触发器的驱动表</a:t>
              </a:r>
            </a:p>
          </p:txBody>
        </p:sp>
      </p:grpSp>
      <p:sp>
        <p:nvSpPr>
          <p:cNvPr id="77852" name="Text Box 28"/>
          <p:cNvSpPr txBox="1">
            <a:spLocks noChangeArrowheads="1"/>
          </p:cNvSpPr>
          <p:nvPr/>
        </p:nvSpPr>
        <p:spPr bwMode="auto">
          <a:xfrm>
            <a:off x="5800725" y="5033963"/>
            <a:ext cx="2657475"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0       0           0     d</a:t>
            </a:r>
          </a:p>
        </p:txBody>
      </p:sp>
      <p:sp>
        <p:nvSpPr>
          <p:cNvPr id="77853" name="Text Box 29"/>
          <p:cNvSpPr txBox="1">
            <a:spLocks noChangeArrowheads="1"/>
          </p:cNvSpPr>
          <p:nvPr/>
        </p:nvSpPr>
        <p:spPr bwMode="auto">
          <a:xfrm>
            <a:off x="5791200" y="5473700"/>
            <a:ext cx="2667000"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0       1           1     d</a:t>
            </a:r>
          </a:p>
        </p:txBody>
      </p:sp>
      <p:sp>
        <p:nvSpPr>
          <p:cNvPr id="77854" name="Text Box 30"/>
          <p:cNvSpPr txBox="1">
            <a:spLocks noChangeArrowheads="1"/>
          </p:cNvSpPr>
          <p:nvPr/>
        </p:nvSpPr>
        <p:spPr bwMode="auto">
          <a:xfrm>
            <a:off x="5791200" y="5876925"/>
            <a:ext cx="2590800"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solidFill>
                  <a:srgbClr val="CC00CC"/>
                </a:solidFill>
                <a:ea typeface="楷体_GB2312" pitchFamily="49" charset="-122"/>
              </a:rPr>
              <a:t>1       0           d     1</a:t>
            </a:r>
          </a:p>
        </p:txBody>
      </p:sp>
      <p:sp>
        <p:nvSpPr>
          <p:cNvPr id="77855" name="Text Box 31"/>
          <p:cNvSpPr txBox="1">
            <a:spLocks noChangeArrowheads="1"/>
          </p:cNvSpPr>
          <p:nvPr/>
        </p:nvSpPr>
        <p:spPr bwMode="auto">
          <a:xfrm>
            <a:off x="5791200" y="6324600"/>
            <a:ext cx="2743200"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1       1           d     0 </a:t>
            </a:r>
          </a:p>
        </p:txBody>
      </p:sp>
      <p:sp>
        <p:nvSpPr>
          <p:cNvPr id="77882" name="Text Box 58"/>
          <p:cNvSpPr txBox="1">
            <a:spLocks noChangeArrowheads="1"/>
          </p:cNvSpPr>
          <p:nvPr/>
        </p:nvSpPr>
        <p:spPr bwMode="auto">
          <a:xfrm>
            <a:off x="452438" y="1301750"/>
            <a:ext cx="73167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0      0      1       0      1      1      0     d    1      d     d     0</a:t>
            </a:r>
          </a:p>
        </p:txBody>
      </p:sp>
      <p:sp>
        <p:nvSpPr>
          <p:cNvPr id="77883" name="Text Box 59"/>
          <p:cNvSpPr txBox="1">
            <a:spLocks noChangeArrowheads="1"/>
          </p:cNvSpPr>
          <p:nvPr/>
        </p:nvSpPr>
        <p:spPr bwMode="auto">
          <a:xfrm>
            <a:off x="390525" y="1739900"/>
            <a:ext cx="731678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0      1      1       0      1      0      0     d    d      0     d     1 </a:t>
            </a:r>
          </a:p>
        </p:txBody>
      </p:sp>
      <p:sp>
        <p:nvSpPr>
          <p:cNvPr id="77884" name="Text Box 60"/>
          <p:cNvSpPr txBox="1">
            <a:spLocks noChangeArrowheads="1"/>
          </p:cNvSpPr>
          <p:nvPr/>
        </p:nvSpPr>
        <p:spPr bwMode="auto">
          <a:xfrm>
            <a:off x="442913" y="2149475"/>
            <a:ext cx="73167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0      1      0       1      1      0      1     d    d      0     0     d</a:t>
            </a:r>
          </a:p>
        </p:txBody>
      </p:sp>
      <p:sp>
        <p:nvSpPr>
          <p:cNvPr id="77885" name="Text Box 61"/>
          <p:cNvSpPr txBox="1">
            <a:spLocks noChangeArrowheads="1"/>
          </p:cNvSpPr>
          <p:nvPr/>
        </p:nvSpPr>
        <p:spPr bwMode="auto">
          <a:xfrm>
            <a:off x="381000" y="2616200"/>
            <a:ext cx="731678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1      1      0       1      0      0      d    0     d      1     0     d </a:t>
            </a:r>
          </a:p>
        </p:txBody>
      </p:sp>
      <p:sp>
        <p:nvSpPr>
          <p:cNvPr id="77886" name="Text Box 62"/>
          <p:cNvSpPr txBox="1">
            <a:spLocks noChangeArrowheads="1"/>
          </p:cNvSpPr>
          <p:nvPr/>
        </p:nvSpPr>
        <p:spPr bwMode="auto">
          <a:xfrm>
            <a:off x="376238" y="3054350"/>
            <a:ext cx="73167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1      0      0       1      0      1      d    0     0      d     1     d</a:t>
            </a:r>
          </a:p>
        </p:txBody>
      </p:sp>
      <p:sp>
        <p:nvSpPr>
          <p:cNvPr id="77887" name="Text Box 63"/>
          <p:cNvSpPr txBox="1">
            <a:spLocks noChangeArrowheads="1"/>
          </p:cNvSpPr>
          <p:nvPr/>
        </p:nvSpPr>
        <p:spPr bwMode="auto">
          <a:xfrm>
            <a:off x="400050" y="3492500"/>
            <a:ext cx="731678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1      0      1       0      0      1      d    1     0      d    d      0</a:t>
            </a:r>
          </a:p>
        </p:txBody>
      </p:sp>
      <p:grpSp>
        <p:nvGrpSpPr>
          <p:cNvPr id="77896" name="Group 72"/>
          <p:cNvGrpSpPr>
            <a:grpSpLocks/>
          </p:cNvGrpSpPr>
          <p:nvPr/>
        </p:nvGrpSpPr>
        <p:grpSpPr bwMode="auto">
          <a:xfrm>
            <a:off x="404813" y="228600"/>
            <a:ext cx="7239001" cy="3708400"/>
            <a:chOff x="650" y="1880"/>
            <a:chExt cx="4560" cy="2336"/>
          </a:xfrm>
        </p:grpSpPr>
        <p:sp>
          <p:nvSpPr>
            <p:cNvPr id="21532" name="Text Box 39"/>
            <p:cNvSpPr txBox="1">
              <a:spLocks noChangeArrowheads="1"/>
            </p:cNvSpPr>
            <p:nvPr/>
          </p:nvSpPr>
          <p:spPr bwMode="auto">
            <a:xfrm>
              <a:off x="650" y="1920"/>
              <a:ext cx="4524"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a:t>
              </a:r>
              <a:r>
                <a:rPr lang="zh-CN" altLang="en-US" b="1">
                  <a:ea typeface="楷体_GB2312" pitchFamily="49" charset="-122"/>
                </a:rPr>
                <a:t>原    状    态    下    状    态   对各控制端的电平要求</a:t>
              </a:r>
            </a:p>
          </p:txBody>
        </p:sp>
        <p:grpSp>
          <p:nvGrpSpPr>
            <p:cNvPr id="21533" name="Group 71"/>
            <p:cNvGrpSpPr>
              <a:grpSpLocks/>
            </p:cNvGrpSpPr>
            <p:nvPr/>
          </p:nvGrpSpPr>
          <p:grpSpPr bwMode="auto">
            <a:xfrm>
              <a:off x="666" y="1880"/>
              <a:ext cx="4544" cy="2336"/>
              <a:chOff x="666" y="1880"/>
              <a:chExt cx="4544" cy="2336"/>
            </a:xfrm>
          </p:grpSpPr>
          <p:sp>
            <p:nvSpPr>
              <p:cNvPr id="21534" name="Line 37"/>
              <p:cNvSpPr>
                <a:spLocks noChangeShapeType="1"/>
              </p:cNvSpPr>
              <p:nvPr/>
            </p:nvSpPr>
            <p:spPr bwMode="auto">
              <a:xfrm>
                <a:off x="744" y="1892"/>
                <a:ext cx="4328" cy="0"/>
              </a:xfrm>
              <a:prstGeom prst="line">
                <a:avLst/>
              </a:prstGeom>
              <a:noFill/>
              <a:ln w="57150">
                <a:solidFill>
                  <a:schemeClr val="tx1"/>
                </a:solidFill>
                <a:round/>
                <a:headEnd/>
                <a:tailEnd/>
              </a:ln>
              <a:effectLst/>
            </p:spPr>
            <p:txBody>
              <a:bodyPr wrap="none" anchor="ctr"/>
              <a:lstStyle/>
              <a:p>
                <a:endParaRPr lang="zh-CN" altLang="en-US"/>
              </a:p>
            </p:txBody>
          </p:sp>
          <p:sp>
            <p:nvSpPr>
              <p:cNvPr id="21535" name="Line 42"/>
              <p:cNvSpPr>
                <a:spLocks noChangeShapeType="1"/>
              </p:cNvSpPr>
              <p:nvPr/>
            </p:nvSpPr>
            <p:spPr bwMode="auto">
              <a:xfrm flipH="1">
                <a:off x="1112" y="2189"/>
                <a:ext cx="0" cy="2027"/>
              </a:xfrm>
              <a:prstGeom prst="line">
                <a:avLst/>
              </a:prstGeom>
              <a:noFill/>
              <a:ln w="19050">
                <a:solidFill>
                  <a:schemeClr val="tx1"/>
                </a:solidFill>
                <a:round/>
                <a:headEnd/>
                <a:tailEnd/>
              </a:ln>
              <a:effectLst/>
            </p:spPr>
            <p:txBody>
              <a:bodyPr wrap="none" anchor="ctr"/>
              <a:lstStyle/>
              <a:p>
                <a:endParaRPr lang="zh-CN" altLang="en-US"/>
              </a:p>
            </p:txBody>
          </p:sp>
          <p:sp>
            <p:nvSpPr>
              <p:cNvPr id="21536" name="Line 43"/>
              <p:cNvSpPr>
                <a:spLocks noChangeShapeType="1"/>
              </p:cNvSpPr>
              <p:nvPr/>
            </p:nvSpPr>
            <p:spPr bwMode="auto">
              <a:xfrm flipH="1">
                <a:off x="1898" y="1886"/>
                <a:ext cx="0" cy="2309"/>
              </a:xfrm>
              <a:prstGeom prst="line">
                <a:avLst/>
              </a:prstGeom>
              <a:noFill/>
              <a:ln w="38100">
                <a:solidFill>
                  <a:schemeClr val="tx1"/>
                </a:solidFill>
                <a:round/>
                <a:headEnd/>
                <a:tailEnd/>
              </a:ln>
              <a:effectLst/>
            </p:spPr>
            <p:txBody>
              <a:bodyPr wrap="none" anchor="ctr"/>
              <a:lstStyle/>
              <a:p>
                <a:endParaRPr lang="zh-CN" altLang="en-US"/>
              </a:p>
            </p:txBody>
          </p:sp>
          <p:sp>
            <p:nvSpPr>
              <p:cNvPr id="21537" name="Line 44"/>
              <p:cNvSpPr>
                <a:spLocks noChangeShapeType="1"/>
              </p:cNvSpPr>
              <p:nvPr/>
            </p:nvSpPr>
            <p:spPr bwMode="auto">
              <a:xfrm flipH="1">
                <a:off x="3063" y="1880"/>
                <a:ext cx="0" cy="2327"/>
              </a:xfrm>
              <a:prstGeom prst="line">
                <a:avLst/>
              </a:prstGeom>
              <a:noFill/>
              <a:ln w="38100">
                <a:solidFill>
                  <a:schemeClr val="tx1"/>
                </a:solidFill>
                <a:round/>
                <a:headEnd/>
                <a:tailEnd/>
              </a:ln>
              <a:effectLst/>
            </p:spPr>
            <p:txBody>
              <a:bodyPr wrap="none" anchor="ctr"/>
              <a:lstStyle/>
              <a:p>
                <a:endParaRPr lang="zh-CN" altLang="en-US"/>
              </a:p>
            </p:txBody>
          </p:sp>
          <p:sp>
            <p:nvSpPr>
              <p:cNvPr id="21538" name="Line 45"/>
              <p:cNvSpPr>
                <a:spLocks noChangeShapeType="1"/>
              </p:cNvSpPr>
              <p:nvPr/>
            </p:nvSpPr>
            <p:spPr bwMode="auto">
              <a:xfrm flipH="1">
                <a:off x="2301" y="2182"/>
                <a:ext cx="0" cy="2027"/>
              </a:xfrm>
              <a:prstGeom prst="line">
                <a:avLst/>
              </a:prstGeom>
              <a:noFill/>
              <a:ln w="19050">
                <a:solidFill>
                  <a:schemeClr val="tx1"/>
                </a:solidFill>
                <a:round/>
                <a:headEnd/>
                <a:tailEnd/>
              </a:ln>
              <a:effectLst/>
            </p:spPr>
            <p:txBody>
              <a:bodyPr wrap="none" anchor="ctr"/>
              <a:lstStyle/>
              <a:p>
                <a:endParaRPr lang="zh-CN" altLang="en-US"/>
              </a:p>
            </p:txBody>
          </p:sp>
          <p:sp>
            <p:nvSpPr>
              <p:cNvPr id="21539" name="Line 46"/>
              <p:cNvSpPr>
                <a:spLocks noChangeShapeType="1"/>
              </p:cNvSpPr>
              <p:nvPr/>
            </p:nvSpPr>
            <p:spPr bwMode="auto">
              <a:xfrm flipH="1">
                <a:off x="2689" y="2187"/>
                <a:ext cx="0" cy="2017"/>
              </a:xfrm>
              <a:prstGeom prst="line">
                <a:avLst/>
              </a:prstGeom>
              <a:noFill/>
              <a:ln w="19050">
                <a:solidFill>
                  <a:schemeClr val="tx1"/>
                </a:solidFill>
                <a:round/>
                <a:headEnd/>
                <a:tailEnd/>
              </a:ln>
              <a:effectLst/>
            </p:spPr>
            <p:txBody>
              <a:bodyPr wrap="none" anchor="ctr"/>
              <a:lstStyle/>
              <a:p>
                <a:endParaRPr lang="zh-CN" altLang="en-US"/>
              </a:p>
            </p:txBody>
          </p:sp>
          <p:sp>
            <p:nvSpPr>
              <p:cNvPr id="21540" name="Line 47"/>
              <p:cNvSpPr>
                <a:spLocks noChangeShapeType="1"/>
              </p:cNvSpPr>
              <p:nvPr/>
            </p:nvSpPr>
            <p:spPr bwMode="auto">
              <a:xfrm flipH="1">
                <a:off x="3750" y="2187"/>
                <a:ext cx="0" cy="2018"/>
              </a:xfrm>
              <a:prstGeom prst="line">
                <a:avLst/>
              </a:prstGeom>
              <a:noFill/>
              <a:ln w="19050">
                <a:solidFill>
                  <a:schemeClr val="tx1"/>
                </a:solidFill>
                <a:round/>
                <a:headEnd/>
                <a:tailEnd/>
              </a:ln>
              <a:effectLst/>
            </p:spPr>
            <p:txBody>
              <a:bodyPr wrap="none" anchor="ctr"/>
              <a:lstStyle/>
              <a:p>
                <a:endParaRPr lang="zh-CN" altLang="en-US"/>
              </a:p>
            </p:txBody>
          </p:sp>
          <p:sp>
            <p:nvSpPr>
              <p:cNvPr id="21541" name="Line 48"/>
              <p:cNvSpPr>
                <a:spLocks noChangeShapeType="1"/>
              </p:cNvSpPr>
              <p:nvPr/>
            </p:nvSpPr>
            <p:spPr bwMode="auto">
              <a:xfrm flipH="1">
                <a:off x="4086" y="2184"/>
                <a:ext cx="0" cy="2027"/>
              </a:xfrm>
              <a:prstGeom prst="line">
                <a:avLst/>
              </a:prstGeom>
              <a:noFill/>
              <a:ln w="19050">
                <a:solidFill>
                  <a:schemeClr val="tx1"/>
                </a:solidFill>
                <a:round/>
                <a:headEnd/>
                <a:tailEnd/>
              </a:ln>
              <a:effectLst/>
            </p:spPr>
            <p:txBody>
              <a:bodyPr wrap="none" anchor="ctr"/>
              <a:lstStyle/>
              <a:p>
                <a:endParaRPr lang="zh-CN" altLang="en-US"/>
              </a:p>
            </p:txBody>
          </p:sp>
          <p:sp>
            <p:nvSpPr>
              <p:cNvPr id="21542" name="Line 49"/>
              <p:cNvSpPr>
                <a:spLocks noChangeShapeType="1"/>
              </p:cNvSpPr>
              <p:nvPr/>
            </p:nvSpPr>
            <p:spPr bwMode="auto">
              <a:xfrm>
                <a:off x="745" y="4205"/>
                <a:ext cx="4354" cy="0"/>
              </a:xfrm>
              <a:prstGeom prst="line">
                <a:avLst/>
              </a:prstGeom>
              <a:noFill/>
              <a:ln w="38100">
                <a:solidFill>
                  <a:schemeClr val="tx1"/>
                </a:solidFill>
                <a:round/>
                <a:headEnd/>
                <a:tailEnd/>
              </a:ln>
              <a:effectLst/>
            </p:spPr>
            <p:txBody>
              <a:bodyPr wrap="none" anchor="ctr"/>
              <a:lstStyle/>
              <a:p>
                <a:endParaRPr lang="zh-CN" altLang="en-US"/>
              </a:p>
            </p:txBody>
          </p:sp>
          <p:sp>
            <p:nvSpPr>
              <p:cNvPr id="21543" name="Line 50"/>
              <p:cNvSpPr>
                <a:spLocks noChangeShapeType="1"/>
              </p:cNvSpPr>
              <p:nvPr/>
            </p:nvSpPr>
            <p:spPr bwMode="auto">
              <a:xfrm flipH="1">
                <a:off x="4752" y="2182"/>
                <a:ext cx="0" cy="2009"/>
              </a:xfrm>
              <a:prstGeom prst="line">
                <a:avLst/>
              </a:prstGeom>
              <a:noFill/>
              <a:ln w="19050">
                <a:solidFill>
                  <a:schemeClr val="tx1"/>
                </a:solidFill>
                <a:round/>
                <a:headEnd/>
                <a:tailEnd/>
              </a:ln>
              <a:effectLst/>
            </p:spPr>
            <p:txBody>
              <a:bodyPr wrap="none" anchor="ctr"/>
              <a:lstStyle/>
              <a:p>
                <a:endParaRPr lang="zh-CN" altLang="en-US"/>
              </a:p>
            </p:txBody>
          </p:sp>
          <p:sp>
            <p:nvSpPr>
              <p:cNvPr id="21544" name="Line 51"/>
              <p:cNvSpPr>
                <a:spLocks noChangeShapeType="1"/>
              </p:cNvSpPr>
              <p:nvPr/>
            </p:nvSpPr>
            <p:spPr bwMode="auto">
              <a:xfrm flipH="1">
                <a:off x="4422" y="2196"/>
                <a:ext cx="0" cy="2008"/>
              </a:xfrm>
              <a:prstGeom prst="line">
                <a:avLst/>
              </a:prstGeom>
              <a:noFill/>
              <a:ln w="19050">
                <a:solidFill>
                  <a:schemeClr val="tx1"/>
                </a:solidFill>
                <a:round/>
                <a:headEnd/>
                <a:tailEnd/>
              </a:ln>
              <a:effectLst/>
            </p:spPr>
            <p:txBody>
              <a:bodyPr wrap="none" anchor="ctr"/>
              <a:lstStyle/>
              <a:p>
                <a:endParaRPr lang="zh-CN" altLang="en-US"/>
              </a:p>
            </p:txBody>
          </p:sp>
          <p:sp>
            <p:nvSpPr>
              <p:cNvPr id="21545" name="Line 52"/>
              <p:cNvSpPr>
                <a:spLocks noChangeShapeType="1"/>
              </p:cNvSpPr>
              <p:nvPr/>
            </p:nvSpPr>
            <p:spPr bwMode="auto">
              <a:xfrm flipH="1">
                <a:off x="3406" y="2198"/>
                <a:ext cx="0" cy="2018"/>
              </a:xfrm>
              <a:prstGeom prst="line">
                <a:avLst/>
              </a:prstGeom>
              <a:noFill/>
              <a:ln w="19050">
                <a:solidFill>
                  <a:schemeClr val="tx1"/>
                </a:solidFill>
                <a:round/>
                <a:headEnd/>
                <a:tailEnd/>
              </a:ln>
              <a:effectLst/>
            </p:spPr>
            <p:txBody>
              <a:bodyPr wrap="none" anchor="ctr"/>
              <a:lstStyle/>
              <a:p>
                <a:endParaRPr lang="zh-CN" altLang="en-US"/>
              </a:p>
            </p:txBody>
          </p:sp>
          <p:sp>
            <p:nvSpPr>
              <p:cNvPr id="21546" name="Line 53"/>
              <p:cNvSpPr>
                <a:spLocks noChangeShapeType="1"/>
              </p:cNvSpPr>
              <p:nvPr/>
            </p:nvSpPr>
            <p:spPr bwMode="auto">
              <a:xfrm>
                <a:off x="1508" y="2201"/>
                <a:ext cx="0" cy="2009"/>
              </a:xfrm>
              <a:prstGeom prst="line">
                <a:avLst/>
              </a:prstGeom>
              <a:noFill/>
              <a:ln w="19050">
                <a:solidFill>
                  <a:schemeClr val="tx1"/>
                </a:solidFill>
                <a:round/>
                <a:headEnd/>
                <a:tailEnd/>
              </a:ln>
              <a:effectLst/>
            </p:spPr>
            <p:txBody>
              <a:bodyPr wrap="none" anchor="ctr"/>
              <a:lstStyle/>
              <a:p>
                <a:endParaRPr lang="zh-CN" altLang="en-US"/>
              </a:p>
            </p:txBody>
          </p:sp>
          <p:grpSp>
            <p:nvGrpSpPr>
              <p:cNvPr id="21547" name="Group 70"/>
              <p:cNvGrpSpPr>
                <a:grpSpLocks/>
              </p:cNvGrpSpPr>
              <p:nvPr/>
            </p:nvGrpSpPr>
            <p:grpSpPr bwMode="auto">
              <a:xfrm>
                <a:off x="666" y="2160"/>
                <a:ext cx="4544" cy="383"/>
                <a:chOff x="666" y="2160"/>
                <a:chExt cx="4544" cy="383"/>
              </a:xfrm>
            </p:grpSpPr>
            <p:sp>
              <p:nvSpPr>
                <p:cNvPr id="21548" name="Text Box 38"/>
                <p:cNvSpPr txBox="1">
                  <a:spLocks noChangeArrowheads="1"/>
                </p:cNvSpPr>
                <p:nvPr/>
              </p:nvSpPr>
              <p:spPr bwMode="auto">
                <a:xfrm>
                  <a:off x="702" y="2199"/>
                  <a:ext cx="4508" cy="288"/>
                </a:xfrm>
                <a:prstGeom prst="rect">
                  <a:avLst/>
                </a:prstGeom>
                <a:noFill/>
                <a:ln w="9525">
                  <a:noFill/>
                  <a:miter lim="800000"/>
                  <a:headEnd/>
                  <a:tailEnd/>
                </a:ln>
                <a:effectLst/>
              </p:spPr>
              <p:txBody>
                <a:bodyPr>
                  <a:spAutoFit/>
                </a:bodyPr>
                <a:lstStyle/>
                <a:p>
                  <a:pPr eaLnBrk="1" hangingPunct="1">
                    <a:spcBef>
                      <a:spcPct val="50000"/>
                    </a:spcBef>
                  </a:pPr>
                  <a:r>
                    <a:rPr lang="en-US" altLang="zh-CN" b="1" dirty="0">
                      <a:ea typeface="楷体_GB2312" pitchFamily="49" charset="-122"/>
                    </a:rPr>
                    <a:t>  Q</a:t>
                  </a:r>
                  <a:r>
                    <a:rPr lang="en-US" altLang="zh-CN" b="1" baseline="-25000" dirty="0">
                      <a:ea typeface="楷体_GB2312" pitchFamily="49" charset="-122"/>
                    </a:rPr>
                    <a:t>C</a:t>
                  </a:r>
                  <a:r>
                    <a:rPr lang="en-US" altLang="zh-CN" b="1" dirty="0">
                      <a:ea typeface="楷体_GB2312" pitchFamily="49" charset="-122"/>
                    </a:rPr>
                    <a:t>   Q</a:t>
                  </a:r>
                  <a:r>
                    <a:rPr lang="en-US" altLang="zh-CN" b="1" baseline="-25000" dirty="0">
                      <a:ea typeface="楷体_GB2312" pitchFamily="49" charset="-122"/>
                    </a:rPr>
                    <a:t>B</a:t>
                  </a:r>
                  <a:r>
                    <a:rPr lang="en-US" altLang="zh-CN" b="1" dirty="0">
                      <a:ea typeface="楷体_GB2312" pitchFamily="49" charset="-122"/>
                    </a:rPr>
                    <a:t>   Q</a:t>
                  </a:r>
                  <a:r>
                    <a:rPr lang="en-US" altLang="zh-CN" b="1" baseline="-25000" dirty="0">
                      <a:ea typeface="楷体_GB2312" pitchFamily="49" charset="-122"/>
                    </a:rPr>
                    <a:t>A</a:t>
                  </a:r>
                  <a:r>
                    <a:rPr lang="en-US" altLang="zh-CN" b="1" dirty="0">
                      <a:ea typeface="楷体_GB2312" pitchFamily="49" charset="-122"/>
                    </a:rPr>
                    <a:t>  Q</a:t>
                  </a:r>
                  <a:r>
                    <a:rPr lang="en-US" altLang="zh-CN" b="1" baseline="-25000" dirty="0">
                      <a:ea typeface="楷体_GB2312" pitchFamily="49" charset="-122"/>
                    </a:rPr>
                    <a:t>C     </a:t>
                  </a:r>
                  <a:r>
                    <a:rPr lang="en-US" altLang="zh-CN" b="1" dirty="0">
                      <a:ea typeface="楷体_GB2312" pitchFamily="49" charset="-122"/>
                    </a:rPr>
                    <a:t>Q</a:t>
                  </a:r>
                  <a:r>
                    <a:rPr lang="en-US" altLang="zh-CN" b="1" baseline="-25000" dirty="0">
                      <a:ea typeface="楷体_GB2312" pitchFamily="49" charset="-122"/>
                    </a:rPr>
                    <a:t>B     </a:t>
                  </a:r>
                  <a:r>
                    <a:rPr lang="en-US" altLang="zh-CN" b="1" dirty="0">
                      <a:ea typeface="楷体_GB2312" pitchFamily="49" charset="-122"/>
                    </a:rPr>
                    <a:t>Q</a:t>
                  </a:r>
                  <a:r>
                    <a:rPr lang="en-US" altLang="zh-CN" b="1" baseline="-25000" dirty="0">
                      <a:ea typeface="楷体_GB2312" pitchFamily="49" charset="-122"/>
                    </a:rPr>
                    <a:t>A     </a:t>
                  </a:r>
                  <a:r>
                    <a:rPr lang="en-US" altLang="zh-CN" b="1" dirty="0">
                      <a:ea typeface="楷体_GB2312" pitchFamily="49" charset="-122"/>
                    </a:rPr>
                    <a:t>J</a:t>
                  </a:r>
                  <a:r>
                    <a:rPr lang="en-US" altLang="zh-CN" b="1" baseline="-25000" dirty="0">
                      <a:ea typeface="楷体_GB2312" pitchFamily="49" charset="-122"/>
                    </a:rPr>
                    <a:t>C</a:t>
                  </a:r>
                  <a:r>
                    <a:rPr lang="en-US" altLang="zh-CN" b="1" dirty="0">
                      <a:ea typeface="楷体_GB2312" pitchFamily="49" charset="-122"/>
                    </a:rPr>
                    <a:t>  </a:t>
                  </a:r>
                  <a:r>
                    <a:rPr lang="en-US" altLang="zh-CN" b="1" dirty="0" smtClean="0">
                      <a:ea typeface="楷体_GB2312" pitchFamily="49" charset="-122"/>
                    </a:rPr>
                    <a:t> K</a:t>
                  </a:r>
                  <a:r>
                    <a:rPr lang="en-US" altLang="zh-CN" b="1" baseline="-25000" dirty="0" smtClean="0">
                      <a:ea typeface="楷体_GB2312" pitchFamily="49" charset="-122"/>
                    </a:rPr>
                    <a:t>C</a:t>
                  </a:r>
                  <a:r>
                    <a:rPr lang="en-US" altLang="zh-CN" b="1" dirty="0" smtClean="0">
                      <a:ea typeface="楷体_GB2312" pitchFamily="49" charset="-122"/>
                    </a:rPr>
                    <a:t>   </a:t>
                  </a:r>
                  <a:r>
                    <a:rPr lang="en-US" altLang="zh-CN" b="1" dirty="0">
                      <a:ea typeface="楷体_GB2312" pitchFamily="49" charset="-122"/>
                    </a:rPr>
                    <a:t>J</a:t>
                  </a:r>
                  <a:r>
                    <a:rPr lang="en-US" altLang="zh-CN" b="1" baseline="-25000" dirty="0">
                      <a:ea typeface="楷体_GB2312" pitchFamily="49" charset="-122"/>
                    </a:rPr>
                    <a:t>B</a:t>
                  </a:r>
                  <a:r>
                    <a:rPr lang="en-US" altLang="zh-CN" b="1" dirty="0">
                      <a:ea typeface="楷体_GB2312" pitchFamily="49" charset="-122"/>
                    </a:rPr>
                    <a:t>   K</a:t>
                  </a:r>
                  <a:r>
                    <a:rPr lang="en-US" altLang="zh-CN" b="1" baseline="-25000" dirty="0">
                      <a:ea typeface="楷体_GB2312" pitchFamily="49" charset="-122"/>
                    </a:rPr>
                    <a:t>B</a:t>
                  </a:r>
                  <a:r>
                    <a:rPr lang="en-US" altLang="zh-CN" b="1" dirty="0">
                      <a:ea typeface="楷体_GB2312" pitchFamily="49" charset="-122"/>
                    </a:rPr>
                    <a:t>  J</a:t>
                  </a:r>
                  <a:r>
                    <a:rPr lang="en-US" altLang="zh-CN" b="1" baseline="-25000" dirty="0">
                      <a:ea typeface="楷体_GB2312" pitchFamily="49" charset="-122"/>
                    </a:rPr>
                    <a:t>A    </a:t>
                  </a:r>
                  <a:r>
                    <a:rPr lang="en-US" altLang="zh-CN" b="1" dirty="0">
                      <a:ea typeface="楷体_GB2312" pitchFamily="49" charset="-122"/>
                    </a:rPr>
                    <a:t>K</a:t>
                  </a:r>
                  <a:r>
                    <a:rPr lang="en-US" altLang="zh-CN" b="1" baseline="-25000" dirty="0">
                      <a:ea typeface="楷体_GB2312" pitchFamily="49" charset="-122"/>
                    </a:rPr>
                    <a:t>A</a:t>
                  </a:r>
                  <a:r>
                    <a:rPr lang="en-US" altLang="zh-CN" b="1" dirty="0">
                      <a:ea typeface="楷体_GB2312" pitchFamily="49" charset="-122"/>
                    </a:rPr>
                    <a:t>     </a:t>
                  </a:r>
                </a:p>
              </p:txBody>
            </p:sp>
            <p:sp>
              <p:nvSpPr>
                <p:cNvPr id="21549" name="Line 40"/>
                <p:cNvSpPr>
                  <a:spLocks noChangeShapeType="1"/>
                </p:cNvSpPr>
                <p:nvPr/>
              </p:nvSpPr>
              <p:spPr bwMode="auto">
                <a:xfrm>
                  <a:off x="732" y="2186"/>
                  <a:ext cx="4364" cy="0"/>
                </a:xfrm>
                <a:prstGeom prst="line">
                  <a:avLst/>
                </a:prstGeom>
                <a:noFill/>
                <a:ln w="38100">
                  <a:solidFill>
                    <a:schemeClr val="tx1"/>
                  </a:solidFill>
                  <a:round/>
                  <a:headEnd/>
                  <a:tailEnd/>
                </a:ln>
                <a:effectLst/>
              </p:spPr>
              <p:txBody>
                <a:bodyPr wrap="none" anchor="ctr"/>
                <a:lstStyle/>
                <a:p>
                  <a:endParaRPr lang="zh-CN" altLang="en-US"/>
                </a:p>
              </p:txBody>
            </p:sp>
            <p:sp>
              <p:nvSpPr>
                <p:cNvPr id="21550" name="Line 41"/>
                <p:cNvSpPr>
                  <a:spLocks noChangeShapeType="1"/>
                </p:cNvSpPr>
                <p:nvPr/>
              </p:nvSpPr>
              <p:spPr bwMode="auto">
                <a:xfrm>
                  <a:off x="738" y="2543"/>
                  <a:ext cx="4337" cy="0"/>
                </a:xfrm>
                <a:prstGeom prst="line">
                  <a:avLst/>
                </a:prstGeom>
                <a:noFill/>
                <a:ln w="38100">
                  <a:solidFill>
                    <a:schemeClr val="tx1"/>
                  </a:solidFill>
                  <a:round/>
                  <a:headEnd/>
                  <a:tailEnd/>
                </a:ln>
                <a:effectLst/>
              </p:spPr>
              <p:txBody>
                <a:bodyPr wrap="none" anchor="ctr"/>
                <a:lstStyle/>
                <a:p>
                  <a:endParaRPr lang="zh-CN" altLang="en-US"/>
                </a:p>
              </p:txBody>
            </p:sp>
            <p:sp>
              <p:nvSpPr>
                <p:cNvPr id="21551" name="Line 57"/>
                <p:cNvSpPr>
                  <a:spLocks noChangeShapeType="1"/>
                </p:cNvSpPr>
                <p:nvPr/>
              </p:nvSpPr>
              <p:spPr bwMode="auto">
                <a:xfrm>
                  <a:off x="666" y="2543"/>
                  <a:ext cx="4337" cy="0"/>
                </a:xfrm>
                <a:prstGeom prst="line">
                  <a:avLst/>
                </a:prstGeom>
                <a:noFill/>
                <a:ln w="38100">
                  <a:solidFill>
                    <a:schemeClr val="tx1"/>
                  </a:solidFill>
                  <a:round/>
                  <a:headEnd/>
                  <a:tailEnd/>
                </a:ln>
                <a:effectLst/>
              </p:spPr>
              <p:txBody>
                <a:bodyPr wrap="none" anchor="ctr"/>
                <a:lstStyle/>
                <a:p>
                  <a:endParaRPr lang="zh-CN" altLang="en-US"/>
                </a:p>
              </p:txBody>
            </p:sp>
            <p:sp>
              <p:nvSpPr>
                <p:cNvPr id="21552" name="Text Box 67"/>
                <p:cNvSpPr txBox="1">
                  <a:spLocks noChangeArrowheads="1"/>
                </p:cNvSpPr>
                <p:nvPr/>
              </p:nvSpPr>
              <p:spPr bwMode="auto">
                <a:xfrm>
                  <a:off x="2016" y="2169"/>
                  <a:ext cx="528"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a:t>n+1</a:t>
                  </a:r>
                </a:p>
              </p:txBody>
            </p:sp>
            <p:sp>
              <p:nvSpPr>
                <p:cNvPr id="21553" name="Text Box 68"/>
                <p:cNvSpPr txBox="1">
                  <a:spLocks noChangeArrowheads="1"/>
                </p:cNvSpPr>
                <p:nvPr/>
              </p:nvSpPr>
              <p:spPr bwMode="auto">
                <a:xfrm>
                  <a:off x="2400" y="2160"/>
                  <a:ext cx="528"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a:t>n+1</a:t>
                  </a:r>
                </a:p>
              </p:txBody>
            </p:sp>
            <p:sp>
              <p:nvSpPr>
                <p:cNvPr id="21554" name="Text Box 69"/>
                <p:cNvSpPr txBox="1">
                  <a:spLocks noChangeArrowheads="1"/>
                </p:cNvSpPr>
                <p:nvPr/>
              </p:nvSpPr>
              <p:spPr bwMode="auto">
                <a:xfrm>
                  <a:off x="2784" y="2160"/>
                  <a:ext cx="528"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a:t>n+1</a:t>
                  </a:r>
                </a:p>
              </p:txBody>
            </p:sp>
          </p:grpSp>
        </p:grpSp>
      </p:grpSp>
      <p:sp>
        <p:nvSpPr>
          <p:cNvPr id="77897" name="Rectangle 73"/>
          <p:cNvSpPr>
            <a:spLocks noChangeArrowheads="1"/>
          </p:cNvSpPr>
          <p:nvPr/>
        </p:nvSpPr>
        <p:spPr bwMode="auto">
          <a:xfrm>
            <a:off x="5286380" y="3962400"/>
            <a:ext cx="3505200" cy="2895600"/>
          </a:xfrm>
          <a:prstGeom prst="rect">
            <a:avLst/>
          </a:prstGeom>
          <a:solidFill>
            <a:srgbClr val="FFFFFF"/>
          </a:solidFill>
          <a:ln w="9525">
            <a:noFill/>
            <a:miter lim="800000"/>
            <a:headEnd/>
            <a:tailEnd/>
          </a:ln>
          <a:effectLst/>
        </p:spPr>
        <p:txBody>
          <a:bodyPr wrap="none" anchor="ctr"/>
          <a:lstStyle/>
          <a:p>
            <a:pPr eaLnBrk="1" hangingPunct="1"/>
            <a:endParaRPr lang="zh-CN" altLang="en-US"/>
          </a:p>
        </p:txBody>
      </p:sp>
      <p:sp>
        <p:nvSpPr>
          <p:cNvPr id="77898" name="Text Box 74"/>
          <p:cNvSpPr txBox="1">
            <a:spLocks noChangeArrowheads="1"/>
          </p:cNvSpPr>
          <p:nvPr/>
        </p:nvSpPr>
        <p:spPr bwMode="auto">
          <a:xfrm>
            <a:off x="298450" y="4572000"/>
            <a:ext cx="8037513"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b="1">
                <a:solidFill>
                  <a:srgbClr val="800000"/>
                </a:solidFill>
              </a:rPr>
              <a:t>(5)  </a:t>
            </a:r>
            <a:r>
              <a:rPr lang="zh-CN" altLang="en-US" b="1">
                <a:solidFill>
                  <a:srgbClr val="800000"/>
                </a:solidFill>
              </a:rPr>
              <a:t>写出各个控制端的逻辑表达式。</a:t>
            </a:r>
          </a:p>
        </p:txBody>
      </p:sp>
      <p:grpSp>
        <p:nvGrpSpPr>
          <p:cNvPr id="77899" name="Group 75"/>
          <p:cNvGrpSpPr>
            <a:grpSpLocks/>
          </p:cNvGrpSpPr>
          <p:nvPr/>
        </p:nvGrpSpPr>
        <p:grpSpPr bwMode="auto">
          <a:xfrm>
            <a:off x="1371600" y="4953000"/>
            <a:ext cx="4895850" cy="1595438"/>
            <a:chOff x="970" y="629"/>
            <a:chExt cx="3084" cy="1005"/>
          </a:xfrm>
        </p:grpSpPr>
        <p:grpSp>
          <p:nvGrpSpPr>
            <p:cNvPr id="21523" name="Group 76"/>
            <p:cNvGrpSpPr>
              <a:grpSpLocks/>
            </p:cNvGrpSpPr>
            <p:nvPr/>
          </p:nvGrpSpPr>
          <p:grpSpPr bwMode="auto">
            <a:xfrm>
              <a:off x="982" y="629"/>
              <a:ext cx="3072" cy="327"/>
              <a:chOff x="982" y="629"/>
              <a:chExt cx="3072" cy="327"/>
            </a:xfrm>
          </p:grpSpPr>
          <p:sp>
            <p:nvSpPr>
              <p:cNvPr id="21530" name="Text Box 77"/>
              <p:cNvSpPr txBox="1">
                <a:spLocks noChangeArrowheads="1"/>
              </p:cNvSpPr>
              <p:nvPr/>
            </p:nvSpPr>
            <p:spPr bwMode="auto">
              <a:xfrm>
                <a:off x="982" y="629"/>
                <a:ext cx="3072"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C</a:t>
                </a:r>
                <a:r>
                  <a:rPr lang="en-US" altLang="zh-CN" sz="2800" b="1"/>
                  <a:t> = Q</a:t>
                </a:r>
                <a:r>
                  <a:rPr lang="en-US" altLang="zh-CN" sz="2800" b="1" baseline="-25000"/>
                  <a:t>A</a:t>
                </a:r>
                <a:r>
                  <a:rPr lang="en-US" altLang="zh-CN" sz="2800" b="1"/>
                  <a:t>           K</a:t>
                </a:r>
                <a:r>
                  <a:rPr lang="en-US" altLang="zh-CN" sz="2800" b="1" baseline="-25000"/>
                  <a:t>C</a:t>
                </a:r>
                <a:r>
                  <a:rPr lang="en-US" altLang="zh-CN" sz="2800" b="1"/>
                  <a:t> = Q</a:t>
                </a:r>
                <a:r>
                  <a:rPr lang="en-US" altLang="zh-CN" sz="2800" b="1" baseline="-25000"/>
                  <a:t>A</a:t>
                </a:r>
                <a:r>
                  <a:rPr lang="en-US" altLang="zh-CN" sz="2800" b="1"/>
                  <a:t>  </a:t>
                </a:r>
              </a:p>
            </p:txBody>
          </p:sp>
          <p:sp>
            <p:nvSpPr>
              <p:cNvPr id="21531" name="Line 78"/>
              <p:cNvSpPr>
                <a:spLocks noChangeShapeType="1"/>
              </p:cNvSpPr>
              <p:nvPr/>
            </p:nvSpPr>
            <p:spPr bwMode="auto">
              <a:xfrm>
                <a:off x="1491" y="654"/>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21524" name="Group 79"/>
            <p:cNvGrpSpPr>
              <a:grpSpLocks/>
            </p:cNvGrpSpPr>
            <p:nvPr/>
          </p:nvGrpSpPr>
          <p:grpSpPr bwMode="auto">
            <a:xfrm>
              <a:off x="970" y="977"/>
              <a:ext cx="3072" cy="327"/>
              <a:chOff x="970" y="923"/>
              <a:chExt cx="3072" cy="327"/>
            </a:xfrm>
          </p:grpSpPr>
          <p:sp>
            <p:nvSpPr>
              <p:cNvPr id="21528" name="Text Box 80"/>
              <p:cNvSpPr txBox="1">
                <a:spLocks noChangeArrowheads="1"/>
              </p:cNvSpPr>
              <p:nvPr/>
            </p:nvSpPr>
            <p:spPr bwMode="auto">
              <a:xfrm>
                <a:off x="970" y="923"/>
                <a:ext cx="3072"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B</a:t>
                </a:r>
                <a:r>
                  <a:rPr lang="en-US" altLang="zh-CN" sz="2800" b="1"/>
                  <a:t> = Q</a:t>
                </a:r>
                <a:r>
                  <a:rPr lang="en-US" altLang="zh-CN" sz="2800" b="1" baseline="-25000"/>
                  <a:t>C</a:t>
                </a:r>
                <a:r>
                  <a:rPr lang="en-US" altLang="zh-CN" sz="2800" b="1"/>
                  <a:t>           K</a:t>
                </a:r>
                <a:r>
                  <a:rPr lang="en-US" altLang="zh-CN" sz="2800" b="1" baseline="-25000"/>
                  <a:t>B</a:t>
                </a:r>
                <a:r>
                  <a:rPr lang="en-US" altLang="zh-CN" sz="2800" b="1"/>
                  <a:t> = Q</a:t>
                </a:r>
                <a:r>
                  <a:rPr lang="en-US" altLang="zh-CN" sz="2800" b="1" baseline="-25000"/>
                  <a:t>C</a:t>
                </a:r>
                <a:r>
                  <a:rPr lang="en-US" altLang="zh-CN" sz="2800" b="1"/>
                  <a:t>  </a:t>
                </a:r>
              </a:p>
            </p:txBody>
          </p:sp>
          <p:sp>
            <p:nvSpPr>
              <p:cNvPr id="21529" name="Line 81"/>
              <p:cNvSpPr>
                <a:spLocks noChangeShapeType="1"/>
              </p:cNvSpPr>
              <p:nvPr/>
            </p:nvSpPr>
            <p:spPr bwMode="auto">
              <a:xfrm>
                <a:off x="1497" y="948"/>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21525" name="Group 82"/>
            <p:cNvGrpSpPr>
              <a:grpSpLocks/>
            </p:cNvGrpSpPr>
            <p:nvPr/>
          </p:nvGrpSpPr>
          <p:grpSpPr bwMode="auto">
            <a:xfrm>
              <a:off x="976" y="1307"/>
              <a:ext cx="3017" cy="327"/>
              <a:chOff x="976" y="1217"/>
              <a:chExt cx="3017" cy="327"/>
            </a:xfrm>
          </p:grpSpPr>
          <p:sp>
            <p:nvSpPr>
              <p:cNvPr id="21526" name="Text Box 83"/>
              <p:cNvSpPr txBox="1">
                <a:spLocks noChangeArrowheads="1"/>
              </p:cNvSpPr>
              <p:nvPr/>
            </p:nvSpPr>
            <p:spPr bwMode="auto">
              <a:xfrm>
                <a:off x="976" y="1217"/>
                <a:ext cx="3017"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A</a:t>
                </a:r>
                <a:r>
                  <a:rPr lang="en-US" altLang="zh-CN" sz="2800" b="1"/>
                  <a:t> = Q</a:t>
                </a:r>
                <a:r>
                  <a:rPr lang="en-US" altLang="zh-CN" sz="2800" b="1" baseline="-25000"/>
                  <a:t>B</a:t>
                </a:r>
                <a:r>
                  <a:rPr lang="en-US" altLang="zh-CN" sz="2800" b="1"/>
                  <a:t>           K</a:t>
                </a:r>
                <a:r>
                  <a:rPr lang="en-US" altLang="zh-CN" sz="2800" b="1" baseline="-25000"/>
                  <a:t>A</a:t>
                </a:r>
                <a:r>
                  <a:rPr lang="en-US" altLang="zh-CN" sz="2800" b="1"/>
                  <a:t> = Q</a:t>
                </a:r>
                <a:r>
                  <a:rPr lang="en-US" altLang="zh-CN" sz="2800" b="1" baseline="-25000"/>
                  <a:t>B</a:t>
                </a:r>
                <a:r>
                  <a:rPr lang="en-US" altLang="zh-CN" sz="2800" b="1"/>
                  <a:t>  </a:t>
                </a:r>
              </a:p>
            </p:txBody>
          </p:sp>
          <p:sp>
            <p:nvSpPr>
              <p:cNvPr id="21527" name="Line 84"/>
              <p:cNvSpPr>
                <a:spLocks noChangeShapeType="1"/>
              </p:cNvSpPr>
              <p:nvPr/>
            </p:nvSpPr>
            <p:spPr bwMode="auto">
              <a:xfrm>
                <a:off x="1485" y="1260"/>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sp>
        <p:nvSpPr>
          <p:cNvPr id="77909" name="Text Box 85"/>
          <p:cNvSpPr txBox="1">
            <a:spLocks noChangeArrowheads="1"/>
          </p:cNvSpPr>
          <p:nvPr/>
        </p:nvSpPr>
        <p:spPr bwMode="auto">
          <a:xfrm>
            <a:off x="381000" y="4038600"/>
            <a:ext cx="52578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accent2"/>
                </a:solidFill>
              </a:rPr>
              <a:t>A</a:t>
            </a:r>
            <a:r>
              <a:rPr lang="en-US" altLang="zh-CN" b="1">
                <a:sym typeface="Symbol" pitchFamily="18" charset="2"/>
              </a:rPr>
              <a:t></a:t>
            </a:r>
            <a:r>
              <a:rPr lang="en-US" altLang="zh-CN" b="1">
                <a:solidFill>
                  <a:schemeClr val="accent2"/>
                </a:solidFill>
              </a:rPr>
              <a:t>AB </a:t>
            </a:r>
            <a:r>
              <a:rPr lang="en-US" altLang="zh-CN" b="1">
                <a:sym typeface="Symbol" pitchFamily="18" charset="2"/>
              </a:rPr>
              <a:t></a:t>
            </a:r>
            <a:r>
              <a:rPr lang="en-US" altLang="zh-CN" b="1">
                <a:solidFill>
                  <a:schemeClr val="accent2"/>
                </a:solidFill>
              </a:rPr>
              <a:t>B </a:t>
            </a:r>
            <a:r>
              <a:rPr lang="en-US" altLang="zh-CN" b="1">
                <a:sym typeface="Symbol" pitchFamily="18" charset="2"/>
              </a:rPr>
              <a:t></a:t>
            </a:r>
            <a:r>
              <a:rPr lang="en-US" altLang="zh-CN" b="1">
                <a:solidFill>
                  <a:schemeClr val="accent2"/>
                </a:solidFill>
              </a:rPr>
              <a:t>BC</a:t>
            </a:r>
            <a:r>
              <a:rPr lang="en-US" altLang="zh-CN" b="1"/>
              <a:t> </a:t>
            </a:r>
            <a:r>
              <a:rPr lang="en-US" altLang="zh-CN" b="1">
                <a:sym typeface="Symbol" pitchFamily="18" charset="2"/>
              </a:rPr>
              <a:t></a:t>
            </a:r>
            <a:r>
              <a:rPr lang="en-US" altLang="zh-CN" b="1">
                <a:solidFill>
                  <a:schemeClr val="accent2"/>
                </a:solidFill>
              </a:rPr>
              <a:t>C </a:t>
            </a:r>
            <a:r>
              <a:rPr lang="en-US" altLang="zh-CN" b="1">
                <a:sym typeface="Symbol" pitchFamily="18" charset="2"/>
              </a:rPr>
              <a:t></a:t>
            </a:r>
            <a:r>
              <a:rPr lang="en-US" altLang="zh-CN" b="1">
                <a:solidFill>
                  <a:schemeClr val="accent2"/>
                </a:solidFill>
              </a:rPr>
              <a:t>CA</a:t>
            </a:r>
            <a:r>
              <a:rPr lang="zh-CN" altLang="en-US" b="1">
                <a:solidFill>
                  <a:schemeClr val="accent2"/>
                </a:solidFill>
              </a:rPr>
              <a:t>再回到</a:t>
            </a:r>
            <a:r>
              <a:rPr lang="en-US" altLang="zh-CN" b="1">
                <a:solidFill>
                  <a:schemeClr val="accent2"/>
                </a:solidFill>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909">
                                            <p:txEl>
                                              <p:pRg st="0" end="0"/>
                                            </p:txEl>
                                          </p:spTgt>
                                        </p:tgtEl>
                                        <p:attrNameLst>
                                          <p:attrName>style.visibility</p:attrName>
                                        </p:attrNameLst>
                                      </p:cBhvr>
                                      <p:to>
                                        <p:strVal val="visible"/>
                                      </p:to>
                                    </p:set>
                                    <p:animEffect transition="in" filter="wipe(left)">
                                      <p:cBhvr>
                                        <p:cTn id="7" dur="500"/>
                                        <p:tgtEl>
                                          <p:spTgt spid="7790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58"/>
                                        </p:tgtEl>
                                        <p:attrNameLst>
                                          <p:attrName>style.visibility</p:attrName>
                                        </p:attrNameLst>
                                      </p:cBhvr>
                                      <p:to>
                                        <p:strVal val="visible"/>
                                      </p:to>
                                    </p:set>
                                    <p:animEffect transition="in" filter="wipe(left)">
                                      <p:cBhvr>
                                        <p:cTn id="12" dur="500"/>
                                        <p:tgtEl>
                                          <p:spTgt spid="77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45">
                                            <p:txEl>
                                              <p:pRg st="0" end="0"/>
                                            </p:txEl>
                                          </p:spTgt>
                                        </p:tgtEl>
                                        <p:attrNameLst>
                                          <p:attrName>style.visibility</p:attrName>
                                        </p:attrNameLst>
                                      </p:cBhvr>
                                      <p:to>
                                        <p:strVal val="visible"/>
                                      </p:to>
                                    </p:set>
                                    <p:animEffect transition="in" filter="wipe(left)">
                                      <p:cBhvr>
                                        <p:cTn id="17" dur="500"/>
                                        <p:tgtEl>
                                          <p:spTgt spid="778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52">
                                            <p:txEl>
                                              <p:pRg st="0" end="0"/>
                                            </p:txEl>
                                          </p:spTgt>
                                        </p:tgtEl>
                                        <p:attrNameLst>
                                          <p:attrName>style.visibility</p:attrName>
                                        </p:attrNameLst>
                                      </p:cBhvr>
                                      <p:to>
                                        <p:strVal val="visible"/>
                                      </p:to>
                                    </p:set>
                                    <p:animEffect transition="in" filter="wipe(left)">
                                      <p:cBhvr>
                                        <p:cTn id="22" dur="500"/>
                                        <p:tgtEl>
                                          <p:spTgt spid="7785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53">
                                            <p:txEl>
                                              <p:pRg st="0" end="0"/>
                                            </p:txEl>
                                          </p:spTgt>
                                        </p:tgtEl>
                                        <p:attrNameLst>
                                          <p:attrName>style.visibility</p:attrName>
                                        </p:attrNameLst>
                                      </p:cBhvr>
                                      <p:to>
                                        <p:strVal val="visible"/>
                                      </p:to>
                                    </p:set>
                                    <p:animEffect transition="in" filter="wipe(left)">
                                      <p:cBhvr>
                                        <p:cTn id="27" dur="500"/>
                                        <p:tgtEl>
                                          <p:spTgt spid="7785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54">
                                            <p:txEl>
                                              <p:pRg st="0" end="0"/>
                                            </p:txEl>
                                          </p:spTgt>
                                        </p:tgtEl>
                                        <p:attrNameLst>
                                          <p:attrName>style.visibility</p:attrName>
                                        </p:attrNameLst>
                                      </p:cBhvr>
                                      <p:to>
                                        <p:strVal val="visible"/>
                                      </p:to>
                                    </p:set>
                                    <p:animEffect transition="in" filter="wipe(left)">
                                      <p:cBhvr>
                                        <p:cTn id="32" dur="500"/>
                                        <p:tgtEl>
                                          <p:spTgt spid="7785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855">
                                            <p:txEl>
                                              <p:pRg st="0" end="0"/>
                                            </p:txEl>
                                          </p:spTgt>
                                        </p:tgtEl>
                                        <p:attrNameLst>
                                          <p:attrName>style.visibility</p:attrName>
                                        </p:attrNameLst>
                                      </p:cBhvr>
                                      <p:to>
                                        <p:strVal val="visible"/>
                                      </p:to>
                                    </p:set>
                                    <p:animEffect transition="in" filter="wipe(left)">
                                      <p:cBhvr>
                                        <p:cTn id="37" dur="500"/>
                                        <p:tgtEl>
                                          <p:spTgt spid="7785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896"/>
                                        </p:tgtEl>
                                        <p:attrNameLst>
                                          <p:attrName>style.visibility</p:attrName>
                                        </p:attrNameLst>
                                      </p:cBhvr>
                                      <p:to>
                                        <p:strVal val="visible"/>
                                      </p:to>
                                    </p:set>
                                    <p:animEffect transition="in" filter="wipe(left)">
                                      <p:cBhvr>
                                        <p:cTn id="42" dur="500"/>
                                        <p:tgtEl>
                                          <p:spTgt spid="778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82">
                                            <p:txEl>
                                              <p:pRg st="0" end="0"/>
                                            </p:txEl>
                                          </p:spTgt>
                                        </p:tgtEl>
                                        <p:attrNameLst>
                                          <p:attrName>style.visibility</p:attrName>
                                        </p:attrNameLst>
                                      </p:cBhvr>
                                      <p:to>
                                        <p:strVal val="visible"/>
                                      </p:to>
                                    </p:set>
                                    <p:animEffect transition="in" filter="wipe(left)">
                                      <p:cBhvr>
                                        <p:cTn id="47" dur="500"/>
                                        <p:tgtEl>
                                          <p:spTgt spid="77882">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883">
                                            <p:txEl>
                                              <p:pRg st="0" end="0"/>
                                            </p:txEl>
                                          </p:spTgt>
                                        </p:tgtEl>
                                        <p:attrNameLst>
                                          <p:attrName>style.visibility</p:attrName>
                                        </p:attrNameLst>
                                      </p:cBhvr>
                                      <p:to>
                                        <p:strVal val="visible"/>
                                      </p:to>
                                    </p:set>
                                    <p:animEffect transition="in" filter="wipe(left)">
                                      <p:cBhvr>
                                        <p:cTn id="52" dur="500"/>
                                        <p:tgtEl>
                                          <p:spTgt spid="7788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84">
                                            <p:txEl>
                                              <p:pRg st="0" end="0"/>
                                            </p:txEl>
                                          </p:spTgt>
                                        </p:tgtEl>
                                        <p:attrNameLst>
                                          <p:attrName>style.visibility</p:attrName>
                                        </p:attrNameLst>
                                      </p:cBhvr>
                                      <p:to>
                                        <p:strVal val="visible"/>
                                      </p:to>
                                    </p:set>
                                    <p:animEffect transition="in" filter="wipe(left)">
                                      <p:cBhvr>
                                        <p:cTn id="57" dur="500"/>
                                        <p:tgtEl>
                                          <p:spTgt spid="77884">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885">
                                            <p:txEl>
                                              <p:pRg st="0" end="0"/>
                                            </p:txEl>
                                          </p:spTgt>
                                        </p:tgtEl>
                                        <p:attrNameLst>
                                          <p:attrName>style.visibility</p:attrName>
                                        </p:attrNameLst>
                                      </p:cBhvr>
                                      <p:to>
                                        <p:strVal val="visible"/>
                                      </p:to>
                                    </p:set>
                                    <p:animEffect transition="in" filter="wipe(left)">
                                      <p:cBhvr>
                                        <p:cTn id="62" dur="500"/>
                                        <p:tgtEl>
                                          <p:spTgt spid="7788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77886">
                                            <p:txEl>
                                              <p:pRg st="0" end="0"/>
                                            </p:txEl>
                                          </p:spTgt>
                                        </p:tgtEl>
                                        <p:attrNameLst>
                                          <p:attrName>style.visibility</p:attrName>
                                        </p:attrNameLst>
                                      </p:cBhvr>
                                      <p:to>
                                        <p:strVal val="visible"/>
                                      </p:to>
                                    </p:set>
                                    <p:animEffect transition="in" filter="wipe(left)">
                                      <p:cBhvr>
                                        <p:cTn id="67" dur="500"/>
                                        <p:tgtEl>
                                          <p:spTgt spid="77886">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77887">
                                            <p:txEl>
                                              <p:pRg st="0" end="0"/>
                                            </p:txEl>
                                          </p:spTgt>
                                        </p:tgtEl>
                                        <p:attrNameLst>
                                          <p:attrName>style.visibility</p:attrName>
                                        </p:attrNameLst>
                                      </p:cBhvr>
                                      <p:to>
                                        <p:strVal val="visible"/>
                                      </p:to>
                                    </p:set>
                                    <p:animEffect transition="in" filter="wipe(left)">
                                      <p:cBhvr>
                                        <p:cTn id="72" dur="500"/>
                                        <p:tgtEl>
                                          <p:spTgt spid="77887">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77897"/>
                                        </p:tgtEl>
                                        <p:attrNameLst>
                                          <p:attrName>style.visibility</p:attrName>
                                        </p:attrNameLst>
                                      </p:cBhvr>
                                      <p:to>
                                        <p:strVal val="visible"/>
                                      </p:to>
                                    </p:set>
                                    <p:animEffect transition="in" filter="dissolve">
                                      <p:cBhvr>
                                        <p:cTn id="77" dur="500"/>
                                        <p:tgtEl>
                                          <p:spTgt spid="7789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77898">
                                            <p:txEl>
                                              <p:pRg st="0" end="0"/>
                                            </p:txEl>
                                          </p:spTgt>
                                        </p:tgtEl>
                                        <p:attrNameLst>
                                          <p:attrName>style.visibility</p:attrName>
                                        </p:attrNameLst>
                                      </p:cBhvr>
                                      <p:to>
                                        <p:strVal val="visible"/>
                                      </p:to>
                                    </p:set>
                                    <p:animEffect transition="in" filter="wipe(left)">
                                      <p:cBhvr>
                                        <p:cTn id="82" dur="500"/>
                                        <p:tgtEl>
                                          <p:spTgt spid="77898">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nodeType="clickEffect">
                                  <p:stCondLst>
                                    <p:cond delay="0"/>
                                  </p:stCondLst>
                                  <p:childTnLst>
                                    <p:set>
                                      <p:cBhvr>
                                        <p:cTn id="86" dur="1" fill="hold">
                                          <p:stCondLst>
                                            <p:cond delay="0"/>
                                          </p:stCondLst>
                                        </p:cTn>
                                        <p:tgtEl>
                                          <p:spTgt spid="77899"/>
                                        </p:tgtEl>
                                        <p:attrNameLst>
                                          <p:attrName>style.visibility</p:attrName>
                                        </p:attrNameLst>
                                      </p:cBhvr>
                                      <p:to>
                                        <p:strVal val="visible"/>
                                      </p:to>
                                    </p:set>
                                    <p:animEffect transition="in" filter="box(out)">
                                      <p:cBhvr>
                                        <p:cTn id="87" dur="500"/>
                                        <p:tgtEl>
                                          <p:spTgt spid="7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build="p" autoUpdateAnimBg="0"/>
      <p:bldP spid="77852" grpId="0" build="p" autoUpdateAnimBg="0"/>
      <p:bldP spid="77853" grpId="0" build="p" autoUpdateAnimBg="0"/>
      <p:bldP spid="77854" grpId="0" build="p" autoUpdateAnimBg="0"/>
      <p:bldP spid="77855" grpId="0" build="p" autoUpdateAnimBg="0"/>
      <p:bldP spid="77882" grpId="0" build="p" autoUpdateAnimBg="0"/>
      <p:bldP spid="77883" grpId="0" build="p" autoUpdateAnimBg="0"/>
      <p:bldP spid="77884" grpId="0" build="p" autoUpdateAnimBg="0"/>
      <p:bldP spid="77885" grpId="0" build="p" autoUpdateAnimBg="0"/>
      <p:bldP spid="77886" grpId="0" build="p" autoUpdateAnimBg="0"/>
      <p:bldP spid="77887" grpId="0" build="p" autoUpdateAnimBg="0"/>
      <p:bldP spid="77897" grpId="0" animBg="1"/>
      <p:bldP spid="77898" grpId="0" build="p" autoUpdateAnimBg="0"/>
      <p:bldP spid="7790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3"/>
          <p:cNvGrpSpPr>
            <a:grpSpLocks/>
          </p:cNvGrpSpPr>
          <p:nvPr/>
        </p:nvGrpSpPr>
        <p:grpSpPr bwMode="auto">
          <a:xfrm>
            <a:off x="1776413" y="5159375"/>
            <a:ext cx="4895850" cy="1595438"/>
            <a:chOff x="970" y="629"/>
            <a:chExt cx="3084" cy="1005"/>
          </a:xfrm>
        </p:grpSpPr>
        <p:grpSp>
          <p:nvGrpSpPr>
            <p:cNvPr id="22615" name="Group 34"/>
            <p:cNvGrpSpPr>
              <a:grpSpLocks/>
            </p:cNvGrpSpPr>
            <p:nvPr/>
          </p:nvGrpSpPr>
          <p:grpSpPr bwMode="auto">
            <a:xfrm>
              <a:off x="982" y="629"/>
              <a:ext cx="3072" cy="327"/>
              <a:chOff x="982" y="629"/>
              <a:chExt cx="3072" cy="327"/>
            </a:xfrm>
          </p:grpSpPr>
          <p:sp>
            <p:nvSpPr>
              <p:cNvPr id="22622" name="Text Box 35"/>
              <p:cNvSpPr txBox="1">
                <a:spLocks noChangeArrowheads="1"/>
              </p:cNvSpPr>
              <p:nvPr/>
            </p:nvSpPr>
            <p:spPr bwMode="auto">
              <a:xfrm>
                <a:off x="982" y="629"/>
                <a:ext cx="3072"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C</a:t>
                </a:r>
                <a:r>
                  <a:rPr lang="en-US" altLang="zh-CN" sz="2800" b="1"/>
                  <a:t> = Q</a:t>
                </a:r>
                <a:r>
                  <a:rPr lang="en-US" altLang="zh-CN" sz="2800" b="1" baseline="-25000"/>
                  <a:t>A</a:t>
                </a:r>
                <a:r>
                  <a:rPr lang="en-US" altLang="zh-CN" sz="2800" b="1"/>
                  <a:t>           K</a:t>
                </a:r>
                <a:r>
                  <a:rPr lang="en-US" altLang="zh-CN" sz="2800" b="1" baseline="-25000"/>
                  <a:t>C</a:t>
                </a:r>
                <a:r>
                  <a:rPr lang="en-US" altLang="zh-CN" sz="2800" b="1"/>
                  <a:t> = Q</a:t>
                </a:r>
                <a:r>
                  <a:rPr lang="en-US" altLang="zh-CN" sz="2800" b="1" baseline="-25000"/>
                  <a:t>A</a:t>
                </a:r>
                <a:r>
                  <a:rPr lang="en-US" altLang="zh-CN" sz="2800" b="1"/>
                  <a:t>  </a:t>
                </a:r>
              </a:p>
            </p:txBody>
          </p:sp>
          <p:sp>
            <p:nvSpPr>
              <p:cNvPr id="22623" name="Line 36"/>
              <p:cNvSpPr>
                <a:spLocks noChangeShapeType="1"/>
              </p:cNvSpPr>
              <p:nvPr/>
            </p:nvSpPr>
            <p:spPr bwMode="auto">
              <a:xfrm>
                <a:off x="1491" y="654"/>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22616" name="Group 37"/>
            <p:cNvGrpSpPr>
              <a:grpSpLocks/>
            </p:cNvGrpSpPr>
            <p:nvPr/>
          </p:nvGrpSpPr>
          <p:grpSpPr bwMode="auto">
            <a:xfrm>
              <a:off x="970" y="977"/>
              <a:ext cx="3072" cy="327"/>
              <a:chOff x="970" y="923"/>
              <a:chExt cx="3072" cy="327"/>
            </a:xfrm>
          </p:grpSpPr>
          <p:sp>
            <p:nvSpPr>
              <p:cNvPr id="22620" name="Text Box 38"/>
              <p:cNvSpPr txBox="1">
                <a:spLocks noChangeArrowheads="1"/>
              </p:cNvSpPr>
              <p:nvPr/>
            </p:nvSpPr>
            <p:spPr bwMode="auto">
              <a:xfrm>
                <a:off x="970" y="923"/>
                <a:ext cx="3072"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B</a:t>
                </a:r>
                <a:r>
                  <a:rPr lang="en-US" altLang="zh-CN" sz="2800" b="1"/>
                  <a:t> = Q</a:t>
                </a:r>
                <a:r>
                  <a:rPr lang="en-US" altLang="zh-CN" sz="2800" b="1" baseline="-25000"/>
                  <a:t>C</a:t>
                </a:r>
                <a:r>
                  <a:rPr lang="en-US" altLang="zh-CN" sz="2800" b="1"/>
                  <a:t>           K</a:t>
                </a:r>
                <a:r>
                  <a:rPr lang="en-US" altLang="zh-CN" sz="2800" b="1" baseline="-25000"/>
                  <a:t>B</a:t>
                </a:r>
                <a:r>
                  <a:rPr lang="en-US" altLang="zh-CN" sz="2800" b="1"/>
                  <a:t> = Q</a:t>
                </a:r>
                <a:r>
                  <a:rPr lang="en-US" altLang="zh-CN" sz="2800" b="1" baseline="-25000"/>
                  <a:t>C</a:t>
                </a:r>
                <a:r>
                  <a:rPr lang="en-US" altLang="zh-CN" sz="2800" b="1"/>
                  <a:t>  </a:t>
                </a:r>
              </a:p>
            </p:txBody>
          </p:sp>
          <p:sp>
            <p:nvSpPr>
              <p:cNvPr id="22621" name="Line 39"/>
              <p:cNvSpPr>
                <a:spLocks noChangeShapeType="1"/>
              </p:cNvSpPr>
              <p:nvPr/>
            </p:nvSpPr>
            <p:spPr bwMode="auto">
              <a:xfrm>
                <a:off x="1497" y="948"/>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nvGrpSpPr>
            <p:cNvPr id="22617" name="Group 40"/>
            <p:cNvGrpSpPr>
              <a:grpSpLocks/>
            </p:cNvGrpSpPr>
            <p:nvPr/>
          </p:nvGrpSpPr>
          <p:grpSpPr bwMode="auto">
            <a:xfrm>
              <a:off x="976" y="1307"/>
              <a:ext cx="3017" cy="327"/>
              <a:chOff x="976" y="1217"/>
              <a:chExt cx="3017" cy="327"/>
            </a:xfrm>
          </p:grpSpPr>
          <p:sp>
            <p:nvSpPr>
              <p:cNvPr id="22618" name="Text Box 41"/>
              <p:cNvSpPr txBox="1">
                <a:spLocks noChangeArrowheads="1"/>
              </p:cNvSpPr>
              <p:nvPr/>
            </p:nvSpPr>
            <p:spPr bwMode="auto">
              <a:xfrm>
                <a:off x="976" y="1217"/>
                <a:ext cx="3017" cy="327"/>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t>J</a:t>
                </a:r>
                <a:r>
                  <a:rPr lang="en-US" altLang="zh-CN" sz="2800" b="1" baseline="-25000"/>
                  <a:t>A</a:t>
                </a:r>
                <a:r>
                  <a:rPr lang="en-US" altLang="zh-CN" sz="2800" b="1"/>
                  <a:t> = Q</a:t>
                </a:r>
                <a:r>
                  <a:rPr lang="en-US" altLang="zh-CN" sz="2800" b="1" baseline="-25000"/>
                  <a:t>B</a:t>
                </a:r>
                <a:r>
                  <a:rPr lang="en-US" altLang="zh-CN" sz="2800" b="1"/>
                  <a:t>           K</a:t>
                </a:r>
                <a:r>
                  <a:rPr lang="en-US" altLang="zh-CN" sz="2800" b="1" baseline="-25000"/>
                  <a:t>A</a:t>
                </a:r>
                <a:r>
                  <a:rPr lang="en-US" altLang="zh-CN" sz="2800" b="1"/>
                  <a:t> = Q</a:t>
                </a:r>
                <a:r>
                  <a:rPr lang="en-US" altLang="zh-CN" sz="2800" b="1" baseline="-25000"/>
                  <a:t>B</a:t>
                </a:r>
                <a:r>
                  <a:rPr lang="en-US" altLang="zh-CN" sz="2800" b="1"/>
                  <a:t>  </a:t>
                </a:r>
              </a:p>
            </p:txBody>
          </p:sp>
          <p:sp>
            <p:nvSpPr>
              <p:cNvPr id="22619" name="Line 42"/>
              <p:cNvSpPr>
                <a:spLocks noChangeShapeType="1"/>
              </p:cNvSpPr>
              <p:nvPr/>
            </p:nvSpPr>
            <p:spPr bwMode="auto">
              <a:xfrm>
                <a:off x="1485" y="1260"/>
                <a:ext cx="182" cy="0"/>
              </a:xfrm>
              <a:prstGeom prst="line">
                <a:avLst/>
              </a:prstGeom>
              <a:noFill/>
              <a:ln w="28575">
                <a:solidFill>
                  <a:schemeClr val="tx1"/>
                </a:solidFill>
                <a:round/>
                <a:headEnd/>
                <a:tailEnd/>
              </a:ln>
              <a:effectLst/>
            </p:spPr>
            <p:txBody>
              <a:bodyPr wrap="none" anchor="ctr">
                <a:spAutoFit/>
              </a:bodyPr>
              <a:lstStyle/>
              <a:p>
                <a:endParaRPr lang="zh-CN" altLang="en-US"/>
              </a:p>
            </p:txBody>
          </p:sp>
        </p:grpSp>
      </p:grpSp>
      <p:grpSp>
        <p:nvGrpSpPr>
          <p:cNvPr id="78922" name="Group 74"/>
          <p:cNvGrpSpPr>
            <a:grpSpLocks/>
          </p:cNvGrpSpPr>
          <p:nvPr/>
        </p:nvGrpSpPr>
        <p:grpSpPr bwMode="auto">
          <a:xfrm>
            <a:off x="831850" y="1069975"/>
            <a:ext cx="7223125" cy="3684588"/>
            <a:chOff x="524" y="674"/>
            <a:chExt cx="4550" cy="2321"/>
          </a:xfrm>
        </p:grpSpPr>
        <p:sp>
          <p:nvSpPr>
            <p:cNvPr id="22533" name="Text Box 75"/>
            <p:cNvSpPr txBox="1">
              <a:spLocks noChangeArrowheads="1"/>
            </p:cNvSpPr>
            <p:nvPr/>
          </p:nvSpPr>
          <p:spPr bwMode="auto">
            <a:xfrm>
              <a:off x="631" y="1788"/>
              <a:ext cx="727"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grpSp>
          <p:nvGrpSpPr>
            <p:cNvPr id="22534" name="Group 76"/>
            <p:cNvGrpSpPr>
              <a:grpSpLocks/>
            </p:cNvGrpSpPr>
            <p:nvPr/>
          </p:nvGrpSpPr>
          <p:grpSpPr bwMode="auto">
            <a:xfrm>
              <a:off x="696" y="1219"/>
              <a:ext cx="558" cy="615"/>
              <a:chOff x="1181" y="2511"/>
              <a:chExt cx="558" cy="615"/>
            </a:xfrm>
          </p:grpSpPr>
          <p:sp>
            <p:nvSpPr>
              <p:cNvPr id="22607" name="Rectangle 77"/>
              <p:cNvSpPr>
                <a:spLocks noChangeArrowheads="1"/>
              </p:cNvSpPr>
              <p:nvPr/>
            </p:nvSpPr>
            <p:spPr bwMode="auto">
              <a:xfrm flipH="1">
                <a:off x="1203" y="2511"/>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2608" name="AutoShape 78"/>
              <p:cNvSpPr>
                <a:spLocks noChangeArrowheads="1"/>
              </p:cNvSpPr>
              <p:nvPr/>
            </p:nvSpPr>
            <p:spPr bwMode="auto">
              <a:xfrm rot="-5400000">
                <a:off x="1539" y="2768"/>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2609" name="Text Box 79"/>
              <p:cNvSpPr txBox="1">
                <a:spLocks noChangeArrowheads="1"/>
              </p:cNvSpPr>
              <p:nvPr/>
            </p:nvSpPr>
            <p:spPr bwMode="auto">
              <a:xfrm flipH="1">
                <a:off x="1181" y="2889"/>
                <a:ext cx="4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C</a:t>
                </a:r>
                <a:endParaRPr lang="en-US" altLang="zh-CN" sz="1800" b="1"/>
              </a:p>
            </p:txBody>
          </p:sp>
          <p:sp>
            <p:nvSpPr>
              <p:cNvPr id="22610" name="Text Box 80"/>
              <p:cNvSpPr txBox="1">
                <a:spLocks noChangeArrowheads="1"/>
              </p:cNvSpPr>
              <p:nvPr/>
            </p:nvSpPr>
            <p:spPr bwMode="auto">
              <a:xfrm flipH="1">
                <a:off x="1184" y="2523"/>
                <a:ext cx="4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C</a:t>
                </a:r>
                <a:endParaRPr lang="en-US" altLang="zh-CN" sz="1800" b="1"/>
              </a:p>
            </p:txBody>
          </p:sp>
          <p:sp>
            <p:nvSpPr>
              <p:cNvPr id="22611" name="Line 81"/>
              <p:cNvSpPr>
                <a:spLocks noChangeShapeType="1"/>
              </p:cNvSpPr>
              <p:nvPr/>
            </p:nvSpPr>
            <p:spPr bwMode="auto">
              <a:xfrm flipH="1">
                <a:off x="1246" y="2566"/>
                <a:ext cx="100" cy="0"/>
              </a:xfrm>
              <a:prstGeom prst="line">
                <a:avLst/>
              </a:prstGeom>
              <a:noFill/>
              <a:ln w="28575">
                <a:solidFill>
                  <a:schemeClr val="tx1"/>
                </a:solidFill>
                <a:round/>
                <a:headEnd/>
                <a:tailEnd/>
              </a:ln>
            </p:spPr>
            <p:txBody>
              <a:bodyPr wrap="none" anchor="ctr"/>
              <a:lstStyle/>
              <a:p>
                <a:endParaRPr lang="zh-CN" altLang="en-US"/>
              </a:p>
            </p:txBody>
          </p:sp>
          <p:sp>
            <p:nvSpPr>
              <p:cNvPr id="22612" name="Oval 82"/>
              <p:cNvSpPr>
                <a:spLocks noChangeArrowheads="1"/>
              </p:cNvSpPr>
              <p:nvPr/>
            </p:nvSpPr>
            <p:spPr bwMode="auto">
              <a:xfrm flipH="1">
                <a:off x="1658" y="278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2613" name="Text Box 83"/>
              <p:cNvSpPr txBox="1">
                <a:spLocks noChangeArrowheads="1"/>
              </p:cNvSpPr>
              <p:nvPr/>
            </p:nvSpPr>
            <p:spPr bwMode="auto">
              <a:xfrm flipH="1">
                <a:off x="1393" y="2530"/>
                <a:ext cx="3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C</a:t>
                </a:r>
                <a:endParaRPr lang="en-US" altLang="zh-CN" sz="1800" b="1"/>
              </a:p>
            </p:txBody>
          </p:sp>
          <p:sp>
            <p:nvSpPr>
              <p:cNvPr id="22614" name="Text Box 84"/>
              <p:cNvSpPr txBox="1">
                <a:spLocks noChangeArrowheads="1"/>
              </p:cNvSpPr>
              <p:nvPr/>
            </p:nvSpPr>
            <p:spPr bwMode="auto">
              <a:xfrm flipH="1">
                <a:off x="1367" y="2890"/>
                <a:ext cx="372"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C</a:t>
                </a:r>
                <a:endParaRPr lang="en-US" altLang="zh-CN" sz="1800" b="1"/>
              </a:p>
            </p:txBody>
          </p:sp>
        </p:grpSp>
        <p:grpSp>
          <p:nvGrpSpPr>
            <p:cNvPr id="22535" name="Group 85"/>
            <p:cNvGrpSpPr>
              <a:grpSpLocks/>
            </p:cNvGrpSpPr>
            <p:nvPr/>
          </p:nvGrpSpPr>
          <p:grpSpPr bwMode="auto">
            <a:xfrm>
              <a:off x="1837" y="1225"/>
              <a:ext cx="548" cy="615"/>
              <a:chOff x="2322" y="2517"/>
              <a:chExt cx="548" cy="615"/>
            </a:xfrm>
          </p:grpSpPr>
          <p:sp>
            <p:nvSpPr>
              <p:cNvPr id="22600" name="Rectangle 86"/>
              <p:cNvSpPr>
                <a:spLocks noChangeArrowheads="1"/>
              </p:cNvSpPr>
              <p:nvPr/>
            </p:nvSpPr>
            <p:spPr bwMode="auto">
              <a:xfrm flipH="1">
                <a:off x="2343" y="2517"/>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2601" name="AutoShape 87"/>
              <p:cNvSpPr>
                <a:spLocks noChangeArrowheads="1"/>
              </p:cNvSpPr>
              <p:nvPr/>
            </p:nvSpPr>
            <p:spPr bwMode="auto">
              <a:xfrm rot="-5400000">
                <a:off x="2679" y="2774"/>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2602" name="Text Box 88"/>
              <p:cNvSpPr txBox="1">
                <a:spLocks noChangeArrowheads="1"/>
              </p:cNvSpPr>
              <p:nvPr/>
            </p:nvSpPr>
            <p:spPr bwMode="auto">
              <a:xfrm flipH="1">
                <a:off x="2322" y="2886"/>
                <a:ext cx="419"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B</a:t>
                </a:r>
                <a:endParaRPr lang="en-US" altLang="zh-CN" sz="1800" b="1"/>
              </a:p>
            </p:txBody>
          </p:sp>
          <p:sp>
            <p:nvSpPr>
              <p:cNvPr id="22603" name="Text Box 89"/>
              <p:cNvSpPr txBox="1">
                <a:spLocks noChangeArrowheads="1"/>
              </p:cNvSpPr>
              <p:nvPr/>
            </p:nvSpPr>
            <p:spPr bwMode="auto">
              <a:xfrm flipH="1">
                <a:off x="2324" y="2529"/>
                <a:ext cx="48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B</a:t>
                </a:r>
                <a:endParaRPr lang="en-US" altLang="zh-CN" sz="1800" b="1"/>
              </a:p>
            </p:txBody>
          </p:sp>
          <p:sp>
            <p:nvSpPr>
              <p:cNvPr id="22604" name="Line 90"/>
              <p:cNvSpPr>
                <a:spLocks noChangeShapeType="1"/>
              </p:cNvSpPr>
              <p:nvPr/>
            </p:nvSpPr>
            <p:spPr bwMode="auto">
              <a:xfrm flipH="1">
                <a:off x="2386" y="2572"/>
                <a:ext cx="100" cy="0"/>
              </a:xfrm>
              <a:prstGeom prst="line">
                <a:avLst/>
              </a:prstGeom>
              <a:noFill/>
              <a:ln w="28575">
                <a:solidFill>
                  <a:schemeClr val="tx1"/>
                </a:solidFill>
                <a:round/>
                <a:headEnd/>
                <a:tailEnd/>
              </a:ln>
            </p:spPr>
            <p:txBody>
              <a:bodyPr wrap="none" anchor="ctr"/>
              <a:lstStyle/>
              <a:p>
                <a:endParaRPr lang="zh-CN" altLang="en-US"/>
              </a:p>
            </p:txBody>
          </p:sp>
          <p:sp>
            <p:nvSpPr>
              <p:cNvPr id="22605" name="Oval 91"/>
              <p:cNvSpPr>
                <a:spLocks noChangeArrowheads="1"/>
              </p:cNvSpPr>
              <p:nvPr/>
            </p:nvSpPr>
            <p:spPr bwMode="auto">
              <a:xfrm flipH="1">
                <a:off x="2798" y="2795"/>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2606" name="Text Box 92"/>
              <p:cNvSpPr txBox="1">
                <a:spLocks noChangeArrowheads="1"/>
              </p:cNvSpPr>
              <p:nvPr/>
            </p:nvSpPr>
            <p:spPr bwMode="auto">
              <a:xfrm flipH="1">
                <a:off x="2543" y="2536"/>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B</a:t>
                </a:r>
                <a:endParaRPr lang="en-US" altLang="zh-CN" sz="1800" b="1"/>
              </a:p>
            </p:txBody>
          </p:sp>
        </p:grpSp>
        <p:sp>
          <p:nvSpPr>
            <p:cNvPr id="22536" name="Text Box 93"/>
            <p:cNvSpPr txBox="1">
              <a:spLocks noChangeArrowheads="1"/>
            </p:cNvSpPr>
            <p:nvPr/>
          </p:nvSpPr>
          <p:spPr bwMode="auto">
            <a:xfrm flipH="1">
              <a:off x="2031" y="1595"/>
              <a:ext cx="437"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B</a:t>
              </a:r>
              <a:endParaRPr lang="en-US" altLang="zh-CN" sz="1800" b="1"/>
            </a:p>
          </p:txBody>
        </p:sp>
        <p:sp>
          <p:nvSpPr>
            <p:cNvPr id="22537" name="Text Box 94"/>
            <p:cNvSpPr txBox="1">
              <a:spLocks noChangeArrowheads="1"/>
            </p:cNvSpPr>
            <p:nvPr/>
          </p:nvSpPr>
          <p:spPr bwMode="auto">
            <a:xfrm flipH="1">
              <a:off x="3179" y="1241"/>
              <a:ext cx="4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A</a:t>
              </a:r>
              <a:endParaRPr lang="en-US" altLang="zh-CN" sz="1800" b="1"/>
            </a:p>
          </p:txBody>
        </p:sp>
        <p:grpSp>
          <p:nvGrpSpPr>
            <p:cNvPr id="22538" name="Group 95"/>
            <p:cNvGrpSpPr>
              <a:grpSpLocks/>
            </p:cNvGrpSpPr>
            <p:nvPr/>
          </p:nvGrpSpPr>
          <p:grpSpPr bwMode="auto">
            <a:xfrm>
              <a:off x="2954" y="1213"/>
              <a:ext cx="535" cy="615"/>
              <a:chOff x="3439" y="2505"/>
              <a:chExt cx="535" cy="615"/>
            </a:xfrm>
          </p:grpSpPr>
          <p:sp>
            <p:nvSpPr>
              <p:cNvPr id="22593" name="Rectangle 96"/>
              <p:cNvSpPr>
                <a:spLocks noChangeArrowheads="1"/>
              </p:cNvSpPr>
              <p:nvPr/>
            </p:nvSpPr>
            <p:spPr bwMode="auto">
              <a:xfrm flipH="1">
                <a:off x="3465" y="250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2594" name="AutoShape 97"/>
              <p:cNvSpPr>
                <a:spLocks noChangeArrowheads="1"/>
              </p:cNvSpPr>
              <p:nvPr/>
            </p:nvSpPr>
            <p:spPr bwMode="auto">
              <a:xfrm rot="-5400000">
                <a:off x="3801" y="2771"/>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2595" name="Text Box 98"/>
              <p:cNvSpPr txBox="1">
                <a:spLocks noChangeArrowheads="1"/>
              </p:cNvSpPr>
              <p:nvPr/>
            </p:nvSpPr>
            <p:spPr bwMode="auto">
              <a:xfrm flipH="1">
                <a:off x="3445" y="2883"/>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A</a:t>
                </a:r>
                <a:endParaRPr lang="en-US" altLang="zh-CN" sz="1800" b="1"/>
              </a:p>
            </p:txBody>
          </p:sp>
          <p:sp>
            <p:nvSpPr>
              <p:cNvPr id="22596" name="Text Box 99"/>
              <p:cNvSpPr txBox="1">
                <a:spLocks noChangeArrowheads="1"/>
              </p:cNvSpPr>
              <p:nvPr/>
            </p:nvSpPr>
            <p:spPr bwMode="auto">
              <a:xfrm flipH="1">
                <a:off x="3439" y="2535"/>
                <a:ext cx="319"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A</a:t>
                </a:r>
                <a:endParaRPr lang="en-US" altLang="zh-CN" sz="1800" b="1"/>
              </a:p>
            </p:txBody>
          </p:sp>
          <p:sp>
            <p:nvSpPr>
              <p:cNvPr id="22597" name="Line 100"/>
              <p:cNvSpPr>
                <a:spLocks noChangeShapeType="1"/>
              </p:cNvSpPr>
              <p:nvPr/>
            </p:nvSpPr>
            <p:spPr bwMode="auto">
              <a:xfrm flipH="1">
                <a:off x="3499" y="2560"/>
                <a:ext cx="100" cy="0"/>
              </a:xfrm>
              <a:prstGeom prst="line">
                <a:avLst/>
              </a:prstGeom>
              <a:noFill/>
              <a:ln w="28575">
                <a:solidFill>
                  <a:schemeClr val="tx1"/>
                </a:solidFill>
                <a:round/>
                <a:headEnd/>
                <a:tailEnd/>
              </a:ln>
            </p:spPr>
            <p:txBody>
              <a:bodyPr wrap="none" anchor="ctr"/>
              <a:lstStyle/>
              <a:p>
                <a:endParaRPr lang="zh-CN" altLang="en-US"/>
              </a:p>
            </p:txBody>
          </p:sp>
          <p:sp>
            <p:nvSpPr>
              <p:cNvPr id="22598" name="Oval 101"/>
              <p:cNvSpPr>
                <a:spLocks noChangeArrowheads="1"/>
              </p:cNvSpPr>
              <p:nvPr/>
            </p:nvSpPr>
            <p:spPr bwMode="auto">
              <a:xfrm flipH="1">
                <a:off x="3920" y="2801"/>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2599" name="Text Box 102"/>
              <p:cNvSpPr txBox="1">
                <a:spLocks noChangeArrowheads="1"/>
              </p:cNvSpPr>
              <p:nvPr/>
            </p:nvSpPr>
            <p:spPr bwMode="auto">
              <a:xfrm flipH="1">
                <a:off x="3628" y="2884"/>
                <a:ext cx="346"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A</a:t>
                </a:r>
                <a:endParaRPr lang="en-US" altLang="zh-CN" sz="1800" b="1"/>
              </a:p>
            </p:txBody>
          </p:sp>
        </p:grpSp>
        <p:sp>
          <p:nvSpPr>
            <p:cNvPr id="22539" name="Line 103"/>
            <p:cNvSpPr>
              <a:spLocks noChangeShapeType="1"/>
            </p:cNvSpPr>
            <p:nvPr/>
          </p:nvSpPr>
          <p:spPr bwMode="auto">
            <a:xfrm>
              <a:off x="1678" y="1308"/>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0" name="Line 104"/>
            <p:cNvSpPr>
              <a:spLocks noChangeShapeType="1"/>
            </p:cNvSpPr>
            <p:nvPr/>
          </p:nvSpPr>
          <p:spPr bwMode="auto">
            <a:xfrm flipV="1">
              <a:off x="3410" y="1304"/>
              <a:ext cx="19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2541" name="Line 105"/>
            <p:cNvSpPr>
              <a:spLocks noChangeShapeType="1"/>
            </p:cNvSpPr>
            <p:nvPr/>
          </p:nvSpPr>
          <p:spPr bwMode="auto">
            <a:xfrm>
              <a:off x="1678" y="1040"/>
              <a:ext cx="19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2" name="Line 106"/>
            <p:cNvSpPr>
              <a:spLocks noChangeShapeType="1"/>
            </p:cNvSpPr>
            <p:nvPr/>
          </p:nvSpPr>
          <p:spPr bwMode="auto">
            <a:xfrm>
              <a:off x="1678" y="1035"/>
              <a:ext cx="0" cy="27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3" name="Line 107"/>
            <p:cNvSpPr>
              <a:spLocks noChangeShapeType="1"/>
            </p:cNvSpPr>
            <p:nvPr/>
          </p:nvSpPr>
          <p:spPr bwMode="auto">
            <a:xfrm>
              <a:off x="3592" y="1032"/>
              <a:ext cx="0" cy="27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4" name="Line 108"/>
            <p:cNvSpPr>
              <a:spLocks noChangeShapeType="1"/>
            </p:cNvSpPr>
            <p:nvPr/>
          </p:nvSpPr>
          <p:spPr bwMode="auto">
            <a:xfrm>
              <a:off x="2283" y="130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5" name="Line 109"/>
            <p:cNvSpPr>
              <a:spLocks noChangeShapeType="1"/>
            </p:cNvSpPr>
            <p:nvPr/>
          </p:nvSpPr>
          <p:spPr bwMode="auto">
            <a:xfrm>
              <a:off x="524" y="130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6" name="Line 110"/>
            <p:cNvSpPr>
              <a:spLocks noChangeShapeType="1"/>
            </p:cNvSpPr>
            <p:nvPr/>
          </p:nvSpPr>
          <p:spPr bwMode="auto">
            <a:xfrm>
              <a:off x="533" y="868"/>
              <a:ext cx="19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2547" name="Line 111"/>
            <p:cNvSpPr>
              <a:spLocks noChangeShapeType="1"/>
            </p:cNvSpPr>
            <p:nvPr/>
          </p:nvSpPr>
          <p:spPr bwMode="auto">
            <a:xfrm>
              <a:off x="2465" y="868"/>
              <a:ext cx="0" cy="445"/>
            </a:xfrm>
            <a:prstGeom prst="line">
              <a:avLst/>
            </a:prstGeom>
            <a:noFill/>
            <a:ln w="38100">
              <a:solidFill>
                <a:schemeClr val="tx1"/>
              </a:solidFill>
              <a:round/>
              <a:headEnd/>
              <a:tailEnd/>
            </a:ln>
            <a:effectLst/>
          </p:spPr>
          <p:txBody>
            <a:bodyPr anchor="ctr">
              <a:spAutoFit/>
            </a:bodyPr>
            <a:lstStyle/>
            <a:p>
              <a:endParaRPr lang="zh-CN" altLang="en-US"/>
            </a:p>
          </p:txBody>
        </p:sp>
        <p:sp>
          <p:nvSpPr>
            <p:cNvPr id="22548" name="Line 112"/>
            <p:cNvSpPr>
              <a:spLocks noChangeShapeType="1"/>
            </p:cNvSpPr>
            <p:nvPr/>
          </p:nvSpPr>
          <p:spPr bwMode="auto">
            <a:xfrm>
              <a:off x="1138" y="130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49" name="Line 113"/>
            <p:cNvSpPr>
              <a:spLocks noChangeShapeType="1"/>
            </p:cNvSpPr>
            <p:nvPr/>
          </p:nvSpPr>
          <p:spPr bwMode="auto">
            <a:xfrm>
              <a:off x="2807" y="130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0" name="Line 114"/>
            <p:cNvSpPr>
              <a:spLocks noChangeShapeType="1"/>
            </p:cNvSpPr>
            <p:nvPr/>
          </p:nvSpPr>
          <p:spPr bwMode="auto">
            <a:xfrm>
              <a:off x="1315" y="674"/>
              <a:ext cx="15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2551" name="Line 115"/>
            <p:cNvSpPr>
              <a:spLocks noChangeShapeType="1"/>
            </p:cNvSpPr>
            <p:nvPr/>
          </p:nvSpPr>
          <p:spPr bwMode="auto">
            <a:xfrm>
              <a:off x="1324" y="690"/>
              <a:ext cx="0" cy="6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2" name="Line 116"/>
            <p:cNvSpPr>
              <a:spLocks noChangeShapeType="1"/>
            </p:cNvSpPr>
            <p:nvPr/>
          </p:nvSpPr>
          <p:spPr bwMode="auto">
            <a:xfrm>
              <a:off x="2814" y="685"/>
              <a:ext cx="0" cy="6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3" name="Line 117"/>
            <p:cNvSpPr>
              <a:spLocks noChangeShapeType="1"/>
            </p:cNvSpPr>
            <p:nvPr/>
          </p:nvSpPr>
          <p:spPr bwMode="auto">
            <a:xfrm>
              <a:off x="2279" y="166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4" name="Line 118"/>
            <p:cNvSpPr>
              <a:spLocks noChangeShapeType="1"/>
            </p:cNvSpPr>
            <p:nvPr/>
          </p:nvSpPr>
          <p:spPr bwMode="auto">
            <a:xfrm>
              <a:off x="534" y="1666"/>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5" name="Line 119"/>
            <p:cNvSpPr>
              <a:spLocks noChangeShapeType="1"/>
            </p:cNvSpPr>
            <p:nvPr/>
          </p:nvSpPr>
          <p:spPr bwMode="auto">
            <a:xfrm>
              <a:off x="534" y="2009"/>
              <a:ext cx="19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2556" name="Line 120"/>
            <p:cNvSpPr>
              <a:spLocks noChangeShapeType="1"/>
            </p:cNvSpPr>
            <p:nvPr/>
          </p:nvSpPr>
          <p:spPr bwMode="auto">
            <a:xfrm>
              <a:off x="2465" y="1659"/>
              <a:ext cx="0" cy="3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7" name="Line 121"/>
            <p:cNvSpPr>
              <a:spLocks noChangeShapeType="1"/>
            </p:cNvSpPr>
            <p:nvPr/>
          </p:nvSpPr>
          <p:spPr bwMode="auto">
            <a:xfrm>
              <a:off x="3416" y="1661"/>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8" name="Line 122"/>
            <p:cNvSpPr>
              <a:spLocks noChangeShapeType="1"/>
            </p:cNvSpPr>
            <p:nvPr/>
          </p:nvSpPr>
          <p:spPr bwMode="auto">
            <a:xfrm>
              <a:off x="1675" y="165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59" name="Line 123"/>
            <p:cNvSpPr>
              <a:spLocks noChangeShapeType="1"/>
            </p:cNvSpPr>
            <p:nvPr/>
          </p:nvSpPr>
          <p:spPr bwMode="auto">
            <a:xfrm>
              <a:off x="1678" y="1650"/>
              <a:ext cx="0" cy="543"/>
            </a:xfrm>
            <a:prstGeom prst="line">
              <a:avLst/>
            </a:prstGeom>
            <a:noFill/>
            <a:ln w="38100">
              <a:solidFill>
                <a:schemeClr val="tx1"/>
              </a:solidFill>
              <a:round/>
              <a:headEnd/>
              <a:tailEnd/>
            </a:ln>
            <a:effectLst/>
          </p:spPr>
          <p:txBody>
            <a:bodyPr anchor="ctr">
              <a:spAutoFit/>
            </a:bodyPr>
            <a:lstStyle/>
            <a:p>
              <a:endParaRPr lang="zh-CN" altLang="en-US"/>
            </a:p>
          </p:txBody>
        </p:sp>
        <p:sp>
          <p:nvSpPr>
            <p:cNvPr id="22560" name="Line 124"/>
            <p:cNvSpPr>
              <a:spLocks noChangeShapeType="1"/>
            </p:cNvSpPr>
            <p:nvPr/>
          </p:nvSpPr>
          <p:spPr bwMode="auto">
            <a:xfrm>
              <a:off x="3609" y="1659"/>
              <a:ext cx="0" cy="5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1" name="Line 125"/>
            <p:cNvSpPr>
              <a:spLocks noChangeShapeType="1"/>
            </p:cNvSpPr>
            <p:nvPr/>
          </p:nvSpPr>
          <p:spPr bwMode="auto">
            <a:xfrm>
              <a:off x="1678" y="2181"/>
              <a:ext cx="194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2562" name="Line 126"/>
            <p:cNvSpPr>
              <a:spLocks noChangeShapeType="1"/>
            </p:cNvSpPr>
            <p:nvPr/>
          </p:nvSpPr>
          <p:spPr bwMode="auto">
            <a:xfrm>
              <a:off x="1144" y="1661"/>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3" name="Line 127"/>
            <p:cNvSpPr>
              <a:spLocks noChangeShapeType="1"/>
            </p:cNvSpPr>
            <p:nvPr/>
          </p:nvSpPr>
          <p:spPr bwMode="auto">
            <a:xfrm>
              <a:off x="2804" y="1666"/>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4" name="Line 128"/>
            <p:cNvSpPr>
              <a:spLocks noChangeShapeType="1"/>
            </p:cNvSpPr>
            <p:nvPr/>
          </p:nvSpPr>
          <p:spPr bwMode="auto">
            <a:xfrm>
              <a:off x="1324" y="2345"/>
              <a:ext cx="15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5" name="Line 129"/>
            <p:cNvSpPr>
              <a:spLocks noChangeShapeType="1"/>
            </p:cNvSpPr>
            <p:nvPr/>
          </p:nvSpPr>
          <p:spPr bwMode="auto">
            <a:xfrm>
              <a:off x="1324" y="1663"/>
              <a:ext cx="0" cy="6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6" name="Line 130"/>
            <p:cNvSpPr>
              <a:spLocks noChangeShapeType="1"/>
            </p:cNvSpPr>
            <p:nvPr/>
          </p:nvSpPr>
          <p:spPr bwMode="auto">
            <a:xfrm>
              <a:off x="2811" y="1659"/>
              <a:ext cx="0" cy="6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67" name="Oval 131"/>
            <p:cNvSpPr>
              <a:spLocks noChangeArrowheads="1"/>
            </p:cNvSpPr>
            <p:nvPr/>
          </p:nvSpPr>
          <p:spPr bwMode="auto">
            <a:xfrm>
              <a:off x="906" y="1837"/>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2568" name="Oval 132"/>
            <p:cNvSpPr>
              <a:spLocks noChangeArrowheads="1"/>
            </p:cNvSpPr>
            <p:nvPr/>
          </p:nvSpPr>
          <p:spPr bwMode="auto">
            <a:xfrm>
              <a:off x="2047" y="1859"/>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2569" name="Oval 133"/>
            <p:cNvSpPr>
              <a:spLocks noChangeArrowheads="1"/>
            </p:cNvSpPr>
            <p:nvPr/>
          </p:nvSpPr>
          <p:spPr bwMode="auto">
            <a:xfrm>
              <a:off x="3189" y="1146"/>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2570" name="Line 134"/>
            <p:cNvSpPr>
              <a:spLocks noChangeShapeType="1"/>
            </p:cNvSpPr>
            <p:nvPr/>
          </p:nvSpPr>
          <p:spPr bwMode="auto">
            <a:xfrm>
              <a:off x="928" y="2512"/>
              <a:ext cx="34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1" name="Line 135"/>
            <p:cNvSpPr>
              <a:spLocks noChangeShapeType="1"/>
            </p:cNvSpPr>
            <p:nvPr/>
          </p:nvSpPr>
          <p:spPr bwMode="auto">
            <a:xfrm>
              <a:off x="924" y="1867"/>
              <a:ext cx="0" cy="650"/>
            </a:xfrm>
            <a:prstGeom prst="line">
              <a:avLst/>
            </a:prstGeom>
            <a:noFill/>
            <a:ln w="38100">
              <a:solidFill>
                <a:schemeClr val="tx1"/>
              </a:solidFill>
              <a:round/>
              <a:headEnd/>
              <a:tailEnd/>
            </a:ln>
            <a:effectLst/>
          </p:spPr>
          <p:txBody>
            <a:bodyPr anchor="ctr">
              <a:spAutoFit/>
            </a:bodyPr>
            <a:lstStyle/>
            <a:p>
              <a:endParaRPr lang="zh-CN" altLang="en-US"/>
            </a:p>
          </p:txBody>
        </p:sp>
        <p:sp>
          <p:nvSpPr>
            <p:cNvPr id="22572" name="Line 136"/>
            <p:cNvSpPr>
              <a:spLocks noChangeShapeType="1"/>
            </p:cNvSpPr>
            <p:nvPr/>
          </p:nvSpPr>
          <p:spPr bwMode="auto">
            <a:xfrm>
              <a:off x="3206" y="863"/>
              <a:ext cx="0" cy="2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3" name="Line 137"/>
            <p:cNvSpPr>
              <a:spLocks noChangeShapeType="1"/>
            </p:cNvSpPr>
            <p:nvPr/>
          </p:nvSpPr>
          <p:spPr bwMode="auto">
            <a:xfrm>
              <a:off x="3196" y="863"/>
              <a:ext cx="746" cy="9"/>
            </a:xfrm>
            <a:prstGeom prst="line">
              <a:avLst/>
            </a:prstGeom>
            <a:noFill/>
            <a:ln w="38100">
              <a:solidFill>
                <a:schemeClr val="tx1"/>
              </a:solidFill>
              <a:round/>
              <a:headEnd/>
              <a:tailEnd/>
            </a:ln>
            <a:effectLst/>
          </p:spPr>
          <p:txBody>
            <a:bodyPr anchor="ctr">
              <a:spAutoFit/>
            </a:bodyPr>
            <a:lstStyle/>
            <a:p>
              <a:endParaRPr lang="zh-CN" altLang="en-US"/>
            </a:p>
          </p:txBody>
        </p:sp>
        <p:sp>
          <p:nvSpPr>
            <p:cNvPr id="22574" name="Oval 138"/>
            <p:cNvSpPr>
              <a:spLocks noChangeArrowheads="1"/>
            </p:cNvSpPr>
            <p:nvPr/>
          </p:nvSpPr>
          <p:spPr bwMode="auto">
            <a:xfrm>
              <a:off x="2014" y="2452"/>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2575" name="Line 139"/>
            <p:cNvSpPr>
              <a:spLocks noChangeShapeType="1"/>
            </p:cNvSpPr>
            <p:nvPr/>
          </p:nvSpPr>
          <p:spPr bwMode="auto">
            <a:xfrm>
              <a:off x="1233" y="1526"/>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6" name="Line 140"/>
            <p:cNvSpPr>
              <a:spLocks noChangeShapeType="1"/>
            </p:cNvSpPr>
            <p:nvPr/>
          </p:nvSpPr>
          <p:spPr bwMode="auto">
            <a:xfrm>
              <a:off x="2365" y="1522"/>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7" name="Line 141"/>
            <p:cNvSpPr>
              <a:spLocks noChangeShapeType="1"/>
            </p:cNvSpPr>
            <p:nvPr/>
          </p:nvSpPr>
          <p:spPr bwMode="auto">
            <a:xfrm>
              <a:off x="3497" y="1528"/>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8" name="Line 142"/>
            <p:cNvSpPr>
              <a:spLocks noChangeShapeType="1"/>
            </p:cNvSpPr>
            <p:nvPr/>
          </p:nvSpPr>
          <p:spPr bwMode="auto">
            <a:xfrm>
              <a:off x="1515" y="1526"/>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79" name="Line 143"/>
            <p:cNvSpPr>
              <a:spLocks noChangeShapeType="1"/>
            </p:cNvSpPr>
            <p:nvPr/>
          </p:nvSpPr>
          <p:spPr bwMode="auto">
            <a:xfrm>
              <a:off x="2638" y="1522"/>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0" name="Line 144"/>
            <p:cNvSpPr>
              <a:spLocks noChangeShapeType="1"/>
            </p:cNvSpPr>
            <p:nvPr/>
          </p:nvSpPr>
          <p:spPr bwMode="auto">
            <a:xfrm>
              <a:off x="3770" y="1518"/>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1" name="Line 145"/>
            <p:cNvSpPr>
              <a:spLocks noChangeShapeType="1"/>
            </p:cNvSpPr>
            <p:nvPr/>
          </p:nvSpPr>
          <p:spPr bwMode="auto">
            <a:xfrm>
              <a:off x="1515" y="2663"/>
              <a:ext cx="286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2" name="Oval 146"/>
            <p:cNvSpPr>
              <a:spLocks noChangeArrowheads="1"/>
            </p:cNvSpPr>
            <p:nvPr/>
          </p:nvSpPr>
          <p:spPr bwMode="auto">
            <a:xfrm>
              <a:off x="3716" y="2609"/>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2583" name="Oval 147"/>
            <p:cNvSpPr>
              <a:spLocks noChangeArrowheads="1"/>
            </p:cNvSpPr>
            <p:nvPr/>
          </p:nvSpPr>
          <p:spPr bwMode="auto">
            <a:xfrm>
              <a:off x="2591" y="2605"/>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2584" name="Oval 148"/>
            <p:cNvSpPr>
              <a:spLocks noChangeArrowheads="1"/>
            </p:cNvSpPr>
            <p:nvPr/>
          </p:nvSpPr>
          <p:spPr bwMode="auto">
            <a:xfrm>
              <a:off x="3877" y="2454"/>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2585" name="Line 149"/>
            <p:cNvSpPr>
              <a:spLocks noChangeShapeType="1"/>
            </p:cNvSpPr>
            <p:nvPr/>
          </p:nvSpPr>
          <p:spPr bwMode="auto">
            <a:xfrm>
              <a:off x="535" y="1672"/>
              <a:ext cx="0" cy="3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6" name="Line 150"/>
            <p:cNvSpPr>
              <a:spLocks noChangeShapeType="1"/>
            </p:cNvSpPr>
            <p:nvPr/>
          </p:nvSpPr>
          <p:spPr bwMode="auto">
            <a:xfrm>
              <a:off x="535" y="868"/>
              <a:ext cx="0" cy="44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7" name="Line 151"/>
            <p:cNvSpPr>
              <a:spLocks noChangeShapeType="1"/>
            </p:cNvSpPr>
            <p:nvPr/>
          </p:nvSpPr>
          <p:spPr bwMode="auto">
            <a:xfrm>
              <a:off x="2071" y="1912"/>
              <a:ext cx="0" cy="57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8" name="Line 152"/>
            <p:cNvSpPr>
              <a:spLocks noChangeShapeType="1"/>
            </p:cNvSpPr>
            <p:nvPr/>
          </p:nvSpPr>
          <p:spPr bwMode="auto">
            <a:xfrm>
              <a:off x="3930" y="869"/>
              <a:ext cx="0" cy="16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2589" name="Text Box 153"/>
            <p:cNvSpPr txBox="1">
              <a:spLocks noChangeArrowheads="1"/>
            </p:cNvSpPr>
            <p:nvPr/>
          </p:nvSpPr>
          <p:spPr bwMode="auto">
            <a:xfrm>
              <a:off x="1784" y="1781"/>
              <a:ext cx="727"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sp>
          <p:nvSpPr>
            <p:cNvPr id="22590" name="Text Box 154"/>
            <p:cNvSpPr txBox="1">
              <a:spLocks noChangeArrowheads="1"/>
            </p:cNvSpPr>
            <p:nvPr/>
          </p:nvSpPr>
          <p:spPr bwMode="auto">
            <a:xfrm>
              <a:off x="2926" y="982"/>
              <a:ext cx="454"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S</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sp>
          <p:nvSpPr>
            <p:cNvPr id="22591" name="Text Box 155"/>
            <p:cNvSpPr txBox="1">
              <a:spLocks noChangeArrowheads="1"/>
            </p:cNvSpPr>
            <p:nvPr/>
          </p:nvSpPr>
          <p:spPr bwMode="auto">
            <a:xfrm>
              <a:off x="3986" y="2216"/>
              <a:ext cx="836" cy="288"/>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a:solidFill>
                    <a:schemeClr val="accent2"/>
                  </a:solidFill>
                  <a:ea typeface="楷体_GB2312" pitchFamily="49" charset="-122"/>
                </a:rPr>
                <a:t>预置数</a:t>
              </a:r>
            </a:p>
          </p:txBody>
        </p:sp>
        <p:sp>
          <p:nvSpPr>
            <p:cNvPr id="22592" name="Text Box 156"/>
            <p:cNvSpPr txBox="1">
              <a:spLocks noChangeArrowheads="1"/>
            </p:cNvSpPr>
            <p:nvPr/>
          </p:nvSpPr>
          <p:spPr bwMode="auto">
            <a:xfrm>
              <a:off x="3856" y="2707"/>
              <a:ext cx="1218" cy="288"/>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a:ea typeface="楷体_GB2312" pitchFamily="49" charset="-122"/>
                </a:rPr>
                <a:t>计数脉冲</a:t>
              </a:r>
              <a:r>
                <a:rPr lang="en-US" altLang="zh-CN" b="1">
                  <a:ea typeface="楷体_GB2312" pitchFamily="49" charset="-122"/>
                </a:rPr>
                <a:t>CP</a:t>
              </a:r>
            </a:p>
          </p:txBody>
        </p:sp>
      </p:grpSp>
      <p:sp>
        <p:nvSpPr>
          <p:cNvPr id="79005" name="Text Box 157"/>
          <p:cNvSpPr txBox="1">
            <a:spLocks noChangeArrowheads="1"/>
          </p:cNvSpPr>
          <p:nvPr/>
        </p:nvSpPr>
        <p:spPr bwMode="auto">
          <a:xfrm>
            <a:off x="436563" y="428625"/>
            <a:ext cx="7724775" cy="519113"/>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solidFill>
                  <a:srgbClr val="800000"/>
                </a:solidFill>
              </a:rPr>
              <a:t>(6)  </a:t>
            </a:r>
            <a:r>
              <a:rPr lang="zh-CN" altLang="en-US" sz="2800" b="1">
                <a:solidFill>
                  <a:srgbClr val="800000"/>
                </a:solidFill>
              </a:rPr>
              <a:t>画出计数器的逻辑电路图。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005">
                                            <p:txEl>
                                              <p:pRg st="0" end="0"/>
                                            </p:txEl>
                                          </p:spTgt>
                                        </p:tgtEl>
                                        <p:attrNameLst>
                                          <p:attrName>style.visibility</p:attrName>
                                        </p:attrNameLst>
                                      </p:cBhvr>
                                      <p:to>
                                        <p:strVal val="visible"/>
                                      </p:to>
                                    </p:set>
                                    <p:animEffect transition="in" filter="wipe(left)">
                                      <p:cBhvr>
                                        <p:cTn id="7" dur="500"/>
                                        <p:tgtEl>
                                          <p:spTgt spid="7900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922"/>
                                        </p:tgtEl>
                                        <p:attrNameLst>
                                          <p:attrName>style.visibility</p:attrName>
                                        </p:attrNameLst>
                                      </p:cBhvr>
                                      <p:to>
                                        <p:strVal val="visible"/>
                                      </p:to>
                                    </p:set>
                                    <p:animEffect transition="in" filter="wipe(left)">
                                      <p:cBhvr>
                                        <p:cTn id="12" dur="500"/>
                                        <p:tgtEl>
                                          <p:spTgt spid="7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0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831850" y="1069975"/>
            <a:ext cx="7223125" cy="3684588"/>
            <a:chOff x="524" y="674"/>
            <a:chExt cx="4550" cy="2321"/>
          </a:xfrm>
        </p:grpSpPr>
        <p:sp>
          <p:nvSpPr>
            <p:cNvPr id="23557" name="Text Box 3"/>
            <p:cNvSpPr txBox="1">
              <a:spLocks noChangeArrowheads="1"/>
            </p:cNvSpPr>
            <p:nvPr/>
          </p:nvSpPr>
          <p:spPr bwMode="auto">
            <a:xfrm>
              <a:off x="631" y="1788"/>
              <a:ext cx="727"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grpSp>
          <p:nvGrpSpPr>
            <p:cNvPr id="23558" name="Group 4"/>
            <p:cNvGrpSpPr>
              <a:grpSpLocks/>
            </p:cNvGrpSpPr>
            <p:nvPr/>
          </p:nvGrpSpPr>
          <p:grpSpPr bwMode="auto">
            <a:xfrm>
              <a:off x="696" y="1219"/>
              <a:ext cx="558" cy="615"/>
              <a:chOff x="1181" y="2511"/>
              <a:chExt cx="558" cy="615"/>
            </a:xfrm>
          </p:grpSpPr>
          <p:sp>
            <p:nvSpPr>
              <p:cNvPr id="23631" name="Rectangle 5"/>
              <p:cNvSpPr>
                <a:spLocks noChangeArrowheads="1"/>
              </p:cNvSpPr>
              <p:nvPr/>
            </p:nvSpPr>
            <p:spPr bwMode="auto">
              <a:xfrm flipH="1">
                <a:off x="1203" y="2511"/>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3632" name="AutoShape 6"/>
              <p:cNvSpPr>
                <a:spLocks noChangeArrowheads="1"/>
              </p:cNvSpPr>
              <p:nvPr/>
            </p:nvSpPr>
            <p:spPr bwMode="auto">
              <a:xfrm rot="-5400000">
                <a:off x="1539" y="2768"/>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3633" name="Text Box 7"/>
              <p:cNvSpPr txBox="1">
                <a:spLocks noChangeArrowheads="1"/>
              </p:cNvSpPr>
              <p:nvPr/>
            </p:nvSpPr>
            <p:spPr bwMode="auto">
              <a:xfrm flipH="1">
                <a:off x="1181" y="2889"/>
                <a:ext cx="4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C</a:t>
                </a:r>
                <a:endParaRPr lang="en-US" altLang="zh-CN" sz="1800" b="1"/>
              </a:p>
            </p:txBody>
          </p:sp>
          <p:sp>
            <p:nvSpPr>
              <p:cNvPr id="23634" name="Text Box 8"/>
              <p:cNvSpPr txBox="1">
                <a:spLocks noChangeArrowheads="1"/>
              </p:cNvSpPr>
              <p:nvPr/>
            </p:nvSpPr>
            <p:spPr bwMode="auto">
              <a:xfrm flipH="1">
                <a:off x="1184" y="2523"/>
                <a:ext cx="4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C</a:t>
                </a:r>
                <a:endParaRPr lang="en-US" altLang="zh-CN" sz="1800" b="1"/>
              </a:p>
            </p:txBody>
          </p:sp>
          <p:sp>
            <p:nvSpPr>
              <p:cNvPr id="23635" name="Line 9"/>
              <p:cNvSpPr>
                <a:spLocks noChangeShapeType="1"/>
              </p:cNvSpPr>
              <p:nvPr/>
            </p:nvSpPr>
            <p:spPr bwMode="auto">
              <a:xfrm flipH="1">
                <a:off x="1246" y="2566"/>
                <a:ext cx="100" cy="0"/>
              </a:xfrm>
              <a:prstGeom prst="line">
                <a:avLst/>
              </a:prstGeom>
              <a:noFill/>
              <a:ln w="28575">
                <a:solidFill>
                  <a:schemeClr val="tx1"/>
                </a:solidFill>
                <a:round/>
                <a:headEnd/>
                <a:tailEnd/>
              </a:ln>
            </p:spPr>
            <p:txBody>
              <a:bodyPr wrap="none" anchor="ctr"/>
              <a:lstStyle/>
              <a:p>
                <a:endParaRPr lang="zh-CN" altLang="en-US"/>
              </a:p>
            </p:txBody>
          </p:sp>
          <p:sp>
            <p:nvSpPr>
              <p:cNvPr id="23636" name="Oval 10"/>
              <p:cNvSpPr>
                <a:spLocks noChangeArrowheads="1"/>
              </p:cNvSpPr>
              <p:nvPr/>
            </p:nvSpPr>
            <p:spPr bwMode="auto">
              <a:xfrm flipH="1">
                <a:off x="1658" y="278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3637" name="Text Box 11"/>
              <p:cNvSpPr txBox="1">
                <a:spLocks noChangeArrowheads="1"/>
              </p:cNvSpPr>
              <p:nvPr/>
            </p:nvSpPr>
            <p:spPr bwMode="auto">
              <a:xfrm flipH="1">
                <a:off x="1393" y="2530"/>
                <a:ext cx="3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C</a:t>
                </a:r>
                <a:endParaRPr lang="en-US" altLang="zh-CN" sz="1800" b="1"/>
              </a:p>
            </p:txBody>
          </p:sp>
          <p:sp>
            <p:nvSpPr>
              <p:cNvPr id="23638" name="Text Box 12"/>
              <p:cNvSpPr txBox="1">
                <a:spLocks noChangeArrowheads="1"/>
              </p:cNvSpPr>
              <p:nvPr/>
            </p:nvSpPr>
            <p:spPr bwMode="auto">
              <a:xfrm flipH="1">
                <a:off x="1367" y="2890"/>
                <a:ext cx="372"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C</a:t>
                </a:r>
                <a:endParaRPr lang="en-US" altLang="zh-CN" sz="1800" b="1"/>
              </a:p>
            </p:txBody>
          </p:sp>
        </p:grpSp>
        <p:grpSp>
          <p:nvGrpSpPr>
            <p:cNvPr id="23559" name="Group 13"/>
            <p:cNvGrpSpPr>
              <a:grpSpLocks/>
            </p:cNvGrpSpPr>
            <p:nvPr/>
          </p:nvGrpSpPr>
          <p:grpSpPr bwMode="auto">
            <a:xfrm>
              <a:off x="1837" y="1225"/>
              <a:ext cx="548" cy="615"/>
              <a:chOff x="2322" y="2517"/>
              <a:chExt cx="548" cy="615"/>
            </a:xfrm>
          </p:grpSpPr>
          <p:sp>
            <p:nvSpPr>
              <p:cNvPr id="23624" name="Rectangle 14"/>
              <p:cNvSpPr>
                <a:spLocks noChangeArrowheads="1"/>
              </p:cNvSpPr>
              <p:nvPr/>
            </p:nvSpPr>
            <p:spPr bwMode="auto">
              <a:xfrm flipH="1">
                <a:off x="2343" y="2517"/>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3625" name="AutoShape 15"/>
              <p:cNvSpPr>
                <a:spLocks noChangeArrowheads="1"/>
              </p:cNvSpPr>
              <p:nvPr/>
            </p:nvSpPr>
            <p:spPr bwMode="auto">
              <a:xfrm rot="-5400000">
                <a:off x="2679" y="2774"/>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3626" name="Text Box 16"/>
              <p:cNvSpPr txBox="1">
                <a:spLocks noChangeArrowheads="1"/>
              </p:cNvSpPr>
              <p:nvPr/>
            </p:nvSpPr>
            <p:spPr bwMode="auto">
              <a:xfrm flipH="1">
                <a:off x="2322" y="2886"/>
                <a:ext cx="419"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B</a:t>
                </a:r>
                <a:endParaRPr lang="en-US" altLang="zh-CN" sz="1800" b="1"/>
              </a:p>
            </p:txBody>
          </p:sp>
          <p:sp>
            <p:nvSpPr>
              <p:cNvPr id="23627" name="Text Box 17"/>
              <p:cNvSpPr txBox="1">
                <a:spLocks noChangeArrowheads="1"/>
              </p:cNvSpPr>
              <p:nvPr/>
            </p:nvSpPr>
            <p:spPr bwMode="auto">
              <a:xfrm flipH="1">
                <a:off x="2324" y="2529"/>
                <a:ext cx="48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B</a:t>
                </a:r>
                <a:endParaRPr lang="en-US" altLang="zh-CN" sz="1800" b="1"/>
              </a:p>
            </p:txBody>
          </p:sp>
          <p:sp>
            <p:nvSpPr>
              <p:cNvPr id="23628" name="Line 18"/>
              <p:cNvSpPr>
                <a:spLocks noChangeShapeType="1"/>
              </p:cNvSpPr>
              <p:nvPr/>
            </p:nvSpPr>
            <p:spPr bwMode="auto">
              <a:xfrm flipH="1">
                <a:off x="2386" y="2572"/>
                <a:ext cx="100" cy="0"/>
              </a:xfrm>
              <a:prstGeom prst="line">
                <a:avLst/>
              </a:prstGeom>
              <a:noFill/>
              <a:ln w="28575">
                <a:solidFill>
                  <a:schemeClr val="tx1"/>
                </a:solidFill>
                <a:round/>
                <a:headEnd/>
                <a:tailEnd/>
              </a:ln>
            </p:spPr>
            <p:txBody>
              <a:bodyPr wrap="none" anchor="ctr"/>
              <a:lstStyle/>
              <a:p>
                <a:endParaRPr lang="zh-CN" altLang="en-US"/>
              </a:p>
            </p:txBody>
          </p:sp>
          <p:sp>
            <p:nvSpPr>
              <p:cNvPr id="23629" name="Oval 19"/>
              <p:cNvSpPr>
                <a:spLocks noChangeArrowheads="1"/>
              </p:cNvSpPr>
              <p:nvPr/>
            </p:nvSpPr>
            <p:spPr bwMode="auto">
              <a:xfrm flipH="1">
                <a:off x="2798" y="2795"/>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3630" name="Text Box 20"/>
              <p:cNvSpPr txBox="1">
                <a:spLocks noChangeArrowheads="1"/>
              </p:cNvSpPr>
              <p:nvPr/>
            </p:nvSpPr>
            <p:spPr bwMode="auto">
              <a:xfrm flipH="1">
                <a:off x="2543" y="2536"/>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B</a:t>
                </a:r>
                <a:endParaRPr lang="en-US" altLang="zh-CN" sz="1800" b="1"/>
              </a:p>
            </p:txBody>
          </p:sp>
        </p:grpSp>
        <p:sp>
          <p:nvSpPr>
            <p:cNvPr id="23560" name="Text Box 21"/>
            <p:cNvSpPr txBox="1">
              <a:spLocks noChangeArrowheads="1"/>
            </p:cNvSpPr>
            <p:nvPr/>
          </p:nvSpPr>
          <p:spPr bwMode="auto">
            <a:xfrm flipH="1">
              <a:off x="2031" y="1595"/>
              <a:ext cx="437"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B</a:t>
              </a:r>
              <a:endParaRPr lang="en-US" altLang="zh-CN" sz="1800" b="1"/>
            </a:p>
          </p:txBody>
        </p:sp>
        <p:sp>
          <p:nvSpPr>
            <p:cNvPr id="23561" name="Text Box 22"/>
            <p:cNvSpPr txBox="1">
              <a:spLocks noChangeArrowheads="1"/>
            </p:cNvSpPr>
            <p:nvPr/>
          </p:nvSpPr>
          <p:spPr bwMode="auto">
            <a:xfrm flipH="1">
              <a:off x="3179" y="1241"/>
              <a:ext cx="4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A</a:t>
              </a:r>
              <a:endParaRPr lang="en-US" altLang="zh-CN" sz="1800" b="1"/>
            </a:p>
          </p:txBody>
        </p:sp>
        <p:grpSp>
          <p:nvGrpSpPr>
            <p:cNvPr id="23562" name="Group 23"/>
            <p:cNvGrpSpPr>
              <a:grpSpLocks/>
            </p:cNvGrpSpPr>
            <p:nvPr/>
          </p:nvGrpSpPr>
          <p:grpSpPr bwMode="auto">
            <a:xfrm>
              <a:off x="2954" y="1213"/>
              <a:ext cx="535" cy="615"/>
              <a:chOff x="3439" y="2505"/>
              <a:chExt cx="535" cy="615"/>
            </a:xfrm>
          </p:grpSpPr>
          <p:sp>
            <p:nvSpPr>
              <p:cNvPr id="23617" name="Rectangle 24"/>
              <p:cNvSpPr>
                <a:spLocks noChangeArrowheads="1"/>
              </p:cNvSpPr>
              <p:nvPr/>
            </p:nvSpPr>
            <p:spPr bwMode="auto">
              <a:xfrm flipH="1">
                <a:off x="3465" y="250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3618" name="AutoShape 25"/>
              <p:cNvSpPr>
                <a:spLocks noChangeArrowheads="1"/>
              </p:cNvSpPr>
              <p:nvPr/>
            </p:nvSpPr>
            <p:spPr bwMode="auto">
              <a:xfrm rot="-5400000">
                <a:off x="3801" y="2771"/>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3619" name="Text Box 26"/>
              <p:cNvSpPr txBox="1">
                <a:spLocks noChangeArrowheads="1"/>
              </p:cNvSpPr>
              <p:nvPr/>
            </p:nvSpPr>
            <p:spPr bwMode="auto">
              <a:xfrm flipH="1">
                <a:off x="3445" y="2883"/>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A</a:t>
                </a:r>
                <a:endParaRPr lang="en-US" altLang="zh-CN" sz="1800" b="1"/>
              </a:p>
            </p:txBody>
          </p:sp>
          <p:sp>
            <p:nvSpPr>
              <p:cNvPr id="23620" name="Text Box 27"/>
              <p:cNvSpPr txBox="1">
                <a:spLocks noChangeArrowheads="1"/>
              </p:cNvSpPr>
              <p:nvPr/>
            </p:nvSpPr>
            <p:spPr bwMode="auto">
              <a:xfrm flipH="1">
                <a:off x="3439" y="2535"/>
                <a:ext cx="319"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A</a:t>
                </a:r>
                <a:endParaRPr lang="en-US" altLang="zh-CN" sz="1800" b="1"/>
              </a:p>
            </p:txBody>
          </p:sp>
          <p:sp>
            <p:nvSpPr>
              <p:cNvPr id="23621" name="Line 28"/>
              <p:cNvSpPr>
                <a:spLocks noChangeShapeType="1"/>
              </p:cNvSpPr>
              <p:nvPr/>
            </p:nvSpPr>
            <p:spPr bwMode="auto">
              <a:xfrm flipH="1">
                <a:off x="3499" y="2560"/>
                <a:ext cx="100" cy="0"/>
              </a:xfrm>
              <a:prstGeom prst="line">
                <a:avLst/>
              </a:prstGeom>
              <a:noFill/>
              <a:ln w="28575">
                <a:solidFill>
                  <a:schemeClr val="tx1"/>
                </a:solidFill>
                <a:round/>
                <a:headEnd/>
                <a:tailEnd/>
              </a:ln>
            </p:spPr>
            <p:txBody>
              <a:bodyPr wrap="none" anchor="ctr"/>
              <a:lstStyle/>
              <a:p>
                <a:endParaRPr lang="zh-CN" altLang="en-US"/>
              </a:p>
            </p:txBody>
          </p:sp>
          <p:sp>
            <p:nvSpPr>
              <p:cNvPr id="23622" name="Oval 29"/>
              <p:cNvSpPr>
                <a:spLocks noChangeArrowheads="1"/>
              </p:cNvSpPr>
              <p:nvPr/>
            </p:nvSpPr>
            <p:spPr bwMode="auto">
              <a:xfrm flipH="1">
                <a:off x="3920" y="2801"/>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3623" name="Text Box 30"/>
              <p:cNvSpPr txBox="1">
                <a:spLocks noChangeArrowheads="1"/>
              </p:cNvSpPr>
              <p:nvPr/>
            </p:nvSpPr>
            <p:spPr bwMode="auto">
              <a:xfrm flipH="1">
                <a:off x="3628" y="2884"/>
                <a:ext cx="346"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A</a:t>
                </a:r>
                <a:endParaRPr lang="en-US" altLang="zh-CN" sz="1800" b="1"/>
              </a:p>
            </p:txBody>
          </p:sp>
        </p:grpSp>
        <p:sp>
          <p:nvSpPr>
            <p:cNvPr id="23563" name="Line 31"/>
            <p:cNvSpPr>
              <a:spLocks noChangeShapeType="1"/>
            </p:cNvSpPr>
            <p:nvPr/>
          </p:nvSpPr>
          <p:spPr bwMode="auto">
            <a:xfrm>
              <a:off x="1678" y="1308"/>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64" name="Line 32"/>
            <p:cNvSpPr>
              <a:spLocks noChangeShapeType="1"/>
            </p:cNvSpPr>
            <p:nvPr/>
          </p:nvSpPr>
          <p:spPr bwMode="auto">
            <a:xfrm flipV="1">
              <a:off x="3410" y="1304"/>
              <a:ext cx="19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3565" name="Line 33"/>
            <p:cNvSpPr>
              <a:spLocks noChangeShapeType="1"/>
            </p:cNvSpPr>
            <p:nvPr/>
          </p:nvSpPr>
          <p:spPr bwMode="auto">
            <a:xfrm>
              <a:off x="1678" y="1040"/>
              <a:ext cx="19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66" name="Line 34"/>
            <p:cNvSpPr>
              <a:spLocks noChangeShapeType="1"/>
            </p:cNvSpPr>
            <p:nvPr/>
          </p:nvSpPr>
          <p:spPr bwMode="auto">
            <a:xfrm>
              <a:off x="1678" y="1035"/>
              <a:ext cx="0" cy="27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67" name="Line 35"/>
            <p:cNvSpPr>
              <a:spLocks noChangeShapeType="1"/>
            </p:cNvSpPr>
            <p:nvPr/>
          </p:nvSpPr>
          <p:spPr bwMode="auto">
            <a:xfrm>
              <a:off x="3592" y="1032"/>
              <a:ext cx="0" cy="27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68" name="Line 36"/>
            <p:cNvSpPr>
              <a:spLocks noChangeShapeType="1"/>
            </p:cNvSpPr>
            <p:nvPr/>
          </p:nvSpPr>
          <p:spPr bwMode="auto">
            <a:xfrm>
              <a:off x="2283" y="130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69" name="Line 37"/>
            <p:cNvSpPr>
              <a:spLocks noChangeShapeType="1"/>
            </p:cNvSpPr>
            <p:nvPr/>
          </p:nvSpPr>
          <p:spPr bwMode="auto">
            <a:xfrm>
              <a:off x="524" y="130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0" name="Line 38"/>
            <p:cNvSpPr>
              <a:spLocks noChangeShapeType="1"/>
            </p:cNvSpPr>
            <p:nvPr/>
          </p:nvSpPr>
          <p:spPr bwMode="auto">
            <a:xfrm>
              <a:off x="533" y="868"/>
              <a:ext cx="19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3571" name="Line 39"/>
            <p:cNvSpPr>
              <a:spLocks noChangeShapeType="1"/>
            </p:cNvSpPr>
            <p:nvPr/>
          </p:nvSpPr>
          <p:spPr bwMode="auto">
            <a:xfrm>
              <a:off x="2465" y="868"/>
              <a:ext cx="0" cy="445"/>
            </a:xfrm>
            <a:prstGeom prst="line">
              <a:avLst/>
            </a:prstGeom>
            <a:noFill/>
            <a:ln w="38100">
              <a:solidFill>
                <a:schemeClr val="tx1"/>
              </a:solidFill>
              <a:round/>
              <a:headEnd/>
              <a:tailEnd/>
            </a:ln>
            <a:effectLst/>
          </p:spPr>
          <p:txBody>
            <a:bodyPr anchor="ctr">
              <a:spAutoFit/>
            </a:bodyPr>
            <a:lstStyle/>
            <a:p>
              <a:endParaRPr lang="zh-CN" altLang="en-US"/>
            </a:p>
          </p:txBody>
        </p:sp>
        <p:sp>
          <p:nvSpPr>
            <p:cNvPr id="23572" name="Line 40"/>
            <p:cNvSpPr>
              <a:spLocks noChangeShapeType="1"/>
            </p:cNvSpPr>
            <p:nvPr/>
          </p:nvSpPr>
          <p:spPr bwMode="auto">
            <a:xfrm>
              <a:off x="1138" y="130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3" name="Line 41"/>
            <p:cNvSpPr>
              <a:spLocks noChangeShapeType="1"/>
            </p:cNvSpPr>
            <p:nvPr/>
          </p:nvSpPr>
          <p:spPr bwMode="auto">
            <a:xfrm>
              <a:off x="2807" y="130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4" name="Line 42"/>
            <p:cNvSpPr>
              <a:spLocks noChangeShapeType="1"/>
            </p:cNvSpPr>
            <p:nvPr/>
          </p:nvSpPr>
          <p:spPr bwMode="auto">
            <a:xfrm>
              <a:off x="1315" y="674"/>
              <a:ext cx="15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3575" name="Line 43"/>
            <p:cNvSpPr>
              <a:spLocks noChangeShapeType="1"/>
            </p:cNvSpPr>
            <p:nvPr/>
          </p:nvSpPr>
          <p:spPr bwMode="auto">
            <a:xfrm>
              <a:off x="1324" y="690"/>
              <a:ext cx="0" cy="6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6" name="Line 44"/>
            <p:cNvSpPr>
              <a:spLocks noChangeShapeType="1"/>
            </p:cNvSpPr>
            <p:nvPr/>
          </p:nvSpPr>
          <p:spPr bwMode="auto">
            <a:xfrm>
              <a:off x="2814" y="685"/>
              <a:ext cx="0" cy="6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7" name="Line 45"/>
            <p:cNvSpPr>
              <a:spLocks noChangeShapeType="1"/>
            </p:cNvSpPr>
            <p:nvPr/>
          </p:nvSpPr>
          <p:spPr bwMode="auto">
            <a:xfrm>
              <a:off x="2279" y="1664"/>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8" name="Line 46"/>
            <p:cNvSpPr>
              <a:spLocks noChangeShapeType="1"/>
            </p:cNvSpPr>
            <p:nvPr/>
          </p:nvSpPr>
          <p:spPr bwMode="auto">
            <a:xfrm>
              <a:off x="534" y="1666"/>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79" name="Line 47"/>
            <p:cNvSpPr>
              <a:spLocks noChangeShapeType="1"/>
            </p:cNvSpPr>
            <p:nvPr/>
          </p:nvSpPr>
          <p:spPr bwMode="auto">
            <a:xfrm>
              <a:off x="534" y="2009"/>
              <a:ext cx="19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3580" name="Line 48"/>
            <p:cNvSpPr>
              <a:spLocks noChangeShapeType="1"/>
            </p:cNvSpPr>
            <p:nvPr/>
          </p:nvSpPr>
          <p:spPr bwMode="auto">
            <a:xfrm>
              <a:off x="2465" y="1659"/>
              <a:ext cx="0" cy="3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1" name="Line 49"/>
            <p:cNvSpPr>
              <a:spLocks noChangeShapeType="1"/>
            </p:cNvSpPr>
            <p:nvPr/>
          </p:nvSpPr>
          <p:spPr bwMode="auto">
            <a:xfrm>
              <a:off x="3416" y="1661"/>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2" name="Line 50"/>
            <p:cNvSpPr>
              <a:spLocks noChangeShapeType="1"/>
            </p:cNvSpPr>
            <p:nvPr/>
          </p:nvSpPr>
          <p:spPr bwMode="auto">
            <a:xfrm>
              <a:off x="1675" y="1659"/>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3" name="Line 51"/>
            <p:cNvSpPr>
              <a:spLocks noChangeShapeType="1"/>
            </p:cNvSpPr>
            <p:nvPr/>
          </p:nvSpPr>
          <p:spPr bwMode="auto">
            <a:xfrm>
              <a:off x="1678" y="1650"/>
              <a:ext cx="0" cy="543"/>
            </a:xfrm>
            <a:prstGeom prst="line">
              <a:avLst/>
            </a:prstGeom>
            <a:noFill/>
            <a:ln w="38100">
              <a:solidFill>
                <a:schemeClr val="tx1"/>
              </a:solidFill>
              <a:round/>
              <a:headEnd/>
              <a:tailEnd/>
            </a:ln>
            <a:effectLst/>
          </p:spPr>
          <p:txBody>
            <a:bodyPr anchor="ctr">
              <a:spAutoFit/>
            </a:bodyPr>
            <a:lstStyle/>
            <a:p>
              <a:endParaRPr lang="zh-CN" altLang="en-US"/>
            </a:p>
          </p:txBody>
        </p:sp>
        <p:sp>
          <p:nvSpPr>
            <p:cNvPr id="23584" name="Line 52"/>
            <p:cNvSpPr>
              <a:spLocks noChangeShapeType="1"/>
            </p:cNvSpPr>
            <p:nvPr/>
          </p:nvSpPr>
          <p:spPr bwMode="auto">
            <a:xfrm>
              <a:off x="3609" y="1659"/>
              <a:ext cx="0" cy="5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5" name="Line 53"/>
            <p:cNvSpPr>
              <a:spLocks noChangeShapeType="1"/>
            </p:cNvSpPr>
            <p:nvPr/>
          </p:nvSpPr>
          <p:spPr bwMode="auto">
            <a:xfrm>
              <a:off x="1678" y="2181"/>
              <a:ext cx="194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3586" name="Line 54"/>
            <p:cNvSpPr>
              <a:spLocks noChangeShapeType="1"/>
            </p:cNvSpPr>
            <p:nvPr/>
          </p:nvSpPr>
          <p:spPr bwMode="auto">
            <a:xfrm>
              <a:off x="1144" y="1661"/>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7" name="Line 55"/>
            <p:cNvSpPr>
              <a:spLocks noChangeShapeType="1"/>
            </p:cNvSpPr>
            <p:nvPr/>
          </p:nvSpPr>
          <p:spPr bwMode="auto">
            <a:xfrm>
              <a:off x="2804" y="1666"/>
              <a:ext cx="1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8" name="Line 56"/>
            <p:cNvSpPr>
              <a:spLocks noChangeShapeType="1"/>
            </p:cNvSpPr>
            <p:nvPr/>
          </p:nvSpPr>
          <p:spPr bwMode="auto">
            <a:xfrm>
              <a:off x="1324" y="2345"/>
              <a:ext cx="15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89" name="Line 57"/>
            <p:cNvSpPr>
              <a:spLocks noChangeShapeType="1"/>
            </p:cNvSpPr>
            <p:nvPr/>
          </p:nvSpPr>
          <p:spPr bwMode="auto">
            <a:xfrm>
              <a:off x="1324" y="1663"/>
              <a:ext cx="0" cy="6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90" name="Line 58"/>
            <p:cNvSpPr>
              <a:spLocks noChangeShapeType="1"/>
            </p:cNvSpPr>
            <p:nvPr/>
          </p:nvSpPr>
          <p:spPr bwMode="auto">
            <a:xfrm>
              <a:off x="2811" y="1659"/>
              <a:ext cx="0" cy="6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91" name="Oval 59"/>
            <p:cNvSpPr>
              <a:spLocks noChangeArrowheads="1"/>
            </p:cNvSpPr>
            <p:nvPr/>
          </p:nvSpPr>
          <p:spPr bwMode="auto">
            <a:xfrm>
              <a:off x="906" y="1837"/>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3592" name="Oval 60"/>
            <p:cNvSpPr>
              <a:spLocks noChangeArrowheads="1"/>
            </p:cNvSpPr>
            <p:nvPr/>
          </p:nvSpPr>
          <p:spPr bwMode="auto">
            <a:xfrm>
              <a:off x="2047" y="1859"/>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3593" name="Oval 61"/>
            <p:cNvSpPr>
              <a:spLocks noChangeArrowheads="1"/>
            </p:cNvSpPr>
            <p:nvPr/>
          </p:nvSpPr>
          <p:spPr bwMode="auto">
            <a:xfrm>
              <a:off x="3189" y="1146"/>
              <a:ext cx="47" cy="47"/>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3594" name="Line 62"/>
            <p:cNvSpPr>
              <a:spLocks noChangeShapeType="1"/>
            </p:cNvSpPr>
            <p:nvPr/>
          </p:nvSpPr>
          <p:spPr bwMode="auto">
            <a:xfrm>
              <a:off x="928" y="2512"/>
              <a:ext cx="34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95" name="Line 63"/>
            <p:cNvSpPr>
              <a:spLocks noChangeShapeType="1"/>
            </p:cNvSpPr>
            <p:nvPr/>
          </p:nvSpPr>
          <p:spPr bwMode="auto">
            <a:xfrm>
              <a:off x="924" y="1867"/>
              <a:ext cx="0" cy="650"/>
            </a:xfrm>
            <a:prstGeom prst="line">
              <a:avLst/>
            </a:prstGeom>
            <a:noFill/>
            <a:ln w="38100">
              <a:solidFill>
                <a:schemeClr val="tx1"/>
              </a:solidFill>
              <a:round/>
              <a:headEnd/>
              <a:tailEnd/>
            </a:ln>
            <a:effectLst/>
          </p:spPr>
          <p:txBody>
            <a:bodyPr anchor="ctr">
              <a:spAutoFit/>
            </a:bodyPr>
            <a:lstStyle/>
            <a:p>
              <a:endParaRPr lang="zh-CN" altLang="en-US"/>
            </a:p>
          </p:txBody>
        </p:sp>
        <p:sp>
          <p:nvSpPr>
            <p:cNvPr id="23596" name="Line 64"/>
            <p:cNvSpPr>
              <a:spLocks noChangeShapeType="1"/>
            </p:cNvSpPr>
            <p:nvPr/>
          </p:nvSpPr>
          <p:spPr bwMode="auto">
            <a:xfrm>
              <a:off x="3206" y="863"/>
              <a:ext cx="0" cy="2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597" name="Line 65"/>
            <p:cNvSpPr>
              <a:spLocks noChangeShapeType="1"/>
            </p:cNvSpPr>
            <p:nvPr/>
          </p:nvSpPr>
          <p:spPr bwMode="auto">
            <a:xfrm>
              <a:off x="3196" y="863"/>
              <a:ext cx="746" cy="9"/>
            </a:xfrm>
            <a:prstGeom prst="line">
              <a:avLst/>
            </a:prstGeom>
            <a:noFill/>
            <a:ln w="38100">
              <a:solidFill>
                <a:schemeClr val="tx1"/>
              </a:solidFill>
              <a:round/>
              <a:headEnd/>
              <a:tailEnd/>
            </a:ln>
            <a:effectLst/>
          </p:spPr>
          <p:txBody>
            <a:bodyPr anchor="ctr">
              <a:spAutoFit/>
            </a:bodyPr>
            <a:lstStyle/>
            <a:p>
              <a:endParaRPr lang="zh-CN" altLang="en-US"/>
            </a:p>
          </p:txBody>
        </p:sp>
        <p:sp>
          <p:nvSpPr>
            <p:cNvPr id="23598" name="Oval 66"/>
            <p:cNvSpPr>
              <a:spLocks noChangeArrowheads="1"/>
            </p:cNvSpPr>
            <p:nvPr/>
          </p:nvSpPr>
          <p:spPr bwMode="auto">
            <a:xfrm>
              <a:off x="2014" y="2452"/>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3599" name="Line 67"/>
            <p:cNvSpPr>
              <a:spLocks noChangeShapeType="1"/>
            </p:cNvSpPr>
            <p:nvPr/>
          </p:nvSpPr>
          <p:spPr bwMode="auto">
            <a:xfrm>
              <a:off x="1233" y="1526"/>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0" name="Line 68"/>
            <p:cNvSpPr>
              <a:spLocks noChangeShapeType="1"/>
            </p:cNvSpPr>
            <p:nvPr/>
          </p:nvSpPr>
          <p:spPr bwMode="auto">
            <a:xfrm>
              <a:off x="2365" y="1522"/>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1" name="Line 69"/>
            <p:cNvSpPr>
              <a:spLocks noChangeShapeType="1"/>
            </p:cNvSpPr>
            <p:nvPr/>
          </p:nvSpPr>
          <p:spPr bwMode="auto">
            <a:xfrm>
              <a:off x="3497" y="1528"/>
              <a:ext cx="2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2" name="Line 70"/>
            <p:cNvSpPr>
              <a:spLocks noChangeShapeType="1"/>
            </p:cNvSpPr>
            <p:nvPr/>
          </p:nvSpPr>
          <p:spPr bwMode="auto">
            <a:xfrm>
              <a:off x="1515" y="1526"/>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3" name="Line 71"/>
            <p:cNvSpPr>
              <a:spLocks noChangeShapeType="1"/>
            </p:cNvSpPr>
            <p:nvPr/>
          </p:nvSpPr>
          <p:spPr bwMode="auto">
            <a:xfrm>
              <a:off x="2638" y="1522"/>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4" name="Line 72"/>
            <p:cNvSpPr>
              <a:spLocks noChangeShapeType="1"/>
            </p:cNvSpPr>
            <p:nvPr/>
          </p:nvSpPr>
          <p:spPr bwMode="auto">
            <a:xfrm>
              <a:off x="3770" y="1518"/>
              <a:ext cx="0" cy="1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5" name="Line 73"/>
            <p:cNvSpPr>
              <a:spLocks noChangeShapeType="1"/>
            </p:cNvSpPr>
            <p:nvPr/>
          </p:nvSpPr>
          <p:spPr bwMode="auto">
            <a:xfrm>
              <a:off x="1515" y="2663"/>
              <a:ext cx="286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06" name="Oval 74"/>
            <p:cNvSpPr>
              <a:spLocks noChangeArrowheads="1"/>
            </p:cNvSpPr>
            <p:nvPr/>
          </p:nvSpPr>
          <p:spPr bwMode="auto">
            <a:xfrm>
              <a:off x="3716" y="2609"/>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3607" name="Oval 75"/>
            <p:cNvSpPr>
              <a:spLocks noChangeArrowheads="1"/>
            </p:cNvSpPr>
            <p:nvPr/>
          </p:nvSpPr>
          <p:spPr bwMode="auto">
            <a:xfrm>
              <a:off x="2591" y="2605"/>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3608" name="Oval 76"/>
            <p:cNvSpPr>
              <a:spLocks noChangeArrowheads="1"/>
            </p:cNvSpPr>
            <p:nvPr/>
          </p:nvSpPr>
          <p:spPr bwMode="auto">
            <a:xfrm>
              <a:off x="3877" y="2454"/>
              <a:ext cx="101" cy="110"/>
            </a:xfrm>
            <a:prstGeom prst="ellipse">
              <a:avLst/>
            </a:prstGeom>
            <a:solidFill>
              <a:schemeClr val="tx1"/>
            </a:solidFill>
            <a:ln w="9525" cap="rnd">
              <a:noFill/>
              <a:prstDash val="sysDot"/>
              <a:round/>
              <a:headEnd/>
              <a:tailEnd/>
            </a:ln>
            <a:effectLst/>
          </p:spPr>
          <p:txBody>
            <a:bodyPr anchor="ctr">
              <a:spAutoFit/>
            </a:bodyPr>
            <a:lstStyle/>
            <a:p>
              <a:pPr eaLnBrk="1" hangingPunct="1"/>
              <a:endParaRPr lang="zh-CN" altLang="en-US"/>
            </a:p>
          </p:txBody>
        </p:sp>
        <p:sp>
          <p:nvSpPr>
            <p:cNvPr id="23609" name="Line 77"/>
            <p:cNvSpPr>
              <a:spLocks noChangeShapeType="1"/>
            </p:cNvSpPr>
            <p:nvPr/>
          </p:nvSpPr>
          <p:spPr bwMode="auto">
            <a:xfrm>
              <a:off x="535" y="1672"/>
              <a:ext cx="0" cy="3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10" name="Line 78"/>
            <p:cNvSpPr>
              <a:spLocks noChangeShapeType="1"/>
            </p:cNvSpPr>
            <p:nvPr/>
          </p:nvSpPr>
          <p:spPr bwMode="auto">
            <a:xfrm>
              <a:off x="535" y="868"/>
              <a:ext cx="0" cy="44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11" name="Line 79"/>
            <p:cNvSpPr>
              <a:spLocks noChangeShapeType="1"/>
            </p:cNvSpPr>
            <p:nvPr/>
          </p:nvSpPr>
          <p:spPr bwMode="auto">
            <a:xfrm>
              <a:off x="2071" y="1912"/>
              <a:ext cx="0" cy="57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12" name="Line 80"/>
            <p:cNvSpPr>
              <a:spLocks noChangeShapeType="1"/>
            </p:cNvSpPr>
            <p:nvPr/>
          </p:nvSpPr>
          <p:spPr bwMode="auto">
            <a:xfrm>
              <a:off x="3930" y="869"/>
              <a:ext cx="0" cy="163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3613" name="Text Box 81"/>
            <p:cNvSpPr txBox="1">
              <a:spLocks noChangeArrowheads="1"/>
            </p:cNvSpPr>
            <p:nvPr/>
          </p:nvSpPr>
          <p:spPr bwMode="auto">
            <a:xfrm>
              <a:off x="1784" y="1781"/>
              <a:ext cx="727"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sp>
          <p:nvSpPr>
            <p:cNvPr id="23614" name="Text Box 82"/>
            <p:cNvSpPr txBox="1">
              <a:spLocks noChangeArrowheads="1"/>
            </p:cNvSpPr>
            <p:nvPr/>
          </p:nvSpPr>
          <p:spPr bwMode="auto">
            <a:xfrm>
              <a:off x="2926" y="982"/>
              <a:ext cx="454" cy="25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S</a:t>
              </a:r>
              <a:r>
                <a:rPr lang="en-US" altLang="zh-CN" sz="2000" b="1" baseline="-25000">
                  <a:solidFill>
                    <a:schemeClr val="accent2"/>
                  </a:solidFill>
                  <a:ea typeface="楷体_GB2312" pitchFamily="49" charset="-122"/>
                </a:rPr>
                <a:t>D</a:t>
              </a:r>
              <a:endParaRPr lang="en-US" altLang="zh-CN" sz="2000" b="1">
                <a:solidFill>
                  <a:schemeClr val="accent2"/>
                </a:solidFill>
                <a:ea typeface="楷体_GB2312" pitchFamily="49" charset="-122"/>
              </a:endParaRPr>
            </a:p>
          </p:txBody>
        </p:sp>
        <p:sp>
          <p:nvSpPr>
            <p:cNvPr id="23615" name="Text Box 83"/>
            <p:cNvSpPr txBox="1">
              <a:spLocks noChangeArrowheads="1"/>
            </p:cNvSpPr>
            <p:nvPr/>
          </p:nvSpPr>
          <p:spPr bwMode="auto">
            <a:xfrm>
              <a:off x="3986" y="2216"/>
              <a:ext cx="836" cy="288"/>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a:solidFill>
                    <a:schemeClr val="accent2"/>
                  </a:solidFill>
                  <a:ea typeface="楷体_GB2312" pitchFamily="49" charset="-122"/>
                </a:rPr>
                <a:t>预置数</a:t>
              </a:r>
            </a:p>
          </p:txBody>
        </p:sp>
        <p:sp>
          <p:nvSpPr>
            <p:cNvPr id="23616" name="Text Box 84"/>
            <p:cNvSpPr txBox="1">
              <a:spLocks noChangeArrowheads="1"/>
            </p:cNvSpPr>
            <p:nvPr/>
          </p:nvSpPr>
          <p:spPr bwMode="auto">
            <a:xfrm>
              <a:off x="3856" y="2707"/>
              <a:ext cx="1218" cy="288"/>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a:ea typeface="楷体_GB2312" pitchFamily="49" charset="-122"/>
                </a:rPr>
                <a:t>计数脉冲</a:t>
              </a:r>
              <a:r>
                <a:rPr lang="en-US" altLang="zh-CN" b="1">
                  <a:ea typeface="楷体_GB2312" pitchFamily="49" charset="-122"/>
                </a:rPr>
                <a:t>CP</a:t>
              </a:r>
            </a:p>
          </p:txBody>
        </p:sp>
      </p:grpSp>
      <p:sp>
        <p:nvSpPr>
          <p:cNvPr id="23555" name="Text Box 85"/>
          <p:cNvSpPr txBox="1">
            <a:spLocks noChangeArrowheads="1"/>
          </p:cNvSpPr>
          <p:nvPr/>
        </p:nvSpPr>
        <p:spPr bwMode="auto">
          <a:xfrm>
            <a:off x="436563" y="428625"/>
            <a:ext cx="7724775" cy="519113"/>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solidFill>
                  <a:srgbClr val="800000"/>
                </a:solidFill>
              </a:rPr>
              <a:t>(6)  </a:t>
            </a:r>
            <a:r>
              <a:rPr lang="zh-CN" altLang="en-US" sz="2800" b="1">
                <a:solidFill>
                  <a:srgbClr val="800000"/>
                </a:solidFill>
              </a:rPr>
              <a:t>画出计数器的逻辑电路图。</a:t>
            </a:r>
          </a:p>
        </p:txBody>
      </p:sp>
      <p:sp>
        <p:nvSpPr>
          <p:cNvPr id="79958" name="Text Box 86"/>
          <p:cNvSpPr txBox="1">
            <a:spLocks noChangeArrowheads="1"/>
          </p:cNvSpPr>
          <p:nvPr/>
        </p:nvSpPr>
        <p:spPr bwMode="auto">
          <a:xfrm>
            <a:off x="381000" y="4795838"/>
            <a:ext cx="7924800" cy="519112"/>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en-US" altLang="zh-CN" sz="2800" b="1">
                <a:solidFill>
                  <a:srgbClr val="800000"/>
                </a:solidFill>
              </a:rPr>
              <a:t>(7)  </a:t>
            </a:r>
            <a:r>
              <a:rPr lang="zh-CN" altLang="en-US" sz="2800" b="1">
                <a:solidFill>
                  <a:srgbClr val="800000"/>
                </a:solidFill>
              </a:rPr>
              <a:t>检验该计数电路能否自动启动。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958">
                                            <p:txEl>
                                              <p:pRg st="0" end="0"/>
                                            </p:txEl>
                                          </p:spTgt>
                                        </p:tgtEl>
                                        <p:attrNameLst>
                                          <p:attrName>style.visibility</p:attrName>
                                        </p:attrNameLst>
                                      </p:cBhvr>
                                      <p:to>
                                        <p:strVal val="visible"/>
                                      </p:to>
                                    </p:set>
                                    <p:animEffect transition="in" filter="wipe(left)">
                                      <p:cBhvr>
                                        <p:cTn id="7" dur="500"/>
                                        <p:tgtEl>
                                          <p:spTgt spid="799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95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446088" y="1418059"/>
            <a:ext cx="6696075"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dirty="0" smtClean="0">
                <a:solidFill>
                  <a:srgbClr val="FF0000"/>
                </a:solidFill>
              </a:rPr>
              <a:t>（</a:t>
            </a:r>
            <a:r>
              <a:rPr lang="en-US" altLang="zh-CN" b="1" dirty="0">
                <a:solidFill>
                  <a:srgbClr val="FF0000"/>
                </a:solidFill>
              </a:rPr>
              <a:t>1</a:t>
            </a:r>
            <a:r>
              <a:rPr lang="zh-CN" altLang="en-US" b="1" dirty="0" smtClean="0">
                <a:solidFill>
                  <a:srgbClr val="FF0000"/>
                </a:solidFill>
              </a:rPr>
              <a:t>） </a:t>
            </a:r>
            <a:r>
              <a:rPr lang="zh-CN" altLang="en-US" b="1" dirty="0">
                <a:solidFill>
                  <a:srgbClr val="FF0000"/>
                </a:solidFill>
              </a:rPr>
              <a:t>四位二进制同步计数器 </a:t>
            </a:r>
            <a:r>
              <a:rPr lang="en-US" altLang="zh-CN" b="1" dirty="0">
                <a:solidFill>
                  <a:srgbClr val="FF0000"/>
                </a:solidFill>
              </a:rPr>
              <a:t>74LS163</a:t>
            </a:r>
          </a:p>
        </p:txBody>
      </p:sp>
      <p:sp>
        <p:nvSpPr>
          <p:cNvPr id="93188" name="Text Box 4"/>
          <p:cNvSpPr txBox="1">
            <a:spLocks noChangeArrowheads="1"/>
          </p:cNvSpPr>
          <p:nvPr/>
        </p:nvSpPr>
        <p:spPr bwMode="auto">
          <a:xfrm>
            <a:off x="251520" y="2348880"/>
            <a:ext cx="8305800" cy="1552575"/>
          </a:xfrm>
          <a:prstGeom prst="rect">
            <a:avLst/>
          </a:prstGeom>
          <a:noFill/>
          <a:ln w="38100">
            <a:noFill/>
            <a:miter lim="800000"/>
            <a:headEnd/>
            <a:tailEnd/>
          </a:ln>
          <a:effectLst/>
        </p:spPr>
        <p:txBody>
          <a:bodyPr anchor="ctr">
            <a:spAutoFit/>
          </a:bodyPr>
          <a:lstStyle/>
          <a:p>
            <a:pPr indent="674688" eaLnBrk="1" hangingPunct="1">
              <a:spcBef>
                <a:spcPct val="50000"/>
              </a:spcBef>
            </a:pPr>
            <a:r>
              <a:rPr lang="zh-CN" altLang="en-US" b="1" dirty="0"/>
              <a:t>下面将要讲述的</a:t>
            </a:r>
            <a:r>
              <a:rPr lang="en-US" altLang="zh-CN" b="1" dirty="0"/>
              <a:t>74LS163</a:t>
            </a:r>
            <a:r>
              <a:rPr lang="zh-CN" altLang="en-US" b="1" dirty="0"/>
              <a:t>，不但 计数方式是同步的，而且它的清零方式 也是同步的：即使控制端</a:t>
            </a:r>
            <a:r>
              <a:rPr lang="en-US" altLang="zh-CN" b="1" dirty="0"/>
              <a:t>CLR</a:t>
            </a:r>
            <a:r>
              <a:rPr lang="zh-CN" altLang="en-US" b="1" dirty="0"/>
              <a:t>＝</a:t>
            </a:r>
            <a:r>
              <a:rPr lang="en-US" altLang="zh-CN" b="1" dirty="0"/>
              <a:t>0</a:t>
            </a:r>
            <a:r>
              <a:rPr lang="zh-CN" altLang="en-US" b="1" dirty="0"/>
              <a:t>，清零目的真正实现还需等待下一个时钟脉冲的上升沿到来以后才能够变为现实。这就是“ </a:t>
            </a:r>
            <a:r>
              <a:rPr lang="zh-CN" altLang="en-US" b="1" dirty="0">
                <a:solidFill>
                  <a:srgbClr val="FF0000"/>
                </a:solidFill>
              </a:rPr>
              <a:t>同步清零</a:t>
            </a:r>
            <a:r>
              <a:rPr lang="zh-CN" altLang="en-US" b="1" dirty="0"/>
              <a:t> ”的含义。</a:t>
            </a:r>
          </a:p>
        </p:txBody>
      </p:sp>
      <p:sp>
        <p:nvSpPr>
          <p:cNvPr id="5" name="Text Box 2"/>
          <p:cNvSpPr txBox="1">
            <a:spLocks noChangeArrowheads="1"/>
          </p:cNvSpPr>
          <p:nvPr/>
        </p:nvSpPr>
        <p:spPr bwMode="auto">
          <a:xfrm>
            <a:off x="381000" y="600109"/>
            <a:ext cx="8359775"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dirty="0"/>
              <a:t>2</a:t>
            </a:r>
            <a:r>
              <a:rPr lang="zh-CN" altLang="en-US" sz="2800" b="1" dirty="0"/>
              <a:t>、利用集成功能组件设计计数电路</a:t>
            </a:r>
          </a:p>
        </p:txBody>
      </p:sp>
    </p:spTree>
    <p:extLst>
      <p:ext uri="{BB962C8B-B14F-4D97-AF65-F5344CB8AC3E}">
        <p14:creationId xmlns:p14="http://schemas.microsoft.com/office/powerpoint/2010/main" val="1936518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Effect transition="in" filter="wipe(left)">
                                      <p:cBhvr>
                                        <p:cTn id="7" dur="500"/>
                                        <p:tgtEl>
                                          <p:spTgt spid="93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10" name="Group 2"/>
          <p:cNvGrpSpPr>
            <a:grpSpLocks/>
          </p:cNvGrpSpPr>
          <p:nvPr/>
        </p:nvGrpSpPr>
        <p:grpSpPr bwMode="auto">
          <a:xfrm>
            <a:off x="2646363" y="527050"/>
            <a:ext cx="6030912" cy="5626100"/>
            <a:chOff x="1091" y="133"/>
            <a:chExt cx="3799" cy="3771"/>
          </a:xfrm>
        </p:grpSpPr>
        <p:grpSp>
          <p:nvGrpSpPr>
            <p:cNvPr id="34821" name="Group 3"/>
            <p:cNvGrpSpPr>
              <a:grpSpLocks/>
            </p:cNvGrpSpPr>
            <p:nvPr/>
          </p:nvGrpSpPr>
          <p:grpSpPr bwMode="auto">
            <a:xfrm>
              <a:off x="1091" y="409"/>
              <a:ext cx="3799" cy="3152"/>
              <a:chOff x="1091" y="409"/>
              <a:chExt cx="3799" cy="3152"/>
            </a:xfrm>
          </p:grpSpPr>
          <p:sp>
            <p:nvSpPr>
              <p:cNvPr id="34834" name="Rectangle 4"/>
              <p:cNvSpPr>
                <a:spLocks noChangeArrowheads="1"/>
              </p:cNvSpPr>
              <p:nvPr/>
            </p:nvSpPr>
            <p:spPr bwMode="auto">
              <a:xfrm>
                <a:off x="1327" y="743"/>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35" name="Rectangle 5"/>
              <p:cNvSpPr>
                <a:spLocks noChangeArrowheads="1"/>
              </p:cNvSpPr>
              <p:nvPr/>
            </p:nvSpPr>
            <p:spPr bwMode="auto">
              <a:xfrm>
                <a:off x="4339" y="739"/>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36" name="Rectangle 6"/>
              <p:cNvSpPr>
                <a:spLocks noChangeArrowheads="1"/>
              </p:cNvSpPr>
              <p:nvPr/>
            </p:nvSpPr>
            <p:spPr bwMode="auto">
              <a:xfrm>
                <a:off x="1774" y="740"/>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37" name="Rectangle 7"/>
              <p:cNvSpPr>
                <a:spLocks noChangeArrowheads="1"/>
              </p:cNvSpPr>
              <p:nvPr/>
            </p:nvSpPr>
            <p:spPr bwMode="auto">
              <a:xfrm>
                <a:off x="2197" y="745"/>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38" name="Rectangle 8"/>
              <p:cNvSpPr>
                <a:spLocks noChangeArrowheads="1"/>
              </p:cNvSpPr>
              <p:nvPr/>
            </p:nvSpPr>
            <p:spPr bwMode="auto">
              <a:xfrm>
                <a:off x="2629" y="741"/>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39" name="Rectangle 9"/>
              <p:cNvSpPr>
                <a:spLocks noChangeArrowheads="1"/>
              </p:cNvSpPr>
              <p:nvPr/>
            </p:nvSpPr>
            <p:spPr bwMode="auto">
              <a:xfrm>
                <a:off x="3052" y="737"/>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0" name="Rectangle 10"/>
              <p:cNvSpPr>
                <a:spLocks noChangeArrowheads="1"/>
              </p:cNvSpPr>
              <p:nvPr/>
            </p:nvSpPr>
            <p:spPr bwMode="auto">
              <a:xfrm>
                <a:off x="3485" y="742"/>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1" name="Rectangle 11"/>
              <p:cNvSpPr>
                <a:spLocks noChangeArrowheads="1"/>
              </p:cNvSpPr>
              <p:nvPr/>
            </p:nvSpPr>
            <p:spPr bwMode="auto">
              <a:xfrm>
                <a:off x="3908" y="738"/>
                <a:ext cx="327" cy="237"/>
              </a:xfrm>
              <a:prstGeom prst="rect">
                <a:avLst/>
              </a:prstGeom>
              <a:noFill/>
              <a:ln w="57150">
                <a:solidFill>
                  <a:schemeClr val="tx1"/>
                </a:solidFill>
                <a:miter lim="800000"/>
                <a:headEnd/>
                <a:tailEnd/>
              </a:ln>
              <a:effectLst/>
            </p:spPr>
            <p:txBody>
              <a:bodyPr anchor="ctr">
                <a:spAutoFit/>
              </a:bodyPr>
              <a:lstStyle/>
              <a:p>
                <a:pPr eaLnBrk="1" hangingPunct="1"/>
                <a:endParaRPr lang="zh-CN" altLang="en-US"/>
              </a:p>
            </p:txBody>
          </p:sp>
          <p:sp>
            <p:nvSpPr>
              <p:cNvPr id="34842" name="Rectangle 12"/>
              <p:cNvSpPr>
                <a:spLocks noChangeArrowheads="1"/>
              </p:cNvSpPr>
              <p:nvPr/>
            </p:nvSpPr>
            <p:spPr bwMode="auto">
              <a:xfrm>
                <a:off x="1333" y="3035"/>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3" name="Rectangle 13"/>
              <p:cNvSpPr>
                <a:spLocks noChangeArrowheads="1"/>
              </p:cNvSpPr>
              <p:nvPr/>
            </p:nvSpPr>
            <p:spPr bwMode="auto">
              <a:xfrm>
                <a:off x="4345" y="3031"/>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4" name="Rectangle 14"/>
              <p:cNvSpPr>
                <a:spLocks noChangeArrowheads="1"/>
              </p:cNvSpPr>
              <p:nvPr/>
            </p:nvSpPr>
            <p:spPr bwMode="auto">
              <a:xfrm>
                <a:off x="1771" y="3032"/>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5" name="Rectangle 15"/>
              <p:cNvSpPr>
                <a:spLocks noChangeArrowheads="1"/>
              </p:cNvSpPr>
              <p:nvPr/>
            </p:nvSpPr>
            <p:spPr bwMode="auto">
              <a:xfrm>
                <a:off x="2203" y="3037"/>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6" name="Rectangle 16"/>
              <p:cNvSpPr>
                <a:spLocks noChangeArrowheads="1"/>
              </p:cNvSpPr>
              <p:nvPr/>
            </p:nvSpPr>
            <p:spPr bwMode="auto">
              <a:xfrm>
                <a:off x="2626" y="3033"/>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7" name="Rectangle 17"/>
              <p:cNvSpPr>
                <a:spLocks noChangeArrowheads="1"/>
              </p:cNvSpPr>
              <p:nvPr/>
            </p:nvSpPr>
            <p:spPr bwMode="auto">
              <a:xfrm>
                <a:off x="3058" y="3038"/>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8" name="Rectangle 18"/>
              <p:cNvSpPr>
                <a:spLocks noChangeArrowheads="1"/>
              </p:cNvSpPr>
              <p:nvPr/>
            </p:nvSpPr>
            <p:spPr bwMode="auto">
              <a:xfrm>
                <a:off x="3482" y="3034"/>
                <a:ext cx="327" cy="23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34849" name="Rectangle 19"/>
              <p:cNvSpPr>
                <a:spLocks noChangeArrowheads="1"/>
              </p:cNvSpPr>
              <p:nvPr/>
            </p:nvSpPr>
            <p:spPr bwMode="auto">
              <a:xfrm>
                <a:off x="3905" y="3039"/>
                <a:ext cx="327" cy="237"/>
              </a:xfrm>
              <a:prstGeom prst="rect">
                <a:avLst/>
              </a:prstGeom>
              <a:noFill/>
              <a:ln w="57150">
                <a:solidFill>
                  <a:schemeClr val="tx1"/>
                </a:solidFill>
                <a:miter lim="800000"/>
                <a:headEnd/>
                <a:tailEnd/>
              </a:ln>
              <a:effectLst/>
            </p:spPr>
            <p:txBody>
              <a:bodyPr anchor="ctr">
                <a:spAutoFit/>
              </a:bodyPr>
              <a:lstStyle/>
              <a:p>
                <a:pPr eaLnBrk="1" hangingPunct="1"/>
                <a:endParaRPr lang="zh-CN" altLang="en-US"/>
              </a:p>
            </p:txBody>
          </p:sp>
          <p:sp>
            <p:nvSpPr>
              <p:cNvPr id="34850" name="Rectangle 20"/>
              <p:cNvSpPr>
                <a:spLocks noChangeArrowheads="1"/>
              </p:cNvSpPr>
              <p:nvPr/>
            </p:nvSpPr>
            <p:spPr bwMode="auto">
              <a:xfrm>
                <a:off x="1753" y="1318"/>
                <a:ext cx="2509" cy="1381"/>
              </a:xfrm>
              <a:prstGeom prst="rect">
                <a:avLst/>
              </a:prstGeom>
              <a:noFill/>
              <a:ln w="57150">
                <a:solidFill>
                  <a:schemeClr val="tx1"/>
                </a:solidFill>
                <a:miter lim="800000"/>
                <a:headEnd/>
                <a:tailEnd/>
              </a:ln>
              <a:effectLst/>
            </p:spPr>
            <p:txBody>
              <a:bodyPr anchor="ctr">
                <a:spAutoFit/>
              </a:bodyPr>
              <a:lstStyle/>
              <a:p>
                <a:pPr eaLnBrk="1" hangingPunct="1"/>
                <a:endParaRPr lang="zh-CN" altLang="en-US"/>
              </a:p>
            </p:txBody>
          </p:sp>
          <p:sp>
            <p:nvSpPr>
              <p:cNvPr id="34851" name="Rectangle 21"/>
              <p:cNvSpPr>
                <a:spLocks noChangeArrowheads="1"/>
              </p:cNvSpPr>
              <p:nvPr/>
            </p:nvSpPr>
            <p:spPr bwMode="auto">
              <a:xfrm>
                <a:off x="1200" y="982"/>
                <a:ext cx="3599" cy="2054"/>
              </a:xfrm>
              <a:prstGeom prst="rect">
                <a:avLst/>
              </a:prstGeom>
              <a:noFill/>
              <a:ln w="57150">
                <a:solidFill>
                  <a:schemeClr val="tx1"/>
                </a:solidFill>
                <a:miter lim="800000"/>
                <a:headEnd/>
                <a:tailEnd/>
              </a:ln>
              <a:effectLst/>
            </p:spPr>
            <p:txBody>
              <a:bodyPr anchor="ctr">
                <a:spAutoFit/>
              </a:bodyPr>
              <a:lstStyle/>
              <a:p>
                <a:pPr eaLnBrk="1" hangingPunct="1"/>
                <a:endParaRPr lang="zh-CN" altLang="en-US"/>
              </a:p>
            </p:txBody>
          </p:sp>
          <p:sp>
            <p:nvSpPr>
              <p:cNvPr id="34852" name="Oval 22"/>
              <p:cNvSpPr>
                <a:spLocks noChangeArrowheads="1"/>
              </p:cNvSpPr>
              <p:nvPr/>
            </p:nvSpPr>
            <p:spPr bwMode="auto">
              <a:xfrm>
                <a:off x="1608" y="1946"/>
                <a:ext cx="109" cy="109"/>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4853" name="Oval 23"/>
              <p:cNvSpPr>
                <a:spLocks noChangeArrowheads="1"/>
              </p:cNvSpPr>
              <p:nvPr/>
            </p:nvSpPr>
            <p:spPr bwMode="auto">
              <a:xfrm>
                <a:off x="4270" y="1943"/>
                <a:ext cx="109" cy="109"/>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4854" name="Line 24"/>
              <p:cNvSpPr>
                <a:spLocks noChangeShapeType="1"/>
              </p:cNvSpPr>
              <p:nvPr/>
            </p:nvSpPr>
            <p:spPr bwMode="auto">
              <a:xfrm>
                <a:off x="4390" y="1991"/>
                <a:ext cx="119"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4855" name="Line 25"/>
              <p:cNvSpPr>
                <a:spLocks noChangeShapeType="1"/>
              </p:cNvSpPr>
              <p:nvPr/>
            </p:nvSpPr>
            <p:spPr bwMode="auto">
              <a:xfrm>
                <a:off x="1500" y="2000"/>
                <a:ext cx="1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56" name="Line 26"/>
              <p:cNvSpPr>
                <a:spLocks noChangeShapeType="1"/>
              </p:cNvSpPr>
              <p:nvPr/>
            </p:nvSpPr>
            <p:spPr bwMode="auto">
              <a:xfrm>
                <a:off x="4500" y="973"/>
                <a:ext cx="0" cy="1036"/>
              </a:xfrm>
              <a:prstGeom prst="line">
                <a:avLst/>
              </a:prstGeom>
              <a:noFill/>
              <a:ln w="38100">
                <a:solidFill>
                  <a:schemeClr val="tx1"/>
                </a:solidFill>
                <a:round/>
                <a:headEnd/>
                <a:tailEnd/>
              </a:ln>
              <a:effectLst/>
            </p:spPr>
            <p:txBody>
              <a:bodyPr anchor="ctr">
                <a:spAutoFit/>
              </a:bodyPr>
              <a:lstStyle/>
              <a:p>
                <a:endParaRPr lang="zh-CN" altLang="en-US"/>
              </a:p>
            </p:txBody>
          </p:sp>
          <p:sp>
            <p:nvSpPr>
              <p:cNvPr id="34857" name="Line 27"/>
              <p:cNvSpPr>
                <a:spLocks noChangeShapeType="1"/>
              </p:cNvSpPr>
              <p:nvPr/>
            </p:nvSpPr>
            <p:spPr bwMode="auto">
              <a:xfrm>
                <a:off x="1500" y="1991"/>
                <a:ext cx="0" cy="10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58" name="Line 28"/>
              <p:cNvSpPr>
                <a:spLocks noChangeShapeType="1"/>
              </p:cNvSpPr>
              <p:nvPr/>
            </p:nvSpPr>
            <p:spPr bwMode="auto">
              <a:xfrm>
                <a:off x="1936" y="982"/>
                <a:ext cx="0" cy="3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59" name="Line 29"/>
              <p:cNvSpPr>
                <a:spLocks noChangeShapeType="1"/>
              </p:cNvSpPr>
              <p:nvPr/>
            </p:nvSpPr>
            <p:spPr bwMode="auto">
              <a:xfrm>
                <a:off x="2363" y="982"/>
                <a:ext cx="0" cy="3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0" name="Line 30"/>
              <p:cNvSpPr>
                <a:spLocks noChangeShapeType="1"/>
              </p:cNvSpPr>
              <p:nvPr/>
            </p:nvSpPr>
            <p:spPr bwMode="auto">
              <a:xfrm>
                <a:off x="2791" y="991"/>
                <a:ext cx="0" cy="3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1" name="Line 31"/>
              <p:cNvSpPr>
                <a:spLocks noChangeShapeType="1"/>
              </p:cNvSpPr>
              <p:nvPr/>
            </p:nvSpPr>
            <p:spPr bwMode="auto">
              <a:xfrm>
                <a:off x="3218" y="982"/>
                <a:ext cx="0" cy="3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2" name="Line 32"/>
              <p:cNvSpPr>
                <a:spLocks noChangeShapeType="1"/>
              </p:cNvSpPr>
              <p:nvPr/>
            </p:nvSpPr>
            <p:spPr bwMode="auto">
              <a:xfrm>
                <a:off x="4072" y="982"/>
                <a:ext cx="0" cy="3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3" name="Line 33"/>
              <p:cNvSpPr>
                <a:spLocks noChangeShapeType="1"/>
              </p:cNvSpPr>
              <p:nvPr/>
            </p:nvSpPr>
            <p:spPr bwMode="auto">
              <a:xfrm>
                <a:off x="1936" y="2709"/>
                <a:ext cx="0" cy="32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4" name="Line 34"/>
              <p:cNvSpPr>
                <a:spLocks noChangeShapeType="1"/>
              </p:cNvSpPr>
              <p:nvPr/>
            </p:nvSpPr>
            <p:spPr bwMode="auto">
              <a:xfrm>
                <a:off x="2363" y="2691"/>
                <a:ext cx="0" cy="3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5" name="Line 35"/>
              <p:cNvSpPr>
                <a:spLocks noChangeShapeType="1"/>
              </p:cNvSpPr>
              <p:nvPr/>
            </p:nvSpPr>
            <p:spPr bwMode="auto">
              <a:xfrm>
                <a:off x="2791" y="2700"/>
                <a:ext cx="0" cy="3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6" name="Line 36"/>
              <p:cNvSpPr>
                <a:spLocks noChangeShapeType="1"/>
              </p:cNvSpPr>
              <p:nvPr/>
            </p:nvSpPr>
            <p:spPr bwMode="auto">
              <a:xfrm>
                <a:off x="3218" y="2700"/>
                <a:ext cx="0" cy="3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7" name="Line 37"/>
              <p:cNvSpPr>
                <a:spLocks noChangeShapeType="1"/>
              </p:cNvSpPr>
              <p:nvPr/>
            </p:nvSpPr>
            <p:spPr bwMode="auto">
              <a:xfrm>
                <a:off x="4072" y="2709"/>
                <a:ext cx="0" cy="3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8" name="Line 38"/>
              <p:cNvSpPr>
                <a:spLocks noChangeShapeType="1"/>
              </p:cNvSpPr>
              <p:nvPr/>
            </p:nvSpPr>
            <p:spPr bwMode="auto">
              <a:xfrm>
                <a:off x="1100" y="873"/>
                <a:ext cx="2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69" name="Line 39"/>
              <p:cNvSpPr>
                <a:spLocks noChangeShapeType="1"/>
              </p:cNvSpPr>
              <p:nvPr/>
            </p:nvSpPr>
            <p:spPr bwMode="auto">
              <a:xfrm>
                <a:off x="1654" y="873"/>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0" name="Line 40"/>
              <p:cNvSpPr>
                <a:spLocks noChangeShapeType="1"/>
              </p:cNvSpPr>
              <p:nvPr/>
            </p:nvSpPr>
            <p:spPr bwMode="auto">
              <a:xfrm>
                <a:off x="2100" y="873"/>
                <a:ext cx="1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1" name="Line 41"/>
              <p:cNvSpPr>
                <a:spLocks noChangeShapeType="1"/>
              </p:cNvSpPr>
              <p:nvPr/>
            </p:nvSpPr>
            <p:spPr bwMode="auto">
              <a:xfrm>
                <a:off x="2527" y="873"/>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2" name="Line 42"/>
              <p:cNvSpPr>
                <a:spLocks noChangeShapeType="1"/>
              </p:cNvSpPr>
              <p:nvPr/>
            </p:nvSpPr>
            <p:spPr bwMode="auto">
              <a:xfrm>
                <a:off x="2954" y="873"/>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3" name="Line 43"/>
              <p:cNvSpPr>
                <a:spLocks noChangeShapeType="1"/>
              </p:cNvSpPr>
              <p:nvPr/>
            </p:nvSpPr>
            <p:spPr bwMode="auto">
              <a:xfrm>
                <a:off x="3372" y="873"/>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4" name="Line 44"/>
              <p:cNvSpPr>
                <a:spLocks noChangeShapeType="1"/>
              </p:cNvSpPr>
              <p:nvPr/>
            </p:nvSpPr>
            <p:spPr bwMode="auto">
              <a:xfrm>
                <a:off x="3800" y="873"/>
                <a:ext cx="1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5" name="Line 45"/>
              <p:cNvSpPr>
                <a:spLocks noChangeShapeType="1"/>
              </p:cNvSpPr>
              <p:nvPr/>
            </p:nvSpPr>
            <p:spPr bwMode="auto">
              <a:xfrm>
                <a:off x="4245" y="873"/>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6" name="Line 46"/>
              <p:cNvSpPr>
                <a:spLocks noChangeShapeType="1"/>
              </p:cNvSpPr>
              <p:nvPr/>
            </p:nvSpPr>
            <p:spPr bwMode="auto">
              <a:xfrm>
                <a:off x="4663" y="873"/>
                <a:ext cx="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7" name="Line 47"/>
              <p:cNvSpPr>
                <a:spLocks noChangeShapeType="1"/>
              </p:cNvSpPr>
              <p:nvPr/>
            </p:nvSpPr>
            <p:spPr bwMode="auto">
              <a:xfrm>
                <a:off x="4890" y="864"/>
                <a:ext cx="0" cy="2272"/>
              </a:xfrm>
              <a:prstGeom prst="line">
                <a:avLst/>
              </a:prstGeom>
              <a:noFill/>
              <a:ln w="38100">
                <a:solidFill>
                  <a:schemeClr val="tx1"/>
                </a:solidFill>
                <a:round/>
                <a:headEnd/>
                <a:tailEnd/>
              </a:ln>
              <a:effectLst/>
            </p:spPr>
            <p:txBody>
              <a:bodyPr anchor="ctr">
                <a:spAutoFit/>
              </a:bodyPr>
              <a:lstStyle/>
              <a:p>
                <a:endParaRPr lang="zh-CN" altLang="en-US"/>
              </a:p>
            </p:txBody>
          </p:sp>
          <p:sp>
            <p:nvSpPr>
              <p:cNvPr id="34878" name="Line 48"/>
              <p:cNvSpPr>
                <a:spLocks noChangeShapeType="1"/>
              </p:cNvSpPr>
              <p:nvPr/>
            </p:nvSpPr>
            <p:spPr bwMode="auto">
              <a:xfrm>
                <a:off x="1100" y="873"/>
                <a:ext cx="0" cy="22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79" name="Line 49"/>
              <p:cNvSpPr>
                <a:spLocks noChangeShapeType="1"/>
              </p:cNvSpPr>
              <p:nvPr/>
            </p:nvSpPr>
            <p:spPr bwMode="auto">
              <a:xfrm>
                <a:off x="1091" y="3118"/>
                <a:ext cx="2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0" name="Line 50"/>
              <p:cNvSpPr>
                <a:spLocks noChangeShapeType="1"/>
              </p:cNvSpPr>
              <p:nvPr/>
            </p:nvSpPr>
            <p:spPr bwMode="auto">
              <a:xfrm>
                <a:off x="1654" y="3118"/>
                <a:ext cx="11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1" name="Line 51"/>
              <p:cNvSpPr>
                <a:spLocks noChangeShapeType="1"/>
              </p:cNvSpPr>
              <p:nvPr/>
            </p:nvSpPr>
            <p:spPr bwMode="auto">
              <a:xfrm>
                <a:off x="2091" y="3118"/>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2" name="Line 52"/>
              <p:cNvSpPr>
                <a:spLocks noChangeShapeType="1"/>
              </p:cNvSpPr>
              <p:nvPr/>
            </p:nvSpPr>
            <p:spPr bwMode="auto">
              <a:xfrm>
                <a:off x="2527" y="3118"/>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3" name="Line 53"/>
              <p:cNvSpPr>
                <a:spLocks noChangeShapeType="1"/>
              </p:cNvSpPr>
              <p:nvPr/>
            </p:nvSpPr>
            <p:spPr bwMode="auto">
              <a:xfrm>
                <a:off x="2954" y="3118"/>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4" name="Line 54"/>
              <p:cNvSpPr>
                <a:spLocks noChangeShapeType="1"/>
              </p:cNvSpPr>
              <p:nvPr/>
            </p:nvSpPr>
            <p:spPr bwMode="auto">
              <a:xfrm>
                <a:off x="3381" y="3118"/>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5" name="Line 55"/>
              <p:cNvSpPr>
                <a:spLocks noChangeShapeType="1"/>
              </p:cNvSpPr>
              <p:nvPr/>
            </p:nvSpPr>
            <p:spPr bwMode="auto">
              <a:xfrm>
                <a:off x="3809" y="3118"/>
                <a:ext cx="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6" name="Line 56"/>
              <p:cNvSpPr>
                <a:spLocks noChangeShapeType="1"/>
              </p:cNvSpPr>
              <p:nvPr/>
            </p:nvSpPr>
            <p:spPr bwMode="auto">
              <a:xfrm>
                <a:off x="4227" y="3118"/>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7" name="Line 57"/>
              <p:cNvSpPr>
                <a:spLocks noChangeShapeType="1"/>
              </p:cNvSpPr>
              <p:nvPr/>
            </p:nvSpPr>
            <p:spPr bwMode="auto">
              <a:xfrm>
                <a:off x="4681" y="3118"/>
                <a:ext cx="2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888" name="Text Box 58"/>
              <p:cNvSpPr txBox="1">
                <a:spLocks noChangeArrowheads="1"/>
              </p:cNvSpPr>
              <p:nvPr/>
            </p:nvSpPr>
            <p:spPr bwMode="auto">
              <a:xfrm>
                <a:off x="1327" y="708"/>
                <a:ext cx="319"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16</a:t>
                </a:r>
              </a:p>
            </p:txBody>
          </p:sp>
          <p:sp>
            <p:nvSpPr>
              <p:cNvPr id="34889" name="Text Box 59"/>
              <p:cNvSpPr txBox="1">
                <a:spLocks noChangeArrowheads="1"/>
              </p:cNvSpPr>
              <p:nvPr/>
            </p:nvSpPr>
            <p:spPr bwMode="auto">
              <a:xfrm>
                <a:off x="1774" y="704"/>
                <a:ext cx="319"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15</a:t>
                </a:r>
              </a:p>
            </p:txBody>
          </p:sp>
          <p:sp>
            <p:nvSpPr>
              <p:cNvPr id="34890" name="Text Box 60"/>
              <p:cNvSpPr txBox="1">
                <a:spLocks noChangeArrowheads="1"/>
              </p:cNvSpPr>
              <p:nvPr/>
            </p:nvSpPr>
            <p:spPr bwMode="auto">
              <a:xfrm>
                <a:off x="2194" y="702"/>
                <a:ext cx="319"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14</a:t>
                </a:r>
              </a:p>
            </p:txBody>
          </p:sp>
          <p:sp>
            <p:nvSpPr>
              <p:cNvPr id="34891" name="Text Box 61"/>
              <p:cNvSpPr txBox="1">
                <a:spLocks noChangeArrowheads="1"/>
              </p:cNvSpPr>
              <p:nvPr/>
            </p:nvSpPr>
            <p:spPr bwMode="auto">
              <a:xfrm>
                <a:off x="2623" y="708"/>
                <a:ext cx="319"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13</a:t>
                </a:r>
              </a:p>
            </p:txBody>
          </p:sp>
          <p:sp>
            <p:nvSpPr>
              <p:cNvPr id="34892" name="Text Box 62"/>
              <p:cNvSpPr txBox="1">
                <a:spLocks noChangeArrowheads="1"/>
              </p:cNvSpPr>
              <p:nvPr/>
            </p:nvSpPr>
            <p:spPr bwMode="auto">
              <a:xfrm>
                <a:off x="3052" y="704"/>
                <a:ext cx="319"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12</a:t>
                </a:r>
              </a:p>
            </p:txBody>
          </p:sp>
          <p:sp>
            <p:nvSpPr>
              <p:cNvPr id="34893" name="Text Box 63"/>
              <p:cNvSpPr txBox="1">
                <a:spLocks noChangeArrowheads="1"/>
              </p:cNvSpPr>
              <p:nvPr/>
            </p:nvSpPr>
            <p:spPr bwMode="auto">
              <a:xfrm>
                <a:off x="3481" y="702"/>
                <a:ext cx="319"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11</a:t>
                </a:r>
              </a:p>
            </p:txBody>
          </p:sp>
          <p:sp>
            <p:nvSpPr>
              <p:cNvPr id="34894" name="Text Box 64"/>
              <p:cNvSpPr txBox="1">
                <a:spLocks noChangeArrowheads="1"/>
              </p:cNvSpPr>
              <p:nvPr/>
            </p:nvSpPr>
            <p:spPr bwMode="auto">
              <a:xfrm>
                <a:off x="3919" y="708"/>
                <a:ext cx="319"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10</a:t>
                </a:r>
              </a:p>
            </p:txBody>
          </p:sp>
          <p:sp>
            <p:nvSpPr>
              <p:cNvPr id="34895" name="Text Box 65"/>
              <p:cNvSpPr txBox="1">
                <a:spLocks noChangeArrowheads="1"/>
              </p:cNvSpPr>
              <p:nvPr/>
            </p:nvSpPr>
            <p:spPr bwMode="auto">
              <a:xfrm>
                <a:off x="1399" y="2992"/>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a:t>
                </a:r>
              </a:p>
            </p:txBody>
          </p:sp>
          <p:sp>
            <p:nvSpPr>
              <p:cNvPr id="34896" name="Text Box 66"/>
              <p:cNvSpPr txBox="1">
                <a:spLocks noChangeArrowheads="1"/>
              </p:cNvSpPr>
              <p:nvPr/>
            </p:nvSpPr>
            <p:spPr bwMode="auto">
              <a:xfrm>
                <a:off x="1837" y="2998"/>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2</a:t>
                </a:r>
              </a:p>
            </p:txBody>
          </p:sp>
          <p:sp>
            <p:nvSpPr>
              <p:cNvPr id="34897" name="Text Box 67"/>
              <p:cNvSpPr txBox="1">
                <a:spLocks noChangeArrowheads="1"/>
              </p:cNvSpPr>
              <p:nvPr/>
            </p:nvSpPr>
            <p:spPr bwMode="auto">
              <a:xfrm>
                <a:off x="2257" y="2995"/>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3</a:t>
                </a:r>
              </a:p>
            </p:txBody>
          </p:sp>
          <p:sp>
            <p:nvSpPr>
              <p:cNvPr id="34898" name="Text Box 68"/>
              <p:cNvSpPr txBox="1">
                <a:spLocks noChangeArrowheads="1"/>
              </p:cNvSpPr>
              <p:nvPr/>
            </p:nvSpPr>
            <p:spPr bwMode="auto">
              <a:xfrm>
                <a:off x="2686" y="2992"/>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4</a:t>
                </a:r>
              </a:p>
            </p:txBody>
          </p:sp>
          <p:sp>
            <p:nvSpPr>
              <p:cNvPr id="34899" name="Text Box 69"/>
              <p:cNvSpPr txBox="1">
                <a:spLocks noChangeArrowheads="1"/>
              </p:cNvSpPr>
              <p:nvPr/>
            </p:nvSpPr>
            <p:spPr bwMode="auto">
              <a:xfrm>
                <a:off x="3106" y="2998"/>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a:t>
                </a:r>
              </a:p>
            </p:txBody>
          </p:sp>
          <p:sp>
            <p:nvSpPr>
              <p:cNvPr id="34900" name="Text Box 70"/>
              <p:cNvSpPr txBox="1">
                <a:spLocks noChangeArrowheads="1"/>
              </p:cNvSpPr>
              <p:nvPr/>
            </p:nvSpPr>
            <p:spPr bwMode="auto">
              <a:xfrm>
                <a:off x="3535" y="2995"/>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6</a:t>
                </a:r>
              </a:p>
            </p:txBody>
          </p:sp>
          <p:sp>
            <p:nvSpPr>
              <p:cNvPr id="34901" name="Text Box 71"/>
              <p:cNvSpPr txBox="1">
                <a:spLocks noChangeArrowheads="1"/>
              </p:cNvSpPr>
              <p:nvPr/>
            </p:nvSpPr>
            <p:spPr bwMode="auto">
              <a:xfrm>
                <a:off x="3964" y="2992"/>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7</a:t>
                </a:r>
              </a:p>
            </p:txBody>
          </p:sp>
          <p:sp>
            <p:nvSpPr>
              <p:cNvPr id="34902" name="Text Box 72"/>
              <p:cNvSpPr txBox="1">
                <a:spLocks noChangeArrowheads="1"/>
              </p:cNvSpPr>
              <p:nvPr/>
            </p:nvSpPr>
            <p:spPr bwMode="auto">
              <a:xfrm>
                <a:off x="4402" y="2998"/>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8</a:t>
                </a:r>
              </a:p>
            </p:txBody>
          </p:sp>
          <p:sp>
            <p:nvSpPr>
              <p:cNvPr id="34903" name="Text Box 73"/>
              <p:cNvSpPr txBox="1">
                <a:spLocks noChangeArrowheads="1"/>
              </p:cNvSpPr>
              <p:nvPr/>
            </p:nvSpPr>
            <p:spPr bwMode="auto">
              <a:xfrm>
                <a:off x="4388" y="702"/>
                <a:ext cx="236"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9</a:t>
                </a:r>
              </a:p>
            </p:txBody>
          </p:sp>
          <p:sp>
            <p:nvSpPr>
              <p:cNvPr id="34904" name="Text Box 74"/>
              <p:cNvSpPr txBox="1">
                <a:spLocks noChangeArrowheads="1"/>
              </p:cNvSpPr>
              <p:nvPr/>
            </p:nvSpPr>
            <p:spPr bwMode="auto">
              <a:xfrm>
                <a:off x="2187" y="1325"/>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4905" name="Text Box 75"/>
              <p:cNvSpPr txBox="1">
                <a:spLocks noChangeArrowheads="1"/>
              </p:cNvSpPr>
              <p:nvPr/>
            </p:nvSpPr>
            <p:spPr bwMode="auto">
              <a:xfrm>
                <a:off x="3451" y="416"/>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4906" name="Text Box 76"/>
              <p:cNvSpPr txBox="1">
                <a:spLocks noChangeArrowheads="1"/>
              </p:cNvSpPr>
              <p:nvPr/>
            </p:nvSpPr>
            <p:spPr bwMode="auto">
              <a:xfrm>
                <a:off x="3448" y="1322"/>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4907" name="Text Box 77"/>
              <p:cNvSpPr txBox="1">
                <a:spLocks noChangeArrowheads="1"/>
              </p:cNvSpPr>
              <p:nvPr/>
            </p:nvSpPr>
            <p:spPr bwMode="auto">
              <a:xfrm>
                <a:off x="3052" y="417"/>
                <a:ext cx="492"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4908" name="Text Box 78"/>
              <p:cNvSpPr txBox="1">
                <a:spLocks noChangeArrowheads="1"/>
              </p:cNvSpPr>
              <p:nvPr/>
            </p:nvSpPr>
            <p:spPr bwMode="auto">
              <a:xfrm>
                <a:off x="2604" y="415"/>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4909" name="Text Box 79"/>
              <p:cNvSpPr txBox="1">
                <a:spLocks noChangeArrowheads="1"/>
              </p:cNvSpPr>
              <p:nvPr/>
            </p:nvSpPr>
            <p:spPr bwMode="auto">
              <a:xfrm>
                <a:off x="2190" y="409"/>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4910" name="Text Box 80"/>
              <p:cNvSpPr txBox="1">
                <a:spLocks noChangeArrowheads="1"/>
              </p:cNvSpPr>
              <p:nvPr/>
            </p:nvSpPr>
            <p:spPr bwMode="auto">
              <a:xfrm>
                <a:off x="2610" y="1322"/>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4911" name="Text Box 81"/>
              <p:cNvSpPr txBox="1">
                <a:spLocks noChangeArrowheads="1"/>
              </p:cNvSpPr>
              <p:nvPr/>
            </p:nvSpPr>
            <p:spPr bwMode="auto">
              <a:xfrm>
                <a:off x="3049" y="1323"/>
                <a:ext cx="492"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4912" name="Text Box 82"/>
              <p:cNvSpPr txBox="1">
                <a:spLocks noChangeArrowheads="1"/>
              </p:cNvSpPr>
              <p:nvPr/>
            </p:nvSpPr>
            <p:spPr bwMode="auto">
              <a:xfrm>
                <a:off x="1254" y="411"/>
                <a:ext cx="5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V</a:t>
                </a:r>
                <a:r>
                  <a:rPr lang="en-US" altLang="zh-CN" b="1" baseline="-25000">
                    <a:ea typeface="楷体_GB2312" pitchFamily="49" charset="-122"/>
                  </a:rPr>
                  <a:t>CC</a:t>
                </a:r>
                <a:endParaRPr lang="en-US" altLang="zh-CN" b="1">
                  <a:ea typeface="楷体_GB2312" pitchFamily="49" charset="-122"/>
                </a:endParaRPr>
              </a:p>
            </p:txBody>
          </p:sp>
          <p:sp>
            <p:nvSpPr>
              <p:cNvPr id="34913" name="Text Box 83"/>
              <p:cNvSpPr txBox="1">
                <a:spLocks noChangeArrowheads="1"/>
              </p:cNvSpPr>
              <p:nvPr/>
            </p:nvSpPr>
            <p:spPr bwMode="auto">
              <a:xfrm>
                <a:off x="3962" y="1320"/>
                <a:ext cx="318"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4914" name="Text Box 84"/>
              <p:cNvSpPr txBox="1">
                <a:spLocks noChangeArrowheads="1"/>
              </p:cNvSpPr>
              <p:nvPr/>
            </p:nvSpPr>
            <p:spPr bwMode="auto">
              <a:xfrm>
                <a:off x="3959" y="453"/>
                <a:ext cx="318"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4915" name="Text Box 85"/>
              <p:cNvSpPr txBox="1">
                <a:spLocks noChangeArrowheads="1"/>
              </p:cNvSpPr>
              <p:nvPr/>
            </p:nvSpPr>
            <p:spPr bwMode="auto">
              <a:xfrm>
                <a:off x="3963" y="2377"/>
                <a:ext cx="318"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4916" name="Text Box 86"/>
              <p:cNvSpPr txBox="1">
                <a:spLocks noChangeArrowheads="1"/>
              </p:cNvSpPr>
              <p:nvPr/>
            </p:nvSpPr>
            <p:spPr bwMode="auto">
              <a:xfrm>
                <a:off x="3969" y="3247"/>
                <a:ext cx="318"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4917" name="AutoShape 87"/>
              <p:cNvSpPr>
                <a:spLocks noChangeArrowheads="1"/>
              </p:cNvSpPr>
              <p:nvPr/>
            </p:nvSpPr>
            <p:spPr bwMode="auto">
              <a:xfrm>
                <a:off x="1854" y="2519"/>
                <a:ext cx="155" cy="163"/>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4918" name="Text Box 88"/>
              <p:cNvSpPr txBox="1">
                <a:spLocks noChangeArrowheads="1"/>
              </p:cNvSpPr>
              <p:nvPr/>
            </p:nvSpPr>
            <p:spPr bwMode="auto">
              <a:xfrm>
                <a:off x="1755" y="2242"/>
                <a:ext cx="391"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4919" name="Text Box 89"/>
              <p:cNvSpPr txBox="1">
                <a:spLocks noChangeArrowheads="1"/>
              </p:cNvSpPr>
              <p:nvPr/>
            </p:nvSpPr>
            <p:spPr bwMode="auto">
              <a:xfrm>
                <a:off x="2245" y="2378"/>
                <a:ext cx="317"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4920" name="Text Box 90"/>
              <p:cNvSpPr txBox="1">
                <a:spLocks noChangeArrowheads="1"/>
              </p:cNvSpPr>
              <p:nvPr/>
            </p:nvSpPr>
            <p:spPr bwMode="auto">
              <a:xfrm>
                <a:off x="2242" y="3249"/>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4921" name="Text Box 91"/>
              <p:cNvSpPr txBox="1">
                <a:spLocks noChangeArrowheads="1"/>
              </p:cNvSpPr>
              <p:nvPr/>
            </p:nvSpPr>
            <p:spPr bwMode="auto">
              <a:xfrm>
                <a:off x="2671" y="3255"/>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4922" name="Text Box 92"/>
              <p:cNvSpPr txBox="1">
                <a:spLocks noChangeArrowheads="1"/>
              </p:cNvSpPr>
              <p:nvPr/>
            </p:nvSpPr>
            <p:spPr bwMode="auto">
              <a:xfrm>
                <a:off x="2668" y="2378"/>
                <a:ext cx="317"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4923" name="Text Box 93"/>
              <p:cNvSpPr txBox="1">
                <a:spLocks noChangeArrowheads="1"/>
              </p:cNvSpPr>
              <p:nvPr/>
            </p:nvSpPr>
            <p:spPr bwMode="auto">
              <a:xfrm>
                <a:off x="3088" y="2375"/>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4924" name="Text Box 94"/>
              <p:cNvSpPr txBox="1">
                <a:spLocks noChangeArrowheads="1"/>
              </p:cNvSpPr>
              <p:nvPr/>
            </p:nvSpPr>
            <p:spPr bwMode="auto">
              <a:xfrm>
                <a:off x="3085" y="3254"/>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4925" name="Text Box 95"/>
              <p:cNvSpPr txBox="1">
                <a:spLocks noChangeArrowheads="1"/>
              </p:cNvSpPr>
              <p:nvPr/>
            </p:nvSpPr>
            <p:spPr bwMode="auto">
              <a:xfrm>
                <a:off x="3514" y="3251"/>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4926" name="Text Box 96"/>
              <p:cNvSpPr txBox="1">
                <a:spLocks noChangeArrowheads="1"/>
              </p:cNvSpPr>
              <p:nvPr/>
            </p:nvSpPr>
            <p:spPr bwMode="auto">
              <a:xfrm>
                <a:off x="3520" y="2375"/>
                <a:ext cx="3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4927" name="Text Box 97"/>
              <p:cNvSpPr txBox="1">
                <a:spLocks noChangeArrowheads="1"/>
              </p:cNvSpPr>
              <p:nvPr/>
            </p:nvSpPr>
            <p:spPr bwMode="auto">
              <a:xfrm>
                <a:off x="1765" y="1851"/>
                <a:ext cx="563"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CLR</a:t>
                </a:r>
              </a:p>
            </p:txBody>
          </p:sp>
          <p:sp>
            <p:nvSpPr>
              <p:cNvPr id="34928" name="Text Box 98"/>
              <p:cNvSpPr txBox="1">
                <a:spLocks noChangeArrowheads="1"/>
              </p:cNvSpPr>
              <p:nvPr/>
            </p:nvSpPr>
            <p:spPr bwMode="auto">
              <a:xfrm>
                <a:off x="3589" y="1848"/>
                <a:ext cx="699"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LOAD</a:t>
                </a:r>
              </a:p>
            </p:txBody>
          </p:sp>
          <p:sp>
            <p:nvSpPr>
              <p:cNvPr id="34929" name="Text Box 99"/>
              <p:cNvSpPr txBox="1">
                <a:spLocks noChangeArrowheads="1"/>
              </p:cNvSpPr>
              <p:nvPr/>
            </p:nvSpPr>
            <p:spPr bwMode="auto">
              <a:xfrm>
                <a:off x="3344" y="1669"/>
                <a:ext cx="918" cy="30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ENABLE</a:t>
                </a:r>
              </a:p>
            </p:txBody>
          </p:sp>
          <p:sp>
            <p:nvSpPr>
              <p:cNvPr id="34930" name="Text Box 100"/>
              <p:cNvSpPr txBox="1">
                <a:spLocks noChangeArrowheads="1"/>
              </p:cNvSpPr>
              <p:nvPr/>
            </p:nvSpPr>
            <p:spPr bwMode="auto">
              <a:xfrm>
                <a:off x="1781" y="1323"/>
                <a:ext cx="417"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4931" name="Line 101"/>
              <p:cNvSpPr>
                <a:spLocks noChangeShapeType="1"/>
              </p:cNvSpPr>
              <p:nvPr/>
            </p:nvSpPr>
            <p:spPr bwMode="auto">
              <a:xfrm>
                <a:off x="3636" y="2700"/>
                <a:ext cx="0" cy="3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4932" name="Line 102"/>
              <p:cNvSpPr>
                <a:spLocks noChangeShapeType="1"/>
              </p:cNvSpPr>
              <p:nvPr/>
            </p:nvSpPr>
            <p:spPr bwMode="auto">
              <a:xfrm flipH="1">
                <a:off x="3636" y="973"/>
                <a:ext cx="0" cy="327"/>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34822" name="Text Box 103"/>
            <p:cNvSpPr txBox="1">
              <a:spLocks noChangeArrowheads="1"/>
            </p:cNvSpPr>
            <p:nvPr/>
          </p:nvSpPr>
          <p:spPr bwMode="auto">
            <a:xfrm>
              <a:off x="1636" y="262"/>
              <a:ext cx="638" cy="47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串行进 位输出 </a:t>
              </a:r>
            </a:p>
          </p:txBody>
        </p:sp>
        <p:sp>
          <p:nvSpPr>
            <p:cNvPr id="34823" name="Text Box 104"/>
            <p:cNvSpPr txBox="1">
              <a:spLocks noChangeArrowheads="1"/>
            </p:cNvSpPr>
            <p:nvPr/>
          </p:nvSpPr>
          <p:spPr bwMode="auto">
            <a:xfrm>
              <a:off x="3854" y="282"/>
              <a:ext cx="481" cy="266"/>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允许</a:t>
              </a:r>
            </a:p>
          </p:txBody>
        </p:sp>
        <p:sp>
          <p:nvSpPr>
            <p:cNvPr id="34824" name="Text Box 105"/>
            <p:cNvSpPr txBox="1">
              <a:spLocks noChangeArrowheads="1"/>
            </p:cNvSpPr>
            <p:nvPr/>
          </p:nvSpPr>
          <p:spPr bwMode="auto">
            <a:xfrm>
              <a:off x="3873" y="3452"/>
              <a:ext cx="481" cy="266"/>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允许</a:t>
              </a:r>
            </a:p>
          </p:txBody>
        </p:sp>
        <p:sp>
          <p:nvSpPr>
            <p:cNvPr id="34825" name="Text Box 106"/>
            <p:cNvSpPr txBox="1">
              <a:spLocks noChangeArrowheads="1"/>
            </p:cNvSpPr>
            <p:nvPr/>
          </p:nvSpPr>
          <p:spPr bwMode="auto">
            <a:xfrm>
              <a:off x="4249" y="3255"/>
              <a:ext cx="563" cy="30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GND</a:t>
              </a:r>
            </a:p>
          </p:txBody>
        </p:sp>
        <p:sp>
          <p:nvSpPr>
            <p:cNvPr id="34826" name="Text Box 107"/>
            <p:cNvSpPr txBox="1">
              <a:spLocks noChangeArrowheads="1"/>
            </p:cNvSpPr>
            <p:nvPr/>
          </p:nvSpPr>
          <p:spPr bwMode="auto">
            <a:xfrm>
              <a:off x="1672" y="3270"/>
              <a:ext cx="537" cy="306"/>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时钟</a:t>
              </a:r>
            </a:p>
          </p:txBody>
        </p:sp>
        <p:sp>
          <p:nvSpPr>
            <p:cNvPr id="34827" name="Text Box 108"/>
            <p:cNvSpPr txBox="1">
              <a:spLocks noChangeArrowheads="1"/>
            </p:cNvSpPr>
            <p:nvPr/>
          </p:nvSpPr>
          <p:spPr bwMode="auto">
            <a:xfrm>
              <a:off x="1235" y="3278"/>
              <a:ext cx="528" cy="307"/>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清除</a:t>
              </a:r>
            </a:p>
          </p:txBody>
        </p:sp>
        <p:sp>
          <p:nvSpPr>
            <p:cNvPr id="34828" name="AutoShape 109"/>
            <p:cNvSpPr>
              <a:spLocks/>
            </p:cNvSpPr>
            <p:nvPr/>
          </p:nvSpPr>
          <p:spPr bwMode="auto">
            <a:xfrm rot="-5400000">
              <a:off x="2972" y="3046"/>
              <a:ext cx="47" cy="1064"/>
            </a:xfrm>
            <a:prstGeom prst="leftBrace">
              <a:avLst>
                <a:gd name="adj1" fmla="val 188652"/>
                <a:gd name="adj2" fmla="val 50000"/>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4829" name="AutoShape 110"/>
            <p:cNvSpPr>
              <a:spLocks/>
            </p:cNvSpPr>
            <p:nvPr/>
          </p:nvSpPr>
          <p:spPr bwMode="auto">
            <a:xfrm rot="5400000" flipV="1">
              <a:off x="2969" y="-98"/>
              <a:ext cx="47" cy="1064"/>
            </a:xfrm>
            <a:prstGeom prst="leftBrace">
              <a:avLst>
                <a:gd name="adj1" fmla="val 188652"/>
                <a:gd name="adj2" fmla="val 50000"/>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4830" name="Text Box 111"/>
            <p:cNvSpPr txBox="1">
              <a:spLocks noChangeArrowheads="1"/>
            </p:cNvSpPr>
            <p:nvPr/>
          </p:nvSpPr>
          <p:spPr bwMode="auto">
            <a:xfrm>
              <a:off x="2745" y="133"/>
              <a:ext cx="618" cy="307"/>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输出</a:t>
              </a:r>
            </a:p>
          </p:txBody>
        </p:sp>
        <p:sp>
          <p:nvSpPr>
            <p:cNvPr id="34831" name="Text Box 112"/>
            <p:cNvSpPr txBox="1">
              <a:spLocks noChangeArrowheads="1"/>
            </p:cNvSpPr>
            <p:nvPr/>
          </p:nvSpPr>
          <p:spPr bwMode="auto">
            <a:xfrm>
              <a:off x="2563" y="3597"/>
              <a:ext cx="1028" cy="307"/>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数据输入</a:t>
              </a:r>
            </a:p>
          </p:txBody>
        </p:sp>
        <p:sp>
          <p:nvSpPr>
            <p:cNvPr id="34832" name="Text Box 113"/>
            <p:cNvSpPr txBox="1">
              <a:spLocks noChangeArrowheads="1"/>
            </p:cNvSpPr>
            <p:nvPr/>
          </p:nvSpPr>
          <p:spPr bwMode="auto">
            <a:xfrm>
              <a:off x="4278" y="474"/>
              <a:ext cx="572" cy="266"/>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置入</a:t>
              </a:r>
            </a:p>
          </p:txBody>
        </p:sp>
        <p:sp>
          <p:nvSpPr>
            <p:cNvPr id="34833" name="Text Box 114"/>
            <p:cNvSpPr txBox="1">
              <a:spLocks noChangeArrowheads="1"/>
            </p:cNvSpPr>
            <p:nvPr/>
          </p:nvSpPr>
          <p:spPr bwMode="auto">
            <a:xfrm>
              <a:off x="2255" y="1786"/>
              <a:ext cx="1290" cy="3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3200" b="1">
                  <a:solidFill>
                    <a:srgbClr val="FF0000"/>
                  </a:solidFill>
                  <a:ea typeface="楷体_GB2312" pitchFamily="49" charset="-122"/>
                </a:rPr>
                <a:t>74LS163</a:t>
              </a:r>
            </a:p>
          </p:txBody>
        </p:sp>
      </p:grpSp>
      <p:sp>
        <p:nvSpPr>
          <p:cNvPr id="94323" name="Text Box 115"/>
          <p:cNvSpPr txBox="1">
            <a:spLocks noChangeArrowheads="1"/>
          </p:cNvSpPr>
          <p:nvPr/>
        </p:nvSpPr>
        <p:spPr bwMode="auto">
          <a:xfrm>
            <a:off x="4006850" y="6100763"/>
            <a:ext cx="3001963" cy="51911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 163 </a:t>
            </a:r>
            <a:r>
              <a:rPr lang="zh-CN" altLang="en-US" sz="2800" b="1">
                <a:solidFill>
                  <a:srgbClr val="FF0000"/>
                </a:solidFill>
                <a:ea typeface="楷体_GB2312" pitchFamily="49" charset="-122"/>
              </a:rPr>
              <a:t>管脚图</a:t>
            </a:r>
          </a:p>
        </p:txBody>
      </p:sp>
      <p:sp>
        <p:nvSpPr>
          <p:cNvPr id="34820" name="Text Box 116"/>
          <p:cNvSpPr txBox="1">
            <a:spLocks noChangeArrowheads="1"/>
          </p:cNvSpPr>
          <p:nvPr/>
        </p:nvSpPr>
        <p:spPr bwMode="auto">
          <a:xfrm>
            <a:off x="247650" y="204788"/>
            <a:ext cx="4862513"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dirty="0" smtClean="0"/>
              <a:t>A</a:t>
            </a:r>
            <a:r>
              <a:rPr lang="zh-CN" altLang="en-US" b="1" dirty="0" smtClean="0"/>
              <a:t>、 </a:t>
            </a:r>
            <a:r>
              <a:rPr lang="en-US" altLang="zh-CN" b="1" dirty="0" smtClean="0"/>
              <a:t>74LS163 </a:t>
            </a:r>
            <a:r>
              <a:rPr lang="zh-CN" altLang="en-US" b="1" dirty="0" smtClean="0"/>
              <a:t>的介绍</a:t>
            </a:r>
            <a:endParaRPr lang="zh-CN" altLang="en-US" b="1" dirty="0"/>
          </a:p>
        </p:txBody>
      </p:sp>
    </p:spTree>
    <p:extLst>
      <p:ext uri="{BB962C8B-B14F-4D97-AF65-F5344CB8AC3E}">
        <p14:creationId xmlns:p14="http://schemas.microsoft.com/office/powerpoint/2010/main" val="743218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210"/>
                                        </p:tgtEl>
                                        <p:attrNameLst>
                                          <p:attrName>style.visibility</p:attrName>
                                        </p:attrNameLst>
                                      </p:cBhvr>
                                      <p:to>
                                        <p:strVal val="visible"/>
                                      </p:to>
                                    </p:set>
                                    <p:animEffect transition="in" filter="wipe(left)">
                                      <p:cBhvr>
                                        <p:cTn id="7" dur="500"/>
                                        <p:tgtEl>
                                          <p:spTgt spid="942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323">
                                            <p:txEl>
                                              <p:pRg st="0" end="0"/>
                                            </p:txEl>
                                          </p:spTgt>
                                        </p:tgtEl>
                                        <p:attrNameLst>
                                          <p:attrName>style.visibility</p:attrName>
                                        </p:attrNameLst>
                                      </p:cBhvr>
                                      <p:to>
                                        <p:strVal val="visible"/>
                                      </p:to>
                                    </p:set>
                                    <p:animEffect transition="in" filter="wipe(left)">
                                      <p:cBhvr>
                                        <p:cTn id="12" dur="500"/>
                                        <p:tgtEl>
                                          <p:spTgt spid="94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2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2713038" y="534988"/>
            <a:ext cx="3621087" cy="1963737"/>
            <a:chOff x="1709" y="337"/>
            <a:chExt cx="2281" cy="1237"/>
          </a:xfrm>
        </p:grpSpPr>
        <p:sp>
          <p:nvSpPr>
            <p:cNvPr id="35864" name="Rectangle 3"/>
            <p:cNvSpPr>
              <a:spLocks noChangeArrowheads="1"/>
            </p:cNvSpPr>
            <p:nvPr/>
          </p:nvSpPr>
          <p:spPr bwMode="auto">
            <a:xfrm>
              <a:off x="1890" y="548"/>
              <a:ext cx="1909" cy="818"/>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5865" name="Text Box 4"/>
            <p:cNvSpPr txBox="1">
              <a:spLocks noChangeArrowheads="1"/>
            </p:cNvSpPr>
            <p:nvPr/>
          </p:nvSpPr>
          <p:spPr bwMode="auto">
            <a:xfrm>
              <a:off x="3581" y="666"/>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5866" name="Text Box 5"/>
            <p:cNvSpPr txBox="1">
              <a:spLocks noChangeArrowheads="1"/>
            </p:cNvSpPr>
            <p:nvPr/>
          </p:nvSpPr>
          <p:spPr bwMode="auto">
            <a:xfrm>
              <a:off x="3569" y="960"/>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5867" name="Text Box 6"/>
            <p:cNvSpPr txBox="1">
              <a:spLocks noChangeArrowheads="1"/>
            </p:cNvSpPr>
            <p:nvPr/>
          </p:nvSpPr>
          <p:spPr bwMode="auto">
            <a:xfrm>
              <a:off x="1909" y="830"/>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5868" name="AutoShape 7"/>
            <p:cNvSpPr>
              <a:spLocks noChangeArrowheads="1"/>
            </p:cNvSpPr>
            <p:nvPr/>
          </p:nvSpPr>
          <p:spPr bwMode="auto">
            <a:xfrm>
              <a:off x="2470" y="1212"/>
              <a:ext cx="82" cy="12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5869" name="Oval 8"/>
            <p:cNvSpPr>
              <a:spLocks noChangeArrowheads="1"/>
            </p:cNvSpPr>
            <p:nvPr/>
          </p:nvSpPr>
          <p:spPr bwMode="auto">
            <a:xfrm>
              <a:off x="2126" y="138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5870" name="Oval 9"/>
            <p:cNvSpPr>
              <a:spLocks noChangeArrowheads="1"/>
            </p:cNvSpPr>
            <p:nvPr/>
          </p:nvSpPr>
          <p:spPr bwMode="auto">
            <a:xfrm>
              <a:off x="3324" y="461"/>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5871" name="Text Box 10"/>
            <p:cNvSpPr txBox="1">
              <a:spLocks noChangeArrowheads="1"/>
            </p:cNvSpPr>
            <p:nvPr/>
          </p:nvSpPr>
          <p:spPr bwMode="auto">
            <a:xfrm>
              <a:off x="2609" y="110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5872" name="Text Box 11"/>
            <p:cNvSpPr txBox="1">
              <a:spLocks noChangeArrowheads="1"/>
            </p:cNvSpPr>
            <p:nvPr/>
          </p:nvSpPr>
          <p:spPr bwMode="auto">
            <a:xfrm>
              <a:off x="2858" y="1105"/>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5873" name="Text Box 12"/>
            <p:cNvSpPr txBox="1">
              <a:spLocks noChangeArrowheads="1"/>
            </p:cNvSpPr>
            <p:nvPr/>
          </p:nvSpPr>
          <p:spPr bwMode="auto">
            <a:xfrm>
              <a:off x="3107" y="1106"/>
              <a:ext cx="25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5874" name="Text Box 13"/>
            <p:cNvSpPr txBox="1">
              <a:spLocks noChangeArrowheads="1"/>
            </p:cNvSpPr>
            <p:nvPr/>
          </p:nvSpPr>
          <p:spPr bwMode="auto">
            <a:xfrm>
              <a:off x="3356" y="110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5875" name="Text Box 14"/>
            <p:cNvSpPr txBox="1">
              <a:spLocks noChangeArrowheads="1"/>
            </p:cNvSpPr>
            <p:nvPr/>
          </p:nvSpPr>
          <p:spPr bwMode="auto">
            <a:xfrm>
              <a:off x="2326" y="518"/>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5876" name="Text Box 15"/>
            <p:cNvSpPr txBox="1">
              <a:spLocks noChangeArrowheads="1"/>
            </p:cNvSpPr>
            <p:nvPr/>
          </p:nvSpPr>
          <p:spPr bwMode="auto">
            <a:xfrm>
              <a:off x="2575" y="51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5877" name="Text Box 16"/>
            <p:cNvSpPr txBox="1">
              <a:spLocks noChangeArrowheads="1"/>
            </p:cNvSpPr>
            <p:nvPr/>
          </p:nvSpPr>
          <p:spPr bwMode="auto">
            <a:xfrm>
              <a:off x="2833" y="512"/>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5878" name="Text Box 17"/>
            <p:cNvSpPr txBox="1">
              <a:spLocks noChangeArrowheads="1"/>
            </p:cNvSpPr>
            <p:nvPr/>
          </p:nvSpPr>
          <p:spPr bwMode="auto">
            <a:xfrm>
              <a:off x="2080" y="51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5879" name="Text Box 18"/>
            <p:cNvSpPr txBox="1">
              <a:spLocks noChangeArrowheads="1"/>
            </p:cNvSpPr>
            <p:nvPr/>
          </p:nvSpPr>
          <p:spPr bwMode="auto">
            <a:xfrm>
              <a:off x="3190" y="532"/>
              <a:ext cx="354" cy="44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LOAD</a:t>
              </a:r>
            </a:p>
          </p:txBody>
        </p:sp>
        <p:sp>
          <p:nvSpPr>
            <p:cNvPr id="35880" name="Text Box 19"/>
            <p:cNvSpPr txBox="1">
              <a:spLocks noChangeArrowheads="1"/>
            </p:cNvSpPr>
            <p:nvPr/>
          </p:nvSpPr>
          <p:spPr bwMode="auto">
            <a:xfrm>
              <a:off x="1936" y="1137"/>
              <a:ext cx="5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CLR</a:t>
              </a:r>
            </a:p>
          </p:txBody>
        </p:sp>
        <p:sp>
          <p:nvSpPr>
            <p:cNvPr id="35881" name="Text Box 20"/>
            <p:cNvSpPr txBox="1">
              <a:spLocks noChangeArrowheads="1"/>
            </p:cNvSpPr>
            <p:nvPr/>
          </p:nvSpPr>
          <p:spPr bwMode="auto">
            <a:xfrm>
              <a:off x="2327" y="830"/>
              <a:ext cx="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74LS163</a:t>
              </a:r>
            </a:p>
          </p:txBody>
        </p:sp>
        <p:sp>
          <p:nvSpPr>
            <p:cNvPr id="35882" name="Line 21"/>
            <p:cNvSpPr>
              <a:spLocks noChangeShapeType="1"/>
            </p:cNvSpPr>
            <p:nvPr/>
          </p:nvSpPr>
          <p:spPr bwMode="auto">
            <a:xfrm>
              <a:off x="2209" y="337"/>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3" name="Line 22"/>
            <p:cNvSpPr>
              <a:spLocks noChangeShapeType="1"/>
            </p:cNvSpPr>
            <p:nvPr/>
          </p:nvSpPr>
          <p:spPr bwMode="auto">
            <a:xfrm>
              <a:off x="2454" y="33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4" name="Line 23"/>
            <p:cNvSpPr>
              <a:spLocks noChangeShapeType="1"/>
            </p:cNvSpPr>
            <p:nvPr/>
          </p:nvSpPr>
          <p:spPr bwMode="auto">
            <a:xfrm>
              <a:off x="2709" y="33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5" name="Line 24"/>
            <p:cNvSpPr>
              <a:spLocks noChangeShapeType="1"/>
            </p:cNvSpPr>
            <p:nvPr/>
          </p:nvSpPr>
          <p:spPr bwMode="auto">
            <a:xfrm>
              <a:off x="2963" y="33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6" name="Line 25"/>
            <p:cNvSpPr>
              <a:spLocks noChangeShapeType="1"/>
            </p:cNvSpPr>
            <p:nvPr/>
          </p:nvSpPr>
          <p:spPr bwMode="auto">
            <a:xfrm>
              <a:off x="3350" y="363"/>
              <a:ext cx="0" cy="1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7" name="Line 26"/>
            <p:cNvSpPr>
              <a:spLocks noChangeShapeType="1"/>
            </p:cNvSpPr>
            <p:nvPr/>
          </p:nvSpPr>
          <p:spPr bwMode="auto">
            <a:xfrm>
              <a:off x="2163" y="1465"/>
              <a:ext cx="0" cy="1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8" name="Line 27"/>
            <p:cNvSpPr>
              <a:spLocks noChangeShapeType="1"/>
            </p:cNvSpPr>
            <p:nvPr/>
          </p:nvSpPr>
          <p:spPr bwMode="auto">
            <a:xfrm>
              <a:off x="2518" y="1365"/>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89" name="Line 28"/>
            <p:cNvSpPr>
              <a:spLocks noChangeShapeType="1"/>
            </p:cNvSpPr>
            <p:nvPr/>
          </p:nvSpPr>
          <p:spPr bwMode="auto">
            <a:xfrm>
              <a:off x="2727" y="1365"/>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90" name="Line 29"/>
            <p:cNvSpPr>
              <a:spLocks noChangeShapeType="1"/>
            </p:cNvSpPr>
            <p:nvPr/>
          </p:nvSpPr>
          <p:spPr bwMode="auto">
            <a:xfrm>
              <a:off x="2982" y="1365"/>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91" name="Line 30"/>
            <p:cNvSpPr>
              <a:spLocks noChangeShapeType="1"/>
            </p:cNvSpPr>
            <p:nvPr/>
          </p:nvSpPr>
          <p:spPr bwMode="auto">
            <a:xfrm>
              <a:off x="3236" y="1365"/>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92" name="Line 31"/>
            <p:cNvSpPr>
              <a:spLocks noChangeShapeType="1"/>
            </p:cNvSpPr>
            <p:nvPr/>
          </p:nvSpPr>
          <p:spPr bwMode="auto">
            <a:xfrm>
              <a:off x="3472" y="1365"/>
              <a:ext cx="0" cy="209"/>
            </a:xfrm>
            <a:prstGeom prst="line">
              <a:avLst/>
            </a:prstGeom>
            <a:noFill/>
            <a:ln w="38100">
              <a:solidFill>
                <a:schemeClr val="tx1"/>
              </a:solidFill>
              <a:round/>
              <a:headEnd/>
              <a:tailEnd/>
            </a:ln>
            <a:effectLst/>
          </p:spPr>
          <p:txBody>
            <a:bodyPr anchor="ctr">
              <a:spAutoFit/>
            </a:bodyPr>
            <a:lstStyle/>
            <a:p>
              <a:endParaRPr lang="zh-CN" altLang="en-US"/>
            </a:p>
          </p:txBody>
        </p:sp>
        <p:sp>
          <p:nvSpPr>
            <p:cNvPr id="35893" name="Line 32"/>
            <p:cNvSpPr>
              <a:spLocks noChangeShapeType="1"/>
            </p:cNvSpPr>
            <p:nvPr/>
          </p:nvSpPr>
          <p:spPr bwMode="auto">
            <a:xfrm>
              <a:off x="3800" y="810"/>
              <a:ext cx="19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94" name="Line 33"/>
            <p:cNvSpPr>
              <a:spLocks noChangeShapeType="1"/>
            </p:cNvSpPr>
            <p:nvPr/>
          </p:nvSpPr>
          <p:spPr bwMode="auto">
            <a:xfrm>
              <a:off x="3797" y="1104"/>
              <a:ext cx="19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95" name="Line 34"/>
            <p:cNvSpPr>
              <a:spLocks noChangeShapeType="1"/>
            </p:cNvSpPr>
            <p:nvPr/>
          </p:nvSpPr>
          <p:spPr bwMode="auto">
            <a:xfrm>
              <a:off x="1709" y="956"/>
              <a:ext cx="182" cy="9"/>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95267" name="Text Box 35"/>
          <p:cNvSpPr txBox="1">
            <a:spLocks noChangeArrowheads="1"/>
          </p:cNvSpPr>
          <p:nvPr/>
        </p:nvSpPr>
        <p:spPr bwMode="auto">
          <a:xfrm>
            <a:off x="3417888" y="2898775"/>
            <a:ext cx="3175000" cy="519113"/>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chemeClr val="accent2"/>
                </a:solidFill>
                <a:ea typeface="楷体_GB2312" pitchFamily="49" charset="-122"/>
              </a:rPr>
              <a:t>74LS163</a:t>
            </a:r>
            <a:r>
              <a:rPr lang="zh-CN" altLang="en-US" sz="2800" b="1">
                <a:solidFill>
                  <a:schemeClr val="accent2"/>
                </a:solidFill>
                <a:ea typeface="楷体_GB2312" pitchFamily="49" charset="-122"/>
              </a:rPr>
              <a:t>功能表</a:t>
            </a:r>
          </a:p>
        </p:txBody>
      </p:sp>
      <p:grpSp>
        <p:nvGrpSpPr>
          <p:cNvPr id="95268" name="Group 36"/>
          <p:cNvGrpSpPr>
            <a:grpSpLocks/>
          </p:cNvGrpSpPr>
          <p:nvPr/>
        </p:nvGrpSpPr>
        <p:grpSpPr bwMode="auto">
          <a:xfrm>
            <a:off x="1417638" y="3529013"/>
            <a:ext cx="7516812" cy="2606675"/>
            <a:chOff x="893" y="2223"/>
            <a:chExt cx="4735" cy="1642"/>
          </a:xfrm>
        </p:grpSpPr>
        <p:sp>
          <p:nvSpPr>
            <p:cNvPr id="35845" name="Text Box 37"/>
            <p:cNvSpPr txBox="1">
              <a:spLocks noChangeArrowheads="1"/>
            </p:cNvSpPr>
            <p:nvPr/>
          </p:nvSpPr>
          <p:spPr bwMode="auto">
            <a:xfrm>
              <a:off x="989" y="2551"/>
              <a:ext cx="4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1     1          1             1                        </a:t>
              </a:r>
              <a:r>
                <a:rPr lang="zh-CN" altLang="en-US" b="1">
                  <a:ea typeface="楷体_GB2312" pitchFamily="49" charset="-122"/>
                </a:rPr>
                <a:t>计    数</a:t>
              </a:r>
            </a:p>
          </p:txBody>
        </p:sp>
        <p:sp>
          <p:nvSpPr>
            <p:cNvPr id="35846" name="Text Box 38"/>
            <p:cNvSpPr txBox="1">
              <a:spLocks noChangeArrowheads="1"/>
            </p:cNvSpPr>
            <p:nvPr/>
          </p:nvSpPr>
          <p:spPr bwMode="auto">
            <a:xfrm>
              <a:off x="992" y="3052"/>
              <a:ext cx="4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1             1         X            </a:t>
              </a:r>
              <a:r>
                <a:rPr lang="zh-CN" altLang="en-US" b="1">
                  <a:ea typeface="楷体_GB2312" pitchFamily="49" charset="-122"/>
                </a:rPr>
                <a:t>保   持 </a:t>
              </a:r>
            </a:p>
          </p:txBody>
        </p:sp>
        <p:sp>
          <p:nvSpPr>
            <p:cNvPr id="35847" name="Text Box 39"/>
            <p:cNvSpPr txBox="1">
              <a:spLocks noChangeArrowheads="1"/>
            </p:cNvSpPr>
            <p:nvPr/>
          </p:nvSpPr>
          <p:spPr bwMode="auto">
            <a:xfrm>
              <a:off x="992" y="3319"/>
              <a:ext cx="4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     0          1             1         X       </a:t>
              </a:r>
              <a:r>
                <a:rPr lang="zh-CN" altLang="en-US" b="1">
                  <a:ea typeface="楷体_GB2312" pitchFamily="49" charset="-122"/>
                </a:rPr>
                <a:t>保持 </a:t>
              </a:r>
              <a:r>
                <a:rPr lang="en-US" altLang="zh-CN" b="1">
                  <a:ea typeface="楷体_GB2312" pitchFamily="49" charset="-122"/>
                </a:rPr>
                <a:t>( RC=0 )    </a:t>
              </a:r>
            </a:p>
          </p:txBody>
        </p:sp>
        <p:sp>
          <p:nvSpPr>
            <p:cNvPr id="35848" name="Text Box 40"/>
            <p:cNvSpPr txBox="1">
              <a:spLocks noChangeArrowheads="1"/>
            </p:cNvSpPr>
            <p:nvPr/>
          </p:nvSpPr>
          <p:spPr bwMode="auto">
            <a:xfrm>
              <a:off x="893" y="2809"/>
              <a:ext cx="4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X    X         0             1                      </a:t>
              </a:r>
              <a:r>
                <a:rPr lang="zh-CN" altLang="en-US" b="1">
                  <a:ea typeface="楷体_GB2312" pitchFamily="49" charset="-122"/>
                </a:rPr>
                <a:t>并 行 输 入</a:t>
              </a:r>
            </a:p>
          </p:txBody>
        </p:sp>
        <p:sp>
          <p:nvSpPr>
            <p:cNvPr id="35849" name="Text Box 41"/>
            <p:cNvSpPr txBox="1">
              <a:spLocks noChangeArrowheads="1"/>
            </p:cNvSpPr>
            <p:nvPr/>
          </p:nvSpPr>
          <p:spPr bwMode="auto">
            <a:xfrm>
              <a:off x="992" y="3577"/>
              <a:ext cx="4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X    X         X            0                        </a:t>
              </a:r>
              <a:r>
                <a:rPr lang="zh-CN" altLang="en-US" b="1">
                  <a:ea typeface="楷体_GB2312" pitchFamily="49" charset="-122"/>
                </a:rPr>
                <a:t>清    零</a:t>
              </a:r>
            </a:p>
          </p:txBody>
        </p:sp>
        <p:sp>
          <p:nvSpPr>
            <p:cNvPr id="35850" name="Text Box 42"/>
            <p:cNvSpPr txBox="1">
              <a:spLocks noChangeArrowheads="1"/>
            </p:cNvSpPr>
            <p:nvPr/>
          </p:nvSpPr>
          <p:spPr bwMode="auto">
            <a:xfrm>
              <a:off x="984" y="2287"/>
              <a:ext cx="405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     T     LOAD    CLR     CP    </a:t>
              </a:r>
              <a:r>
                <a:rPr lang="zh-CN" altLang="zh-CN" b="1">
                  <a:ea typeface="楷体_GB2312" pitchFamily="49" charset="-122"/>
                </a:rPr>
                <a:t>功                   能</a:t>
              </a:r>
              <a:r>
                <a:rPr lang="zh-CN" altLang="en-US" b="1">
                  <a:ea typeface="楷体_GB2312" pitchFamily="49" charset="-122"/>
                </a:rPr>
                <a:t>       </a:t>
              </a:r>
            </a:p>
          </p:txBody>
        </p:sp>
        <p:sp>
          <p:nvSpPr>
            <p:cNvPr id="35851" name="Line 43"/>
            <p:cNvSpPr>
              <a:spLocks noChangeShapeType="1"/>
            </p:cNvSpPr>
            <p:nvPr/>
          </p:nvSpPr>
          <p:spPr bwMode="auto">
            <a:xfrm>
              <a:off x="1748" y="2304"/>
              <a:ext cx="58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52" name="Line 44"/>
            <p:cNvSpPr>
              <a:spLocks noChangeShapeType="1"/>
            </p:cNvSpPr>
            <p:nvPr/>
          </p:nvSpPr>
          <p:spPr bwMode="auto">
            <a:xfrm>
              <a:off x="2530" y="2304"/>
              <a:ext cx="39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53" name="Line 45"/>
            <p:cNvSpPr>
              <a:spLocks noChangeShapeType="1"/>
            </p:cNvSpPr>
            <p:nvPr/>
          </p:nvSpPr>
          <p:spPr bwMode="auto">
            <a:xfrm>
              <a:off x="930" y="2232"/>
              <a:ext cx="4017"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35854" name="Line 46"/>
            <p:cNvSpPr>
              <a:spLocks noChangeShapeType="1"/>
            </p:cNvSpPr>
            <p:nvPr/>
          </p:nvSpPr>
          <p:spPr bwMode="auto">
            <a:xfrm flipV="1">
              <a:off x="3284" y="2841"/>
              <a:ext cx="0" cy="21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5855" name="Line 47"/>
            <p:cNvSpPr>
              <a:spLocks noChangeShapeType="1"/>
            </p:cNvSpPr>
            <p:nvPr/>
          </p:nvSpPr>
          <p:spPr bwMode="auto">
            <a:xfrm flipV="1">
              <a:off x="3280" y="2583"/>
              <a:ext cx="0" cy="21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5856" name="Line 48"/>
            <p:cNvSpPr>
              <a:spLocks noChangeShapeType="1"/>
            </p:cNvSpPr>
            <p:nvPr/>
          </p:nvSpPr>
          <p:spPr bwMode="auto">
            <a:xfrm>
              <a:off x="926" y="3856"/>
              <a:ext cx="4017"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35857" name="Line 49"/>
            <p:cNvSpPr>
              <a:spLocks noChangeShapeType="1"/>
            </p:cNvSpPr>
            <p:nvPr/>
          </p:nvSpPr>
          <p:spPr bwMode="auto">
            <a:xfrm>
              <a:off x="927" y="2562"/>
              <a:ext cx="401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58" name="Line 50"/>
            <p:cNvSpPr>
              <a:spLocks noChangeShapeType="1"/>
            </p:cNvSpPr>
            <p:nvPr/>
          </p:nvSpPr>
          <p:spPr bwMode="auto">
            <a:xfrm>
              <a:off x="1275" y="2223"/>
              <a:ext cx="0" cy="1637"/>
            </a:xfrm>
            <a:prstGeom prst="line">
              <a:avLst/>
            </a:prstGeom>
            <a:noFill/>
            <a:ln w="38100">
              <a:solidFill>
                <a:schemeClr val="tx1"/>
              </a:solidFill>
              <a:round/>
              <a:headEnd/>
              <a:tailEnd/>
            </a:ln>
            <a:effectLst/>
          </p:spPr>
          <p:txBody>
            <a:bodyPr anchor="ctr">
              <a:spAutoFit/>
            </a:bodyPr>
            <a:lstStyle/>
            <a:p>
              <a:endParaRPr lang="zh-CN" altLang="en-US"/>
            </a:p>
          </p:txBody>
        </p:sp>
        <p:sp>
          <p:nvSpPr>
            <p:cNvPr id="35859" name="Line 51"/>
            <p:cNvSpPr>
              <a:spLocks noChangeShapeType="1"/>
            </p:cNvSpPr>
            <p:nvPr/>
          </p:nvSpPr>
          <p:spPr bwMode="auto">
            <a:xfrm>
              <a:off x="1639" y="2232"/>
              <a:ext cx="0" cy="16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60" name="Line 52"/>
            <p:cNvSpPr>
              <a:spLocks noChangeShapeType="1"/>
            </p:cNvSpPr>
            <p:nvPr/>
          </p:nvSpPr>
          <p:spPr bwMode="auto">
            <a:xfrm>
              <a:off x="2429" y="2232"/>
              <a:ext cx="0" cy="16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61" name="Line 53"/>
            <p:cNvSpPr>
              <a:spLocks noChangeShapeType="1"/>
            </p:cNvSpPr>
            <p:nvPr/>
          </p:nvSpPr>
          <p:spPr bwMode="auto">
            <a:xfrm>
              <a:off x="3075" y="2241"/>
              <a:ext cx="0" cy="16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62" name="Line 54"/>
            <p:cNvSpPr>
              <a:spLocks noChangeShapeType="1"/>
            </p:cNvSpPr>
            <p:nvPr/>
          </p:nvSpPr>
          <p:spPr bwMode="auto">
            <a:xfrm>
              <a:off x="3538" y="2232"/>
              <a:ext cx="0" cy="16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5863" name="Line 55"/>
            <p:cNvSpPr>
              <a:spLocks noChangeShapeType="1"/>
            </p:cNvSpPr>
            <p:nvPr/>
          </p:nvSpPr>
          <p:spPr bwMode="auto">
            <a:xfrm flipV="1">
              <a:off x="3290" y="3594"/>
              <a:ext cx="0" cy="21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grpSp>
    </p:spTree>
    <p:extLst>
      <p:ext uri="{BB962C8B-B14F-4D97-AF65-F5344CB8AC3E}">
        <p14:creationId xmlns:p14="http://schemas.microsoft.com/office/powerpoint/2010/main" val="1958724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67">
                                            <p:txEl>
                                              <p:pRg st="0" end="0"/>
                                            </p:txEl>
                                          </p:spTgt>
                                        </p:tgtEl>
                                        <p:attrNameLst>
                                          <p:attrName>style.visibility</p:attrName>
                                        </p:attrNameLst>
                                      </p:cBhvr>
                                      <p:to>
                                        <p:strVal val="visible"/>
                                      </p:to>
                                    </p:set>
                                    <p:animEffect transition="in" filter="wipe(left)">
                                      <p:cBhvr>
                                        <p:cTn id="7" dur="500"/>
                                        <p:tgtEl>
                                          <p:spTgt spid="95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268"/>
                                        </p:tgtEl>
                                        <p:attrNameLst>
                                          <p:attrName>style.visibility</p:attrName>
                                        </p:attrNameLst>
                                      </p:cBhvr>
                                      <p:to>
                                        <p:strVal val="visible"/>
                                      </p:to>
                                    </p:set>
                                    <p:animEffect transition="in" filter="wipe(left)">
                                      <p:cBhvr>
                                        <p:cTn id="12" dur="500"/>
                                        <p:tgtEl>
                                          <p:spTgt spid="95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Line 2"/>
          <p:cNvSpPr>
            <a:spLocks noChangeShapeType="1"/>
          </p:cNvSpPr>
          <p:nvPr/>
        </p:nvSpPr>
        <p:spPr bwMode="auto">
          <a:xfrm flipH="1">
            <a:off x="2216150" y="585788"/>
            <a:ext cx="0" cy="5586412"/>
          </a:xfrm>
          <a:prstGeom prst="line">
            <a:avLst/>
          </a:prstGeom>
          <a:noFill/>
          <a:ln w="57150" cap="rnd">
            <a:solidFill>
              <a:schemeClr val="accent1"/>
            </a:solidFill>
            <a:prstDash val="sysDot"/>
            <a:round/>
            <a:headEnd/>
            <a:tailEnd/>
          </a:ln>
          <a:effectLst/>
        </p:spPr>
        <p:txBody>
          <a:bodyPr anchor="ctr">
            <a:spAutoFit/>
          </a:bodyPr>
          <a:lstStyle/>
          <a:p>
            <a:endParaRPr lang="zh-CN" altLang="en-US"/>
          </a:p>
        </p:txBody>
      </p:sp>
      <p:sp>
        <p:nvSpPr>
          <p:cNvPr id="96259" name="Line 3"/>
          <p:cNvSpPr>
            <a:spLocks noChangeShapeType="1"/>
          </p:cNvSpPr>
          <p:nvPr/>
        </p:nvSpPr>
        <p:spPr bwMode="auto">
          <a:xfrm flipH="1">
            <a:off x="2768600" y="3335338"/>
            <a:ext cx="0" cy="2844800"/>
          </a:xfrm>
          <a:prstGeom prst="line">
            <a:avLst/>
          </a:prstGeom>
          <a:noFill/>
          <a:ln w="57150" cap="rnd">
            <a:solidFill>
              <a:srgbClr val="FF0000"/>
            </a:solidFill>
            <a:prstDash val="sysDot"/>
            <a:round/>
            <a:headEnd/>
            <a:tailEnd/>
          </a:ln>
          <a:effectLst/>
        </p:spPr>
        <p:txBody>
          <a:bodyPr anchor="ctr">
            <a:spAutoFit/>
          </a:bodyPr>
          <a:lstStyle/>
          <a:p>
            <a:endParaRPr lang="zh-CN" altLang="en-US"/>
          </a:p>
        </p:txBody>
      </p:sp>
      <p:sp>
        <p:nvSpPr>
          <p:cNvPr id="96260" name="Line 4"/>
          <p:cNvSpPr>
            <a:spLocks noChangeShapeType="1"/>
          </p:cNvSpPr>
          <p:nvPr/>
        </p:nvSpPr>
        <p:spPr bwMode="auto">
          <a:xfrm>
            <a:off x="2982913" y="1025525"/>
            <a:ext cx="14287" cy="5154613"/>
          </a:xfrm>
          <a:prstGeom prst="line">
            <a:avLst/>
          </a:prstGeom>
          <a:noFill/>
          <a:ln w="57150" cap="rnd">
            <a:solidFill>
              <a:srgbClr val="FF9933"/>
            </a:solidFill>
            <a:prstDash val="sysDot"/>
            <a:round/>
            <a:headEnd/>
            <a:tailEnd/>
          </a:ln>
          <a:effectLst/>
        </p:spPr>
        <p:txBody>
          <a:bodyPr anchor="ctr">
            <a:spAutoFit/>
          </a:bodyPr>
          <a:lstStyle/>
          <a:p>
            <a:endParaRPr lang="zh-CN" altLang="en-US"/>
          </a:p>
        </p:txBody>
      </p:sp>
      <p:sp>
        <p:nvSpPr>
          <p:cNvPr id="96261" name="Line 5"/>
          <p:cNvSpPr>
            <a:spLocks noChangeShapeType="1"/>
          </p:cNvSpPr>
          <p:nvPr/>
        </p:nvSpPr>
        <p:spPr bwMode="auto">
          <a:xfrm flipH="1">
            <a:off x="3249613" y="3302000"/>
            <a:ext cx="0" cy="2570163"/>
          </a:xfrm>
          <a:prstGeom prst="line">
            <a:avLst/>
          </a:prstGeom>
          <a:noFill/>
          <a:ln w="57150" cap="rnd">
            <a:solidFill>
              <a:schemeClr val="accent2"/>
            </a:solidFill>
            <a:prstDash val="sysDot"/>
            <a:round/>
            <a:headEnd/>
            <a:tailEnd/>
          </a:ln>
          <a:effectLst/>
        </p:spPr>
        <p:txBody>
          <a:bodyPr anchor="ctr">
            <a:spAutoFit/>
          </a:bodyPr>
          <a:lstStyle/>
          <a:p>
            <a:endParaRPr lang="zh-CN" altLang="en-US"/>
          </a:p>
        </p:txBody>
      </p:sp>
      <p:grpSp>
        <p:nvGrpSpPr>
          <p:cNvPr id="36870" name="Group 6"/>
          <p:cNvGrpSpPr>
            <a:grpSpLocks/>
          </p:cNvGrpSpPr>
          <p:nvPr/>
        </p:nvGrpSpPr>
        <p:grpSpPr bwMode="auto">
          <a:xfrm>
            <a:off x="333375" y="261938"/>
            <a:ext cx="8394700" cy="6567487"/>
            <a:chOff x="210" y="165"/>
            <a:chExt cx="5288" cy="4137"/>
          </a:xfrm>
        </p:grpSpPr>
        <p:sp>
          <p:nvSpPr>
            <p:cNvPr id="36871" name="Line 7"/>
            <p:cNvSpPr>
              <a:spLocks noChangeShapeType="1"/>
            </p:cNvSpPr>
            <p:nvPr/>
          </p:nvSpPr>
          <p:spPr bwMode="auto">
            <a:xfrm>
              <a:off x="1587" y="2113"/>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2" name="Line 8"/>
            <p:cNvSpPr>
              <a:spLocks noChangeShapeType="1"/>
            </p:cNvSpPr>
            <p:nvPr/>
          </p:nvSpPr>
          <p:spPr bwMode="auto">
            <a:xfrm flipV="1">
              <a:off x="1891" y="2101"/>
              <a:ext cx="150" cy="3"/>
            </a:xfrm>
            <a:prstGeom prst="line">
              <a:avLst/>
            </a:prstGeom>
            <a:noFill/>
            <a:ln w="38100">
              <a:solidFill>
                <a:schemeClr val="tx1"/>
              </a:solidFill>
              <a:round/>
              <a:headEnd/>
              <a:tailEnd/>
            </a:ln>
            <a:effectLst/>
          </p:spPr>
          <p:txBody>
            <a:bodyPr anchor="ctr">
              <a:spAutoFit/>
            </a:bodyPr>
            <a:lstStyle/>
            <a:p>
              <a:endParaRPr lang="zh-CN" altLang="en-US"/>
            </a:p>
          </p:txBody>
        </p:sp>
        <p:sp>
          <p:nvSpPr>
            <p:cNvPr id="36873" name="Line 9"/>
            <p:cNvSpPr>
              <a:spLocks noChangeShapeType="1"/>
            </p:cNvSpPr>
            <p:nvPr/>
          </p:nvSpPr>
          <p:spPr bwMode="auto">
            <a:xfrm>
              <a:off x="2200" y="2100"/>
              <a:ext cx="154"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6874" name="Line 10"/>
            <p:cNvSpPr>
              <a:spLocks noChangeShapeType="1"/>
            </p:cNvSpPr>
            <p:nvPr/>
          </p:nvSpPr>
          <p:spPr bwMode="auto">
            <a:xfrm>
              <a:off x="2474" y="2100"/>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5" name="Line 11"/>
            <p:cNvSpPr>
              <a:spLocks noChangeShapeType="1"/>
            </p:cNvSpPr>
            <p:nvPr/>
          </p:nvSpPr>
          <p:spPr bwMode="auto">
            <a:xfrm>
              <a:off x="2778" y="2100"/>
              <a:ext cx="15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6" name="Line 12"/>
            <p:cNvSpPr>
              <a:spLocks noChangeShapeType="1"/>
            </p:cNvSpPr>
            <p:nvPr/>
          </p:nvSpPr>
          <p:spPr bwMode="auto">
            <a:xfrm>
              <a:off x="3091" y="2112"/>
              <a:ext cx="15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7" name="Line 13"/>
            <p:cNvSpPr>
              <a:spLocks noChangeShapeType="1"/>
            </p:cNvSpPr>
            <p:nvPr/>
          </p:nvSpPr>
          <p:spPr bwMode="auto">
            <a:xfrm>
              <a:off x="3400" y="2100"/>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8" name="Line 14"/>
            <p:cNvSpPr>
              <a:spLocks noChangeShapeType="1"/>
            </p:cNvSpPr>
            <p:nvPr/>
          </p:nvSpPr>
          <p:spPr bwMode="auto">
            <a:xfrm>
              <a:off x="4000" y="2100"/>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79" name="Line 15"/>
            <p:cNvSpPr>
              <a:spLocks noChangeShapeType="1"/>
            </p:cNvSpPr>
            <p:nvPr/>
          </p:nvSpPr>
          <p:spPr bwMode="auto">
            <a:xfrm>
              <a:off x="4290" y="2088"/>
              <a:ext cx="15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0" name="Line 16"/>
            <p:cNvSpPr>
              <a:spLocks noChangeShapeType="1"/>
            </p:cNvSpPr>
            <p:nvPr/>
          </p:nvSpPr>
          <p:spPr bwMode="auto">
            <a:xfrm>
              <a:off x="4881" y="2088"/>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1" name="Line 17"/>
            <p:cNvSpPr>
              <a:spLocks noChangeShapeType="1"/>
            </p:cNvSpPr>
            <p:nvPr/>
          </p:nvSpPr>
          <p:spPr bwMode="auto">
            <a:xfrm>
              <a:off x="1745" y="1955"/>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2" name="Line 18"/>
            <p:cNvSpPr>
              <a:spLocks noChangeShapeType="1"/>
            </p:cNvSpPr>
            <p:nvPr/>
          </p:nvSpPr>
          <p:spPr bwMode="auto">
            <a:xfrm>
              <a:off x="2045" y="1968"/>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3" name="Line 19"/>
            <p:cNvSpPr>
              <a:spLocks noChangeShapeType="1"/>
            </p:cNvSpPr>
            <p:nvPr/>
          </p:nvSpPr>
          <p:spPr bwMode="auto">
            <a:xfrm>
              <a:off x="2345" y="1955"/>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4" name="Line 20"/>
            <p:cNvSpPr>
              <a:spLocks noChangeShapeType="1"/>
            </p:cNvSpPr>
            <p:nvPr/>
          </p:nvSpPr>
          <p:spPr bwMode="auto">
            <a:xfrm>
              <a:off x="2619" y="1955"/>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5" name="Line 21"/>
            <p:cNvSpPr>
              <a:spLocks noChangeShapeType="1"/>
            </p:cNvSpPr>
            <p:nvPr/>
          </p:nvSpPr>
          <p:spPr bwMode="auto">
            <a:xfrm>
              <a:off x="2932" y="1955"/>
              <a:ext cx="1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6" name="Line 22"/>
            <p:cNvSpPr>
              <a:spLocks noChangeShapeType="1"/>
            </p:cNvSpPr>
            <p:nvPr/>
          </p:nvSpPr>
          <p:spPr bwMode="auto">
            <a:xfrm>
              <a:off x="3245" y="1955"/>
              <a:ext cx="15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6887" name="Line 23"/>
            <p:cNvSpPr>
              <a:spLocks noChangeShapeType="1"/>
            </p:cNvSpPr>
            <p:nvPr/>
          </p:nvSpPr>
          <p:spPr bwMode="auto">
            <a:xfrm>
              <a:off x="3545" y="1955"/>
              <a:ext cx="14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6888" name="Line 24"/>
            <p:cNvSpPr>
              <a:spLocks noChangeShapeType="1"/>
            </p:cNvSpPr>
            <p:nvPr/>
          </p:nvSpPr>
          <p:spPr bwMode="auto">
            <a:xfrm>
              <a:off x="3845" y="1967"/>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89" name="Line 25"/>
            <p:cNvSpPr>
              <a:spLocks noChangeShapeType="1"/>
            </p:cNvSpPr>
            <p:nvPr/>
          </p:nvSpPr>
          <p:spPr bwMode="auto">
            <a:xfrm>
              <a:off x="4145" y="1955"/>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0" name="Line 26"/>
            <p:cNvSpPr>
              <a:spLocks noChangeShapeType="1"/>
            </p:cNvSpPr>
            <p:nvPr/>
          </p:nvSpPr>
          <p:spPr bwMode="auto">
            <a:xfrm>
              <a:off x="4445" y="1955"/>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1" name="Line 27"/>
            <p:cNvSpPr>
              <a:spLocks noChangeShapeType="1"/>
            </p:cNvSpPr>
            <p:nvPr/>
          </p:nvSpPr>
          <p:spPr bwMode="auto">
            <a:xfrm>
              <a:off x="5312" y="1943"/>
              <a:ext cx="1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2" name="Line 28"/>
            <p:cNvSpPr>
              <a:spLocks noChangeShapeType="1"/>
            </p:cNvSpPr>
            <p:nvPr/>
          </p:nvSpPr>
          <p:spPr bwMode="auto">
            <a:xfrm>
              <a:off x="1145" y="1955"/>
              <a:ext cx="4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3" name="Line 29"/>
            <p:cNvSpPr>
              <a:spLocks noChangeShapeType="1"/>
            </p:cNvSpPr>
            <p:nvPr/>
          </p:nvSpPr>
          <p:spPr bwMode="auto">
            <a:xfrm flipH="1">
              <a:off x="1582" y="1959"/>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894" name="Line 30"/>
            <p:cNvSpPr>
              <a:spLocks noChangeShapeType="1"/>
            </p:cNvSpPr>
            <p:nvPr/>
          </p:nvSpPr>
          <p:spPr bwMode="auto">
            <a:xfrm>
              <a:off x="1745" y="1959"/>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895" name="Line 31"/>
            <p:cNvSpPr>
              <a:spLocks noChangeShapeType="1"/>
            </p:cNvSpPr>
            <p:nvPr/>
          </p:nvSpPr>
          <p:spPr bwMode="auto">
            <a:xfrm>
              <a:off x="1891"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6" name="Line 32"/>
            <p:cNvSpPr>
              <a:spLocks noChangeShapeType="1"/>
            </p:cNvSpPr>
            <p:nvPr/>
          </p:nvSpPr>
          <p:spPr bwMode="auto">
            <a:xfrm>
              <a:off x="2045" y="1968"/>
              <a:ext cx="0" cy="1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7" name="Line 33"/>
            <p:cNvSpPr>
              <a:spLocks noChangeShapeType="1"/>
            </p:cNvSpPr>
            <p:nvPr/>
          </p:nvSpPr>
          <p:spPr bwMode="auto">
            <a:xfrm>
              <a:off x="2191" y="1968"/>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8" name="Line 34"/>
            <p:cNvSpPr>
              <a:spLocks noChangeShapeType="1"/>
            </p:cNvSpPr>
            <p:nvPr/>
          </p:nvSpPr>
          <p:spPr bwMode="auto">
            <a:xfrm>
              <a:off x="2345"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899" name="Line 35"/>
            <p:cNvSpPr>
              <a:spLocks noChangeShapeType="1"/>
            </p:cNvSpPr>
            <p:nvPr/>
          </p:nvSpPr>
          <p:spPr bwMode="auto">
            <a:xfrm>
              <a:off x="2619"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0" name="Line 36"/>
            <p:cNvSpPr>
              <a:spLocks noChangeShapeType="1"/>
            </p:cNvSpPr>
            <p:nvPr/>
          </p:nvSpPr>
          <p:spPr bwMode="auto">
            <a:xfrm>
              <a:off x="2765" y="1959"/>
              <a:ext cx="0" cy="1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1" name="Line 37"/>
            <p:cNvSpPr>
              <a:spLocks noChangeShapeType="1"/>
            </p:cNvSpPr>
            <p:nvPr/>
          </p:nvSpPr>
          <p:spPr bwMode="auto">
            <a:xfrm>
              <a:off x="2932" y="1955"/>
              <a:ext cx="0" cy="154"/>
            </a:xfrm>
            <a:prstGeom prst="line">
              <a:avLst/>
            </a:prstGeom>
            <a:noFill/>
            <a:ln w="38100">
              <a:solidFill>
                <a:schemeClr val="tx1"/>
              </a:solidFill>
              <a:round/>
              <a:headEnd/>
              <a:tailEnd/>
            </a:ln>
            <a:effectLst/>
          </p:spPr>
          <p:txBody>
            <a:bodyPr anchor="ctr">
              <a:spAutoFit/>
            </a:bodyPr>
            <a:lstStyle/>
            <a:p>
              <a:endParaRPr lang="zh-CN" altLang="en-US"/>
            </a:p>
          </p:txBody>
        </p:sp>
        <p:sp>
          <p:nvSpPr>
            <p:cNvPr id="36902" name="Line 38"/>
            <p:cNvSpPr>
              <a:spLocks noChangeShapeType="1"/>
            </p:cNvSpPr>
            <p:nvPr/>
          </p:nvSpPr>
          <p:spPr bwMode="auto">
            <a:xfrm>
              <a:off x="3078" y="1959"/>
              <a:ext cx="0" cy="16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3" name="Line 39"/>
            <p:cNvSpPr>
              <a:spLocks noChangeShapeType="1"/>
            </p:cNvSpPr>
            <p:nvPr/>
          </p:nvSpPr>
          <p:spPr bwMode="auto">
            <a:xfrm>
              <a:off x="3245" y="1959"/>
              <a:ext cx="0" cy="16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4" name="Line 40"/>
            <p:cNvSpPr>
              <a:spLocks noChangeShapeType="1"/>
            </p:cNvSpPr>
            <p:nvPr/>
          </p:nvSpPr>
          <p:spPr bwMode="auto">
            <a:xfrm>
              <a:off x="3391" y="1955"/>
              <a:ext cx="0" cy="154"/>
            </a:xfrm>
            <a:prstGeom prst="line">
              <a:avLst/>
            </a:prstGeom>
            <a:noFill/>
            <a:ln w="38100">
              <a:solidFill>
                <a:schemeClr val="tx1"/>
              </a:solidFill>
              <a:round/>
              <a:headEnd/>
              <a:tailEnd/>
            </a:ln>
            <a:effectLst/>
          </p:spPr>
          <p:txBody>
            <a:bodyPr anchor="ctr">
              <a:spAutoFit/>
            </a:bodyPr>
            <a:lstStyle/>
            <a:p>
              <a:endParaRPr lang="zh-CN" altLang="en-US"/>
            </a:p>
          </p:txBody>
        </p:sp>
        <p:sp>
          <p:nvSpPr>
            <p:cNvPr id="36905" name="Line 41"/>
            <p:cNvSpPr>
              <a:spLocks noChangeShapeType="1"/>
            </p:cNvSpPr>
            <p:nvPr/>
          </p:nvSpPr>
          <p:spPr bwMode="auto">
            <a:xfrm>
              <a:off x="3545" y="1955"/>
              <a:ext cx="0" cy="1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6" name="Line 42"/>
            <p:cNvSpPr>
              <a:spLocks noChangeShapeType="1"/>
            </p:cNvSpPr>
            <p:nvPr/>
          </p:nvSpPr>
          <p:spPr bwMode="auto">
            <a:xfrm flipH="1">
              <a:off x="3833" y="1955"/>
              <a:ext cx="0" cy="154"/>
            </a:xfrm>
            <a:prstGeom prst="line">
              <a:avLst/>
            </a:prstGeom>
            <a:noFill/>
            <a:ln w="38100">
              <a:solidFill>
                <a:schemeClr val="tx1"/>
              </a:solidFill>
              <a:round/>
              <a:headEnd/>
              <a:tailEnd/>
            </a:ln>
            <a:effectLst/>
          </p:spPr>
          <p:txBody>
            <a:bodyPr anchor="ctr">
              <a:spAutoFit/>
            </a:bodyPr>
            <a:lstStyle/>
            <a:p>
              <a:endParaRPr lang="zh-CN" altLang="en-US"/>
            </a:p>
          </p:txBody>
        </p:sp>
        <p:sp>
          <p:nvSpPr>
            <p:cNvPr id="36907" name="Line 43"/>
            <p:cNvSpPr>
              <a:spLocks noChangeShapeType="1"/>
            </p:cNvSpPr>
            <p:nvPr/>
          </p:nvSpPr>
          <p:spPr bwMode="auto">
            <a:xfrm>
              <a:off x="3991" y="1955"/>
              <a:ext cx="0" cy="1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8" name="Line 44"/>
            <p:cNvSpPr>
              <a:spLocks noChangeShapeType="1"/>
            </p:cNvSpPr>
            <p:nvPr/>
          </p:nvSpPr>
          <p:spPr bwMode="auto">
            <a:xfrm>
              <a:off x="4145"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09" name="Line 45"/>
            <p:cNvSpPr>
              <a:spLocks noChangeShapeType="1"/>
            </p:cNvSpPr>
            <p:nvPr/>
          </p:nvSpPr>
          <p:spPr bwMode="auto">
            <a:xfrm>
              <a:off x="4290"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0" name="Line 46"/>
            <p:cNvSpPr>
              <a:spLocks noChangeShapeType="1"/>
            </p:cNvSpPr>
            <p:nvPr/>
          </p:nvSpPr>
          <p:spPr bwMode="auto">
            <a:xfrm>
              <a:off x="4445" y="1952"/>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1" name="Line 47"/>
            <p:cNvSpPr>
              <a:spLocks noChangeShapeType="1"/>
            </p:cNvSpPr>
            <p:nvPr/>
          </p:nvSpPr>
          <p:spPr bwMode="auto">
            <a:xfrm>
              <a:off x="4590"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2" name="Line 48"/>
            <p:cNvSpPr>
              <a:spLocks noChangeShapeType="1"/>
            </p:cNvSpPr>
            <p:nvPr/>
          </p:nvSpPr>
          <p:spPr bwMode="auto">
            <a:xfrm>
              <a:off x="4754" y="1943"/>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913" name="Line 49"/>
            <p:cNvSpPr>
              <a:spLocks noChangeShapeType="1"/>
            </p:cNvSpPr>
            <p:nvPr/>
          </p:nvSpPr>
          <p:spPr bwMode="auto">
            <a:xfrm flipH="1">
              <a:off x="4881" y="1934"/>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914" name="Line 50"/>
            <p:cNvSpPr>
              <a:spLocks noChangeShapeType="1"/>
            </p:cNvSpPr>
            <p:nvPr/>
          </p:nvSpPr>
          <p:spPr bwMode="auto">
            <a:xfrm flipH="1">
              <a:off x="5027" y="1943"/>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915" name="Line 51"/>
            <p:cNvSpPr>
              <a:spLocks noChangeShapeType="1"/>
            </p:cNvSpPr>
            <p:nvPr/>
          </p:nvSpPr>
          <p:spPr bwMode="auto">
            <a:xfrm flipH="1">
              <a:off x="5172" y="1943"/>
              <a:ext cx="0" cy="163"/>
            </a:xfrm>
            <a:prstGeom prst="line">
              <a:avLst/>
            </a:prstGeom>
            <a:noFill/>
            <a:ln w="38100">
              <a:solidFill>
                <a:schemeClr val="tx1"/>
              </a:solidFill>
              <a:round/>
              <a:headEnd/>
              <a:tailEnd/>
            </a:ln>
            <a:effectLst/>
          </p:spPr>
          <p:txBody>
            <a:bodyPr anchor="ctr">
              <a:spAutoFit/>
            </a:bodyPr>
            <a:lstStyle/>
            <a:p>
              <a:endParaRPr lang="zh-CN" altLang="en-US"/>
            </a:p>
          </p:txBody>
        </p:sp>
        <p:sp>
          <p:nvSpPr>
            <p:cNvPr id="36916" name="Line 52"/>
            <p:cNvSpPr>
              <a:spLocks noChangeShapeType="1"/>
            </p:cNvSpPr>
            <p:nvPr/>
          </p:nvSpPr>
          <p:spPr bwMode="auto">
            <a:xfrm>
              <a:off x="5315" y="1934"/>
              <a:ext cx="0" cy="16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7" name="Line 53"/>
            <p:cNvSpPr>
              <a:spLocks noChangeShapeType="1"/>
            </p:cNvSpPr>
            <p:nvPr/>
          </p:nvSpPr>
          <p:spPr bwMode="auto">
            <a:xfrm>
              <a:off x="1400" y="209"/>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8" name="Line 54"/>
            <p:cNvSpPr>
              <a:spLocks noChangeShapeType="1"/>
            </p:cNvSpPr>
            <p:nvPr/>
          </p:nvSpPr>
          <p:spPr bwMode="auto">
            <a:xfrm>
              <a:off x="1800" y="209"/>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19" name="Line 55"/>
            <p:cNvSpPr>
              <a:spLocks noChangeShapeType="1"/>
            </p:cNvSpPr>
            <p:nvPr/>
          </p:nvSpPr>
          <p:spPr bwMode="auto">
            <a:xfrm>
              <a:off x="1154" y="209"/>
              <a:ext cx="25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0" name="Line 56"/>
            <p:cNvSpPr>
              <a:spLocks noChangeShapeType="1"/>
            </p:cNvSpPr>
            <p:nvPr/>
          </p:nvSpPr>
          <p:spPr bwMode="auto">
            <a:xfrm>
              <a:off x="1400" y="342"/>
              <a:ext cx="4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1" name="Line 57"/>
            <p:cNvSpPr>
              <a:spLocks noChangeShapeType="1"/>
            </p:cNvSpPr>
            <p:nvPr/>
          </p:nvSpPr>
          <p:spPr bwMode="auto">
            <a:xfrm>
              <a:off x="1800" y="209"/>
              <a:ext cx="36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2" name="Line 58"/>
            <p:cNvSpPr>
              <a:spLocks noChangeShapeType="1"/>
            </p:cNvSpPr>
            <p:nvPr/>
          </p:nvSpPr>
          <p:spPr bwMode="auto">
            <a:xfrm>
              <a:off x="1145" y="500"/>
              <a:ext cx="7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3" name="Line 59"/>
            <p:cNvSpPr>
              <a:spLocks noChangeShapeType="1"/>
            </p:cNvSpPr>
            <p:nvPr/>
          </p:nvSpPr>
          <p:spPr bwMode="auto">
            <a:xfrm>
              <a:off x="2109" y="500"/>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4" name="Line 60"/>
            <p:cNvSpPr>
              <a:spLocks noChangeShapeType="1"/>
            </p:cNvSpPr>
            <p:nvPr/>
          </p:nvSpPr>
          <p:spPr bwMode="auto">
            <a:xfrm>
              <a:off x="1891" y="491"/>
              <a:ext cx="0" cy="1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5" name="Line 61"/>
            <p:cNvSpPr>
              <a:spLocks noChangeShapeType="1"/>
            </p:cNvSpPr>
            <p:nvPr/>
          </p:nvSpPr>
          <p:spPr bwMode="auto">
            <a:xfrm>
              <a:off x="1891" y="645"/>
              <a:ext cx="2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6" name="Line 62"/>
            <p:cNvSpPr>
              <a:spLocks noChangeShapeType="1"/>
            </p:cNvSpPr>
            <p:nvPr/>
          </p:nvSpPr>
          <p:spPr bwMode="auto">
            <a:xfrm>
              <a:off x="2100" y="500"/>
              <a:ext cx="338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6927" name="Line 63"/>
            <p:cNvSpPr>
              <a:spLocks noChangeShapeType="1"/>
            </p:cNvSpPr>
            <p:nvPr/>
          </p:nvSpPr>
          <p:spPr bwMode="auto">
            <a:xfrm>
              <a:off x="1154" y="936"/>
              <a:ext cx="10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8" name="Line 64"/>
            <p:cNvSpPr>
              <a:spLocks noChangeShapeType="1"/>
            </p:cNvSpPr>
            <p:nvPr/>
          </p:nvSpPr>
          <p:spPr bwMode="auto">
            <a:xfrm>
              <a:off x="1154" y="1227"/>
              <a:ext cx="10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29" name="Line 65"/>
            <p:cNvSpPr>
              <a:spLocks noChangeShapeType="1"/>
            </p:cNvSpPr>
            <p:nvPr/>
          </p:nvSpPr>
          <p:spPr bwMode="auto">
            <a:xfrm>
              <a:off x="1345" y="1373"/>
              <a:ext cx="8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30" name="Line 66"/>
            <p:cNvSpPr>
              <a:spLocks noChangeShapeType="1"/>
            </p:cNvSpPr>
            <p:nvPr/>
          </p:nvSpPr>
          <p:spPr bwMode="auto">
            <a:xfrm>
              <a:off x="1342" y="1667"/>
              <a:ext cx="8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31" name="Line 67"/>
            <p:cNvSpPr>
              <a:spLocks noChangeShapeType="1"/>
            </p:cNvSpPr>
            <p:nvPr/>
          </p:nvSpPr>
          <p:spPr bwMode="auto">
            <a:xfrm>
              <a:off x="1345" y="1373"/>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32" name="Line 68"/>
            <p:cNvSpPr>
              <a:spLocks noChangeShapeType="1"/>
            </p:cNvSpPr>
            <p:nvPr/>
          </p:nvSpPr>
          <p:spPr bwMode="auto">
            <a:xfrm>
              <a:off x="1345" y="1664"/>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33" name="Line 69"/>
            <p:cNvSpPr>
              <a:spLocks noChangeShapeType="1"/>
            </p:cNvSpPr>
            <p:nvPr/>
          </p:nvSpPr>
          <p:spPr bwMode="auto">
            <a:xfrm>
              <a:off x="1154" y="1518"/>
              <a:ext cx="2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34" name="Line 70"/>
            <p:cNvSpPr>
              <a:spLocks noChangeShapeType="1"/>
            </p:cNvSpPr>
            <p:nvPr/>
          </p:nvSpPr>
          <p:spPr bwMode="auto">
            <a:xfrm flipV="1">
              <a:off x="1154" y="1800"/>
              <a:ext cx="200"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6935" name="Line 71"/>
            <p:cNvSpPr>
              <a:spLocks noChangeShapeType="1"/>
            </p:cNvSpPr>
            <p:nvPr/>
          </p:nvSpPr>
          <p:spPr bwMode="auto">
            <a:xfrm>
              <a:off x="2154" y="800"/>
              <a:ext cx="3321" cy="4"/>
            </a:xfrm>
            <a:prstGeom prst="line">
              <a:avLst/>
            </a:prstGeom>
            <a:noFill/>
            <a:ln w="38100">
              <a:solidFill>
                <a:schemeClr val="tx1"/>
              </a:solidFill>
              <a:prstDash val="sysDot"/>
              <a:round/>
              <a:headEnd/>
              <a:tailEnd/>
            </a:ln>
            <a:effectLst/>
          </p:spPr>
          <p:txBody>
            <a:bodyPr anchor="ctr">
              <a:spAutoFit/>
            </a:bodyPr>
            <a:lstStyle/>
            <a:p>
              <a:endParaRPr lang="zh-CN" altLang="en-US"/>
            </a:p>
          </p:txBody>
        </p:sp>
        <p:sp>
          <p:nvSpPr>
            <p:cNvPr id="36936" name="Line 72"/>
            <p:cNvSpPr>
              <a:spLocks noChangeShapeType="1"/>
            </p:cNvSpPr>
            <p:nvPr/>
          </p:nvSpPr>
          <p:spPr bwMode="auto">
            <a:xfrm>
              <a:off x="2151" y="941"/>
              <a:ext cx="3347" cy="4"/>
            </a:xfrm>
            <a:prstGeom prst="line">
              <a:avLst/>
            </a:prstGeom>
            <a:noFill/>
            <a:ln w="38100">
              <a:solidFill>
                <a:schemeClr val="tx1"/>
              </a:solidFill>
              <a:prstDash val="sysDot"/>
              <a:round/>
              <a:headEnd/>
              <a:tailEnd/>
            </a:ln>
            <a:effectLst/>
          </p:spPr>
          <p:txBody>
            <a:bodyPr anchor="ctr">
              <a:spAutoFit/>
            </a:bodyPr>
            <a:lstStyle/>
            <a:p>
              <a:endParaRPr lang="zh-CN" altLang="en-US"/>
            </a:p>
          </p:txBody>
        </p:sp>
        <p:sp>
          <p:nvSpPr>
            <p:cNvPr id="36937" name="Line 73"/>
            <p:cNvSpPr>
              <a:spLocks noChangeShapeType="1"/>
            </p:cNvSpPr>
            <p:nvPr/>
          </p:nvSpPr>
          <p:spPr bwMode="auto">
            <a:xfrm>
              <a:off x="2154" y="1082"/>
              <a:ext cx="3318"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38" name="Line 74"/>
            <p:cNvSpPr>
              <a:spLocks noChangeShapeType="1"/>
            </p:cNvSpPr>
            <p:nvPr/>
          </p:nvSpPr>
          <p:spPr bwMode="auto">
            <a:xfrm>
              <a:off x="2145" y="1227"/>
              <a:ext cx="3327"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39" name="Line 75"/>
            <p:cNvSpPr>
              <a:spLocks noChangeShapeType="1"/>
            </p:cNvSpPr>
            <p:nvPr/>
          </p:nvSpPr>
          <p:spPr bwMode="auto">
            <a:xfrm flipV="1">
              <a:off x="2154" y="1373"/>
              <a:ext cx="3300" cy="9"/>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0" name="Line 76"/>
            <p:cNvSpPr>
              <a:spLocks noChangeShapeType="1"/>
            </p:cNvSpPr>
            <p:nvPr/>
          </p:nvSpPr>
          <p:spPr bwMode="auto">
            <a:xfrm>
              <a:off x="2154" y="1518"/>
              <a:ext cx="3300"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1" name="Line 77"/>
            <p:cNvSpPr>
              <a:spLocks noChangeShapeType="1"/>
            </p:cNvSpPr>
            <p:nvPr/>
          </p:nvSpPr>
          <p:spPr bwMode="auto">
            <a:xfrm>
              <a:off x="2154" y="1664"/>
              <a:ext cx="3300" cy="9"/>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2" name="Line 78"/>
            <p:cNvSpPr>
              <a:spLocks noChangeShapeType="1"/>
            </p:cNvSpPr>
            <p:nvPr/>
          </p:nvSpPr>
          <p:spPr bwMode="auto">
            <a:xfrm>
              <a:off x="2191" y="1809"/>
              <a:ext cx="3272"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3" name="Line 79"/>
            <p:cNvSpPr>
              <a:spLocks noChangeShapeType="1"/>
            </p:cNvSpPr>
            <p:nvPr/>
          </p:nvSpPr>
          <p:spPr bwMode="auto">
            <a:xfrm>
              <a:off x="2154" y="800"/>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4" name="Line 80"/>
            <p:cNvSpPr>
              <a:spLocks noChangeShapeType="1"/>
            </p:cNvSpPr>
            <p:nvPr/>
          </p:nvSpPr>
          <p:spPr bwMode="auto">
            <a:xfrm flipH="1">
              <a:off x="2154" y="1082"/>
              <a:ext cx="0" cy="154"/>
            </a:xfrm>
            <a:prstGeom prst="line">
              <a:avLst/>
            </a:prstGeom>
            <a:noFill/>
            <a:ln w="38100">
              <a:solidFill>
                <a:schemeClr val="tx1"/>
              </a:solidFill>
              <a:prstDash val="sysDot"/>
              <a:round/>
              <a:headEnd/>
              <a:tailEnd/>
            </a:ln>
            <a:effectLst/>
          </p:spPr>
          <p:txBody>
            <a:bodyPr anchor="ctr">
              <a:spAutoFit/>
            </a:bodyPr>
            <a:lstStyle/>
            <a:p>
              <a:endParaRPr lang="zh-CN" altLang="en-US"/>
            </a:p>
          </p:txBody>
        </p:sp>
        <p:sp>
          <p:nvSpPr>
            <p:cNvPr id="36945" name="Line 81"/>
            <p:cNvSpPr>
              <a:spLocks noChangeShapeType="1"/>
            </p:cNvSpPr>
            <p:nvPr/>
          </p:nvSpPr>
          <p:spPr bwMode="auto">
            <a:xfrm>
              <a:off x="2154" y="1364"/>
              <a:ext cx="0" cy="154"/>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6" name="Line 82"/>
            <p:cNvSpPr>
              <a:spLocks noChangeShapeType="1"/>
            </p:cNvSpPr>
            <p:nvPr/>
          </p:nvSpPr>
          <p:spPr bwMode="auto">
            <a:xfrm>
              <a:off x="2154" y="1664"/>
              <a:ext cx="0" cy="145"/>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47" name="Line 83"/>
            <p:cNvSpPr>
              <a:spLocks noChangeShapeType="1"/>
            </p:cNvSpPr>
            <p:nvPr/>
          </p:nvSpPr>
          <p:spPr bwMode="auto">
            <a:xfrm>
              <a:off x="2109" y="22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48" name="Line 84"/>
            <p:cNvSpPr>
              <a:spLocks noChangeShapeType="1"/>
            </p:cNvSpPr>
            <p:nvPr/>
          </p:nvSpPr>
          <p:spPr bwMode="auto">
            <a:xfrm>
              <a:off x="2109" y="2546"/>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49" name="Line 85"/>
            <p:cNvSpPr>
              <a:spLocks noChangeShapeType="1"/>
            </p:cNvSpPr>
            <p:nvPr/>
          </p:nvSpPr>
          <p:spPr bwMode="auto">
            <a:xfrm>
              <a:off x="3887" y="22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0" name="Line 86"/>
            <p:cNvSpPr>
              <a:spLocks noChangeShapeType="1"/>
            </p:cNvSpPr>
            <p:nvPr/>
          </p:nvSpPr>
          <p:spPr bwMode="auto">
            <a:xfrm>
              <a:off x="4809" y="22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1" name="Line 87"/>
            <p:cNvSpPr>
              <a:spLocks noChangeShapeType="1"/>
            </p:cNvSpPr>
            <p:nvPr/>
          </p:nvSpPr>
          <p:spPr bwMode="auto">
            <a:xfrm>
              <a:off x="1154" y="2400"/>
              <a:ext cx="9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2" name="Line 88"/>
            <p:cNvSpPr>
              <a:spLocks noChangeShapeType="1"/>
            </p:cNvSpPr>
            <p:nvPr/>
          </p:nvSpPr>
          <p:spPr bwMode="auto">
            <a:xfrm>
              <a:off x="1145" y="2678"/>
              <a:ext cx="96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3" name="Line 89"/>
            <p:cNvSpPr>
              <a:spLocks noChangeShapeType="1"/>
            </p:cNvSpPr>
            <p:nvPr/>
          </p:nvSpPr>
          <p:spPr bwMode="auto">
            <a:xfrm>
              <a:off x="2100" y="2255"/>
              <a:ext cx="18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4" name="Line 90"/>
            <p:cNvSpPr>
              <a:spLocks noChangeShapeType="1"/>
            </p:cNvSpPr>
            <p:nvPr/>
          </p:nvSpPr>
          <p:spPr bwMode="auto">
            <a:xfrm>
              <a:off x="2100" y="2546"/>
              <a:ext cx="2727"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5" name="Line 91"/>
            <p:cNvSpPr>
              <a:spLocks noChangeShapeType="1"/>
            </p:cNvSpPr>
            <p:nvPr/>
          </p:nvSpPr>
          <p:spPr bwMode="auto">
            <a:xfrm>
              <a:off x="3878" y="2396"/>
              <a:ext cx="940" cy="3"/>
            </a:xfrm>
            <a:prstGeom prst="line">
              <a:avLst/>
            </a:prstGeom>
            <a:noFill/>
            <a:ln w="38100">
              <a:solidFill>
                <a:schemeClr val="tx1"/>
              </a:solidFill>
              <a:round/>
              <a:headEnd/>
              <a:tailEnd/>
            </a:ln>
            <a:effectLst/>
          </p:spPr>
          <p:txBody>
            <a:bodyPr anchor="ctr">
              <a:spAutoFit/>
            </a:bodyPr>
            <a:lstStyle/>
            <a:p>
              <a:endParaRPr lang="zh-CN" altLang="en-US"/>
            </a:p>
          </p:txBody>
        </p:sp>
        <p:sp>
          <p:nvSpPr>
            <p:cNvPr id="36956" name="Line 92"/>
            <p:cNvSpPr>
              <a:spLocks noChangeShapeType="1"/>
            </p:cNvSpPr>
            <p:nvPr/>
          </p:nvSpPr>
          <p:spPr bwMode="auto">
            <a:xfrm>
              <a:off x="4805" y="2255"/>
              <a:ext cx="654"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57" name="Line 93"/>
            <p:cNvSpPr>
              <a:spLocks noChangeShapeType="1"/>
            </p:cNvSpPr>
            <p:nvPr/>
          </p:nvSpPr>
          <p:spPr bwMode="auto">
            <a:xfrm>
              <a:off x="4800" y="2678"/>
              <a:ext cx="69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6958" name="Line 94"/>
            <p:cNvSpPr>
              <a:spLocks noChangeShapeType="1"/>
            </p:cNvSpPr>
            <p:nvPr/>
          </p:nvSpPr>
          <p:spPr bwMode="auto">
            <a:xfrm>
              <a:off x="1745" y="2837"/>
              <a:ext cx="0" cy="145"/>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59" name="Line 95"/>
            <p:cNvSpPr>
              <a:spLocks noChangeShapeType="1"/>
            </p:cNvSpPr>
            <p:nvPr/>
          </p:nvSpPr>
          <p:spPr bwMode="auto">
            <a:xfrm>
              <a:off x="1745" y="3127"/>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0" name="Line 96"/>
            <p:cNvSpPr>
              <a:spLocks noChangeShapeType="1"/>
            </p:cNvSpPr>
            <p:nvPr/>
          </p:nvSpPr>
          <p:spPr bwMode="auto">
            <a:xfrm>
              <a:off x="1745" y="3418"/>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1" name="Line 97"/>
            <p:cNvSpPr>
              <a:spLocks noChangeShapeType="1"/>
            </p:cNvSpPr>
            <p:nvPr/>
          </p:nvSpPr>
          <p:spPr bwMode="auto">
            <a:xfrm>
              <a:off x="1745" y="3718"/>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2" name="Line 98"/>
            <p:cNvSpPr>
              <a:spLocks noChangeShapeType="1"/>
            </p:cNvSpPr>
            <p:nvPr/>
          </p:nvSpPr>
          <p:spPr bwMode="auto">
            <a:xfrm>
              <a:off x="1154" y="2837"/>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3" name="Line 99"/>
            <p:cNvSpPr>
              <a:spLocks noChangeShapeType="1"/>
            </p:cNvSpPr>
            <p:nvPr/>
          </p:nvSpPr>
          <p:spPr bwMode="auto">
            <a:xfrm>
              <a:off x="1154" y="2982"/>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4" name="Line 100"/>
            <p:cNvSpPr>
              <a:spLocks noChangeShapeType="1"/>
            </p:cNvSpPr>
            <p:nvPr/>
          </p:nvSpPr>
          <p:spPr bwMode="auto">
            <a:xfrm>
              <a:off x="1154" y="3127"/>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5" name="Line 101"/>
            <p:cNvSpPr>
              <a:spLocks noChangeShapeType="1"/>
            </p:cNvSpPr>
            <p:nvPr/>
          </p:nvSpPr>
          <p:spPr bwMode="auto">
            <a:xfrm>
              <a:off x="1154" y="3273"/>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6" name="Line 102"/>
            <p:cNvSpPr>
              <a:spLocks noChangeShapeType="1"/>
            </p:cNvSpPr>
            <p:nvPr/>
          </p:nvSpPr>
          <p:spPr bwMode="auto">
            <a:xfrm>
              <a:off x="1154" y="3418"/>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7" name="Line 103"/>
            <p:cNvSpPr>
              <a:spLocks noChangeShapeType="1"/>
            </p:cNvSpPr>
            <p:nvPr/>
          </p:nvSpPr>
          <p:spPr bwMode="auto">
            <a:xfrm>
              <a:off x="1154" y="3564"/>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8" name="Line 104"/>
            <p:cNvSpPr>
              <a:spLocks noChangeShapeType="1"/>
            </p:cNvSpPr>
            <p:nvPr/>
          </p:nvSpPr>
          <p:spPr bwMode="auto">
            <a:xfrm>
              <a:off x="1145" y="3718"/>
              <a:ext cx="600"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69" name="Line 105"/>
            <p:cNvSpPr>
              <a:spLocks noChangeShapeType="1"/>
            </p:cNvSpPr>
            <p:nvPr/>
          </p:nvSpPr>
          <p:spPr bwMode="auto">
            <a:xfrm>
              <a:off x="1154" y="3864"/>
              <a:ext cx="591" cy="0"/>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70" name="Line 106"/>
            <p:cNvSpPr>
              <a:spLocks noChangeShapeType="1"/>
            </p:cNvSpPr>
            <p:nvPr/>
          </p:nvSpPr>
          <p:spPr bwMode="auto">
            <a:xfrm>
              <a:off x="1400" y="2837"/>
              <a:ext cx="0" cy="163"/>
            </a:xfrm>
            <a:prstGeom prst="line">
              <a:avLst/>
            </a:prstGeom>
            <a:noFill/>
            <a:ln w="38100">
              <a:solidFill>
                <a:schemeClr val="tx1"/>
              </a:solidFill>
              <a:prstDash val="sysDot"/>
              <a:round/>
              <a:headEnd/>
              <a:tailEnd/>
            </a:ln>
            <a:effectLst/>
          </p:spPr>
          <p:txBody>
            <a:bodyPr anchor="ctr">
              <a:spAutoFit/>
            </a:bodyPr>
            <a:lstStyle/>
            <a:p>
              <a:endParaRPr lang="zh-CN" altLang="en-US"/>
            </a:p>
          </p:txBody>
        </p:sp>
        <p:sp>
          <p:nvSpPr>
            <p:cNvPr id="36971" name="Line 107"/>
            <p:cNvSpPr>
              <a:spLocks noChangeShapeType="1"/>
            </p:cNvSpPr>
            <p:nvPr/>
          </p:nvSpPr>
          <p:spPr bwMode="auto">
            <a:xfrm flipH="1">
              <a:off x="1400" y="3127"/>
              <a:ext cx="0" cy="155"/>
            </a:xfrm>
            <a:prstGeom prst="line">
              <a:avLst/>
            </a:prstGeom>
            <a:noFill/>
            <a:ln w="38100">
              <a:solidFill>
                <a:schemeClr val="tx1"/>
              </a:solidFill>
              <a:prstDash val="sysDot"/>
              <a:round/>
              <a:headEnd/>
              <a:tailEnd/>
            </a:ln>
            <a:effectLst/>
          </p:spPr>
          <p:txBody>
            <a:bodyPr anchor="ctr">
              <a:spAutoFit/>
            </a:bodyPr>
            <a:lstStyle/>
            <a:p>
              <a:endParaRPr lang="zh-CN" altLang="en-US"/>
            </a:p>
          </p:txBody>
        </p:sp>
        <p:sp>
          <p:nvSpPr>
            <p:cNvPr id="36972" name="Line 108"/>
            <p:cNvSpPr>
              <a:spLocks noChangeShapeType="1"/>
            </p:cNvSpPr>
            <p:nvPr/>
          </p:nvSpPr>
          <p:spPr bwMode="auto">
            <a:xfrm>
              <a:off x="1400" y="3418"/>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73" name="Line 109"/>
            <p:cNvSpPr>
              <a:spLocks noChangeShapeType="1"/>
            </p:cNvSpPr>
            <p:nvPr/>
          </p:nvSpPr>
          <p:spPr bwMode="auto">
            <a:xfrm>
              <a:off x="1400" y="3718"/>
              <a:ext cx="0" cy="146"/>
            </a:xfrm>
            <a:prstGeom prst="line">
              <a:avLst/>
            </a:prstGeom>
            <a:noFill/>
            <a:ln w="38100">
              <a:solidFill>
                <a:schemeClr val="tx1"/>
              </a:solidFill>
              <a:prstDash val="sysDot"/>
              <a:round/>
              <a:headEnd/>
              <a:tailEnd/>
            </a:ln>
            <a:effectLst/>
          </p:spPr>
          <p:txBody>
            <a:bodyPr wrap="none" anchor="ctr">
              <a:spAutoFit/>
            </a:bodyPr>
            <a:lstStyle/>
            <a:p>
              <a:endParaRPr lang="zh-CN" altLang="en-US"/>
            </a:p>
          </p:txBody>
        </p:sp>
        <p:sp>
          <p:nvSpPr>
            <p:cNvPr id="36974" name="Line 110"/>
            <p:cNvSpPr>
              <a:spLocks noChangeShapeType="1"/>
            </p:cNvSpPr>
            <p:nvPr/>
          </p:nvSpPr>
          <p:spPr bwMode="auto">
            <a:xfrm>
              <a:off x="1745" y="2982"/>
              <a:ext cx="6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75" name="Line 111"/>
            <p:cNvSpPr>
              <a:spLocks noChangeShapeType="1"/>
            </p:cNvSpPr>
            <p:nvPr/>
          </p:nvSpPr>
          <p:spPr bwMode="auto">
            <a:xfrm>
              <a:off x="1745" y="3273"/>
              <a:ext cx="9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76" name="Line 112"/>
            <p:cNvSpPr>
              <a:spLocks noChangeShapeType="1"/>
            </p:cNvSpPr>
            <p:nvPr/>
          </p:nvSpPr>
          <p:spPr bwMode="auto">
            <a:xfrm>
              <a:off x="1745" y="3564"/>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77" name="Line 113"/>
            <p:cNvSpPr>
              <a:spLocks noChangeShapeType="1"/>
            </p:cNvSpPr>
            <p:nvPr/>
          </p:nvSpPr>
          <p:spPr bwMode="auto">
            <a:xfrm>
              <a:off x="1745" y="3864"/>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78" name="Line 114"/>
            <p:cNvSpPr>
              <a:spLocks noChangeShapeType="1"/>
            </p:cNvSpPr>
            <p:nvPr/>
          </p:nvSpPr>
          <p:spPr bwMode="auto">
            <a:xfrm>
              <a:off x="2332" y="2837"/>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79" name="Line 115"/>
            <p:cNvSpPr>
              <a:spLocks noChangeShapeType="1"/>
            </p:cNvSpPr>
            <p:nvPr/>
          </p:nvSpPr>
          <p:spPr bwMode="auto">
            <a:xfrm>
              <a:off x="2632" y="2837"/>
              <a:ext cx="0" cy="1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0" name="Line 116"/>
            <p:cNvSpPr>
              <a:spLocks noChangeShapeType="1"/>
            </p:cNvSpPr>
            <p:nvPr/>
          </p:nvSpPr>
          <p:spPr bwMode="auto">
            <a:xfrm>
              <a:off x="2932" y="2850"/>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1" name="Line 117"/>
            <p:cNvSpPr>
              <a:spLocks noChangeShapeType="1"/>
            </p:cNvSpPr>
            <p:nvPr/>
          </p:nvSpPr>
          <p:spPr bwMode="auto">
            <a:xfrm>
              <a:off x="3232" y="2850"/>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2" name="Line 118"/>
            <p:cNvSpPr>
              <a:spLocks noChangeShapeType="1"/>
            </p:cNvSpPr>
            <p:nvPr/>
          </p:nvSpPr>
          <p:spPr bwMode="auto">
            <a:xfrm>
              <a:off x="3545" y="2837"/>
              <a:ext cx="0" cy="154"/>
            </a:xfrm>
            <a:prstGeom prst="line">
              <a:avLst/>
            </a:prstGeom>
            <a:noFill/>
            <a:ln w="38100">
              <a:solidFill>
                <a:schemeClr val="tx1"/>
              </a:solidFill>
              <a:round/>
              <a:headEnd/>
              <a:tailEnd/>
            </a:ln>
            <a:effectLst/>
          </p:spPr>
          <p:txBody>
            <a:bodyPr anchor="ctr">
              <a:spAutoFit/>
            </a:bodyPr>
            <a:lstStyle/>
            <a:p>
              <a:endParaRPr lang="zh-CN" altLang="en-US"/>
            </a:p>
          </p:txBody>
        </p:sp>
        <p:sp>
          <p:nvSpPr>
            <p:cNvPr id="36983" name="Line 119"/>
            <p:cNvSpPr>
              <a:spLocks noChangeShapeType="1"/>
            </p:cNvSpPr>
            <p:nvPr/>
          </p:nvSpPr>
          <p:spPr bwMode="auto">
            <a:xfrm flipH="1">
              <a:off x="3832" y="2837"/>
              <a:ext cx="0" cy="145"/>
            </a:xfrm>
            <a:prstGeom prst="line">
              <a:avLst/>
            </a:prstGeom>
            <a:noFill/>
            <a:ln w="38100">
              <a:solidFill>
                <a:schemeClr val="tx1"/>
              </a:solidFill>
              <a:round/>
              <a:headEnd/>
              <a:tailEnd/>
            </a:ln>
            <a:effectLst/>
          </p:spPr>
          <p:txBody>
            <a:bodyPr anchor="ctr">
              <a:spAutoFit/>
            </a:bodyPr>
            <a:lstStyle/>
            <a:p>
              <a:endParaRPr lang="zh-CN" altLang="en-US"/>
            </a:p>
          </p:txBody>
        </p:sp>
        <p:sp>
          <p:nvSpPr>
            <p:cNvPr id="36984" name="Line 120"/>
            <p:cNvSpPr>
              <a:spLocks noChangeShapeType="1"/>
            </p:cNvSpPr>
            <p:nvPr/>
          </p:nvSpPr>
          <p:spPr bwMode="auto">
            <a:xfrm>
              <a:off x="3832" y="2982"/>
              <a:ext cx="16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5" name="Line 121"/>
            <p:cNvSpPr>
              <a:spLocks noChangeShapeType="1"/>
            </p:cNvSpPr>
            <p:nvPr/>
          </p:nvSpPr>
          <p:spPr bwMode="auto">
            <a:xfrm>
              <a:off x="3832" y="3128"/>
              <a:ext cx="16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6" name="Line 122"/>
            <p:cNvSpPr>
              <a:spLocks noChangeShapeType="1"/>
            </p:cNvSpPr>
            <p:nvPr/>
          </p:nvSpPr>
          <p:spPr bwMode="auto">
            <a:xfrm>
              <a:off x="3245" y="3562"/>
              <a:ext cx="2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7" name="Line 123"/>
            <p:cNvSpPr>
              <a:spLocks noChangeShapeType="1"/>
            </p:cNvSpPr>
            <p:nvPr/>
          </p:nvSpPr>
          <p:spPr bwMode="auto">
            <a:xfrm>
              <a:off x="3245" y="3864"/>
              <a:ext cx="2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8" name="Line 124"/>
            <p:cNvSpPr>
              <a:spLocks noChangeShapeType="1"/>
            </p:cNvSpPr>
            <p:nvPr/>
          </p:nvSpPr>
          <p:spPr bwMode="auto">
            <a:xfrm>
              <a:off x="2332" y="2837"/>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89" name="Line 125"/>
            <p:cNvSpPr>
              <a:spLocks noChangeShapeType="1"/>
            </p:cNvSpPr>
            <p:nvPr/>
          </p:nvSpPr>
          <p:spPr bwMode="auto">
            <a:xfrm>
              <a:off x="2632" y="2982"/>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0" name="Line 126"/>
            <p:cNvSpPr>
              <a:spLocks noChangeShapeType="1"/>
            </p:cNvSpPr>
            <p:nvPr/>
          </p:nvSpPr>
          <p:spPr bwMode="auto">
            <a:xfrm>
              <a:off x="2932" y="2850"/>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1" name="Line 127"/>
            <p:cNvSpPr>
              <a:spLocks noChangeShapeType="1"/>
            </p:cNvSpPr>
            <p:nvPr/>
          </p:nvSpPr>
          <p:spPr bwMode="auto">
            <a:xfrm>
              <a:off x="3236" y="2982"/>
              <a:ext cx="3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2" name="Line 128"/>
            <p:cNvSpPr>
              <a:spLocks noChangeShapeType="1"/>
            </p:cNvSpPr>
            <p:nvPr/>
          </p:nvSpPr>
          <p:spPr bwMode="auto">
            <a:xfrm>
              <a:off x="3536" y="2837"/>
              <a:ext cx="3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3" name="Line 129"/>
            <p:cNvSpPr>
              <a:spLocks noChangeShapeType="1"/>
            </p:cNvSpPr>
            <p:nvPr/>
          </p:nvSpPr>
          <p:spPr bwMode="auto">
            <a:xfrm>
              <a:off x="2645" y="3127"/>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4" name="Line 130"/>
            <p:cNvSpPr>
              <a:spLocks noChangeShapeType="1"/>
            </p:cNvSpPr>
            <p:nvPr/>
          </p:nvSpPr>
          <p:spPr bwMode="auto">
            <a:xfrm>
              <a:off x="3245" y="3127"/>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5" name="Line 131"/>
            <p:cNvSpPr>
              <a:spLocks noChangeShapeType="1"/>
            </p:cNvSpPr>
            <p:nvPr/>
          </p:nvSpPr>
          <p:spPr bwMode="auto">
            <a:xfrm>
              <a:off x="3832" y="3127"/>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6" name="Line 132"/>
            <p:cNvSpPr>
              <a:spLocks noChangeShapeType="1"/>
            </p:cNvSpPr>
            <p:nvPr/>
          </p:nvSpPr>
          <p:spPr bwMode="auto">
            <a:xfrm>
              <a:off x="2645" y="3127"/>
              <a:ext cx="6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7" name="Line 133"/>
            <p:cNvSpPr>
              <a:spLocks noChangeShapeType="1"/>
            </p:cNvSpPr>
            <p:nvPr/>
          </p:nvSpPr>
          <p:spPr bwMode="auto">
            <a:xfrm>
              <a:off x="3245" y="3273"/>
              <a:ext cx="6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8" name="Line 134"/>
            <p:cNvSpPr>
              <a:spLocks noChangeShapeType="1"/>
            </p:cNvSpPr>
            <p:nvPr/>
          </p:nvSpPr>
          <p:spPr bwMode="auto">
            <a:xfrm>
              <a:off x="2045" y="3418"/>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6999" name="Line 135"/>
            <p:cNvSpPr>
              <a:spLocks noChangeShapeType="1"/>
            </p:cNvSpPr>
            <p:nvPr/>
          </p:nvSpPr>
          <p:spPr bwMode="auto">
            <a:xfrm>
              <a:off x="2045" y="3731"/>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0" name="Line 136"/>
            <p:cNvSpPr>
              <a:spLocks noChangeShapeType="1"/>
            </p:cNvSpPr>
            <p:nvPr/>
          </p:nvSpPr>
          <p:spPr bwMode="auto">
            <a:xfrm>
              <a:off x="3245" y="3418"/>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1" name="Line 137"/>
            <p:cNvSpPr>
              <a:spLocks noChangeShapeType="1"/>
            </p:cNvSpPr>
            <p:nvPr/>
          </p:nvSpPr>
          <p:spPr bwMode="auto">
            <a:xfrm>
              <a:off x="3245" y="3731"/>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2" name="Line 138"/>
            <p:cNvSpPr>
              <a:spLocks noChangeShapeType="1"/>
            </p:cNvSpPr>
            <p:nvPr/>
          </p:nvSpPr>
          <p:spPr bwMode="auto">
            <a:xfrm>
              <a:off x="2045" y="3419"/>
              <a:ext cx="12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3" name="Line 139"/>
            <p:cNvSpPr>
              <a:spLocks noChangeShapeType="1"/>
            </p:cNvSpPr>
            <p:nvPr/>
          </p:nvSpPr>
          <p:spPr bwMode="auto">
            <a:xfrm>
              <a:off x="2036" y="3731"/>
              <a:ext cx="12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4" name="Line 140"/>
            <p:cNvSpPr>
              <a:spLocks noChangeShapeType="1"/>
            </p:cNvSpPr>
            <p:nvPr/>
          </p:nvSpPr>
          <p:spPr bwMode="auto">
            <a:xfrm>
              <a:off x="2945" y="4018"/>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5" name="Line 141"/>
            <p:cNvSpPr>
              <a:spLocks noChangeShapeType="1"/>
            </p:cNvSpPr>
            <p:nvPr/>
          </p:nvSpPr>
          <p:spPr bwMode="auto">
            <a:xfrm>
              <a:off x="3245" y="4018"/>
              <a:ext cx="0" cy="1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6" name="Line 142"/>
            <p:cNvSpPr>
              <a:spLocks noChangeShapeType="1"/>
            </p:cNvSpPr>
            <p:nvPr/>
          </p:nvSpPr>
          <p:spPr bwMode="auto">
            <a:xfrm>
              <a:off x="2945" y="4018"/>
              <a:ext cx="3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7" name="Line 143"/>
            <p:cNvSpPr>
              <a:spLocks noChangeShapeType="1"/>
            </p:cNvSpPr>
            <p:nvPr/>
          </p:nvSpPr>
          <p:spPr bwMode="auto">
            <a:xfrm>
              <a:off x="1154" y="4151"/>
              <a:ext cx="17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8" name="Line 144"/>
            <p:cNvSpPr>
              <a:spLocks noChangeShapeType="1"/>
            </p:cNvSpPr>
            <p:nvPr/>
          </p:nvSpPr>
          <p:spPr bwMode="auto">
            <a:xfrm>
              <a:off x="3249" y="4151"/>
              <a:ext cx="22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09" name="Text Box 145"/>
            <p:cNvSpPr txBox="1">
              <a:spLocks noChangeArrowheads="1"/>
            </p:cNvSpPr>
            <p:nvPr/>
          </p:nvSpPr>
          <p:spPr bwMode="auto">
            <a:xfrm>
              <a:off x="535" y="165"/>
              <a:ext cx="591"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清除</a:t>
              </a:r>
            </a:p>
          </p:txBody>
        </p:sp>
        <p:sp>
          <p:nvSpPr>
            <p:cNvPr id="37010" name="Text Box 146"/>
            <p:cNvSpPr txBox="1">
              <a:spLocks noChangeArrowheads="1"/>
            </p:cNvSpPr>
            <p:nvPr/>
          </p:nvSpPr>
          <p:spPr bwMode="auto">
            <a:xfrm>
              <a:off x="518" y="451"/>
              <a:ext cx="500"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置入</a:t>
              </a:r>
            </a:p>
          </p:txBody>
        </p:sp>
        <p:sp>
          <p:nvSpPr>
            <p:cNvPr id="37011" name="Text Box 147"/>
            <p:cNvSpPr txBox="1">
              <a:spLocks noChangeArrowheads="1"/>
            </p:cNvSpPr>
            <p:nvPr/>
          </p:nvSpPr>
          <p:spPr bwMode="auto">
            <a:xfrm>
              <a:off x="744" y="764"/>
              <a:ext cx="2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A</a:t>
              </a:r>
            </a:p>
          </p:txBody>
        </p:sp>
        <p:sp>
          <p:nvSpPr>
            <p:cNvPr id="37012" name="Text Box 148"/>
            <p:cNvSpPr txBox="1">
              <a:spLocks noChangeArrowheads="1"/>
            </p:cNvSpPr>
            <p:nvPr/>
          </p:nvSpPr>
          <p:spPr bwMode="auto">
            <a:xfrm>
              <a:off x="763" y="1056"/>
              <a:ext cx="254"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B</a:t>
              </a:r>
            </a:p>
          </p:txBody>
        </p:sp>
        <p:sp>
          <p:nvSpPr>
            <p:cNvPr id="37013" name="Text Box 149"/>
            <p:cNvSpPr txBox="1">
              <a:spLocks noChangeArrowheads="1"/>
            </p:cNvSpPr>
            <p:nvPr/>
          </p:nvSpPr>
          <p:spPr bwMode="auto">
            <a:xfrm>
              <a:off x="753" y="1346"/>
              <a:ext cx="263"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a:t>
              </a:r>
            </a:p>
          </p:txBody>
        </p:sp>
        <p:sp>
          <p:nvSpPr>
            <p:cNvPr id="37014" name="Text Box 150"/>
            <p:cNvSpPr txBox="1">
              <a:spLocks noChangeArrowheads="1"/>
            </p:cNvSpPr>
            <p:nvPr/>
          </p:nvSpPr>
          <p:spPr bwMode="auto">
            <a:xfrm>
              <a:off x="754" y="1633"/>
              <a:ext cx="25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D</a:t>
              </a:r>
            </a:p>
          </p:txBody>
        </p:sp>
        <p:sp>
          <p:nvSpPr>
            <p:cNvPr id="37015" name="Text Box 151"/>
            <p:cNvSpPr txBox="1">
              <a:spLocks noChangeArrowheads="1"/>
            </p:cNvSpPr>
            <p:nvPr/>
          </p:nvSpPr>
          <p:spPr bwMode="auto">
            <a:xfrm>
              <a:off x="535" y="1902"/>
              <a:ext cx="473"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时钟</a:t>
              </a:r>
            </a:p>
          </p:txBody>
        </p:sp>
        <p:sp>
          <p:nvSpPr>
            <p:cNvPr id="37016" name="Text Box 152"/>
            <p:cNvSpPr txBox="1">
              <a:spLocks noChangeArrowheads="1"/>
            </p:cNvSpPr>
            <p:nvPr/>
          </p:nvSpPr>
          <p:spPr bwMode="auto">
            <a:xfrm>
              <a:off x="400" y="2220"/>
              <a:ext cx="645"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允许 </a:t>
              </a:r>
              <a:r>
                <a:rPr lang="en-US" altLang="zh-CN" sz="2000" b="1">
                  <a:ea typeface="楷体_GB2312" pitchFamily="49" charset="-122"/>
                </a:rPr>
                <a:t>P</a:t>
              </a:r>
            </a:p>
          </p:txBody>
        </p:sp>
        <p:sp>
          <p:nvSpPr>
            <p:cNvPr id="37017" name="Text Box 153"/>
            <p:cNvSpPr txBox="1">
              <a:spLocks noChangeArrowheads="1"/>
            </p:cNvSpPr>
            <p:nvPr/>
          </p:nvSpPr>
          <p:spPr bwMode="auto">
            <a:xfrm>
              <a:off x="397" y="2514"/>
              <a:ext cx="645"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允许 </a:t>
              </a:r>
              <a:r>
                <a:rPr lang="en-US" altLang="zh-CN" sz="2000" b="1">
                  <a:ea typeface="楷体_GB2312" pitchFamily="49" charset="-122"/>
                </a:rPr>
                <a:t>T</a:t>
              </a:r>
            </a:p>
          </p:txBody>
        </p:sp>
        <p:sp>
          <p:nvSpPr>
            <p:cNvPr id="37018" name="Text Box 154"/>
            <p:cNvSpPr txBox="1">
              <a:spLocks noChangeArrowheads="1"/>
            </p:cNvSpPr>
            <p:nvPr/>
          </p:nvSpPr>
          <p:spPr bwMode="auto">
            <a:xfrm>
              <a:off x="662" y="2775"/>
              <a:ext cx="34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A</a:t>
              </a:r>
              <a:endParaRPr lang="en-US" altLang="zh-CN" sz="2000" b="1">
                <a:ea typeface="楷体_GB2312" pitchFamily="49" charset="-122"/>
              </a:endParaRPr>
            </a:p>
          </p:txBody>
        </p:sp>
        <p:sp>
          <p:nvSpPr>
            <p:cNvPr id="37019" name="Text Box 155"/>
            <p:cNvSpPr txBox="1">
              <a:spLocks noChangeArrowheads="1"/>
            </p:cNvSpPr>
            <p:nvPr/>
          </p:nvSpPr>
          <p:spPr bwMode="auto">
            <a:xfrm>
              <a:off x="659" y="3060"/>
              <a:ext cx="34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B</a:t>
              </a:r>
              <a:endParaRPr lang="en-US" altLang="zh-CN" sz="2000" b="1">
                <a:ea typeface="楷体_GB2312" pitchFamily="49" charset="-122"/>
              </a:endParaRPr>
            </a:p>
          </p:txBody>
        </p:sp>
        <p:sp>
          <p:nvSpPr>
            <p:cNvPr id="37020" name="Text Box 156"/>
            <p:cNvSpPr txBox="1">
              <a:spLocks noChangeArrowheads="1"/>
            </p:cNvSpPr>
            <p:nvPr/>
          </p:nvSpPr>
          <p:spPr bwMode="auto">
            <a:xfrm>
              <a:off x="656" y="3354"/>
              <a:ext cx="34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C</a:t>
              </a:r>
              <a:endParaRPr lang="en-US" altLang="zh-CN" sz="2000" b="1">
                <a:ea typeface="楷体_GB2312" pitchFamily="49" charset="-122"/>
              </a:endParaRPr>
            </a:p>
          </p:txBody>
        </p:sp>
        <p:sp>
          <p:nvSpPr>
            <p:cNvPr id="37021" name="Text Box 157"/>
            <p:cNvSpPr txBox="1">
              <a:spLocks noChangeArrowheads="1"/>
            </p:cNvSpPr>
            <p:nvPr/>
          </p:nvSpPr>
          <p:spPr bwMode="auto">
            <a:xfrm>
              <a:off x="662" y="3657"/>
              <a:ext cx="34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D</a:t>
              </a:r>
              <a:endParaRPr lang="en-US" altLang="zh-CN" sz="2000" b="1">
                <a:ea typeface="楷体_GB2312" pitchFamily="49" charset="-122"/>
              </a:endParaRPr>
            </a:p>
          </p:txBody>
        </p:sp>
        <p:sp>
          <p:nvSpPr>
            <p:cNvPr id="37022" name="Text Box 158"/>
            <p:cNvSpPr txBox="1">
              <a:spLocks noChangeArrowheads="1"/>
            </p:cNvSpPr>
            <p:nvPr/>
          </p:nvSpPr>
          <p:spPr bwMode="auto">
            <a:xfrm>
              <a:off x="405" y="3860"/>
              <a:ext cx="645" cy="44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串行进 位输出</a:t>
              </a:r>
            </a:p>
          </p:txBody>
        </p:sp>
        <p:sp>
          <p:nvSpPr>
            <p:cNvPr id="37023" name="AutoShape 159"/>
            <p:cNvSpPr>
              <a:spLocks/>
            </p:cNvSpPr>
            <p:nvPr/>
          </p:nvSpPr>
          <p:spPr bwMode="auto">
            <a:xfrm>
              <a:off x="600" y="2882"/>
              <a:ext cx="47" cy="936"/>
            </a:xfrm>
            <a:prstGeom prst="leftBrace">
              <a:avLst>
                <a:gd name="adj1" fmla="val 165957"/>
                <a:gd name="adj2" fmla="val 50000"/>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024" name="Text Box 160"/>
            <p:cNvSpPr txBox="1">
              <a:spLocks noChangeArrowheads="1"/>
            </p:cNvSpPr>
            <p:nvPr/>
          </p:nvSpPr>
          <p:spPr bwMode="auto">
            <a:xfrm>
              <a:off x="300" y="3129"/>
              <a:ext cx="236" cy="44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输出</a:t>
              </a:r>
            </a:p>
          </p:txBody>
        </p:sp>
        <p:sp>
          <p:nvSpPr>
            <p:cNvPr id="37025" name="AutoShape 161"/>
            <p:cNvSpPr>
              <a:spLocks/>
            </p:cNvSpPr>
            <p:nvPr/>
          </p:nvSpPr>
          <p:spPr bwMode="auto">
            <a:xfrm>
              <a:off x="673" y="855"/>
              <a:ext cx="47" cy="909"/>
            </a:xfrm>
            <a:prstGeom prst="leftBrace">
              <a:avLst>
                <a:gd name="adj1" fmla="val 161170"/>
                <a:gd name="adj2" fmla="val 50000"/>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026" name="Text Box 162"/>
            <p:cNvSpPr txBox="1">
              <a:spLocks noChangeArrowheads="1"/>
            </p:cNvSpPr>
            <p:nvPr/>
          </p:nvSpPr>
          <p:spPr bwMode="auto">
            <a:xfrm>
              <a:off x="210" y="1082"/>
              <a:ext cx="490" cy="44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数据 输入</a:t>
              </a:r>
            </a:p>
          </p:txBody>
        </p:sp>
        <p:sp>
          <p:nvSpPr>
            <p:cNvPr id="37027" name="Line 163"/>
            <p:cNvSpPr>
              <a:spLocks noChangeShapeType="1"/>
            </p:cNvSpPr>
            <p:nvPr/>
          </p:nvSpPr>
          <p:spPr bwMode="auto">
            <a:xfrm>
              <a:off x="4810" y="2553"/>
              <a:ext cx="0" cy="1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28" name="Line 164"/>
            <p:cNvSpPr>
              <a:spLocks noChangeShapeType="1"/>
            </p:cNvSpPr>
            <p:nvPr/>
          </p:nvSpPr>
          <p:spPr bwMode="auto">
            <a:xfrm>
              <a:off x="3681" y="1955"/>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29" name="Line 165"/>
            <p:cNvSpPr>
              <a:spLocks noChangeShapeType="1"/>
            </p:cNvSpPr>
            <p:nvPr/>
          </p:nvSpPr>
          <p:spPr bwMode="auto">
            <a:xfrm>
              <a:off x="2480" y="1960"/>
              <a:ext cx="0" cy="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30" name="Line 166"/>
            <p:cNvSpPr>
              <a:spLocks noChangeShapeType="1"/>
            </p:cNvSpPr>
            <p:nvPr/>
          </p:nvSpPr>
          <p:spPr bwMode="auto">
            <a:xfrm>
              <a:off x="3678" y="2092"/>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31" name="Line 167"/>
            <p:cNvSpPr>
              <a:spLocks noChangeShapeType="1"/>
            </p:cNvSpPr>
            <p:nvPr/>
          </p:nvSpPr>
          <p:spPr bwMode="auto">
            <a:xfrm>
              <a:off x="4590" y="2088"/>
              <a:ext cx="15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32" name="Line 168"/>
            <p:cNvSpPr>
              <a:spLocks noChangeShapeType="1"/>
            </p:cNvSpPr>
            <p:nvPr/>
          </p:nvSpPr>
          <p:spPr bwMode="auto">
            <a:xfrm>
              <a:off x="5166" y="2088"/>
              <a:ext cx="15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33" name="Line 169"/>
            <p:cNvSpPr>
              <a:spLocks noChangeShapeType="1"/>
            </p:cNvSpPr>
            <p:nvPr/>
          </p:nvSpPr>
          <p:spPr bwMode="auto">
            <a:xfrm>
              <a:off x="5034" y="1946"/>
              <a:ext cx="1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034" name="Line 170"/>
            <p:cNvSpPr>
              <a:spLocks noChangeShapeType="1"/>
            </p:cNvSpPr>
            <p:nvPr/>
          </p:nvSpPr>
          <p:spPr bwMode="auto">
            <a:xfrm>
              <a:off x="4746" y="1946"/>
              <a:ext cx="145" cy="0"/>
            </a:xfrm>
            <a:prstGeom prst="line">
              <a:avLst/>
            </a:prstGeom>
            <a:noFill/>
            <a:ln w="38100">
              <a:solidFill>
                <a:schemeClr val="tx1"/>
              </a:solidFill>
              <a:round/>
              <a:headEnd/>
              <a:tailEnd/>
            </a:ln>
            <a:effectLst/>
          </p:spPr>
          <p:txBody>
            <a:bodyPr wrap="none" anchor="ctr">
              <a:spAutoFit/>
            </a:bodyPr>
            <a:lstStyle/>
            <a:p>
              <a:endParaRPr lang="zh-CN" altLang="en-US"/>
            </a:p>
          </p:txBody>
        </p:sp>
      </p:grpSp>
    </p:spTree>
    <p:extLst>
      <p:ext uri="{BB962C8B-B14F-4D97-AF65-F5344CB8AC3E}">
        <p14:creationId xmlns:p14="http://schemas.microsoft.com/office/powerpoint/2010/main" val="1866895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up)">
                                      <p:cBhvr>
                                        <p:cTn id="7" dur="500"/>
                                        <p:tgtEl>
                                          <p:spTgt spid="962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6259"/>
                                        </p:tgtEl>
                                        <p:attrNameLst>
                                          <p:attrName>style.visibility</p:attrName>
                                        </p:attrNameLst>
                                      </p:cBhvr>
                                      <p:to>
                                        <p:strVal val="visible"/>
                                      </p:to>
                                    </p:set>
                                    <p:animEffect transition="in" filter="wipe(up)">
                                      <p:cBhvr>
                                        <p:cTn id="12" dur="500"/>
                                        <p:tgtEl>
                                          <p:spTgt spid="962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6260"/>
                                        </p:tgtEl>
                                        <p:attrNameLst>
                                          <p:attrName>style.visibility</p:attrName>
                                        </p:attrNameLst>
                                      </p:cBhvr>
                                      <p:to>
                                        <p:strVal val="visible"/>
                                      </p:to>
                                    </p:set>
                                    <p:animEffect transition="in" filter="wipe(up)">
                                      <p:cBhvr>
                                        <p:cTn id="17" dur="500"/>
                                        <p:tgtEl>
                                          <p:spTgt spid="96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6261"/>
                                        </p:tgtEl>
                                        <p:attrNameLst>
                                          <p:attrName>style.visibility</p:attrName>
                                        </p:attrNameLst>
                                      </p:cBhvr>
                                      <p:to>
                                        <p:strVal val="visible"/>
                                      </p:to>
                                    </p:set>
                                    <p:animEffect transition="in" filter="wipe(up)">
                                      <p:cBhvr>
                                        <p:cTn id="22" dur="500"/>
                                        <p:tgtEl>
                                          <p:spTgt spid="96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nimBg="1"/>
      <p:bldP spid="96259" grpId="0" animBg="1"/>
      <p:bldP spid="96260" grpId="0" animBg="1"/>
      <p:bldP spid="9626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68300" y="1004888"/>
            <a:ext cx="3606800"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u="sng">
                <a:solidFill>
                  <a:srgbClr val="FF0000"/>
                </a:solidFill>
              </a:rPr>
              <a:t>例</a:t>
            </a:r>
            <a:r>
              <a:rPr lang="en-US" altLang="zh-CN" b="1" u="sng">
                <a:solidFill>
                  <a:srgbClr val="FF0000"/>
                </a:solidFill>
              </a:rPr>
              <a:t>1</a:t>
            </a:r>
            <a:r>
              <a:rPr lang="zh-CN" altLang="en-US" b="1" u="sng">
                <a:solidFill>
                  <a:srgbClr val="FF0000"/>
                </a:solidFill>
              </a:rPr>
              <a:t>：</a:t>
            </a:r>
            <a:r>
              <a:rPr lang="zh-CN" altLang="en-US" b="1"/>
              <a:t>用一片</a:t>
            </a:r>
            <a:r>
              <a:rPr lang="en-US" altLang="zh-CN" b="1"/>
              <a:t>74LS163</a:t>
            </a:r>
            <a:r>
              <a:rPr lang="zh-CN" altLang="en-US" b="1"/>
              <a:t>构成六进制计数器。</a:t>
            </a:r>
          </a:p>
        </p:txBody>
      </p:sp>
      <p:grpSp>
        <p:nvGrpSpPr>
          <p:cNvPr id="97283" name="Group 3"/>
          <p:cNvGrpSpPr>
            <a:grpSpLocks/>
          </p:cNvGrpSpPr>
          <p:nvPr/>
        </p:nvGrpSpPr>
        <p:grpSpPr bwMode="auto">
          <a:xfrm>
            <a:off x="4614863" y="84138"/>
            <a:ext cx="2274887" cy="946150"/>
            <a:chOff x="891" y="557"/>
            <a:chExt cx="1433" cy="596"/>
          </a:xfrm>
        </p:grpSpPr>
        <p:sp>
          <p:nvSpPr>
            <p:cNvPr id="37955" name="Text Box 4"/>
            <p:cNvSpPr txBox="1">
              <a:spLocks noChangeArrowheads="1"/>
            </p:cNvSpPr>
            <p:nvPr/>
          </p:nvSpPr>
          <p:spPr bwMode="auto">
            <a:xfrm>
              <a:off x="960" y="557"/>
              <a:ext cx="136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Q</a:t>
              </a:r>
              <a:r>
                <a:rPr lang="en-US" altLang="zh-CN" b="1" baseline="-25000">
                  <a:ea typeface="楷体_GB2312" pitchFamily="49" charset="-122"/>
                </a:rPr>
                <a:t>A</a:t>
              </a:r>
              <a:endParaRPr lang="en-US" altLang="zh-CN" b="1">
                <a:ea typeface="楷体_GB2312" pitchFamily="49" charset="-122"/>
              </a:endParaRPr>
            </a:p>
          </p:txBody>
        </p:sp>
        <p:sp>
          <p:nvSpPr>
            <p:cNvPr id="37956" name="Line 5"/>
            <p:cNvSpPr>
              <a:spLocks noChangeShapeType="1"/>
            </p:cNvSpPr>
            <p:nvPr/>
          </p:nvSpPr>
          <p:spPr bwMode="auto">
            <a:xfrm>
              <a:off x="891" y="855"/>
              <a:ext cx="1345"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37957" name="Text Box 6"/>
            <p:cNvSpPr txBox="1">
              <a:spLocks noChangeArrowheads="1"/>
            </p:cNvSpPr>
            <p:nvPr/>
          </p:nvSpPr>
          <p:spPr bwMode="auto">
            <a:xfrm>
              <a:off x="989" y="865"/>
              <a:ext cx="11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0000FF"/>
                  </a:solidFill>
                  <a:ea typeface="楷体_GB2312" pitchFamily="49" charset="-122"/>
                </a:rPr>
                <a:t>0    0    0    0</a:t>
              </a:r>
            </a:p>
          </p:txBody>
        </p:sp>
      </p:grpSp>
      <p:sp>
        <p:nvSpPr>
          <p:cNvPr id="97287" name="Text Box 7"/>
          <p:cNvSpPr txBox="1">
            <a:spLocks noChangeArrowheads="1"/>
          </p:cNvSpPr>
          <p:nvPr/>
        </p:nvSpPr>
        <p:spPr bwMode="auto">
          <a:xfrm>
            <a:off x="4765675" y="954088"/>
            <a:ext cx="1862138"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0    0    0    1</a:t>
            </a:r>
          </a:p>
        </p:txBody>
      </p:sp>
      <p:sp>
        <p:nvSpPr>
          <p:cNvPr id="97288" name="Text Box 8"/>
          <p:cNvSpPr txBox="1">
            <a:spLocks noChangeArrowheads="1"/>
          </p:cNvSpPr>
          <p:nvPr/>
        </p:nvSpPr>
        <p:spPr bwMode="auto">
          <a:xfrm>
            <a:off x="4775200" y="1335088"/>
            <a:ext cx="1862138"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0    0    1    0</a:t>
            </a:r>
          </a:p>
        </p:txBody>
      </p:sp>
      <p:sp>
        <p:nvSpPr>
          <p:cNvPr id="97289" name="Text Box 9"/>
          <p:cNvSpPr txBox="1">
            <a:spLocks noChangeArrowheads="1"/>
          </p:cNvSpPr>
          <p:nvPr/>
        </p:nvSpPr>
        <p:spPr bwMode="auto">
          <a:xfrm>
            <a:off x="4770438" y="1687513"/>
            <a:ext cx="1862137"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0    0    1    1</a:t>
            </a:r>
          </a:p>
        </p:txBody>
      </p:sp>
      <p:sp>
        <p:nvSpPr>
          <p:cNvPr id="97290" name="Text Box 10"/>
          <p:cNvSpPr txBox="1">
            <a:spLocks noChangeArrowheads="1"/>
          </p:cNvSpPr>
          <p:nvPr/>
        </p:nvSpPr>
        <p:spPr bwMode="auto">
          <a:xfrm>
            <a:off x="4765675" y="2068513"/>
            <a:ext cx="1862138"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0    1    0    0</a:t>
            </a:r>
          </a:p>
        </p:txBody>
      </p:sp>
      <p:sp>
        <p:nvSpPr>
          <p:cNvPr id="97291" name="Text Box 11"/>
          <p:cNvSpPr txBox="1">
            <a:spLocks noChangeArrowheads="1"/>
          </p:cNvSpPr>
          <p:nvPr/>
        </p:nvSpPr>
        <p:spPr bwMode="auto">
          <a:xfrm>
            <a:off x="4760913" y="2435225"/>
            <a:ext cx="1862137"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0    1    0    1</a:t>
            </a:r>
          </a:p>
        </p:txBody>
      </p:sp>
      <p:sp>
        <p:nvSpPr>
          <p:cNvPr id="97292" name="AutoShape 12"/>
          <p:cNvSpPr>
            <a:spLocks/>
          </p:cNvSpPr>
          <p:nvPr/>
        </p:nvSpPr>
        <p:spPr bwMode="auto">
          <a:xfrm>
            <a:off x="6664325" y="787400"/>
            <a:ext cx="201613" cy="1846263"/>
          </a:xfrm>
          <a:prstGeom prst="rightBrace">
            <a:avLst>
              <a:gd name="adj1" fmla="val 76312"/>
              <a:gd name="adj2" fmla="val 50000"/>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97293" name="Text Box 13"/>
          <p:cNvSpPr txBox="1">
            <a:spLocks noChangeArrowheads="1"/>
          </p:cNvSpPr>
          <p:nvPr/>
        </p:nvSpPr>
        <p:spPr bwMode="auto">
          <a:xfrm>
            <a:off x="6981825" y="1314450"/>
            <a:ext cx="866775"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dirty="0">
                <a:ea typeface="楷体_GB2312" pitchFamily="49" charset="-122"/>
              </a:rPr>
              <a:t>六个 稳态</a:t>
            </a:r>
          </a:p>
        </p:txBody>
      </p:sp>
      <p:sp>
        <p:nvSpPr>
          <p:cNvPr id="97294" name="AutoShape 14"/>
          <p:cNvSpPr>
            <a:spLocks noChangeArrowheads="1"/>
          </p:cNvSpPr>
          <p:nvPr/>
        </p:nvSpPr>
        <p:spPr bwMode="auto">
          <a:xfrm>
            <a:off x="6581775" y="2576513"/>
            <a:ext cx="403225" cy="144462"/>
          </a:xfrm>
          <a:prstGeom prst="leftArrow">
            <a:avLst>
              <a:gd name="adj1" fmla="val 50000"/>
              <a:gd name="adj2" fmla="val 69780"/>
            </a:avLst>
          </a:prstGeom>
          <a:solidFill>
            <a:schemeClr val="accent1"/>
          </a:solidFill>
          <a:ln w="38100">
            <a:solidFill>
              <a:schemeClr val="tx1"/>
            </a:solidFill>
            <a:miter lim="800000"/>
            <a:headEnd/>
            <a:tailEnd/>
          </a:ln>
          <a:effectLst/>
        </p:spPr>
        <p:txBody>
          <a:bodyPr wrap="none" anchor="ctr">
            <a:spAutoFit/>
          </a:bodyPr>
          <a:lstStyle/>
          <a:p>
            <a:pPr eaLnBrk="1" hangingPunct="1"/>
            <a:endParaRPr lang="zh-CN" altLang="en-US"/>
          </a:p>
        </p:txBody>
      </p:sp>
      <p:sp>
        <p:nvSpPr>
          <p:cNvPr id="97295" name="Text Box 15"/>
          <p:cNvSpPr txBox="1">
            <a:spLocks noChangeArrowheads="1"/>
          </p:cNvSpPr>
          <p:nvPr/>
        </p:nvSpPr>
        <p:spPr bwMode="auto">
          <a:xfrm>
            <a:off x="7159625" y="2270125"/>
            <a:ext cx="1960563"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solidFill>
                  <a:srgbClr val="CC00CC"/>
                </a:solidFill>
                <a:ea typeface="楷体_GB2312" pitchFamily="49" charset="-122"/>
              </a:rPr>
              <a:t>准备清零：  使 </a:t>
            </a:r>
            <a:r>
              <a:rPr lang="en-US" altLang="zh-CN" b="1">
                <a:solidFill>
                  <a:srgbClr val="CC00CC"/>
                </a:solidFill>
                <a:ea typeface="楷体_GB2312" pitchFamily="49" charset="-122"/>
              </a:rPr>
              <a:t>CLR</a:t>
            </a:r>
            <a:r>
              <a:rPr lang="zh-CN" altLang="en-US" b="1">
                <a:solidFill>
                  <a:srgbClr val="CC00CC"/>
                </a:solidFill>
                <a:ea typeface="楷体_GB2312" pitchFamily="49" charset="-122"/>
              </a:rPr>
              <a:t>＝ </a:t>
            </a:r>
            <a:r>
              <a:rPr lang="en-US" altLang="zh-CN" b="1">
                <a:solidFill>
                  <a:srgbClr val="CC00CC"/>
                </a:solidFill>
                <a:ea typeface="楷体_GB2312" pitchFamily="49" charset="-122"/>
              </a:rPr>
              <a:t>0</a:t>
            </a:r>
          </a:p>
        </p:txBody>
      </p:sp>
      <p:grpSp>
        <p:nvGrpSpPr>
          <p:cNvPr id="97296" name="Group 16"/>
          <p:cNvGrpSpPr>
            <a:grpSpLocks/>
          </p:cNvGrpSpPr>
          <p:nvPr/>
        </p:nvGrpSpPr>
        <p:grpSpPr bwMode="auto">
          <a:xfrm>
            <a:off x="4108450" y="773113"/>
            <a:ext cx="635000" cy="1804987"/>
            <a:chOff x="608" y="1063"/>
            <a:chExt cx="400" cy="1137"/>
          </a:xfrm>
        </p:grpSpPr>
        <p:sp>
          <p:nvSpPr>
            <p:cNvPr id="37953" name="Arc 17"/>
            <p:cNvSpPr>
              <a:spLocks/>
            </p:cNvSpPr>
            <p:nvPr/>
          </p:nvSpPr>
          <p:spPr bwMode="auto">
            <a:xfrm flipH="1">
              <a:off x="608" y="1063"/>
              <a:ext cx="400" cy="45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type="triangle" w="med" len="med"/>
              <a:tailEnd/>
            </a:ln>
            <a:effectLst/>
          </p:spPr>
          <p:txBody>
            <a:bodyPr wrap="none" anchor="ctr">
              <a:spAutoFit/>
            </a:bodyPr>
            <a:lstStyle/>
            <a:p>
              <a:endParaRPr lang="zh-CN" altLang="en-US"/>
            </a:p>
          </p:txBody>
        </p:sp>
        <p:sp>
          <p:nvSpPr>
            <p:cNvPr id="37954" name="Arc 18"/>
            <p:cNvSpPr>
              <a:spLocks/>
            </p:cNvSpPr>
            <p:nvPr/>
          </p:nvSpPr>
          <p:spPr bwMode="auto">
            <a:xfrm flipH="1" flipV="1">
              <a:off x="609" y="1491"/>
              <a:ext cx="309" cy="709"/>
            </a:xfrm>
            <a:custGeom>
              <a:avLst/>
              <a:gdLst>
                <a:gd name="T0" fmla="*/ 0 w 21600"/>
                <a:gd name="T1" fmla="*/ 0 h 21600"/>
                <a:gd name="T2" fmla="*/ 0 w 21600"/>
                <a:gd name="T3" fmla="*/ 1 h 21600"/>
                <a:gd name="T4" fmla="*/ 0 w 21600"/>
                <a:gd name="T5" fmla="*/ 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rgbClr val="FF0000"/>
              </a:solidFill>
              <a:round/>
              <a:headEnd/>
              <a:tailEnd/>
            </a:ln>
            <a:effectLst/>
          </p:spPr>
          <p:txBody>
            <a:bodyPr wrap="none" anchor="ctr">
              <a:spAutoFit/>
            </a:bodyPr>
            <a:lstStyle/>
            <a:p>
              <a:endParaRPr lang="zh-CN" altLang="en-US"/>
            </a:p>
          </p:txBody>
        </p:sp>
      </p:grpSp>
      <p:grpSp>
        <p:nvGrpSpPr>
          <p:cNvPr id="97299" name="Group 19"/>
          <p:cNvGrpSpPr>
            <a:grpSpLocks/>
          </p:cNvGrpSpPr>
          <p:nvPr/>
        </p:nvGrpSpPr>
        <p:grpSpPr bwMode="auto">
          <a:xfrm>
            <a:off x="2189163" y="3105150"/>
            <a:ext cx="6018212" cy="3525838"/>
            <a:chOff x="1253" y="1956"/>
            <a:chExt cx="3791" cy="2221"/>
          </a:xfrm>
        </p:grpSpPr>
        <p:sp>
          <p:nvSpPr>
            <p:cNvPr id="37904" name="Rectangle 20"/>
            <p:cNvSpPr>
              <a:spLocks noChangeArrowheads="1"/>
            </p:cNvSpPr>
            <p:nvPr/>
          </p:nvSpPr>
          <p:spPr bwMode="auto">
            <a:xfrm>
              <a:off x="1998" y="2798"/>
              <a:ext cx="1909" cy="818"/>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7905" name="Text Box 21"/>
            <p:cNvSpPr txBox="1">
              <a:spLocks noChangeArrowheads="1"/>
            </p:cNvSpPr>
            <p:nvPr/>
          </p:nvSpPr>
          <p:spPr bwMode="auto">
            <a:xfrm>
              <a:off x="3689" y="2916"/>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7906" name="Text Box 22"/>
            <p:cNvSpPr txBox="1">
              <a:spLocks noChangeArrowheads="1"/>
            </p:cNvSpPr>
            <p:nvPr/>
          </p:nvSpPr>
          <p:spPr bwMode="auto">
            <a:xfrm>
              <a:off x="3677" y="3210"/>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7907" name="Text Box 23"/>
            <p:cNvSpPr txBox="1">
              <a:spLocks noChangeArrowheads="1"/>
            </p:cNvSpPr>
            <p:nvPr/>
          </p:nvSpPr>
          <p:spPr bwMode="auto">
            <a:xfrm>
              <a:off x="2017" y="3080"/>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7908" name="AutoShape 24"/>
            <p:cNvSpPr>
              <a:spLocks noChangeArrowheads="1"/>
            </p:cNvSpPr>
            <p:nvPr/>
          </p:nvSpPr>
          <p:spPr bwMode="auto">
            <a:xfrm>
              <a:off x="2569" y="3462"/>
              <a:ext cx="82" cy="12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7909" name="Oval 25"/>
            <p:cNvSpPr>
              <a:spLocks noChangeArrowheads="1"/>
            </p:cNvSpPr>
            <p:nvPr/>
          </p:nvSpPr>
          <p:spPr bwMode="auto">
            <a:xfrm>
              <a:off x="2234" y="363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910" name="Oval 26"/>
            <p:cNvSpPr>
              <a:spLocks noChangeArrowheads="1"/>
            </p:cNvSpPr>
            <p:nvPr/>
          </p:nvSpPr>
          <p:spPr bwMode="auto">
            <a:xfrm>
              <a:off x="3432" y="2694"/>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911" name="Text Box 27"/>
            <p:cNvSpPr txBox="1">
              <a:spLocks noChangeArrowheads="1"/>
            </p:cNvSpPr>
            <p:nvPr/>
          </p:nvSpPr>
          <p:spPr bwMode="auto">
            <a:xfrm>
              <a:off x="2717" y="335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7912" name="Text Box 28"/>
            <p:cNvSpPr txBox="1">
              <a:spLocks noChangeArrowheads="1"/>
            </p:cNvSpPr>
            <p:nvPr/>
          </p:nvSpPr>
          <p:spPr bwMode="auto">
            <a:xfrm>
              <a:off x="2966" y="3373"/>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7913" name="Text Box 29"/>
            <p:cNvSpPr txBox="1">
              <a:spLocks noChangeArrowheads="1"/>
            </p:cNvSpPr>
            <p:nvPr/>
          </p:nvSpPr>
          <p:spPr bwMode="auto">
            <a:xfrm>
              <a:off x="3215" y="3374"/>
              <a:ext cx="25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7914" name="Text Box 30"/>
            <p:cNvSpPr txBox="1">
              <a:spLocks noChangeArrowheads="1"/>
            </p:cNvSpPr>
            <p:nvPr/>
          </p:nvSpPr>
          <p:spPr bwMode="auto">
            <a:xfrm>
              <a:off x="3464" y="335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7915" name="Text Box 31"/>
            <p:cNvSpPr txBox="1">
              <a:spLocks noChangeArrowheads="1"/>
            </p:cNvSpPr>
            <p:nvPr/>
          </p:nvSpPr>
          <p:spPr bwMode="auto">
            <a:xfrm>
              <a:off x="2434" y="2768"/>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7916" name="Text Box 32"/>
            <p:cNvSpPr txBox="1">
              <a:spLocks noChangeArrowheads="1"/>
            </p:cNvSpPr>
            <p:nvPr/>
          </p:nvSpPr>
          <p:spPr bwMode="auto">
            <a:xfrm>
              <a:off x="2683" y="276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7917" name="Text Box 33"/>
            <p:cNvSpPr txBox="1">
              <a:spLocks noChangeArrowheads="1"/>
            </p:cNvSpPr>
            <p:nvPr/>
          </p:nvSpPr>
          <p:spPr bwMode="auto">
            <a:xfrm>
              <a:off x="2941" y="2762"/>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7918" name="Text Box 34"/>
            <p:cNvSpPr txBox="1">
              <a:spLocks noChangeArrowheads="1"/>
            </p:cNvSpPr>
            <p:nvPr/>
          </p:nvSpPr>
          <p:spPr bwMode="auto">
            <a:xfrm>
              <a:off x="2188" y="276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7919" name="Text Box 35"/>
            <p:cNvSpPr txBox="1">
              <a:spLocks noChangeArrowheads="1"/>
            </p:cNvSpPr>
            <p:nvPr/>
          </p:nvSpPr>
          <p:spPr bwMode="auto">
            <a:xfrm>
              <a:off x="3298" y="2782"/>
              <a:ext cx="354" cy="44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LOAD</a:t>
              </a:r>
            </a:p>
          </p:txBody>
        </p:sp>
        <p:sp>
          <p:nvSpPr>
            <p:cNvPr id="37920" name="Text Box 36"/>
            <p:cNvSpPr txBox="1">
              <a:spLocks noChangeArrowheads="1"/>
            </p:cNvSpPr>
            <p:nvPr/>
          </p:nvSpPr>
          <p:spPr bwMode="auto">
            <a:xfrm>
              <a:off x="2044" y="3387"/>
              <a:ext cx="5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CLR</a:t>
              </a:r>
            </a:p>
          </p:txBody>
        </p:sp>
        <p:sp>
          <p:nvSpPr>
            <p:cNvPr id="37921" name="Text Box 37"/>
            <p:cNvSpPr txBox="1">
              <a:spLocks noChangeArrowheads="1"/>
            </p:cNvSpPr>
            <p:nvPr/>
          </p:nvSpPr>
          <p:spPr bwMode="auto">
            <a:xfrm>
              <a:off x="2435" y="3080"/>
              <a:ext cx="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74LS163</a:t>
              </a:r>
            </a:p>
          </p:txBody>
        </p:sp>
        <p:sp>
          <p:nvSpPr>
            <p:cNvPr id="37922" name="Line 38"/>
            <p:cNvSpPr>
              <a:spLocks noChangeShapeType="1"/>
            </p:cNvSpPr>
            <p:nvPr/>
          </p:nvSpPr>
          <p:spPr bwMode="auto">
            <a:xfrm>
              <a:off x="2317" y="2306"/>
              <a:ext cx="0" cy="499"/>
            </a:xfrm>
            <a:prstGeom prst="line">
              <a:avLst/>
            </a:prstGeom>
            <a:noFill/>
            <a:ln w="38100">
              <a:solidFill>
                <a:schemeClr val="tx1"/>
              </a:solidFill>
              <a:round/>
              <a:headEnd/>
              <a:tailEnd/>
            </a:ln>
            <a:effectLst/>
          </p:spPr>
          <p:txBody>
            <a:bodyPr anchor="ctr">
              <a:spAutoFit/>
            </a:bodyPr>
            <a:lstStyle/>
            <a:p>
              <a:endParaRPr lang="zh-CN" altLang="en-US"/>
            </a:p>
          </p:txBody>
        </p:sp>
        <p:sp>
          <p:nvSpPr>
            <p:cNvPr id="37923" name="Line 39"/>
            <p:cNvSpPr>
              <a:spLocks noChangeShapeType="1"/>
            </p:cNvSpPr>
            <p:nvPr/>
          </p:nvSpPr>
          <p:spPr bwMode="auto">
            <a:xfrm>
              <a:off x="2562" y="2605"/>
              <a:ext cx="0" cy="192"/>
            </a:xfrm>
            <a:prstGeom prst="line">
              <a:avLst/>
            </a:prstGeom>
            <a:noFill/>
            <a:ln w="38100">
              <a:solidFill>
                <a:schemeClr val="tx1"/>
              </a:solidFill>
              <a:round/>
              <a:headEnd/>
              <a:tailEnd/>
            </a:ln>
            <a:effectLst/>
          </p:spPr>
          <p:txBody>
            <a:bodyPr anchor="ctr">
              <a:spAutoFit/>
            </a:bodyPr>
            <a:lstStyle/>
            <a:p>
              <a:endParaRPr lang="zh-CN" altLang="en-US"/>
            </a:p>
          </p:txBody>
        </p:sp>
        <p:sp>
          <p:nvSpPr>
            <p:cNvPr id="37924" name="Line 40"/>
            <p:cNvSpPr>
              <a:spLocks noChangeShapeType="1"/>
            </p:cNvSpPr>
            <p:nvPr/>
          </p:nvSpPr>
          <p:spPr bwMode="auto">
            <a:xfrm flipH="1">
              <a:off x="2817" y="2124"/>
              <a:ext cx="0" cy="664"/>
            </a:xfrm>
            <a:prstGeom prst="line">
              <a:avLst/>
            </a:prstGeom>
            <a:noFill/>
            <a:ln w="38100">
              <a:solidFill>
                <a:schemeClr val="tx1"/>
              </a:solidFill>
              <a:round/>
              <a:headEnd/>
              <a:tailEnd/>
            </a:ln>
            <a:effectLst/>
          </p:spPr>
          <p:txBody>
            <a:bodyPr anchor="ctr">
              <a:spAutoFit/>
            </a:bodyPr>
            <a:lstStyle/>
            <a:p>
              <a:endParaRPr lang="zh-CN" altLang="en-US"/>
            </a:p>
          </p:txBody>
        </p:sp>
        <p:sp>
          <p:nvSpPr>
            <p:cNvPr id="37925" name="Line 41"/>
            <p:cNvSpPr>
              <a:spLocks noChangeShapeType="1"/>
            </p:cNvSpPr>
            <p:nvPr/>
          </p:nvSpPr>
          <p:spPr bwMode="auto">
            <a:xfrm>
              <a:off x="3071" y="258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26" name="Line 42"/>
            <p:cNvSpPr>
              <a:spLocks noChangeShapeType="1"/>
            </p:cNvSpPr>
            <p:nvPr/>
          </p:nvSpPr>
          <p:spPr bwMode="auto">
            <a:xfrm>
              <a:off x="3471" y="2587"/>
              <a:ext cx="0" cy="1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27" name="Line 43"/>
            <p:cNvSpPr>
              <a:spLocks noChangeShapeType="1"/>
            </p:cNvSpPr>
            <p:nvPr/>
          </p:nvSpPr>
          <p:spPr bwMode="auto">
            <a:xfrm>
              <a:off x="2271" y="3733"/>
              <a:ext cx="0" cy="156"/>
            </a:xfrm>
            <a:prstGeom prst="line">
              <a:avLst/>
            </a:prstGeom>
            <a:noFill/>
            <a:ln w="38100">
              <a:solidFill>
                <a:schemeClr val="tx1"/>
              </a:solidFill>
              <a:round/>
              <a:headEnd/>
              <a:tailEnd/>
            </a:ln>
            <a:effectLst/>
          </p:spPr>
          <p:txBody>
            <a:bodyPr anchor="ctr">
              <a:spAutoFit/>
            </a:bodyPr>
            <a:lstStyle/>
            <a:p>
              <a:endParaRPr lang="zh-CN" altLang="en-US"/>
            </a:p>
          </p:txBody>
        </p:sp>
        <p:sp>
          <p:nvSpPr>
            <p:cNvPr id="37928" name="Line 44"/>
            <p:cNvSpPr>
              <a:spLocks noChangeShapeType="1"/>
            </p:cNvSpPr>
            <p:nvPr/>
          </p:nvSpPr>
          <p:spPr bwMode="auto">
            <a:xfrm>
              <a:off x="3908" y="3060"/>
              <a:ext cx="2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7929" name="Line 45"/>
            <p:cNvSpPr>
              <a:spLocks noChangeShapeType="1"/>
            </p:cNvSpPr>
            <p:nvPr/>
          </p:nvSpPr>
          <p:spPr bwMode="auto">
            <a:xfrm>
              <a:off x="3905" y="3354"/>
              <a:ext cx="263"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7930" name="Rectangle 46"/>
            <p:cNvSpPr>
              <a:spLocks noChangeArrowheads="1"/>
            </p:cNvSpPr>
            <p:nvPr/>
          </p:nvSpPr>
          <p:spPr bwMode="auto">
            <a:xfrm>
              <a:off x="1581" y="1956"/>
              <a:ext cx="300" cy="427"/>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7931" name="Oval 47"/>
            <p:cNvSpPr>
              <a:spLocks noChangeArrowheads="1"/>
            </p:cNvSpPr>
            <p:nvPr/>
          </p:nvSpPr>
          <p:spPr bwMode="auto">
            <a:xfrm>
              <a:off x="1494" y="2133"/>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932" name="Text Box 48"/>
            <p:cNvSpPr txBox="1">
              <a:spLocks noChangeArrowheads="1"/>
            </p:cNvSpPr>
            <p:nvPr/>
          </p:nvSpPr>
          <p:spPr bwMode="auto">
            <a:xfrm>
              <a:off x="1599" y="2079"/>
              <a:ext cx="2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&amp;</a:t>
              </a:r>
            </a:p>
          </p:txBody>
        </p:sp>
        <p:sp>
          <p:nvSpPr>
            <p:cNvPr id="37933" name="Line 49"/>
            <p:cNvSpPr>
              <a:spLocks noChangeShapeType="1"/>
            </p:cNvSpPr>
            <p:nvPr/>
          </p:nvSpPr>
          <p:spPr bwMode="auto">
            <a:xfrm>
              <a:off x="3471" y="2590"/>
              <a:ext cx="10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34" name="Line 50"/>
            <p:cNvSpPr>
              <a:spLocks noChangeShapeType="1"/>
            </p:cNvSpPr>
            <p:nvPr/>
          </p:nvSpPr>
          <p:spPr bwMode="auto">
            <a:xfrm>
              <a:off x="4153" y="2590"/>
              <a:ext cx="0" cy="77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35" name="Oval 51"/>
            <p:cNvSpPr>
              <a:spLocks noChangeArrowheads="1"/>
            </p:cNvSpPr>
            <p:nvPr/>
          </p:nvSpPr>
          <p:spPr bwMode="auto">
            <a:xfrm>
              <a:off x="4117" y="2545"/>
              <a:ext cx="73" cy="82"/>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37936" name="Oval 52"/>
            <p:cNvSpPr>
              <a:spLocks noChangeArrowheads="1"/>
            </p:cNvSpPr>
            <p:nvPr/>
          </p:nvSpPr>
          <p:spPr bwMode="auto">
            <a:xfrm>
              <a:off x="4114" y="3019"/>
              <a:ext cx="73" cy="82"/>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37937" name="Text Box 53"/>
            <p:cNvSpPr txBox="1">
              <a:spLocks noChangeArrowheads="1"/>
            </p:cNvSpPr>
            <p:nvPr/>
          </p:nvSpPr>
          <p:spPr bwMode="auto">
            <a:xfrm>
              <a:off x="4480" y="2441"/>
              <a:ext cx="56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+5V</a:t>
              </a:r>
            </a:p>
          </p:txBody>
        </p:sp>
        <p:sp>
          <p:nvSpPr>
            <p:cNvPr id="37938" name="Line 54"/>
            <p:cNvSpPr>
              <a:spLocks noChangeShapeType="1"/>
            </p:cNvSpPr>
            <p:nvPr/>
          </p:nvSpPr>
          <p:spPr bwMode="auto">
            <a:xfrm>
              <a:off x="1253" y="2171"/>
              <a:ext cx="0" cy="1701"/>
            </a:xfrm>
            <a:prstGeom prst="line">
              <a:avLst/>
            </a:prstGeom>
            <a:noFill/>
            <a:ln w="38100">
              <a:solidFill>
                <a:schemeClr val="tx1"/>
              </a:solidFill>
              <a:round/>
              <a:headEnd/>
              <a:tailEnd/>
            </a:ln>
            <a:effectLst/>
          </p:spPr>
          <p:txBody>
            <a:bodyPr anchor="ctr">
              <a:spAutoFit/>
            </a:bodyPr>
            <a:lstStyle/>
            <a:p>
              <a:endParaRPr lang="zh-CN" altLang="en-US"/>
            </a:p>
          </p:txBody>
        </p:sp>
        <p:sp>
          <p:nvSpPr>
            <p:cNvPr id="37939" name="Line 55"/>
            <p:cNvSpPr>
              <a:spLocks noChangeShapeType="1"/>
            </p:cNvSpPr>
            <p:nvPr/>
          </p:nvSpPr>
          <p:spPr bwMode="auto">
            <a:xfrm>
              <a:off x="1262" y="3872"/>
              <a:ext cx="10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40" name="AutoShape 56"/>
            <p:cNvSpPr>
              <a:spLocks noChangeArrowheads="1"/>
            </p:cNvSpPr>
            <p:nvPr/>
          </p:nvSpPr>
          <p:spPr bwMode="auto">
            <a:xfrm>
              <a:off x="2463" y="2355"/>
              <a:ext cx="191" cy="236"/>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7941" name="AutoShape 57"/>
            <p:cNvSpPr>
              <a:spLocks noChangeArrowheads="1"/>
            </p:cNvSpPr>
            <p:nvPr/>
          </p:nvSpPr>
          <p:spPr bwMode="auto">
            <a:xfrm>
              <a:off x="2973" y="2352"/>
              <a:ext cx="191" cy="236"/>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7942" name="Oval 58"/>
            <p:cNvSpPr>
              <a:spLocks noChangeArrowheads="1"/>
            </p:cNvSpPr>
            <p:nvPr/>
          </p:nvSpPr>
          <p:spPr bwMode="auto">
            <a:xfrm>
              <a:off x="2526" y="227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943" name="Oval 59"/>
            <p:cNvSpPr>
              <a:spLocks noChangeArrowheads="1"/>
            </p:cNvSpPr>
            <p:nvPr/>
          </p:nvSpPr>
          <p:spPr bwMode="auto">
            <a:xfrm>
              <a:off x="3040" y="2271"/>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7944" name="Line 60"/>
            <p:cNvSpPr>
              <a:spLocks noChangeShapeType="1"/>
            </p:cNvSpPr>
            <p:nvPr/>
          </p:nvSpPr>
          <p:spPr bwMode="auto">
            <a:xfrm>
              <a:off x="2562" y="2220"/>
              <a:ext cx="0" cy="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45" name="Line 61"/>
            <p:cNvSpPr>
              <a:spLocks noChangeShapeType="1"/>
            </p:cNvSpPr>
            <p:nvPr/>
          </p:nvSpPr>
          <p:spPr bwMode="auto">
            <a:xfrm>
              <a:off x="1890" y="2220"/>
              <a:ext cx="6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46" name="Line 62"/>
            <p:cNvSpPr>
              <a:spLocks noChangeShapeType="1"/>
            </p:cNvSpPr>
            <p:nvPr/>
          </p:nvSpPr>
          <p:spPr bwMode="auto">
            <a:xfrm>
              <a:off x="3071" y="2029"/>
              <a:ext cx="0" cy="272"/>
            </a:xfrm>
            <a:prstGeom prst="line">
              <a:avLst/>
            </a:prstGeom>
            <a:noFill/>
            <a:ln w="38100">
              <a:solidFill>
                <a:schemeClr val="tx1"/>
              </a:solidFill>
              <a:round/>
              <a:headEnd/>
              <a:tailEnd/>
            </a:ln>
            <a:effectLst/>
          </p:spPr>
          <p:txBody>
            <a:bodyPr anchor="ctr">
              <a:spAutoFit/>
            </a:bodyPr>
            <a:lstStyle/>
            <a:p>
              <a:endParaRPr lang="zh-CN" altLang="en-US"/>
            </a:p>
          </p:txBody>
        </p:sp>
        <p:sp>
          <p:nvSpPr>
            <p:cNvPr id="37947" name="Line 63"/>
            <p:cNvSpPr>
              <a:spLocks noChangeShapeType="1"/>
            </p:cNvSpPr>
            <p:nvPr/>
          </p:nvSpPr>
          <p:spPr bwMode="auto">
            <a:xfrm>
              <a:off x="1890" y="2038"/>
              <a:ext cx="118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48" name="Line 64"/>
            <p:cNvSpPr>
              <a:spLocks noChangeShapeType="1"/>
            </p:cNvSpPr>
            <p:nvPr/>
          </p:nvSpPr>
          <p:spPr bwMode="auto">
            <a:xfrm>
              <a:off x="1890" y="2311"/>
              <a:ext cx="4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49" name="Line 65"/>
            <p:cNvSpPr>
              <a:spLocks noChangeShapeType="1"/>
            </p:cNvSpPr>
            <p:nvPr/>
          </p:nvSpPr>
          <p:spPr bwMode="auto">
            <a:xfrm>
              <a:off x="1890" y="2129"/>
              <a:ext cx="9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50" name="Line 66"/>
            <p:cNvSpPr>
              <a:spLocks noChangeShapeType="1"/>
            </p:cNvSpPr>
            <p:nvPr/>
          </p:nvSpPr>
          <p:spPr bwMode="auto">
            <a:xfrm>
              <a:off x="1253" y="2174"/>
              <a:ext cx="2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7951" name="Line 67"/>
            <p:cNvSpPr>
              <a:spLocks noChangeShapeType="1"/>
            </p:cNvSpPr>
            <p:nvPr/>
          </p:nvSpPr>
          <p:spPr bwMode="auto">
            <a:xfrm flipV="1">
              <a:off x="2606" y="3628"/>
              <a:ext cx="0" cy="491"/>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7952" name="Text Box 68"/>
            <p:cNvSpPr txBox="1">
              <a:spLocks noChangeArrowheads="1"/>
            </p:cNvSpPr>
            <p:nvPr/>
          </p:nvSpPr>
          <p:spPr bwMode="auto">
            <a:xfrm>
              <a:off x="2626" y="3889"/>
              <a:ext cx="4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grpSp>
      <p:sp>
        <p:nvSpPr>
          <p:cNvPr id="37903" name="Text Box 69"/>
          <p:cNvSpPr txBox="1">
            <a:spLocks noChangeArrowheads="1"/>
          </p:cNvSpPr>
          <p:nvPr/>
        </p:nvSpPr>
        <p:spPr bwMode="auto">
          <a:xfrm>
            <a:off x="184150" y="180975"/>
            <a:ext cx="4335463"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t>B</a:t>
            </a:r>
            <a:r>
              <a:rPr lang="zh-CN" altLang="en-US" b="1"/>
              <a:t>、  </a:t>
            </a:r>
            <a:r>
              <a:rPr lang="en-US" altLang="zh-CN" b="1"/>
              <a:t>74LS163 </a:t>
            </a:r>
            <a:r>
              <a:rPr lang="zh-CN" altLang="en-US" b="1"/>
              <a:t>的应用</a:t>
            </a:r>
          </a:p>
        </p:txBody>
      </p:sp>
    </p:spTree>
    <p:extLst>
      <p:ext uri="{BB962C8B-B14F-4D97-AF65-F5344CB8AC3E}">
        <p14:creationId xmlns:p14="http://schemas.microsoft.com/office/powerpoint/2010/main" val="3678635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wipe(left)">
                                      <p:cBhvr>
                                        <p:cTn id="7" dur="500"/>
                                        <p:tgtEl>
                                          <p:spTgt spid="97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97283"/>
                                        </p:tgtEl>
                                        <p:attrNameLst>
                                          <p:attrName>style.visibility</p:attrName>
                                        </p:attrNameLst>
                                      </p:cBhvr>
                                      <p:to>
                                        <p:strVal val="visible"/>
                                      </p:to>
                                    </p:set>
                                    <p:animEffect transition="in" filter="box(out)">
                                      <p:cBhvr>
                                        <p:cTn id="12" dur="500"/>
                                        <p:tgtEl>
                                          <p:spTgt spid="97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7287"/>
                                        </p:tgtEl>
                                        <p:attrNameLst>
                                          <p:attrName>style.visibility</p:attrName>
                                        </p:attrNameLst>
                                      </p:cBhvr>
                                      <p:to>
                                        <p:strVal val="visible"/>
                                      </p:to>
                                    </p:set>
                                    <p:anim calcmode="lin" valueType="num">
                                      <p:cBhvr additive="base">
                                        <p:cTn id="17" dur="500" fill="hold"/>
                                        <p:tgtEl>
                                          <p:spTgt spid="97287"/>
                                        </p:tgtEl>
                                        <p:attrNameLst>
                                          <p:attrName>ppt_x</p:attrName>
                                        </p:attrNameLst>
                                      </p:cBhvr>
                                      <p:tavLst>
                                        <p:tav tm="0">
                                          <p:val>
                                            <p:strVal val="#ppt_x"/>
                                          </p:val>
                                        </p:tav>
                                        <p:tav tm="100000">
                                          <p:val>
                                            <p:strVal val="#ppt_x"/>
                                          </p:val>
                                        </p:tav>
                                      </p:tavLst>
                                    </p:anim>
                                    <p:anim calcmode="lin" valueType="num">
                                      <p:cBhvr additive="base">
                                        <p:cTn id="18" dur="500" fill="hold"/>
                                        <p:tgtEl>
                                          <p:spTgt spid="97287"/>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7288"/>
                                        </p:tgtEl>
                                        <p:attrNameLst>
                                          <p:attrName>style.visibility</p:attrName>
                                        </p:attrNameLst>
                                      </p:cBhvr>
                                      <p:to>
                                        <p:strVal val="visible"/>
                                      </p:to>
                                    </p:set>
                                    <p:anim calcmode="lin" valueType="num">
                                      <p:cBhvr additive="base">
                                        <p:cTn id="23" dur="500" fill="hold"/>
                                        <p:tgtEl>
                                          <p:spTgt spid="97288"/>
                                        </p:tgtEl>
                                        <p:attrNameLst>
                                          <p:attrName>ppt_x</p:attrName>
                                        </p:attrNameLst>
                                      </p:cBhvr>
                                      <p:tavLst>
                                        <p:tav tm="0">
                                          <p:val>
                                            <p:strVal val="#ppt_x"/>
                                          </p:val>
                                        </p:tav>
                                        <p:tav tm="100000">
                                          <p:val>
                                            <p:strVal val="#ppt_x"/>
                                          </p:val>
                                        </p:tav>
                                      </p:tavLst>
                                    </p:anim>
                                    <p:anim calcmode="lin" valueType="num">
                                      <p:cBhvr additive="base">
                                        <p:cTn id="24" dur="500" fill="hold"/>
                                        <p:tgtEl>
                                          <p:spTgt spid="97288"/>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7289"/>
                                        </p:tgtEl>
                                        <p:attrNameLst>
                                          <p:attrName>style.visibility</p:attrName>
                                        </p:attrNameLst>
                                      </p:cBhvr>
                                      <p:to>
                                        <p:strVal val="visible"/>
                                      </p:to>
                                    </p:set>
                                    <p:anim calcmode="lin" valueType="num">
                                      <p:cBhvr additive="base">
                                        <p:cTn id="29" dur="500" fill="hold"/>
                                        <p:tgtEl>
                                          <p:spTgt spid="97289"/>
                                        </p:tgtEl>
                                        <p:attrNameLst>
                                          <p:attrName>ppt_x</p:attrName>
                                        </p:attrNameLst>
                                      </p:cBhvr>
                                      <p:tavLst>
                                        <p:tav tm="0">
                                          <p:val>
                                            <p:strVal val="#ppt_x"/>
                                          </p:val>
                                        </p:tav>
                                        <p:tav tm="100000">
                                          <p:val>
                                            <p:strVal val="#ppt_x"/>
                                          </p:val>
                                        </p:tav>
                                      </p:tavLst>
                                    </p:anim>
                                    <p:anim calcmode="lin" valueType="num">
                                      <p:cBhvr additive="base">
                                        <p:cTn id="30" dur="500" fill="hold"/>
                                        <p:tgtEl>
                                          <p:spTgt spid="97289"/>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97290"/>
                                        </p:tgtEl>
                                        <p:attrNameLst>
                                          <p:attrName>style.visibility</p:attrName>
                                        </p:attrNameLst>
                                      </p:cBhvr>
                                      <p:to>
                                        <p:strVal val="visible"/>
                                      </p:to>
                                    </p:set>
                                    <p:anim calcmode="lin" valueType="num">
                                      <p:cBhvr additive="base">
                                        <p:cTn id="35" dur="500" fill="hold"/>
                                        <p:tgtEl>
                                          <p:spTgt spid="97290"/>
                                        </p:tgtEl>
                                        <p:attrNameLst>
                                          <p:attrName>ppt_x</p:attrName>
                                        </p:attrNameLst>
                                      </p:cBhvr>
                                      <p:tavLst>
                                        <p:tav tm="0">
                                          <p:val>
                                            <p:strVal val="#ppt_x"/>
                                          </p:val>
                                        </p:tav>
                                        <p:tav tm="100000">
                                          <p:val>
                                            <p:strVal val="#ppt_x"/>
                                          </p:val>
                                        </p:tav>
                                      </p:tavLst>
                                    </p:anim>
                                    <p:anim calcmode="lin" valueType="num">
                                      <p:cBhvr additive="base">
                                        <p:cTn id="36" dur="500" fill="hold"/>
                                        <p:tgtEl>
                                          <p:spTgt spid="97290"/>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97291"/>
                                        </p:tgtEl>
                                        <p:attrNameLst>
                                          <p:attrName>style.visibility</p:attrName>
                                        </p:attrNameLst>
                                      </p:cBhvr>
                                      <p:to>
                                        <p:strVal val="visible"/>
                                      </p:to>
                                    </p:set>
                                    <p:anim calcmode="lin" valueType="num">
                                      <p:cBhvr additive="base">
                                        <p:cTn id="41" dur="500" fill="hold"/>
                                        <p:tgtEl>
                                          <p:spTgt spid="97291"/>
                                        </p:tgtEl>
                                        <p:attrNameLst>
                                          <p:attrName>ppt_x</p:attrName>
                                        </p:attrNameLst>
                                      </p:cBhvr>
                                      <p:tavLst>
                                        <p:tav tm="0">
                                          <p:val>
                                            <p:strVal val="#ppt_x"/>
                                          </p:val>
                                        </p:tav>
                                        <p:tav tm="100000">
                                          <p:val>
                                            <p:strVal val="#ppt_x"/>
                                          </p:val>
                                        </p:tav>
                                      </p:tavLst>
                                    </p:anim>
                                    <p:anim calcmode="lin" valueType="num">
                                      <p:cBhvr additive="base">
                                        <p:cTn id="42" dur="500" fill="hold"/>
                                        <p:tgtEl>
                                          <p:spTgt spid="97291"/>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7292"/>
                                        </p:tgtEl>
                                        <p:attrNameLst>
                                          <p:attrName>style.visibility</p:attrName>
                                        </p:attrNameLst>
                                      </p:cBhvr>
                                      <p:to>
                                        <p:strVal val="visible"/>
                                      </p:to>
                                    </p:set>
                                    <p:animEffect transition="in" filter="box(out)">
                                      <p:cBhvr>
                                        <p:cTn id="47" dur="500"/>
                                        <p:tgtEl>
                                          <p:spTgt spid="972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7293">
                                            <p:txEl>
                                              <p:pRg st="0" end="0"/>
                                            </p:txEl>
                                          </p:spTgt>
                                        </p:tgtEl>
                                        <p:attrNameLst>
                                          <p:attrName>style.visibility</p:attrName>
                                        </p:attrNameLst>
                                      </p:cBhvr>
                                      <p:to>
                                        <p:strVal val="visible"/>
                                      </p:to>
                                    </p:set>
                                    <p:animEffect transition="in" filter="box(out)">
                                      <p:cBhvr>
                                        <p:cTn id="52" dur="500"/>
                                        <p:tgtEl>
                                          <p:spTgt spid="9729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97294"/>
                                        </p:tgtEl>
                                        <p:attrNameLst>
                                          <p:attrName>style.visibility</p:attrName>
                                        </p:attrNameLst>
                                      </p:cBhvr>
                                      <p:to>
                                        <p:strVal val="visible"/>
                                      </p:to>
                                    </p:set>
                                    <p:anim calcmode="lin" valueType="num">
                                      <p:cBhvr additive="base">
                                        <p:cTn id="57" dur="500" fill="hold"/>
                                        <p:tgtEl>
                                          <p:spTgt spid="97294"/>
                                        </p:tgtEl>
                                        <p:attrNameLst>
                                          <p:attrName>ppt_x</p:attrName>
                                        </p:attrNameLst>
                                      </p:cBhvr>
                                      <p:tavLst>
                                        <p:tav tm="0">
                                          <p:val>
                                            <p:strVal val="1+#ppt_w/2"/>
                                          </p:val>
                                        </p:tav>
                                        <p:tav tm="100000">
                                          <p:val>
                                            <p:strVal val="#ppt_x"/>
                                          </p:val>
                                        </p:tav>
                                      </p:tavLst>
                                    </p:anim>
                                    <p:anim calcmode="lin" valueType="num">
                                      <p:cBhvr additive="base">
                                        <p:cTn id="58" dur="500" fill="hold"/>
                                        <p:tgtEl>
                                          <p:spTgt spid="97294"/>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97295">
                                            <p:txEl>
                                              <p:pRg st="0" end="0"/>
                                            </p:txEl>
                                          </p:spTgt>
                                        </p:tgtEl>
                                        <p:attrNameLst>
                                          <p:attrName>style.visibility</p:attrName>
                                        </p:attrNameLst>
                                      </p:cBhvr>
                                      <p:to>
                                        <p:strVal val="visible"/>
                                      </p:to>
                                    </p:set>
                                    <p:animEffect transition="in" filter="wipe(left)">
                                      <p:cBhvr>
                                        <p:cTn id="63" dur="500"/>
                                        <p:tgtEl>
                                          <p:spTgt spid="97295">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nodeType="clickEffect">
                                  <p:stCondLst>
                                    <p:cond delay="0"/>
                                  </p:stCondLst>
                                  <p:childTnLst>
                                    <p:set>
                                      <p:cBhvr>
                                        <p:cTn id="67" dur="1" fill="hold">
                                          <p:stCondLst>
                                            <p:cond delay="0"/>
                                          </p:stCondLst>
                                        </p:cTn>
                                        <p:tgtEl>
                                          <p:spTgt spid="97296"/>
                                        </p:tgtEl>
                                        <p:attrNameLst>
                                          <p:attrName>style.visibility</p:attrName>
                                        </p:attrNameLst>
                                      </p:cBhvr>
                                      <p:to>
                                        <p:strVal val="visible"/>
                                      </p:to>
                                    </p:set>
                                    <p:animEffect transition="in" filter="box(out)">
                                      <p:cBhvr>
                                        <p:cTn id="68" dur="500"/>
                                        <p:tgtEl>
                                          <p:spTgt spid="972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97299"/>
                                        </p:tgtEl>
                                        <p:attrNameLst>
                                          <p:attrName>style.visibility</p:attrName>
                                        </p:attrNameLst>
                                      </p:cBhvr>
                                      <p:to>
                                        <p:strVal val="visible"/>
                                      </p:to>
                                    </p:set>
                                    <p:animEffect transition="in" filter="wipe(left)">
                                      <p:cBhvr>
                                        <p:cTn id="73" dur="500"/>
                                        <p:tgtEl>
                                          <p:spTgt spid="97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autoUpdateAnimBg="0"/>
      <p:bldP spid="97287" grpId="0" autoUpdateAnimBg="0"/>
      <p:bldP spid="97288" grpId="0" autoUpdateAnimBg="0"/>
      <p:bldP spid="97289" grpId="0" autoUpdateAnimBg="0"/>
      <p:bldP spid="97290" grpId="0" autoUpdateAnimBg="0"/>
      <p:bldP spid="97291" grpId="0" autoUpdateAnimBg="0"/>
      <p:bldP spid="97292" grpId="0" animBg="1"/>
      <p:bldP spid="97293" grpId="0" build="p" autoUpdateAnimBg="0"/>
      <p:bldP spid="97294" grpId="0" animBg="1"/>
      <p:bldP spid="972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147638" y="139700"/>
            <a:ext cx="7475537" cy="5191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solidFill>
                  <a:srgbClr val="FF0000"/>
                </a:solidFill>
              </a:rPr>
              <a:t>例</a:t>
            </a:r>
            <a:r>
              <a:rPr lang="en-US" altLang="zh-CN" sz="2800" b="1">
                <a:solidFill>
                  <a:srgbClr val="FF0000"/>
                </a:solidFill>
              </a:rPr>
              <a:t>2</a:t>
            </a:r>
            <a:r>
              <a:rPr lang="zh-CN" altLang="en-US" sz="2800" b="1">
                <a:solidFill>
                  <a:srgbClr val="FF0000"/>
                </a:solidFill>
              </a:rPr>
              <a:t>：</a:t>
            </a:r>
            <a:r>
              <a:rPr lang="zh-CN" altLang="en-US" sz="2800" b="1"/>
              <a:t>用</a:t>
            </a:r>
            <a:r>
              <a:rPr lang="en-US" altLang="zh-CN" sz="2800" b="1"/>
              <a:t>74LS163</a:t>
            </a:r>
            <a:r>
              <a:rPr lang="zh-CN" altLang="en-US" sz="2800" b="1"/>
              <a:t>构成二十四进制计数器。</a:t>
            </a:r>
          </a:p>
        </p:txBody>
      </p:sp>
      <p:sp>
        <p:nvSpPr>
          <p:cNvPr id="99331" name="Text Box 3"/>
          <p:cNvSpPr txBox="1">
            <a:spLocks noChangeArrowheads="1"/>
          </p:cNvSpPr>
          <p:nvPr/>
        </p:nvSpPr>
        <p:spPr bwMode="auto">
          <a:xfrm>
            <a:off x="704850" y="671513"/>
            <a:ext cx="4532313" cy="51911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t>(1).  </a:t>
            </a:r>
            <a:r>
              <a:rPr lang="zh-CN" altLang="en-US" sz="2800" b="1"/>
              <a:t>需要两片</a:t>
            </a:r>
            <a:r>
              <a:rPr lang="en-US" altLang="zh-CN" sz="2800" b="1"/>
              <a:t>74LS163</a:t>
            </a:r>
            <a:r>
              <a:rPr lang="zh-CN" altLang="en-US" sz="2800" b="1"/>
              <a:t>；</a:t>
            </a:r>
          </a:p>
        </p:txBody>
      </p:sp>
      <p:sp>
        <p:nvSpPr>
          <p:cNvPr id="99332" name="Text Box 4"/>
          <p:cNvSpPr txBox="1">
            <a:spLocks noChangeArrowheads="1"/>
          </p:cNvSpPr>
          <p:nvPr/>
        </p:nvSpPr>
        <p:spPr bwMode="auto">
          <a:xfrm>
            <a:off x="704850" y="1179513"/>
            <a:ext cx="7953375" cy="51911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t>(2).  </a:t>
            </a:r>
            <a:r>
              <a:rPr lang="zh-CN" altLang="en-US" sz="2800" b="1"/>
              <a:t>为了提高运算速度，使用同步计数方式。</a:t>
            </a:r>
          </a:p>
        </p:txBody>
      </p:sp>
      <p:grpSp>
        <p:nvGrpSpPr>
          <p:cNvPr id="99333" name="Group 5"/>
          <p:cNvGrpSpPr>
            <a:grpSpLocks/>
          </p:cNvGrpSpPr>
          <p:nvPr/>
        </p:nvGrpSpPr>
        <p:grpSpPr bwMode="auto">
          <a:xfrm>
            <a:off x="1000125" y="1731963"/>
            <a:ext cx="7831138" cy="2973387"/>
            <a:chOff x="864" y="1325"/>
            <a:chExt cx="4933" cy="1873"/>
          </a:xfrm>
        </p:grpSpPr>
        <p:sp>
          <p:nvSpPr>
            <p:cNvPr id="39955" name="Rectangle 6"/>
            <p:cNvSpPr>
              <a:spLocks noChangeArrowheads="1"/>
            </p:cNvSpPr>
            <p:nvPr/>
          </p:nvSpPr>
          <p:spPr bwMode="auto">
            <a:xfrm>
              <a:off x="864" y="1790"/>
              <a:ext cx="1909" cy="818"/>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9956" name="Text Box 7"/>
            <p:cNvSpPr txBox="1">
              <a:spLocks noChangeArrowheads="1"/>
            </p:cNvSpPr>
            <p:nvPr/>
          </p:nvSpPr>
          <p:spPr bwMode="auto">
            <a:xfrm>
              <a:off x="2555" y="1908"/>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9957" name="Text Box 8"/>
            <p:cNvSpPr txBox="1">
              <a:spLocks noChangeArrowheads="1"/>
            </p:cNvSpPr>
            <p:nvPr/>
          </p:nvSpPr>
          <p:spPr bwMode="auto">
            <a:xfrm>
              <a:off x="2543" y="2202"/>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9958" name="Text Box 9"/>
            <p:cNvSpPr txBox="1">
              <a:spLocks noChangeArrowheads="1"/>
            </p:cNvSpPr>
            <p:nvPr/>
          </p:nvSpPr>
          <p:spPr bwMode="auto">
            <a:xfrm>
              <a:off x="883" y="207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9959" name="AutoShape 10"/>
            <p:cNvSpPr>
              <a:spLocks noChangeArrowheads="1"/>
            </p:cNvSpPr>
            <p:nvPr/>
          </p:nvSpPr>
          <p:spPr bwMode="auto">
            <a:xfrm>
              <a:off x="1444" y="2472"/>
              <a:ext cx="82" cy="12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9960" name="Oval 11"/>
            <p:cNvSpPr>
              <a:spLocks noChangeArrowheads="1"/>
            </p:cNvSpPr>
            <p:nvPr/>
          </p:nvSpPr>
          <p:spPr bwMode="auto">
            <a:xfrm>
              <a:off x="1100" y="2609"/>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9961" name="Oval 12"/>
            <p:cNvSpPr>
              <a:spLocks noChangeArrowheads="1"/>
            </p:cNvSpPr>
            <p:nvPr/>
          </p:nvSpPr>
          <p:spPr bwMode="auto">
            <a:xfrm>
              <a:off x="2316" y="1686"/>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9962" name="Text Box 13"/>
            <p:cNvSpPr txBox="1">
              <a:spLocks noChangeArrowheads="1"/>
            </p:cNvSpPr>
            <p:nvPr/>
          </p:nvSpPr>
          <p:spPr bwMode="auto">
            <a:xfrm>
              <a:off x="1583" y="2350"/>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9963" name="Text Box 14"/>
            <p:cNvSpPr txBox="1">
              <a:spLocks noChangeArrowheads="1"/>
            </p:cNvSpPr>
            <p:nvPr/>
          </p:nvSpPr>
          <p:spPr bwMode="auto">
            <a:xfrm>
              <a:off x="1832" y="2347"/>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9964" name="Text Box 15"/>
            <p:cNvSpPr txBox="1">
              <a:spLocks noChangeArrowheads="1"/>
            </p:cNvSpPr>
            <p:nvPr/>
          </p:nvSpPr>
          <p:spPr bwMode="auto">
            <a:xfrm>
              <a:off x="2081" y="2348"/>
              <a:ext cx="25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9965" name="Text Box 16"/>
            <p:cNvSpPr txBox="1">
              <a:spLocks noChangeArrowheads="1"/>
            </p:cNvSpPr>
            <p:nvPr/>
          </p:nvSpPr>
          <p:spPr bwMode="auto">
            <a:xfrm>
              <a:off x="2330" y="2350"/>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9966" name="Text Box 17"/>
            <p:cNvSpPr txBox="1">
              <a:spLocks noChangeArrowheads="1"/>
            </p:cNvSpPr>
            <p:nvPr/>
          </p:nvSpPr>
          <p:spPr bwMode="auto">
            <a:xfrm>
              <a:off x="1300" y="1760"/>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9967" name="Text Box 18"/>
            <p:cNvSpPr txBox="1">
              <a:spLocks noChangeArrowheads="1"/>
            </p:cNvSpPr>
            <p:nvPr/>
          </p:nvSpPr>
          <p:spPr bwMode="auto">
            <a:xfrm>
              <a:off x="1549" y="1757"/>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9968" name="Text Box 19"/>
            <p:cNvSpPr txBox="1">
              <a:spLocks noChangeArrowheads="1"/>
            </p:cNvSpPr>
            <p:nvPr/>
          </p:nvSpPr>
          <p:spPr bwMode="auto">
            <a:xfrm>
              <a:off x="1807" y="1763"/>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9969" name="Text Box 20"/>
            <p:cNvSpPr txBox="1">
              <a:spLocks noChangeArrowheads="1"/>
            </p:cNvSpPr>
            <p:nvPr/>
          </p:nvSpPr>
          <p:spPr bwMode="auto">
            <a:xfrm>
              <a:off x="1054" y="1757"/>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9970" name="Text Box 21"/>
            <p:cNvSpPr txBox="1">
              <a:spLocks noChangeArrowheads="1"/>
            </p:cNvSpPr>
            <p:nvPr/>
          </p:nvSpPr>
          <p:spPr bwMode="auto">
            <a:xfrm>
              <a:off x="2164" y="1774"/>
              <a:ext cx="354" cy="44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LOAD</a:t>
              </a:r>
            </a:p>
          </p:txBody>
        </p:sp>
        <p:sp>
          <p:nvSpPr>
            <p:cNvPr id="39971" name="Text Box 22"/>
            <p:cNvSpPr txBox="1">
              <a:spLocks noChangeArrowheads="1"/>
            </p:cNvSpPr>
            <p:nvPr/>
          </p:nvSpPr>
          <p:spPr bwMode="auto">
            <a:xfrm>
              <a:off x="910" y="2379"/>
              <a:ext cx="5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CLR</a:t>
              </a:r>
            </a:p>
          </p:txBody>
        </p:sp>
        <p:sp>
          <p:nvSpPr>
            <p:cNvPr id="39972" name="Text Box 23"/>
            <p:cNvSpPr txBox="1">
              <a:spLocks noChangeArrowheads="1"/>
            </p:cNvSpPr>
            <p:nvPr/>
          </p:nvSpPr>
          <p:spPr bwMode="auto">
            <a:xfrm>
              <a:off x="1301" y="2072"/>
              <a:ext cx="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74LS163</a:t>
              </a:r>
            </a:p>
          </p:txBody>
        </p:sp>
        <p:sp>
          <p:nvSpPr>
            <p:cNvPr id="39973" name="Line 24"/>
            <p:cNvSpPr>
              <a:spLocks noChangeShapeType="1"/>
            </p:cNvSpPr>
            <p:nvPr/>
          </p:nvSpPr>
          <p:spPr bwMode="auto">
            <a:xfrm>
              <a:off x="1183" y="1579"/>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74" name="Line 25"/>
            <p:cNvSpPr>
              <a:spLocks noChangeShapeType="1"/>
            </p:cNvSpPr>
            <p:nvPr/>
          </p:nvSpPr>
          <p:spPr bwMode="auto">
            <a:xfrm>
              <a:off x="1428" y="1579"/>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75" name="Line 26"/>
            <p:cNvSpPr>
              <a:spLocks noChangeShapeType="1"/>
            </p:cNvSpPr>
            <p:nvPr/>
          </p:nvSpPr>
          <p:spPr bwMode="auto">
            <a:xfrm>
              <a:off x="1683" y="1579"/>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76" name="Line 27"/>
            <p:cNvSpPr>
              <a:spLocks noChangeShapeType="1"/>
            </p:cNvSpPr>
            <p:nvPr/>
          </p:nvSpPr>
          <p:spPr bwMode="auto">
            <a:xfrm>
              <a:off x="1937" y="1579"/>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77" name="Line 28"/>
            <p:cNvSpPr>
              <a:spLocks noChangeShapeType="1"/>
            </p:cNvSpPr>
            <p:nvPr/>
          </p:nvSpPr>
          <p:spPr bwMode="auto">
            <a:xfrm>
              <a:off x="1137" y="2707"/>
              <a:ext cx="0" cy="345"/>
            </a:xfrm>
            <a:prstGeom prst="line">
              <a:avLst/>
            </a:prstGeom>
            <a:noFill/>
            <a:ln w="38100">
              <a:solidFill>
                <a:schemeClr val="tx1"/>
              </a:solidFill>
              <a:round/>
              <a:headEnd/>
              <a:tailEnd/>
            </a:ln>
            <a:effectLst/>
          </p:spPr>
          <p:txBody>
            <a:bodyPr anchor="ctr">
              <a:spAutoFit/>
            </a:bodyPr>
            <a:lstStyle/>
            <a:p>
              <a:endParaRPr lang="zh-CN" altLang="en-US"/>
            </a:p>
          </p:txBody>
        </p:sp>
        <p:sp>
          <p:nvSpPr>
            <p:cNvPr id="39978" name="Line 29"/>
            <p:cNvSpPr>
              <a:spLocks noChangeShapeType="1"/>
            </p:cNvSpPr>
            <p:nvPr/>
          </p:nvSpPr>
          <p:spPr bwMode="auto">
            <a:xfrm>
              <a:off x="1492" y="2607"/>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79" name="Line 30"/>
            <p:cNvSpPr>
              <a:spLocks noChangeShapeType="1"/>
            </p:cNvSpPr>
            <p:nvPr/>
          </p:nvSpPr>
          <p:spPr bwMode="auto">
            <a:xfrm flipV="1">
              <a:off x="2774" y="2034"/>
              <a:ext cx="272"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9980" name="Line 31"/>
            <p:cNvSpPr>
              <a:spLocks noChangeShapeType="1"/>
            </p:cNvSpPr>
            <p:nvPr/>
          </p:nvSpPr>
          <p:spPr bwMode="auto">
            <a:xfrm>
              <a:off x="2789" y="2346"/>
              <a:ext cx="19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81" name="Rectangle 32"/>
            <p:cNvSpPr>
              <a:spLocks noChangeArrowheads="1"/>
            </p:cNvSpPr>
            <p:nvPr/>
          </p:nvSpPr>
          <p:spPr bwMode="auto">
            <a:xfrm>
              <a:off x="3282" y="1778"/>
              <a:ext cx="1909" cy="818"/>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9982" name="Text Box 33"/>
            <p:cNvSpPr txBox="1">
              <a:spLocks noChangeArrowheads="1"/>
            </p:cNvSpPr>
            <p:nvPr/>
          </p:nvSpPr>
          <p:spPr bwMode="auto">
            <a:xfrm>
              <a:off x="4973" y="1896"/>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9983" name="Text Box 34"/>
            <p:cNvSpPr txBox="1">
              <a:spLocks noChangeArrowheads="1"/>
            </p:cNvSpPr>
            <p:nvPr/>
          </p:nvSpPr>
          <p:spPr bwMode="auto">
            <a:xfrm>
              <a:off x="4961" y="2190"/>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9984" name="Text Box 35"/>
            <p:cNvSpPr txBox="1">
              <a:spLocks noChangeArrowheads="1"/>
            </p:cNvSpPr>
            <p:nvPr/>
          </p:nvSpPr>
          <p:spPr bwMode="auto">
            <a:xfrm>
              <a:off x="3301" y="2060"/>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9985" name="AutoShape 36"/>
            <p:cNvSpPr>
              <a:spLocks noChangeArrowheads="1"/>
            </p:cNvSpPr>
            <p:nvPr/>
          </p:nvSpPr>
          <p:spPr bwMode="auto">
            <a:xfrm>
              <a:off x="3862" y="2478"/>
              <a:ext cx="82" cy="12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9986" name="Oval 37"/>
            <p:cNvSpPr>
              <a:spLocks noChangeArrowheads="1"/>
            </p:cNvSpPr>
            <p:nvPr/>
          </p:nvSpPr>
          <p:spPr bwMode="auto">
            <a:xfrm>
              <a:off x="3518" y="261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9987" name="Oval 38"/>
            <p:cNvSpPr>
              <a:spLocks noChangeArrowheads="1"/>
            </p:cNvSpPr>
            <p:nvPr/>
          </p:nvSpPr>
          <p:spPr bwMode="auto">
            <a:xfrm>
              <a:off x="4734" y="1674"/>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9988" name="Text Box 39"/>
            <p:cNvSpPr txBox="1">
              <a:spLocks noChangeArrowheads="1"/>
            </p:cNvSpPr>
            <p:nvPr/>
          </p:nvSpPr>
          <p:spPr bwMode="auto">
            <a:xfrm>
              <a:off x="4001" y="2356"/>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9989" name="Text Box 40"/>
            <p:cNvSpPr txBox="1">
              <a:spLocks noChangeArrowheads="1"/>
            </p:cNvSpPr>
            <p:nvPr/>
          </p:nvSpPr>
          <p:spPr bwMode="auto">
            <a:xfrm>
              <a:off x="4250" y="2353"/>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9990" name="Text Box 41"/>
            <p:cNvSpPr txBox="1">
              <a:spLocks noChangeArrowheads="1"/>
            </p:cNvSpPr>
            <p:nvPr/>
          </p:nvSpPr>
          <p:spPr bwMode="auto">
            <a:xfrm>
              <a:off x="4499" y="2354"/>
              <a:ext cx="25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9991" name="Text Box 42"/>
            <p:cNvSpPr txBox="1">
              <a:spLocks noChangeArrowheads="1"/>
            </p:cNvSpPr>
            <p:nvPr/>
          </p:nvSpPr>
          <p:spPr bwMode="auto">
            <a:xfrm>
              <a:off x="4766" y="2356"/>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9992" name="Text Box 43"/>
            <p:cNvSpPr txBox="1">
              <a:spLocks noChangeArrowheads="1"/>
            </p:cNvSpPr>
            <p:nvPr/>
          </p:nvSpPr>
          <p:spPr bwMode="auto">
            <a:xfrm>
              <a:off x="3718" y="1748"/>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9993" name="Text Box 44"/>
            <p:cNvSpPr txBox="1">
              <a:spLocks noChangeArrowheads="1"/>
            </p:cNvSpPr>
            <p:nvPr/>
          </p:nvSpPr>
          <p:spPr bwMode="auto">
            <a:xfrm>
              <a:off x="3967" y="1754"/>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9994" name="Text Box 45"/>
            <p:cNvSpPr txBox="1">
              <a:spLocks noChangeArrowheads="1"/>
            </p:cNvSpPr>
            <p:nvPr/>
          </p:nvSpPr>
          <p:spPr bwMode="auto">
            <a:xfrm>
              <a:off x="4225" y="1751"/>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9995" name="Text Box 46"/>
            <p:cNvSpPr txBox="1">
              <a:spLocks noChangeArrowheads="1"/>
            </p:cNvSpPr>
            <p:nvPr/>
          </p:nvSpPr>
          <p:spPr bwMode="auto">
            <a:xfrm>
              <a:off x="3472" y="1754"/>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9996" name="Text Box 47"/>
            <p:cNvSpPr txBox="1">
              <a:spLocks noChangeArrowheads="1"/>
            </p:cNvSpPr>
            <p:nvPr/>
          </p:nvSpPr>
          <p:spPr bwMode="auto">
            <a:xfrm>
              <a:off x="4582" y="1762"/>
              <a:ext cx="354" cy="44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LOAD</a:t>
              </a:r>
            </a:p>
          </p:txBody>
        </p:sp>
        <p:sp>
          <p:nvSpPr>
            <p:cNvPr id="39997" name="Text Box 48"/>
            <p:cNvSpPr txBox="1">
              <a:spLocks noChangeArrowheads="1"/>
            </p:cNvSpPr>
            <p:nvPr/>
          </p:nvSpPr>
          <p:spPr bwMode="auto">
            <a:xfrm>
              <a:off x="3328" y="2367"/>
              <a:ext cx="5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CLR</a:t>
              </a:r>
            </a:p>
          </p:txBody>
        </p:sp>
        <p:sp>
          <p:nvSpPr>
            <p:cNvPr id="39998" name="Text Box 49"/>
            <p:cNvSpPr txBox="1">
              <a:spLocks noChangeArrowheads="1"/>
            </p:cNvSpPr>
            <p:nvPr/>
          </p:nvSpPr>
          <p:spPr bwMode="auto">
            <a:xfrm>
              <a:off x="3719" y="2060"/>
              <a:ext cx="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74LS163</a:t>
              </a:r>
            </a:p>
          </p:txBody>
        </p:sp>
        <p:sp>
          <p:nvSpPr>
            <p:cNvPr id="39999" name="Line 50"/>
            <p:cNvSpPr>
              <a:spLocks noChangeShapeType="1"/>
            </p:cNvSpPr>
            <p:nvPr/>
          </p:nvSpPr>
          <p:spPr bwMode="auto">
            <a:xfrm>
              <a:off x="3601" y="1576"/>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0" name="Line 51"/>
            <p:cNvSpPr>
              <a:spLocks noChangeShapeType="1"/>
            </p:cNvSpPr>
            <p:nvPr/>
          </p:nvSpPr>
          <p:spPr bwMode="auto">
            <a:xfrm>
              <a:off x="3846" y="156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1" name="Line 52"/>
            <p:cNvSpPr>
              <a:spLocks noChangeShapeType="1"/>
            </p:cNvSpPr>
            <p:nvPr/>
          </p:nvSpPr>
          <p:spPr bwMode="auto">
            <a:xfrm>
              <a:off x="4101" y="156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2" name="Line 53"/>
            <p:cNvSpPr>
              <a:spLocks noChangeShapeType="1"/>
            </p:cNvSpPr>
            <p:nvPr/>
          </p:nvSpPr>
          <p:spPr bwMode="auto">
            <a:xfrm>
              <a:off x="4355" y="156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3" name="Line 54"/>
            <p:cNvSpPr>
              <a:spLocks noChangeShapeType="1"/>
            </p:cNvSpPr>
            <p:nvPr/>
          </p:nvSpPr>
          <p:spPr bwMode="auto">
            <a:xfrm>
              <a:off x="3555" y="2695"/>
              <a:ext cx="0" cy="355"/>
            </a:xfrm>
            <a:prstGeom prst="line">
              <a:avLst/>
            </a:prstGeom>
            <a:noFill/>
            <a:ln w="38100">
              <a:solidFill>
                <a:schemeClr val="tx1"/>
              </a:solidFill>
              <a:round/>
              <a:headEnd/>
              <a:tailEnd/>
            </a:ln>
            <a:effectLst/>
          </p:spPr>
          <p:txBody>
            <a:bodyPr anchor="ctr">
              <a:spAutoFit/>
            </a:bodyPr>
            <a:lstStyle/>
            <a:p>
              <a:endParaRPr lang="zh-CN" altLang="en-US"/>
            </a:p>
          </p:txBody>
        </p:sp>
        <p:sp>
          <p:nvSpPr>
            <p:cNvPr id="40004" name="Line 55"/>
            <p:cNvSpPr>
              <a:spLocks noChangeShapeType="1"/>
            </p:cNvSpPr>
            <p:nvPr/>
          </p:nvSpPr>
          <p:spPr bwMode="auto">
            <a:xfrm>
              <a:off x="3910" y="2595"/>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5" name="Line 56"/>
            <p:cNvSpPr>
              <a:spLocks noChangeShapeType="1"/>
            </p:cNvSpPr>
            <p:nvPr/>
          </p:nvSpPr>
          <p:spPr bwMode="auto">
            <a:xfrm>
              <a:off x="5192" y="2040"/>
              <a:ext cx="19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6" name="Line 57"/>
            <p:cNvSpPr>
              <a:spLocks noChangeShapeType="1"/>
            </p:cNvSpPr>
            <p:nvPr/>
          </p:nvSpPr>
          <p:spPr bwMode="auto">
            <a:xfrm>
              <a:off x="5207" y="2334"/>
              <a:ext cx="19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7" name="Line 58"/>
            <p:cNvSpPr>
              <a:spLocks noChangeShapeType="1"/>
            </p:cNvSpPr>
            <p:nvPr/>
          </p:nvSpPr>
          <p:spPr bwMode="auto">
            <a:xfrm flipV="1">
              <a:off x="3028" y="2200"/>
              <a:ext cx="262" cy="8"/>
            </a:xfrm>
            <a:prstGeom prst="line">
              <a:avLst/>
            </a:prstGeom>
            <a:noFill/>
            <a:ln w="38100">
              <a:solidFill>
                <a:schemeClr val="tx1"/>
              </a:solidFill>
              <a:round/>
              <a:headEnd/>
              <a:tailEnd/>
            </a:ln>
            <a:effectLst/>
          </p:spPr>
          <p:txBody>
            <a:bodyPr anchor="ctr">
              <a:spAutoFit/>
            </a:bodyPr>
            <a:lstStyle/>
            <a:p>
              <a:endParaRPr lang="zh-CN" altLang="en-US"/>
            </a:p>
          </p:txBody>
        </p:sp>
        <p:sp>
          <p:nvSpPr>
            <p:cNvPr id="40008" name="Line 59"/>
            <p:cNvSpPr>
              <a:spLocks noChangeShapeType="1"/>
            </p:cNvSpPr>
            <p:nvPr/>
          </p:nvSpPr>
          <p:spPr bwMode="auto">
            <a:xfrm>
              <a:off x="3027" y="2055"/>
              <a:ext cx="0" cy="16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09" name="Line 60"/>
            <p:cNvSpPr>
              <a:spLocks noChangeShapeType="1"/>
            </p:cNvSpPr>
            <p:nvPr/>
          </p:nvSpPr>
          <p:spPr bwMode="auto">
            <a:xfrm>
              <a:off x="5381" y="1581"/>
              <a:ext cx="0" cy="7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10" name="Text Box 61"/>
            <p:cNvSpPr txBox="1">
              <a:spLocks noChangeArrowheads="1"/>
            </p:cNvSpPr>
            <p:nvPr/>
          </p:nvSpPr>
          <p:spPr bwMode="auto">
            <a:xfrm>
              <a:off x="2817" y="2356"/>
              <a:ext cx="58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+5V</a:t>
              </a:r>
            </a:p>
          </p:txBody>
        </p:sp>
        <p:sp>
          <p:nvSpPr>
            <p:cNvPr id="40011" name="Oval 62"/>
            <p:cNvSpPr>
              <a:spLocks noChangeArrowheads="1"/>
            </p:cNvSpPr>
            <p:nvPr/>
          </p:nvSpPr>
          <p:spPr bwMode="auto">
            <a:xfrm>
              <a:off x="5345" y="2000"/>
              <a:ext cx="65" cy="65"/>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40012" name="Text Box 63"/>
            <p:cNvSpPr txBox="1">
              <a:spLocks noChangeArrowheads="1"/>
            </p:cNvSpPr>
            <p:nvPr/>
          </p:nvSpPr>
          <p:spPr bwMode="auto">
            <a:xfrm>
              <a:off x="5111" y="1325"/>
              <a:ext cx="58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+5V</a:t>
              </a:r>
            </a:p>
          </p:txBody>
        </p:sp>
        <p:sp>
          <p:nvSpPr>
            <p:cNvPr id="40013" name="Line 64"/>
            <p:cNvSpPr>
              <a:spLocks noChangeShapeType="1"/>
            </p:cNvSpPr>
            <p:nvPr/>
          </p:nvSpPr>
          <p:spPr bwMode="auto">
            <a:xfrm>
              <a:off x="1491" y="2818"/>
              <a:ext cx="40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40014" name="Oval 65"/>
            <p:cNvSpPr>
              <a:spLocks noChangeArrowheads="1"/>
            </p:cNvSpPr>
            <p:nvPr/>
          </p:nvSpPr>
          <p:spPr bwMode="auto">
            <a:xfrm>
              <a:off x="3878" y="2778"/>
              <a:ext cx="65" cy="65"/>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40015" name="Line 66"/>
            <p:cNvSpPr>
              <a:spLocks noChangeShapeType="1"/>
            </p:cNvSpPr>
            <p:nvPr/>
          </p:nvSpPr>
          <p:spPr bwMode="auto">
            <a:xfrm>
              <a:off x="1146" y="3040"/>
              <a:ext cx="2754" cy="0"/>
            </a:xfrm>
            <a:prstGeom prst="line">
              <a:avLst/>
            </a:prstGeom>
            <a:noFill/>
            <a:ln w="38100">
              <a:solidFill>
                <a:schemeClr val="tx1"/>
              </a:solidFill>
              <a:round/>
              <a:headEnd/>
              <a:tailEnd/>
            </a:ln>
            <a:effectLst/>
          </p:spPr>
          <p:txBody>
            <a:bodyPr anchor="ctr">
              <a:spAutoFit/>
            </a:bodyPr>
            <a:lstStyle/>
            <a:p>
              <a:endParaRPr lang="zh-CN" altLang="en-US"/>
            </a:p>
          </p:txBody>
        </p:sp>
        <p:sp>
          <p:nvSpPr>
            <p:cNvPr id="40016" name="Oval 67"/>
            <p:cNvSpPr>
              <a:spLocks noChangeArrowheads="1"/>
            </p:cNvSpPr>
            <p:nvPr/>
          </p:nvSpPr>
          <p:spPr bwMode="auto">
            <a:xfrm>
              <a:off x="3533" y="3000"/>
              <a:ext cx="65" cy="65"/>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40017" name="Text Box 68"/>
            <p:cNvSpPr txBox="1">
              <a:spLocks noChangeArrowheads="1"/>
            </p:cNvSpPr>
            <p:nvPr/>
          </p:nvSpPr>
          <p:spPr bwMode="auto">
            <a:xfrm>
              <a:off x="1216" y="1647"/>
              <a:ext cx="12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dirty="0">
                  <a:ea typeface="楷体_GB2312" pitchFamily="49" charset="-122"/>
                </a:rPr>
                <a:t>,    ,    ,     ,      </a:t>
              </a:r>
            </a:p>
          </p:txBody>
        </p:sp>
        <p:sp>
          <p:nvSpPr>
            <p:cNvPr id="40018" name="Text Box 69"/>
            <p:cNvSpPr txBox="1">
              <a:spLocks noChangeArrowheads="1"/>
            </p:cNvSpPr>
            <p:nvPr/>
          </p:nvSpPr>
          <p:spPr bwMode="auto">
            <a:xfrm>
              <a:off x="5269" y="2827"/>
              <a:ext cx="5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40019" name="Text Box 70"/>
            <p:cNvSpPr txBox="1">
              <a:spLocks noChangeArrowheads="1"/>
            </p:cNvSpPr>
            <p:nvPr/>
          </p:nvSpPr>
          <p:spPr bwMode="auto">
            <a:xfrm>
              <a:off x="3908" y="2910"/>
              <a:ext cx="61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CLR</a:t>
              </a:r>
            </a:p>
          </p:txBody>
        </p:sp>
      </p:grpSp>
      <p:grpSp>
        <p:nvGrpSpPr>
          <p:cNvPr id="99399" name="Group 71"/>
          <p:cNvGrpSpPr>
            <a:grpSpLocks/>
          </p:cNvGrpSpPr>
          <p:nvPr/>
        </p:nvGrpSpPr>
        <p:grpSpPr bwMode="auto">
          <a:xfrm>
            <a:off x="2043113" y="4475163"/>
            <a:ext cx="6037262" cy="1249362"/>
            <a:chOff x="333" y="2819"/>
            <a:chExt cx="3803" cy="787"/>
          </a:xfrm>
        </p:grpSpPr>
        <p:sp>
          <p:nvSpPr>
            <p:cNvPr id="39953" name="Text Box 72"/>
            <p:cNvSpPr txBox="1">
              <a:spLocks noChangeArrowheads="1"/>
            </p:cNvSpPr>
            <p:nvPr/>
          </p:nvSpPr>
          <p:spPr bwMode="auto">
            <a:xfrm>
              <a:off x="333" y="3010"/>
              <a:ext cx="3803" cy="596"/>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dirty="0">
                  <a:ea typeface="楷体_GB2312" pitchFamily="49" charset="-122"/>
                </a:rPr>
                <a:t>         </a:t>
              </a:r>
              <a:r>
                <a:rPr lang="zh-CN" altLang="en-US" sz="2800" b="1" dirty="0">
                  <a:ea typeface="楷体_GB2312" pitchFamily="49" charset="-122"/>
                </a:rPr>
                <a:t>应该在 </a:t>
              </a:r>
              <a:r>
                <a:rPr lang="en-US" altLang="zh-CN" sz="2800" b="1" dirty="0">
                  <a:ea typeface="楷体_GB2312" pitchFamily="49" charset="-122"/>
                </a:rPr>
                <a:t>Q</a:t>
              </a:r>
              <a:r>
                <a:rPr lang="en-US" altLang="zh-CN" sz="2800" b="1" baseline="-25000" dirty="0">
                  <a:ea typeface="楷体_GB2312" pitchFamily="49" charset="-122"/>
                </a:rPr>
                <a:t>D</a:t>
              </a:r>
              <a:r>
                <a:rPr lang="en-US" altLang="zh-CN" sz="2800" b="1" dirty="0">
                  <a:ea typeface="楷体_GB2312" pitchFamily="49" charset="-122"/>
                </a:rPr>
                <a:t>Q</a:t>
              </a:r>
              <a:r>
                <a:rPr lang="en-US" altLang="zh-CN" sz="2800" b="1" baseline="-25000" dirty="0">
                  <a:ea typeface="楷体_GB2312" pitchFamily="49" charset="-122"/>
                </a:rPr>
                <a:t>C</a:t>
              </a:r>
              <a:r>
                <a:rPr lang="en-US" altLang="zh-CN" sz="2800" b="1" dirty="0">
                  <a:ea typeface="楷体_GB2312" pitchFamily="49" charset="-122"/>
                </a:rPr>
                <a:t>Q</a:t>
              </a:r>
              <a:r>
                <a:rPr lang="en-US" altLang="zh-CN" sz="2800" b="1" baseline="-25000" dirty="0">
                  <a:ea typeface="楷体_GB2312" pitchFamily="49" charset="-122"/>
                </a:rPr>
                <a:t>B</a:t>
              </a:r>
              <a:r>
                <a:rPr lang="en-US" altLang="zh-CN" sz="2800" b="1" dirty="0">
                  <a:ea typeface="楷体_GB2312" pitchFamily="49" charset="-122"/>
                </a:rPr>
                <a:t>Q</a:t>
              </a:r>
              <a:r>
                <a:rPr lang="en-US" altLang="zh-CN" sz="2800" b="1" baseline="-25000" dirty="0">
                  <a:ea typeface="楷体_GB2312" pitchFamily="49" charset="-122"/>
                </a:rPr>
                <a:t>A </a:t>
              </a:r>
              <a:r>
                <a:rPr lang="en-US" altLang="zh-CN" sz="2800" b="1" dirty="0" err="1">
                  <a:ea typeface="楷体_GB2312" pitchFamily="49" charset="-122"/>
                </a:rPr>
                <a:t>Q</a:t>
              </a:r>
              <a:r>
                <a:rPr lang="en-US" altLang="zh-CN" sz="2800" b="1" baseline="-25000" dirty="0" err="1">
                  <a:ea typeface="楷体_GB2312" pitchFamily="49" charset="-122"/>
                </a:rPr>
                <a:t>D</a:t>
              </a:r>
              <a:r>
                <a:rPr lang="en-US" altLang="zh-CN" sz="2800" b="1" dirty="0" err="1">
                  <a:ea typeface="楷体_GB2312" pitchFamily="49" charset="-122"/>
                </a:rPr>
                <a:t>Q</a:t>
              </a:r>
              <a:r>
                <a:rPr lang="en-US" altLang="zh-CN" sz="2800" b="1" baseline="-25000" dirty="0" err="1">
                  <a:ea typeface="楷体_GB2312" pitchFamily="49" charset="-122"/>
                </a:rPr>
                <a:t>C</a:t>
              </a:r>
              <a:r>
                <a:rPr lang="en-US" altLang="zh-CN" sz="2800" b="1" dirty="0" err="1">
                  <a:ea typeface="楷体_GB2312" pitchFamily="49" charset="-122"/>
                </a:rPr>
                <a:t>Q</a:t>
              </a:r>
              <a:r>
                <a:rPr lang="en-US" altLang="zh-CN" sz="2800" b="1" baseline="-25000" dirty="0" err="1">
                  <a:ea typeface="楷体_GB2312" pitchFamily="49" charset="-122"/>
                </a:rPr>
                <a:t>B</a:t>
              </a:r>
              <a:r>
                <a:rPr lang="en-US" altLang="zh-CN" sz="2800" b="1" dirty="0" err="1">
                  <a:ea typeface="楷体_GB2312" pitchFamily="49" charset="-122"/>
                </a:rPr>
                <a:t>Q</a:t>
              </a:r>
              <a:r>
                <a:rPr lang="en-US" altLang="zh-CN" sz="2800" b="1" baseline="-25000" dirty="0" err="1">
                  <a:ea typeface="楷体_GB2312" pitchFamily="49" charset="-122"/>
                </a:rPr>
                <a:t>A</a:t>
              </a:r>
              <a:r>
                <a:rPr lang="en-US" altLang="zh-CN" sz="2800" b="1" baseline="-25000" dirty="0">
                  <a:ea typeface="楷体_GB2312" pitchFamily="49" charset="-122"/>
                </a:rPr>
                <a:t>                 </a:t>
              </a:r>
              <a:r>
                <a:rPr lang="zh-CN" altLang="en-US" sz="2800" b="1" dirty="0">
                  <a:ea typeface="楷体_GB2312" pitchFamily="49" charset="-122"/>
                </a:rPr>
                <a:t>＝ </a:t>
              </a:r>
              <a:r>
                <a:rPr lang="en-US" altLang="zh-CN" sz="2800" b="1" dirty="0">
                  <a:ea typeface="楷体_GB2312" pitchFamily="49" charset="-122"/>
                </a:rPr>
                <a:t>0001  0111 </a:t>
              </a:r>
              <a:r>
                <a:rPr lang="zh-CN" altLang="en-US" sz="2800" b="1" dirty="0">
                  <a:ea typeface="楷体_GB2312" pitchFamily="49" charset="-122"/>
                </a:rPr>
                <a:t>时准备清零。</a:t>
              </a:r>
            </a:p>
          </p:txBody>
        </p:sp>
        <p:sp>
          <p:nvSpPr>
            <p:cNvPr id="39954" name="Text Box 73"/>
            <p:cNvSpPr txBox="1">
              <a:spLocks noChangeArrowheads="1"/>
            </p:cNvSpPr>
            <p:nvPr/>
          </p:nvSpPr>
          <p:spPr bwMode="auto">
            <a:xfrm>
              <a:off x="1763" y="2819"/>
              <a:ext cx="1128"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dirty="0">
                  <a:ea typeface="楷体_GB2312" pitchFamily="49" charset="-122"/>
                </a:rPr>
                <a:t>,     ,    ,    ,</a:t>
              </a:r>
            </a:p>
          </p:txBody>
        </p:sp>
      </p:grpSp>
      <p:grpSp>
        <p:nvGrpSpPr>
          <p:cNvPr id="99402" name="Group 74"/>
          <p:cNvGrpSpPr>
            <a:grpSpLocks/>
          </p:cNvGrpSpPr>
          <p:nvPr/>
        </p:nvGrpSpPr>
        <p:grpSpPr bwMode="auto">
          <a:xfrm>
            <a:off x="2636838" y="5713413"/>
            <a:ext cx="5376862" cy="831850"/>
            <a:chOff x="1661" y="3527"/>
            <a:chExt cx="3387" cy="524"/>
          </a:xfrm>
        </p:grpSpPr>
        <p:grpSp>
          <p:nvGrpSpPr>
            <p:cNvPr id="39944" name="Group 75"/>
            <p:cNvGrpSpPr>
              <a:grpSpLocks/>
            </p:cNvGrpSpPr>
            <p:nvPr/>
          </p:nvGrpSpPr>
          <p:grpSpPr bwMode="auto">
            <a:xfrm>
              <a:off x="2481" y="3527"/>
              <a:ext cx="2567" cy="524"/>
              <a:chOff x="2481" y="3527"/>
              <a:chExt cx="2567" cy="524"/>
            </a:xfrm>
          </p:grpSpPr>
          <p:sp>
            <p:nvSpPr>
              <p:cNvPr id="39951" name="Text Box 76"/>
              <p:cNvSpPr txBox="1">
                <a:spLocks noChangeArrowheads="1"/>
              </p:cNvSpPr>
              <p:nvPr/>
            </p:nvSpPr>
            <p:spPr bwMode="auto">
              <a:xfrm>
                <a:off x="2481" y="3724"/>
                <a:ext cx="2567"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ea typeface="楷体_GB2312" pitchFamily="49" charset="-122"/>
                  </a:rPr>
                  <a:t> Q</a:t>
                </a:r>
                <a:r>
                  <a:rPr lang="en-US" altLang="zh-CN" sz="2800" b="1" baseline="-25000">
                    <a:ea typeface="楷体_GB2312" pitchFamily="49" charset="-122"/>
                  </a:rPr>
                  <a:t>D</a:t>
                </a:r>
                <a:r>
                  <a:rPr lang="en-US" altLang="zh-CN" sz="2800" b="1">
                    <a:ea typeface="楷体_GB2312" pitchFamily="49" charset="-122"/>
                  </a:rPr>
                  <a:t>Q</a:t>
                </a:r>
                <a:r>
                  <a:rPr lang="en-US" altLang="zh-CN" sz="2800" b="1" baseline="-25000">
                    <a:ea typeface="楷体_GB2312" pitchFamily="49" charset="-122"/>
                  </a:rPr>
                  <a:t>C</a:t>
                </a:r>
                <a:r>
                  <a:rPr lang="en-US" altLang="zh-CN" sz="2800" b="1">
                    <a:ea typeface="楷体_GB2312" pitchFamily="49" charset="-122"/>
                  </a:rPr>
                  <a:t>Q</a:t>
                </a:r>
                <a:r>
                  <a:rPr lang="en-US" altLang="zh-CN" sz="2800" b="1" baseline="-25000">
                    <a:ea typeface="楷体_GB2312" pitchFamily="49" charset="-122"/>
                  </a:rPr>
                  <a:t>B</a:t>
                </a:r>
                <a:r>
                  <a:rPr lang="en-US" altLang="zh-CN" sz="2800" b="1">
                    <a:ea typeface="楷体_GB2312" pitchFamily="49" charset="-122"/>
                  </a:rPr>
                  <a:t>Q</a:t>
                </a:r>
                <a:r>
                  <a:rPr lang="en-US" altLang="zh-CN" sz="2800" b="1" baseline="-25000">
                    <a:ea typeface="楷体_GB2312" pitchFamily="49" charset="-122"/>
                  </a:rPr>
                  <a:t>A </a:t>
                </a:r>
                <a:r>
                  <a:rPr lang="en-US" altLang="zh-CN" sz="2800" b="1">
                    <a:ea typeface="楷体_GB2312" pitchFamily="49" charset="-122"/>
                  </a:rPr>
                  <a:t>Q</a:t>
                </a:r>
                <a:r>
                  <a:rPr lang="en-US" altLang="zh-CN" sz="2800" b="1" baseline="-25000">
                    <a:ea typeface="楷体_GB2312" pitchFamily="49" charset="-122"/>
                  </a:rPr>
                  <a:t>D</a:t>
                </a:r>
                <a:r>
                  <a:rPr lang="en-US" altLang="zh-CN" sz="2800" b="1">
                    <a:ea typeface="楷体_GB2312" pitchFamily="49" charset="-122"/>
                  </a:rPr>
                  <a:t>Q</a:t>
                </a:r>
                <a:r>
                  <a:rPr lang="en-US" altLang="zh-CN" sz="2800" b="1" baseline="-25000">
                    <a:ea typeface="楷体_GB2312" pitchFamily="49" charset="-122"/>
                  </a:rPr>
                  <a:t>C</a:t>
                </a:r>
                <a:r>
                  <a:rPr lang="en-US" altLang="zh-CN" sz="2800" b="1">
                    <a:ea typeface="楷体_GB2312" pitchFamily="49" charset="-122"/>
                  </a:rPr>
                  <a:t>Q</a:t>
                </a:r>
                <a:r>
                  <a:rPr lang="en-US" altLang="zh-CN" sz="2800" b="1" baseline="-25000">
                    <a:ea typeface="楷体_GB2312" pitchFamily="49" charset="-122"/>
                  </a:rPr>
                  <a:t>B</a:t>
                </a:r>
                <a:r>
                  <a:rPr lang="en-US" altLang="zh-CN" sz="2800" b="1">
                    <a:ea typeface="楷体_GB2312" pitchFamily="49" charset="-122"/>
                  </a:rPr>
                  <a:t>Q</a:t>
                </a:r>
                <a:r>
                  <a:rPr lang="en-US" altLang="zh-CN" sz="2800" b="1" baseline="-25000">
                    <a:ea typeface="楷体_GB2312" pitchFamily="49" charset="-122"/>
                  </a:rPr>
                  <a:t>A                 </a:t>
                </a:r>
                <a:endParaRPr lang="en-US" altLang="zh-CN" sz="2800" b="1">
                  <a:ea typeface="楷体_GB2312" pitchFamily="49" charset="-122"/>
                </a:endParaRPr>
              </a:p>
            </p:txBody>
          </p:sp>
          <p:sp>
            <p:nvSpPr>
              <p:cNvPr id="39952" name="Text Box 77"/>
              <p:cNvSpPr txBox="1">
                <a:spLocks noChangeArrowheads="1"/>
              </p:cNvSpPr>
              <p:nvPr/>
            </p:nvSpPr>
            <p:spPr bwMode="auto">
              <a:xfrm>
                <a:off x="2723" y="3527"/>
                <a:ext cx="1128"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ea typeface="楷体_GB2312" pitchFamily="49" charset="-122"/>
                  </a:rPr>
                  <a:t>,    ,    ,    ,</a:t>
                </a:r>
              </a:p>
            </p:txBody>
          </p:sp>
        </p:grpSp>
        <p:sp>
          <p:nvSpPr>
            <p:cNvPr id="39945" name="Line 78"/>
            <p:cNvSpPr>
              <a:spLocks noChangeShapeType="1"/>
            </p:cNvSpPr>
            <p:nvPr/>
          </p:nvSpPr>
          <p:spPr bwMode="auto">
            <a:xfrm>
              <a:off x="2609" y="3746"/>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46" name="Line 79"/>
            <p:cNvSpPr>
              <a:spLocks noChangeShapeType="1"/>
            </p:cNvSpPr>
            <p:nvPr/>
          </p:nvSpPr>
          <p:spPr bwMode="auto">
            <a:xfrm>
              <a:off x="3787" y="3742"/>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47" name="Line 80"/>
            <p:cNvSpPr>
              <a:spLocks noChangeShapeType="1"/>
            </p:cNvSpPr>
            <p:nvPr/>
          </p:nvSpPr>
          <p:spPr bwMode="auto">
            <a:xfrm>
              <a:off x="3192" y="3747"/>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48" name="Line 81"/>
            <p:cNvSpPr>
              <a:spLocks noChangeShapeType="1"/>
            </p:cNvSpPr>
            <p:nvPr/>
          </p:nvSpPr>
          <p:spPr bwMode="auto">
            <a:xfrm>
              <a:off x="2897" y="3744"/>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49" name="Line 82"/>
            <p:cNvSpPr>
              <a:spLocks noChangeShapeType="1"/>
            </p:cNvSpPr>
            <p:nvPr/>
          </p:nvSpPr>
          <p:spPr bwMode="auto">
            <a:xfrm>
              <a:off x="2527" y="3655"/>
              <a:ext cx="23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950" name="Text Box 83"/>
            <p:cNvSpPr txBox="1">
              <a:spLocks noChangeArrowheads="1"/>
            </p:cNvSpPr>
            <p:nvPr/>
          </p:nvSpPr>
          <p:spPr bwMode="auto">
            <a:xfrm>
              <a:off x="1661" y="3693"/>
              <a:ext cx="882"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ea typeface="楷体_GB2312" pitchFamily="49" charset="-122"/>
                </a:rPr>
                <a:t>CLR =</a:t>
              </a:r>
            </a:p>
          </p:txBody>
        </p:sp>
      </p:grpSp>
    </p:spTree>
    <p:extLst>
      <p:ext uri="{BB962C8B-B14F-4D97-AF65-F5344CB8AC3E}">
        <p14:creationId xmlns:p14="http://schemas.microsoft.com/office/powerpoint/2010/main" val="2847109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Effect transition="in" filter="wipe(left)">
                                      <p:cBhvr>
                                        <p:cTn id="7" dur="500"/>
                                        <p:tgtEl>
                                          <p:spTgt spid="99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pRg st="0" end="0"/>
                                            </p:txEl>
                                          </p:spTgt>
                                        </p:tgtEl>
                                        <p:attrNameLst>
                                          <p:attrName>style.visibility</p:attrName>
                                        </p:attrNameLst>
                                      </p:cBhvr>
                                      <p:to>
                                        <p:strVal val="visible"/>
                                      </p:to>
                                    </p:set>
                                    <p:animEffect transition="in" filter="wipe(left)">
                                      <p:cBhvr>
                                        <p:cTn id="12" dur="500"/>
                                        <p:tgtEl>
                                          <p:spTgt spid="993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2">
                                            <p:txEl>
                                              <p:pRg st="0" end="0"/>
                                            </p:txEl>
                                          </p:spTgt>
                                        </p:tgtEl>
                                        <p:attrNameLst>
                                          <p:attrName>style.visibility</p:attrName>
                                        </p:attrNameLst>
                                      </p:cBhvr>
                                      <p:to>
                                        <p:strVal val="visible"/>
                                      </p:to>
                                    </p:set>
                                    <p:animEffect transition="in" filter="wipe(left)">
                                      <p:cBhvr>
                                        <p:cTn id="17" dur="500"/>
                                        <p:tgtEl>
                                          <p:spTgt spid="9933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9333"/>
                                        </p:tgtEl>
                                        <p:attrNameLst>
                                          <p:attrName>style.visibility</p:attrName>
                                        </p:attrNameLst>
                                      </p:cBhvr>
                                      <p:to>
                                        <p:strVal val="visible"/>
                                      </p:to>
                                    </p:set>
                                    <p:animEffect transition="in" filter="dissolve">
                                      <p:cBhvr>
                                        <p:cTn id="22" dur="500"/>
                                        <p:tgtEl>
                                          <p:spTgt spid="993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9399"/>
                                        </p:tgtEl>
                                        <p:attrNameLst>
                                          <p:attrName>style.visibility</p:attrName>
                                        </p:attrNameLst>
                                      </p:cBhvr>
                                      <p:to>
                                        <p:strVal val="visible"/>
                                      </p:to>
                                    </p:set>
                                    <p:animEffect transition="in" filter="box(out)">
                                      <p:cBhvr>
                                        <p:cTn id="27" dur="500"/>
                                        <p:tgtEl>
                                          <p:spTgt spid="99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9402"/>
                                        </p:tgtEl>
                                        <p:attrNameLst>
                                          <p:attrName>style.visibility</p:attrName>
                                        </p:attrNameLst>
                                      </p:cBhvr>
                                      <p:to>
                                        <p:strVal val="visible"/>
                                      </p:to>
                                    </p:set>
                                    <p:animEffect transition="in" filter="box(out)">
                                      <p:cBhvr>
                                        <p:cTn id="32" dur="500"/>
                                        <p:tgtEl>
                                          <p:spTgt spid="9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autoUpdateAnimBg="0"/>
      <p:bldP spid="99331" grpId="0" build="p" autoUpdateAnimBg="0"/>
      <p:bldP spid="9933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50838" y="258763"/>
            <a:ext cx="8359775"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a:t>
            </a:r>
            <a:r>
              <a:rPr lang="zh-CN" altLang="en-US" sz="2800" b="1"/>
              <a:t>、利用集成功能组件设计计数电路</a:t>
            </a:r>
          </a:p>
        </p:txBody>
      </p:sp>
      <p:sp>
        <p:nvSpPr>
          <p:cNvPr id="80900" name="Text Box 4"/>
          <p:cNvSpPr txBox="1">
            <a:spLocks noChangeArrowheads="1"/>
          </p:cNvSpPr>
          <p:nvPr/>
        </p:nvSpPr>
        <p:spPr bwMode="auto">
          <a:xfrm>
            <a:off x="152400" y="762000"/>
            <a:ext cx="6853238" cy="457200"/>
          </a:xfrm>
          <a:prstGeom prst="rect">
            <a:avLst/>
          </a:prstGeom>
          <a:noFill/>
          <a:ln w="9525" cap="rnd">
            <a:noFill/>
            <a:prstDash val="sysDot"/>
            <a:miter lim="800000"/>
            <a:headEnd/>
            <a:tailEnd/>
          </a:ln>
          <a:effectLst/>
        </p:spPr>
        <p:txBody>
          <a:bodyPr anchor="ctr">
            <a:spAutoFit/>
          </a:bodyPr>
          <a:lstStyle/>
          <a:p>
            <a:pPr eaLnBrk="1" hangingPunct="1">
              <a:spcBef>
                <a:spcPct val="50000"/>
              </a:spcBef>
            </a:pPr>
            <a:r>
              <a:rPr lang="zh-CN" altLang="en-US" b="1" dirty="0" smtClean="0">
                <a:solidFill>
                  <a:srgbClr val="FF0000"/>
                </a:solidFill>
              </a:rPr>
              <a:t>（</a:t>
            </a:r>
            <a:r>
              <a:rPr lang="en-US" altLang="zh-CN" b="1" dirty="0" smtClean="0">
                <a:solidFill>
                  <a:srgbClr val="FF0000"/>
                </a:solidFill>
              </a:rPr>
              <a:t>2</a:t>
            </a:r>
            <a:r>
              <a:rPr lang="zh-CN" altLang="en-US" b="1" dirty="0" smtClean="0">
                <a:solidFill>
                  <a:srgbClr val="FF0000"/>
                </a:solidFill>
              </a:rPr>
              <a:t>） </a:t>
            </a:r>
            <a:r>
              <a:rPr lang="zh-CN" altLang="en-US" b="1" dirty="0">
                <a:solidFill>
                  <a:srgbClr val="FF0000"/>
                </a:solidFill>
              </a:rPr>
              <a:t>二 </a:t>
            </a:r>
            <a:r>
              <a:rPr lang="en-US" altLang="zh-CN" b="1" dirty="0">
                <a:solidFill>
                  <a:srgbClr val="FF0000"/>
                </a:solidFill>
              </a:rPr>
              <a:t>- </a:t>
            </a:r>
            <a:r>
              <a:rPr lang="zh-CN" altLang="en-US" b="1" dirty="0">
                <a:solidFill>
                  <a:srgbClr val="FF0000"/>
                </a:solidFill>
              </a:rPr>
              <a:t>五 </a:t>
            </a:r>
            <a:r>
              <a:rPr lang="en-US" altLang="zh-CN" b="1" dirty="0">
                <a:solidFill>
                  <a:srgbClr val="FF0000"/>
                </a:solidFill>
              </a:rPr>
              <a:t>- </a:t>
            </a:r>
            <a:r>
              <a:rPr lang="zh-CN" altLang="en-US" b="1" dirty="0">
                <a:solidFill>
                  <a:srgbClr val="FF0000"/>
                </a:solidFill>
              </a:rPr>
              <a:t>十进制计数器 </a:t>
            </a:r>
            <a:r>
              <a:rPr lang="en-US" altLang="zh-CN" b="1" dirty="0">
                <a:solidFill>
                  <a:srgbClr val="FF0000"/>
                </a:solidFill>
              </a:rPr>
              <a:t>74LS90</a:t>
            </a:r>
          </a:p>
        </p:txBody>
      </p:sp>
      <p:sp>
        <p:nvSpPr>
          <p:cNvPr id="4" name="Text Box 3"/>
          <p:cNvSpPr txBox="1">
            <a:spLocks noChangeArrowheads="1"/>
          </p:cNvSpPr>
          <p:nvPr/>
        </p:nvSpPr>
        <p:spPr bwMode="auto">
          <a:xfrm>
            <a:off x="457200" y="2117074"/>
            <a:ext cx="8153400" cy="1200329"/>
          </a:xfrm>
          <a:prstGeom prst="rect">
            <a:avLst/>
          </a:prstGeom>
          <a:noFill/>
          <a:ln w="38100">
            <a:noFill/>
            <a:miter lim="800000"/>
            <a:headEnd/>
            <a:tailEnd/>
          </a:ln>
          <a:effectLst/>
        </p:spPr>
        <p:txBody>
          <a:bodyPr anchor="ctr">
            <a:spAutoFit/>
          </a:bodyPr>
          <a:lstStyle/>
          <a:p>
            <a:pPr indent="576263" eaLnBrk="1" hangingPunct="1">
              <a:spcBef>
                <a:spcPct val="50000"/>
              </a:spcBef>
            </a:pPr>
            <a:r>
              <a:rPr lang="en-US" altLang="zh-CN" b="1" dirty="0" smtClean="0"/>
              <a:t>74LS </a:t>
            </a:r>
            <a:r>
              <a:rPr lang="en-US" altLang="zh-CN" b="1" dirty="0"/>
              <a:t>90</a:t>
            </a:r>
            <a:r>
              <a:rPr lang="zh-CN" altLang="en-US" b="1" dirty="0"/>
              <a:t>其清零方式通常称为“ 异步清零 ”，即只要 </a:t>
            </a:r>
            <a:r>
              <a:rPr lang="en-US" altLang="zh-CN" b="1" dirty="0" smtClean="0"/>
              <a:t>R </a:t>
            </a:r>
            <a:r>
              <a:rPr lang="en-US" altLang="zh-CN" b="1" baseline="-25000" dirty="0"/>
              <a:t>0(1)</a:t>
            </a:r>
            <a:r>
              <a:rPr lang="en-US" altLang="zh-CN" b="1" dirty="0"/>
              <a:t> = </a:t>
            </a:r>
            <a:r>
              <a:rPr lang="en-US" altLang="zh-CN" b="1" dirty="0" smtClean="0"/>
              <a:t>R </a:t>
            </a:r>
            <a:r>
              <a:rPr lang="en-US" altLang="zh-CN" b="1" baseline="-25000" dirty="0"/>
              <a:t>0(2)</a:t>
            </a:r>
            <a:r>
              <a:rPr lang="en-US" altLang="zh-CN" b="1" dirty="0"/>
              <a:t> = 1</a:t>
            </a:r>
            <a:r>
              <a:rPr lang="zh-CN" altLang="en-US" b="1" dirty="0"/>
              <a:t>，不管有无时钟信号，输出端立即为 </a:t>
            </a:r>
            <a:r>
              <a:rPr lang="en-US" altLang="zh-CN" b="1" dirty="0"/>
              <a:t>0</a:t>
            </a:r>
            <a:r>
              <a:rPr lang="zh-CN" altLang="en-US" b="1" dirty="0"/>
              <a:t>；而且它的计数方式是异步的，即</a:t>
            </a:r>
            <a:r>
              <a:rPr lang="en-US" altLang="zh-CN" b="1" dirty="0"/>
              <a:t>CP</a:t>
            </a:r>
            <a:r>
              <a:rPr lang="zh-CN" altLang="en-US" b="1" dirty="0"/>
              <a:t>不是同时送 到每个触发器。</a:t>
            </a:r>
          </a:p>
        </p:txBody>
      </p:sp>
    </p:spTree>
    <p:extLst>
      <p:ext uri="{BB962C8B-B14F-4D97-AF65-F5344CB8AC3E}">
        <p14:creationId xmlns:p14="http://schemas.microsoft.com/office/powerpoint/2010/main" val="718452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animEffect transition="in" filter="wipe(left)">
                                      <p:cBhvr>
                                        <p:cTn id="7" dur="500"/>
                                        <p:tgtEl>
                                          <p:spTgt spid="809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build="p" autoUpdateAnimBg="0"/>
      <p:bldP spid="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44463" y="144463"/>
            <a:ext cx="59817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§7.1  </a:t>
            </a:r>
            <a:r>
              <a:rPr lang="zh-CN" altLang="en-US" sz="4000" b="1">
                <a:solidFill>
                  <a:srgbClr val="FF0000"/>
                </a:solidFill>
                <a:ea typeface="隶书" pitchFamily="49" charset="-122"/>
              </a:rPr>
              <a:t>计数器</a:t>
            </a:r>
          </a:p>
        </p:txBody>
      </p:sp>
      <p:sp>
        <p:nvSpPr>
          <p:cNvPr id="4099" name="Text Box 3"/>
          <p:cNvSpPr txBox="1">
            <a:spLocks noChangeArrowheads="1"/>
          </p:cNvSpPr>
          <p:nvPr/>
        </p:nvSpPr>
        <p:spPr bwMode="auto">
          <a:xfrm>
            <a:off x="165100" y="779463"/>
            <a:ext cx="7031038"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一、  计数器的功能和分类</a:t>
            </a:r>
          </a:p>
        </p:txBody>
      </p:sp>
      <p:sp>
        <p:nvSpPr>
          <p:cNvPr id="126981" name="Text Box 5"/>
          <p:cNvSpPr txBox="1">
            <a:spLocks noChangeArrowheads="1"/>
          </p:cNvSpPr>
          <p:nvPr/>
        </p:nvSpPr>
        <p:spPr bwMode="auto">
          <a:xfrm>
            <a:off x="374650" y="1524000"/>
            <a:ext cx="3492500"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3. </a:t>
            </a:r>
            <a:r>
              <a:rPr lang="zh-CN" altLang="en-US" sz="2800" b="1">
                <a:solidFill>
                  <a:srgbClr val="800000"/>
                </a:solidFill>
              </a:rPr>
              <a:t>计数器的分类</a:t>
            </a:r>
          </a:p>
        </p:txBody>
      </p:sp>
      <p:sp>
        <p:nvSpPr>
          <p:cNvPr id="126982" name="Text Box 6"/>
          <p:cNvSpPr txBox="1">
            <a:spLocks noChangeArrowheads="1"/>
          </p:cNvSpPr>
          <p:nvPr/>
        </p:nvSpPr>
        <p:spPr bwMode="auto">
          <a:xfrm>
            <a:off x="763588" y="2024063"/>
            <a:ext cx="7237412"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u="sng">
                <a:solidFill>
                  <a:srgbClr val="FF0000"/>
                </a:solidFill>
              </a:rPr>
              <a:t>按工作方式分：</a:t>
            </a:r>
            <a:r>
              <a:rPr lang="zh-CN" altLang="en-US" b="1"/>
              <a:t>同步计数器和异步计数器。</a:t>
            </a:r>
          </a:p>
        </p:txBody>
      </p:sp>
      <p:sp>
        <p:nvSpPr>
          <p:cNvPr id="126983" name="Text Box 7"/>
          <p:cNvSpPr txBox="1">
            <a:spLocks noChangeArrowheads="1"/>
          </p:cNvSpPr>
          <p:nvPr/>
        </p:nvSpPr>
        <p:spPr bwMode="auto">
          <a:xfrm>
            <a:off x="763588" y="2590800"/>
            <a:ext cx="7313612"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u="sng">
                <a:solidFill>
                  <a:srgbClr val="FF0000"/>
                </a:solidFill>
              </a:rPr>
              <a:t>按功能分：</a:t>
            </a:r>
            <a:r>
              <a:rPr lang="zh-CN" altLang="en-US" b="1"/>
              <a:t>加法计数器、减法计数器和可逆计数器。</a:t>
            </a:r>
          </a:p>
        </p:txBody>
      </p:sp>
      <p:sp>
        <p:nvSpPr>
          <p:cNvPr id="126984" name="Text Box 8"/>
          <p:cNvSpPr txBox="1">
            <a:spLocks noChangeArrowheads="1"/>
          </p:cNvSpPr>
          <p:nvPr/>
        </p:nvSpPr>
        <p:spPr bwMode="auto">
          <a:xfrm>
            <a:off x="765175" y="3267075"/>
            <a:ext cx="8124825" cy="895350"/>
          </a:xfrm>
          <a:prstGeom prst="rect">
            <a:avLst/>
          </a:prstGeom>
          <a:noFill/>
          <a:ln w="9525">
            <a:noFill/>
            <a:miter lim="800000"/>
            <a:headEnd/>
            <a:tailEnd/>
          </a:ln>
          <a:effectLst/>
        </p:spPr>
        <p:txBody>
          <a:bodyPr>
            <a:spAutoFit/>
          </a:bodyPr>
          <a:lstStyle/>
          <a:p>
            <a:pPr eaLnBrk="1" hangingPunct="1">
              <a:lnSpc>
                <a:spcPct val="110000"/>
              </a:lnSpc>
              <a:spcBef>
                <a:spcPct val="50000"/>
              </a:spcBef>
            </a:pPr>
            <a:r>
              <a:rPr lang="zh-CN" altLang="en-US" b="1" u="sng" dirty="0">
                <a:solidFill>
                  <a:srgbClr val="FF0000"/>
                </a:solidFill>
              </a:rPr>
              <a:t>按计数器的计数容量</a:t>
            </a:r>
            <a:r>
              <a:rPr lang="en-US" altLang="zh-CN" b="1" u="sng" dirty="0">
                <a:solidFill>
                  <a:srgbClr val="FF0000"/>
                </a:solidFill>
              </a:rPr>
              <a:t>(</a:t>
            </a:r>
            <a:r>
              <a:rPr lang="zh-CN" altLang="en-US" b="1" u="sng" dirty="0">
                <a:solidFill>
                  <a:srgbClr val="FF0000"/>
                </a:solidFill>
              </a:rPr>
              <a:t>或称模数</a:t>
            </a:r>
            <a:r>
              <a:rPr lang="en-US" altLang="zh-CN" b="1" u="sng" dirty="0">
                <a:solidFill>
                  <a:srgbClr val="FF0000"/>
                </a:solidFill>
              </a:rPr>
              <a:t>)</a:t>
            </a:r>
            <a:r>
              <a:rPr lang="zh-CN" altLang="en-US" b="1" u="sng" dirty="0">
                <a:solidFill>
                  <a:srgbClr val="FF0000"/>
                </a:solidFill>
              </a:rPr>
              <a:t>来分：</a:t>
            </a:r>
            <a:r>
              <a:rPr lang="zh-CN" altLang="en-US" b="1" dirty="0"/>
              <a:t>如二进制计数器、十进制计数器、二－十进制计数器等等。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6981">
                                            <p:txEl>
                                              <p:pRg st="0" end="0"/>
                                            </p:txEl>
                                          </p:spTgt>
                                        </p:tgtEl>
                                        <p:attrNameLst>
                                          <p:attrName>style.visibility</p:attrName>
                                        </p:attrNameLst>
                                      </p:cBhvr>
                                      <p:to>
                                        <p:strVal val="visible"/>
                                      </p:to>
                                    </p:set>
                                    <p:animEffect transition="in" filter="wipe(left)">
                                      <p:cBhvr>
                                        <p:cTn id="7" dur="500"/>
                                        <p:tgtEl>
                                          <p:spTgt spid="1269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6982">
                                            <p:txEl>
                                              <p:pRg st="0" end="0"/>
                                            </p:txEl>
                                          </p:spTgt>
                                        </p:tgtEl>
                                        <p:attrNameLst>
                                          <p:attrName>style.visibility</p:attrName>
                                        </p:attrNameLst>
                                      </p:cBhvr>
                                      <p:to>
                                        <p:strVal val="visible"/>
                                      </p:to>
                                    </p:set>
                                    <p:animEffect transition="in" filter="wipe(left)">
                                      <p:cBhvr>
                                        <p:cTn id="12" dur="500"/>
                                        <p:tgtEl>
                                          <p:spTgt spid="12698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6983">
                                            <p:txEl>
                                              <p:pRg st="0" end="0"/>
                                            </p:txEl>
                                          </p:spTgt>
                                        </p:tgtEl>
                                        <p:attrNameLst>
                                          <p:attrName>style.visibility</p:attrName>
                                        </p:attrNameLst>
                                      </p:cBhvr>
                                      <p:to>
                                        <p:strVal val="visible"/>
                                      </p:to>
                                    </p:set>
                                    <p:animEffect transition="in" filter="wipe(left)">
                                      <p:cBhvr>
                                        <p:cTn id="17" dur="500"/>
                                        <p:tgtEl>
                                          <p:spTgt spid="12698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84">
                                            <p:txEl>
                                              <p:pRg st="0" end="0"/>
                                            </p:txEl>
                                          </p:spTgt>
                                        </p:tgtEl>
                                        <p:attrNameLst>
                                          <p:attrName>style.visibility</p:attrName>
                                        </p:attrNameLst>
                                      </p:cBhvr>
                                      <p:to>
                                        <p:strVal val="visible"/>
                                      </p:to>
                                    </p:set>
                                    <p:animEffect transition="in" filter="wipe(left)">
                                      <p:cBhvr>
                                        <p:cTn id="22" dur="500"/>
                                        <p:tgtEl>
                                          <p:spTgt spid="1269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build="p" autoUpdateAnimBg="0"/>
      <p:bldP spid="126982" grpId="0" build="p" autoUpdateAnimBg="0"/>
      <p:bldP spid="126983" grpId="0" build="p" autoUpdateAnimBg="0"/>
      <p:bldP spid="126984"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
          <p:cNvGrpSpPr>
            <a:grpSpLocks/>
          </p:cNvGrpSpPr>
          <p:nvPr/>
        </p:nvGrpSpPr>
        <p:grpSpPr bwMode="auto">
          <a:xfrm>
            <a:off x="685800" y="125413"/>
            <a:ext cx="6994525" cy="4294187"/>
            <a:chOff x="432" y="570"/>
            <a:chExt cx="4406" cy="2897"/>
          </a:xfrm>
        </p:grpSpPr>
        <p:sp>
          <p:nvSpPr>
            <p:cNvPr id="25605" name="Text Box 4"/>
            <p:cNvSpPr txBox="1">
              <a:spLocks noChangeArrowheads="1"/>
            </p:cNvSpPr>
            <p:nvPr/>
          </p:nvSpPr>
          <p:spPr bwMode="auto">
            <a:xfrm>
              <a:off x="3253" y="1296"/>
              <a:ext cx="446" cy="248"/>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C</a:t>
              </a:r>
              <a:endParaRPr lang="en-US" altLang="zh-CN" sz="1800" b="1"/>
            </a:p>
          </p:txBody>
        </p:sp>
        <p:sp>
          <p:nvSpPr>
            <p:cNvPr id="25606" name="Rectangle 5"/>
            <p:cNvSpPr>
              <a:spLocks noChangeArrowheads="1"/>
            </p:cNvSpPr>
            <p:nvPr/>
          </p:nvSpPr>
          <p:spPr bwMode="auto">
            <a:xfrm>
              <a:off x="1128" y="1299"/>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5607" name="AutoShape 6"/>
            <p:cNvSpPr>
              <a:spLocks noChangeArrowheads="1"/>
            </p:cNvSpPr>
            <p:nvPr/>
          </p:nvSpPr>
          <p:spPr bwMode="auto">
            <a:xfrm rot="5400000" flipH="1">
              <a:off x="1128" y="156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5608" name="Text Box 7"/>
            <p:cNvSpPr txBox="1">
              <a:spLocks noChangeArrowheads="1"/>
            </p:cNvSpPr>
            <p:nvPr/>
          </p:nvSpPr>
          <p:spPr bwMode="auto">
            <a:xfrm>
              <a:off x="1279" y="1293"/>
              <a:ext cx="409" cy="247"/>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A</a:t>
              </a:r>
              <a:endParaRPr lang="en-US" altLang="zh-CN" sz="1800" b="1"/>
            </a:p>
          </p:txBody>
        </p:sp>
        <p:sp>
          <p:nvSpPr>
            <p:cNvPr id="25609" name="Oval 8"/>
            <p:cNvSpPr>
              <a:spLocks noChangeArrowheads="1"/>
            </p:cNvSpPr>
            <p:nvPr/>
          </p:nvSpPr>
          <p:spPr bwMode="auto">
            <a:xfrm>
              <a:off x="1058" y="158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5610" name="Text Box 9"/>
            <p:cNvSpPr txBox="1">
              <a:spLocks noChangeArrowheads="1"/>
            </p:cNvSpPr>
            <p:nvPr/>
          </p:nvSpPr>
          <p:spPr bwMode="auto">
            <a:xfrm>
              <a:off x="1124" y="1309"/>
              <a:ext cx="210" cy="247"/>
            </a:xfrm>
            <a:prstGeom prst="rect">
              <a:avLst/>
            </a:prstGeom>
            <a:noFill/>
            <a:ln w="9525">
              <a:noFill/>
              <a:miter lim="800000"/>
              <a:headEnd/>
              <a:tailEnd/>
            </a:ln>
          </p:spPr>
          <p:txBody>
            <a:bodyPr>
              <a:spAutoFit/>
            </a:bodyPr>
            <a:lstStyle/>
            <a:p>
              <a:pPr eaLnBrk="1" hangingPunct="1">
                <a:spcBef>
                  <a:spcPct val="50000"/>
                </a:spcBef>
              </a:pPr>
              <a:r>
                <a:rPr lang="en-US" altLang="zh-CN" sz="1800" b="1"/>
                <a:t>J</a:t>
              </a:r>
            </a:p>
          </p:txBody>
        </p:sp>
        <p:sp>
          <p:nvSpPr>
            <p:cNvPr id="25611" name="Text Box 10"/>
            <p:cNvSpPr txBox="1">
              <a:spLocks noChangeArrowheads="1"/>
            </p:cNvSpPr>
            <p:nvPr/>
          </p:nvSpPr>
          <p:spPr bwMode="auto">
            <a:xfrm>
              <a:off x="1124" y="1696"/>
              <a:ext cx="246" cy="247"/>
            </a:xfrm>
            <a:prstGeom prst="rect">
              <a:avLst/>
            </a:prstGeom>
            <a:noFill/>
            <a:ln w="9525">
              <a:noFill/>
              <a:miter lim="800000"/>
              <a:headEnd/>
              <a:tailEnd/>
            </a:ln>
          </p:spPr>
          <p:txBody>
            <a:bodyPr>
              <a:spAutoFit/>
            </a:bodyPr>
            <a:lstStyle/>
            <a:p>
              <a:pPr eaLnBrk="1" hangingPunct="1">
                <a:spcBef>
                  <a:spcPct val="50000"/>
                </a:spcBef>
              </a:pPr>
              <a:r>
                <a:rPr lang="en-US" altLang="zh-CN" sz="1800" b="1"/>
                <a:t>K</a:t>
              </a:r>
            </a:p>
          </p:txBody>
        </p:sp>
        <p:sp>
          <p:nvSpPr>
            <p:cNvPr id="25612" name="Oval 11"/>
            <p:cNvSpPr>
              <a:spLocks noChangeArrowheads="1"/>
            </p:cNvSpPr>
            <p:nvPr/>
          </p:nvSpPr>
          <p:spPr bwMode="auto">
            <a:xfrm>
              <a:off x="1311" y="1209"/>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13" name="Oval 12"/>
            <p:cNvSpPr>
              <a:spLocks noChangeArrowheads="1"/>
            </p:cNvSpPr>
            <p:nvPr/>
          </p:nvSpPr>
          <p:spPr bwMode="auto">
            <a:xfrm>
              <a:off x="1308" y="1931"/>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14" name="Rectangle 13"/>
            <p:cNvSpPr>
              <a:spLocks noChangeArrowheads="1"/>
            </p:cNvSpPr>
            <p:nvPr/>
          </p:nvSpPr>
          <p:spPr bwMode="auto">
            <a:xfrm>
              <a:off x="2277" y="1296"/>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5615" name="AutoShape 14"/>
            <p:cNvSpPr>
              <a:spLocks noChangeArrowheads="1"/>
            </p:cNvSpPr>
            <p:nvPr/>
          </p:nvSpPr>
          <p:spPr bwMode="auto">
            <a:xfrm rot="5400000" flipH="1">
              <a:off x="2277" y="1562"/>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5616" name="Text Box 15"/>
            <p:cNvSpPr txBox="1">
              <a:spLocks noChangeArrowheads="1"/>
            </p:cNvSpPr>
            <p:nvPr/>
          </p:nvSpPr>
          <p:spPr bwMode="auto">
            <a:xfrm>
              <a:off x="2446" y="1290"/>
              <a:ext cx="355" cy="247"/>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B</a:t>
              </a:r>
              <a:endParaRPr lang="en-US" altLang="zh-CN" sz="1800" b="1"/>
            </a:p>
          </p:txBody>
        </p:sp>
        <p:sp>
          <p:nvSpPr>
            <p:cNvPr id="25617" name="Oval 16"/>
            <p:cNvSpPr>
              <a:spLocks noChangeArrowheads="1"/>
            </p:cNvSpPr>
            <p:nvPr/>
          </p:nvSpPr>
          <p:spPr bwMode="auto">
            <a:xfrm>
              <a:off x="2207" y="1583"/>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5618" name="Text Box 17"/>
            <p:cNvSpPr txBox="1">
              <a:spLocks noChangeArrowheads="1"/>
            </p:cNvSpPr>
            <p:nvPr/>
          </p:nvSpPr>
          <p:spPr bwMode="auto">
            <a:xfrm>
              <a:off x="2273" y="1306"/>
              <a:ext cx="246" cy="247"/>
            </a:xfrm>
            <a:prstGeom prst="rect">
              <a:avLst/>
            </a:prstGeom>
            <a:noFill/>
            <a:ln w="9525">
              <a:noFill/>
              <a:miter lim="800000"/>
              <a:headEnd/>
              <a:tailEnd/>
            </a:ln>
          </p:spPr>
          <p:txBody>
            <a:bodyPr>
              <a:spAutoFit/>
            </a:bodyPr>
            <a:lstStyle/>
            <a:p>
              <a:pPr eaLnBrk="1" hangingPunct="1">
                <a:spcBef>
                  <a:spcPct val="50000"/>
                </a:spcBef>
              </a:pPr>
              <a:r>
                <a:rPr lang="en-US" altLang="zh-CN" sz="1800" b="1"/>
                <a:t>J</a:t>
              </a:r>
            </a:p>
          </p:txBody>
        </p:sp>
        <p:sp>
          <p:nvSpPr>
            <p:cNvPr id="25619" name="Text Box 18"/>
            <p:cNvSpPr txBox="1">
              <a:spLocks noChangeArrowheads="1"/>
            </p:cNvSpPr>
            <p:nvPr/>
          </p:nvSpPr>
          <p:spPr bwMode="auto">
            <a:xfrm>
              <a:off x="2273" y="1693"/>
              <a:ext cx="246" cy="248"/>
            </a:xfrm>
            <a:prstGeom prst="rect">
              <a:avLst/>
            </a:prstGeom>
            <a:noFill/>
            <a:ln w="9525">
              <a:noFill/>
              <a:miter lim="800000"/>
              <a:headEnd/>
              <a:tailEnd/>
            </a:ln>
          </p:spPr>
          <p:txBody>
            <a:bodyPr>
              <a:spAutoFit/>
            </a:bodyPr>
            <a:lstStyle/>
            <a:p>
              <a:pPr eaLnBrk="1" hangingPunct="1">
                <a:spcBef>
                  <a:spcPct val="50000"/>
                </a:spcBef>
              </a:pPr>
              <a:r>
                <a:rPr lang="en-US" altLang="zh-CN" sz="1800" b="1"/>
                <a:t>K</a:t>
              </a:r>
            </a:p>
          </p:txBody>
        </p:sp>
        <p:sp>
          <p:nvSpPr>
            <p:cNvPr id="25620" name="Oval 19"/>
            <p:cNvSpPr>
              <a:spLocks noChangeArrowheads="1"/>
            </p:cNvSpPr>
            <p:nvPr/>
          </p:nvSpPr>
          <p:spPr bwMode="auto">
            <a:xfrm>
              <a:off x="2358" y="1933"/>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21" name="Oval 20"/>
            <p:cNvSpPr>
              <a:spLocks noChangeArrowheads="1"/>
            </p:cNvSpPr>
            <p:nvPr/>
          </p:nvSpPr>
          <p:spPr bwMode="auto">
            <a:xfrm>
              <a:off x="2544" y="1930"/>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22" name="Rectangle 21"/>
            <p:cNvSpPr>
              <a:spLocks noChangeArrowheads="1"/>
            </p:cNvSpPr>
            <p:nvPr/>
          </p:nvSpPr>
          <p:spPr bwMode="auto">
            <a:xfrm>
              <a:off x="3093" y="1293"/>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5623" name="AutoShape 22"/>
            <p:cNvSpPr>
              <a:spLocks noChangeArrowheads="1"/>
            </p:cNvSpPr>
            <p:nvPr/>
          </p:nvSpPr>
          <p:spPr bwMode="auto">
            <a:xfrm rot="5400000" flipH="1">
              <a:off x="3093" y="1559"/>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5624" name="Oval 23"/>
            <p:cNvSpPr>
              <a:spLocks noChangeArrowheads="1"/>
            </p:cNvSpPr>
            <p:nvPr/>
          </p:nvSpPr>
          <p:spPr bwMode="auto">
            <a:xfrm>
              <a:off x="3023" y="1580"/>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5625" name="Text Box 24"/>
            <p:cNvSpPr txBox="1">
              <a:spLocks noChangeArrowheads="1"/>
            </p:cNvSpPr>
            <p:nvPr/>
          </p:nvSpPr>
          <p:spPr bwMode="auto">
            <a:xfrm>
              <a:off x="3089" y="1312"/>
              <a:ext cx="246" cy="248"/>
            </a:xfrm>
            <a:prstGeom prst="rect">
              <a:avLst/>
            </a:prstGeom>
            <a:noFill/>
            <a:ln w="9525">
              <a:noFill/>
              <a:miter lim="800000"/>
              <a:headEnd/>
              <a:tailEnd/>
            </a:ln>
          </p:spPr>
          <p:txBody>
            <a:bodyPr>
              <a:spAutoFit/>
            </a:bodyPr>
            <a:lstStyle/>
            <a:p>
              <a:pPr eaLnBrk="1" hangingPunct="1">
                <a:spcBef>
                  <a:spcPct val="50000"/>
                </a:spcBef>
              </a:pPr>
              <a:r>
                <a:rPr lang="en-US" altLang="zh-CN" sz="1800" b="1"/>
                <a:t>J</a:t>
              </a:r>
            </a:p>
          </p:txBody>
        </p:sp>
        <p:sp>
          <p:nvSpPr>
            <p:cNvPr id="25626" name="Text Box 25"/>
            <p:cNvSpPr txBox="1">
              <a:spLocks noChangeArrowheads="1"/>
            </p:cNvSpPr>
            <p:nvPr/>
          </p:nvSpPr>
          <p:spPr bwMode="auto">
            <a:xfrm>
              <a:off x="3089" y="1690"/>
              <a:ext cx="246" cy="248"/>
            </a:xfrm>
            <a:prstGeom prst="rect">
              <a:avLst/>
            </a:prstGeom>
            <a:noFill/>
            <a:ln w="9525">
              <a:noFill/>
              <a:miter lim="800000"/>
              <a:headEnd/>
              <a:tailEnd/>
            </a:ln>
          </p:spPr>
          <p:txBody>
            <a:bodyPr>
              <a:spAutoFit/>
            </a:bodyPr>
            <a:lstStyle/>
            <a:p>
              <a:pPr eaLnBrk="1" hangingPunct="1">
                <a:spcBef>
                  <a:spcPct val="50000"/>
                </a:spcBef>
              </a:pPr>
              <a:r>
                <a:rPr lang="en-US" altLang="zh-CN" sz="1800" b="1"/>
                <a:t>K</a:t>
              </a:r>
            </a:p>
          </p:txBody>
        </p:sp>
        <p:sp>
          <p:nvSpPr>
            <p:cNvPr id="25627" name="Oval 26"/>
            <p:cNvSpPr>
              <a:spLocks noChangeArrowheads="1"/>
            </p:cNvSpPr>
            <p:nvPr/>
          </p:nvSpPr>
          <p:spPr bwMode="auto">
            <a:xfrm>
              <a:off x="3171" y="1918"/>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28" name="Oval 27"/>
            <p:cNvSpPr>
              <a:spLocks noChangeArrowheads="1"/>
            </p:cNvSpPr>
            <p:nvPr/>
          </p:nvSpPr>
          <p:spPr bwMode="auto">
            <a:xfrm>
              <a:off x="3384" y="1924"/>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29" name="Rectangle 28"/>
            <p:cNvSpPr>
              <a:spLocks noChangeArrowheads="1"/>
            </p:cNvSpPr>
            <p:nvPr/>
          </p:nvSpPr>
          <p:spPr bwMode="auto">
            <a:xfrm>
              <a:off x="4062" y="1299"/>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5630" name="AutoShape 29"/>
            <p:cNvSpPr>
              <a:spLocks noChangeArrowheads="1"/>
            </p:cNvSpPr>
            <p:nvPr/>
          </p:nvSpPr>
          <p:spPr bwMode="auto">
            <a:xfrm rot="5400000" flipH="1">
              <a:off x="4062" y="156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5631" name="Text Box 30"/>
            <p:cNvSpPr txBox="1">
              <a:spLocks noChangeArrowheads="1"/>
            </p:cNvSpPr>
            <p:nvPr/>
          </p:nvSpPr>
          <p:spPr bwMode="auto">
            <a:xfrm>
              <a:off x="4225" y="1686"/>
              <a:ext cx="364" cy="247"/>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D</a:t>
              </a:r>
              <a:endParaRPr lang="en-US" altLang="zh-CN" sz="1800" b="1"/>
            </a:p>
          </p:txBody>
        </p:sp>
        <p:sp>
          <p:nvSpPr>
            <p:cNvPr id="25632" name="Text Box 31"/>
            <p:cNvSpPr txBox="1">
              <a:spLocks noChangeArrowheads="1"/>
            </p:cNvSpPr>
            <p:nvPr/>
          </p:nvSpPr>
          <p:spPr bwMode="auto">
            <a:xfrm>
              <a:off x="4231" y="1293"/>
              <a:ext cx="346" cy="247"/>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D</a:t>
              </a:r>
              <a:endParaRPr lang="en-US" altLang="zh-CN" sz="1800" b="1"/>
            </a:p>
          </p:txBody>
        </p:sp>
        <p:sp>
          <p:nvSpPr>
            <p:cNvPr id="25633" name="Line 32"/>
            <p:cNvSpPr>
              <a:spLocks noChangeShapeType="1"/>
            </p:cNvSpPr>
            <p:nvPr/>
          </p:nvSpPr>
          <p:spPr bwMode="auto">
            <a:xfrm>
              <a:off x="4279" y="1714"/>
              <a:ext cx="100" cy="0"/>
            </a:xfrm>
            <a:prstGeom prst="line">
              <a:avLst/>
            </a:prstGeom>
            <a:noFill/>
            <a:ln w="28575">
              <a:solidFill>
                <a:schemeClr val="tx1"/>
              </a:solidFill>
              <a:round/>
              <a:headEnd/>
              <a:tailEnd/>
            </a:ln>
          </p:spPr>
          <p:txBody>
            <a:bodyPr wrap="none" anchor="ctr"/>
            <a:lstStyle/>
            <a:p>
              <a:endParaRPr lang="zh-CN" altLang="en-US"/>
            </a:p>
          </p:txBody>
        </p:sp>
        <p:sp>
          <p:nvSpPr>
            <p:cNvPr id="25634" name="Oval 33"/>
            <p:cNvSpPr>
              <a:spLocks noChangeArrowheads="1"/>
            </p:cNvSpPr>
            <p:nvPr/>
          </p:nvSpPr>
          <p:spPr bwMode="auto">
            <a:xfrm>
              <a:off x="3992" y="158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5635" name="Text Box 34"/>
            <p:cNvSpPr txBox="1">
              <a:spLocks noChangeArrowheads="1"/>
            </p:cNvSpPr>
            <p:nvPr/>
          </p:nvSpPr>
          <p:spPr bwMode="auto">
            <a:xfrm>
              <a:off x="4058" y="1309"/>
              <a:ext cx="246" cy="247"/>
            </a:xfrm>
            <a:prstGeom prst="rect">
              <a:avLst/>
            </a:prstGeom>
            <a:noFill/>
            <a:ln w="9525">
              <a:noFill/>
              <a:miter lim="800000"/>
              <a:headEnd/>
              <a:tailEnd/>
            </a:ln>
          </p:spPr>
          <p:txBody>
            <a:bodyPr>
              <a:spAutoFit/>
            </a:bodyPr>
            <a:lstStyle/>
            <a:p>
              <a:pPr eaLnBrk="1" hangingPunct="1">
                <a:spcBef>
                  <a:spcPct val="50000"/>
                </a:spcBef>
              </a:pPr>
              <a:r>
                <a:rPr lang="en-US" altLang="zh-CN" sz="1800" b="1"/>
                <a:t>J</a:t>
              </a:r>
            </a:p>
          </p:txBody>
        </p:sp>
        <p:sp>
          <p:nvSpPr>
            <p:cNvPr id="25636" name="Text Box 35"/>
            <p:cNvSpPr txBox="1">
              <a:spLocks noChangeArrowheads="1"/>
            </p:cNvSpPr>
            <p:nvPr/>
          </p:nvSpPr>
          <p:spPr bwMode="auto">
            <a:xfrm>
              <a:off x="4058" y="1696"/>
              <a:ext cx="246" cy="247"/>
            </a:xfrm>
            <a:prstGeom prst="rect">
              <a:avLst/>
            </a:prstGeom>
            <a:noFill/>
            <a:ln w="9525">
              <a:noFill/>
              <a:miter lim="800000"/>
              <a:headEnd/>
              <a:tailEnd/>
            </a:ln>
          </p:spPr>
          <p:txBody>
            <a:bodyPr>
              <a:spAutoFit/>
            </a:bodyPr>
            <a:lstStyle/>
            <a:p>
              <a:pPr eaLnBrk="1" hangingPunct="1">
                <a:spcBef>
                  <a:spcPct val="50000"/>
                </a:spcBef>
              </a:pPr>
              <a:r>
                <a:rPr lang="en-US" altLang="zh-CN" sz="1800" b="1"/>
                <a:t>K</a:t>
              </a:r>
            </a:p>
          </p:txBody>
        </p:sp>
        <p:sp>
          <p:nvSpPr>
            <p:cNvPr id="25637" name="Oval 36"/>
            <p:cNvSpPr>
              <a:spLocks noChangeArrowheads="1"/>
            </p:cNvSpPr>
            <p:nvPr/>
          </p:nvSpPr>
          <p:spPr bwMode="auto">
            <a:xfrm>
              <a:off x="4234" y="1205"/>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38" name="Oval 37"/>
            <p:cNvSpPr>
              <a:spLocks noChangeArrowheads="1"/>
            </p:cNvSpPr>
            <p:nvPr/>
          </p:nvSpPr>
          <p:spPr bwMode="auto">
            <a:xfrm>
              <a:off x="4243" y="1931"/>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39" name="Line 38"/>
            <p:cNvSpPr>
              <a:spLocks noChangeShapeType="1"/>
            </p:cNvSpPr>
            <p:nvPr/>
          </p:nvSpPr>
          <p:spPr bwMode="auto">
            <a:xfrm>
              <a:off x="1738" y="737"/>
              <a:ext cx="0" cy="6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0" name="Line 39"/>
            <p:cNvSpPr>
              <a:spLocks noChangeShapeType="1"/>
            </p:cNvSpPr>
            <p:nvPr/>
          </p:nvSpPr>
          <p:spPr bwMode="auto">
            <a:xfrm>
              <a:off x="1556" y="1377"/>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1" name="Line 40"/>
            <p:cNvSpPr>
              <a:spLocks noChangeShapeType="1"/>
            </p:cNvSpPr>
            <p:nvPr/>
          </p:nvSpPr>
          <p:spPr bwMode="auto">
            <a:xfrm>
              <a:off x="2902" y="724"/>
              <a:ext cx="0" cy="8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2" name="Line 41"/>
            <p:cNvSpPr>
              <a:spLocks noChangeShapeType="1"/>
            </p:cNvSpPr>
            <p:nvPr/>
          </p:nvSpPr>
          <p:spPr bwMode="auto">
            <a:xfrm>
              <a:off x="2893" y="1615"/>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3" name="Line 42"/>
            <p:cNvSpPr>
              <a:spLocks noChangeShapeType="1"/>
            </p:cNvSpPr>
            <p:nvPr/>
          </p:nvSpPr>
          <p:spPr bwMode="auto">
            <a:xfrm>
              <a:off x="2720" y="1378"/>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4" name="Line 43"/>
            <p:cNvSpPr>
              <a:spLocks noChangeShapeType="1"/>
            </p:cNvSpPr>
            <p:nvPr/>
          </p:nvSpPr>
          <p:spPr bwMode="auto">
            <a:xfrm>
              <a:off x="2902" y="1160"/>
              <a:ext cx="9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5" name="Line 44"/>
            <p:cNvSpPr>
              <a:spLocks noChangeShapeType="1"/>
            </p:cNvSpPr>
            <p:nvPr/>
          </p:nvSpPr>
          <p:spPr bwMode="auto">
            <a:xfrm>
              <a:off x="3529" y="1442"/>
              <a:ext cx="5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6" name="Line 45"/>
            <p:cNvSpPr>
              <a:spLocks noChangeShapeType="1"/>
            </p:cNvSpPr>
            <p:nvPr/>
          </p:nvSpPr>
          <p:spPr bwMode="auto">
            <a:xfrm>
              <a:off x="3874" y="1378"/>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7" name="Line 46"/>
            <p:cNvSpPr>
              <a:spLocks noChangeShapeType="1"/>
            </p:cNvSpPr>
            <p:nvPr/>
          </p:nvSpPr>
          <p:spPr bwMode="auto">
            <a:xfrm>
              <a:off x="3874" y="1160"/>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8" name="Line 47"/>
            <p:cNvSpPr>
              <a:spLocks noChangeShapeType="1"/>
            </p:cNvSpPr>
            <p:nvPr/>
          </p:nvSpPr>
          <p:spPr bwMode="auto">
            <a:xfrm>
              <a:off x="3693" y="724"/>
              <a:ext cx="0" cy="7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49" name="Line 48"/>
            <p:cNvSpPr>
              <a:spLocks noChangeShapeType="1"/>
            </p:cNvSpPr>
            <p:nvPr/>
          </p:nvSpPr>
          <p:spPr bwMode="auto">
            <a:xfrm>
              <a:off x="4674" y="724"/>
              <a:ext cx="0" cy="6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0" name="Line 49"/>
            <p:cNvSpPr>
              <a:spLocks noChangeShapeType="1"/>
            </p:cNvSpPr>
            <p:nvPr/>
          </p:nvSpPr>
          <p:spPr bwMode="auto">
            <a:xfrm>
              <a:off x="4502" y="1378"/>
              <a:ext cx="19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5651" name="Line 50"/>
            <p:cNvSpPr>
              <a:spLocks noChangeShapeType="1"/>
            </p:cNvSpPr>
            <p:nvPr/>
          </p:nvSpPr>
          <p:spPr bwMode="auto">
            <a:xfrm>
              <a:off x="2084" y="2133"/>
              <a:ext cx="179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2" name="Line 51"/>
            <p:cNvSpPr>
              <a:spLocks noChangeShapeType="1"/>
            </p:cNvSpPr>
            <p:nvPr/>
          </p:nvSpPr>
          <p:spPr bwMode="auto">
            <a:xfrm>
              <a:off x="2084" y="1615"/>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3" name="Line 52"/>
            <p:cNvSpPr>
              <a:spLocks noChangeShapeType="1"/>
            </p:cNvSpPr>
            <p:nvPr/>
          </p:nvSpPr>
          <p:spPr bwMode="auto">
            <a:xfrm>
              <a:off x="2075" y="1606"/>
              <a:ext cx="0" cy="1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4" name="Line 53"/>
            <p:cNvSpPr>
              <a:spLocks noChangeShapeType="1"/>
            </p:cNvSpPr>
            <p:nvPr/>
          </p:nvSpPr>
          <p:spPr bwMode="auto">
            <a:xfrm>
              <a:off x="3874" y="1615"/>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5" name="Line 54"/>
            <p:cNvSpPr>
              <a:spLocks noChangeShapeType="1"/>
            </p:cNvSpPr>
            <p:nvPr/>
          </p:nvSpPr>
          <p:spPr bwMode="auto">
            <a:xfrm>
              <a:off x="3874" y="1615"/>
              <a:ext cx="0" cy="5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6" name="Line 55"/>
            <p:cNvSpPr>
              <a:spLocks noChangeShapeType="1"/>
            </p:cNvSpPr>
            <p:nvPr/>
          </p:nvSpPr>
          <p:spPr bwMode="auto">
            <a:xfrm>
              <a:off x="1911" y="1378"/>
              <a:ext cx="36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7" name="Line 56"/>
            <p:cNvSpPr>
              <a:spLocks noChangeShapeType="1"/>
            </p:cNvSpPr>
            <p:nvPr/>
          </p:nvSpPr>
          <p:spPr bwMode="auto">
            <a:xfrm>
              <a:off x="1911" y="1369"/>
              <a:ext cx="0" cy="9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8" name="Line 57"/>
            <p:cNvSpPr>
              <a:spLocks noChangeShapeType="1"/>
            </p:cNvSpPr>
            <p:nvPr/>
          </p:nvSpPr>
          <p:spPr bwMode="auto">
            <a:xfrm>
              <a:off x="1911" y="2287"/>
              <a:ext cx="27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59" name="Line 58"/>
            <p:cNvSpPr>
              <a:spLocks noChangeShapeType="1"/>
            </p:cNvSpPr>
            <p:nvPr/>
          </p:nvSpPr>
          <p:spPr bwMode="auto">
            <a:xfrm>
              <a:off x="4502" y="1760"/>
              <a:ext cx="1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0" name="Line 59"/>
            <p:cNvSpPr>
              <a:spLocks noChangeShapeType="1"/>
            </p:cNvSpPr>
            <p:nvPr/>
          </p:nvSpPr>
          <p:spPr bwMode="auto">
            <a:xfrm>
              <a:off x="4674" y="1751"/>
              <a:ext cx="0" cy="5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1" name="Line 60"/>
            <p:cNvSpPr>
              <a:spLocks noChangeShapeType="1"/>
            </p:cNvSpPr>
            <p:nvPr/>
          </p:nvSpPr>
          <p:spPr bwMode="auto">
            <a:xfrm>
              <a:off x="1347" y="2424"/>
              <a:ext cx="29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2" name="Line 61"/>
            <p:cNvSpPr>
              <a:spLocks noChangeShapeType="1"/>
            </p:cNvSpPr>
            <p:nvPr/>
          </p:nvSpPr>
          <p:spPr bwMode="auto">
            <a:xfrm>
              <a:off x="4283" y="2015"/>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3" name="Line 62"/>
            <p:cNvSpPr>
              <a:spLocks noChangeShapeType="1"/>
            </p:cNvSpPr>
            <p:nvPr/>
          </p:nvSpPr>
          <p:spPr bwMode="auto">
            <a:xfrm>
              <a:off x="2393" y="2002"/>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4" name="Line 63"/>
            <p:cNvSpPr>
              <a:spLocks noChangeShapeType="1"/>
            </p:cNvSpPr>
            <p:nvPr/>
          </p:nvSpPr>
          <p:spPr bwMode="auto">
            <a:xfrm>
              <a:off x="3211" y="2002"/>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5" name="Line 64"/>
            <p:cNvSpPr>
              <a:spLocks noChangeShapeType="1"/>
            </p:cNvSpPr>
            <p:nvPr/>
          </p:nvSpPr>
          <p:spPr bwMode="auto">
            <a:xfrm>
              <a:off x="4274" y="1018"/>
              <a:ext cx="0" cy="1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6" name="Line 65"/>
            <p:cNvSpPr>
              <a:spLocks noChangeShapeType="1"/>
            </p:cNvSpPr>
            <p:nvPr/>
          </p:nvSpPr>
          <p:spPr bwMode="auto">
            <a:xfrm flipH="1">
              <a:off x="1347" y="990"/>
              <a:ext cx="0" cy="210"/>
            </a:xfrm>
            <a:prstGeom prst="line">
              <a:avLst/>
            </a:prstGeom>
            <a:noFill/>
            <a:ln w="38100">
              <a:solidFill>
                <a:schemeClr val="tx1"/>
              </a:solidFill>
              <a:round/>
              <a:headEnd/>
              <a:tailEnd/>
            </a:ln>
            <a:effectLst/>
          </p:spPr>
          <p:txBody>
            <a:bodyPr anchor="ctr">
              <a:spAutoFit/>
            </a:bodyPr>
            <a:lstStyle/>
            <a:p>
              <a:endParaRPr lang="zh-CN" altLang="en-US"/>
            </a:p>
          </p:txBody>
        </p:sp>
        <p:sp>
          <p:nvSpPr>
            <p:cNvPr id="25667" name="Line 66"/>
            <p:cNvSpPr>
              <a:spLocks noChangeShapeType="1"/>
            </p:cNvSpPr>
            <p:nvPr/>
          </p:nvSpPr>
          <p:spPr bwMode="auto">
            <a:xfrm>
              <a:off x="1347" y="993"/>
              <a:ext cx="34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8" name="Line 67"/>
            <p:cNvSpPr>
              <a:spLocks noChangeShapeType="1"/>
            </p:cNvSpPr>
            <p:nvPr/>
          </p:nvSpPr>
          <p:spPr bwMode="auto">
            <a:xfrm>
              <a:off x="2584" y="2011"/>
              <a:ext cx="0" cy="5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69" name="Line 68"/>
            <p:cNvSpPr>
              <a:spLocks noChangeShapeType="1"/>
            </p:cNvSpPr>
            <p:nvPr/>
          </p:nvSpPr>
          <p:spPr bwMode="auto">
            <a:xfrm>
              <a:off x="3420" y="2011"/>
              <a:ext cx="0" cy="5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70" name="Line 69"/>
            <p:cNvSpPr>
              <a:spLocks noChangeShapeType="1"/>
            </p:cNvSpPr>
            <p:nvPr/>
          </p:nvSpPr>
          <p:spPr bwMode="auto">
            <a:xfrm>
              <a:off x="2575" y="2565"/>
              <a:ext cx="2263"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5671" name="Line 70"/>
            <p:cNvSpPr>
              <a:spLocks noChangeShapeType="1"/>
            </p:cNvSpPr>
            <p:nvPr/>
          </p:nvSpPr>
          <p:spPr bwMode="auto">
            <a:xfrm>
              <a:off x="4838" y="996"/>
              <a:ext cx="0" cy="1591"/>
            </a:xfrm>
            <a:prstGeom prst="line">
              <a:avLst/>
            </a:prstGeom>
            <a:noFill/>
            <a:ln w="38100">
              <a:solidFill>
                <a:schemeClr val="tx1"/>
              </a:solidFill>
              <a:round/>
              <a:headEnd/>
              <a:tailEnd/>
            </a:ln>
            <a:effectLst/>
          </p:spPr>
          <p:txBody>
            <a:bodyPr anchor="ctr">
              <a:spAutoFit/>
            </a:bodyPr>
            <a:lstStyle/>
            <a:p>
              <a:endParaRPr lang="zh-CN" altLang="en-US"/>
            </a:p>
          </p:txBody>
        </p:sp>
        <p:sp>
          <p:nvSpPr>
            <p:cNvPr id="25672" name="Line 71"/>
            <p:cNvSpPr>
              <a:spLocks noChangeShapeType="1"/>
            </p:cNvSpPr>
            <p:nvPr/>
          </p:nvSpPr>
          <p:spPr bwMode="auto">
            <a:xfrm>
              <a:off x="926" y="1611"/>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73" name="Line 72"/>
            <p:cNvSpPr>
              <a:spLocks noChangeShapeType="1"/>
            </p:cNvSpPr>
            <p:nvPr/>
          </p:nvSpPr>
          <p:spPr bwMode="auto">
            <a:xfrm>
              <a:off x="929" y="1624"/>
              <a:ext cx="0" cy="11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74" name="Rectangle 73"/>
            <p:cNvSpPr>
              <a:spLocks noChangeArrowheads="1"/>
            </p:cNvSpPr>
            <p:nvPr/>
          </p:nvSpPr>
          <p:spPr bwMode="auto">
            <a:xfrm>
              <a:off x="1184" y="2795"/>
              <a:ext cx="327" cy="2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5675" name="Rectangle 74"/>
            <p:cNvSpPr>
              <a:spLocks noChangeArrowheads="1"/>
            </p:cNvSpPr>
            <p:nvPr/>
          </p:nvSpPr>
          <p:spPr bwMode="auto">
            <a:xfrm>
              <a:off x="3890" y="2883"/>
              <a:ext cx="327" cy="2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5676" name="Oval 75"/>
            <p:cNvSpPr>
              <a:spLocks noChangeArrowheads="1"/>
            </p:cNvSpPr>
            <p:nvPr/>
          </p:nvSpPr>
          <p:spPr bwMode="auto">
            <a:xfrm>
              <a:off x="1311" y="2718"/>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77" name="Oval 76"/>
            <p:cNvSpPr>
              <a:spLocks noChangeArrowheads="1"/>
            </p:cNvSpPr>
            <p:nvPr/>
          </p:nvSpPr>
          <p:spPr bwMode="auto">
            <a:xfrm>
              <a:off x="4025" y="2805"/>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5678" name="Line 77"/>
            <p:cNvSpPr>
              <a:spLocks noChangeShapeType="1"/>
            </p:cNvSpPr>
            <p:nvPr/>
          </p:nvSpPr>
          <p:spPr bwMode="auto">
            <a:xfrm>
              <a:off x="1347" y="2015"/>
              <a:ext cx="0" cy="697"/>
            </a:xfrm>
            <a:prstGeom prst="line">
              <a:avLst/>
            </a:prstGeom>
            <a:noFill/>
            <a:ln w="38100">
              <a:solidFill>
                <a:schemeClr val="tx1"/>
              </a:solidFill>
              <a:round/>
              <a:headEnd/>
              <a:tailEnd/>
            </a:ln>
            <a:effectLst/>
          </p:spPr>
          <p:txBody>
            <a:bodyPr anchor="ctr">
              <a:spAutoFit/>
            </a:bodyPr>
            <a:lstStyle/>
            <a:p>
              <a:endParaRPr lang="zh-CN" altLang="en-US"/>
            </a:p>
          </p:txBody>
        </p:sp>
        <p:sp>
          <p:nvSpPr>
            <p:cNvPr id="25679" name="Line 78"/>
            <p:cNvSpPr>
              <a:spLocks noChangeShapeType="1"/>
            </p:cNvSpPr>
            <p:nvPr/>
          </p:nvSpPr>
          <p:spPr bwMode="auto">
            <a:xfrm>
              <a:off x="4056" y="2578"/>
              <a:ext cx="1" cy="228"/>
            </a:xfrm>
            <a:prstGeom prst="line">
              <a:avLst/>
            </a:prstGeom>
            <a:noFill/>
            <a:ln w="38100">
              <a:solidFill>
                <a:schemeClr val="tx1"/>
              </a:solidFill>
              <a:round/>
              <a:headEnd/>
              <a:tailEnd/>
            </a:ln>
            <a:effectLst/>
          </p:spPr>
          <p:txBody>
            <a:bodyPr anchor="ctr">
              <a:spAutoFit/>
            </a:bodyPr>
            <a:lstStyle/>
            <a:p>
              <a:endParaRPr lang="zh-CN" altLang="en-US"/>
            </a:p>
          </p:txBody>
        </p:sp>
        <p:sp>
          <p:nvSpPr>
            <p:cNvPr id="25680" name="Line 79"/>
            <p:cNvSpPr>
              <a:spLocks noChangeShapeType="1"/>
            </p:cNvSpPr>
            <p:nvPr/>
          </p:nvSpPr>
          <p:spPr bwMode="auto">
            <a:xfrm>
              <a:off x="1247" y="2988"/>
              <a:ext cx="0" cy="1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81" name="Line 80"/>
            <p:cNvSpPr>
              <a:spLocks noChangeShapeType="1"/>
            </p:cNvSpPr>
            <p:nvPr/>
          </p:nvSpPr>
          <p:spPr bwMode="auto">
            <a:xfrm>
              <a:off x="1438" y="3005"/>
              <a:ext cx="0" cy="1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5682" name="Line 81"/>
            <p:cNvSpPr>
              <a:spLocks noChangeShapeType="1"/>
            </p:cNvSpPr>
            <p:nvPr/>
          </p:nvSpPr>
          <p:spPr bwMode="auto">
            <a:xfrm flipH="1">
              <a:off x="3965" y="3096"/>
              <a:ext cx="0" cy="191"/>
            </a:xfrm>
            <a:prstGeom prst="line">
              <a:avLst/>
            </a:prstGeom>
            <a:noFill/>
            <a:ln w="38100">
              <a:solidFill>
                <a:schemeClr val="tx1"/>
              </a:solidFill>
              <a:round/>
              <a:headEnd/>
              <a:tailEnd/>
            </a:ln>
            <a:effectLst/>
          </p:spPr>
          <p:txBody>
            <a:bodyPr anchor="ctr">
              <a:spAutoFit/>
            </a:bodyPr>
            <a:lstStyle/>
            <a:p>
              <a:endParaRPr lang="zh-CN" altLang="en-US"/>
            </a:p>
          </p:txBody>
        </p:sp>
        <p:sp>
          <p:nvSpPr>
            <p:cNvPr id="25683" name="Line 82"/>
            <p:cNvSpPr>
              <a:spLocks noChangeShapeType="1"/>
            </p:cNvSpPr>
            <p:nvPr/>
          </p:nvSpPr>
          <p:spPr bwMode="auto">
            <a:xfrm flipH="1">
              <a:off x="4156" y="3096"/>
              <a:ext cx="0" cy="191"/>
            </a:xfrm>
            <a:prstGeom prst="line">
              <a:avLst/>
            </a:prstGeom>
            <a:noFill/>
            <a:ln w="38100">
              <a:solidFill>
                <a:schemeClr val="tx1"/>
              </a:solidFill>
              <a:round/>
              <a:headEnd/>
              <a:tailEnd/>
            </a:ln>
            <a:effectLst/>
          </p:spPr>
          <p:txBody>
            <a:bodyPr anchor="ctr">
              <a:spAutoFit/>
            </a:bodyPr>
            <a:lstStyle/>
            <a:p>
              <a:endParaRPr lang="zh-CN" altLang="en-US"/>
            </a:p>
          </p:txBody>
        </p:sp>
        <p:sp>
          <p:nvSpPr>
            <p:cNvPr id="25684" name="Oval 83"/>
            <p:cNvSpPr>
              <a:spLocks noChangeArrowheads="1"/>
            </p:cNvSpPr>
            <p:nvPr/>
          </p:nvSpPr>
          <p:spPr bwMode="auto">
            <a:xfrm>
              <a:off x="1301" y="236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85" name="Oval 84"/>
            <p:cNvSpPr>
              <a:spLocks noChangeArrowheads="1"/>
            </p:cNvSpPr>
            <p:nvPr/>
          </p:nvSpPr>
          <p:spPr bwMode="auto">
            <a:xfrm>
              <a:off x="3362" y="2521"/>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86" name="Oval 85"/>
            <p:cNvSpPr>
              <a:spLocks noChangeArrowheads="1"/>
            </p:cNvSpPr>
            <p:nvPr/>
          </p:nvSpPr>
          <p:spPr bwMode="auto">
            <a:xfrm>
              <a:off x="3649" y="138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87" name="Oval 86"/>
            <p:cNvSpPr>
              <a:spLocks noChangeArrowheads="1"/>
            </p:cNvSpPr>
            <p:nvPr/>
          </p:nvSpPr>
          <p:spPr bwMode="auto">
            <a:xfrm>
              <a:off x="4218" y="94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88" name="Oval 87"/>
            <p:cNvSpPr>
              <a:spLocks noChangeArrowheads="1"/>
            </p:cNvSpPr>
            <p:nvPr/>
          </p:nvSpPr>
          <p:spPr bwMode="auto">
            <a:xfrm>
              <a:off x="2850" y="1108"/>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89" name="Oval 88"/>
            <p:cNvSpPr>
              <a:spLocks noChangeArrowheads="1"/>
            </p:cNvSpPr>
            <p:nvPr/>
          </p:nvSpPr>
          <p:spPr bwMode="auto">
            <a:xfrm>
              <a:off x="2846" y="1323"/>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90" name="Oval 89"/>
            <p:cNvSpPr>
              <a:spLocks noChangeArrowheads="1"/>
            </p:cNvSpPr>
            <p:nvPr/>
          </p:nvSpPr>
          <p:spPr bwMode="auto">
            <a:xfrm>
              <a:off x="2033" y="2082"/>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91" name="Oval 90"/>
            <p:cNvSpPr>
              <a:spLocks noChangeArrowheads="1"/>
            </p:cNvSpPr>
            <p:nvPr/>
          </p:nvSpPr>
          <p:spPr bwMode="auto">
            <a:xfrm>
              <a:off x="4001" y="2524"/>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92" name="Oval 91"/>
            <p:cNvSpPr>
              <a:spLocks noChangeArrowheads="1"/>
            </p:cNvSpPr>
            <p:nvPr/>
          </p:nvSpPr>
          <p:spPr bwMode="auto">
            <a:xfrm>
              <a:off x="3161" y="2366"/>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93" name="Oval 92"/>
            <p:cNvSpPr>
              <a:spLocks noChangeArrowheads="1"/>
            </p:cNvSpPr>
            <p:nvPr/>
          </p:nvSpPr>
          <p:spPr bwMode="auto">
            <a:xfrm>
              <a:off x="2339" y="2370"/>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5694" name="Text Box 93"/>
            <p:cNvSpPr txBox="1">
              <a:spLocks noChangeArrowheads="1"/>
            </p:cNvSpPr>
            <p:nvPr/>
          </p:nvSpPr>
          <p:spPr bwMode="auto">
            <a:xfrm>
              <a:off x="432" y="2529"/>
              <a:ext cx="572"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5695" name="Text Box 94"/>
            <p:cNvSpPr txBox="1">
              <a:spLocks noChangeArrowheads="1"/>
            </p:cNvSpPr>
            <p:nvPr/>
          </p:nvSpPr>
          <p:spPr bwMode="auto">
            <a:xfrm>
              <a:off x="1599" y="2527"/>
              <a:ext cx="572"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5696" name="Text Box 95"/>
            <p:cNvSpPr txBox="1">
              <a:spLocks noChangeArrowheads="1"/>
            </p:cNvSpPr>
            <p:nvPr/>
          </p:nvSpPr>
          <p:spPr bwMode="auto">
            <a:xfrm>
              <a:off x="721" y="3065"/>
              <a:ext cx="608" cy="309"/>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0(1)</a:t>
              </a:r>
              <a:endParaRPr lang="en-US" altLang="zh-CN" b="1">
                <a:ea typeface="楷体_GB2312" pitchFamily="49" charset="-122"/>
              </a:endParaRPr>
            </a:p>
          </p:txBody>
        </p:sp>
        <p:sp>
          <p:nvSpPr>
            <p:cNvPr id="25697" name="Text Box 96"/>
            <p:cNvSpPr txBox="1">
              <a:spLocks noChangeArrowheads="1"/>
            </p:cNvSpPr>
            <p:nvPr/>
          </p:nvSpPr>
          <p:spPr bwMode="auto">
            <a:xfrm>
              <a:off x="1490" y="3068"/>
              <a:ext cx="608"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0(2)</a:t>
              </a:r>
              <a:endParaRPr lang="en-US" altLang="zh-CN" b="1">
                <a:ea typeface="楷体_GB2312" pitchFamily="49" charset="-122"/>
              </a:endParaRPr>
            </a:p>
          </p:txBody>
        </p:sp>
        <p:sp>
          <p:nvSpPr>
            <p:cNvPr id="25698" name="Text Box 97"/>
            <p:cNvSpPr txBox="1">
              <a:spLocks noChangeArrowheads="1"/>
            </p:cNvSpPr>
            <p:nvPr/>
          </p:nvSpPr>
          <p:spPr bwMode="auto">
            <a:xfrm>
              <a:off x="4193" y="3159"/>
              <a:ext cx="608"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9(2)</a:t>
              </a:r>
              <a:endParaRPr lang="en-US" altLang="zh-CN" b="1">
                <a:ea typeface="楷体_GB2312" pitchFamily="49" charset="-122"/>
              </a:endParaRPr>
            </a:p>
          </p:txBody>
        </p:sp>
        <p:sp>
          <p:nvSpPr>
            <p:cNvPr id="25699" name="Text Box 98"/>
            <p:cNvSpPr txBox="1">
              <a:spLocks noChangeArrowheads="1"/>
            </p:cNvSpPr>
            <p:nvPr/>
          </p:nvSpPr>
          <p:spPr bwMode="auto">
            <a:xfrm>
              <a:off x="3461" y="3152"/>
              <a:ext cx="608"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9(1)</a:t>
              </a:r>
              <a:endParaRPr lang="en-US" altLang="zh-CN" b="1">
                <a:ea typeface="楷体_GB2312" pitchFamily="49" charset="-122"/>
              </a:endParaRPr>
            </a:p>
          </p:txBody>
        </p:sp>
        <p:sp>
          <p:nvSpPr>
            <p:cNvPr id="25700" name="Text Box 99"/>
            <p:cNvSpPr txBox="1">
              <a:spLocks noChangeArrowheads="1"/>
            </p:cNvSpPr>
            <p:nvPr/>
          </p:nvSpPr>
          <p:spPr bwMode="auto">
            <a:xfrm>
              <a:off x="1366" y="573"/>
              <a:ext cx="409" cy="309"/>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25701" name="Text Box 100"/>
            <p:cNvSpPr txBox="1">
              <a:spLocks noChangeArrowheads="1"/>
            </p:cNvSpPr>
            <p:nvPr/>
          </p:nvSpPr>
          <p:spPr bwMode="auto">
            <a:xfrm>
              <a:off x="2533" y="570"/>
              <a:ext cx="409"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5702" name="Text Box 101"/>
            <p:cNvSpPr txBox="1">
              <a:spLocks noChangeArrowheads="1"/>
            </p:cNvSpPr>
            <p:nvPr/>
          </p:nvSpPr>
          <p:spPr bwMode="auto">
            <a:xfrm>
              <a:off x="3322" y="576"/>
              <a:ext cx="409" cy="309"/>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5703" name="Text Box 102"/>
            <p:cNvSpPr txBox="1">
              <a:spLocks noChangeArrowheads="1"/>
            </p:cNvSpPr>
            <p:nvPr/>
          </p:nvSpPr>
          <p:spPr bwMode="auto">
            <a:xfrm>
              <a:off x="4300" y="574"/>
              <a:ext cx="409" cy="30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grpSp>
      <p:sp>
        <p:nvSpPr>
          <p:cNvPr id="82024" name="Text Box 104"/>
          <p:cNvSpPr txBox="1">
            <a:spLocks noChangeArrowheads="1"/>
          </p:cNvSpPr>
          <p:nvPr/>
        </p:nvSpPr>
        <p:spPr bwMode="auto">
          <a:xfrm>
            <a:off x="381000" y="4418013"/>
            <a:ext cx="8305800" cy="1406525"/>
          </a:xfrm>
          <a:prstGeom prst="rect">
            <a:avLst/>
          </a:prstGeom>
          <a:noFill/>
          <a:ln w="9525" cap="rnd">
            <a:noFill/>
            <a:prstDash val="sysDot"/>
            <a:miter lim="800000"/>
            <a:headEnd/>
            <a:tailEnd/>
          </a:ln>
          <a:effectLst/>
        </p:spPr>
        <p:txBody>
          <a:bodyPr anchor="ctr">
            <a:spAutoFit/>
          </a:bodyPr>
          <a:lstStyle/>
          <a:p>
            <a:pPr eaLnBrk="1" hangingPunct="1">
              <a:lnSpc>
                <a:spcPct val="120000"/>
              </a:lnSpc>
              <a:spcBef>
                <a:spcPct val="50000"/>
              </a:spcBef>
            </a:pPr>
            <a:r>
              <a:rPr lang="en-US" altLang="zh-CN" b="1" u="sng">
                <a:solidFill>
                  <a:srgbClr val="0000FF"/>
                </a:solidFill>
              </a:rPr>
              <a:t>74LS90 </a:t>
            </a:r>
            <a:r>
              <a:rPr lang="zh-CN" altLang="en-US" b="1" u="sng">
                <a:solidFill>
                  <a:srgbClr val="0000FF"/>
                </a:solidFill>
              </a:rPr>
              <a:t>内部含有两个独立的 计数电路：</a:t>
            </a:r>
            <a:r>
              <a:rPr lang="zh-CN" altLang="en-US" b="1"/>
              <a:t>一个是模 </a:t>
            </a:r>
            <a:r>
              <a:rPr lang="en-US" altLang="zh-CN" b="1"/>
              <a:t>2 </a:t>
            </a:r>
            <a:r>
              <a:rPr lang="zh-CN" altLang="en-US" b="1"/>
              <a:t>计数器</a:t>
            </a:r>
            <a:r>
              <a:rPr lang="en-US" altLang="zh-CN" b="1"/>
              <a:t>(CP</a:t>
            </a:r>
            <a:r>
              <a:rPr lang="en-US" altLang="zh-CN" b="1" baseline="-25000"/>
              <a:t>A</a:t>
            </a:r>
            <a:r>
              <a:rPr lang="zh-CN" altLang="en-US" b="1"/>
              <a:t>为其时钟，</a:t>
            </a:r>
            <a:r>
              <a:rPr lang="en-US" altLang="zh-CN" b="1"/>
              <a:t>Q</a:t>
            </a:r>
            <a:r>
              <a:rPr lang="en-US" altLang="zh-CN" b="1" baseline="-25000"/>
              <a:t>A</a:t>
            </a:r>
            <a:r>
              <a:rPr lang="zh-CN" altLang="en-US" b="1"/>
              <a:t>为其输出端</a:t>
            </a:r>
            <a:r>
              <a:rPr lang="en-US" altLang="zh-CN" b="1"/>
              <a:t>)</a:t>
            </a:r>
            <a:r>
              <a:rPr lang="zh-CN" altLang="en-US" b="1"/>
              <a:t>，另一个是模 </a:t>
            </a:r>
            <a:r>
              <a:rPr lang="en-US" altLang="zh-CN" b="1"/>
              <a:t>5 </a:t>
            </a:r>
            <a:r>
              <a:rPr lang="zh-CN" altLang="en-US" b="1"/>
              <a:t>计数器</a:t>
            </a:r>
            <a:r>
              <a:rPr lang="en-US" altLang="zh-CN" b="1"/>
              <a:t>(CP</a:t>
            </a:r>
            <a:r>
              <a:rPr lang="en-US" altLang="zh-CN" b="1" baseline="-25000"/>
              <a:t>B</a:t>
            </a:r>
            <a:r>
              <a:rPr lang="zh-CN" altLang="en-US" b="1"/>
              <a:t>为其时钟，</a:t>
            </a:r>
            <a:r>
              <a:rPr lang="en-US" altLang="zh-CN" b="1"/>
              <a:t>Q</a:t>
            </a:r>
            <a:r>
              <a:rPr lang="en-US" altLang="zh-CN" b="1" baseline="-25000"/>
              <a:t>D</a:t>
            </a:r>
            <a:r>
              <a:rPr lang="en-US" altLang="zh-CN" b="1"/>
              <a:t>Q</a:t>
            </a:r>
            <a:r>
              <a:rPr lang="en-US" altLang="zh-CN" b="1" baseline="-25000"/>
              <a:t>C</a:t>
            </a:r>
            <a:r>
              <a:rPr lang="en-US" altLang="zh-CN" b="1"/>
              <a:t>Q</a:t>
            </a:r>
            <a:r>
              <a:rPr lang="en-US" altLang="zh-CN" b="1" baseline="-25000"/>
              <a:t>B</a:t>
            </a:r>
            <a:r>
              <a:rPr lang="zh-CN" altLang="en-US" b="1"/>
              <a:t>为其输出端</a:t>
            </a:r>
            <a:r>
              <a:rPr lang="en-US" altLang="zh-CN" b="1"/>
              <a:t>)</a:t>
            </a:r>
            <a:r>
              <a:rPr lang="zh-CN" altLang="en-US" b="1"/>
              <a:t>。</a:t>
            </a:r>
          </a:p>
        </p:txBody>
      </p:sp>
      <p:sp>
        <p:nvSpPr>
          <p:cNvPr id="82025" name="Text Box 105"/>
          <p:cNvSpPr txBox="1">
            <a:spLocks noChangeArrowheads="1"/>
          </p:cNvSpPr>
          <p:nvPr/>
        </p:nvSpPr>
        <p:spPr bwMode="auto">
          <a:xfrm>
            <a:off x="381000" y="5657850"/>
            <a:ext cx="8382000" cy="968375"/>
          </a:xfrm>
          <a:prstGeom prst="rect">
            <a:avLst/>
          </a:prstGeom>
          <a:noFill/>
          <a:ln w="9525" cap="rnd">
            <a:noFill/>
            <a:prstDash val="sysDot"/>
            <a:miter lim="800000"/>
            <a:headEnd/>
            <a:tailEnd/>
          </a:ln>
          <a:effectLst/>
        </p:spPr>
        <p:txBody>
          <a:bodyPr anchor="ctr">
            <a:spAutoFit/>
          </a:bodyPr>
          <a:lstStyle/>
          <a:p>
            <a:pPr eaLnBrk="1" hangingPunct="1">
              <a:lnSpc>
                <a:spcPct val="120000"/>
              </a:lnSpc>
              <a:spcBef>
                <a:spcPct val="50000"/>
              </a:spcBef>
            </a:pPr>
            <a:r>
              <a:rPr lang="zh-CN" altLang="en-US" b="1"/>
              <a:t>外部时钟</a:t>
            </a:r>
            <a:r>
              <a:rPr lang="en-US" altLang="zh-CN" b="1"/>
              <a:t>CP</a:t>
            </a:r>
            <a:r>
              <a:rPr lang="zh-CN" altLang="en-US" b="1"/>
              <a:t>是先送到</a:t>
            </a:r>
            <a:r>
              <a:rPr lang="en-US" altLang="zh-CN" b="1"/>
              <a:t>CP</a:t>
            </a:r>
            <a:r>
              <a:rPr lang="en-US" altLang="zh-CN" b="1" baseline="-25000"/>
              <a:t>A</a:t>
            </a:r>
            <a:r>
              <a:rPr lang="zh-CN" altLang="en-US" b="1"/>
              <a:t>还 是先送到</a:t>
            </a:r>
            <a:r>
              <a:rPr lang="en-US" altLang="zh-CN" b="1"/>
              <a:t>CP</a:t>
            </a:r>
            <a:r>
              <a:rPr lang="en-US" altLang="zh-CN" b="1" baseline="-25000"/>
              <a:t>B</a:t>
            </a:r>
            <a:r>
              <a:rPr lang="zh-CN" altLang="en-US" b="1"/>
              <a:t>，在</a:t>
            </a:r>
            <a:r>
              <a:rPr lang="en-US" altLang="zh-CN" b="1"/>
              <a:t>Q</a:t>
            </a:r>
            <a:r>
              <a:rPr lang="en-US" altLang="zh-CN" b="1" baseline="-25000"/>
              <a:t>D</a:t>
            </a:r>
            <a:r>
              <a:rPr lang="en-US" altLang="zh-CN" b="1"/>
              <a:t>Q</a:t>
            </a:r>
            <a:r>
              <a:rPr lang="en-US" altLang="zh-CN" b="1" baseline="-25000"/>
              <a:t>C</a:t>
            </a:r>
            <a:r>
              <a:rPr lang="en-US" altLang="zh-CN" b="1"/>
              <a:t>Q</a:t>
            </a:r>
            <a:r>
              <a:rPr lang="en-US" altLang="zh-CN" b="1" baseline="-25000"/>
              <a:t>B</a:t>
            </a:r>
            <a:r>
              <a:rPr lang="en-US" altLang="zh-CN" b="1"/>
              <a:t>Q</a:t>
            </a:r>
            <a:r>
              <a:rPr lang="en-US" altLang="zh-CN" b="1" baseline="-25000"/>
              <a:t>A</a:t>
            </a:r>
            <a:r>
              <a:rPr lang="zh-CN" altLang="en-US" b="1"/>
              <a:t>这四个输出端会形成不同的码制。</a:t>
            </a:r>
          </a:p>
        </p:txBody>
      </p:sp>
      <p:sp>
        <p:nvSpPr>
          <p:cNvPr id="2" name="矩形 1"/>
          <p:cNvSpPr/>
          <p:nvPr/>
        </p:nvSpPr>
        <p:spPr>
          <a:xfrm>
            <a:off x="-17902" y="233336"/>
            <a:ext cx="2350323" cy="461665"/>
          </a:xfrm>
          <a:prstGeom prst="rect">
            <a:avLst/>
          </a:prstGeom>
        </p:spPr>
        <p:txBody>
          <a:bodyPr wrap="none">
            <a:spAutoFit/>
          </a:bodyPr>
          <a:lstStyle/>
          <a:p>
            <a:r>
              <a:rPr lang="zh-CN" altLang="en-US" b="1" dirty="0"/>
              <a:t>结构和工作原理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024">
                                            <p:txEl>
                                              <p:pRg st="0" end="0"/>
                                            </p:txEl>
                                          </p:spTgt>
                                        </p:tgtEl>
                                        <p:attrNameLst>
                                          <p:attrName>style.visibility</p:attrName>
                                        </p:attrNameLst>
                                      </p:cBhvr>
                                      <p:to>
                                        <p:strVal val="visible"/>
                                      </p:to>
                                    </p:set>
                                    <p:animEffect transition="in" filter="dissolve">
                                      <p:cBhvr>
                                        <p:cTn id="7" dur="500"/>
                                        <p:tgtEl>
                                          <p:spTgt spid="820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2025">
                                            <p:txEl>
                                              <p:pRg st="0" end="0"/>
                                            </p:txEl>
                                          </p:spTgt>
                                        </p:tgtEl>
                                        <p:attrNameLst>
                                          <p:attrName>style.visibility</p:attrName>
                                        </p:attrNameLst>
                                      </p:cBhvr>
                                      <p:to>
                                        <p:strVal val="visible"/>
                                      </p:to>
                                    </p:set>
                                    <p:animEffect transition="in" filter="dissolve">
                                      <p:cBhvr>
                                        <p:cTn id="12" dur="500"/>
                                        <p:tgtEl>
                                          <p:spTgt spid="820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24" grpId="0" build="p" autoUpdateAnimBg="0"/>
      <p:bldP spid="8202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946" name="Group 2"/>
          <p:cNvGrpSpPr>
            <a:grpSpLocks/>
          </p:cNvGrpSpPr>
          <p:nvPr/>
        </p:nvGrpSpPr>
        <p:grpSpPr bwMode="auto">
          <a:xfrm>
            <a:off x="228600" y="319088"/>
            <a:ext cx="5437188" cy="6016625"/>
            <a:chOff x="1236" y="201"/>
            <a:chExt cx="3425" cy="3790"/>
          </a:xfrm>
        </p:grpSpPr>
        <p:sp>
          <p:nvSpPr>
            <p:cNvPr id="26654" name="Rectangle 3"/>
            <p:cNvSpPr>
              <a:spLocks noChangeArrowheads="1"/>
            </p:cNvSpPr>
            <p:nvPr/>
          </p:nvSpPr>
          <p:spPr bwMode="auto">
            <a:xfrm>
              <a:off x="1516" y="546"/>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55" name="Rectangle 4"/>
            <p:cNvSpPr>
              <a:spLocks noChangeArrowheads="1"/>
            </p:cNvSpPr>
            <p:nvPr/>
          </p:nvSpPr>
          <p:spPr bwMode="auto">
            <a:xfrm>
              <a:off x="4078" y="543"/>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56" name="Rectangle 5"/>
            <p:cNvSpPr>
              <a:spLocks noChangeArrowheads="1"/>
            </p:cNvSpPr>
            <p:nvPr/>
          </p:nvSpPr>
          <p:spPr bwMode="auto">
            <a:xfrm>
              <a:off x="2338" y="540"/>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57" name="Rectangle 6"/>
            <p:cNvSpPr>
              <a:spLocks noChangeArrowheads="1"/>
            </p:cNvSpPr>
            <p:nvPr/>
          </p:nvSpPr>
          <p:spPr bwMode="auto">
            <a:xfrm>
              <a:off x="2776" y="546"/>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58" name="Rectangle 7"/>
            <p:cNvSpPr>
              <a:spLocks noChangeArrowheads="1"/>
            </p:cNvSpPr>
            <p:nvPr/>
          </p:nvSpPr>
          <p:spPr bwMode="auto">
            <a:xfrm>
              <a:off x="3196" y="543"/>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59" name="Rectangle 8"/>
            <p:cNvSpPr>
              <a:spLocks noChangeArrowheads="1"/>
            </p:cNvSpPr>
            <p:nvPr/>
          </p:nvSpPr>
          <p:spPr bwMode="auto">
            <a:xfrm>
              <a:off x="3616" y="540"/>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0" name="Rectangle 9"/>
            <p:cNvSpPr>
              <a:spLocks noChangeArrowheads="1"/>
            </p:cNvSpPr>
            <p:nvPr/>
          </p:nvSpPr>
          <p:spPr bwMode="auto">
            <a:xfrm>
              <a:off x="1918" y="543"/>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1" name="Rectangle 10"/>
            <p:cNvSpPr>
              <a:spLocks noChangeArrowheads="1"/>
            </p:cNvSpPr>
            <p:nvPr/>
          </p:nvSpPr>
          <p:spPr bwMode="auto">
            <a:xfrm>
              <a:off x="1516" y="2909"/>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2" name="Rectangle 11"/>
            <p:cNvSpPr>
              <a:spLocks noChangeArrowheads="1"/>
            </p:cNvSpPr>
            <p:nvPr/>
          </p:nvSpPr>
          <p:spPr bwMode="auto">
            <a:xfrm>
              <a:off x="1918" y="2915"/>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3" name="Rectangle 12"/>
            <p:cNvSpPr>
              <a:spLocks noChangeArrowheads="1"/>
            </p:cNvSpPr>
            <p:nvPr/>
          </p:nvSpPr>
          <p:spPr bwMode="auto">
            <a:xfrm>
              <a:off x="2338" y="2912"/>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4" name="Rectangle 13"/>
            <p:cNvSpPr>
              <a:spLocks noChangeArrowheads="1"/>
            </p:cNvSpPr>
            <p:nvPr/>
          </p:nvSpPr>
          <p:spPr bwMode="auto">
            <a:xfrm>
              <a:off x="2776" y="2909"/>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5" name="Rectangle 14"/>
            <p:cNvSpPr>
              <a:spLocks noChangeArrowheads="1"/>
            </p:cNvSpPr>
            <p:nvPr/>
          </p:nvSpPr>
          <p:spPr bwMode="auto">
            <a:xfrm>
              <a:off x="3196" y="2915"/>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6" name="Rectangle 15"/>
            <p:cNvSpPr>
              <a:spLocks noChangeArrowheads="1"/>
            </p:cNvSpPr>
            <p:nvPr/>
          </p:nvSpPr>
          <p:spPr bwMode="auto">
            <a:xfrm>
              <a:off x="3616" y="2912"/>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7" name="Rectangle 16"/>
            <p:cNvSpPr>
              <a:spLocks noChangeArrowheads="1"/>
            </p:cNvSpPr>
            <p:nvPr/>
          </p:nvSpPr>
          <p:spPr bwMode="auto">
            <a:xfrm>
              <a:off x="4081" y="2909"/>
              <a:ext cx="291" cy="272"/>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8" name="Rectangle 17"/>
            <p:cNvSpPr>
              <a:spLocks noChangeArrowheads="1"/>
            </p:cNvSpPr>
            <p:nvPr/>
          </p:nvSpPr>
          <p:spPr bwMode="auto">
            <a:xfrm>
              <a:off x="1345" y="820"/>
              <a:ext cx="3200" cy="2090"/>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669" name="Line 18"/>
            <p:cNvSpPr>
              <a:spLocks noChangeShapeType="1"/>
            </p:cNvSpPr>
            <p:nvPr/>
          </p:nvSpPr>
          <p:spPr bwMode="auto">
            <a:xfrm>
              <a:off x="4636" y="729"/>
              <a:ext cx="0" cy="227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0" name="Line 19"/>
            <p:cNvSpPr>
              <a:spLocks noChangeShapeType="1"/>
            </p:cNvSpPr>
            <p:nvPr/>
          </p:nvSpPr>
          <p:spPr bwMode="auto">
            <a:xfrm>
              <a:off x="1245" y="710"/>
              <a:ext cx="0" cy="2297"/>
            </a:xfrm>
            <a:prstGeom prst="line">
              <a:avLst/>
            </a:prstGeom>
            <a:noFill/>
            <a:ln w="38100">
              <a:solidFill>
                <a:schemeClr val="tx1"/>
              </a:solidFill>
              <a:round/>
              <a:headEnd/>
              <a:tailEnd/>
            </a:ln>
            <a:effectLst/>
          </p:spPr>
          <p:txBody>
            <a:bodyPr anchor="ctr">
              <a:spAutoFit/>
            </a:bodyPr>
            <a:lstStyle/>
            <a:p>
              <a:endParaRPr lang="zh-CN" altLang="en-US"/>
            </a:p>
          </p:txBody>
        </p:sp>
        <p:sp>
          <p:nvSpPr>
            <p:cNvPr id="26671" name="Line 20"/>
            <p:cNvSpPr>
              <a:spLocks noChangeShapeType="1"/>
            </p:cNvSpPr>
            <p:nvPr/>
          </p:nvSpPr>
          <p:spPr bwMode="auto">
            <a:xfrm flipV="1">
              <a:off x="1245" y="711"/>
              <a:ext cx="264"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2" name="Line 21"/>
            <p:cNvSpPr>
              <a:spLocks noChangeShapeType="1"/>
            </p:cNvSpPr>
            <p:nvPr/>
          </p:nvSpPr>
          <p:spPr bwMode="auto">
            <a:xfrm>
              <a:off x="1818" y="720"/>
              <a:ext cx="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3" name="Line 22"/>
            <p:cNvSpPr>
              <a:spLocks noChangeShapeType="1"/>
            </p:cNvSpPr>
            <p:nvPr/>
          </p:nvSpPr>
          <p:spPr bwMode="auto">
            <a:xfrm>
              <a:off x="2209" y="720"/>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4" name="Line 23"/>
            <p:cNvSpPr>
              <a:spLocks noChangeShapeType="1"/>
            </p:cNvSpPr>
            <p:nvPr/>
          </p:nvSpPr>
          <p:spPr bwMode="auto">
            <a:xfrm flipV="1">
              <a:off x="2636" y="711"/>
              <a:ext cx="127"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5" name="Line 24"/>
            <p:cNvSpPr>
              <a:spLocks noChangeShapeType="1"/>
            </p:cNvSpPr>
            <p:nvPr/>
          </p:nvSpPr>
          <p:spPr bwMode="auto">
            <a:xfrm>
              <a:off x="3063" y="720"/>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6" name="Line 25"/>
            <p:cNvSpPr>
              <a:spLocks noChangeShapeType="1"/>
            </p:cNvSpPr>
            <p:nvPr/>
          </p:nvSpPr>
          <p:spPr bwMode="auto">
            <a:xfrm>
              <a:off x="3500" y="711"/>
              <a:ext cx="118" cy="9"/>
            </a:xfrm>
            <a:prstGeom prst="line">
              <a:avLst/>
            </a:prstGeom>
            <a:noFill/>
            <a:ln w="38100">
              <a:solidFill>
                <a:schemeClr val="tx1"/>
              </a:solidFill>
              <a:round/>
              <a:headEnd/>
              <a:tailEnd/>
            </a:ln>
            <a:effectLst/>
          </p:spPr>
          <p:txBody>
            <a:bodyPr anchor="ctr">
              <a:spAutoFit/>
            </a:bodyPr>
            <a:lstStyle/>
            <a:p>
              <a:endParaRPr lang="zh-CN" altLang="en-US"/>
            </a:p>
          </p:txBody>
        </p:sp>
        <p:sp>
          <p:nvSpPr>
            <p:cNvPr id="26677" name="Line 26"/>
            <p:cNvSpPr>
              <a:spLocks noChangeShapeType="1"/>
            </p:cNvSpPr>
            <p:nvPr/>
          </p:nvSpPr>
          <p:spPr bwMode="auto">
            <a:xfrm>
              <a:off x="3909" y="720"/>
              <a:ext cx="1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8" name="Line 27"/>
            <p:cNvSpPr>
              <a:spLocks noChangeShapeType="1"/>
            </p:cNvSpPr>
            <p:nvPr/>
          </p:nvSpPr>
          <p:spPr bwMode="auto">
            <a:xfrm>
              <a:off x="4372" y="720"/>
              <a:ext cx="27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79" name="Line 28"/>
            <p:cNvSpPr>
              <a:spLocks noChangeShapeType="1"/>
            </p:cNvSpPr>
            <p:nvPr/>
          </p:nvSpPr>
          <p:spPr bwMode="auto">
            <a:xfrm flipV="1">
              <a:off x="1236" y="2993"/>
              <a:ext cx="282"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0" name="Line 29"/>
            <p:cNvSpPr>
              <a:spLocks noChangeShapeType="1"/>
            </p:cNvSpPr>
            <p:nvPr/>
          </p:nvSpPr>
          <p:spPr bwMode="auto">
            <a:xfrm flipV="1">
              <a:off x="1800" y="2993"/>
              <a:ext cx="109"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1" name="Line 30"/>
            <p:cNvSpPr>
              <a:spLocks noChangeShapeType="1"/>
            </p:cNvSpPr>
            <p:nvPr/>
          </p:nvSpPr>
          <p:spPr bwMode="auto">
            <a:xfrm flipV="1">
              <a:off x="2218" y="2993"/>
              <a:ext cx="109"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2" name="Line 31"/>
            <p:cNvSpPr>
              <a:spLocks noChangeShapeType="1"/>
            </p:cNvSpPr>
            <p:nvPr/>
          </p:nvSpPr>
          <p:spPr bwMode="auto">
            <a:xfrm>
              <a:off x="2627" y="2993"/>
              <a:ext cx="127" cy="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3" name="Line 32"/>
            <p:cNvSpPr>
              <a:spLocks noChangeShapeType="1"/>
            </p:cNvSpPr>
            <p:nvPr/>
          </p:nvSpPr>
          <p:spPr bwMode="auto">
            <a:xfrm>
              <a:off x="3063" y="3002"/>
              <a:ext cx="12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4" name="Line 33"/>
            <p:cNvSpPr>
              <a:spLocks noChangeShapeType="1"/>
            </p:cNvSpPr>
            <p:nvPr/>
          </p:nvSpPr>
          <p:spPr bwMode="auto">
            <a:xfrm>
              <a:off x="3500" y="3002"/>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5" name="Line 34"/>
            <p:cNvSpPr>
              <a:spLocks noChangeShapeType="1"/>
            </p:cNvSpPr>
            <p:nvPr/>
          </p:nvSpPr>
          <p:spPr bwMode="auto">
            <a:xfrm>
              <a:off x="3909" y="3002"/>
              <a:ext cx="16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6" name="Line 35"/>
            <p:cNvSpPr>
              <a:spLocks noChangeShapeType="1"/>
            </p:cNvSpPr>
            <p:nvPr/>
          </p:nvSpPr>
          <p:spPr bwMode="auto">
            <a:xfrm>
              <a:off x="4372" y="3002"/>
              <a:ext cx="273" cy="0"/>
            </a:xfrm>
            <a:prstGeom prst="line">
              <a:avLst/>
            </a:prstGeom>
            <a:noFill/>
            <a:ln w="38100">
              <a:solidFill>
                <a:schemeClr val="tx1"/>
              </a:solidFill>
              <a:round/>
              <a:headEnd/>
              <a:tailEnd/>
            </a:ln>
            <a:effectLst/>
          </p:spPr>
          <p:txBody>
            <a:bodyPr wrap="none" anchor="ctr">
              <a:spAutoFit/>
            </a:bodyPr>
            <a:lstStyle/>
            <a:p>
              <a:endParaRPr lang="zh-CN" altLang="en-US"/>
            </a:p>
          </p:txBody>
        </p:sp>
        <p:grpSp>
          <p:nvGrpSpPr>
            <p:cNvPr id="26687" name="Group 36"/>
            <p:cNvGrpSpPr>
              <a:grpSpLocks/>
            </p:cNvGrpSpPr>
            <p:nvPr/>
          </p:nvGrpSpPr>
          <p:grpSpPr bwMode="auto">
            <a:xfrm>
              <a:off x="1778" y="1201"/>
              <a:ext cx="2131" cy="1327"/>
              <a:chOff x="1778" y="1363"/>
              <a:chExt cx="2131" cy="1327"/>
            </a:xfrm>
          </p:grpSpPr>
          <p:sp>
            <p:nvSpPr>
              <p:cNvPr id="26748" name="Rectangle 37"/>
              <p:cNvSpPr>
                <a:spLocks noChangeArrowheads="1"/>
              </p:cNvSpPr>
              <p:nvPr/>
            </p:nvSpPr>
            <p:spPr bwMode="auto">
              <a:xfrm>
                <a:off x="1927" y="1363"/>
                <a:ext cx="1982" cy="1327"/>
              </a:xfrm>
              <a:prstGeom prst="rect">
                <a:avLst/>
              </a:prstGeom>
              <a:noFill/>
              <a:ln w="57150">
                <a:solidFill>
                  <a:schemeClr val="tx1"/>
                </a:solidFill>
                <a:miter lim="800000"/>
                <a:headEnd/>
                <a:tailEnd/>
              </a:ln>
              <a:effectLst/>
            </p:spPr>
            <p:txBody>
              <a:bodyPr wrap="none" anchor="ctr">
                <a:spAutoFit/>
              </a:bodyPr>
              <a:lstStyle/>
              <a:p>
                <a:pPr eaLnBrk="1" hangingPunct="1"/>
                <a:endParaRPr lang="zh-CN" altLang="en-US"/>
              </a:p>
            </p:txBody>
          </p:sp>
          <p:sp>
            <p:nvSpPr>
              <p:cNvPr id="26749" name="Oval 38"/>
              <p:cNvSpPr>
                <a:spLocks noChangeArrowheads="1"/>
              </p:cNvSpPr>
              <p:nvPr/>
            </p:nvSpPr>
            <p:spPr bwMode="auto">
              <a:xfrm>
                <a:off x="1781" y="1674"/>
                <a:ext cx="109" cy="109"/>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6750" name="Oval 39"/>
              <p:cNvSpPr>
                <a:spLocks noChangeArrowheads="1"/>
              </p:cNvSpPr>
              <p:nvPr/>
            </p:nvSpPr>
            <p:spPr bwMode="auto">
              <a:xfrm>
                <a:off x="1778" y="2256"/>
                <a:ext cx="109" cy="109"/>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6751" name="AutoShape 40"/>
              <p:cNvSpPr>
                <a:spLocks noChangeArrowheads="1"/>
              </p:cNvSpPr>
              <p:nvPr/>
            </p:nvSpPr>
            <p:spPr bwMode="auto">
              <a:xfrm rot="5400000">
                <a:off x="1908" y="1636"/>
                <a:ext cx="246" cy="200"/>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6752" name="AutoShape 41"/>
              <p:cNvSpPr>
                <a:spLocks noChangeArrowheads="1"/>
              </p:cNvSpPr>
              <p:nvPr/>
            </p:nvSpPr>
            <p:spPr bwMode="auto">
              <a:xfrm rot="5400000">
                <a:off x="1896" y="2209"/>
                <a:ext cx="246" cy="200"/>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grpSp>
        <p:sp>
          <p:nvSpPr>
            <p:cNvPr id="26688" name="Line 42"/>
            <p:cNvSpPr>
              <a:spLocks noChangeShapeType="1"/>
            </p:cNvSpPr>
            <p:nvPr/>
          </p:nvSpPr>
          <p:spPr bwMode="auto">
            <a:xfrm>
              <a:off x="1663" y="811"/>
              <a:ext cx="0" cy="773"/>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89" name="Line 43"/>
            <p:cNvSpPr>
              <a:spLocks noChangeShapeType="1"/>
            </p:cNvSpPr>
            <p:nvPr/>
          </p:nvSpPr>
          <p:spPr bwMode="auto">
            <a:xfrm>
              <a:off x="1663" y="2147"/>
              <a:ext cx="0" cy="7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0" name="Line 44"/>
            <p:cNvSpPr>
              <a:spLocks noChangeShapeType="1"/>
            </p:cNvSpPr>
            <p:nvPr/>
          </p:nvSpPr>
          <p:spPr bwMode="auto">
            <a:xfrm>
              <a:off x="1663" y="1574"/>
              <a:ext cx="1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1" name="Line 45"/>
            <p:cNvSpPr>
              <a:spLocks noChangeShapeType="1"/>
            </p:cNvSpPr>
            <p:nvPr/>
          </p:nvSpPr>
          <p:spPr bwMode="auto">
            <a:xfrm>
              <a:off x="1663" y="2147"/>
              <a:ext cx="11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2" name="Line 46"/>
            <p:cNvSpPr>
              <a:spLocks noChangeShapeType="1"/>
            </p:cNvSpPr>
            <p:nvPr/>
          </p:nvSpPr>
          <p:spPr bwMode="auto">
            <a:xfrm>
              <a:off x="2482" y="2520"/>
              <a:ext cx="0" cy="3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3" name="Line 47"/>
            <p:cNvSpPr>
              <a:spLocks noChangeShapeType="1"/>
            </p:cNvSpPr>
            <p:nvPr/>
          </p:nvSpPr>
          <p:spPr bwMode="auto">
            <a:xfrm>
              <a:off x="2063" y="2702"/>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4" name="Line 48"/>
            <p:cNvSpPr>
              <a:spLocks noChangeShapeType="1"/>
            </p:cNvSpPr>
            <p:nvPr/>
          </p:nvSpPr>
          <p:spPr bwMode="auto">
            <a:xfrm>
              <a:off x="3759" y="2698"/>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5" name="Line 49"/>
            <p:cNvSpPr>
              <a:spLocks noChangeShapeType="1"/>
            </p:cNvSpPr>
            <p:nvPr/>
          </p:nvSpPr>
          <p:spPr bwMode="auto">
            <a:xfrm>
              <a:off x="2073" y="2693"/>
              <a:ext cx="19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6" name="Line 50"/>
            <p:cNvSpPr>
              <a:spLocks noChangeShapeType="1"/>
            </p:cNvSpPr>
            <p:nvPr/>
          </p:nvSpPr>
          <p:spPr bwMode="auto">
            <a:xfrm>
              <a:off x="3569" y="2689"/>
              <a:ext cx="19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7" name="Line 51"/>
            <p:cNvSpPr>
              <a:spLocks noChangeShapeType="1"/>
            </p:cNvSpPr>
            <p:nvPr/>
          </p:nvSpPr>
          <p:spPr bwMode="auto">
            <a:xfrm>
              <a:off x="2263" y="2529"/>
              <a:ext cx="0" cy="1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8" name="Line 52"/>
            <p:cNvSpPr>
              <a:spLocks noChangeShapeType="1"/>
            </p:cNvSpPr>
            <p:nvPr/>
          </p:nvSpPr>
          <p:spPr bwMode="auto">
            <a:xfrm>
              <a:off x="3568" y="2525"/>
              <a:ext cx="0" cy="1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99" name="Line 53"/>
            <p:cNvSpPr>
              <a:spLocks noChangeShapeType="1"/>
            </p:cNvSpPr>
            <p:nvPr/>
          </p:nvSpPr>
          <p:spPr bwMode="auto">
            <a:xfrm>
              <a:off x="3900" y="2147"/>
              <a:ext cx="3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0" name="Line 54"/>
            <p:cNvSpPr>
              <a:spLocks noChangeShapeType="1"/>
            </p:cNvSpPr>
            <p:nvPr/>
          </p:nvSpPr>
          <p:spPr bwMode="auto">
            <a:xfrm>
              <a:off x="3909" y="1574"/>
              <a:ext cx="3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1" name="Line 55"/>
            <p:cNvSpPr>
              <a:spLocks noChangeShapeType="1"/>
            </p:cNvSpPr>
            <p:nvPr/>
          </p:nvSpPr>
          <p:spPr bwMode="auto">
            <a:xfrm>
              <a:off x="4209" y="2138"/>
              <a:ext cx="0" cy="782"/>
            </a:xfrm>
            <a:prstGeom prst="line">
              <a:avLst/>
            </a:prstGeom>
            <a:noFill/>
            <a:ln w="38100">
              <a:solidFill>
                <a:schemeClr val="tx1"/>
              </a:solidFill>
              <a:round/>
              <a:headEnd/>
              <a:tailEnd/>
            </a:ln>
            <a:effectLst/>
          </p:spPr>
          <p:txBody>
            <a:bodyPr anchor="ctr">
              <a:spAutoFit/>
            </a:bodyPr>
            <a:lstStyle/>
            <a:p>
              <a:endParaRPr lang="zh-CN" altLang="en-US"/>
            </a:p>
          </p:txBody>
        </p:sp>
        <p:sp>
          <p:nvSpPr>
            <p:cNvPr id="26702" name="Line 56"/>
            <p:cNvSpPr>
              <a:spLocks noChangeShapeType="1"/>
            </p:cNvSpPr>
            <p:nvPr/>
          </p:nvSpPr>
          <p:spPr bwMode="auto">
            <a:xfrm>
              <a:off x="4209" y="802"/>
              <a:ext cx="0" cy="781"/>
            </a:xfrm>
            <a:prstGeom prst="line">
              <a:avLst/>
            </a:prstGeom>
            <a:noFill/>
            <a:ln w="38100">
              <a:solidFill>
                <a:schemeClr val="tx1"/>
              </a:solidFill>
              <a:round/>
              <a:headEnd/>
              <a:tailEnd/>
            </a:ln>
            <a:effectLst/>
          </p:spPr>
          <p:txBody>
            <a:bodyPr anchor="ctr">
              <a:spAutoFit/>
            </a:bodyPr>
            <a:lstStyle/>
            <a:p>
              <a:endParaRPr lang="zh-CN" altLang="en-US"/>
            </a:p>
          </p:txBody>
        </p:sp>
        <p:sp>
          <p:nvSpPr>
            <p:cNvPr id="26703" name="Line 57"/>
            <p:cNvSpPr>
              <a:spLocks noChangeShapeType="1"/>
            </p:cNvSpPr>
            <p:nvPr/>
          </p:nvSpPr>
          <p:spPr bwMode="auto">
            <a:xfrm>
              <a:off x="2482" y="811"/>
              <a:ext cx="0" cy="3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4" name="Line 58"/>
            <p:cNvSpPr>
              <a:spLocks noChangeShapeType="1"/>
            </p:cNvSpPr>
            <p:nvPr/>
          </p:nvSpPr>
          <p:spPr bwMode="auto">
            <a:xfrm>
              <a:off x="2918" y="815"/>
              <a:ext cx="0" cy="3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5" name="Line 59"/>
            <p:cNvSpPr>
              <a:spLocks noChangeShapeType="1"/>
            </p:cNvSpPr>
            <p:nvPr/>
          </p:nvSpPr>
          <p:spPr bwMode="auto">
            <a:xfrm>
              <a:off x="3763" y="811"/>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6" name="Line 60"/>
            <p:cNvSpPr>
              <a:spLocks noChangeShapeType="1"/>
            </p:cNvSpPr>
            <p:nvPr/>
          </p:nvSpPr>
          <p:spPr bwMode="auto">
            <a:xfrm>
              <a:off x="3341" y="989"/>
              <a:ext cx="0" cy="2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7" name="Line 61"/>
            <p:cNvSpPr>
              <a:spLocks noChangeShapeType="1"/>
            </p:cNvSpPr>
            <p:nvPr/>
          </p:nvSpPr>
          <p:spPr bwMode="auto">
            <a:xfrm>
              <a:off x="3345" y="993"/>
              <a:ext cx="4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708" name="Text Box 62"/>
            <p:cNvSpPr txBox="1">
              <a:spLocks noChangeArrowheads="1"/>
            </p:cNvSpPr>
            <p:nvPr/>
          </p:nvSpPr>
          <p:spPr bwMode="auto">
            <a:xfrm>
              <a:off x="1382" y="211"/>
              <a:ext cx="58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6709" name="Text Box 63"/>
            <p:cNvSpPr txBox="1">
              <a:spLocks noChangeArrowheads="1"/>
            </p:cNvSpPr>
            <p:nvPr/>
          </p:nvSpPr>
          <p:spPr bwMode="auto">
            <a:xfrm>
              <a:off x="1442" y="3197"/>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6710" name="Text Box 64"/>
            <p:cNvSpPr txBox="1">
              <a:spLocks noChangeArrowheads="1"/>
            </p:cNvSpPr>
            <p:nvPr/>
          </p:nvSpPr>
          <p:spPr bwMode="auto">
            <a:xfrm>
              <a:off x="1838" y="3211"/>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0(1)</a:t>
              </a:r>
              <a:endParaRPr lang="en-US" altLang="zh-CN" b="1">
                <a:ea typeface="楷体_GB2312" pitchFamily="49" charset="-122"/>
              </a:endParaRPr>
            </a:p>
          </p:txBody>
        </p:sp>
        <p:sp>
          <p:nvSpPr>
            <p:cNvPr id="26711" name="Text Box 65"/>
            <p:cNvSpPr txBox="1">
              <a:spLocks noChangeArrowheads="1"/>
            </p:cNvSpPr>
            <p:nvPr/>
          </p:nvSpPr>
          <p:spPr bwMode="auto">
            <a:xfrm>
              <a:off x="2289" y="3198"/>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0(2)</a:t>
              </a:r>
              <a:endParaRPr lang="en-US" altLang="zh-CN" b="1">
                <a:ea typeface="楷体_GB2312" pitchFamily="49" charset="-122"/>
              </a:endParaRPr>
            </a:p>
          </p:txBody>
        </p:sp>
        <p:sp>
          <p:nvSpPr>
            <p:cNvPr id="26712" name="Text Box 66"/>
            <p:cNvSpPr txBox="1">
              <a:spLocks noChangeArrowheads="1"/>
            </p:cNvSpPr>
            <p:nvPr/>
          </p:nvSpPr>
          <p:spPr bwMode="auto">
            <a:xfrm>
              <a:off x="3988" y="3198"/>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9(2)</a:t>
              </a:r>
              <a:endParaRPr lang="en-US" altLang="zh-CN" b="1">
                <a:ea typeface="楷体_GB2312" pitchFamily="49" charset="-122"/>
              </a:endParaRPr>
            </a:p>
          </p:txBody>
        </p:sp>
        <p:sp>
          <p:nvSpPr>
            <p:cNvPr id="26713" name="Text Box 67"/>
            <p:cNvSpPr txBox="1">
              <a:spLocks noChangeArrowheads="1"/>
            </p:cNvSpPr>
            <p:nvPr/>
          </p:nvSpPr>
          <p:spPr bwMode="auto">
            <a:xfrm>
              <a:off x="3537" y="3204"/>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9(1)</a:t>
              </a:r>
              <a:endParaRPr lang="en-US" altLang="zh-CN" b="1">
                <a:ea typeface="楷体_GB2312" pitchFamily="49" charset="-122"/>
              </a:endParaRPr>
            </a:p>
          </p:txBody>
        </p:sp>
        <p:sp>
          <p:nvSpPr>
            <p:cNvPr id="26714" name="Text Box 68"/>
            <p:cNvSpPr txBox="1">
              <a:spLocks noChangeArrowheads="1"/>
            </p:cNvSpPr>
            <p:nvPr/>
          </p:nvSpPr>
          <p:spPr bwMode="auto">
            <a:xfrm>
              <a:off x="1872" y="238"/>
              <a:ext cx="4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NC</a:t>
              </a:r>
            </a:p>
          </p:txBody>
        </p:sp>
        <p:sp>
          <p:nvSpPr>
            <p:cNvPr id="26715" name="Text Box 69"/>
            <p:cNvSpPr txBox="1">
              <a:spLocks noChangeArrowheads="1"/>
            </p:cNvSpPr>
            <p:nvPr/>
          </p:nvSpPr>
          <p:spPr bwMode="auto">
            <a:xfrm>
              <a:off x="2731" y="3206"/>
              <a:ext cx="4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NC</a:t>
              </a:r>
            </a:p>
          </p:txBody>
        </p:sp>
        <p:sp>
          <p:nvSpPr>
            <p:cNvPr id="26716" name="Text Box 70"/>
            <p:cNvSpPr txBox="1">
              <a:spLocks noChangeArrowheads="1"/>
            </p:cNvSpPr>
            <p:nvPr/>
          </p:nvSpPr>
          <p:spPr bwMode="auto">
            <a:xfrm>
              <a:off x="3144" y="3202"/>
              <a:ext cx="51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V</a:t>
              </a:r>
              <a:r>
                <a:rPr lang="en-US" altLang="zh-CN" b="1" baseline="-25000">
                  <a:ea typeface="楷体_GB2312" pitchFamily="49" charset="-122"/>
                </a:rPr>
                <a:t>CC</a:t>
              </a:r>
              <a:endParaRPr lang="en-US" altLang="zh-CN" b="1">
                <a:ea typeface="楷体_GB2312" pitchFamily="49" charset="-122"/>
              </a:endParaRPr>
            </a:p>
          </p:txBody>
        </p:sp>
        <p:sp>
          <p:nvSpPr>
            <p:cNvPr id="26717" name="Text Box 71"/>
            <p:cNvSpPr txBox="1">
              <a:spLocks noChangeArrowheads="1"/>
            </p:cNvSpPr>
            <p:nvPr/>
          </p:nvSpPr>
          <p:spPr bwMode="auto">
            <a:xfrm>
              <a:off x="2337" y="201"/>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26718" name="Text Box 72"/>
            <p:cNvSpPr txBox="1">
              <a:spLocks noChangeArrowheads="1"/>
            </p:cNvSpPr>
            <p:nvPr/>
          </p:nvSpPr>
          <p:spPr bwMode="auto">
            <a:xfrm>
              <a:off x="2739" y="207"/>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26719" name="Text Box 73"/>
            <p:cNvSpPr txBox="1">
              <a:spLocks noChangeArrowheads="1"/>
            </p:cNvSpPr>
            <p:nvPr/>
          </p:nvSpPr>
          <p:spPr bwMode="auto">
            <a:xfrm>
              <a:off x="3573" y="213"/>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6720" name="Text Box 74"/>
            <p:cNvSpPr txBox="1">
              <a:spLocks noChangeArrowheads="1"/>
            </p:cNvSpPr>
            <p:nvPr/>
          </p:nvSpPr>
          <p:spPr bwMode="auto">
            <a:xfrm>
              <a:off x="3993" y="201"/>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6721" name="Text Box 75"/>
            <p:cNvSpPr txBox="1">
              <a:spLocks noChangeArrowheads="1"/>
            </p:cNvSpPr>
            <p:nvPr/>
          </p:nvSpPr>
          <p:spPr bwMode="auto">
            <a:xfrm>
              <a:off x="3054" y="239"/>
              <a:ext cx="65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GND</a:t>
              </a:r>
            </a:p>
          </p:txBody>
        </p:sp>
        <p:sp>
          <p:nvSpPr>
            <p:cNvPr id="26722" name="Text Box 76"/>
            <p:cNvSpPr txBox="1">
              <a:spLocks noChangeArrowheads="1"/>
            </p:cNvSpPr>
            <p:nvPr/>
          </p:nvSpPr>
          <p:spPr bwMode="auto">
            <a:xfrm>
              <a:off x="1544" y="2910"/>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a:t>
              </a:r>
            </a:p>
          </p:txBody>
        </p:sp>
        <p:sp>
          <p:nvSpPr>
            <p:cNvPr id="26723" name="Text Box 77"/>
            <p:cNvSpPr txBox="1">
              <a:spLocks noChangeArrowheads="1"/>
            </p:cNvSpPr>
            <p:nvPr/>
          </p:nvSpPr>
          <p:spPr bwMode="auto">
            <a:xfrm>
              <a:off x="1964" y="2916"/>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2</a:t>
              </a:r>
            </a:p>
          </p:txBody>
        </p:sp>
        <p:sp>
          <p:nvSpPr>
            <p:cNvPr id="26724" name="Text Box 78"/>
            <p:cNvSpPr txBox="1">
              <a:spLocks noChangeArrowheads="1"/>
            </p:cNvSpPr>
            <p:nvPr/>
          </p:nvSpPr>
          <p:spPr bwMode="auto">
            <a:xfrm>
              <a:off x="2384" y="2922"/>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3</a:t>
              </a:r>
            </a:p>
          </p:txBody>
        </p:sp>
        <p:sp>
          <p:nvSpPr>
            <p:cNvPr id="26725" name="Text Box 79"/>
            <p:cNvSpPr txBox="1">
              <a:spLocks noChangeArrowheads="1"/>
            </p:cNvSpPr>
            <p:nvPr/>
          </p:nvSpPr>
          <p:spPr bwMode="auto">
            <a:xfrm>
              <a:off x="2822" y="2910"/>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4</a:t>
              </a:r>
            </a:p>
          </p:txBody>
        </p:sp>
        <p:sp>
          <p:nvSpPr>
            <p:cNvPr id="26726" name="Text Box 80"/>
            <p:cNvSpPr txBox="1">
              <a:spLocks noChangeArrowheads="1"/>
            </p:cNvSpPr>
            <p:nvPr/>
          </p:nvSpPr>
          <p:spPr bwMode="auto">
            <a:xfrm>
              <a:off x="3224" y="2916"/>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a:t>
              </a:r>
            </a:p>
          </p:txBody>
        </p:sp>
        <p:sp>
          <p:nvSpPr>
            <p:cNvPr id="26727" name="Text Box 81"/>
            <p:cNvSpPr txBox="1">
              <a:spLocks noChangeArrowheads="1"/>
            </p:cNvSpPr>
            <p:nvPr/>
          </p:nvSpPr>
          <p:spPr bwMode="auto">
            <a:xfrm>
              <a:off x="3644" y="2922"/>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6</a:t>
              </a:r>
            </a:p>
          </p:txBody>
        </p:sp>
        <p:sp>
          <p:nvSpPr>
            <p:cNvPr id="26728" name="Text Box 82"/>
            <p:cNvSpPr txBox="1">
              <a:spLocks noChangeArrowheads="1"/>
            </p:cNvSpPr>
            <p:nvPr/>
          </p:nvSpPr>
          <p:spPr bwMode="auto">
            <a:xfrm>
              <a:off x="4100" y="2910"/>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7</a:t>
              </a:r>
            </a:p>
          </p:txBody>
        </p:sp>
        <p:sp>
          <p:nvSpPr>
            <p:cNvPr id="26729" name="Text Box 83"/>
            <p:cNvSpPr txBox="1">
              <a:spLocks noChangeArrowheads="1"/>
            </p:cNvSpPr>
            <p:nvPr/>
          </p:nvSpPr>
          <p:spPr bwMode="auto">
            <a:xfrm>
              <a:off x="1491" y="547"/>
              <a:ext cx="39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14</a:t>
              </a:r>
            </a:p>
          </p:txBody>
        </p:sp>
        <p:sp>
          <p:nvSpPr>
            <p:cNvPr id="26730" name="Text Box 84"/>
            <p:cNvSpPr txBox="1">
              <a:spLocks noChangeArrowheads="1"/>
            </p:cNvSpPr>
            <p:nvPr/>
          </p:nvSpPr>
          <p:spPr bwMode="auto">
            <a:xfrm>
              <a:off x="1911" y="553"/>
              <a:ext cx="39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13</a:t>
              </a:r>
            </a:p>
          </p:txBody>
        </p:sp>
        <p:sp>
          <p:nvSpPr>
            <p:cNvPr id="26731" name="Text Box 85"/>
            <p:cNvSpPr txBox="1">
              <a:spLocks noChangeArrowheads="1"/>
            </p:cNvSpPr>
            <p:nvPr/>
          </p:nvSpPr>
          <p:spPr bwMode="auto">
            <a:xfrm>
              <a:off x="2331" y="559"/>
              <a:ext cx="39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12</a:t>
              </a:r>
            </a:p>
          </p:txBody>
        </p:sp>
        <p:sp>
          <p:nvSpPr>
            <p:cNvPr id="26732" name="Text Box 86"/>
            <p:cNvSpPr txBox="1">
              <a:spLocks noChangeArrowheads="1"/>
            </p:cNvSpPr>
            <p:nvPr/>
          </p:nvSpPr>
          <p:spPr bwMode="auto">
            <a:xfrm>
              <a:off x="2751" y="547"/>
              <a:ext cx="39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11</a:t>
              </a:r>
            </a:p>
          </p:txBody>
        </p:sp>
        <p:sp>
          <p:nvSpPr>
            <p:cNvPr id="26733" name="Text Box 87"/>
            <p:cNvSpPr txBox="1">
              <a:spLocks noChangeArrowheads="1"/>
            </p:cNvSpPr>
            <p:nvPr/>
          </p:nvSpPr>
          <p:spPr bwMode="auto">
            <a:xfrm>
              <a:off x="3171" y="553"/>
              <a:ext cx="39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10</a:t>
              </a:r>
            </a:p>
          </p:txBody>
        </p:sp>
        <p:sp>
          <p:nvSpPr>
            <p:cNvPr id="26734" name="Text Box 88"/>
            <p:cNvSpPr txBox="1">
              <a:spLocks noChangeArrowheads="1"/>
            </p:cNvSpPr>
            <p:nvPr/>
          </p:nvSpPr>
          <p:spPr bwMode="auto">
            <a:xfrm>
              <a:off x="3668" y="551"/>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9</a:t>
              </a:r>
            </a:p>
          </p:txBody>
        </p:sp>
        <p:sp>
          <p:nvSpPr>
            <p:cNvPr id="26735" name="Text Box 89"/>
            <p:cNvSpPr txBox="1">
              <a:spLocks noChangeArrowheads="1"/>
            </p:cNvSpPr>
            <p:nvPr/>
          </p:nvSpPr>
          <p:spPr bwMode="auto">
            <a:xfrm>
              <a:off x="4106" y="557"/>
              <a:ext cx="2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8</a:t>
              </a:r>
            </a:p>
          </p:txBody>
        </p:sp>
        <p:sp>
          <p:nvSpPr>
            <p:cNvPr id="26736" name="Text Box 90"/>
            <p:cNvSpPr txBox="1">
              <a:spLocks noChangeArrowheads="1"/>
            </p:cNvSpPr>
            <p:nvPr/>
          </p:nvSpPr>
          <p:spPr bwMode="auto">
            <a:xfrm>
              <a:off x="2343" y="1197"/>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26737" name="Text Box 91"/>
            <p:cNvSpPr txBox="1">
              <a:spLocks noChangeArrowheads="1"/>
            </p:cNvSpPr>
            <p:nvPr/>
          </p:nvSpPr>
          <p:spPr bwMode="auto">
            <a:xfrm>
              <a:off x="2745" y="1203"/>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26738" name="Text Box 92"/>
            <p:cNvSpPr txBox="1">
              <a:spLocks noChangeArrowheads="1"/>
            </p:cNvSpPr>
            <p:nvPr/>
          </p:nvSpPr>
          <p:spPr bwMode="auto">
            <a:xfrm>
              <a:off x="3165" y="1209"/>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6739" name="Text Box 93"/>
            <p:cNvSpPr txBox="1">
              <a:spLocks noChangeArrowheads="1"/>
            </p:cNvSpPr>
            <p:nvPr/>
          </p:nvSpPr>
          <p:spPr bwMode="auto">
            <a:xfrm>
              <a:off x="3549" y="1449"/>
              <a:ext cx="54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6740" name="Text Box 94"/>
            <p:cNvSpPr txBox="1">
              <a:spLocks noChangeArrowheads="1"/>
            </p:cNvSpPr>
            <p:nvPr/>
          </p:nvSpPr>
          <p:spPr bwMode="auto">
            <a:xfrm>
              <a:off x="3382" y="1836"/>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9(2)</a:t>
              </a:r>
              <a:endParaRPr lang="en-US" altLang="zh-CN" b="1">
                <a:ea typeface="楷体_GB2312" pitchFamily="49" charset="-122"/>
              </a:endParaRPr>
            </a:p>
          </p:txBody>
        </p:sp>
        <p:sp>
          <p:nvSpPr>
            <p:cNvPr id="26741" name="Text Box 95"/>
            <p:cNvSpPr txBox="1">
              <a:spLocks noChangeArrowheads="1"/>
            </p:cNvSpPr>
            <p:nvPr/>
          </p:nvSpPr>
          <p:spPr bwMode="auto">
            <a:xfrm>
              <a:off x="3381" y="2166"/>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9(1)</a:t>
              </a:r>
              <a:endParaRPr lang="en-US" altLang="zh-CN" b="1">
                <a:ea typeface="楷体_GB2312" pitchFamily="49" charset="-122"/>
              </a:endParaRPr>
            </a:p>
          </p:txBody>
        </p:sp>
        <p:sp>
          <p:nvSpPr>
            <p:cNvPr id="26742" name="Text Box 96"/>
            <p:cNvSpPr txBox="1">
              <a:spLocks noChangeArrowheads="1"/>
            </p:cNvSpPr>
            <p:nvPr/>
          </p:nvSpPr>
          <p:spPr bwMode="auto">
            <a:xfrm>
              <a:off x="2439" y="2160"/>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0(2)</a:t>
              </a:r>
              <a:endParaRPr lang="en-US" altLang="zh-CN" b="1">
                <a:ea typeface="楷体_GB2312" pitchFamily="49" charset="-122"/>
              </a:endParaRPr>
            </a:p>
          </p:txBody>
        </p:sp>
        <p:sp>
          <p:nvSpPr>
            <p:cNvPr id="26743" name="Text Box 97"/>
            <p:cNvSpPr txBox="1">
              <a:spLocks noChangeArrowheads="1"/>
            </p:cNvSpPr>
            <p:nvPr/>
          </p:nvSpPr>
          <p:spPr bwMode="auto">
            <a:xfrm>
              <a:off x="1934" y="2173"/>
              <a:ext cx="67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 </a:t>
              </a:r>
              <a:r>
                <a:rPr lang="en-US" altLang="zh-CN" b="1" baseline="-25000">
                  <a:ea typeface="楷体_GB2312" pitchFamily="49" charset="-122"/>
                </a:rPr>
                <a:t>0(1)</a:t>
              </a:r>
              <a:endParaRPr lang="en-US" altLang="zh-CN" b="1">
                <a:ea typeface="楷体_GB2312" pitchFamily="49" charset="-122"/>
              </a:endParaRPr>
            </a:p>
          </p:txBody>
        </p:sp>
        <p:sp>
          <p:nvSpPr>
            <p:cNvPr id="26744" name="Text Box 98"/>
            <p:cNvSpPr txBox="1">
              <a:spLocks noChangeArrowheads="1"/>
            </p:cNvSpPr>
            <p:nvPr/>
          </p:nvSpPr>
          <p:spPr bwMode="auto">
            <a:xfrm>
              <a:off x="2100" y="1911"/>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6745" name="Text Box 99"/>
            <p:cNvSpPr txBox="1">
              <a:spLocks noChangeArrowheads="1"/>
            </p:cNvSpPr>
            <p:nvPr/>
          </p:nvSpPr>
          <p:spPr bwMode="auto">
            <a:xfrm>
              <a:off x="2108" y="1549"/>
              <a:ext cx="58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6746" name="Text Box 100"/>
            <p:cNvSpPr txBox="1">
              <a:spLocks noChangeArrowheads="1"/>
            </p:cNvSpPr>
            <p:nvPr/>
          </p:nvSpPr>
          <p:spPr bwMode="auto">
            <a:xfrm>
              <a:off x="2509" y="1692"/>
              <a:ext cx="1018" cy="365"/>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3200" b="1">
                  <a:solidFill>
                    <a:schemeClr val="accent2"/>
                  </a:solidFill>
                  <a:ea typeface="楷体_GB2312" pitchFamily="49" charset="-122"/>
                </a:rPr>
                <a:t>74LS90</a:t>
              </a:r>
            </a:p>
          </p:txBody>
        </p:sp>
        <p:sp>
          <p:nvSpPr>
            <p:cNvPr id="26747" name="Text Box 101"/>
            <p:cNvSpPr txBox="1">
              <a:spLocks noChangeArrowheads="1"/>
            </p:cNvSpPr>
            <p:nvPr/>
          </p:nvSpPr>
          <p:spPr bwMode="auto">
            <a:xfrm>
              <a:off x="1796" y="3626"/>
              <a:ext cx="2508" cy="365"/>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3200" b="1">
                  <a:solidFill>
                    <a:srgbClr val="FF0000"/>
                  </a:solidFill>
                  <a:ea typeface="楷体_GB2312" pitchFamily="49" charset="-122"/>
                </a:rPr>
                <a:t>74LS 90</a:t>
              </a:r>
              <a:r>
                <a:rPr lang="zh-CN" altLang="zh-CN" sz="3200" b="1">
                  <a:solidFill>
                    <a:srgbClr val="FF0000"/>
                  </a:solidFill>
                  <a:ea typeface="楷体_GB2312" pitchFamily="49" charset="-122"/>
                </a:rPr>
                <a:t>管脚分布图</a:t>
              </a:r>
              <a:endParaRPr lang="zh-CN" altLang="en-US" sz="3200" b="1">
                <a:solidFill>
                  <a:srgbClr val="FF0000"/>
                </a:solidFill>
                <a:ea typeface="楷体_GB2312" pitchFamily="49" charset="-122"/>
              </a:endParaRPr>
            </a:p>
          </p:txBody>
        </p:sp>
      </p:grpSp>
      <p:grpSp>
        <p:nvGrpSpPr>
          <p:cNvPr id="83046" name="Group 102"/>
          <p:cNvGrpSpPr>
            <a:grpSpLocks/>
          </p:cNvGrpSpPr>
          <p:nvPr/>
        </p:nvGrpSpPr>
        <p:grpSpPr bwMode="auto">
          <a:xfrm>
            <a:off x="6121400" y="1323975"/>
            <a:ext cx="2794000" cy="2530475"/>
            <a:chOff x="271" y="195"/>
            <a:chExt cx="1760" cy="1594"/>
          </a:xfrm>
        </p:grpSpPr>
        <p:sp>
          <p:nvSpPr>
            <p:cNvPr id="26628" name="Text Box 103"/>
            <p:cNvSpPr txBox="1">
              <a:spLocks noChangeArrowheads="1"/>
            </p:cNvSpPr>
            <p:nvPr/>
          </p:nvSpPr>
          <p:spPr bwMode="auto">
            <a:xfrm>
              <a:off x="271" y="539"/>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6629" name="Text Box 104"/>
            <p:cNvSpPr txBox="1">
              <a:spLocks noChangeArrowheads="1"/>
            </p:cNvSpPr>
            <p:nvPr/>
          </p:nvSpPr>
          <p:spPr bwMode="auto">
            <a:xfrm>
              <a:off x="276" y="1036"/>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6630" name="Text Box 105"/>
            <p:cNvSpPr txBox="1">
              <a:spLocks noChangeArrowheads="1"/>
            </p:cNvSpPr>
            <p:nvPr/>
          </p:nvSpPr>
          <p:spPr bwMode="auto">
            <a:xfrm>
              <a:off x="659" y="411"/>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26631" name="Text Box 106"/>
            <p:cNvSpPr txBox="1">
              <a:spLocks noChangeArrowheads="1"/>
            </p:cNvSpPr>
            <p:nvPr/>
          </p:nvSpPr>
          <p:spPr bwMode="auto">
            <a:xfrm>
              <a:off x="934" y="41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26632" name="Text Box 107"/>
            <p:cNvSpPr txBox="1">
              <a:spLocks noChangeArrowheads="1"/>
            </p:cNvSpPr>
            <p:nvPr/>
          </p:nvSpPr>
          <p:spPr bwMode="auto">
            <a:xfrm>
              <a:off x="1220" y="418"/>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6633" name="Text Box 108"/>
            <p:cNvSpPr txBox="1">
              <a:spLocks noChangeArrowheads="1"/>
            </p:cNvSpPr>
            <p:nvPr/>
          </p:nvSpPr>
          <p:spPr bwMode="auto">
            <a:xfrm>
              <a:off x="1505" y="424"/>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6634" name="Text Box 109"/>
            <p:cNvSpPr txBox="1">
              <a:spLocks noChangeArrowheads="1"/>
            </p:cNvSpPr>
            <p:nvPr/>
          </p:nvSpPr>
          <p:spPr bwMode="auto">
            <a:xfrm>
              <a:off x="1413" y="1501"/>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26635" name="Text Box 110"/>
            <p:cNvSpPr txBox="1">
              <a:spLocks noChangeArrowheads="1"/>
            </p:cNvSpPr>
            <p:nvPr/>
          </p:nvSpPr>
          <p:spPr bwMode="auto">
            <a:xfrm>
              <a:off x="1146" y="1104"/>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26636" name="Text Box 111"/>
            <p:cNvSpPr txBox="1">
              <a:spLocks noChangeArrowheads="1"/>
            </p:cNvSpPr>
            <p:nvPr/>
          </p:nvSpPr>
          <p:spPr bwMode="auto">
            <a:xfrm>
              <a:off x="838" y="148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26637" name="Text Box 112"/>
            <p:cNvSpPr txBox="1">
              <a:spLocks noChangeArrowheads="1"/>
            </p:cNvSpPr>
            <p:nvPr/>
          </p:nvSpPr>
          <p:spPr bwMode="auto">
            <a:xfrm>
              <a:off x="585" y="110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26638" name="AutoShape 113"/>
            <p:cNvSpPr>
              <a:spLocks noChangeArrowheads="1"/>
            </p:cNvSpPr>
            <p:nvPr/>
          </p:nvSpPr>
          <p:spPr bwMode="auto">
            <a:xfrm>
              <a:off x="424" y="1290"/>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6639" name="AutoShape 114"/>
            <p:cNvSpPr>
              <a:spLocks noChangeArrowheads="1"/>
            </p:cNvSpPr>
            <p:nvPr/>
          </p:nvSpPr>
          <p:spPr bwMode="auto">
            <a:xfrm flipV="1">
              <a:off x="429" y="432"/>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6640" name="Oval 115"/>
            <p:cNvSpPr>
              <a:spLocks noChangeArrowheads="1"/>
            </p:cNvSpPr>
            <p:nvPr/>
          </p:nvSpPr>
          <p:spPr bwMode="auto">
            <a:xfrm>
              <a:off x="481" y="1432"/>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6641" name="Oval 116"/>
            <p:cNvSpPr>
              <a:spLocks noChangeArrowheads="1"/>
            </p:cNvSpPr>
            <p:nvPr/>
          </p:nvSpPr>
          <p:spPr bwMode="auto">
            <a:xfrm>
              <a:off x="473" y="336"/>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6642" name="Rectangle 117"/>
            <p:cNvSpPr>
              <a:spLocks noChangeArrowheads="1"/>
            </p:cNvSpPr>
            <p:nvPr/>
          </p:nvSpPr>
          <p:spPr bwMode="auto">
            <a:xfrm>
              <a:off x="287" y="427"/>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6643" name="Line 118"/>
            <p:cNvSpPr>
              <a:spLocks noChangeShapeType="1"/>
            </p:cNvSpPr>
            <p:nvPr/>
          </p:nvSpPr>
          <p:spPr bwMode="auto">
            <a:xfrm>
              <a:off x="505" y="195"/>
              <a:ext cx="0" cy="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44" name="Line 119"/>
            <p:cNvSpPr>
              <a:spLocks noChangeShapeType="1"/>
            </p:cNvSpPr>
            <p:nvPr/>
          </p:nvSpPr>
          <p:spPr bwMode="auto">
            <a:xfrm>
              <a:off x="787" y="204"/>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45" name="Line 120"/>
            <p:cNvSpPr>
              <a:spLocks noChangeShapeType="1"/>
            </p:cNvSpPr>
            <p:nvPr/>
          </p:nvSpPr>
          <p:spPr bwMode="auto">
            <a:xfrm>
              <a:off x="1069" y="204"/>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46" name="Line 121"/>
            <p:cNvSpPr>
              <a:spLocks noChangeShapeType="1"/>
            </p:cNvSpPr>
            <p:nvPr/>
          </p:nvSpPr>
          <p:spPr bwMode="auto">
            <a:xfrm>
              <a:off x="1351" y="195"/>
              <a:ext cx="0" cy="237"/>
            </a:xfrm>
            <a:prstGeom prst="line">
              <a:avLst/>
            </a:prstGeom>
            <a:noFill/>
            <a:ln w="38100">
              <a:solidFill>
                <a:schemeClr val="tx1"/>
              </a:solidFill>
              <a:round/>
              <a:headEnd/>
              <a:tailEnd/>
            </a:ln>
            <a:effectLst/>
          </p:spPr>
          <p:txBody>
            <a:bodyPr anchor="ctr">
              <a:spAutoFit/>
            </a:bodyPr>
            <a:lstStyle/>
            <a:p>
              <a:endParaRPr lang="zh-CN" altLang="en-US"/>
            </a:p>
          </p:txBody>
        </p:sp>
        <p:sp>
          <p:nvSpPr>
            <p:cNvPr id="26647" name="Line 122"/>
            <p:cNvSpPr>
              <a:spLocks noChangeShapeType="1"/>
            </p:cNvSpPr>
            <p:nvPr/>
          </p:nvSpPr>
          <p:spPr bwMode="auto">
            <a:xfrm>
              <a:off x="1632" y="195"/>
              <a:ext cx="0" cy="238"/>
            </a:xfrm>
            <a:prstGeom prst="line">
              <a:avLst/>
            </a:prstGeom>
            <a:noFill/>
            <a:ln w="38100">
              <a:solidFill>
                <a:schemeClr val="tx1"/>
              </a:solidFill>
              <a:round/>
              <a:headEnd/>
              <a:tailEnd/>
            </a:ln>
            <a:effectLst/>
          </p:spPr>
          <p:txBody>
            <a:bodyPr anchor="ctr">
              <a:spAutoFit/>
            </a:bodyPr>
            <a:lstStyle/>
            <a:p>
              <a:endParaRPr lang="zh-CN" altLang="en-US"/>
            </a:p>
          </p:txBody>
        </p:sp>
        <p:sp>
          <p:nvSpPr>
            <p:cNvPr id="26648" name="Line 123"/>
            <p:cNvSpPr>
              <a:spLocks noChangeShapeType="1"/>
            </p:cNvSpPr>
            <p:nvPr/>
          </p:nvSpPr>
          <p:spPr bwMode="auto">
            <a:xfrm>
              <a:off x="505" y="1497"/>
              <a:ext cx="0" cy="1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49" name="Line 124"/>
            <p:cNvSpPr>
              <a:spLocks noChangeShapeType="1"/>
            </p:cNvSpPr>
            <p:nvPr/>
          </p:nvSpPr>
          <p:spPr bwMode="auto">
            <a:xfrm>
              <a:off x="787" y="1432"/>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50" name="Line 125"/>
            <p:cNvSpPr>
              <a:spLocks noChangeShapeType="1"/>
            </p:cNvSpPr>
            <p:nvPr/>
          </p:nvSpPr>
          <p:spPr bwMode="auto">
            <a:xfrm>
              <a:off x="1069" y="1424"/>
              <a:ext cx="0" cy="209"/>
            </a:xfrm>
            <a:prstGeom prst="line">
              <a:avLst/>
            </a:prstGeom>
            <a:noFill/>
            <a:ln w="38100">
              <a:solidFill>
                <a:schemeClr val="tx1"/>
              </a:solidFill>
              <a:round/>
              <a:headEnd/>
              <a:tailEnd/>
            </a:ln>
            <a:effectLst/>
          </p:spPr>
          <p:txBody>
            <a:bodyPr anchor="ctr">
              <a:spAutoFit/>
            </a:bodyPr>
            <a:lstStyle/>
            <a:p>
              <a:endParaRPr lang="zh-CN" altLang="en-US"/>
            </a:p>
          </p:txBody>
        </p:sp>
        <p:sp>
          <p:nvSpPr>
            <p:cNvPr id="26651" name="Line 126"/>
            <p:cNvSpPr>
              <a:spLocks noChangeShapeType="1"/>
            </p:cNvSpPr>
            <p:nvPr/>
          </p:nvSpPr>
          <p:spPr bwMode="auto">
            <a:xfrm>
              <a:off x="1351" y="1423"/>
              <a:ext cx="0" cy="2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52" name="Line 127"/>
            <p:cNvSpPr>
              <a:spLocks noChangeShapeType="1"/>
            </p:cNvSpPr>
            <p:nvPr/>
          </p:nvSpPr>
          <p:spPr bwMode="auto">
            <a:xfrm>
              <a:off x="1632" y="1423"/>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6653" name="Text Box 128"/>
            <p:cNvSpPr txBox="1">
              <a:spLocks noChangeArrowheads="1"/>
            </p:cNvSpPr>
            <p:nvPr/>
          </p:nvSpPr>
          <p:spPr bwMode="auto">
            <a:xfrm>
              <a:off x="632" y="756"/>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Effect transition="in" filter="dissolve">
                                      <p:cBhvr>
                                        <p:cTn id="7" dur="500"/>
                                        <p:tgtEl>
                                          <p:spTgt spid="82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3046"/>
                                        </p:tgtEl>
                                        <p:attrNameLst>
                                          <p:attrName>style.visibility</p:attrName>
                                        </p:attrNameLst>
                                      </p:cBhvr>
                                      <p:to>
                                        <p:strVal val="visible"/>
                                      </p:to>
                                    </p:set>
                                    <p:animEffect transition="in" filter="dissolve">
                                      <p:cBhvr>
                                        <p:cTn id="12" dur="500"/>
                                        <p:tgtEl>
                                          <p:spTgt spid="83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5791200" y="304800"/>
            <a:ext cx="2794000" cy="2500313"/>
            <a:chOff x="271" y="195"/>
            <a:chExt cx="1760" cy="1575"/>
          </a:xfrm>
        </p:grpSpPr>
        <p:sp>
          <p:nvSpPr>
            <p:cNvPr id="27770" name="Text Box 3"/>
            <p:cNvSpPr txBox="1">
              <a:spLocks noChangeArrowheads="1"/>
            </p:cNvSpPr>
            <p:nvPr/>
          </p:nvSpPr>
          <p:spPr bwMode="auto">
            <a:xfrm>
              <a:off x="271" y="558"/>
              <a:ext cx="527"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CP</a:t>
              </a:r>
              <a:r>
                <a:rPr lang="en-US" altLang="zh-CN" sz="2000" b="1" baseline="-25000">
                  <a:ea typeface="楷体_GB2312" pitchFamily="49" charset="-122"/>
                </a:rPr>
                <a:t>A</a:t>
              </a:r>
              <a:endParaRPr lang="en-US" altLang="zh-CN" sz="2000" b="1">
                <a:ea typeface="楷体_GB2312" pitchFamily="49" charset="-122"/>
              </a:endParaRPr>
            </a:p>
          </p:txBody>
        </p:sp>
        <p:sp>
          <p:nvSpPr>
            <p:cNvPr id="27771" name="Text Box 4"/>
            <p:cNvSpPr txBox="1">
              <a:spLocks noChangeArrowheads="1"/>
            </p:cNvSpPr>
            <p:nvPr/>
          </p:nvSpPr>
          <p:spPr bwMode="auto">
            <a:xfrm>
              <a:off x="276" y="1055"/>
              <a:ext cx="527"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CP</a:t>
              </a:r>
              <a:r>
                <a:rPr lang="en-US" altLang="zh-CN" sz="2000" b="1" baseline="-25000">
                  <a:ea typeface="楷体_GB2312" pitchFamily="49" charset="-122"/>
                </a:rPr>
                <a:t>B</a:t>
              </a:r>
              <a:endParaRPr lang="en-US" altLang="zh-CN" sz="2000" b="1">
                <a:ea typeface="楷体_GB2312" pitchFamily="49" charset="-122"/>
              </a:endParaRPr>
            </a:p>
          </p:txBody>
        </p:sp>
        <p:sp>
          <p:nvSpPr>
            <p:cNvPr id="27772" name="Text Box 5"/>
            <p:cNvSpPr txBox="1">
              <a:spLocks noChangeArrowheads="1"/>
            </p:cNvSpPr>
            <p:nvPr/>
          </p:nvSpPr>
          <p:spPr bwMode="auto">
            <a:xfrm>
              <a:off x="659" y="430"/>
              <a:ext cx="45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A</a:t>
              </a:r>
              <a:endParaRPr lang="en-US" altLang="zh-CN" sz="2000" b="1">
                <a:ea typeface="楷体_GB2312" pitchFamily="49" charset="-122"/>
              </a:endParaRPr>
            </a:p>
          </p:txBody>
        </p:sp>
        <p:sp>
          <p:nvSpPr>
            <p:cNvPr id="27773" name="Text Box 6"/>
            <p:cNvSpPr txBox="1">
              <a:spLocks noChangeArrowheads="1"/>
            </p:cNvSpPr>
            <p:nvPr/>
          </p:nvSpPr>
          <p:spPr bwMode="auto">
            <a:xfrm>
              <a:off x="934" y="431"/>
              <a:ext cx="45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D</a:t>
              </a:r>
              <a:endParaRPr lang="en-US" altLang="zh-CN" sz="2000" b="1">
                <a:ea typeface="楷体_GB2312" pitchFamily="49" charset="-122"/>
              </a:endParaRPr>
            </a:p>
          </p:txBody>
        </p:sp>
        <p:sp>
          <p:nvSpPr>
            <p:cNvPr id="27774" name="Text Box 7"/>
            <p:cNvSpPr txBox="1">
              <a:spLocks noChangeArrowheads="1"/>
            </p:cNvSpPr>
            <p:nvPr/>
          </p:nvSpPr>
          <p:spPr bwMode="auto">
            <a:xfrm>
              <a:off x="1220" y="437"/>
              <a:ext cx="45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B</a:t>
              </a:r>
              <a:endParaRPr lang="en-US" altLang="zh-CN" sz="2000" b="1">
                <a:ea typeface="楷体_GB2312" pitchFamily="49" charset="-122"/>
              </a:endParaRPr>
            </a:p>
          </p:txBody>
        </p:sp>
        <p:sp>
          <p:nvSpPr>
            <p:cNvPr id="27775" name="Text Box 8"/>
            <p:cNvSpPr txBox="1">
              <a:spLocks noChangeArrowheads="1"/>
            </p:cNvSpPr>
            <p:nvPr/>
          </p:nvSpPr>
          <p:spPr bwMode="auto">
            <a:xfrm>
              <a:off x="1505" y="443"/>
              <a:ext cx="45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Q</a:t>
              </a:r>
              <a:r>
                <a:rPr lang="en-US" altLang="zh-CN" sz="2000" b="1" baseline="-25000">
                  <a:ea typeface="楷体_GB2312" pitchFamily="49" charset="-122"/>
                </a:rPr>
                <a:t>C</a:t>
              </a:r>
              <a:endParaRPr lang="en-US" altLang="zh-CN" sz="2000" b="1">
                <a:ea typeface="楷体_GB2312" pitchFamily="49" charset="-122"/>
              </a:endParaRPr>
            </a:p>
          </p:txBody>
        </p:sp>
        <p:sp>
          <p:nvSpPr>
            <p:cNvPr id="27776" name="Text Box 9"/>
            <p:cNvSpPr txBox="1">
              <a:spLocks noChangeArrowheads="1"/>
            </p:cNvSpPr>
            <p:nvPr/>
          </p:nvSpPr>
          <p:spPr bwMode="auto">
            <a:xfrm>
              <a:off x="1413" y="1520"/>
              <a:ext cx="618"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solidFill>
                    <a:schemeClr val="accent1"/>
                  </a:solidFill>
                  <a:ea typeface="楷体_GB2312" pitchFamily="49" charset="-122"/>
                </a:rPr>
                <a:t>R </a:t>
              </a:r>
              <a:r>
                <a:rPr lang="en-US" altLang="zh-CN" sz="2000" b="1" baseline="-25000">
                  <a:solidFill>
                    <a:schemeClr val="accent1"/>
                  </a:solidFill>
                  <a:ea typeface="楷体_GB2312" pitchFamily="49" charset="-122"/>
                </a:rPr>
                <a:t>9(2)</a:t>
              </a:r>
              <a:endParaRPr lang="en-US" altLang="zh-CN" sz="2000" b="1">
                <a:solidFill>
                  <a:schemeClr val="accent1"/>
                </a:solidFill>
                <a:ea typeface="楷体_GB2312" pitchFamily="49" charset="-122"/>
              </a:endParaRPr>
            </a:p>
          </p:txBody>
        </p:sp>
        <p:sp>
          <p:nvSpPr>
            <p:cNvPr id="27777" name="Text Box 10"/>
            <p:cNvSpPr txBox="1">
              <a:spLocks noChangeArrowheads="1"/>
            </p:cNvSpPr>
            <p:nvPr/>
          </p:nvSpPr>
          <p:spPr bwMode="auto">
            <a:xfrm>
              <a:off x="1146" y="1123"/>
              <a:ext cx="618"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solidFill>
                    <a:schemeClr val="accent1"/>
                  </a:solidFill>
                  <a:ea typeface="楷体_GB2312" pitchFamily="49" charset="-122"/>
                </a:rPr>
                <a:t>R </a:t>
              </a:r>
              <a:r>
                <a:rPr lang="en-US" altLang="zh-CN" sz="2000" b="1" baseline="-25000">
                  <a:solidFill>
                    <a:schemeClr val="accent1"/>
                  </a:solidFill>
                  <a:ea typeface="楷体_GB2312" pitchFamily="49" charset="-122"/>
                </a:rPr>
                <a:t>9(1)</a:t>
              </a:r>
              <a:endParaRPr lang="en-US" altLang="zh-CN" sz="2000" b="1">
                <a:solidFill>
                  <a:schemeClr val="accent1"/>
                </a:solidFill>
                <a:ea typeface="楷体_GB2312" pitchFamily="49" charset="-122"/>
              </a:endParaRPr>
            </a:p>
          </p:txBody>
        </p:sp>
        <p:sp>
          <p:nvSpPr>
            <p:cNvPr id="27778" name="Text Box 11"/>
            <p:cNvSpPr txBox="1">
              <a:spLocks noChangeArrowheads="1"/>
            </p:cNvSpPr>
            <p:nvPr/>
          </p:nvSpPr>
          <p:spPr bwMode="auto">
            <a:xfrm>
              <a:off x="838" y="1506"/>
              <a:ext cx="618"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 </a:t>
              </a:r>
              <a:r>
                <a:rPr lang="en-US" altLang="zh-CN" sz="2000" b="1" baseline="-25000">
                  <a:solidFill>
                    <a:schemeClr val="accent2"/>
                  </a:solidFill>
                  <a:ea typeface="楷体_GB2312" pitchFamily="49" charset="-122"/>
                </a:rPr>
                <a:t>0(2)</a:t>
              </a:r>
              <a:endParaRPr lang="en-US" altLang="zh-CN" sz="2000" b="1">
                <a:solidFill>
                  <a:schemeClr val="accent2"/>
                </a:solidFill>
                <a:ea typeface="楷体_GB2312" pitchFamily="49" charset="-122"/>
              </a:endParaRPr>
            </a:p>
          </p:txBody>
        </p:sp>
        <p:sp>
          <p:nvSpPr>
            <p:cNvPr id="27779" name="Text Box 12"/>
            <p:cNvSpPr txBox="1">
              <a:spLocks noChangeArrowheads="1"/>
            </p:cNvSpPr>
            <p:nvPr/>
          </p:nvSpPr>
          <p:spPr bwMode="auto">
            <a:xfrm>
              <a:off x="585" y="1126"/>
              <a:ext cx="618"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solidFill>
                    <a:schemeClr val="accent2"/>
                  </a:solidFill>
                  <a:ea typeface="楷体_GB2312" pitchFamily="49" charset="-122"/>
                </a:rPr>
                <a:t>R </a:t>
              </a:r>
              <a:r>
                <a:rPr lang="en-US" altLang="zh-CN" sz="2000" b="1" baseline="-25000">
                  <a:solidFill>
                    <a:schemeClr val="accent2"/>
                  </a:solidFill>
                  <a:ea typeface="楷体_GB2312" pitchFamily="49" charset="-122"/>
                </a:rPr>
                <a:t>0(1)</a:t>
              </a:r>
              <a:endParaRPr lang="en-US" altLang="zh-CN" sz="2000" b="1">
                <a:solidFill>
                  <a:schemeClr val="accent2"/>
                </a:solidFill>
                <a:ea typeface="楷体_GB2312" pitchFamily="49" charset="-122"/>
              </a:endParaRPr>
            </a:p>
          </p:txBody>
        </p:sp>
        <p:sp>
          <p:nvSpPr>
            <p:cNvPr id="27780" name="AutoShape 13"/>
            <p:cNvSpPr>
              <a:spLocks noChangeArrowheads="1"/>
            </p:cNvSpPr>
            <p:nvPr/>
          </p:nvSpPr>
          <p:spPr bwMode="auto">
            <a:xfrm>
              <a:off x="424" y="1290"/>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7781" name="AutoShape 14"/>
            <p:cNvSpPr>
              <a:spLocks noChangeArrowheads="1"/>
            </p:cNvSpPr>
            <p:nvPr/>
          </p:nvSpPr>
          <p:spPr bwMode="auto">
            <a:xfrm flipV="1">
              <a:off x="429" y="432"/>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7782" name="Oval 15"/>
            <p:cNvSpPr>
              <a:spLocks noChangeArrowheads="1"/>
            </p:cNvSpPr>
            <p:nvPr/>
          </p:nvSpPr>
          <p:spPr bwMode="auto">
            <a:xfrm>
              <a:off x="481" y="1432"/>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783" name="Oval 16"/>
            <p:cNvSpPr>
              <a:spLocks noChangeArrowheads="1"/>
            </p:cNvSpPr>
            <p:nvPr/>
          </p:nvSpPr>
          <p:spPr bwMode="auto">
            <a:xfrm>
              <a:off x="473" y="336"/>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784" name="Rectangle 17"/>
            <p:cNvSpPr>
              <a:spLocks noChangeArrowheads="1"/>
            </p:cNvSpPr>
            <p:nvPr/>
          </p:nvSpPr>
          <p:spPr bwMode="auto">
            <a:xfrm>
              <a:off x="287" y="427"/>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7785" name="Line 18"/>
            <p:cNvSpPr>
              <a:spLocks noChangeShapeType="1"/>
            </p:cNvSpPr>
            <p:nvPr/>
          </p:nvSpPr>
          <p:spPr bwMode="auto">
            <a:xfrm>
              <a:off x="505" y="195"/>
              <a:ext cx="0" cy="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86" name="Line 19"/>
            <p:cNvSpPr>
              <a:spLocks noChangeShapeType="1"/>
            </p:cNvSpPr>
            <p:nvPr/>
          </p:nvSpPr>
          <p:spPr bwMode="auto">
            <a:xfrm>
              <a:off x="787" y="204"/>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87" name="Line 20"/>
            <p:cNvSpPr>
              <a:spLocks noChangeShapeType="1"/>
            </p:cNvSpPr>
            <p:nvPr/>
          </p:nvSpPr>
          <p:spPr bwMode="auto">
            <a:xfrm>
              <a:off x="1069" y="204"/>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88" name="Line 21"/>
            <p:cNvSpPr>
              <a:spLocks noChangeShapeType="1"/>
            </p:cNvSpPr>
            <p:nvPr/>
          </p:nvSpPr>
          <p:spPr bwMode="auto">
            <a:xfrm>
              <a:off x="1351" y="195"/>
              <a:ext cx="0" cy="237"/>
            </a:xfrm>
            <a:prstGeom prst="line">
              <a:avLst/>
            </a:prstGeom>
            <a:noFill/>
            <a:ln w="38100">
              <a:solidFill>
                <a:schemeClr val="tx1"/>
              </a:solidFill>
              <a:round/>
              <a:headEnd/>
              <a:tailEnd/>
            </a:ln>
            <a:effectLst/>
          </p:spPr>
          <p:txBody>
            <a:bodyPr anchor="ctr">
              <a:spAutoFit/>
            </a:bodyPr>
            <a:lstStyle/>
            <a:p>
              <a:endParaRPr lang="zh-CN" altLang="en-US"/>
            </a:p>
          </p:txBody>
        </p:sp>
        <p:sp>
          <p:nvSpPr>
            <p:cNvPr id="27789" name="Line 22"/>
            <p:cNvSpPr>
              <a:spLocks noChangeShapeType="1"/>
            </p:cNvSpPr>
            <p:nvPr/>
          </p:nvSpPr>
          <p:spPr bwMode="auto">
            <a:xfrm>
              <a:off x="1632" y="195"/>
              <a:ext cx="0" cy="238"/>
            </a:xfrm>
            <a:prstGeom prst="line">
              <a:avLst/>
            </a:prstGeom>
            <a:noFill/>
            <a:ln w="38100">
              <a:solidFill>
                <a:schemeClr val="tx1"/>
              </a:solidFill>
              <a:round/>
              <a:headEnd/>
              <a:tailEnd/>
            </a:ln>
            <a:effectLst/>
          </p:spPr>
          <p:txBody>
            <a:bodyPr anchor="ctr">
              <a:spAutoFit/>
            </a:bodyPr>
            <a:lstStyle/>
            <a:p>
              <a:endParaRPr lang="zh-CN" altLang="en-US"/>
            </a:p>
          </p:txBody>
        </p:sp>
        <p:sp>
          <p:nvSpPr>
            <p:cNvPr id="27790" name="Line 23"/>
            <p:cNvSpPr>
              <a:spLocks noChangeShapeType="1"/>
            </p:cNvSpPr>
            <p:nvPr/>
          </p:nvSpPr>
          <p:spPr bwMode="auto">
            <a:xfrm>
              <a:off x="505" y="1497"/>
              <a:ext cx="0" cy="1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91" name="Line 24"/>
            <p:cNvSpPr>
              <a:spLocks noChangeShapeType="1"/>
            </p:cNvSpPr>
            <p:nvPr/>
          </p:nvSpPr>
          <p:spPr bwMode="auto">
            <a:xfrm>
              <a:off x="787" y="1432"/>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92" name="Line 25"/>
            <p:cNvSpPr>
              <a:spLocks noChangeShapeType="1"/>
            </p:cNvSpPr>
            <p:nvPr/>
          </p:nvSpPr>
          <p:spPr bwMode="auto">
            <a:xfrm>
              <a:off x="1069" y="1424"/>
              <a:ext cx="0" cy="209"/>
            </a:xfrm>
            <a:prstGeom prst="line">
              <a:avLst/>
            </a:prstGeom>
            <a:noFill/>
            <a:ln w="38100">
              <a:solidFill>
                <a:schemeClr val="tx1"/>
              </a:solidFill>
              <a:round/>
              <a:headEnd/>
              <a:tailEnd/>
            </a:ln>
            <a:effectLst/>
          </p:spPr>
          <p:txBody>
            <a:bodyPr anchor="ctr">
              <a:spAutoFit/>
            </a:bodyPr>
            <a:lstStyle/>
            <a:p>
              <a:endParaRPr lang="zh-CN" altLang="en-US"/>
            </a:p>
          </p:txBody>
        </p:sp>
        <p:sp>
          <p:nvSpPr>
            <p:cNvPr id="27793" name="Line 26"/>
            <p:cNvSpPr>
              <a:spLocks noChangeShapeType="1"/>
            </p:cNvSpPr>
            <p:nvPr/>
          </p:nvSpPr>
          <p:spPr bwMode="auto">
            <a:xfrm>
              <a:off x="1351" y="1423"/>
              <a:ext cx="0" cy="2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94" name="Line 27"/>
            <p:cNvSpPr>
              <a:spLocks noChangeShapeType="1"/>
            </p:cNvSpPr>
            <p:nvPr/>
          </p:nvSpPr>
          <p:spPr bwMode="auto">
            <a:xfrm>
              <a:off x="1632" y="1423"/>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95" name="Text Box 28"/>
            <p:cNvSpPr txBox="1">
              <a:spLocks noChangeArrowheads="1"/>
            </p:cNvSpPr>
            <p:nvPr/>
          </p:nvSpPr>
          <p:spPr bwMode="auto">
            <a:xfrm>
              <a:off x="632" y="775"/>
              <a:ext cx="84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74LS90</a:t>
              </a:r>
            </a:p>
          </p:txBody>
        </p:sp>
      </p:grpSp>
      <p:grpSp>
        <p:nvGrpSpPr>
          <p:cNvPr id="84119" name="Group 151"/>
          <p:cNvGrpSpPr>
            <a:grpSpLocks/>
          </p:cNvGrpSpPr>
          <p:nvPr/>
        </p:nvGrpSpPr>
        <p:grpSpPr bwMode="auto">
          <a:xfrm>
            <a:off x="4276725" y="3336925"/>
            <a:ext cx="4535488" cy="3444875"/>
            <a:chOff x="2694" y="1920"/>
            <a:chExt cx="2857" cy="2170"/>
          </a:xfrm>
        </p:grpSpPr>
        <p:sp>
          <p:nvSpPr>
            <p:cNvPr id="27755" name="Text Box 32"/>
            <p:cNvSpPr txBox="1">
              <a:spLocks noChangeArrowheads="1"/>
            </p:cNvSpPr>
            <p:nvPr/>
          </p:nvSpPr>
          <p:spPr bwMode="auto">
            <a:xfrm>
              <a:off x="2847" y="2245"/>
              <a:ext cx="2656"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R </a:t>
              </a:r>
              <a:r>
                <a:rPr lang="en-US" altLang="zh-CN" sz="2000" b="1" baseline="-25000">
                  <a:ea typeface="楷体_GB2312" pitchFamily="49" charset="-122"/>
                </a:rPr>
                <a:t>0(1)</a:t>
              </a:r>
              <a:r>
                <a:rPr lang="en-US" altLang="zh-CN" sz="2000" b="1">
                  <a:ea typeface="楷体_GB2312" pitchFamily="49" charset="-122"/>
                </a:rPr>
                <a:t> R </a:t>
              </a:r>
              <a:r>
                <a:rPr lang="en-US" altLang="zh-CN" sz="2000" b="1" baseline="-25000">
                  <a:ea typeface="楷体_GB2312" pitchFamily="49" charset="-122"/>
                </a:rPr>
                <a:t>0(2)</a:t>
              </a:r>
              <a:r>
                <a:rPr lang="en-US" altLang="zh-CN" sz="2000" b="1">
                  <a:ea typeface="楷体_GB2312" pitchFamily="49" charset="-122"/>
                </a:rPr>
                <a:t> R </a:t>
              </a:r>
              <a:r>
                <a:rPr lang="en-US" altLang="zh-CN" sz="2000" b="1" baseline="-25000">
                  <a:ea typeface="楷体_GB2312" pitchFamily="49" charset="-122"/>
                </a:rPr>
                <a:t>9(1)</a:t>
              </a:r>
              <a:r>
                <a:rPr lang="en-US" altLang="zh-CN" sz="2000" b="1">
                  <a:ea typeface="楷体_GB2312" pitchFamily="49" charset="-122"/>
                </a:rPr>
                <a:t> R </a:t>
              </a:r>
              <a:r>
                <a:rPr lang="en-US" altLang="zh-CN" sz="2000" b="1" baseline="-25000">
                  <a:ea typeface="楷体_GB2312" pitchFamily="49" charset="-122"/>
                </a:rPr>
                <a:t>9(2)</a:t>
              </a:r>
              <a:r>
                <a:rPr lang="en-US" altLang="zh-CN" sz="2000" b="1">
                  <a:ea typeface="楷体_GB2312" pitchFamily="49" charset="-122"/>
                </a:rPr>
                <a:t>   Q</a:t>
              </a:r>
              <a:r>
                <a:rPr lang="en-US" altLang="zh-CN" sz="2000" b="1" baseline="-25000">
                  <a:ea typeface="楷体_GB2312" pitchFamily="49" charset="-122"/>
                </a:rPr>
                <a:t>D </a:t>
              </a:r>
              <a:r>
                <a:rPr lang="en-US" altLang="zh-CN" sz="2000" b="1">
                  <a:ea typeface="楷体_GB2312" pitchFamily="49" charset="-122"/>
                </a:rPr>
                <a:t>Q</a:t>
              </a:r>
              <a:r>
                <a:rPr lang="en-US" altLang="zh-CN" sz="2000" b="1" baseline="-25000">
                  <a:ea typeface="楷体_GB2312" pitchFamily="49" charset="-122"/>
                </a:rPr>
                <a:t>C</a:t>
              </a:r>
              <a:r>
                <a:rPr lang="en-US" altLang="zh-CN" sz="2000" b="1">
                  <a:ea typeface="楷体_GB2312" pitchFamily="49" charset="-122"/>
                </a:rPr>
                <a:t> Q</a:t>
              </a:r>
              <a:r>
                <a:rPr lang="en-US" altLang="zh-CN" sz="2000" b="1" baseline="-25000">
                  <a:ea typeface="楷体_GB2312" pitchFamily="49" charset="-122"/>
                </a:rPr>
                <a:t>B</a:t>
              </a:r>
              <a:r>
                <a:rPr lang="en-US" altLang="zh-CN" sz="2000" b="1">
                  <a:ea typeface="楷体_GB2312" pitchFamily="49" charset="-122"/>
                </a:rPr>
                <a:t> Q</a:t>
              </a:r>
              <a:r>
                <a:rPr lang="en-US" altLang="zh-CN" sz="2000" b="1" baseline="-25000">
                  <a:ea typeface="楷体_GB2312" pitchFamily="49" charset="-122"/>
                </a:rPr>
                <a:t>A</a:t>
              </a:r>
              <a:endParaRPr lang="en-US" altLang="zh-CN" sz="2000" b="1">
                <a:ea typeface="楷体_GB2312" pitchFamily="49" charset="-122"/>
              </a:endParaRPr>
            </a:p>
          </p:txBody>
        </p:sp>
        <p:sp>
          <p:nvSpPr>
            <p:cNvPr id="27756" name="Text Box 33"/>
            <p:cNvSpPr txBox="1">
              <a:spLocks noChangeArrowheads="1"/>
            </p:cNvSpPr>
            <p:nvPr/>
          </p:nvSpPr>
          <p:spPr bwMode="auto">
            <a:xfrm>
              <a:off x="2694" y="2542"/>
              <a:ext cx="2809"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d       d       1         1       1     0    0    1 </a:t>
              </a:r>
            </a:p>
          </p:txBody>
        </p:sp>
        <p:sp>
          <p:nvSpPr>
            <p:cNvPr id="27757" name="Text Box 34"/>
            <p:cNvSpPr txBox="1">
              <a:spLocks noChangeArrowheads="1"/>
            </p:cNvSpPr>
            <p:nvPr/>
          </p:nvSpPr>
          <p:spPr bwMode="auto">
            <a:xfrm>
              <a:off x="2696" y="2736"/>
              <a:ext cx="2759"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1       1        0        d       0     0    0    0 </a:t>
              </a:r>
            </a:p>
          </p:txBody>
        </p:sp>
        <p:sp>
          <p:nvSpPr>
            <p:cNvPr id="27758" name="Text Box 35"/>
            <p:cNvSpPr txBox="1">
              <a:spLocks noChangeArrowheads="1"/>
            </p:cNvSpPr>
            <p:nvPr/>
          </p:nvSpPr>
          <p:spPr bwMode="auto">
            <a:xfrm>
              <a:off x="2706" y="2976"/>
              <a:ext cx="284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1       1       d        0        0     0    0    0 </a:t>
              </a:r>
            </a:p>
          </p:txBody>
        </p:sp>
        <p:sp>
          <p:nvSpPr>
            <p:cNvPr id="27759" name="Text Box 36"/>
            <p:cNvSpPr txBox="1">
              <a:spLocks noChangeArrowheads="1"/>
            </p:cNvSpPr>
            <p:nvPr/>
          </p:nvSpPr>
          <p:spPr bwMode="auto">
            <a:xfrm>
              <a:off x="2712" y="3216"/>
              <a:ext cx="228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0      d       0         d         </a:t>
              </a:r>
            </a:p>
          </p:txBody>
        </p:sp>
        <p:sp>
          <p:nvSpPr>
            <p:cNvPr id="27760" name="Text Box 37"/>
            <p:cNvSpPr txBox="1">
              <a:spLocks noChangeArrowheads="1"/>
            </p:cNvSpPr>
            <p:nvPr/>
          </p:nvSpPr>
          <p:spPr bwMode="auto">
            <a:xfrm>
              <a:off x="2709" y="3408"/>
              <a:ext cx="2266"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0      d       d         0         </a:t>
              </a:r>
            </a:p>
          </p:txBody>
        </p:sp>
        <p:sp>
          <p:nvSpPr>
            <p:cNvPr id="27761" name="Text Box 38"/>
            <p:cNvSpPr txBox="1">
              <a:spLocks noChangeArrowheads="1"/>
            </p:cNvSpPr>
            <p:nvPr/>
          </p:nvSpPr>
          <p:spPr bwMode="auto">
            <a:xfrm>
              <a:off x="2730" y="3600"/>
              <a:ext cx="2166"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d      0       0         d     </a:t>
              </a:r>
            </a:p>
          </p:txBody>
        </p:sp>
        <p:sp>
          <p:nvSpPr>
            <p:cNvPr id="27762" name="Text Box 39"/>
            <p:cNvSpPr txBox="1">
              <a:spLocks noChangeArrowheads="1"/>
            </p:cNvSpPr>
            <p:nvPr/>
          </p:nvSpPr>
          <p:spPr bwMode="auto">
            <a:xfrm>
              <a:off x="2711" y="3840"/>
              <a:ext cx="2185"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     d      0       d         0         </a:t>
              </a:r>
            </a:p>
          </p:txBody>
        </p:sp>
        <p:sp>
          <p:nvSpPr>
            <p:cNvPr id="27763" name="Line 30"/>
            <p:cNvSpPr>
              <a:spLocks noChangeShapeType="1"/>
            </p:cNvSpPr>
            <p:nvPr/>
          </p:nvSpPr>
          <p:spPr bwMode="auto">
            <a:xfrm>
              <a:off x="2863" y="2205"/>
              <a:ext cx="2588"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7764" name="Line 31"/>
            <p:cNvSpPr>
              <a:spLocks noChangeShapeType="1"/>
            </p:cNvSpPr>
            <p:nvPr/>
          </p:nvSpPr>
          <p:spPr bwMode="auto">
            <a:xfrm>
              <a:off x="2867" y="2535"/>
              <a:ext cx="258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65" name="Line 40"/>
            <p:cNvSpPr>
              <a:spLocks noChangeShapeType="1"/>
            </p:cNvSpPr>
            <p:nvPr/>
          </p:nvSpPr>
          <p:spPr bwMode="auto">
            <a:xfrm>
              <a:off x="2867" y="4080"/>
              <a:ext cx="2588"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7766" name="Line 41"/>
            <p:cNvSpPr>
              <a:spLocks noChangeShapeType="1"/>
            </p:cNvSpPr>
            <p:nvPr/>
          </p:nvSpPr>
          <p:spPr bwMode="auto">
            <a:xfrm>
              <a:off x="2863" y="3216"/>
              <a:ext cx="257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7767" name="Line 42"/>
            <p:cNvSpPr>
              <a:spLocks noChangeShapeType="1"/>
            </p:cNvSpPr>
            <p:nvPr/>
          </p:nvSpPr>
          <p:spPr bwMode="auto">
            <a:xfrm>
              <a:off x="4399" y="2193"/>
              <a:ext cx="0" cy="1887"/>
            </a:xfrm>
            <a:prstGeom prst="line">
              <a:avLst/>
            </a:prstGeom>
            <a:noFill/>
            <a:ln w="38100">
              <a:solidFill>
                <a:schemeClr val="tx1"/>
              </a:solidFill>
              <a:round/>
              <a:headEnd/>
              <a:tailEnd/>
            </a:ln>
            <a:effectLst/>
          </p:spPr>
          <p:txBody>
            <a:bodyPr anchor="ctr">
              <a:spAutoFit/>
            </a:bodyPr>
            <a:lstStyle/>
            <a:p>
              <a:endParaRPr lang="zh-CN" altLang="en-US"/>
            </a:p>
          </p:txBody>
        </p:sp>
        <p:sp>
          <p:nvSpPr>
            <p:cNvPr id="27768" name="Text Box 43"/>
            <p:cNvSpPr txBox="1">
              <a:spLocks noChangeArrowheads="1"/>
            </p:cNvSpPr>
            <p:nvPr/>
          </p:nvSpPr>
          <p:spPr bwMode="auto">
            <a:xfrm>
              <a:off x="4591" y="3654"/>
              <a:ext cx="768" cy="2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000" b="1">
                  <a:ea typeface="楷体_GB2312" pitchFamily="49" charset="-122"/>
                </a:rPr>
                <a:t>计数状态</a:t>
              </a:r>
            </a:p>
          </p:txBody>
        </p:sp>
        <p:sp>
          <p:nvSpPr>
            <p:cNvPr id="27769" name="Text Box 44"/>
            <p:cNvSpPr txBox="1">
              <a:spLocks noChangeArrowheads="1"/>
            </p:cNvSpPr>
            <p:nvPr/>
          </p:nvSpPr>
          <p:spPr bwMode="auto">
            <a:xfrm>
              <a:off x="3487" y="1920"/>
              <a:ext cx="1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 90</a:t>
              </a:r>
              <a:r>
                <a:rPr lang="zh-CN" altLang="en-US" b="1">
                  <a:solidFill>
                    <a:srgbClr val="FF0000"/>
                  </a:solidFill>
                  <a:ea typeface="楷体_GB2312" pitchFamily="49" charset="-122"/>
                </a:rPr>
                <a:t>功能表</a:t>
              </a:r>
            </a:p>
          </p:txBody>
        </p:sp>
      </p:grpSp>
      <p:sp>
        <p:nvSpPr>
          <p:cNvPr id="84013" name="Text Box 45"/>
          <p:cNvSpPr txBox="1">
            <a:spLocks noChangeArrowheads="1"/>
          </p:cNvSpPr>
          <p:nvPr/>
        </p:nvSpPr>
        <p:spPr bwMode="auto">
          <a:xfrm>
            <a:off x="304800" y="3581400"/>
            <a:ext cx="1592263" cy="45720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solidFill>
                  <a:srgbClr val="CC00CC"/>
                </a:solidFill>
              </a:rPr>
              <a:t>归纳：</a:t>
            </a:r>
          </a:p>
        </p:txBody>
      </p:sp>
      <p:sp>
        <p:nvSpPr>
          <p:cNvPr id="84014" name="Text Box 46"/>
          <p:cNvSpPr txBox="1">
            <a:spLocks noChangeArrowheads="1"/>
          </p:cNvSpPr>
          <p:nvPr/>
        </p:nvSpPr>
        <p:spPr bwMode="auto">
          <a:xfrm>
            <a:off x="304800" y="4038600"/>
            <a:ext cx="4038600" cy="1006475"/>
          </a:xfrm>
          <a:prstGeom prst="rect">
            <a:avLst/>
          </a:prstGeom>
          <a:noFill/>
          <a:ln w="38100">
            <a:noFill/>
            <a:miter lim="800000"/>
            <a:headEnd/>
            <a:tailEnd/>
          </a:ln>
          <a:effectLst/>
        </p:spPr>
        <p:txBody>
          <a:bodyPr anchor="ctr">
            <a:spAutoFit/>
          </a:bodyPr>
          <a:lstStyle/>
          <a:p>
            <a:pPr marL="476250" indent="-476250" eaLnBrk="1" hangingPunct="1">
              <a:spcBef>
                <a:spcPct val="50000"/>
              </a:spcBef>
            </a:pPr>
            <a:r>
              <a:rPr lang="en-US" altLang="zh-CN" sz="2000" b="1"/>
              <a:t>1.  74LS 90</a:t>
            </a:r>
            <a:r>
              <a:rPr lang="zh-CN" altLang="en-US" sz="2000" b="1"/>
              <a:t>在“计数状态”或“清零状态”时，均要求</a:t>
            </a:r>
            <a:r>
              <a:rPr lang="en-US" altLang="zh-CN" sz="2000" b="1"/>
              <a:t>R </a:t>
            </a:r>
            <a:r>
              <a:rPr lang="en-US" altLang="zh-CN" sz="2000" b="1" baseline="-25000"/>
              <a:t>9(1)</a:t>
            </a:r>
            <a:r>
              <a:rPr lang="zh-CN" altLang="en-US" sz="2000" b="1"/>
              <a:t>和</a:t>
            </a:r>
            <a:r>
              <a:rPr lang="en-US" altLang="zh-CN" sz="2000" b="1"/>
              <a:t>R </a:t>
            </a:r>
            <a:r>
              <a:rPr lang="en-US" altLang="zh-CN" sz="2000" b="1" baseline="-25000"/>
              <a:t>9(2)</a:t>
            </a:r>
            <a:r>
              <a:rPr lang="zh-CN" altLang="en-US" sz="2000" b="1"/>
              <a:t>中至少有一个必须为“</a:t>
            </a:r>
            <a:r>
              <a:rPr lang="en-US" altLang="zh-CN" sz="2000" b="1"/>
              <a:t>0”</a:t>
            </a:r>
            <a:r>
              <a:rPr lang="zh-CN" altLang="en-US" sz="2000" b="1"/>
              <a:t>。</a:t>
            </a:r>
          </a:p>
        </p:txBody>
      </p:sp>
      <p:sp>
        <p:nvSpPr>
          <p:cNvPr id="84015" name="Text Box 47"/>
          <p:cNvSpPr txBox="1">
            <a:spLocks noChangeArrowheads="1"/>
          </p:cNvSpPr>
          <p:nvPr/>
        </p:nvSpPr>
        <p:spPr bwMode="auto">
          <a:xfrm>
            <a:off x="304800" y="5208607"/>
            <a:ext cx="4038600" cy="1006475"/>
          </a:xfrm>
          <a:prstGeom prst="rect">
            <a:avLst/>
          </a:prstGeom>
          <a:noFill/>
          <a:ln w="38100">
            <a:noFill/>
            <a:miter lim="800000"/>
            <a:headEnd/>
            <a:tailEnd/>
          </a:ln>
          <a:effectLst/>
        </p:spPr>
        <p:txBody>
          <a:bodyPr anchor="ctr">
            <a:spAutoFit/>
          </a:bodyPr>
          <a:lstStyle/>
          <a:p>
            <a:pPr marL="476250" indent="-476250" eaLnBrk="1" hangingPunct="1">
              <a:spcBef>
                <a:spcPct val="50000"/>
              </a:spcBef>
            </a:pPr>
            <a:r>
              <a:rPr lang="en-US" altLang="zh-CN" sz="2000" b="1" dirty="0"/>
              <a:t>2.  </a:t>
            </a:r>
            <a:r>
              <a:rPr lang="zh-CN" altLang="en-US" sz="2000" b="1" dirty="0"/>
              <a:t>只有在</a:t>
            </a:r>
            <a:r>
              <a:rPr lang="en-US" altLang="zh-CN" sz="2000" b="1" dirty="0"/>
              <a:t>R0(1)</a:t>
            </a:r>
            <a:r>
              <a:rPr lang="zh-CN" altLang="en-US" sz="2000" b="1" dirty="0"/>
              <a:t>和</a:t>
            </a:r>
            <a:r>
              <a:rPr lang="en-US" altLang="zh-CN" sz="2000" b="1" dirty="0"/>
              <a:t>R0(2)</a:t>
            </a:r>
            <a:r>
              <a:rPr lang="zh-CN" altLang="en-US" sz="2000" b="1" dirty="0">
                <a:solidFill>
                  <a:srgbClr val="FF0000"/>
                </a:solidFill>
              </a:rPr>
              <a:t>同时为</a:t>
            </a:r>
            <a:r>
              <a:rPr lang="zh-CN" altLang="en-US" sz="2000" b="1" dirty="0"/>
              <a:t> “</a:t>
            </a:r>
            <a:r>
              <a:rPr lang="en-US" altLang="zh-CN" sz="2000" b="1" dirty="0">
                <a:solidFill>
                  <a:srgbClr val="FF0000"/>
                </a:solidFill>
              </a:rPr>
              <a:t>1</a:t>
            </a:r>
            <a:r>
              <a:rPr lang="en-US" altLang="zh-CN" sz="2000" b="1" dirty="0"/>
              <a:t>”</a:t>
            </a:r>
            <a:r>
              <a:rPr lang="zh-CN" altLang="en-US" sz="2000" b="1" dirty="0"/>
              <a:t>时，它才进入“清零状态”；否则 它必定处于“计数状态”。 </a:t>
            </a:r>
          </a:p>
        </p:txBody>
      </p:sp>
      <p:grpSp>
        <p:nvGrpSpPr>
          <p:cNvPr id="27655" name="Group 51"/>
          <p:cNvGrpSpPr>
            <a:grpSpLocks/>
          </p:cNvGrpSpPr>
          <p:nvPr/>
        </p:nvGrpSpPr>
        <p:grpSpPr bwMode="auto">
          <a:xfrm>
            <a:off x="0" y="76200"/>
            <a:ext cx="5715000" cy="3560763"/>
            <a:chOff x="432" y="590"/>
            <a:chExt cx="4406" cy="2859"/>
          </a:xfrm>
        </p:grpSpPr>
        <p:sp>
          <p:nvSpPr>
            <p:cNvPr id="27656" name="Text Box 52"/>
            <p:cNvSpPr txBox="1">
              <a:spLocks noChangeArrowheads="1"/>
            </p:cNvSpPr>
            <p:nvPr/>
          </p:nvSpPr>
          <p:spPr bwMode="auto">
            <a:xfrm>
              <a:off x="3253" y="1296"/>
              <a:ext cx="447" cy="271"/>
            </a:xfrm>
            <a:prstGeom prst="rect">
              <a:avLst/>
            </a:prstGeom>
            <a:noFill/>
            <a:ln w="9525">
              <a:noFill/>
              <a:miter lim="800000"/>
              <a:headEnd/>
              <a:tailEnd/>
            </a:ln>
          </p:spPr>
          <p:txBody>
            <a:bodyPr>
              <a:spAutoFit/>
            </a:bodyPr>
            <a:lstStyle/>
            <a:p>
              <a:pPr eaLnBrk="1" hangingPunct="1">
                <a:spcBef>
                  <a:spcPct val="50000"/>
                </a:spcBef>
              </a:pPr>
              <a:r>
                <a:rPr lang="en-US" altLang="zh-CN" sz="1600" b="1"/>
                <a:t>Q</a:t>
              </a:r>
              <a:r>
                <a:rPr lang="en-US" altLang="zh-CN" sz="1600" b="1" baseline="-25000"/>
                <a:t>C</a:t>
              </a:r>
              <a:endParaRPr lang="en-US" altLang="zh-CN" sz="1600" b="1"/>
            </a:p>
          </p:txBody>
        </p:sp>
        <p:sp>
          <p:nvSpPr>
            <p:cNvPr id="27657" name="Rectangle 53"/>
            <p:cNvSpPr>
              <a:spLocks noChangeArrowheads="1"/>
            </p:cNvSpPr>
            <p:nvPr/>
          </p:nvSpPr>
          <p:spPr bwMode="auto">
            <a:xfrm>
              <a:off x="1128" y="1299"/>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7658" name="AutoShape 54"/>
            <p:cNvSpPr>
              <a:spLocks noChangeArrowheads="1"/>
            </p:cNvSpPr>
            <p:nvPr/>
          </p:nvSpPr>
          <p:spPr bwMode="auto">
            <a:xfrm rot="5400000" flipH="1">
              <a:off x="1128" y="156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7659" name="Text Box 55"/>
            <p:cNvSpPr txBox="1">
              <a:spLocks noChangeArrowheads="1"/>
            </p:cNvSpPr>
            <p:nvPr/>
          </p:nvSpPr>
          <p:spPr bwMode="auto">
            <a:xfrm>
              <a:off x="1279" y="1293"/>
              <a:ext cx="409" cy="270"/>
            </a:xfrm>
            <a:prstGeom prst="rect">
              <a:avLst/>
            </a:prstGeom>
            <a:noFill/>
            <a:ln w="9525">
              <a:noFill/>
              <a:miter lim="800000"/>
              <a:headEnd/>
              <a:tailEnd/>
            </a:ln>
          </p:spPr>
          <p:txBody>
            <a:bodyPr>
              <a:spAutoFit/>
            </a:bodyPr>
            <a:lstStyle/>
            <a:p>
              <a:pPr eaLnBrk="1" hangingPunct="1">
                <a:spcBef>
                  <a:spcPct val="50000"/>
                </a:spcBef>
              </a:pPr>
              <a:r>
                <a:rPr lang="en-US" altLang="zh-CN" sz="1600" b="1"/>
                <a:t>Q</a:t>
              </a:r>
              <a:r>
                <a:rPr lang="en-US" altLang="zh-CN" sz="1600" b="1" baseline="-25000"/>
                <a:t>A</a:t>
              </a:r>
              <a:endParaRPr lang="en-US" altLang="zh-CN" sz="1600" b="1"/>
            </a:p>
          </p:txBody>
        </p:sp>
        <p:sp>
          <p:nvSpPr>
            <p:cNvPr id="27660" name="Oval 56"/>
            <p:cNvSpPr>
              <a:spLocks noChangeArrowheads="1"/>
            </p:cNvSpPr>
            <p:nvPr/>
          </p:nvSpPr>
          <p:spPr bwMode="auto">
            <a:xfrm>
              <a:off x="1058" y="158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7661" name="Text Box 57"/>
            <p:cNvSpPr txBox="1">
              <a:spLocks noChangeArrowheads="1"/>
            </p:cNvSpPr>
            <p:nvPr/>
          </p:nvSpPr>
          <p:spPr bwMode="auto">
            <a:xfrm>
              <a:off x="1126" y="1309"/>
              <a:ext cx="209" cy="270"/>
            </a:xfrm>
            <a:prstGeom prst="rect">
              <a:avLst/>
            </a:prstGeom>
            <a:noFill/>
            <a:ln w="9525">
              <a:noFill/>
              <a:miter lim="800000"/>
              <a:headEnd/>
              <a:tailEnd/>
            </a:ln>
          </p:spPr>
          <p:txBody>
            <a:bodyPr>
              <a:spAutoFit/>
            </a:bodyPr>
            <a:lstStyle/>
            <a:p>
              <a:pPr eaLnBrk="1" hangingPunct="1">
                <a:spcBef>
                  <a:spcPct val="50000"/>
                </a:spcBef>
              </a:pPr>
              <a:r>
                <a:rPr lang="en-US" altLang="zh-CN" sz="1600" b="1"/>
                <a:t>J</a:t>
              </a:r>
            </a:p>
          </p:txBody>
        </p:sp>
        <p:sp>
          <p:nvSpPr>
            <p:cNvPr id="27662" name="Text Box 58"/>
            <p:cNvSpPr txBox="1">
              <a:spLocks noChangeArrowheads="1"/>
            </p:cNvSpPr>
            <p:nvPr/>
          </p:nvSpPr>
          <p:spPr bwMode="auto">
            <a:xfrm>
              <a:off x="1126" y="1695"/>
              <a:ext cx="244" cy="271"/>
            </a:xfrm>
            <a:prstGeom prst="rect">
              <a:avLst/>
            </a:prstGeom>
            <a:noFill/>
            <a:ln w="9525">
              <a:noFill/>
              <a:miter lim="800000"/>
              <a:headEnd/>
              <a:tailEnd/>
            </a:ln>
          </p:spPr>
          <p:txBody>
            <a:bodyPr>
              <a:spAutoFit/>
            </a:bodyPr>
            <a:lstStyle/>
            <a:p>
              <a:pPr eaLnBrk="1" hangingPunct="1">
                <a:spcBef>
                  <a:spcPct val="50000"/>
                </a:spcBef>
              </a:pPr>
              <a:r>
                <a:rPr lang="en-US" altLang="zh-CN" sz="1600" b="1"/>
                <a:t>K</a:t>
              </a:r>
            </a:p>
          </p:txBody>
        </p:sp>
        <p:sp>
          <p:nvSpPr>
            <p:cNvPr id="27663" name="Oval 59"/>
            <p:cNvSpPr>
              <a:spLocks noChangeArrowheads="1"/>
            </p:cNvSpPr>
            <p:nvPr/>
          </p:nvSpPr>
          <p:spPr bwMode="auto">
            <a:xfrm>
              <a:off x="1311" y="1209"/>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64" name="Oval 60"/>
            <p:cNvSpPr>
              <a:spLocks noChangeArrowheads="1"/>
            </p:cNvSpPr>
            <p:nvPr/>
          </p:nvSpPr>
          <p:spPr bwMode="auto">
            <a:xfrm>
              <a:off x="1308" y="1931"/>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65" name="Rectangle 61"/>
            <p:cNvSpPr>
              <a:spLocks noChangeArrowheads="1"/>
            </p:cNvSpPr>
            <p:nvPr/>
          </p:nvSpPr>
          <p:spPr bwMode="auto">
            <a:xfrm>
              <a:off x="2277" y="1296"/>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7666" name="AutoShape 62"/>
            <p:cNvSpPr>
              <a:spLocks noChangeArrowheads="1"/>
            </p:cNvSpPr>
            <p:nvPr/>
          </p:nvSpPr>
          <p:spPr bwMode="auto">
            <a:xfrm rot="5400000" flipH="1">
              <a:off x="2277" y="1562"/>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7667" name="Text Box 63"/>
            <p:cNvSpPr txBox="1">
              <a:spLocks noChangeArrowheads="1"/>
            </p:cNvSpPr>
            <p:nvPr/>
          </p:nvSpPr>
          <p:spPr bwMode="auto">
            <a:xfrm>
              <a:off x="2446" y="1290"/>
              <a:ext cx="355" cy="270"/>
            </a:xfrm>
            <a:prstGeom prst="rect">
              <a:avLst/>
            </a:prstGeom>
            <a:noFill/>
            <a:ln w="9525">
              <a:noFill/>
              <a:miter lim="800000"/>
              <a:headEnd/>
              <a:tailEnd/>
            </a:ln>
          </p:spPr>
          <p:txBody>
            <a:bodyPr>
              <a:spAutoFit/>
            </a:bodyPr>
            <a:lstStyle/>
            <a:p>
              <a:pPr eaLnBrk="1" hangingPunct="1">
                <a:spcBef>
                  <a:spcPct val="50000"/>
                </a:spcBef>
              </a:pPr>
              <a:r>
                <a:rPr lang="en-US" altLang="zh-CN" sz="1600" b="1"/>
                <a:t>Q</a:t>
              </a:r>
              <a:r>
                <a:rPr lang="en-US" altLang="zh-CN" sz="1600" b="1" baseline="-25000"/>
                <a:t>B</a:t>
              </a:r>
              <a:endParaRPr lang="en-US" altLang="zh-CN" sz="1600" b="1"/>
            </a:p>
          </p:txBody>
        </p:sp>
        <p:sp>
          <p:nvSpPr>
            <p:cNvPr id="27668" name="Oval 64"/>
            <p:cNvSpPr>
              <a:spLocks noChangeArrowheads="1"/>
            </p:cNvSpPr>
            <p:nvPr/>
          </p:nvSpPr>
          <p:spPr bwMode="auto">
            <a:xfrm>
              <a:off x="2207" y="1583"/>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7669" name="Text Box 65"/>
            <p:cNvSpPr txBox="1">
              <a:spLocks noChangeArrowheads="1"/>
            </p:cNvSpPr>
            <p:nvPr/>
          </p:nvSpPr>
          <p:spPr bwMode="auto">
            <a:xfrm>
              <a:off x="2272" y="1307"/>
              <a:ext cx="247" cy="270"/>
            </a:xfrm>
            <a:prstGeom prst="rect">
              <a:avLst/>
            </a:prstGeom>
            <a:noFill/>
            <a:ln w="9525">
              <a:noFill/>
              <a:miter lim="800000"/>
              <a:headEnd/>
              <a:tailEnd/>
            </a:ln>
          </p:spPr>
          <p:txBody>
            <a:bodyPr>
              <a:spAutoFit/>
            </a:bodyPr>
            <a:lstStyle/>
            <a:p>
              <a:pPr eaLnBrk="1" hangingPunct="1">
                <a:spcBef>
                  <a:spcPct val="50000"/>
                </a:spcBef>
              </a:pPr>
              <a:r>
                <a:rPr lang="en-US" altLang="zh-CN" sz="1600" b="1"/>
                <a:t>J</a:t>
              </a:r>
            </a:p>
          </p:txBody>
        </p:sp>
        <p:sp>
          <p:nvSpPr>
            <p:cNvPr id="27670" name="Text Box 66"/>
            <p:cNvSpPr txBox="1">
              <a:spLocks noChangeArrowheads="1"/>
            </p:cNvSpPr>
            <p:nvPr/>
          </p:nvSpPr>
          <p:spPr bwMode="auto">
            <a:xfrm>
              <a:off x="2272" y="1693"/>
              <a:ext cx="247" cy="270"/>
            </a:xfrm>
            <a:prstGeom prst="rect">
              <a:avLst/>
            </a:prstGeom>
            <a:noFill/>
            <a:ln w="9525">
              <a:noFill/>
              <a:miter lim="800000"/>
              <a:headEnd/>
              <a:tailEnd/>
            </a:ln>
          </p:spPr>
          <p:txBody>
            <a:bodyPr>
              <a:spAutoFit/>
            </a:bodyPr>
            <a:lstStyle/>
            <a:p>
              <a:pPr eaLnBrk="1" hangingPunct="1">
                <a:spcBef>
                  <a:spcPct val="50000"/>
                </a:spcBef>
              </a:pPr>
              <a:r>
                <a:rPr lang="en-US" altLang="zh-CN" sz="1600" b="1"/>
                <a:t>K</a:t>
              </a:r>
            </a:p>
          </p:txBody>
        </p:sp>
        <p:sp>
          <p:nvSpPr>
            <p:cNvPr id="27671" name="Oval 67"/>
            <p:cNvSpPr>
              <a:spLocks noChangeArrowheads="1"/>
            </p:cNvSpPr>
            <p:nvPr/>
          </p:nvSpPr>
          <p:spPr bwMode="auto">
            <a:xfrm>
              <a:off x="2358" y="1933"/>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72" name="Oval 68"/>
            <p:cNvSpPr>
              <a:spLocks noChangeArrowheads="1"/>
            </p:cNvSpPr>
            <p:nvPr/>
          </p:nvSpPr>
          <p:spPr bwMode="auto">
            <a:xfrm>
              <a:off x="2544" y="1930"/>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73" name="Rectangle 69"/>
            <p:cNvSpPr>
              <a:spLocks noChangeArrowheads="1"/>
            </p:cNvSpPr>
            <p:nvPr/>
          </p:nvSpPr>
          <p:spPr bwMode="auto">
            <a:xfrm>
              <a:off x="3093" y="1293"/>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7674" name="AutoShape 70"/>
            <p:cNvSpPr>
              <a:spLocks noChangeArrowheads="1"/>
            </p:cNvSpPr>
            <p:nvPr/>
          </p:nvSpPr>
          <p:spPr bwMode="auto">
            <a:xfrm rot="5400000" flipH="1">
              <a:off x="3093" y="1559"/>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7675" name="Oval 71"/>
            <p:cNvSpPr>
              <a:spLocks noChangeArrowheads="1"/>
            </p:cNvSpPr>
            <p:nvPr/>
          </p:nvSpPr>
          <p:spPr bwMode="auto">
            <a:xfrm>
              <a:off x="3023" y="1580"/>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7676" name="Text Box 72"/>
            <p:cNvSpPr txBox="1">
              <a:spLocks noChangeArrowheads="1"/>
            </p:cNvSpPr>
            <p:nvPr/>
          </p:nvSpPr>
          <p:spPr bwMode="auto">
            <a:xfrm>
              <a:off x="3089" y="1312"/>
              <a:ext cx="245" cy="270"/>
            </a:xfrm>
            <a:prstGeom prst="rect">
              <a:avLst/>
            </a:prstGeom>
            <a:noFill/>
            <a:ln w="9525">
              <a:noFill/>
              <a:miter lim="800000"/>
              <a:headEnd/>
              <a:tailEnd/>
            </a:ln>
          </p:spPr>
          <p:txBody>
            <a:bodyPr>
              <a:spAutoFit/>
            </a:bodyPr>
            <a:lstStyle/>
            <a:p>
              <a:pPr eaLnBrk="1" hangingPunct="1">
                <a:spcBef>
                  <a:spcPct val="50000"/>
                </a:spcBef>
              </a:pPr>
              <a:r>
                <a:rPr lang="en-US" altLang="zh-CN" sz="1600" b="1"/>
                <a:t>J</a:t>
              </a:r>
            </a:p>
          </p:txBody>
        </p:sp>
        <p:sp>
          <p:nvSpPr>
            <p:cNvPr id="27677" name="Text Box 73"/>
            <p:cNvSpPr txBox="1">
              <a:spLocks noChangeArrowheads="1"/>
            </p:cNvSpPr>
            <p:nvPr/>
          </p:nvSpPr>
          <p:spPr bwMode="auto">
            <a:xfrm>
              <a:off x="3089" y="1690"/>
              <a:ext cx="245" cy="271"/>
            </a:xfrm>
            <a:prstGeom prst="rect">
              <a:avLst/>
            </a:prstGeom>
            <a:noFill/>
            <a:ln w="9525">
              <a:noFill/>
              <a:miter lim="800000"/>
              <a:headEnd/>
              <a:tailEnd/>
            </a:ln>
          </p:spPr>
          <p:txBody>
            <a:bodyPr>
              <a:spAutoFit/>
            </a:bodyPr>
            <a:lstStyle/>
            <a:p>
              <a:pPr eaLnBrk="1" hangingPunct="1">
                <a:spcBef>
                  <a:spcPct val="50000"/>
                </a:spcBef>
              </a:pPr>
              <a:r>
                <a:rPr lang="en-US" altLang="zh-CN" sz="1600" b="1"/>
                <a:t>K</a:t>
              </a:r>
            </a:p>
          </p:txBody>
        </p:sp>
        <p:sp>
          <p:nvSpPr>
            <p:cNvPr id="27678" name="Oval 74"/>
            <p:cNvSpPr>
              <a:spLocks noChangeArrowheads="1"/>
            </p:cNvSpPr>
            <p:nvPr/>
          </p:nvSpPr>
          <p:spPr bwMode="auto">
            <a:xfrm>
              <a:off x="3171" y="1918"/>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79" name="Oval 75"/>
            <p:cNvSpPr>
              <a:spLocks noChangeArrowheads="1"/>
            </p:cNvSpPr>
            <p:nvPr/>
          </p:nvSpPr>
          <p:spPr bwMode="auto">
            <a:xfrm>
              <a:off x="3384" y="1924"/>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80" name="Rectangle 76"/>
            <p:cNvSpPr>
              <a:spLocks noChangeArrowheads="1"/>
            </p:cNvSpPr>
            <p:nvPr/>
          </p:nvSpPr>
          <p:spPr bwMode="auto">
            <a:xfrm>
              <a:off x="4062" y="1299"/>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27681" name="AutoShape 77"/>
            <p:cNvSpPr>
              <a:spLocks noChangeArrowheads="1"/>
            </p:cNvSpPr>
            <p:nvPr/>
          </p:nvSpPr>
          <p:spPr bwMode="auto">
            <a:xfrm rot="5400000" flipH="1">
              <a:off x="4062" y="156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27682" name="Text Box 78"/>
            <p:cNvSpPr txBox="1">
              <a:spLocks noChangeArrowheads="1"/>
            </p:cNvSpPr>
            <p:nvPr/>
          </p:nvSpPr>
          <p:spPr bwMode="auto">
            <a:xfrm>
              <a:off x="4225" y="1687"/>
              <a:ext cx="364" cy="270"/>
            </a:xfrm>
            <a:prstGeom prst="rect">
              <a:avLst/>
            </a:prstGeom>
            <a:noFill/>
            <a:ln w="9525">
              <a:noFill/>
              <a:miter lim="800000"/>
              <a:headEnd/>
              <a:tailEnd/>
            </a:ln>
          </p:spPr>
          <p:txBody>
            <a:bodyPr>
              <a:spAutoFit/>
            </a:bodyPr>
            <a:lstStyle/>
            <a:p>
              <a:pPr eaLnBrk="1" hangingPunct="1">
                <a:spcBef>
                  <a:spcPct val="50000"/>
                </a:spcBef>
              </a:pPr>
              <a:r>
                <a:rPr lang="en-US" altLang="zh-CN" sz="1600" b="1"/>
                <a:t>Q</a:t>
              </a:r>
              <a:r>
                <a:rPr lang="en-US" altLang="zh-CN" sz="1600" b="1" baseline="-25000"/>
                <a:t>D</a:t>
              </a:r>
              <a:endParaRPr lang="en-US" altLang="zh-CN" sz="1600" b="1"/>
            </a:p>
          </p:txBody>
        </p:sp>
        <p:sp>
          <p:nvSpPr>
            <p:cNvPr id="27683" name="Text Box 79"/>
            <p:cNvSpPr txBox="1">
              <a:spLocks noChangeArrowheads="1"/>
            </p:cNvSpPr>
            <p:nvPr/>
          </p:nvSpPr>
          <p:spPr bwMode="auto">
            <a:xfrm>
              <a:off x="4231" y="1294"/>
              <a:ext cx="346" cy="270"/>
            </a:xfrm>
            <a:prstGeom prst="rect">
              <a:avLst/>
            </a:prstGeom>
            <a:noFill/>
            <a:ln w="9525">
              <a:noFill/>
              <a:miter lim="800000"/>
              <a:headEnd/>
              <a:tailEnd/>
            </a:ln>
          </p:spPr>
          <p:txBody>
            <a:bodyPr>
              <a:spAutoFit/>
            </a:bodyPr>
            <a:lstStyle/>
            <a:p>
              <a:pPr eaLnBrk="1" hangingPunct="1">
                <a:spcBef>
                  <a:spcPct val="50000"/>
                </a:spcBef>
              </a:pPr>
              <a:r>
                <a:rPr lang="en-US" altLang="zh-CN" sz="1600" b="1"/>
                <a:t>Q</a:t>
              </a:r>
              <a:r>
                <a:rPr lang="en-US" altLang="zh-CN" sz="1600" b="1" baseline="-25000"/>
                <a:t>D</a:t>
              </a:r>
              <a:endParaRPr lang="en-US" altLang="zh-CN" sz="1600" b="1"/>
            </a:p>
          </p:txBody>
        </p:sp>
        <p:sp>
          <p:nvSpPr>
            <p:cNvPr id="27684" name="Line 80"/>
            <p:cNvSpPr>
              <a:spLocks noChangeShapeType="1"/>
            </p:cNvSpPr>
            <p:nvPr/>
          </p:nvSpPr>
          <p:spPr bwMode="auto">
            <a:xfrm>
              <a:off x="4279" y="1714"/>
              <a:ext cx="100" cy="0"/>
            </a:xfrm>
            <a:prstGeom prst="line">
              <a:avLst/>
            </a:prstGeom>
            <a:noFill/>
            <a:ln w="28575">
              <a:solidFill>
                <a:schemeClr val="tx1"/>
              </a:solidFill>
              <a:round/>
              <a:headEnd/>
              <a:tailEnd/>
            </a:ln>
          </p:spPr>
          <p:txBody>
            <a:bodyPr wrap="none" anchor="ctr"/>
            <a:lstStyle/>
            <a:p>
              <a:endParaRPr lang="zh-CN" altLang="en-US"/>
            </a:p>
          </p:txBody>
        </p:sp>
        <p:sp>
          <p:nvSpPr>
            <p:cNvPr id="27685" name="Oval 81"/>
            <p:cNvSpPr>
              <a:spLocks noChangeArrowheads="1"/>
            </p:cNvSpPr>
            <p:nvPr/>
          </p:nvSpPr>
          <p:spPr bwMode="auto">
            <a:xfrm>
              <a:off x="3992" y="158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27686" name="Text Box 82"/>
            <p:cNvSpPr txBox="1">
              <a:spLocks noChangeArrowheads="1"/>
            </p:cNvSpPr>
            <p:nvPr/>
          </p:nvSpPr>
          <p:spPr bwMode="auto">
            <a:xfrm>
              <a:off x="4058" y="1309"/>
              <a:ext cx="246" cy="270"/>
            </a:xfrm>
            <a:prstGeom prst="rect">
              <a:avLst/>
            </a:prstGeom>
            <a:noFill/>
            <a:ln w="9525">
              <a:noFill/>
              <a:miter lim="800000"/>
              <a:headEnd/>
              <a:tailEnd/>
            </a:ln>
          </p:spPr>
          <p:txBody>
            <a:bodyPr>
              <a:spAutoFit/>
            </a:bodyPr>
            <a:lstStyle/>
            <a:p>
              <a:pPr eaLnBrk="1" hangingPunct="1">
                <a:spcBef>
                  <a:spcPct val="50000"/>
                </a:spcBef>
              </a:pPr>
              <a:r>
                <a:rPr lang="en-US" altLang="zh-CN" sz="1600" b="1"/>
                <a:t>J</a:t>
              </a:r>
            </a:p>
          </p:txBody>
        </p:sp>
        <p:sp>
          <p:nvSpPr>
            <p:cNvPr id="27687" name="Text Box 83"/>
            <p:cNvSpPr txBox="1">
              <a:spLocks noChangeArrowheads="1"/>
            </p:cNvSpPr>
            <p:nvPr/>
          </p:nvSpPr>
          <p:spPr bwMode="auto">
            <a:xfrm>
              <a:off x="4058" y="1695"/>
              <a:ext cx="246" cy="271"/>
            </a:xfrm>
            <a:prstGeom prst="rect">
              <a:avLst/>
            </a:prstGeom>
            <a:noFill/>
            <a:ln w="9525">
              <a:noFill/>
              <a:miter lim="800000"/>
              <a:headEnd/>
              <a:tailEnd/>
            </a:ln>
          </p:spPr>
          <p:txBody>
            <a:bodyPr>
              <a:spAutoFit/>
            </a:bodyPr>
            <a:lstStyle/>
            <a:p>
              <a:pPr eaLnBrk="1" hangingPunct="1">
                <a:spcBef>
                  <a:spcPct val="50000"/>
                </a:spcBef>
              </a:pPr>
              <a:r>
                <a:rPr lang="en-US" altLang="zh-CN" sz="1600" b="1"/>
                <a:t>K</a:t>
              </a:r>
            </a:p>
          </p:txBody>
        </p:sp>
        <p:sp>
          <p:nvSpPr>
            <p:cNvPr id="27688" name="Oval 84"/>
            <p:cNvSpPr>
              <a:spLocks noChangeArrowheads="1"/>
            </p:cNvSpPr>
            <p:nvPr/>
          </p:nvSpPr>
          <p:spPr bwMode="auto">
            <a:xfrm>
              <a:off x="4234" y="1205"/>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89" name="Oval 85"/>
            <p:cNvSpPr>
              <a:spLocks noChangeArrowheads="1"/>
            </p:cNvSpPr>
            <p:nvPr/>
          </p:nvSpPr>
          <p:spPr bwMode="auto">
            <a:xfrm>
              <a:off x="4243" y="1931"/>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690" name="Line 86"/>
            <p:cNvSpPr>
              <a:spLocks noChangeShapeType="1"/>
            </p:cNvSpPr>
            <p:nvPr/>
          </p:nvSpPr>
          <p:spPr bwMode="auto">
            <a:xfrm>
              <a:off x="1738" y="737"/>
              <a:ext cx="0" cy="6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1" name="Line 87"/>
            <p:cNvSpPr>
              <a:spLocks noChangeShapeType="1"/>
            </p:cNvSpPr>
            <p:nvPr/>
          </p:nvSpPr>
          <p:spPr bwMode="auto">
            <a:xfrm>
              <a:off x="1556" y="1377"/>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2" name="Line 88"/>
            <p:cNvSpPr>
              <a:spLocks noChangeShapeType="1"/>
            </p:cNvSpPr>
            <p:nvPr/>
          </p:nvSpPr>
          <p:spPr bwMode="auto">
            <a:xfrm>
              <a:off x="2902" y="724"/>
              <a:ext cx="0" cy="8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3" name="Line 89"/>
            <p:cNvSpPr>
              <a:spLocks noChangeShapeType="1"/>
            </p:cNvSpPr>
            <p:nvPr/>
          </p:nvSpPr>
          <p:spPr bwMode="auto">
            <a:xfrm>
              <a:off x="2893" y="1615"/>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4" name="Line 90"/>
            <p:cNvSpPr>
              <a:spLocks noChangeShapeType="1"/>
            </p:cNvSpPr>
            <p:nvPr/>
          </p:nvSpPr>
          <p:spPr bwMode="auto">
            <a:xfrm>
              <a:off x="2720" y="1378"/>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5" name="Line 91"/>
            <p:cNvSpPr>
              <a:spLocks noChangeShapeType="1"/>
            </p:cNvSpPr>
            <p:nvPr/>
          </p:nvSpPr>
          <p:spPr bwMode="auto">
            <a:xfrm>
              <a:off x="2902" y="1160"/>
              <a:ext cx="9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6" name="Line 92"/>
            <p:cNvSpPr>
              <a:spLocks noChangeShapeType="1"/>
            </p:cNvSpPr>
            <p:nvPr/>
          </p:nvSpPr>
          <p:spPr bwMode="auto">
            <a:xfrm>
              <a:off x="3529" y="1442"/>
              <a:ext cx="5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7" name="Line 93"/>
            <p:cNvSpPr>
              <a:spLocks noChangeShapeType="1"/>
            </p:cNvSpPr>
            <p:nvPr/>
          </p:nvSpPr>
          <p:spPr bwMode="auto">
            <a:xfrm>
              <a:off x="3874" y="1378"/>
              <a:ext cx="1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8" name="Line 94"/>
            <p:cNvSpPr>
              <a:spLocks noChangeShapeType="1"/>
            </p:cNvSpPr>
            <p:nvPr/>
          </p:nvSpPr>
          <p:spPr bwMode="auto">
            <a:xfrm>
              <a:off x="3874" y="1160"/>
              <a:ext cx="0" cy="20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699" name="Line 95"/>
            <p:cNvSpPr>
              <a:spLocks noChangeShapeType="1"/>
            </p:cNvSpPr>
            <p:nvPr/>
          </p:nvSpPr>
          <p:spPr bwMode="auto">
            <a:xfrm>
              <a:off x="3693" y="724"/>
              <a:ext cx="0" cy="7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0" name="Line 96"/>
            <p:cNvSpPr>
              <a:spLocks noChangeShapeType="1"/>
            </p:cNvSpPr>
            <p:nvPr/>
          </p:nvSpPr>
          <p:spPr bwMode="auto">
            <a:xfrm>
              <a:off x="4674" y="724"/>
              <a:ext cx="0" cy="6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1" name="Line 97"/>
            <p:cNvSpPr>
              <a:spLocks noChangeShapeType="1"/>
            </p:cNvSpPr>
            <p:nvPr/>
          </p:nvSpPr>
          <p:spPr bwMode="auto">
            <a:xfrm>
              <a:off x="4502" y="1378"/>
              <a:ext cx="19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7702" name="Line 98"/>
            <p:cNvSpPr>
              <a:spLocks noChangeShapeType="1"/>
            </p:cNvSpPr>
            <p:nvPr/>
          </p:nvSpPr>
          <p:spPr bwMode="auto">
            <a:xfrm>
              <a:off x="2084" y="2133"/>
              <a:ext cx="179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3" name="Line 99"/>
            <p:cNvSpPr>
              <a:spLocks noChangeShapeType="1"/>
            </p:cNvSpPr>
            <p:nvPr/>
          </p:nvSpPr>
          <p:spPr bwMode="auto">
            <a:xfrm>
              <a:off x="2084" y="1615"/>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4" name="Line 100"/>
            <p:cNvSpPr>
              <a:spLocks noChangeShapeType="1"/>
            </p:cNvSpPr>
            <p:nvPr/>
          </p:nvSpPr>
          <p:spPr bwMode="auto">
            <a:xfrm>
              <a:off x="2075" y="1606"/>
              <a:ext cx="0" cy="114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5" name="Line 101"/>
            <p:cNvSpPr>
              <a:spLocks noChangeShapeType="1"/>
            </p:cNvSpPr>
            <p:nvPr/>
          </p:nvSpPr>
          <p:spPr bwMode="auto">
            <a:xfrm>
              <a:off x="3874" y="1615"/>
              <a:ext cx="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6" name="Line 102"/>
            <p:cNvSpPr>
              <a:spLocks noChangeShapeType="1"/>
            </p:cNvSpPr>
            <p:nvPr/>
          </p:nvSpPr>
          <p:spPr bwMode="auto">
            <a:xfrm>
              <a:off x="3874" y="1615"/>
              <a:ext cx="0" cy="5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7" name="Line 103"/>
            <p:cNvSpPr>
              <a:spLocks noChangeShapeType="1"/>
            </p:cNvSpPr>
            <p:nvPr/>
          </p:nvSpPr>
          <p:spPr bwMode="auto">
            <a:xfrm>
              <a:off x="1911" y="1378"/>
              <a:ext cx="363"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8" name="Line 104"/>
            <p:cNvSpPr>
              <a:spLocks noChangeShapeType="1"/>
            </p:cNvSpPr>
            <p:nvPr/>
          </p:nvSpPr>
          <p:spPr bwMode="auto">
            <a:xfrm>
              <a:off x="1911" y="1369"/>
              <a:ext cx="0" cy="9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09" name="Line 105"/>
            <p:cNvSpPr>
              <a:spLocks noChangeShapeType="1"/>
            </p:cNvSpPr>
            <p:nvPr/>
          </p:nvSpPr>
          <p:spPr bwMode="auto">
            <a:xfrm>
              <a:off x="1911" y="2287"/>
              <a:ext cx="27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0" name="Line 106"/>
            <p:cNvSpPr>
              <a:spLocks noChangeShapeType="1"/>
            </p:cNvSpPr>
            <p:nvPr/>
          </p:nvSpPr>
          <p:spPr bwMode="auto">
            <a:xfrm>
              <a:off x="4502" y="1760"/>
              <a:ext cx="17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1" name="Line 107"/>
            <p:cNvSpPr>
              <a:spLocks noChangeShapeType="1"/>
            </p:cNvSpPr>
            <p:nvPr/>
          </p:nvSpPr>
          <p:spPr bwMode="auto">
            <a:xfrm>
              <a:off x="4674" y="1751"/>
              <a:ext cx="0" cy="5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2" name="Line 108"/>
            <p:cNvSpPr>
              <a:spLocks noChangeShapeType="1"/>
            </p:cNvSpPr>
            <p:nvPr/>
          </p:nvSpPr>
          <p:spPr bwMode="auto">
            <a:xfrm>
              <a:off x="1347" y="2424"/>
              <a:ext cx="29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3" name="Line 109"/>
            <p:cNvSpPr>
              <a:spLocks noChangeShapeType="1"/>
            </p:cNvSpPr>
            <p:nvPr/>
          </p:nvSpPr>
          <p:spPr bwMode="auto">
            <a:xfrm>
              <a:off x="4283" y="2015"/>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4" name="Line 110"/>
            <p:cNvSpPr>
              <a:spLocks noChangeShapeType="1"/>
            </p:cNvSpPr>
            <p:nvPr/>
          </p:nvSpPr>
          <p:spPr bwMode="auto">
            <a:xfrm>
              <a:off x="2393" y="2002"/>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5" name="Line 111"/>
            <p:cNvSpPr>
              <a:spLocks noChangeShapeType="1"/>
            </p:cNvSpPr>
            <p:nvPr/>
          </p:nvSpPr>
          <p:spPr bwMode="auto">
            <a:xfrm>
              <a:off x="3211" y="2002"/>
              <a:ext cx="0" cy="4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6" name="Line 112"/>
            <p:cNvSpPr>
              <a:spLocks noChangeShapeType="1"/>
            </p:cNvSpPr>
            <p:nvPr/>
          </p:nvSpPr>
          <p:spPr bwMode="auto">
            <a:xfrm>
              <a:off x="4274" y="1018"/>
              <a:ext cx="0" cy="1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7" name="Line 113"/>
            <p:cNvSpPr>
              <a:spLocks noChangeShapeType="1"/>
            </p:cNvSpPr>
            <p:nvPr/>
          </p:nvSpPr>
          <p:spPr bwMode="auto">
            <a:xfrm flipH="1">
              <a:off x="1347" y="990"/>
              <a:ext cx="0" cy="210"/>
            </a:xfrm>
            <a:prstGeom prst="line">
              <a:avLst/>
            </a:prstGeom>
            <a:noFill/>
            <a:ln w="38100">
              <a:solidFill>
                <a:schemeClr val="tx1"/>
              </a:solidFill>
              <a:round/>
              <a:headEnd/>
              <a:tailEnd/>
            </a:ln>
            <a:effectLst/>
          </p:spPr>
          <p:txBody>
            <a:bodyPr anchor="ctr">
              <a:spAutoFit/>
            </a:bodyPr>
            <a:lstStyle/>
            <a:p>
              <a:endParaRPr lang="zh-CN" altLang="en-US"/>
            </a:p>
          </p:txBody>
        </p:sp>
        <p:sp>
          <p:nvSpPr>
            <p:cNvPr id="27718" name="Line 114"/>
            <p:cNvSpPr>
              <a:spLocks noChangeShapeType="1"/>
            </p:cNvSpPr>
            <p:nvPr/>
          </p:nvSpPr>
          <p:spPr bwMode="auto">
            <a:xfrm>
              <a:off x="1347" y="993"/>
              <a:ext cx="3491"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19" name="Line 115"/>
            <p:cNvSpPr>
              <a:spLocks noChangeShapeType="1"/>
            </p:cNvSpPr>
            <p:nvPr/>
          </p:nvSpPr>
          <p:spPr bwMode="auto">
            <a:xfrm>
              <a:off x="2584" y="2011"/>
              <a:ext cx="0" cy="5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20" name="Line 116"/>
            <p:cNvSpPr>
              <a:spLocks noChangeShapeType="1"/>
            </p:cNvSpPr>
            <p:nvPr/>
          </p:nvSpPr>
          <p:spPr bwMode="auto">
            <a:xfrm>
              <a:off x="3420" y="2011"/>
              <a:ext cx="0" cy="55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21" name="Line 117"/>
            <p:cNvSpPr>
              <a:spLocks noChangeShapeType="1"/>
            </p:cNvSpPr>
            <p:nvPr/>
          </p:nvSpPr>
          <p:spPr bwMode="auto">
            <a:xfrm>
              <a:off x="2575" y="2565"/>
              <a:ext cx="2263" cy="0"/>
            </a:xfrm>
            <a:prstGeom prst="line">
              <a:avLst/>
            </a:prstGeom>
            <a:noFill/>
            <a:ln w="38100">
              <a:solidFill>
                <a:schemeClr val="tx1"/>
              </a:solidFill>
              <a:round/>
              <a:headEnd/>
              <a:tailEnd/>
            </a:ln>
            <a:effectLst/>
          </p:spPr>
          <p:txBody>
            <a:bodyPr anchor="ctr">
              <a:spAutoFit/>
            </a:bodyPr>
            <a:lstStyle/>
            <a:p>
              <a:endParaRPr lang="zh-CN" altLang="en-US"/>
            </a:p>
          </p:txBody>
        </p:sp>
        <p:sp>
          <p:nvSpPr>
            <p:cNvPr id="27722" name="Line 118"/>
            <p:cNvSpPr>
              <a:spLocks noChangeShapeType="1"/>
            </p:cNvSpPr>
            <p:nvPr/>
          </p:nvSpPr>
          <p:spPr bwMode="auto">
            <a:xfrm>
              <a:off x="4838" y="996"/>
              <a:ext cx="0" cy="1591"/>
            </a:xfrm>
            <a:prstGeom prst="line">
              <a:avLst/>
            </a:prstGeom>
            <a:noFill/>
            <a:ln w="38100">
              <a:solidFill>
                <a:schemeClr val="tx1"/>
              </a:solidFill>
              <a:round/>
              <a:headEnd/>
              <a:tailEnd/>
            </a:ln>
            <a:effectLst/>
          </p:spPr>
          <p:txBody>
            <a:bodyPr anchor="ctr">
              <a:spAutoFit/>
            </a:bodyPr>
            <a:lstStyle/>
            <a:p>
              <a:endParaRPr lang="zh-CN" altLang="en-US"/>
            </a:p>
          </p:txBody>
        </p:sp>
        <p:sp>
          <p:nvSpPr>
            <p:cNvPr id="27723" name="Line 119"/>
            <p:cNvSpPr>
              <a:spLocks noChangeShapeType="1"/>
            </p:cNvSpPr>
            <p:nvPr/>
          </p:nvSpPr>
          <p:spPr bwMode="auto">
            <a:xfrm>
              <a:off x="926" y="1611"/>
              <a:ext cx="118"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24" name="Line 120"/>
            <p:cNvSpPr>
              <a:spLocks noChangeShapeType="1"/>
            </p:cNvSpPr>
            <p:nvPr/>
          </p:nvSpPr>
          <p:spPr bwMode="auto">
            <a:xfrm>
              <a:off x="929" y="1624"/>
              <a:ext cx="0" cy="1118"/>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25" name="Rectangle 121"/>
            <p:cNvSpPr>
              <a:spLocks noChangeArrowheads="1"/>
            </p:cNvSpPr>
            <p:nvPr/>
          </p:nvSpPr>
          <p:spPr bwMode="auto">
            <a:xfrm>
              <a:off x="1184" y="2795"/>
              <a:ext cx="327" cy="2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7726" name="Rectangle 122"/>
            <p:cNvSpPr>
              <a:spLocks noChangeArrowheads="1"/>
            </p:cNvSpPr>
            <p:nvPr/>
          </p:nvSpPr>
          <p:spPr bwMode="auto">
            <a:xfrm>
              <a:off x="3890" y="2883"/>
              <a:ext cx="327" cy="2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7727" name="Oval 123"/>
            <p:cNvSpPr>
              <a:spLocks noChangeArrowheads="1"/>
            </p:cNvSpPr>
            <p:nvPr/>
          </p:nvSpPr>
          <p:spPr bwMode="auto">
            <a:xfrm>
              <a:off x="1311" y="2718"/>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728" name="Oval 124"/>
            <p:cNvSpPr>
              <a:spLocks noChangeArrowheads="1"/>
            </p:cNvSpPr>
            <p:nvPr/>
          </p:nvSpPr>
          <p:spPr bwMode="auto">
            <a:xfrm>
              <a:off x="4025" y="2805"/>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7729" name="Line 125"/>
            <p:cNvSpPr>
              <a:spLocks noChangeShapeType="1"/>
            </p:cNvSpPr>
            <p:nvPr/>
          </p:nvSpPr>
          <p:spPr bwMode="auto">
            <a:xfrm>
              <a:off x="1347" y="2015"/>
              <a:ext cx="0" cy="697"/>
            </a:xfrm>
            <a:prstGeom prst="line">
              <a:avLst/>
            </a:prstGeom>
            <a:noFill/>
            <a:ln w="38100">
              <a:solidFill>
                <a:schemeClr val="tx1"/>
              </a:solidFill>
              <a:round/>
              <a:headEnd/>
              <a:tailEnd/>
            </a:ln>
            <a:effectLst/>
          </p:spPr>
          <p:txBody>
            <a:bodyPr anchor="ctr">
              <a:spAutoFit/>
            </a:bodyPr>
            <a:lstStyle/>
            <a:p>
              <a:endParaRPr lang="zh-CN" altLang="en-US"/>
            </a:p>
          </p:txBody>
        </p:sp>
        <p:sp>
          <p:nvSpPr>
            <p:cNvPr id="27730" name="Line 126"/>
            <p:cNvSpPr>
              <a:spLocks noChangeShapeType="1"/>
            </p:cNvSpPr>
            <p:nvPr/>
          </p:nvSpPr>
          <p:spPr bwMode="auto">
            <a:xfrm>
              <a:off x="4056" y="2578"/>
              <a:ext cx="1" cy="228"/>
            </a:xfrm>
            <a:prstGeom prst="line">
              <a:avLst/>
            </a:prstGeom>
            <a:noFill/>
            <a:ln w="38100">
              <a:solidFill>
                <a:schemeClr val="tx1"/>
              </a:solidFill>
              <a:round/>
              <a:headEnd/>
              <a:tailEnd/>
            </a:ln>
            <a:effectLst/>
          </p:spPr>
          <p:txBody>
            <a:bodyPr anchor="ctr">
              <a:spAutoFit/>
            </a:bodyPr>
            <a:lstStyle/>
            <a:p>
              <a:endParaRPr lang="zh-CN" altLang="en-US"/>
            </a:p>
          </p:txBody>
        </p:sp>
        <p:sp>
          <p:nvSpPr>
            <p:cNvPr id="27731" name="Line 127"/>
            <p:cNvSpPr>
              <a:spLocks noChangeShapeType="1"/>
            </p:cNvSpPr>
            <p:nvPr/>
          </p:nvSpPr>
          <p:spPr bwMode="auto">
            <a:xfrm>
              <a:off x="1247" y="2988"/>
              <a:ext cx="0" cy="182"/>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32" name="Line 128"/>
            <p:cNvSpPr>
              <a:spLocks noChangeShapeType="1"/>
            </p:cNvSpPr>
            <p:nvPr/>
          </p:nvSpPr>
          <p:spPr bwMode="auto">
            <a:xfrm>
              <a:off x="1438" y="3005"/>
              <a:ext cx="0" cy="1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7733" name="Line 129"/>
            <p:cNvSpPr>
              <a:spLocks noChangeShapeType="1"/>
            </p:cNvSpPr>
            <p:nvPr/>
          </p:nvSpPr>
          <p:spPr bwMode="auto">
            <a:xfrm flipH="1">
              <a:off x="3965" y="3096"/>
              <a:ext cx="0" cy="191"/>
            </a:xfrm>
            <a:prstGeom prst="line">
              <a:avLst/>
            </a:prstGeom>
            <a:noFill/>
            <a:ln w="38100">
              <a:solidFill>
                <a:schemeClr val="tx1"/>
              </a:solidFill>
              <a:round/>
              <a:headEnd/>
              <a:tailEnd/>
            </a:ln>
            <a:effectLst/>
          </p:spPr>
          <p:txBody>
            <a:bodyPr anchor="ctr">
              <a:spAutoFit/>
            </a:bodyPr>
            <a:lstStyle/>
            <a:p>
              <a:endParaRPr lang="zh-CN" altLang="en-US"/>
            </a:p>
          </p:txBody>
        </p:sp>
        <p:sp>
          <p:nvSpPr>
            <p:cNvPr id="27734" name="Line 130"/>
            <p:cNvSpPr>
              <a:spLocks noChangeShapeType="1"/>
            </p:cNvSpPr>
            <p:nvPr/>
          </p:nvSpPr>
          <p:spPr bwMode="auto">
            <a:xfrm flipH="1">
              <a:off x="4156" y="3096"/>
              <a:ext cx="0" cy="191"/>
            </a:xfrm>
            <a:prstGeom prst="line">
              <a:avLst/>
            </a:prstGeom>
            <a:noFill/>
            <a:ln w="38100">
              <a:solidFill>
                <a:schemeClr val="tx1"/>
              </a:solidFill>
              <a:round/>
              <a:headEnd/>
              <a:tailEnd/>
            </a:ln>
            <a:effectLst/>
          </p:spPr>
          <p:txBody>
            <a:bodyPr anchor="ctr">
              <a:spAutoFit/>
            </a:bodyPr>
            <a:lstStyle/>
            <a:p>
              <a:endParaRPr lang="zh-CN" altLang="en-US"/>
            </a:p>
          </p:txBody>
        </p:sp>
        <p:sp>
          <p:nvSpPr>
            <p:cNvPr id="27735" name="Oval 131"/>
            <p:cNvSpPr>
              <a:spLocks noChangeArrowheads="1"/>
            </p:cNvSpPr>
            <p:nvPr/>
          </p:nvSpPr>
          <p:spPr bwMode="auto">
            <a:xfrm>
              <a:off x="1301" y="236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36" name="Oval 132"/>
            <p:cNvSpPr>
              <a:spLocks noChangeArrowheads="1"/>
            </p:cNvSpPr>
            <p:nvPr/>
          </p:nvSpPr>
          <p:spPr bwMode="auto">
            <a:xfrm>
              <a:off x="3362" y="2521"/>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37" name="Oval 133"/>
            <p:cNvSpPr>
              <a:spLocks noChangeArrowheads="1"/>
            </p:cNvSpPr>
            <p:nvPr/>
          </p:nvSpPr>
          <p:spPr bwMode="auto">
            <a:xfrm>
              <a:off x="3649" y="138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38" name="Oval 134"/>
            <p:cNvSpPr>
              <a:spLocks noChangeArrowheads="1"/>
            </p:cNvSpPr>
            <p:nvPr/>
          </p:nvSpPr>
          <p:spPr bwMode="auto">
            <a:xfrm>
              <a:off x="4218" y="949"/>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39" name="Oval 135"/>
            <p:cNvSpPr>
              <a:spLocks noChangeArrowheads="1"/>
            </p:cNvSpPr>
            <p:nvPr/>
          </p:nvSpPr>
          <p:spPr bwMode="auto">
            <a:xfrm>
              <a:off x="2850" y="1108"/>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0" name="Oval 136"/>
            <p:cNvSpPr>
              <a:spLocks noChangeArrowheads="1"/>
            </p:cNvSpPr>
            <p:nvPr/>
          </p:nvSpPr>
          <p:spPr bwMode="auto">
            <a:xfrm>
              <a:off x="2846" y="1323"/>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1" name="Oval 137"/>
            <p:cNvSpPr>
              <a:spLocks noChangeArrowheads="1"/>
            </p:cNvSpPr>
            <p:nvPr/>
          </p:nvSpPr>
          <p:spPr bwMode="auto">
            <a:xfrm>
              <a:off x="2033" y="2082"/>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2" name="Oval 138"/>
            <p:cNvSpPr>
              <a:spLocks noChangeArrowheads="1"/>
            </p:cNvSpPr>
            <p:nvPr/>
          </p:nvSpPr>
          <p:spPr bwMode="auto">
            <a:xfrm>
              <a:off x="4001" y="2524"/>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3" name="Oval 139"/>
            <p:cNvSpPr>
              <a:spLocks noChangeArrowheads="1"/>
            </p:cNvSpPr>
            <p:nvPr/>
          </p:nvSpPr>
          <p:spPr bwMode="auto">
            <a:xfrm>
              <a:off x="3161" y="2366"/>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4" name="Oval 140"/>
            <p:cNvSpPr>
              <a:spLocks noChangeArrowheads="1"/>
            </p:cNvSpPr>
            <p:nvPr/>
          </p:nvSpPr>
          <p:spPr bwMode="auto">
            <a:xfrm>
              <a:off x="2339" y="2370"/>
              <a:ext cx="100" cy="100"/>
            </a:xfrm>
            <a:prstGeom prst="ellipse">
              <a:avLst/>
            </a:prstGeom>
            <a:solidFill>
              <a:schemeClr val="tx1"/>
            </a:solidFill>
            <a:ln w="38100">
              <a:solidFill>
                <a:schemeClr val="tx1"/>
              </a:solidFill>
              <a:round/>
              <a:headEnd/>
              <a:tailEnd/>
            </a:ln>
            <a:effectLst/>
          </p:spPr>
          <p:txBody>
            <a:bodyPr wrap="none" anchor="ctr">
              <a:spAutoFit/>
            </a:bodyPr>
            <a:lstStyle/>
            <a:p>
              <a:pPr eaLnBrk="1" hangingPunct="1"/>
              <a:endParaRPr lang="zh-CN" altLang="en-US"/>
            </a:p>
          </p:txBody>
        </p:sp>
        <p:sp>
          <p:nvSpPr>
            <p:cNvPr id="27745" name="Text Box 141"/>
            <p:cNvSpPr txBox="1">
              <a:spLocks noChangeArrowheads="1"/>
            </p:cNvSpPr>
            <p:nvPr/>
          </p:nvSpPr>
          <p:spPr bwMode="auto">
            <a:xfrm>
              <a:off x="432" y="2548"/>
              <a:ext cx="572" cy="271"/>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CP</a:t>
              </a:r>
              <a:r>
                <a:rPr lang="en-US" altLang="zh-CN" sz="1600" b="1" baseline="-25000">
                  <a:ea typeface="楷体_GB2312" pitchFamily="49" charset="-122"/>
                </a:rPr>
                <a:t>A</a:t>
              </a:r>
              <a:endParaRPr lang="en-US" altLang="zh-CN" sz="1600" b="1">
                <a:ea typeface="楷体_GB2312" pitchFamily="49" charset="-122"/>
              </a:endParaRPr>
            </a:p>
          </p:txBody>
        </p:sp>
        <p:sp>
          <p:nvSpPr>
            <p:cNvPr id="27746" name="Text Box 142"/>
            <p:cNvSpPr txBox="1">
              <a:spLocks noChangeArrowheads="1"/>
            </p:cNvSpPr>
            <p:nvPr/>
          </p:nvSpPr>
          <p:spPr bwMode="auto">
            <a:xfrm>
              <a:off x="1599" y="2545"/>
              <a:ext cx="572"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CP</a:t>
              </a:r>
              <a:r>
                <a:rPr lang="en-US" altLang="zh-CN" sz="1600" b="1" baseline="-25000">
                  <a:ea typeface="楷体_GB2312" pitchFamily="49" charset="-122"/>
                </a:rPr>
                <a:t>B</a:t>
              </a:r>
              <a:endParaRPr lang="en-US" altLang="zh-CN" sz="1600" b="1">
                <a:ea typeface="楷体_GB2312" pitchFamily="49" charset="-122"/>
              </a:endParaRPr>
            </a:p>
          </p:txBody>
        </p:sp>
        <p:sp>
          <p:nvSpPr>
            <p:cNvPr id="27747" name="Text Box 143"/>
            <p:cNvSpPr txBox="1">
              <a:spLocks noChangeArrowheads="1"/>
            </p:cNvSpPr>
            <p:nvPr/>
          </p:nvSpPr>
          <p:spPr bwMode="auto">
            <a:xfrm>
              <a:off x="721" y="3084"/>
              <a:ext cx="609"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R </a:t>
              </a:r>
              <a:r>
                <a:rPr lang="en-US" altLang="zh-CN" sz="1600" b="1" baseline="-25000">
                  <a:ea typeface="楷体_GB2312" pitchFamily="49" charset="-122"/>
                </a:rPr>
                <a:t>0(1)</a:t>
              </a:r>
              <a:endParaRPr lang="en-US" altLang="zh-CN" sz="1600" b="1">
                <a:ea typeface="楷体_GB2312" pitchFamily="49" charset="-122"/>
              </a:endParaRPr>
            </a:p>
          </p:txBody>
        </p:sp>
        <p:sp>
          <p:nvSpPr>
            <p:cNvPr id="27748" name="Text Box 144"/>
            <p:cNvSpPr txBox="1">
              <a:spLocks noChangeArrowheads="1"/>
            </p:cNvSpPr>
            <p:nvPr/>
          </p:nvSpPr>
          <p:spPr bwMode="auto">
            <a:xfrm>
              <a:off x="1491" y="3086"/>
              <a:ext cx="607" cy="271"/>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R </a:t>
              </a:r>
              <a:r>
                <a:rPr lang="en-US" altLang="zh-CN" sz="1600" b="1" baseline="-25000">
                  <a:ea typeface="楷体_GB2312" pitchFamily="49" charset="-122"/>
                </a:rPr>
                <a:t>0(2)</a:t>
              </a:r>
              <a:endParaRPr lang="en-US" altLang="zh-CN" sz="1600" b="1">
                <a:ea typeface="楷体_GB2312" pitchFamily="49" charset="-122"/>
              </a:endParaRPr>
            </a:p>
          </p:txBody>
        </p:sp>
        <p:sp>
          <p:nvSpPr>
            <p:cNvPr id="27749" name="Text Box 145"/>
            <p:cNvSpPr txBox="1">
              <a:spLocks noChangeArrowheads="1"/>
            </p:cNvSpPr>
            <p:nvPr/>
          </p:nvSpPr>
          <p:spPr bwMode="auto">
            <a:xfrm>
              <a:off x="4193" y="3178"/>
              <a:ext cx="608" cy="271"/>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R </a:t>
              </a:r>
              <a:r>
                <a:rPr lang="en-US" altLang="zh-CN" sz="1600" b="1" baseline="-25000">
                  <a:ea typeface="楷体_GB2312" pitchFamily="49" charset="-122"/>
                </a:rPr>
                <a:t>9(2)</a:t>
              </a:r>
              <a:endParaRPr lang="en-US" altLang="zh-CN" sz="1600" b="1">
                <a:ea typeface="楷体_GB2312" pitchFamily="49" charset="-122"/>
              </a:endParaRPr>
            </a:p>
          </p:txBody>
        </p:sp>
        <p:sp>
          <p:nvSpPr>
            <p:cNvPr id="27750" name="Text Box 146"/>
            <p:cNvSpPr txBox="1">
              <a:spLocks noChangeArrowheads="1"/>
            </p:cNvSpPr>
            <p:nvPr/>
          </p:nvSpPr>
          <p:spPr bwMode="auto">
            <a:xfrm>
              <a:off x="3461" y="3170"/>
              <a:ext cx="608" cy="271"/>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R </a:t>
              </a:r>
              <a:r>
                <a:rPr lang="en-US" altLang="zh-CN" sz="1600" b="1" baseline="-25000">
                  <a:ea typeface="楷体_GB2312" pitchFamily="49" charset="-122"/>
                </a:rPr>
                <a:t>9(1)</a:t>
              </a:r>
              <a:endParaRPr lang="en-US" altLang="zh-CN" sz="1600" b="1">
                <a:ea typeface="楷体_GB2312" pitchFamily="49" charset="-122"/>
              </a:endParaRPr>
            </a:p>
          </p:txBody>
        </p:sp>
        <p:sp>
          <p:nvSpPr>
            <p:cNvPr id="27751" name="Text Box 147"/>
            <p:cNvSpPr txBox="1">
              <a:spLocks noChangeArrowheads="1"/>
            </p:cNvSpPr>
            <p:nvPr/>
          </p:nvSpPr>
          <p:spPr bwMode="auto">
            <a:xfrm>
              <a:off x="1366" y="593"/>
              <a:ext cx="408"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Q</a:t>
              </a:r>
              <a:r>
                <a:rPr lang="en-US" altLang="zh-CN" sz="1600" b="1" baseline="-25000">
                  <a:ea typeface="楷体_GB2312" pitchFamily="49" charset="-122"/>
                </a:rPr>
                <a:t>A</a:t>
              </a:r>
              <a:endParaRPr lang="en-US" altLang="zh-CN" sz="1600" b="1">
                <a:ea typeface="楷体_GB2312" pitchFamily="49" charset="-122"/>
              </a:endParaRPr>
            </a:p>
          </p:txBody>
        </p:sp>
        <p:sp>
          <p:nvSpPr>
            <p:cNvPr id="27752" name="Text Box 148"/>
            <p:cNvSpPr txBox="1">
              <a:spLocks noChangeArrowheads="1"/>
            </p:cNvSpPr>
            <p:nvPr/>
          </p:nvSpPr>
          <p:spPr bwMode="auto">
            <a:xfrm>
              <a:off x="2533" y="590"/>
              <a:ext cx="409"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Q</a:t>
              </a:r>
              <a:r>
                <a:rPr lang="en-US" altLang="zh-CN" sz="1600" b="1" baseline="-25000">
                  <a:ea typeface="楷体_GB2312" pitchFamily="49" charset="-122"/>
                </a:rPr>
                <a:t>B</a:t>
              </a:r>
              <a:endParaRPr lang="en-US" altLang="zh-CN" sz="1600" b="1">
                <a:ea typeface="楷体_GB2312" pitchFamily="49" charset="-122"/>
              </a:endParaRPr>
            </a:p>
          </p:txBody>
        </p:sp>
        <p:sp>
          <p:nvSpPr>
            <p:cNvPr id="27753" name="Text Box 149"/>
            <p:cNvSpPr txBox="1">
              <a:spLocks noChangeArrowheads="1"/>
            </p:cNvSpPr>
            <p:nvPr/>
          </p:nvSpPr>
          <p:spPr bwMode="auto">
            <a:xfrm>
              <a:off x="3322" y="596"/>
              <a:ext cx="409"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Q</a:t>
              </a:r>
              <a:r>
                <a:rPr lang="en-US" altLang="zh-CN" sz="1600" b="1" baseline="-25000">
                  <a:ea typeface="楷体_GB2312" pitchFamily="49" charset="-122"/>
                </a:rPr>
                <a:t>C</a:t>
              </a:r>
              <a:endParaRPr lang="en-US" altLang="zh-CN" sz="1600" b="1">
                <a:ea typeface="楷体_GB2312" pitchFamily="49" charset="-122"/>
              </a:endParaRPr>
            </a:p>
          </p:txBody>
        </p:sp>
        <p:sp>
          <p:nvSpPr>
            <p:cNvPr id="27754" name="Text Box 150"/>
            <p:cNvSpPr txBox="1">
              <a:spLocks noChangeArrowheads="1"/>
            </p:cNvSpPr>
            <p:nvPr/>
          </p:nvSpPr>
          <p:spPr bwMode="auto">
            <a:xfrm>
              <a:off x="4300" y="593"/>
              <a:ext cx="409" cy="27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1600" b="1">
                  <a:ea typeface="楷体_GB2312" pitchFamily="49" charset="-122"/>
                </a:rPr>
                <a:t>Q</a:t>
              </a:r>
              <a:r>
                <a:rPr lang="en-US" altLang="zh-CN" sz="1600" b="1" baseline="-25000">
                  <a:ea typeface="楷体_GB2312" pitchFamily="49" charset="-122"/>
                </a:rPr>
                <a:t>D</a:t>
              </a:r>
              <a:endParaRPr lang="en-US" altLang="zh-CN" sz="1600" b="1">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4119"/>
                                        </p:tgtEl>
                                        <p:attrNameLst>
                                          <p:attrName>style.visibility</p:attrName>
                                        </p:attrNameLst>
                                      </p:cBhvr>
                                      <p:to>
                                        <p:strVal val="visible"/>
                                      </p:to>
                                    </p:set>
                                    <p:animEffect transition="in" filter="wipe(left)">
                                      <p:cBhvr>
                                        <p:cTn id="7" dur="500"/>
                                        <p:tgtEl>
                                          <p:spTgt spid="841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013">
                                            <p:txEl>
                                              <p:pRg st="0" end="0"/>
                                            </p:txEl>
                                          </p:spTgt>
                                        </p:tgtEl>
                                        <p:attrNameLst>
                                          <p:attrName>style.visibility</p:attrName>
                                        </p:attrNameLst>
                                      </p:cBhvr>
                                      <p:to>
                                        <p:strVal val="visible"/>
                                      </p:to>
                                    </p:set>
                                    <p:animEffect transition="in" filter="wipe(left)">
                                      <p:cBhvr>
                                        <p:cTn id="12" dur="500"/>
                                        <p:tgtEl>
                                          <p:spTgt spid="8401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4014">
                                            <p:txEl>
                                              <p:pRg st="0" end="0"/>
                                            </p:txEl>
                                          </p:spTgt>
                                        </p:tgtEl>
                                        <p:attrNameLst>
                                          <p:attrName>style.visibility</p:attrName>
                                        </p:attrNameLst>
                                      </p:cBhvr>
                                      <p:to>
                                        <p:strVal val="visible"/>
                                      </p:to>
                                    </p:set>
                                    <p:animEffect transition="in" filter="wipe(left)">
                                      <p:cBhvr>
                                        <p:cTn id="17" dur="500"/>
                                        <p:tgtEl>
                                          <p:spTgt spid="8401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015">
                                            <p:txEl>
                                              <p:pRg st="0" end="0"/>
                                            </p:txEl>
                                          </p:spTgt>
                                        </p:tgtEl>
                                        <p:attrNameLst>
                                          <p:attrName>style.visibility</p:attrName>
                                        </p:attrNameLst>
                                      </p:cBhvr>
                                      <p:to>
                                        <p:strVal val="visible"/>
                                      </p:to>
                                    </p:set>
                                    <p:animEffect transition="in" filter="wipe(left)">
                                      <p:cBhvr>
                                        <p:cTn id="22" dur="500"/>
                                        <p:tgtEl>
                                          <p:spTgt spid="840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13" grpId="0" build="p" autoUpdateAnimBg="0"/>
      <p:bldP spid="84014" grpId="0" build="p" autoUpdateAnimBg="0"/>
      <p:bldP spid="84015"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185738" y="227013"/>
            <a:ext cx="8709025" cy="51911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u="sng">
                <a:solidFill>
                  <a:srgbClr val="FF0000"/>
                </a:solidFill>
              </a:rPr>
              <a:t>情况一：</a:t>
            </a:r>
            <a:r>
              <a:rPr lang="zh-CN" altLang="en-US" sz="2800" b="1"/>
              <a:t>计数时钟先进入</a:t>
            </a:r>
            <a:r>
              <a:rPr lang="en-US" altLang="zh-CN" sz="2800" b="1"/>
              <a:t>CP</a:t>
            </a:r>
            <a:r>
              <a:rPr lang="en-US" altLang="zh-CN" sz="2800" b="1" baseline="-25000"/>
              <a:t>A</a:t>
            </a:r>
            <a:r>
              <a:rPr lang="zh-CN" altLang="en-US" sz="2800" b="1"/>
              <a:t>时的计数编码。</a:t>
            </a:r>
          </a:p>
        </p:txBody>
      </p:sp>
      <p:grpSp>
        <p:nvGrpSpPr>
          <p:cNvPr id="84995" name="Group 3"/>
          <p:cNvGrpSpPr>
            <a:grpSpLocks/>
          </p:cNvGrpSpPr>
          <p:nvPr/>
        </p:nvGrpSpPr>
        <p:grpSpPr bwMode="auto">
          <a:xfrm>
            <a:off x="111125" y="985838"/>
            <a:ext cx="4556125" cy="1817687"/>
            <a:chOff x="70" y="981"/>
            <a:chExt cx="2870" cy="1145"/>
          </a:xfrm>
        </p:grpSpPr>
        <p:sp>
          <p:nvSpPr>
            <p:cNvPr id="28724" name="Rectangle 4"/>
            <p:cNvSpPr>
              <a:spLocks noChangeArrowheads="1"/>
            </p:cNvSpPr>
            <p:nvPr/>
          </p:nvSpPr>
          <p:spPr bwMode="auto">
            <a:xfrm>
              <a:off x="891" y="1218"/>
              <a:ext cx="472" cy="654"/>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8725" name="Rectangle 5"/>
            <p:cNvSpPr>
              <a:spLocks noChangeArrowheads="1"/>
            </p:cNvSpPr>
            <p:nvPr/>
          </p:nvSpPr>
          <p:spPr bwMode="auto">
            <a:xfrm>
              <a:off x="2000" y="981"/>
              <a:ext cx="709" cy="1145"/>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8726" name="AutoShape 6"/>
            <p:cNvSpPr>
              <a:spLocks noChangeArrowheads="1"/>
            </p:cNvSpPr>
            <p:nvPr/>
          </p:nvSpPr>
          <p:spPr bwMode="auto">
            <a:xfrm rot="5400000">
              <a:off x="2027" y="1473"/>
              <a:ext cx="109" cy="163"/>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8727" name="AutoShape 7"/>
            <p:cNvSpPr>
              <a:spLocks noChangeArrowheads="1"/>
            </p:cNvSpPr>
            <p:nvPr/>
          </p:nvSpPr>
          <p:spPr bwMode="auto">
            <a:xfrm rot="5400000">
              <a:off x="915" y="1466"/>
              <a:ext cx="109" cy="163"/>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8728" name="Oval 8"/>
            <p:cNvSpPr>
              <a:spLocks noChangeArrowheads="1"/>
            </p:cNvSpPr>
            <p:nvPr/>
          </p:nvSpPr>
          <p:spPr bwMode="auto">
            <a:xfrm>
              <a:off x="791" y="1510"/>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8729" name="Oval 9"/>
            <p:cNvSpPr>
              <a:spLocks noChangeArrowheads="1"/>
            </p:cNvSpPr>
            <p:nvPr/>
          </p:nvSpPr>
          <p:spPr bwMode="auto">
            <a:xfrm>
              <a:off x="1896" y="1515"/>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8730" name="Line 10"/>
            <p:cNvSpPr>
              <a:spLocks noChangeShapeType="1"/>
            </p:cNvSpPr>
            <p:nvPr/>
          </p:nvSpPr>
          <p:spPr bwMode="auto">
            <a:xfrm>
              <a:off x="391" y="1546"/>
              <a:ext cx="38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28731" name="Text Box 11"/>
            <p:cNvSpPr txBox="1">
              <a:spLocks noChangeArrowheads="1"/>
            </p:cNvSpPr>
            <p:nvPr/>
          </p:nvSpPr>
          <p:spPr bwMode="auto">
            <a:xfrm>
              <a:off x="455" y="1565"/>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8732" name="Text Box 12"/>
            <p:cNvSpPr txBox="1">
              <a:spLocks noChangeArrowheads="1"/>
            </p:cNvSpPr>
            <p:nvPr/>
          </p:nvSpPr>
          <p:spPr bwMode="auto">
            <a:xfrm>
              <a:off x="70" y="1323"/>
              <a:ext cx="4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28733" name="Text Box 13"/>
            <p:cNvSpPr txBox="1">
              <a:spLocks noChangeArrowheads="1"/>
            </p:cNvSpPr>
            <p:nvPr/>
          </p:nvSpPr>
          <p:spPr bwMode="auto">
            <a:xfrm>
              <a:off x="1565" y="1567"/>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8734" name="Text Box 14"/>
            <p:cNvSpPr txBox="1">
              <a:spLocks noChangeArrowheads="1"/>
            </p:cNvSpPr>
            <p:nvPr/>
          </p:nvSpPr>
          <p:spPr bwMode="auto">
            <a:xfrm>
              <a:off x="2354" y="1778"/>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8735" name="Text Box 15"/>
            <p:cNvSpPr txBox="1">
              <a:spLocks noChangeArrowheads="1"/>
            </p:cNvSpPr>
            <p:nvPr/>
          </p:nvSpPr>
          <p:spPr bwMode="auto">
            <a:xfrm>
              <a:off x="2350" y="990"/>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28736" name="Text Box 16"/>
            <p:cNvSpPr txBox="1">
              <a:spLocks noChangeArrowheads="1"/>
            </p:cNvSpPr>
            <p:nvPr/>
          </p:nvSpPr>
          <p:spPr bwMode="auto">
            <a:xfrm>
              <a:off x="2355" y="1389"/>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8737" name="Text Box 17"/>
            <p:cNvSpPr txBox="1">
              <a:spLocks noChangeArrowheads="1"/>
            </p:cNvSpPr>
            <p:nvPr/>
          </p:nvSpPr>
          <p:spPr bwMode="auto">
            <a:xfrm>
              <a:off x="1033" y="1185"/>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28738" name="Line 18"/>
            <p:cNvSpPr>
              <a:spLocks noChangeShapeType="1"/>
            </p:cNvSpPr>
            <p:nvPr/>
          </p:nvSpPr>
          <p:spPr bwMode="auto">
            <a:xfrm>
              <a:off x="1363" y="1336"/>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8739" name="Line 19"/>
            <p:cNvSpPr>
              <a:spLocks noChangeShapeType="1"/>
            </p:cNvSpPr>
            <p:nvPr/>
          </p:nvSpPr>
          <p:spPr bwMode="auto">
            <a:xfrm>
              <a:off x="1645" y="1546"/>
              <a:ext cx="24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8740" name="Line 20"/>
            <p:cNvSpPr>
              <a:spLocks noChangeShapeType="1"/>
            </p:cNvSpPr>
            <p:nvPr/>
          </p:nvSpPr>
          <p:spPr bwMode="auto">
            <a:xfrm>
              <a:off x="1645" y="1327"/>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8741" name="Line 21"/>
            <p:cNvSpPr>
              <a:spLocks noChangeShapeType="1"/>
            </p:cNvSpPr>
            <p:nvPr/>
          </p:nvSpPr>
          <p:spPr bwMode="auto">
            <a:xfrm>
              <a:off x="2709" y="1164"/>
              <a:ext cx="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8742" name="Line 22"/>
            <p:cNvSpPr>
              <a:spLocks noChangeShapeType="1"/>
            </p:cNvSpPr>
            <p:nvPr/>
          </p:nvSpPr>
          <p:spPr bwMode="auto">
            <a:xfrm>
              <a:off x="2713" y="1560"/>
              <a:ext cx="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8743" name="Line 23"/>
            <p:cNvSpPr>
              <a:spLocks noChangeShapeType="1"/>
            </p:cNvSpPr>
            <p:nvPr/>
          </p:nvSpPr>
          <p:spPr bwMode="auto">
            <a:xfrm>
              <a:off x="2710" y="1953"/>
              <a:ext cx="227" cy="0"/>
            </a:xfrm>
            <a:prstGeom prst="line">
              <a:avLst/>
            </a:prstGeom>
            <a:noFill/>
            <a:ln w="38100">
              <a:solidFill>
                <a:schemeClr val="tx1"/>
              </a:solidFill>
              <a:round/>
              <a:headEnd/>
              <a:tailEnd/>
            </a:ln>
            <a:effectLst/>
          </p:spPr>
          <p:txBody>
            <a:bodyPr wrap="none" anchor="ctr">
              <a:spAutoFit/>
            </a:bodyPr>
            <a:lstStyle/>
            <a:p>
              <a:endParaRPr lang="zh-CN" altLang="en-US"/>
            </a:p>
          </p:txBody>
        </p:sp>
        <p:graphicFrame>
          <p:nvGraphicFramePr>
            <p:cNvPr id="28744" name="Object 24"/>
            <p:cNvGraphicFramePr>
              <a:graphicFrameLocks noChangeAspect="1"/>
            </p:cNvGraphicFramePr>
            <p:nvPr/>
          </p:nvGraphicFramePr>
          <p:xfrm>
            <a:off x="966" y="1574"/>
            <a:ext cx="242" cy="242"/>
          </p:xfrm>
          <a:graphic>
            <a:graphicData uri="http://schemas.openxmlformats.org/presentationml/2006/ole">
              <mc:AlternateContent xmlns:mc="http://schemas.openxmlformats.org/markup-compatibility/2006">
                <mc:Choice xmlns:v="urn:schemas-microsoft-com:vml" Requires="v">
                  <p:oleObj spid="_x0000_s28770" name="公式" r:id="rId3" imgW="126725" imgH="126725" progId="Equation.3">
                    <p:embed/>
                  </p:oleObj>
                </mc:Choice>
                <mc:Fallback>
                  <p:oleObj name="公式" r:id="rId3" imgW="126725" imgH="126725"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 y="1574"/>
                          <a:ext cx="2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28745" name="Object 25"/>
            <p:cNvGraphicFramePr>
              <a:graphicFrameLocks noChangeAspect="1"/>
            </p:cNvGraphicFramePr>
            <p:nvPr/>
          </p:nvGraphicFramePr>
          <p:xfrm>
            <a:off x="2052" y="1629"/>
            <a:ext cx="242" cy="242"/>
          </p:xfrm>
          <a:graphic>
            <a:graphicData uri="http://schemas.openxmlformats.org/presentationml/2006/ole">
              <mc:AlternateContent xmlns:mc="http://schemas.openxmlformats.org/markup-compatibility/2006">
                <mc:Choice xmlns:v="urn:schemas-microsoft-com:vml" Requires="v">
                  <p:oleObj spid="_x0000_s28771" name="公式" r:id="rId5" imgW="126725" imgH="126725" progId="Equation.3">
                    <p:embed/>
                  </p:oleObj>
                </mc:Choice>
                <mc:Fallback>
                  <p:oleObj name="公式" r:id="rId5" imgW="126725" imgH="126725"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2" y="1629"/>
                          <a:ext cx="2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8746" name="Text Box 26"/>
            <p:cNvSpPr txBox="1">
              <a:spLocks noChangeArrowheads="1"/>
            </p:cNvSpPr>
            <p:nvPr/>
          </p:nvSpPr>
          <p:spPr bwMode="auto">
            <a:xfrm>
              <a:off x="1127" y="1547"/>
              <a:ext cx="2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2</a:t>
              </a:r>
            </a:p>
          </p:txBody>
        </p:sp>
        <p:sp>
          <p:nvSpPr>
            <p:cNvPr id="28747" name="Text Box 27"/>
            <p:cNvSpPr txBox="1">
              <a:spLocks noChangeArrowheads="1"/>
            </p:cNvSpPr>
            <p:nvPr/>
          </p:nvSpPr>
          <p:spPr bwMode="auto">
            <a:xfrm>
              <a:off x="2213" y="1613"/>
              <a:ext cx="2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a:t>
              </a:r>
            </a:p>
          </p:txBody>
        </p:sp>
      </p:grpSp>
      <p:grpSp>
        <p:nvGrpSpPr>
          <p:cNvPr id="85020" name="Group 28"/>
          <p:cNvGrpSpPr>
            <a:grpSpLocks/>
          </p:cNvGrpSpPr>
          <p:nvPr/>
        </p:nvGrpSpPr>
        <p:grpSpPr bwMode="auto">
          <a:xfrm>
            <a:off x="2860675" y="3062288"/>
            <a:ext cx="1903413" cy="2746375"/>
            <a:chOff x="1946" y="2271"/>
            <a:chExt cx="1199" cy="1730"/>
          </a:xfrm>
        </p:grpSpPr>
        <p:sp>
          <p:nvSpPr>
            <p:cNvPr id="28717" name="Text Box 29"/>
            <p:cNvSpPr txBox="1">
              <a:spLocks noChangeArrowheads="1"/>
            </p:cNvSpPr>
            <p:nvPr/>
          </p:nvSpPr>
          <p:spPr bwMode="auto">
            <a:xfrm>
              <a:off x="1971" y="2271"/>
              <a:ext cx="116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a:t>
              </a:r>
              <a:r>
                <a:rPr lang="en-US" altLang="zh-CN" b="1" baseline="-25000">
                  <a:ea typeface="楷体_GB2312" pitchFamily="49" charset="-122"/>
                </a:rPr>
                <a:t> </a:t>
              </a:r>
              <a:r>
                <a:rPr lang="en-US" altLang="zh-CN" b="1">
                  <a:ea typeface="楷体_GB2312" pitchFamily="49" charset="-122"/>
                </a:rPr>
                <a:t> </a:t>
              </a:r>
            </a:p>
          </p:txBody>
        </p:sp>
        <p:sp>
          <p:nvSpPr>
            <p:cNvPr id="28718" name="Text Box 30"/>
            <p:cNvSpPr txBox="1">
              <a:spLocks noChangeArrowheads="1"/>
            </p:cNvSpPr>
            <p:nvPr/>
          </p:nvSpPr>
          <p:spPr bwMode="auto">
            <a:xfrm>
              <a:off x="2017" y="2618"/>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0     0     0</a:t>
              </a:r>
            </a:p>
          </p:txBody>
        </p:sp>
        <p:sp>
          <p:nvSpPr>
            <p:cNvPr id="28719" name="Line 31"/>
            <p:cNvSpPr>
              <a:spLocks noChangeShapeType="1"/>
            </p:cNvSpPr>
            <p:nvPr/>
          </p:nvSpPr>
          <p:spPr bwMode="auto">
            <a:xfrm>
              <a:off x="1946" y="2609"/>
              <a:ext cx="1054"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8720" name="Text Box 32"/>
            <p:cNvSpPr txBox="1">
              <a:spLocks noChangeArrowheads="1"/>
            </p:cNvSpPr>
            <p:nvPr/>
          </p:nvSpPr>
          <p:spPr bwMode="auto">
            <a:xfrm>
              <a:off x="2014" y="2912"/>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a:t>
              </a:r>
            </a:p>
          </p:txBody>
        </p:sp>
        <p:sp>
          <p:nvSpPr>
            <p:cNvPr id="28721" name="Text Box 33"/>
            <p:cNvSpPr txBox="1">
              <a:spLocks noChangeArrowheads="1"/>
            </p:cNvSpPr>
            <p:nvPr/>
          </p:nvSpPr>
          <p:spPr bwMode="auto">
            <a:xfrm>
              <a:off x="2011" y="3170"/>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a:t>
              </a:r>
            </a:p>
          </p:txBody>
        </p:sp>
        <p:sp>
          <p:nvSpPr>
            <p:cNvPr id="28722" name="Text Box 34"/>
            <p:cNvSpPr txBox="1">
              <a:spLocks noChangeArrowheads="1"/>
            </p:cNvSpPr>
            <p:nvPr/>
          </p:nvSpPr>
          <p:spPr bwMode="auto">
            <a:xfrm>
              <a:off x="2017" y="3437"/>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0     1     1</a:t>
              </a:r>
            </a:p>
          </p:txBody>
        </p:sp>
        <p:sp>
          <p:nvSpPr>
            <p:cNvPr id="28723" name="Text Box 35"/>
            <p:cNvSpPr txBox="1">
              <a:spLocks noChangeArrowheads="1"/>
            </p:cNvSpPr>
            <p:nvPr/>
          </p:nvSpPr>
          <p:spPr bwMode="auto">
            <a:xfrm>
              <a:off x="2014" y="3713"/>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1     0     0</a:t>
              </a:r>
            </a:p>
          </p:txBody>
        </p:sp>
      </p:grpSp>
      <p:grpSp>
        <p:nvGrpSpPr>
          <p:cNvPr id="85028" name="Group 36"/>
          <p:cNvGrpSpPr>
            <a:grpSpLocks/>
          </p:cNvGrpSpPr>
          <p:nvPr/>
        </p:nvGrpSpPr>
        <p:grpSpPr bwMode="auto">
          <a:xfrm>
            <a:off x="5156200" y="755650"/>
            <a:ext cx="3270250" cy="5305425"/>
            <a:chOff x="3248" y="764"/>
            <a:chExt cx="2060" cy="3342"/>
          </a:xfrm>
        </p:grpSpPr>
        <p:sp>
          <p:nvSpPr>
            <p:cNvPr id="28703" name="Text Box 37"/>
            <p:cNvSpPr txBox="1">
              <a:spLocks noChangeArrowheads="1"/>
            </p:cNvSpPr>
            <p:nvPr/>
          </p:nvSpPr>
          <p:spPr bwMode="auto">
            <a:xfrm>
              <a:off x="3672" y="1161"/>
              <a:ext cx="537" cy="288"/>
            </a:xfrm>
            <a:prstGeom prst="rect">
              <a:avLst/>
            </a:prstGeom>
            <a:noFill/>
            <a:ln w="38100">
              <a:noFill/>
              <a:miter lim="800000"/>
              <a:headEnd/>
              <a:tailEnd/>
            </a:ln>
            <a:effectLst/>
          </p:spPr>
          <p:txBody>
            <a:bodyPr anchor="ctr">
              <a:spAutoFit/>
            </a:bodyPr>
            <a:lstStyle/>
            <a:p>
              <a:pPr eaLnBrk="1" hangingPunct="1">
                <a:spcBef>
                  <a:spcPct val="50000"/>
                </a:spcBef>
              </a:pPr>
              <a:endParaRPr lang="zh-CN" altLang="zh-CN" b="1">
                <a:ea typeface="楷体_GB2312" pitchFamily="49" charset="-122"/>
              </a:endParaRPr>
            </a:p>
          </p:txBody>
        </p:sp>
        <p:sp>
          <p:nvSpPr>
            <p:cNvPr id="28704" name="Text Box 38"/>
            <p:cNvSpPr txBox="1">
              <a:spLocks noChangeArrowheads="1"/>
            </p:cNvSpPr>
            <p:nvPr/>
          </p:nvSpPr>
          <p:spPr bwMode="auto">
            <a:xfrm>
              <a:off x="3272" y="764"/>
              <a:ext cx="20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CP</a:t>
              </a:r>
              <a:r>
                <a:rPr lang="en-US" altLang="zh-CN" b="1" baseline="-25000">
                  <a:ea typeface="楷体_GB2312" pitchFamily="49" charset="-122"/>
                </a:rPr>
                <a:t>B</a:t>
              </a:r>
              <a:r>
                <a:rPr lang="en-US" altLang="zh-CN" b="1">
                  <a:ea typeface="楷体_GB2312" pitchFamily="49" charset="-122"/>
                </a:rPr>
                <a:t>  Q</a:t>
              </a:r>
              <a:r>
                <a:rPr lang="en-US" altLang="zh-CN" b="1" baseline="-25000">
                  <a:ea typeface="楷体_GB2312" pitchFamily="49" charset="-122"/>
                </a:rPr>
                <a:t>A </a:t>
              </a:r>
              <a:r>
                <a:rPr lang="en-US" altLang="zh-CN" b="1">
                  <a:ea typeface="楷体_GB2312" pitchFamily="49" charset="-122"/>
                </a:rPr>
                <a:t> </a:t>
              </a:r>
            </a:p>
          </p:txBody>
        </p:sp>
        <p:sp>
          <p:nvSpPr>
            <p:cNvPr id="28705" name="Line 39"/>
            <p:cNvSpPr>
              <a:spLocks noChangeShapeType="1"/>
            </p:cNvSpPr>
            <p:nvPr/>
          </p:nvSpPr>
          <p:spPr bwMode="auto">
            <a:xfrm>
              <a:off x="3309" y="1073"/>
              <a:ext cx="1754"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8706" name="Text Box 40"/>
            <p:cNvSpPr txBox="1">
              <a:spLocks noChangeArrowheads="1"/>
            </p:cNvSpPr>
            <p:nvPr/>
          </p:nvSpPr>
          <p:spPr bwMode="auto">
            <a:xfrm>
              <a:off x="3254" y="1073"/>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a:t>
              </a:r>
            </a:p>
          </p:txBody>
        </p:sp>
        <p:sp>
          <p:nvSpPr>
            <p:cNvPr id="28707" name="Text Box 41"/>
            <p:cNvSpPr txBox="1">
              <a:spLocks noChangeArrowheads="1"/>
            </p:cNvSpPr>
            <p:nvPr/>
          </p:nvSpPr>
          <p:spPr bwMode="auto">
            <a:xfrm>
              <a:off x="3251" y="1358"/>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0     0     0              1 </a:t>
              </a:r>
            </a:p>
          </p:txBody>
        </p:sp>
        <p:sp>
          <p:nvSpPr>
            <p:cNvPr id="28708" name="Text Box 42"/>
            <p:cNvSpPr txBox="1">
              <a:spLocks noChangeArrowheads="1"/>
            </p:cNvSpPr>
            <p:nvPr/>
          </p:nvSpPr>
          <p:spPr bwMode="auto">
            <a:xfrm>
              <a:off x="3248" y="1625"/>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0     0     1              0 </a:t>
              </a:r>
            </a:p>
          </p:txBody>
        </p:sp>
        <p:sp>
          <p:nvSpPr>
            <p:cNvPr id="28709" name="Text Box 43"/>
            <p:cNvSpPr txBox="1">
              <a:spLocks noChangeArrowheads="1"/>
            </p:cNvSpPr>
            <p:nvPr/>
          </p:nvSpPr>
          <p:spPr bwMode="auto">
            <a:xfrm>
              <a:off x="3254" y="1883"/>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0     0     1              1 </a:t>
              </a:r>
            </a:p>
          </p:txBody>
        </p:sp>
        <p:sp>
          <p:nvSpPr>
            <p:cNvPr id="28710" name="Text Box 44"/>
            <p:cNvSpPr txBox="1">
              <a:spLocks noChangeArrowheads="1"/>
            </p:cNvSpPr>
            <p:nvPr/>
          </p:nvSpPr>
          <p:spPr bwMode="auto">
            <a:xfrm>
              <a:off x="3251" y="2168"/>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0     1     0              0 </a:t>
              </a:r>
            </a:p>
          </p:txBody>
        </p:sp>
        <p:sp>
          <p:nvSpPr>
            <p:cNvPr id="28711" name="Text Box 45"/>
            <p:cNvSpPr txBox="1">
              <a:spLocks noChangeArrowheads="1"/>
            </p:cNvSpPr>
            <p:nvPr/>
          </p:nvSpPr>
          <p:spPr bwMode="auto">
            <a:xfrm>
              <a:off x="3248" y="2444"/>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0     1     0              1 </a:t>
              </a:r>
            </a:p>
          </p:txBody>
        </p:sp>
        <p:sp>
          <p:nvSpPr>
            <p:cNvPr id="28712" name="Text Box 46"/>
            <p:cNvSpPr txBox="1">
              <a:spLocks noChangeArrowheads="1"/>
            </p:cNvSpPr>
            <p:nvPr/>
          </p:nvSpPr>
          <p:spPr bwMode="auto">
            <a:xfrm>
              <a:off x="3254" y="2711"/>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0     1     1              0 </a:t>
              </a:r>
            </a:p>
          </p:txBody>
        </p:sp>
        <p:sp>
          <p:nvSpPr>
            <p:cNvPr id="28713" name="Text Box 47"/>
            <p:cNvSpPr txBox="1">
              <a:spLocks noChangeArrowheads="1"/>
            </p:cNvSpPr>
            <p:nvPr/>
          </p:nvSpPr>
          <p:spPr bwMode="auto">
            <a:xfrm>
              <a:off x="3251" y="2987"/>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0     1     1              1 </a:t>
              </a:r>
            </a:p>
          </p:txBody>
        </p:sp>
        <p:sp>
          <p:nvSpPr>
            <p:cNvPr id="28714" name="Text Box 48"/>
            <p:cNvSpPr txBox="1">
              <a:spLocks noChangeArrowheads="1"/>
            </p:cNvSpPr>
            <p:nvPr/>
          </p:nvSpPr>
          <p:spPr bwMode="auto">
            <a:xfrm>
              <a:off x="3248" y="3263"/>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1     0     0              0 </a:t>
              </a:r>
            </a:p>
          </p:txBody>
        </p:sp>
        <p:sp>
          <p:nvSpPr>
            <p:cNvPr id="28715" name="Text Box 49"/>
            <p:cNvSpPr txBox="1">
              <a:spLocks noChangeArrowheads="1"/>
            </p:cNvSpPr>
            <p:nvPr/>
          </p:nvSpPr>
          <p:spPr bwMode="auto">
            <a:xfrm>
              <a:off x="3254" y="3530"/>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1     0     0              1 </a:t>
              </a:r>
            </a:p>
          </p:txBody>
        </p:sp>
        <p:sp>
          <p:nvSpPr>
            <p:cNvPr id="28716" name="Text Box 50"/>
            <p:cNvSpPr txBox="1">
              <a:spLocks noChangeArrowheads="1"/>
            </p:cNvSpPr>
            <p:nvPr/>
          </p:nvSpPr>
          <p:spPr bwMode="auto">
            <a:xfrm>
              <a:off x="3251" y="3818"/>
              <a:ext cx="20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a:t>
              </a:r>
            </a:p>
          </p:txBody>
        </p:sp>
      </p:grpSp>
      <p:grpSp>
        <p:nvGrpSpPr>
          <p:cNvPr id="85043" name="Group 51"/>
          <p:cNvGrpSpPr>
            <a:grpSpLocks/>
          </p:cNvGrpSpPr>
          <p:nvPr/>
        </p:nvGrpSpPr>
        <p:grpSpPr bwMode="auto">
          <a:xfrm>
            <a:off x="7053263" y="1998663"/>
            <a:ext cx="9525" cy="3713162"/>
            <a:chOff x="4443" y="1601"/>
            <a:chExt cx="6" cy="2339"/>
          </a:xfrm>
        </p:grpSpPr>
        <p:sp>
          <p:nvSpPr>
            <p:cNvPr id="28698" name="Line 52"/>
            <p:cNvSpPr>
              <a:spLocks noChangeShapeType="1"/>
            </p:cNvSpPr>
            <p:nvPr/>
          </p:nvSpPr>
          <p:spPr bwMode="auto">
            <a:xfrm>
              <a:off x="4446" y="1601"/>
              <a:ext cx="0" cy="209"/>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8699" name="Line 53"/>
            <p:cNvSpPr>
              <a:spLocks noChangeShapeType="1"/>
            </p:cNvSpPr>
            <p:nvPr/>
          </p:nvSpPr>
          <p:spPr bwMode="auto">
            <a:xfrm>
              <a:off x="4443" y="2093"/>
              <a:ext cx="0" cy="209"/>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8700" name="Line 54"/>
            <p:cNvSpPr>
              <a:spLocks noChangeShapeType="1"/>
            </p:cNvSpPr>
            <p:nvPr/>
          </p:nvSpPr>
          <p:spPr bwMode="auto">
            <a:xfrm>
              <a:off x="4449" y="2639"/>
              <a:ext cx="0" cy="209"/>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8701" name="Line 55"/>
            <p:cNvSpPr>
              <a:spLocks noChangeShapeType="1"/>
            </p:cNvSpPr>
            <p:nvPr/>
          </p:nvSpPr>
          <p:spPr bwMode="auto">
            <a:xfrm>
              <a:off x="4446" y="3203"/>
              <a:ext cx="0" cy="209"/>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8702" name="Line 56"/>
            <p:cNvSpPr>
              <a:spLocks noChangeShapeType="1"/>
            </p:cNvSpPr>
            <p:nvPr/>
          </p:nvSpPr>
          <p:spPr bwMode="auto">
            <a:xfrm>
              <a:off x="4443" y="3731"/>
              <a:ext cx="0" cy="209"/>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grpSp>
      <p:sp>
        <p:nvSpPr>
          <p:cNvPr id="85049" name="Text Box 57"/>
          <p:cNvSpPr txBox="1">
            <a:spLocks noChangeArrowheads="1"/>
          </p:cNvSpPr>
          <p:nvPr/>
        </p:nvSpPr>
        <p:spPr bwMode="auto">
          <a:xfrm>
            <a:off x="889000" y="6083300"/>
            <a:ext cx="7304088" cy="6413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u="sng">
                <a:solidFill>
                  <a:srgbClr val="0000FF"/>
                </a:solidFill>
              </a:rPr>
              <a:t>结论：</a:t>
            </a:r>
            <a:r>
              <a:rPr lang="zh-CN" altLang="en-US" sz="2800" b="1"/>
              <a:t>上述连接方式形成</a:t>
            </a:r>
            <a:r>
              <a:rPr lang="zh-CN" altLang="en-US" sz="3200" b="1"/>
              <a:t> </a:t>
            </a:r>
            <a:r>
              <a:rPr lang="en-US" altLang="zh-CN" sz="3600" b="1"/>
              <a:t>8421</a:t>
            </a:r>
            <a:r>
              <a:rPr lang="en-US" altLang="zh-CN" sz="3200" b="1"/>
              <a:t> </a:t>
            </a:r>
            <a:r>
              <a:rPr lang="zh-CN" altLang="en-US" sz="2800" b="1"/>
              <a:t>码</a:t>
            </a:r>
            <a:r>
              <a:rPr lang="zh-CN" altLang="en-US" sz="3200" b="1"/>
              <a:t>。</a:t>
            </a:r>
          </a:p>
        </p:txBody>
      </p:sp>
      <p:grpSp>
        <p:nvGrpSpPr>
          <p:cNvPr id="85050" name="Group 58"/>
          <p:cNvGrpSpPr>
            <a:grpSpLocks/>
          </p:cNvGrpSpPr>
          <p:nvPr/>
        </p:nvGrpSpPr>
        <p:grpSpPr bwMode="auto">
          <a:xfrm>
            <a:off x="5156200" y="352425"/>
            <a:ext cx="3987800" cy="5708650"/>
            <a:chOff x="908" y="222"/>
            <a:chExt cx="2512" cy="3596"/>
          </a:xfrm>
        </p:grpSpPr>
        <p:sp>
          <p:nvSpPr>
            <p:cNvPr id="28681" name="Text Box 59"/>
            <p:cNvSpPr txBox="1">
              <a:spLocks noChangeArrowheads="1"/>
            </p:cNvSpPr>
            <p:nvPr/>
          </p:nvSpPr>
          <p:spPr bwMode="auto">
            <a:xfrm>
              <a:off x="1332" y="873"/>
              <a:ext cx="537" cy="288"/>
            </a:xfrm>
            <a:prstGeom prst="rect">
              <a:avLst/>
            </a:prstGeom>
            <a:noFill/>
            <a:ln w="38100">
              <a:noFill/>
              <a:miter lim="800000"/>
              <a:headEnd/>
              <a:tailEnd/>
            </a:ln>
            <a:effectLst/>
          </p:spPr>
          <p:txBody>
            <a:bodyPr anchor="ctr">
              <a:spAutoFit/>
            </a:bodyPr>
            <a:lstStyle/>
            <a:p>
              <a:pPr eaLnBrk="1" hangingPunct="1">
                <a:spcBef>
                  <a:spcPct val="50000"/>
                </a:spcBef>
              </a:pPr>
              <a:endParaRPr lang="zh-CN" altLang="zh-CN" b="1">
                <a:ea typeface="楷体_GB2312" pitchFamily="49" charset="-122"/>
              </a:endParaRPr>
            </a:p>
          </p:txBody>
        </p:sp>
        <p:sp>
          <p:nvSpPr>
            <p:cNvPr id="28682" name="Text Box 60"/>
            <p:cNvSpPr txBox="1">
              <a:spLocks noChangeArrowheads="1"/>
            </p:cNvSpPr>
            <p:nvPr/>
          </p:nvSpPr>
          <p:spPr bwMode="auto">
            <a:xfrm>
              <a:off x="932" y="476"/>
              <a:ext cx="20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CP</a:t>
              </a:r>
              <a:r>
                <a:rPr lang="en-US" altLang="zh-CN" b="1" baseline="-25000">
                  <a:ea typeface="楷体_GB2312" pitchFamily="49" charset="-122"/>
                </a:rPr>
                <a:t>B</a:t>
              </a:r>
              <a:r>
                <a:rPr lang="en-US" altLang="zh-CN" b="1">
                  <a:ea typeface="楷体_GB2312" pitchFamily="49" charset="-122"/>
                </a:rPr>
                <a:t>  Q</a:t>
              </a:r>
              <a:r>
                <a:rPr lang="en-US" altLang="zh-CN" b="1" baseline="-25000">
                  <a:ea typeface="楷体_GB2312" pitchFamily="49" charset="-122"/>
                </a:rPr>
                <a:t>A </a:t>
              </a:r>
              <a:r>
                <a:rPr lang="en-US" altLang="zh-CN" b="1">
                  <a:ea typeface="楷体_GB2312" pitchFamily="49" charset="-122"/>
                </a:rPr>
                <a:t> </a:t>
              </a:r>
            </a:p>
          </p:txBody>
        </p:sp>
        <p:sp>
          <p:nvSpPr>
            <p:cNvPr id="28683" name="Line 61"/>
            <p:cNvSpPr>
              <a:spLocks noChangeShapeType="1"/>
            </p:cNvSpPr>
            <p:nvPr/>
          </p:nvSpPr>
          <p:spPr bwMode="auto">
            <a:xfrm>
              <a:off x="969" y="785"/>
              <a:ext cx="1754"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8684" name="Text Box 62"/>
            <p:cNvSpPr txBox="1">
              <a:spLocks noChangeArrowheads="1"/>
            </p:cNvSpPr>
            <p:nvPr/>
          </p:nvSpPr>
          <p:spPr bwMode="auto">
            <a:xfrm>
              <a:off x="914" y="785"/>
              <a:ext cx="228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dirty="0">
                  <a:ea typeface="楷体_GB2312" pitchFamily="49" charset="-122"/>
                </a:rPr>
                <a:t> 0     0     0              0        0         </a:t>
              </a:r>
            </a:p>
          </p:txBody>
        </p:sp>
        <p:sp>
          <p:nvSpPr>
            <p:cNvPr id="28685" name="Text Box 63"/>
            <p:cNvSpPr txBox="1">
              <a:spLocks noChangeArrowheads="1"/>
            </p:cNvSpPr>
            <p:nvPr/>
          </p:nvSpPr>
          <p:spPr bwMode="auto">
            <a:xfrm>
              <a:off x="911" y="1070"/>
              <a:ext cx="25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0     0     0              1        1 </a:t>
              </a:r>
            </a:p>
          </p:txBody>
        </p:sp>
        <p:sp>
          <p:nvSpPr>
            <p:cNvPr id="28686" name="Text Box 64"/>
            <p:cNvSpPr txBox="1">
              <a:spLocks noChangeArrowheads="1"/>
            </p:cNvSpPr>
            <p:nvPr/>
          </p:nvSpPr>
          <p:spPr bwMode="auto">
            <a:xfrm>
              <a:off x="908" y="1337"/>
              <a:ext cx="251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0     0     1              0        2 </a:t>
              </a:r>
            </a:p>
          </p:txBody>
        </p:sp>
        <p:sp>
          <p:nvSpPr>
            <p:cNvPr id="28687" name="Text Box 65"/>
            <p:cNvSpPr txBox="1">
              <a:spLocks noChangeArrowheads="1"/>
            </p:cNvSpPr>
            <p:nvPr/>
          </p:nvSpPr>
          <p:spPr bwMode="auto">
            <a:xfrm>
              <a:off x="914" y="1595"/>
              <a:ext cx="250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0     0     1              1        3 </a:t>
              </a:r>
            </a:p>
          </p:txBody>
        </p:sp>
        <p:sp>
          <p:nvSpPr>
            <p:cNvPr id="28688" name="Text Box 66"/>
            <p:cNvSpPr txBox="1">
              <a:spLocks noChangeArrowheads="1"/>
            </p:cNvSpPr>
            <p:nvPr/>
          </p:nvSpPr>
          <p:spPr bwMode="auto">
            <a:xfrm>
              <a:off x="911" y="1880"/>
              <a:ext cx="25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0     1     0              0        4 </a:t>
              </a:r>
            </a:p>
          </p:txBody>
        </p:sp>
        <p:sp>
          <p:nvSpPr>
            <p:cNvPr id="28689" name="Text Box 67"/>
            <p:cNvSpPr txBox="1">
              <a:spLocks noChangeArrowheads="1"/>
            </p:cNvSpPr>
            <p:nvPr/>
          </p:nvSpPr>
          <p:spPr bwMode="auto">
            <a:xfrm>
              <a:off x="908" y="2156"/>
              <a:ext cx="251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0     1     0              1        5 </a:t>
              </a:r>
            </a:p>
          </p:txBody>
        </p:sp>
        <p:sp>
          <p:nvSpPr>
            <p:cNvPr id="28690" name="Text Box 68"/>
            <p:cNvSpPr txBox="1">
              <a:spLocks noChangeArrowheads="1"/>
            </p:cNvSpPr>
            <p:nvPr/>
          </p:nvSpPr>
          <p:spPr bwMode="auto">
            <a:xfrm>
              <a:off x="914" y="2423"/>
              <a:ext cx="250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0     1     1              0        6 </a:t>
              </a:r>
            </a:p>
          </p:txBody>
        </p:sp>
        <p:sp>
          <p:nvSpPr>
            <p:cNvPr id="28691" name="Text Box 69"/>
            <p:cNvSpPr txBox="1">
              <a:spLocks noChangeArrowheads="1"/>
            </p:cNvSpPr>
            <p:nvPr/>
          </p:nvSpPr>
          <p:spPr bwMode="auto">
            <a:xfrm>
              <a:off x="911" y="2699"/>
              <a:ext cx="25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0     1     1              1        7 </a:t>
              </a:r>
            </a:p>
          </p:txBody>
        </p:sp>
        <p:sp>
          <p:nvSpPr>
            <p:cNvPr id="28692" name="Text Box 70"/>
            <p:cNvSpPr txBox="1">
              <a:spLocks noChangeArrowheads="1"/>
            </p:cNvSpPr>
            <p:nvPr/>
          </p:nvSpPr>
          <p:spPr bwMode="auto">
            <a:xfrm>
              <a:off x="908" y="2975"/>
              <a:ext cx="251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1     0     0              0        8 </a:t>
              </a:r>
            </a:p>
          </p:txBody>
        </p:sp>
        <p:sp>
          <p:nvSpPr>
            <p:cNvPr id="28693" name="Text Box 71"/>
            <p:cNvSpPr txBox="1">
              <a:spLocks noChangeArrowheads="1"/>
            </p:cNvSpPr>
            <p:nvPr/>
          </p:nvSpPr>
          <p:spPr bwMode="auto">
            <a:xfrm>
              <a:off x="914" y="3242"/>
              <a:ext cx="250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1     0     0              1        9 </a:t>
              </a:r>
            </a:p>
          </p:txBody>
        </p:sp>
        <p:sp>
          <p:nvSpPr>
            <p:cNvPr id="28694" name="Text Box 72"/>
            <p:cNvSpPr txBox="1">
              <a:spLocks noChangeArrowheads="1"/>
            </p:cNvSpPr>
            <p:nvPr/>
          </p:nvSpPr>
          <p:spPr bwMode="auto">
            <a:xfrm>
              <a:off x="911" y="3530"/>
              <a:ext cx="25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0     0     0              0        0 </a:t>
              </a:r>
            </a:p>
          </p:txBody>
        </p:sp>
        <p:sp>
          <p:nvSpPr>
            <p:cNvPr id="28695" name="Text Box 73"/>
            <p:cNvSpPr txBox="1">
              <a:spLocks noChangeArrowheads="1"/>
            </p:cNvSpPr>
            <p:nvPr/>
          </p:nvSpPr>
          <p:spPr bwMode="auto">
            <a:xfrm>
              <a:off x="2741" y="222"/>
              <a:ext cx="591"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十进 制数</a:t>
              </a:r>
            </a:p>
          </p:txBody>
        </p:sp>
        <p:sp>
          <p:nvSpPr>
            <p:cNvPr id="28696" name="Line 74"/>
            <p:cNvSpPr>
              <a:spLocks noChangeShapeType="1"/>
            </p:cNvSpPr>
            <p:nvPr/>
          </p:nvSpPr>
          <p:spPr bwMode="auto">
            <a:xfrm>
              <a:off x="2723" y="782"/>
              <a:ext cx="518"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8697" name="Line 75"/>
            <p:cNvSpPr>
              <a:spLocks noChangeShapeType="1"/>
            </p:cNvSpPr>
            <p:nvPr/>
          </p:nvSpPr>
          <p:spPr bwMode="auto">
            <a:xfrm>
              <a:off x="2732" y="309"/>
              <a:ext cx="0" cy="3490"/>
            </a:xfrm>
            <a:prstGeom prst="line">
              <a:avLst/>
            </a:prstGeom>
            <a:noFill/>
            <a:ln w="57150">
              <a:solidFill>
                <a:schemeClr val="tx1"/>
              </a:solidFill>
              <a:round/>
              <a:headEnd/>
              <a:tailEnd/>
            </a:ln>
            <a:effectLst/>
          </p:spPr>
          <p:txBody>
            <a:bodyPr wrap="none"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wipe(left)">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995"/>
                                        </p:tgtEl>
                                        <p:attrNameLst>
                                          <p:attrName>style.visibility</p:attrName>
                                        </p:attrNameLst>
                                      </p:cBhvr>
                                      <p:to>
                                        <p:strVal val="visible"/>
                                      </p:to>
                                    </p:set>
                                    <p:animEffect transition="in" filter="wipe(left)">
                                      <p:cBhvr>
                                        <p:cTn id="12" dur="500"/>
                                        <p:tgtEl>
                                          <p:spTgt spid="84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85020"/>
                                        </p:tgtEl>
                                        <p:attrNameLst>
                                          <p:attrName>style.visibility</p:attrName>
                                        </p:attrNameLst>
                                      </p:cBhvr>
                                      <p:to>
                                        <p:strVal val="visible"/>
                                      </p:to>
                                    </p:set>
                                    <p:animEffect transition="in" filter="box(out)">
                                      <p:cBhvr>
                                        <p:cTn id="17" dur="500"/>
                                        <p:tgtEl>
                                          <p:spTgt spid="850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5028"/>
                                        </p:tgtEl>
                                        <p:attrNameLst>
                                          <p:attrName>style.visibility</p:attrName>
                                        </p:attrNameLst>
                                      </p:cBhvr>
                                      <p:to>
                                        <p:strVal val="visible"/>
                                      </p:to>
                                    </p:set>
                                    <p:animEffect transition="in" filter="box(out)">
                                      <p:cBhvr>
                                        <p:cTn id="22" dur="500"/>
                                        <p:tgtEl>
                                          <p:spTgt spid="850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85043"/>
                                        </p:tgtEl>
                                        <p:attrNameLst>
                                          <p:attrName>style.visibility</p:attrName>
                                        </p:attrNameLst>
                                      </p:cBhvr>
                                      <p:to>
                                        <p:strVal val="visible"/>
                                      </p:to>
                                    </p:set>
                                    <p:animEffect transition="in" filter="box(out)">
                                      <p:cBhvr>
                                        <p:cTn id="27" dur="500"/>
                                        <p:tgtEl>
                                          <p:spTgt spid="850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5050"/>
                                        </p:tgtEl>
                                        <p:attrNameLst>
                                          <p:attrName>style.visibility</p:attrName>
                                        </p:attrNameLst>
                                      </p:cBhvr>
                                      <p:to>
                                        <p:strVal val="visible"/>
                                      </p:to>
                                    </p:set>
                                    <p:animEffect transition="in" filter="wipe(left)">
                                      <p:cBhvr>
                                        <p:cTn id="32" dur="500"/>
                                        <p:tgtEl>
                                          <p:spTgt spid="850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5049">
                                            <p:txEl>
                                              <p:pRg st="0" end="0"/>
                                            </p:txEl>
                                          </p:spTgt>
                                        </p:tgtEl>
                                        <p:attrNameLst>
                                          <p:attrName>style.visibility</p:attrName>
                                        </p:attrNameLst>
                                      </p:cBhvr>
                                      <p:to>
                                        <p:strVal val="visible"/>
                                      </p:to>
                                    </p:set>
                                    <p:animEffect transition="in" filter="wipe(left)">
                                      <p:cBhvr>
                                        <p:cTn id="37" dur="500"/>
                                        <p:tgtEl>
                                          <p:spTgt spid="850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autoUpdateAnimBg="0"/>
      <p:bldP spid="8504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161925" y="133350"/>
            <a:ext cx="7662863" cy="5191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u="sng">
                <a:solidFill>
                  <a:srgbClr val="FF0000"/>
                </a:solidFill>
              </a:rPr>
              <a:t>情况 二：</a:t>
            </a:r>
            <a:r>
              <a:rPr lang="zh-CN" altLang="en-US" sz="2800" b="1"/>
              <a:t> 计数时钟先进入</a:t>
            </a:r>
            <a:r>
              <a:rPr lang="en-US" altLang="zh-CN" sz="2800" b="1"/>
              <a:t>CP</a:t>
            </a:r>
            <a:r>
              <a:rPr lang="en-US" altLang="zh-CN" sz="2800" b="1" baseline="-25000"/>
              <a:t>B</a:t>
            </a:r>
            <a:r>
              <a:rPr lang="zh-CN" altLang="en-US" sz="2800" b="1"/>
              <a:t>时的计数编码。</a:t>
            </a:r>
          </a:p>
        </p:txBody>
      </p:sp>
      <p:grpSp>
        <p:nvGrpSpPr>
          <p:cNvPr id="86019" name="Group 3"/>
          <p:cNvGrpSpPr>
            <a:grpSpLocks/>
          </p:cNvGrpSpPr>
          <p:nvPr/>
        </p:nvGrpSpPr>
        <p:grpSpPr bwMode="auto">
          <a:xfrm>
            <a:off x="69850" y="865188"/>
            <a:ext cx="4573588" cy="2095500"/>
            <a:chOff x="216" y="770"/>
            <a:chExt cx="2881" cy="1320"/>
          </a:xfrm>
        </p:grpSpPr>
        <p:sp>
          <p:nvSpPr>
            <p:cNvPr id="29747" name="Line 4"/>
            <p:cNvSpPr>
              <a:spLocks noChangeShapeType="1"/>
            </p:cNvSpPr>
            <p:nvPr/>
          </p:nvSpPr>
          <p:spPr bwMode="auto">
            <a:xfrm>
              <a:off x="603" y="1522"/>
              <a:ext cx="382" cy="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29748" name="Text Box 5"/>
            <p:cNvSpPr txBox="1">
              <a:spLocks noChangeArrowheads="1"/>
            </p:cNvSpPr>
            <p:nvPr/>
          </p:nvSpPr>
          <p:spPr bwMode="auto">
            <a:xfrm>
              <a:off x="1976" y="1150"/>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29749" name="Text Box 6"/>
            <p:cNvSpPr txBox="1">
              <a:spLocks noChangeArrowheads="1"/>
            </p:cNvSpPr>
            <p:nvPr/>
          </p:nvSpPr>
          <p:spPr bwMode="auto">
            <a:xfrm>
              <a:off x="216" y="1368"/>
              <a:ext cx="4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29750" name="Rectangle 7"/>
            <p:cNvSpPr>
              <a:spLocks noChangeArrowheads="1"/>
            </p:cNvSpPr>
            <p:nvPr/>
          </p:nvSpPr>
          <p:spPr bwMode="auto">
            <a:xfrm>
              <a:off x="2396" y="803"/>
              <a:ext cx="472" cy="654"/>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9751" name="AutoShape 8"/>
            <p:cNvSpPr>
              <a:spLocks noChangeArrowheads="1"/>
            </p:cNvSpPr>
            <p:nvPr/>
          </p:nvSpPr>
          <p:spPr bwMode="auto">
            <a:xfrm rot="5400000">
              <a:off x="2429" y="1051"/>
              <a:ext cx="109" cy="163"/>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9752" name="Oval 9"/>
            <p:cNvSpPr>
              <a:spLocks noChangeArrowheads="1"/>
            </p:cNvSpPr>
            <p:nvPr/>
          </p:nvSpPr>
          <p:spPr bwMode="auto">
            <a:xfrm>
              <a:off x="2296" y="1095"/>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9753" name="Text Box 10"/>
            <p:cNvSpPr txBox="1">
              <a:spLocks noChangeArrowheads="1"/>
            </p:cNvSpPr>
            <p:nvPr/>
          </p:nvSpPr>
          <p:spPr bwMode="auto">
            <a:xfrm>
              <a:off x="2538" y="770"/>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graphicFrame>
          <p:nvGraphicFramePr>
            <p:cNvPr id="29754" name="Object 11"/>
            <p:cNvGraphicFramePr>
              <a:graphicFrameLocks noChangeAspect="1"/>
            </p:cNvGraphicFramePr>
            <p:nvPr/>
          </p:nvGraphicFramePr>
          <p:xfrm>
            <a:off x="2471" y="1159"/>
            <a:ext cx="242" cy="242"/>
          </p:xfrm>
          <a:graphic>
            <a:graphicData uri="http://schemas.openxmlformats.org/presentationml/2006/ole">
              <mc:AlternateContent xmlns:mc="http://schemas.openxmlformats.org/markup-compatibility/2006">
                <mc:Choice xmlns:v="urn:schemas-microsoft-com:vml" Requires="v">
                  <p:oleObj spid="_x0000_s29792" name="公式" r:id="rId3" imgW="126725" imgH="126725" progId="Equation.3">
                    <p:embed/>
                  </p:oleObj>
                </mc:Choice>
                <mc:Fallback>
                  <p:oleObj name="公式" r:id="rId3" imgW="126725" imgH="126725"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1" y="1159"/>
                          <a:ext cx="2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9755" name="Text Box 12"/>
            <p:cNvSpPr txBox="1">
              <a:spLocks noChangeArrowheads="1"/>
            </p:cNvSpPr>
            <p:nvPr/>
          </p:nvSpPr>
          <p:spPr bwMode="auto">
            <a:xfrm>
              <a:off x="2632" y="1132"/>
              <a:ext cx="2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2</a:t>
              </a:r>
            </a:p>
          </p:txBody>
        </p:sp>
        <p:sp>
          <p:nvSpPr>
            <p:cNvPr id="29756" name="Rectangle 13"/>
            <p:cNvSpPr>
              <a:spLocks noChangeArrowheads="1"/>
            </p:cNvSpPr>
            <p:nvPr/>
          </p:nvSpPr>
          <p:spPr bwMode="auto">
            <a:xfrm>
              <a:off x="1100" y="945"/>
              <a:ext cx="709" cy="1145"/>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9757" name="AutoShape 14"/>
            <p:cNvSpPr>
              <a:spLocks noChangeArrowheads="1"/>
            </p:cNvSpPr>
            <p:nvPr/>
          </p:nvSpPr>
          <p:spPr bwMode="auto">
            <a:xfrm rot="5400000">
              <a:off x="1127" y="1437"/>
              <a:ext cx="109" cy="163"/>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29758" name="Oval 15"/>
            <p:cNvSpPr>
              <a:spLocks noChangeArrowheads="1"/>
            </p:cNvSpPr>
            <p:nvPr/>
          </p:nvSpPr>
          <p:spPr bwMode="auto">
            <a:xfrm>
              <a:off x="996" y="1479"/>
              <a:ext cx="73" cy="73"/>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29759" name="Text Box 16"/>
            <p:cNvSpPr txBox="1">
              <a:spLocks noChangeArrowheads="1"/>
            </p:cNvSpPr>
            <p:nvPr/>
          </p:nvSpPr>
          <p:spPr bwMode="auto">
            <a:xfrm>
              <a:off x="665" y="1531"/>
              <a:ext cx="5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29760" name="Text Box 17"/>
            <p:cNvSpPr txBox="1">
              <a:spLocks noChangeArrowheads="1"/>
            </p:cNvSpPr>
            <p:nvPr/>
          </p:nvSpPr>
          <p:spPr bwMode="auto">
            <a:xfrm>
              <a:off x="1454" y="1742"/>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29761" name="Text Box 18"/>
            <p:cNvSpPr txBox="1">
              <a:spLocks noChangeArrowheads="1"/>
            </p:cNvSpPr>
            <p:nvPr/>
          </p:nvSpPr>
          <p:spPr bwMode="auto">
            <a:xfrm>
              <a:off x="1450" y="954"/>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29762" name="Text Box 19"/>
            <p:cNvSpPr txBox="1">
              <a:spLocks noChangeArrowheads="1"/>
            </p:cNvSpPr>
            <p:nvPr/>
          </p:nvSpPr>
          <p:spPr bwMode="auto">
            <a:xfrm>
              <a:off x="1455" y="1353"/>
              <a:ext cx="40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29763" name="Line 20"/>
            <p:cNvSpPr>
              <a:spLocks noChangeShapeType="1"/>
            </p:cNvSpPr>
            <p:nvPr/>
          </p:nvSpPr>
          <p:spPr bwMode="auto">
            <a:xfrm>
              <a:off x="1990" y="1127"/>
              <a:ext cx="300"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9764" name="Line 21"/>
            <p:cNvSpPr>
              <a:spLocks noChangeShapeType="1"/>
            </p:cNvSpPr>
            <p:nvPr/>
          </p:nvSpPr>
          <p:spPr bwMode="auto">
            <a:xfrm>
              <a:off x="1809" y="1128"/>
              <a:ext cx="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9765" name="Line 22"/>
            <p:cNvSpPr>
              <a:spLocks noChangeShapeType="1"/>
            </p:cNvSpPr>
            <p:nvPr/>
          </p:nvSpPr>
          <p:spPr bwMode="auto">
            <a:xfrm>
              <a:off x="1813" y="1524"/>
              <a:ext cx="22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29766" name="Line 23"/>
            <p:cNvSpPr>
              <a:spLocks noChangeShapeType="1"/>
            </p:cNvSpPr>
            <p:nvPr/>
          </p:nvSpPr>
          <p:spPr bwMode="auto">
            <a:xfrm>
              <a:off x="1810" y="1917"/>
              <a:ext cx="227" cy="0"/>
            </a:xfrm>
            <a:prstGeom prst="line">
              <a:avLst/>
            </a:prstGeom>
            <a:noFill/>
            <a:ln w="38100">
              <a:solidFill>
                <a:schemeClr val="tx1"/>
              </a:solidFill>
              <a:round/>
              <a:headEnd/>
              <a:tailEnd/>
            </a:ln>
            <a:effectLst/>
          </p:spPr>
          <p:txBody>
            <a:bodyPr wrap="none" anchor="ctr">
              <a:spAutoFit/>
            </a:bodyPr>
            <a:lstStyle/>
            <a:p>
              <a:endParaRPr lang="zh-CN" altLang="en-US"/>
            </a:p>
          </p:txBody>
        </p:sp>
        <p:graphicFrame>
          <p:nvGraphicFramePr>
            <p:cNvPr id="29767" name="Object 24"/>
            <p:cNvGraphicFramePr>
              <a:graphicFrameLocks noChangeAspect="1"/>
            </p:cNvGraphicFramePr>
            <p:nvPr/>
          </p:nvGraphicFramePr>
          <p:xfrm>
            <a:off x="1152" y="1593"/>
            <a:ext cx="242" cy="242"/>
          </p:xfrm>
          <a:graphic>
            <a:graphicData uri="http://schemas.openxmlformats.org/presentationml/2006/ole">
              <mc:AlternateContent xmlns:mc="http://schemas.openxmlformats.org/markup-compatibility/2006">
                <mc:Choice xmlns:v="urn:schemas-microsoft-com:vml" Requires="v">
                  <p:oleObj spid="_x0000_s29793" name="公式" r:id="rId5" imgW="126725" imgH="126725" progId="Equation.3">
                    <p:embed/>
                  </p:oleObj>
                </mc:Choice>
                <mc:Fallback>
                  <p:oleObj name="公式" r:id="rId5" imgW="126725" imgH="126725"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 y="1593"/>
                          <a:ext cx="24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29768" name="Text Box 25"/>
            <p:cNvSpPr txBox="1">
              <a:spLocks noChangeArrowheads="1"/>
            </p:cNvSpPr>
            <p:nvPr/>
          </p:nvSpPr>
          <p:spPr bwMode="auto">
            <a:xfrm>
              <a:off x="1313" y="1577"/>
              <a:ext cx="2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a:t>
              </a:r>
            </a:p>
          </p:txBody>
        </p:sp>
        <p:sp>
          <p:nvSpPr>
            <p:cNvPr id="29769" name="Line 26"/>
            <p:cNvSpPr>
              <a:spLocks noChangeShapeType="1"/>
            </p:cNvSpPr>
            <p:nvPr/>
          </p:nvSpPr>
          <p:spPr bwMode="auto">
            <a:xfrm>
              <a:off x="2870" y="922"/>
              <a:ext cx="227" cy="0"/>
            </a:xfrm>
            <a:prstGeom prst="line">
              <a:avLst/>
            </a:prstGeom>
            <a:noFill/>
            <a:ln w="38100">
              <a:solidFill>
                <a:schemeClr val="tx1"/>
              </a:solidFill>
              <a:round/>
              <a:headEnd/>
              <a:tailEnd/>
            </a:ln>
            <a:effectLst/>
          </p:spPr>
          <p:txBody>
            <a:bodyPr wrap="none" anchor="ctr">
              <a:spAutoFit/>
            </a:bodyPr>
            <a:lstStyle/>
            <a:p>
              <a:endParaRPr lang="zh-CN" altLang="en-US"/>
            </a:p>
          </p:txBody>
        </p:sp>
      </p:grpSp>
      <p:grpSp>
        <p:nvGrpSpPr>
          <p:cNvPr id="86043" name="Group 27"/>
          <p:cNvGrpSpPr>
            <a:grpSpLocks/>
          </p:cNvGrpSpPr>
          <p:nvPr/>
        </p:nvGrpSpPr>
        <p:grpSpPr bwMode="auto">
          <a:xfrm>
            <a:off x="2982913" y="2692400"/>
            <a:ext cx="1903412" cy="2746375"/>
            <a:chOff x="1946" y="2271"/>
            <a:chExt cx="1199" cy="1730"/>
          </a:xfrm>
        </p:grpSpPr>
        <p:sp>
          <p:nvSpPr>
            <p:cNvPr id="29740" name="Text Box 28"/>
            <p:cNvSpPr txBox="1">
              <a:spLocks noChangeArrowheads="1"/>
            </p:cNvSpPr>
            <p:nvPr/>
          </p:nvSpPr>
          <p:spPr bwMode="auto">
            <a:xfrm>
              <a:off x="1971" y="2271"/>
              <a:ext cx="116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a:t>
              </a:r>
              <a:r>
                <a:rPr lang="en-US" altLang="zh-CN" b="1" baseline="-25000">
                  <a:ea typeface="楷体_GB2312" pitchFamily="49" charset="-122"/>
                </a:rPr>
                <a:t> </a:t>
              </a:r>
              <a:r>
                <a:rPr lang="en-US" altLang="zh-CN" b="1">
                  <a:ea typeface="楷体_GB2312" pitchFamily="49" charset="-122"/>
                </a:rPr>
                <a:t> </a:t>
              </a:r>
            </a:p>
          </p:txBody>
        </p:sp>
        <p:sp>
          <p:nvSpPr>
            <p:cNvPr id="29741" name="Text Box 29"/>
            <p:cNvSpPr txBox="1">
              <a:spLocks noChangeArrowheads="1"/>
            </p:cNvSpPr>
            <p:nvPr/>
          </p:nvSpPr>
          <p:spPr bwMode="auto">
            <a:xfrm>
              <a:off x="2017" y="2618"/>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0     0     0</a:t>
              </a:r>
            </a:p>
          </p:txBody>
        </p:sp>
        <p:sp>
          <p:nvSpPr>
            <p:cNvPr id="29742" name="Line 30"/>
            <p:cNvSpPr>
              <a:spLocks noChangeShapeType="1"/>
            </p:cNvSpPr>
            <p:nvPr/>
          </p:nvSpPr>
          <p:spPr bwMode="auto">
            <a:xfrm>
              <a:off x="1946" y="2609"/>
              <a:ext cx="1054" cy="0"/>
            </a:xfrm>
            <a:prstGeom prst="line">
              <a:avLst/>
            </a:prstGeom>
            <a:noFill/>
            <a:ln w="57150">
              <a:solidFill>
                <a:schemeClr val="tx1"/>
              </a:solidFill>
              <a:round/>
              <a:headEnd/>
              <a:tailEnd/>
            </a:ln>
            <a:effectLst/>
          </p:spPr>
          <p:txBody>
            <a:bodyPr wrap="none" anchor="ctr">
              <a:spAutoFit/>
            </a:bodyPr>
            <a:lstStyle/>
            <a:p>
              <a:endParaRPr lang="zh-CN" altLang="en-US"/>
            </a:p>
          </p:txBody>
        </p:sp>
        <p:sp>
          <p:nvSpPr>
            <p:cNvPr id="29743" name="Text Box 31"/>
            <p:cNvSpPr txBox="1">
              <a:spLocks noChangeArrowheads="1"/>
            </p:cNvSpPr>
            <p:nvPr/>
          </p:nvSpPr>
          <p:spPr bwMode="auto">
            <a:xfrm>
              <a:off x="2014" y="2912"/>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a:t>
              </a:r>
            </a:p>
          </p:txBody>
        </p:sp>
        <p:sp>
          <p:nvSpPr>
            <p:cNvPr id="29744" name="Text Box 32"/>
            <p:cNvSpPr txBox="1">
              <a:spLocks noChangeArrowheads="1"/>
            </p:cNvSpPr>
            <p:nvPr/>
          </p:nvSpPr>
          <p:spPr bwMode="auto">
            <a:xfrm>
              <a:off x="2011" y="3170"/>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a:t>
              </a:r>
            </a:p>
          </p:txBody>
        </p:sp>
        <p:sp>
          <p:nvSpPr>
            <p:cNvPr id="29745" name="Text Box 33"/>
            <p:cNvSpPr txBox="1">
              <a:spLocks noChangeArrowheads="1"/>
            </p:cNvSpPr>
            <p:nvPr/>
          </p:nvSpPr>
          <p:spPr bwMode="auto">
            <a:xfrm>
              <a:off x="2017" y="3437"/>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0     1     1</a:t>
              </a:r>
            </a:p>
          </p:txBody>
        </p:sp>
        <p:sp>
          <p:nvSpPr>
            <p:cNvPr id="29746" name="Text Box 34"/>
            <p:cNvSpPr txBox="1">
              <a:spLocks noChangeArrowheads="1"/>
            </p:cNvSpPr>
            <p:nvPr/>
          </p:nvSpPr>
          <p:spPr bwMode="auto">
            <a:xfrm>
              <a:off x="2014" y="3713"/>
              <a:ext cx="112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1     0     0</a:t>
              </a:r>
            </a:p>
          </p:txBody>
        </p:sp>
      </p:grpSp>
      <p:sp>
        <p:nvSpPr>
          <p:cNvPr id="86051" name="Text Box 35"/>
          <p:cNvSpPr txBox="1">
            <a:spLocks noChangeArrowheads="1"/>
          </p:cNvSpPr>
          <p:nvPr/>
        </p:nvSpPr>
        <p:spPr bwMode="auto">
          <a:xfrm>
            <a:off x="290513" y="5534025"/>
            <a:ext cx="4548187" cy="1068388"/>
          </a:xfrm>
          <a:prstGeom prst="rect">
            <a:avLst/>
          </a:prstGeom>
          <a:noFill/>
          <a:ln w="38100">
            <a:noFill/>
            <a:miter lim="800000"/>
            <a:headEnd/>
            <a:tailEnd/>
          </a:ln>
          <a:effectLst/>
        </p:spPr>
        <p:txBody>
          <a:bodyPr anchor="ctr">
            <a:spAutoFit/>
          </a:bodyPr>
          <a:lstStyle/>
          <a:p>
            <a:pPr marL="1052513" indent="-1052513" eaLnBrk="1" hangingPunct="1">
              <a:spcBef>
                <a:spcPct val="50000"/>
              </a:spcBef>
            </a:pPr>
            <a:r>
              <a:rPr lang="zh-CN" altLang="en-US" sz="2800" b="1" u="sng">
                <a:solidFill>
                  <a:srgbClr val="0000FF"/>
                </a:solidFill>
              </a:rPr>
              <a:t>结论：</a:t>
            </a:r>
            <a:r>
              <a:rPr lang="zh-CN" altLang="en-US" sz="2800" b="1"/>
              <a:t>上述连接方式形成 </a:t>
            </a:r>
            <a:r>
              <a:rPr lang="en-US" altLang="zh-CN" sz="3600" b="1">
                <a:solidFill>
                  <a:schemeClr val="accent2"/>
                </a:solidFill>
              </a:rPr>
              <a:t>5421</a:t>
            </a:r>
            <a:r>
              <a:rPr lang="en-US" altLang="zh-CN" sz="2800" b="1"/>
              <a:t> </a:t>
            </a:r>
            <a:r>
              <a:rPr lang="zh-CN" altLang="en-US" sz="2800" b="1"/>
              <a:t>码。</a:t>
            </a:r>
          </a:p>
        </p:txBody>
      </p:sp>
      <p:grpSp>
        <p:nvGrpSpPr>
          <p:cNvPr id="86052" name="Group 36"/>
          <p:cNvGrpSpPr>
            <a:grpSpLocks/>
          </p:cNvGrpSpPr>
          <p:nvPr/>
        </p:nvGrpSpPr>
        <p:grpSpPr bwMode="auto">
          <a:xfrm>
            <a:off x="5106988" y="677863"/>
            <a:ext cx="4037012" cy="6156325"/>
            <a:chOff x="236" y="409"/>
            <a:chExt cx="2543" cy="3878"/>
          </a:xfrm>
        </p:grpSpPr>
        <p:sp>
          <p:nvSpPr>
            <p:cNvPr id="29723" name="Text Box 37"/>
            <p:cNvSpPr txBox="1">
              <a:spLocks noChangeArrowheads="1"/>
            </p:cNvSpPr>
            <p:nvPr/>
          </p:nvSpPr>
          <p:spPr bwMode="auto">
            <a:xfrm>
              <a:off x="296" y="814"/>
              <a:ext cx="228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a:t>
              </a:r>
            </a:p>
          </p:txBody>
        </p:sp>
        <p:sp>
          <p:nvSpPr>
            <p:cNvPr id="29724" name="Text Box 38"/>
            <p:cNvSpPr txBox="1">
              <a:spLocks noChangeArrowheads="1"/>
            </p:cNvSpPr>
            <p:nvPr/>
          </p:nvSpPr>
          <p:spPr bwMode="auto">
            <a:xfrm>
              <a:off x="677" y="880"/>
              <a:ext cx="493" cy="288"/>
            </a:xfrm>
            <a:prstGeom prst="rect">
              <a:avLst/>
            </a:prstGeom>
            <a:noFill/>
            <a:ln w="38100">
              <a:noFill/>
              <a:miter lim="800000"/>
              <a:headEnd/>
              <a:tailEnd/>
            </a:ln>
            <a:effectLst/>
          </p:spPr>
          <p:txBody>
            <a:bodyPr anchor="ctr">
              <a:spAutoFit/>
            </a:bodyPr>
            <a:lstStyle/>
            <a:p>
              <a:pPr eaLnBrk="1" hangingPunct="1">
                <a:spcBef>
                  <a:spcPct val="50000"/>
                </a:spcBef>
              </a:pPr>
              <a:endParaRPr lang="zh-CN" altLang="zh-CN" b="1">
                <a:ea typeface="楷体_GB2312" pitchFamily="49" charset="-122"/>
              </a:endParaRPr>
            </a:p>
          </p:txBody>
        </p:sp>
        <p:sp>
          <p:nvSpPr>
            <p:cNvPr id="29725" name="Text Box 39"/>
            <p:cNvSpPr txBox="1">
              <a:spLocks noChangeArrowheads="1"/>
            </p:cNvSpPr>
            <p:nvPr/>
          </p:nvSpPr>
          <p:spPr bwMode="auto">
            <a:xfrm>
              <a:off x="310" y="409"/>
              <a:ext cx="186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CP</a:t>
              </a:r>
              <a:r>
                <a:rPr lang="en-US" altLang="zh-CN" b="1" baseline="-25000">
                  <a:ea typeface="楷体_GB2312" pitchFamily="49" charset="-122"/>
                </a:rPr>
                <a:t>A</a:t>
              </a:r>
              <a:r>
                <a:rPr lang="en-US" altLang="zh-CN" b="1">
                  <a:ea typeface="楷体_GB2312" pitchFamily="49" charset="-122"/>
                </a:rPr>
                <a:t>  </a:t>
              </a:r>
              <a:r>
                <a:rPr lang="en-US" altLang="zh-CN" b="1" baseline="-25000">
                  <a:ea typeface="楷体_GB2312" pitchFamily="49" charset="-122"/>
                </a:rPr>
                <a:t> </a:t>
              </a:r>
              <a:r>
                <a:rPr lang="en-US" altLang="zh-CN" b="1">
                  <a:ea typeface="楷体_GB2312" pitchFamily="49" charset="-122"/>
                </a:rPr>
                <a:t> </a:t>
              </a:r>
            </a:p>
          </p:txBody>
        </p:sp>
        <p:sp>
          <p:nvSpPr>
            <p:cNvPr id="29726" name="Line 40"/>
            <p:cNvSpPr>
              <a:spLocks noChangeShapeType="1"/>
            </p:cNvSpPr>
            <p:nvPr/>
          </p:nvSpPr>
          <p:spPr bwMode="auto">
            <a:xfrm flipV="1">
              <a:off x="344" y="740"/>
              <a:ext cx="1763" cy="9"/>
            </a:xfrm>
            <a:prstGeom prst="line">
              <a:avLst/>
            </a:prstGeom>
            <a:noFill/>
            <a:ln w="57150">
              <a:solidFill>
                <a:schemeClr val="tx1"/>
              </a:solidFill>
              <a:round/>
              <a:headEnd/>
              <a:tailEnd/>
            </a:ln>
            <a:effectLst/>
          </p:spPr>
          <p:txBody>
            <a:bodyPr anchor="ctr">
              <a:spAutoFit/>
            </a:bodyPr>
            <a:lstStyle/>
            <a:p>
              <a:endParaRPr lang="zh-CN" altLang="en-US"/>
            </a:p>
          </p:txBody>
        </p:sp>
        <p:sp>
          <p:nvSpPr>
            <p:cNvPr id="29727" name="Text Box 41"/>
            <p:cNvSpPr txBox="1">
              <a:spLocks noChangeArrowheads="1"/>
            </p:cNvSpPr>
            <p:nvPr/>
          </p:nvSpPr>
          <p:spPr bwMode="auto">
            <a:xfrm>
              <a:off x="289" y="1109"/>
              <a:ext cx="218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0     0     0     1                               </a:t>
              </a:r>
            </a:p>
          </p:txBody>
        </p:sp>
        <p:sp>
          <p:nvSpPr>
            <p:cNvPr id="29728" name="Text Box 42"/>
            <p:cNvSpPr txBox="1">
              <a:spLocks noChangeArrowheads="1"/>
            </p:cNvSpPr>
            <p:nvPr/>
          </p:nvSpPr>
          <p:spPr bwMode="auto">
            <a:xfrm>
              <a:off x="236" y="1422"/>
              <a:ext cx="235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0     0     1     0                                    </a:t>
              </a:r>
            </a:p>
          </p:txBody>
        </p:sp>
        <p:sp>
          <p:nvSpPr>
            <p:cNvPr id="29729" name="Text Box 43"/>
            <p:cNvSpPr txBox="1">
              <a:spLocks noChangeArrowheads="1"/>
            </p:cNvSpPr>
            <p:nvPr/>
          </p:nvSpPr>
          <p:spPr bwMode="auto">
            <a:xfrm>
              <a:off x="292" y="1729"/>
              <a:ext cx="241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0     0     1     1                               </a:t>
              </a:r>
            </a:p>
          </p:txBody>
        </p:sp>
        <p:sp>
          <p:nvSpPr>
            <p:cNvPr id="29730" name="Text Box 44"/>
            <p:cNvSpPr txBox="1">
              <a:spLocks noChangeArrowheads="1"/>
            </p:cNvSpPr>
            <p:nvPr/>
          </p:nvSpPr>
          <p:spPr bwMode="auto">
            <a:xfrm>
              <a:off x="289" y="2072"/>
              <a:ext cx="232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a:t>
              </a:r>
              <a:r>
                <a:rPr lang="en-US" altLang="zh-CN" b="1">
                  <a:solidFill>
                    <a:srgbClr val="FF0000"/>
                  </a:solidFill>
                  <a:ea typeface="楷体_GB2312" pitchFamily="49" charset="-122"/>
                </a:rPr>
                <a:t>1</a:t>
              </a:r>
              <a:r>
                <a:rPr lang="en-US" altLang="zh-CN" b="1">
                  <a:ea typeface="楷体_GB2312" pitchFamily="49" charset="-122"/>
                </a:rPr>
                <a:t>     0     0                               </a:t>
              </a:r>
            </a:p>
          </p:txBody>
        </p:sp>
        <p:sp>
          <p:nvSpPr>
            <p:cNvPr id="29731" name="Text Box 45"/>
            <p:cNvSpPr txBox="1">
              <a:spLocks noChangeArrowheads="1"/>
            </p:cNvSpPr>
            <p:nvPr/>
          </p:nvSpPr>
          <p:spPr bwMode="auto">
            <a:xfrm>
              <a:off x="236" y="2394"/>
              <a:ext cx="25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  1     0</a:t>
              </a:r>
              <a:r>
                <a:rPr lang="en-US" altLang="zh-CN" b="1">
                  <a:ea typeface="楷体_GB2312" pitchFamily="49" charset="-122"/>
                </a:rPr>
                <a:t>     0     0                               </a:t>
              </a:r>
            </a:p>
          </p:txBody>
        </p:sp>
        <p:sp>
          <p:nvSpPr>
            <p:cNvPr id="29732" name="Text Box 46"/>
            <p:cNvSpPr txBox="1">
              <a:spLocks noChangeArrowheads="1"/>
            </p:cNvSpPr>
            <p:nvPr/>
          </p:nvSpPr>
          <p:spPr bwMode="auto">
            <a:xfrm>
              <a:off x="292" y="2711"/>
              <a:ext cx="24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1     0     0     1                               </a:t>
              </a:r>
            </a:p>
          </p:txBody>
        </p:sp>
        <p:sp>
          <p:nvSpPr>
            <p:cNvPr id="29733" name="Text Box 47"/>
            <p:cNvSpPr txBox="1">
              <a:spLocks noChangeArrowheads="1"/>
            </p:cNvSpPr>
            <p:nvPr/>
          </p:nvSpPr>
          <p:spPr bwMode="auto">
            <a:xfrm>
              <a:off x="289" y="3040"/>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1     0     1     0                               </a:t>
              </a:r>
            </a:p>
          </p:txBody>
        </p:sp>
        <p:sp>
          <p:nvSpPr>
            <p:cNvPr id="29734" name="Text Box 48"/>
            <p:cNvSpPr txBox="1">
              <a:spLocks noChangeArrowheads="1"/>
            </p:cNvSpPr>
            <p:nvPr/>
          </p:nvSpPr>
          <p:spPr bwMode="auto">
            <a:xfrm>
              <a:off x="295" y="3363"/>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1     0     1     1                               </a:t>
              </a:r>
            </a:p>
          </p:txBody>
        </p:sp>
        <p:sp>
          <p:nvSpPr>
            <p:cNvPr id="29735" name="Text Box 49"/>
            <p:cNvSpPr txBox="1">
              <a:spLocks noChangeArrowheads="1"/>
            </p:cNvSpPr>
            <p:nvPr/>
          </p:nvSpPr>
          <p:spPr bwMode="auto">
            <a:xfrm>
              <a:off x="292" y="3685"/>
              <a:ext cx="233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a:t>
              </a:r>
              <a:r>
                <a:rPr lang="en-US" altLang="zh-CN" b="1">
                  <a:solidFill>
                    <a:schemeClr val="accent1"/>
                  </a:solidFill>
                  <a:ea typeface="楷体_GB2312" pitchFamily="49" charset="-122"/>
                </a:rPr>
                <a:t>1</a:t>
              </a:r>
              <a:r>
                <a:rPr lang="en-US" altLang="zh-CN" b="1">
                  <a:ea typeface="楷体_GB2312" pitchFamily="49" charset="-122"/>
                </a:rPr>
                <a:t>     0     0                               </a:t>
              </a:r>
            </a:p>
          </p:txBody>
        </p:sp>
        <p:sp>
          <p:nvSpPr>
            <p:cNvPr id="29736" name="Text Box 50"/>
            <p:cNvSpPr txBox="1">
              <a:spLocks noChangeArrowheads="1"/>
            </p:cNvSpPr>
            <p:nvPr/>
          </p:nvSpPr>
          <p:spPr bwMode="auto">
            <a:xfrm>
              <a:off x="238" y="3999"/>
              <a:ext cx="238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a:t>
              </a:r>
              <a:r>
                <a:rPr lang="en-US" altLang="zh-CN" b="1">
                  <a:solidFill>
                    <a:srgbClr val="FF0000"/>
                  </a:solidFill>
                  <a:ea typeface="楷体_GB2312" pitchFamily="49" charset="-122"/>
                </a:rPr>
                <a:t> </a:t>
              </a:r>
              <a:r>
                <a:rPr lang="en-US" altLang="zh-CN" b="1">
                  <a:solidFill>
                    <a:schemeClr val="accent1"/>
                  </a:solidFill>
                  <a:ea typeface="楷体_GB2312" pitchFamily="49" charset="-122"/>
                </a:rPr>
                <a:t>0</a:t>
              </a:r>
              <a:r>
                <a:rPr lang="en-US" altLang="zh-CN" b="1">
                  <a:ea typeface="楷体_GB2312" pitchFamily="49" charset="-122"/>
                </a:rPr>
                <a:t>     </a:t>
              </a:r>
              <a:r>
                <a:rPr lang="en-US" altLang="zh-CN" b="1">
                  <a:solidFill>
                    <a:schemeClr val="accent1"/>
                  </a:solidFill>
                  <a:ea typeface="楷体_GB2312" pitchFamily="49" charset="-122"/>
                </a:rPr>
                <a:t>0</a:t>
              </a:r>
              <a:r>
                <a:rPr lang="en-US" altLang="zh-CN" b="1">
                  <a:solidFill>
                    <a:srgbClr val="FF0000"/>
                  </a:solidFill>
                  <a:ea typeface="楷体_GB2312" pitchFamily="49" charset="-122"/>
                </a:rPr>
                <a:t> </a:t>
              </a:r>
              <a:r>
                <a:rPr lang="en-US" altLang="zh-CN" b="1">
                  <a:ea typeface="楷体_GB2312" pitchFamily="49" charset="-122"/>
                </a:rPr>
                <a:t>    0     0                              </a:t>
              </a:r>
              <a:r>
                <a:rPr lang="en-US" altLang="zh-CN" b="1">
                  <a:solidFill>
                    <a:schemeClr val="accent1"/>
                  </a:solidFill>
                  <a:ea typeface="楷体_GB2312" pitchFamily="49" charset="-122"/>
                </a:rPr>
                <a:t> </a:t>
              </a:r>
              <a:endParaRPr lang="en-US" altLang="zh-CN" b="1">
                <a:ea typeface="楷体_GB2312" pitchFamily="49" charset="-122"/>
              </a:endParaRPr>
            </a:p>
          </p:txBody>
        </p:sp>
        <p:grpSp>
          <p:nvGrpSpPr>
            <p:cNvPr id="29737" name="Group 51"/>
            <p:cNvGrpSpPr>
              <a:grpSpLocks/>
            </p:cNvGrpSpPr>
            <p:nvPr/>
          </p:nvGrpSpPr>
          <p:grpSpPr bwMode="auto">
            <a:xfrm>
              <a:off x="1890" y="2275"/>
              <a:ext cx="8" cy="1851"/>
              <a:chOff x="5178" y="2269"/>
              <a:chExt cx="8" cy="1851"/>
            </a:xfrm>
          </p:grpSpPr>
          <p:sp>
            <p:nvSpPr>
              <p:cNvPr id="29738" name="Line 52"/>
              <p:cNvSpPr>
                <a:spLocks noChangeShapeType="1"/>
              </p:cNvSpPr>
              <p:nvPr/>
            </p:nvSpPr>
            <p:spPr bwMode="auto">
              <a:xfrm>
                <a:off x="5186" y="2269"/>
                <a:ext cx="0" cy="28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9739" name="Line 53"/>
              <p:cNvSpPr>
                <a:spLocks noChangeShapeType="1"/>
              </p:cNvSpPr>
              <p:nvPr/>
            </p:nvSpPr>
            <p:spPr bwMode="auto">
              <a:xfrm>
                <a:off x="5178" y="3840"/>
                <a:ext cx="0" cy="280"/>
              </a:xfrm>
              <a:prstGeom prst="line">
                <a:avLst/>
              </a:prstGeom>
              <a:noFill/>
              <a:ln w="38100">
                <a:solidFill>
                  <a:schemeClr val="accent1"/>
                </a:solidFill>
                <a:round/>
                <a:headEnd/>
                <a:tailEnd type="triangle" w="med" len="med"/>
              </a:ln>
              <a:effectLst/>
            </p:spPr>
            <p:txBody>
              <a:bodyPr wrap="none" anchor="ctr">
                <a:spAutoFit/>
              </a:bodyPr>
              <a:lstStyle/>
              <a:p>
                <a:endParaRPr lang="zh-CN" altLang="en-US"/>
              </a:p>
            </p:txBody>
          </p:sp>
        </p:grpSp>
      </p:grpSp>
      <p:grpSp>
        <p:nvGrpSpPr>
          <p:cNvPr id="86070" name="Group 54"/>
          <p:cNvGrpSpPr>
            <a:grpSpLocks/>
          </p:cNvGrpSpPr>
          <p:nvPr/>
        </p:nvGrpSpPr>
        <p:grpSpPr bwMode="auto">
          <a:xfrm>
            <a:off x="5106988" y="344488"/>
            <a:ext cx="4037012" cy="6494462"/>
            <a:chOff x="740" y="196"/>
            <a:chExt cx="2543" cy="4091"/>
          </a:xfrm>
        </p:grpSpPr>
        <p:sp>
          <p:nvSpPr>
            <p:cNvPr id="29704" name="Line 55"/>
            <p:cNvSpPr>
              <a:spLocks noChangeShapeType="1"/>
            </p:cNvSpPr>
            <p:nvPr/>
          </p:nvSpPr>
          <p:spPr bwMode="auto">
            <a:xfrm>
              <a:off x="2574" y="461"/>
              <a:ext cx="0" cy="3769"/>
            </a:xfrm>
            <a:prstGeom prst="line">
              <a:avLst/>
            </a:prstGeom>
            <a:noFill/>
            <a:ln w="38100">
              <a:solidFill>
                <a:schemeClr val="tx1"/>
              </a:solidFill>
              <a:round/>
              <a:headEnd/>
              <a:tailEnd/>
            </a:ln>
            <a:effectLst/>
          </p:spPr>
          <p:txBody>
            <a:bodyPr anchor="ctr">
              <a:spAutoFit/>
            </a:bodyPr>
            <a:lstStyle/>
            <a:p>
              <a:endParaRPr lang="zh-CN" altLang="en-US"/>
            </a:p>
          </p:txBody>
        </p:sp>
        <p:sp>
          <p:nvSpPr>
            <p:cNvPr id="29705" name="Text Box 56"/>
            <p:cNvSpPr txBox="1">
              <a:spLocks noChangeArrowheads="1"/>
            </p:cNvSpPr>
            <p:nvPr/>
          </p:nvSpPr>
          <p:spPr bwMode="auto">
            <a:xfrm>
              <a:off x="800" y="814"/>
              <a:ext cx="228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0     0     0     0                0 </a:t>
              </a:r>
            </a:p>
          </p:txBody>
        </p:sp>
        <p:sp>
          <p:nvSpPr>
            <p:cNvPr id="29706" name="Text Box 57"/>
            <p:cNvSpPr txBox="1">
              <a:spLocks noChangeArrowheads="1"/>
            </p:cNvSpPr>
            <p:nvPr/>
          </p:nvSpPr>
          <p:spPr bwMode="auto">
            <a:xfrm>
              <a:off x="1181" y="880"/>
              <a:ext cx="493" cy="288"/>
            </a:xfrm>
            <a:prstGeom prst="rect">
              <a:avLst/>
            </a:prstGeom>
            <a:noFill/>
            <a:ln w="38100">
              <a:noFill/>
              <a:miter lim="800000"/>
              <a:headEnd/>
              <a:tailEnd/>
            </a:ln>
            <a:effectLst/>
          </p:spPr>
          <p:txBody>
            <a:bodyPr anchor="ctr">
              <a:spAutoFit/>
            </a:bodyPr>
            <a:lstStyle/>
            <a:p>
              <a:pPr eaLnBrk="1" hangingPunct="1">
                <a:spcBef>
                  <a:spcPct val="50000"/>
                </a:spcBef>
              </a:pPr>
              <a:endParaRPr lang="zh-CN" altLang="zh-CN" b="1">
                <a:ea typeface="楷体_GB2312" pitchFamily="49" charset="-122"/>
              </a:endParaRPr>
            </a:p>
          </p:txBody>
        </p:sp>
        <p:sp>
          <p:nvSpPr>
            <p:cNvPr id="29707" name="Text Box 58"/>
            <p:cNvSpPr txBox="1">
              <a:spLocks noChangeArrowheads="1"/>
            </p:cNvSpPr>
            <p:nvPr/>
          </p:nvSpPr>
          <p:spPr bwMode="auto">
            <a:xfrm>
              <a:off x="814" y="409"/>
              <a:ext cx="186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CP</a:t>
              </a:r>
              <a:r>
                <a:rPr lang="en-US" altLang="zh-CN" b="1" baseline="-25000">
                  <a:ea typeface="楷体_GB2312" pitchFamily="49" charset="-122"/>
                </a:rPr>
                <a:t>A</a:t>
              </a:r>
              <a:r>
                <a:rPr lang="en-US" altLang="zh-CN" b="1">
                  <a:ea typeface="楷体_GB2312" pitchFamily="49" charset="-122"/>
                </a:rPr>
                <a:t>  </a:t>
              </a:r>
              <a:r>
                <a:rPr lang="en-US" altLang="zh-CN" b="1" baseline="-25000">
                  <a:ea typeface="楷体_GB2312" pitchFamily="49" charset="-122"/>
                </a:rPr>
                <a:t> </a:t>
              </a:r>
              <a:r>
                <a:rPr lang="en-US" altLang="zh-CN" b="1">
                  <a:ea typeface="楷体_GB2312" pitchFamily="49" charset="-122"/>
                </a:rPr>
                <a:t> </a:t>
              </a:r>
            </a:p>
          </p:txBody>
        </p:sp>
        <p:sp>
          <p:nvSpPr>
            <p:cNvPr id="29708" name="Line 59"/>
            <p:cNvSpPr>
              <a:spLocks noChangeShapeType="1"/>
            </p:cNvSpPr>
            <p:nvPr/>
          </p:nvSpPr>
          <p:spPr bwMode="auto">
            <a:xfrm flipV="1">
              <a:off x="848" y="740"/>
              <a:ext cx="2200" cy="9"/>
            </a:xfrm>
            <a:prstGeom prst="line">
              <a:avLst/>
            </a:prstGeom>
            <a:noFill/>
            <a:ln w="57150">
              <a:solidFill>
                <a:schemeClr val="tx1"/>
              </a:solidFill>
              <a:round/>
              <a:headEnd/>
              <a:tailEnd/>
            </a:ln>
            <a:effectLst/>
          </p:spPr>
          <p:txBody>
            <a:bodyPr anchor="ctr">
              <a:spAutoFit/>
            </a:bodyPr>
            <a:lstStyle/>
            <a:p>
              <a:endParaRPr lang="zh-CN" altLang="en-US"/>
            </a:p>
          </p:txBody>
        </p:sp>
        <p:sp>
          <p:nvSpPr>
            <p:cNvPr id="29709" name="Text Box 60"/>
            <p:cNvSpPr txBox="1">
              <a:spLocks noChangeArrowheads="1"/>
            </p:cNvSpPr>
            <p:nvPr/>
          </p:nvSpPr>
          <p:spPr bwMode="auto">
            <a:xfrm>
              <a:off x="793" y="1109"/>
              <a:ext cx="218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0     0     0     1                1               </a:t>
              </a:r>
            </a:p>
          </p:txBody>
        </p:sp>
        <p:sp>
          <p:nvSpPr>
            <p:cNvPr id="29710" name="Text Box 61"/>
            <p:cNvSpPr txBox="1">
              <a:spLocks noChangeArrowheads="1"/>
            </p:cNvSpPr>
            <p:nvPr/>
          </p:nvSpPr>
          <p:spPr bwMode="auto">
            <a:xfrm>
              <a:off x="740" y="1422"/>
              <a:ext cx="235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0     0     1     0                2                    </a:t>
              </a:r>
            </a:p>
          </p:txBody>
        </p:sp>
        <p:sp>
          <p:nvSpPr>
            <p:cNvPr id="29711" name="Text Box 62"/>
            <p:cNvSpPr txBox="1">
              <a:spLocks noChangeArrowheads="1"/>
            </p:cNvSpPr>
            <p:nvPr/>
          </p:nvSpPr>
          <p:spPr bwMode="auto">
            <a:xfrm>
              <a:off x="796" y="1729"/>
              <a:ext cx="241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0     0     1     1                3               </a:t>
              </a:r>
            </a:p>
          </p:txBody>
        </p:sp>
        <p:sp>
          <p:nvSpPr>
            <p:cNvPr id="29712" name="Text Box 63"/>
            <p:cNvSpPr txBox="1">
              <a:spLocks noChangeArrowheads="1"/>
            </p:cNvSpPr>
            <p:nvPr/>
          </p:nvSpPr>
          <p:spPr bwMode="auto">
            <a:xfrm>
              <a:off x="793" y="2072"/>
              <a:ext cx="232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a:t>
              </a:r>
              <a:r>
                <a:rPr lang="en-US" altLang="zh-CN" b="1">
                  <a:solidFill>
                    <a:srgbClr val="FF0000"/>
                  </a:solidFill>
                  <a:ea typeface="楷体_GB2312" pitchFamily="49" charset="-122"/>
                </a:rPr>
                <a:t>1</a:t>
              </a:r>
              <a:r>
                <a:rPr lang="en-US" altLang="zh-CN" b="1">
                  <a:ea typeface="楷体_GB2312" pitchFamily="49" charset="-122"/>
                </a:rPr>
                <a:t>     0     0                4               </a:t>
              </a:r>
            </a:p>
          </p:txBody>
        </p:sp>
        <p:sp>
          <p:nvSpPr>
            <p:cNvPr id="29713" name="Text Box 64"/>
            <p:cNvSpPr txBox="1">
              <a:spLocks noChangeArrowheads="1"/>
            </p:cNvSpPr>
            <p:nvPr/>
          </p:nvSpPr>
          <p:spPr bwMode="auto">
            <a:xfrm>
              <a:off x="740" y="2394"/>
              <a:ext cx="25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  1     0</a:t>
              </a:r>
              <a:r>
                <a:rPr lang="en-US" altLang="zh-CN" b="1">
                  <a:ea typeface="楷体_GB2312" pitchFamily="49" charset="-122"/>
                </a:rPr>
                <a:t>     0     0                5               </a:t>
              </a:r>
            </a:p>
          </p:txBody>
        </p:sp>
        <p:sp>
          <p:nvSpPr>
            <p:cNvPr id="29714" name="Text Box 65"/>
            <p:cNvSpPr txBox="1">
              <a:spLocks noChangeArrowheads="1"/>
            </p:cNvSpPr>
            <p:nvPr/>
          </p:nvSpPr>
          <p:spPr bwMode="auto">
            <a:xfrm>
              <a:off x="796" y="2711"/>
              <a:ext cx="24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1     0     0     1                6               </a:t>
              </a:r>
            </a:p>
          </p:txBody>
        </p:sp>
        <p:sp>
          <p:nvSpPr>
            <p:cNvPr id="29715" name="Text Box 66"/>
            <p:cNvSpPr txBox="1">
              <a:spLocks noChangeArrowheads="1"/>
            </p:cNvSpPr>
            <p:nvPr/>
          </p:nvSpPr>
          <p:spPr bwMode="auto">
            <a:xfrm>
              <a:off x="793" y="3040"/>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1     0     1     0                7               </a:t>
              </a:r>
            </a:p>
          </p:txBody>
        </p:sp>
        <p:sp>
          <p:nvSpPr>
            <p:cNvPr id="29716" name="Text Box 67"/>
            <p:cNvSpPr txBox="1">
              <a:spLocks noChangeArrowheads="1"/>
            </p:cNvSpPr>
            <p:nvPr/>
          </p:nvSpPr>
          <p:spPr bwMode="auto">
            <a:xfrm>
              <a:off x="799" y="3363"/>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1     0     1     1                8               </a:t>
              </a:r>
            </a:p>
          </p:txBody>
        </p:sp>
        <p:sp>
          <p:nvSpPr>
            <p:cNvPr id="29717" name="Text Box 68"/>
            <p:cNvSpPr txBox="1">
              <a:spLocks noChangeArrowheads="1"/>
            </p:cNvSpPr>
            <p:nvPr/>
          </p:nvSpPr>
          <p:spPr bwMode="auto">
            <a:xfrm>
              <a:off x="796" y="3685"/>
              <a:ext cx="233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a:t>
              </a:r>
              <a:r>
                <a:rPr lang="en-US" altLang="zh-CN" b="1">
                  <a:solidFill>
                    <a:schemeClr val="accent1"/>
                  </a:solidFill>
                  <a:ea typeface="楷体_GB2312" pitchFamily="49" charset="-122"/>
                </a:rPr>
                <a:t>1</a:t>
              </a:r>
              <a:r>
                <a:rPr lang="en-US" altLang="zh-CN" b="1">
                  <a:ea typeface="楷体_GB2312" pitchFamily="49" charset="-122"/>
                </a:rPr>
                <a:t>     0     0                9               </a:t>
              </a:r>
            </a:p>
          </p:txBody>
        </p:sp>
        <p:sp>
          <p:nvSpPr>
            <p:cNvPr id="29718" name="Text Box 69"/>
            <p:cNvSpPr txBox="1">
              <a:spLocks noChangeArrowheads="1"/>
            </p:cNvSpPr>
            <p:nvPr/>
          </p:nvSpPr>
          <p:spPr bwMode="auto">
            <a:xfrm>
              <a:off x="742" y="3999"/>
              <a:ext cx="238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a:t>
              </a:r>
              <a:r>
                <a:rPr lang="en-US" altLang="zh-CN" b="1">
                  <a:solidFill>
                    <a:srgbClr val="FF0000"/>
                  </a:solidFill>
                  <a:ea typeface="楷体_GB2312" pitchFamily="49" charset="-122"/>
                </a:rPr>
                <a:t> </a:t>
              </a:r>
              <a:r>
                <a:rPr lang="en-US" altLang="zh-CN" b="1">
                  <a:solidFill>
                    <a:schemeClr val="accent1"/>
                  </a:solidFill>
                  <a:ea typeface="楷体_GB2312" pitchFamily="49" charset="-122"/>
                </a:rPr>
                <a:t>0</a:t>
              </a:r>
              <a:r>
                <a:rPr lang="en-US" altLang="zh-CN" b="1">
                  <a:ea typeface="楷体_GB2312" pitchFamily="49" charset="-122"/>
                </a:rPr>
                <a:t>     </a:t>
              </a:r>
              <a:r>
                <a:rPr lang="en-US" altLang="zh-CN" b="1">
                  <a:solidFill>
                    <a:schemeClr val="accent1"/>
                  </a:solidFill>
                  <a:ea typeface="楷体_GB2312" pitchFamily="49" charset="-122"/>
                </a:rPr>
                <a:t>0</a:t>
              </a:r>
              <a:r>
                <a:rPr lang="en-US" altLang="zh-CN" b="1">
                  <a:solidFill>
                    <a:srgbClr val="FF0000"/>
                  </a:solidFill>
                  <a:ea typeface="楷体_GB2312" pitchFamily="49" charset="-122"/>
                </a:rPr>
                <a:t> </a:t>
              </a:r>
              <a:r>
                <a:rPr lang="en-US" altLang="zh-CN" b="1">
                  <a:ea typeface="楷体_GB2312" pitchFamily="49" charset="-122"/>
                </a:rPr>
                <a:t>    0     0                0              </a:t>
              </a:r>
              <a:r>
                <a:rPr lang="en-US" altLang="zh-CN" b="1">
                  <a:solidFill>
                    <a:schemeClr val="accent1"/>
                  </a:solidFill>
                  <a:ea typeface="楷体_GB2312" pitchFamily="49" charset="-122"/>
                </a:rPr>
                <a:t> </a:t>
              </a:r>
              <a:endParaRPr lang="en-US" altLang="zh-CN" b="1">
                <a:ea typeface="楷体_GB2312" pitchFamily="49" charset="-122"/>
              </a:endParaRPr>
            </a:p>
          </p:txBody>
        </p:sp>
        <p:grpSp>
          <p:nvGrpSpPr>
            <p:cNvPr id="29719" name="Group 70"/>
            <p:cNvGrpSpPr>
              <a:grpSpLocks/>
            </p:cNvGrpSpPr>
            <p:nvPr/>
          </p:nvGrpSpPr>
          <p:grpSpPr bwMode="auto">
            <a:xfrm>
              <a:off x="2394" y="2275"/>
              <a:ext cx="8" cy="1851"/>
              <a:chOff x="5178" y="2269"/>
              <a:chExt cx="8" cy="1851"/>
            </a:xfrm>
          </p:grpSpPr>
          <p:sp>
            <p:nvSpPr>
              <p:cNvPr id="29721" name="Line 71"/>
              <p:cNvSpPr>
                <a:spLocks noChangeShapeType="1"/>
              </p:cNvSpPr>
              <p:nvPr/>
            </p:nvSpPr>
            <p:spPr bwMode="auto">
              <a:xfrm>
                <a:off x="5186" y="2269"/>
                <a:ext cx="0" cy="280"/>
              </a:xfrm>
              <a:prstGeom prst="line">
                <a:avLst/>
              </a:prstGeom>
              <a:noFill/>
              <a:ln w="38100">
                <a:solidFill>
                  <a:srgbClr val="FF0000"/>
                </a:solidFill>
                <a:round/>
                <a:headEnd/>
                <a:tailEnd type="triangle" w="med" len="med"/>
              </a:ln>
              <a:effectLst/>
            </p:spPr>
            <p:txBody>
              <a:bodyPr wrap="none" anchor="ctr">
                <a:spAutoFit/>
              </a:bodyPr>
              <a:lstStyle/>
              <a:p>
                <a:endParaRPr lang="zh-CN" altLang="en-US"/>
              </a:p>
            </p:txBody>
          </p:sp>
          <p:sp>
            <p:nvSpPr>
              <p:cNvPr id="29722" name="Line 72"/>
              <p:cNvSpPr>
                <a:spLocks noChangeShapeType="1"/>
              </p:cNvSpPr>
              <p:nvPr/>
            </p:nvSpPr>
            <p:spPr bwMode="auto">
              <a:xfrm>
                <a:off x="5178" y="3840"/>
                <a:ext cx="0" cy="280"/>
              </a:xfrm>
              <a:prstGeom prst="line">
                <a:avLst/>
              </a:prstGeom>
              <a:noFill/>
              <a:ln w="38100">
                <a:solidFill>
                  <a:schemeClr val="accent1"/>
                </a:solidFill>
                <a:round/>
                <a:headEnd/>
                <a:tailEnd type="triangle" w="med" len="med"/>
              </a:ln>
              <a:effectLst/>
            </p:spPr>
            <p:txBody>
              <a:bodyPr wrap="none" anchor="ctr">
                <a:spAutoFit/>
              </a:bodyPr>
              <a:lstStyle/>
              <a:p>
                <a:endParaRPr lang="zh-CN" altLang="en-US"/>
              </a:p>
            </p:txBody>
          </p:sp>
        </p:grpSp>
        <p:sp>
          <p:nvSpPr>
            <p:cNvPr id="29720" name="Text Box 73"/>
            <p:cNvSpPr txBox="1">
              <a:spLocks noChangeArrowheads="1"/>
            </p:cNvSpPr>
            <p:nvPr/>
          </p:nvSpPr>
          <p:spPr bwMode="auto">
            <a:xfrm>
              <a:off x="2582" y="196"/>
              <a:ext cx="546"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十进 制数</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wipe(left)">
                                      <p:cBhvr>
                                        <p:cTn id="7" dur="500"/>
                                        <p:tgtEl>
                                          <p:spTgt spid="86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6019"/>
                                        </p:tgtEl>
                                        <p:attrNameLst>
                                          <p:attrName>style.visibility</p:attrName>
                                        </p:attrNameLst>
                                      </p:cBhvr>
                                      <p:to>
                                        <p:strVal val="visible"/>
                                      </p:to>
                                    </p:set>
                                    <p:animEffect transition="in" filter="wipe(left)">
                                      <p:cBhvr>
                                        <p:cTn id="12" dur="500"/>
                                        <p:tgtEl>
                                          <p:spTgt spid="86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6043"/>
                                        </p:tgtEl>
                                        <p:attrNameLst>
                                          <p:attrName>style.visibility</p:attrName>
                                        </p:attrNameLst>
                                      </p:cBhvr>
                                      <p:to>
                                        <p:strVal val="visible"/>
                                      </p:to>
                                    </p:set>
                                    <p:animEffect transition="in" filter="dissolve">
                                      <p:cBhvr>
                                        <p:cTn id="17" dur="500"/>
                                        <p:tgtEl>
                                          <p:spTgt spid="86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86052"/>
                                        </p:tgtEl>
                                        <p:attrNameLst>
                                          <p:attrName>style.visibility</p:attrName>
                                        </p:attrNameLst>
                                      </p:cBhvr>
                                      <p:to>
                                        <p:strVal val="visible"/>
                                      </p:to>
                                    </p:set>
                                    <p:animEffect transition="in" filter="box(out)">
                                      <p:cBhvr>
                                        <p:cTn id="22" dur="500"/>
                                        <p:tgtEl>
                                          <p:spTgt spid="860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6070"/>
                                        </p:tgtEl>
                                        <p:attrNameLst>
                                          <p:attrName>style.visibility</p:attrName>
                                        </p:attrNameLst>
                                      </p:cBhvr>
                                      <p:to>
                                        <p:strVal val="visible"/>
                                      </p:to>
                                    </p:set>
                                    <p:animEffect transition="in" filter="wipe(left)">
                                      <p:cBhvr>
                                        <p:cTn id="27" dur="500"/>
                                        <p:tgtEl>
                                          <p:spTgt spid="860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051">
                                            <p:txEl>
                                              <p:pRg st="0" end="0"/>
                                            </p:txEl>
                                          </p:spTgt>
                                        </p:tgtEl>
                                        <p:attrNameLst>
                                          <p:attrName>style.visibility</p:attrName>
                                        </p:attrNameLst>
                                      </p:cBhvr>
                                      <p:to>
                                        <p:strVal val="visible"/>
                                      </p:to>
                                    </p:set>
                                    <p:animEffect transition="in" filter="wipe(left)">
                                      <p:cBhvr>
                                        <p:cTn id="32" dur="500"/>
                                        <p:tgtEl>
                                          <p:spTgt spid="860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p:bldP spid="8605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457200" y="854075"/>
            <a:ext cx="3962400"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solidFill>
                  <a:srgbClr val="FF0000"/>
                </a:solidFill>
              </a:rPr>
              <a:t>例</a:t>
            </a:r>
            <a:r>
              <a:rPr lang="en-US" altLang="zh-CN" b="1">
                <a:solidFill>
                  <a:srgbClr val="FF0000"/>
                </a:solidFill>
              </a:rPr>
              <a:t>1</a:t>
            </a:r>
            <a:r>
              <a:rPr lang="zh-CN" altLang="en-US" b="1">
                <a:solidFill>
                  <a:srgbClr val="FF0000"/>
                </a:solidFill>
              </a:rPr>
              <a:t>：</a:t>
            </a:r>
            <a:r>
              <a:rPr lang="zh-CN" altLang="en-US" b="1"/>
              <a:t>构成</a:t>
            </a:r>
            <a:r>
              <a:rPr lang="en-US" altLang="zh-CN" b="1"/>
              <a:t>BCD</a:t>
            </a:r>
            <a:r>
              <a:rPr lang="zh-CN" altLang="zh-CN" b="1"/>
              <a:t>码</a:t>
            </a:r>
            <a:r>
              <a:rPr lang="zh-CN" altLang="en-US" b="1"/>
              <a:t>六进制计数器。</a:t>
            </a:r>
          </a:p>
        </p:txBody>
      </p:sp>
      <p:grpSp>
        <p:nvGrpSpPr>
          <p:cNvPr id="87043" name="Group 3"/>
          <p:cNvGrpSpPr>
            <a:grpSpLocks/>
          </p:cNvGrpSpPr>
          <p:nvPr/>
        </p:nvGrpSpPr>
        <p:grpSpPr bwMode="auto">
          <a:xfrm>
            <a:off x="4699000" y="2967038"/>
            <a:ext cx="2809875" cy="2324100"/>
            <a:chOff x="748" y="349"/>
            <a:chExt cx="1720" cy="1464"/>
          </a:xfrm>
        </p:grpSpPr>
        <p:sp>
          <p:nvSpPr>
            <p:cNvPr id="30756" name="Text Box 4"/>
            <p:cNvSpPr txBox="1">
              <a:spLocks noChangeArrowheads="1"/>
            </p:cNvSpPr>
            <p:nvPr/>
          </p:nvSpPr>
          <p:spPr bwMode="auto">
            <a:xfrm>
              <a:off x="748" y="693"/>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30757" name="Text Box 5"/>
            <p:cNvSpPr txBox="1">
              <a:spLocks noChangeArrowheads="1"/>
            </p:cNvSpPr>
            <p:nvPr/>
          </p:nvSpPr>
          <p:spPr bwMode="auto">
            <a:xfrm>
              <a:off x="753" y="1190"/>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30758" name="Text Box 6"/>
            <p:cNvSpPr txBox="1">
              <a:spLocks noChangeArrowheads="1"/>
            </p:cNvSpPr>
            <p:nvPr/>
          </p:nvSpPr>
          <p:spPr bwMode="auto">
            <a:xfrm>
              <a:off x="1136" y="56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0759" name="Text Box 7"/>
            <p:cNvSpPr txBox="1">
              <a:spLocks noChangeArrowheads="1"/>
            </p:cNvSpPr>
            <p:nvPr/>
          </p:nvSpPr>
          <p:spPr bwMode="auto">
            <a:xfrm>
              <a:off x="1411" y="566"/>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0760" name="Text Box 8"/>
            <p:cNvSpPr txBox="1">
              <a:spLocks noChangeArrowheads="1"/>
            </p:cNvSpPr>
            <p:nvPr/>
          </p:nvSpPr>
          <p:spPr bwMode="auto">
            <a:xfrm>
              <a:off x="1697" y="57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0761" name="Text Box 9"/>
            <p:cNvSpPr txBox="1">
              <a:spLocks noChangeArrowheads="1"/>
            </p:cNvSpPr>
            <p:nvPr/>
          </p:nvSpPr>
          <p:spPr bwMode="auto">
            <a:xfrm>
              <a:off x="1982" y="578"/>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0762" name="Text Box 10"/>
            <p:cNvSpPr txBox="1">
              <a:spLocks noChangeArrowheads="1"/>
            </p:cNvSpPr>
            <p:nvPr/>
          </p:nvSpPr>
          <p:spPr bwMode="auto">
            <a:xfrm>
              <a:off x="1850" y="1040"/>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30763" name="Text Box 11"/>
            <p:cNvSpPr txBox="1">
              <a:spLocks noChangeArrowheads="1"/>
            </p:cNvSpPr>
            <p:nvPr/>
          </p:nvSpPr>
          <p:spPr bwMode="auto">
            <a:xfrm>
              <a:off x="1623" y="1258"/>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30764" name="Text Box 12"/>
            <p:cNvSpPr txBox="1">
              <a:spLocks noChangeArrowheads="1"/>
            </p:cNvSpPr>
            <p:nvPr/>
          </p:nvSpPr>
          <p:spPr bwMode="auto">
            <a:xfrm>
              <a:off x="1338" y="1040"/>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30765" name="Text Box 13"/>
            <p:cNvSpPr txBox="1">
              <a:spLocks noChangeArrowheads="1"/>
            </p:cNvSpPr>
            <p:nvPr/>
          </p:nvSpPr>
          <p:spPr bwMode="auto">
            <a:xfrm>
              <a:off x="1062" y="1261"/>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30766" name="AutoShape 14"/>
            <p:cNvSpPr>
              <a:spLocks noChangeArrowheads="1"/>
            </p:cNvSpPr>
            <p:nvPr/>
          </p:nvSpPr>
          <p:spPr bwMode="auto">
            <a:xfrm>
              <a:off x="901" y="1444"/>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0767" name="AutoShape 15"/>
            <p:cNvSpPr>
              <a:spLocks noChangeArrowheads="1"/>
            </p:cNvSpPr>
            <p:nvPr/>
          </p:nvSpPr>
          <p:spPr bwMode="auto">
            <a:xfrm flipV="1">
              <a:off x="906" y="586"/>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0768" name="Oval 16"/>
            <p:cNvSpPr>
              <a:spLocks noChangeArrowheads="1"/>
            </p:cNvSpPr>
            <p:nvPr/>
          </p:nvSpPr>
          <p:spPr bwMode="auto">
            <a:xfrm>
              <a:off x="945" y="1599"/>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0769" name="Oval 17"/>
            <p:cNvSpPr>
              <a:spLocks noChangeArrowheads="1"/>
            </p:cNvSpPr>
            <p:nvPr/>
          </p:nvSpPr>
          <p:spPr bwMode="auto">
            <a:xfrm>
              <a:off x="950" y="490"/>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0770" name="Rectangle 18"/>
            <p:cNvSpPr>
              <a:spLocks noChangeArrowheads="1"/>
            </p:cNvSpPr>
            <p:nvPr/>
          </p:nvSpPr>
          <p:spPr bwMode="auto">
            <a:xfrm>
              <a:off x="764" y="581"/>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0771" name="Line 19"/>
            <p:cNvSpPr>
              <a:spLocks noChangeShapeType="1"/>
            </p:cNvSpPr>
            <p:nvPr/>
          </p:nvSpPr>
          <p:spPr bwMode="auto">
            <a:xfrm>
              <a:off x="982" y="349"/>
              <a:ext cx="0" cy="13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72" name="Line 20"/>
            <p:cNvSpPr>
              <a:spLocks noChangeShapeType="1"/>
            </p:cNvSpPr>
            <p:nvPr/>
          </p:nvSpPr>
          <p:spPr bwMode="auto">
            <a:xfrm>
              <a:off x="1264" y="358"/>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73" name="Line 21"/>
            <p:cNvSpPr>
              <a:spLocks noChangeShapeType="1"/>
            </p:cNvSpPr>
            <p:nvPr/>
          </p:nvSpPr>
          <p:spPr bwMode="auto">
            <a:xfrm>
              <a:off x="1546" y="358"/>
              <a:ext cx="0" cy="219"/>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74" name="Line 22"/>
            <p:cNvSpPr>
              <a:spLocks noChangeShapeType="1"/>
            </p:cNvSpPr>
            <p:nvPr/>
          </p:nvSpPr>
          <p:spPr bwMode="auto">
            <a:xfrm>
              <a:off x="1828" y="349"/>
              <a:ext cx="0" cy="237"/>
            </a:xfrm>
            <a:prstGeom prst="line">
              <a:avLst/>
            </a:prstGeom>
            <a:noFill/>
            <a:ln w="38100">
              <a:solidFill>
                <a:schemeClr val="tx1"/>
              </a:solidFill>
              <a:round/>
              <a:headEnd/>
              <a:tailEnd/>
            </a:ln>
            <a:effectLst/>
          </p:spPr>
          <p:txBody>
            <a:bodyPr anchor="ctr">
              <a:spAutoFit/>
            </a:bodyPr>
            <a:lstStyle/>
            <a:p>
              <a:endParaRPr lang="zh-CN" altLang="en-US"/>
            </a:p>
          </p:txBody>
        </p:sp>
        <p:sp>
          <p:nvSpPr>
            <p:cNvPr id="30775" name="Line 23"/>
            <p:cNvSpPr>
              <a:spLocks noChangeShapeType="1"/>
            </p:cNvSpPr>
            <p:nvPr/>
          </p:nvSpPr>
          <p:spPr bwMode="auto">
            <a:xfrm>
              <a:off x="2109" y="349"/>
              <a:ext cx="0" cy="238"/>
            </a:xfrm>
            <a:prstGeom prst="line">
              <a:avLst/>
            </a:prstGeom>
            <a:noFill/>
            <a:ln w="38100">
              <a:solidFill>
                <a:schemeClr val="tx1"/>
              </a:solidFill>
              <a:round/>
              <a:headEnd/>
              <a:tailEnd/>
            </a:ln>
            <a:effectLst/>
          </p:spPr>
          <p:txBody>
            <a:bodyPr anchor="ctr">
              <a:spAutoFit/>
            </a:bodyPr>
            <a:lstStyle/>
            <a:p>
              <a:endParaRPr lang="zh-CN" altLang="en-US"/>
            </a:p>
          </p:txBody>
        </p:sp>
        <p:sp>
          <p:nvSpPr>
            <p:cNvPr id="30776" name="Line 24"/>
            <p:cNvSpPr>
              <a:spLocks noChangeShapeType="1"/>
            </p:cNvSpPr>
            <p:nvPr/>
          </p:nvSpPr>
          <p:spPr bwMode="auto">
            <a:xfrm>
              <a:off x="982" y="1677"/>
              <a:ext cx="0" cy="1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77" name="Line 25"/>
            <p:cNvSpPr>
              <a:spLocks noChangeShapeType="1"/>
            </p:cNvSpPr>
            <p:nvPr/>
          </p:nvSpPr>
          <p:spPr bwMode="auto">
            <a:xfrm>
              <a:off x="1264" y="1586"/>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78" name="Line 26"/>
            <p:cNvSpPr>
              <a:spLocks noChangeShapeType="1"/>
            </p:cNvSpPr>
            <p:nvPr/>
          </p:nvSpPr>
          <p:spPr bwMode="auto">
            <a:xfrm>
              <a:off x="1546" y="1604"/>
              <a:ext cx="0" cy="209"/>
            </a:xfrm>
            <a:prstGeom prst="line">
              <a:avLst/>
            </a:prstGeom>
            <a:noFill/>
            <a:ln w="38100">
              <a:solidFill>
                <a:schemeClr val="tx1"/>
              </a:solidFill>
              <a:round/>
              <a:headEnd/>
              <a:tailEnd/>
            </a:ln>
            <a:effectLst/>
          </p:spPr>
          <p:txBody>
            <a:bodyPr anchor="ctr">
              <a:spAutoFit/>
            </a:bodyPr>
            <a:lstStyle/>
            <a:p>
              <a:endParaRPr lang="zh-CN" altLang="en-US"/>
            </a:p>
          </p:txBody>
        </p:sp>
        <p:sp>
          <p:nvSpPr>
            <p:cNvPr id="30779" name="Line 27"/>
            <p:cNvSpPr>
              <a:spLocks noChangeShapeType="1"/>
            </p:cNvSpPr>
            <p:nvPr/>
          </p:nvSpPr>
          <p:spPr bwMode="auto">
            <a:xfrm>
              <a:off x="1828" y="1577"/>
              <a:ext cx="0" cy="23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80" name="Line 28"/>
            <p:cNvSpPr>
              <a:spLocks noChangeShapeType="1"/>
            </p:cNvSpPr>
            <p:nvPr/>
          </p:nvSpPr>
          <p:spPr bwMode="auto">
            <a:xfrm>
              <a:off x="2109" y="1577"/>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81" name="Text Box 29"/>
            <p:cNvSpPr txBox="1">
              <a:spLocks noChangeArrowheads="1"/>
            </p:cNvSpPr>
            <p:nvPr/>
          </p:nvSpPr>
          <p:spPr bwMode="auto">
            <a:xfrm>
              <a:off x="1109" y="910"/>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grpSp>
      <p:sp>
        <p:nvSpPr>
          <p:cNvPr id="87070" name="Line 30"/>
          <p:cNvSpPr>
            <a:spLocks noChangeShapeType="1"/>
          </p:cNvSpPr>
          <p:nvPr/>
        </p:nvSpPr>
        <p:spPr bwMode="auto">
          <a:xfrm>
            <a:off x="5097463" y="1876425"/>
            <a:ext cx="0" cy="111125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87071" name="Text Box 31"/>
          <p:cNvSpPr txBox="1">
            <a:spLocks noChangeArrowheads="1"/>
          </p:cNvSpPr>
          <p:nvPr/>
        </p:nvSpPr>
        <p:spPr bwMode="auto">
          <a:xfrm>
            <a:off x="442913" y="5454650"/>
            <a:ext cx="3776662" cy="9890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t>方法：令 </a:t>
            </a:r>
            <a:r>
              <a:rPr lang="en-US" altLang="zh-CN" sz="2800" b="1"/>
              <a:t>R</a:t>
            </a:r>
            <a:r>
              <a:rPr lang="en-US" altLang="zh-CN" sz="2800" b="1" baseline="-25000"/>
              <a:t>0(1)</a:t>
            </a:r>
            <a:r>
              <a:rPr lang="en-US" altLang="zh-CN" sz="2800" b="1"/>
              <a:t> = Q</a:t>
            </a:r>
            <a:r>
              <a:rPr lang="en-US" altLang="zh-CN" sz="2800" b="1" baseline="-25000"/>
              <a:t>B </a:t>
            </a:r>
            <a:r>
              <a:rPr lang="zh-CN" altLang="en-US" sz="2800" b="1"/>
              <a:t>，</a:t>
            </a:r>
          </a:p>
          <a:p>
            <a:pPr eaLnBrk="1" hangingPunct="1">
              <a:lnSpc>
                <a:spcPct val="60000"/>
              </a:lnSpc>
              <a:spcBef>
                <a:spcPct val="50000"/>
              </a:spcBef>
            </a:pPr>
            <a:r>
              <a:rPr lang="zh-CN" altLang="en-US" sz="2800" b="1"/>
              <a:t>               </a:t>
            </a:r>
            <a:r>
              <a:rPr lang="zh-CN" altLang="en-US" sz="2800" b="1" baseline="-25000"/>
              <a:t>  </a:t>
            </a:r>
            <a:r>
              <a:rPr lang="en-US" altLang="zh-CN" sz="2800" b="1"/>
              <a:t>R</a:t>
            </a:r>
            <a:r>
              <a:rPr lang="en-US" altLang="zh-CN" sz="2800" b="1" baseline="-25000"/>
              <a:t>0(2)</a:t>
            </a:r>
            <a:r>
              <a:rPr lang="en-US" altLang="zh-CN" sz="2800" b="1"/>
              <a:t> = Q</a:t>
            </a:r>
            <a:r>
              <a:rPr lang="en-US" altLang="zh-CN" sz="2800" b="1" baseline="-25000"/>
              <a:t>C</a:t>
            </a:r>
          </a:p>
        </p:txBody>
      </p:sp>
      <p:sp>
        <p:nvSpPr>
          <p:cNvPr id="87072" name="Text Box 32"/>
          <p:cNvSpPr txBox="1">
            <a:spLocks noChangeArrowheads="1"/>
          </p:cNvSpPr>
          <p:nvPr/>
        </p:nvSpPr>
        <p:spPr bwMode="auto">
          <a:xfrm>
            <a:off x="4357688" y="1612900"/>
            <a:ext cx="779462"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87073" name="Line 33"/>
          <p:cNvSpPr>
            <a:spLocks noChangeShapeType="1"/>
          </p:cNvSpPr>
          <p:nvPr/>
        </p:nvSpPr>
        <p:spPr bwMode="auto">
          <a:xfrm>
            <a:off x="6786563" y="5297488"/>
            <a:ext cx="284162" cy="0"/>
          </a:xfrm>
          <a:prstGeom prst="line">
            <a:avLst/>
          </a:prstGeom>
          <a:noFill/>
          <a:ln w="76200">
            <a:solidFill>
              <a:schemeClr val="tx1"/>
            </a:solidFill>
            <a:round/>
            <a:headEnd/>
            <a:tailEnd/>
          </a:ln>
          <a:effectLst/>
        </p:spPr>
        <p:txBody>
          <a:bodyPr anchor="ctr">
            <a:spAutoFit/>
          </a:bodyPr>
          <a:lstStyle/>
          <a:p>
            <a:endParaRPr lang="zh-CN" altLang="en-US"/>
          </a:p>
        </p:txBody>
      </p:sp>
      <p:grpSp>
        <p:nvGrpSpPr>
          <p:cNvPr id="87074" name="Group 34"/>
          <p:cNvGrpSpPr>
            <a:grpSpLocks/>
          </p:cNvGrpSpPr>
          <p:nvPr/>
        </p:nvGrpSpPr>
        <p:grpSpPr bwMode="auto">
          <a:xfrm>
            <a:off x="5553075" y="2122488"/>
            <a:ext cx="2874963" cy="4013200"/>
            <a:chOff x="3498" y="1337"/>
            <a:chExt cx="1811" cy="2528"/>
          </a:xfrm>
        </p:grpSpPr>
        <p:sp>
          <p:nvSpPr>
            <p:cNvPr id="30746" name="Line 35"/>
            <p:cNvSpPr>
              <a:spLocks noChangeShapeType="1"/>
            </p:cNvSpPr>
            <p:nvPr/>
          </p:nvSpPr>
          <p:spPr bwMode="auto">
            <a:xfrm>
              <a:off x="3498" y="3314"/>
              <a:ext cx="0" cy="545"/>
            </a:xfrm>
            <a:prstGeom prst="line">
              <a:avLst/>
            </a:prstGeom>
            <a:noFill/>
            <a:ln w="38100">
              <a:solidFill>
                <a:schemeClr val="tx1"/>
              </a:solidFill>
              <a:round/>
              <a:headEnd/>
              <a:tailEnd/>
            </a:ln>
            <a:effectLst/>
          </p:spPr>
          <p:txBody>
            <a:bodyPr anchor="ctr">
              <a:spAutoFit/>
            </a:bodyPr>
            <a:lstStyle/>
            <a:p>
              <a:endParaRPr lang="zh-CN" altLang="en-US"/>
            </a:p>
          </p:txBody>
        </p:sp>
        <p:sp>
          <p:nvSpPr>
            <p:cNvPr id="30747" name="Line 36"/>
            <p:cNvSpPr>
              <a:spLocks noChangeShapeType="1"/>
            </p:cNvSpPr>
            <p:nvPr/>
          </p:nvSpPr>
          <p:spPr bwMode="auto">
            <a:xfrm>
              <a:off x="4071" y="1337"/>
              <a:ext cx="0" cy="746"/>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48" name="Line 37"/>
            <p:cNvSpPr>
              <a:spLocks noChangeShapeType="1"/>
            </p:cNvSpPr>
            <p:nvPr/>
          </p:nvSpPr>
          <p:spPr bwMode="auto">
            <a:xfrm>
              <a:off x="4074" y="1337"/>
              <a:ext cx="1219"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0749" name="Line 38"/>
            <p:cNvSpPr>
              <a:spLocks noChangeShapeType="1"/>
            </p:cNvSpPr>
            <p:nvPr/>
          </p:nvSpPr>
          <p:spPr bwMode="auto">
            <a:xfrm>
              <a:off x="3500" y="3859"/>
              <a:ext cx="1809"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0750" name="Line 39"/>
            <p:cNvSpPr>
              <a:spLocks noChangeShapeType="1"/>
            </p:cNvSpPr>
            <p:nvPr/>
          </p:nvSpPr>
          <p:spPr bwMode="auto">
            <a:xfrm>
              <a:off x="5300" y="1337"/>
              <a:ext cx="0" cy="2528"/>
            </a:xfrm>
            <a:prstGeom prst="line">
              <a:avLst/>
            </a:prstGeom>
            <a:noFill/>
            <a:ln w="38100">
              <a:solidFill>
                <a:schemeClr val="tx1"/>
              </a:solidFill>
              <a:round/>
              <a:headEnd/>
              <a:tailEnd/>
            </a:ln>
            <a:effectLst/>
          </p:spPr>
          <p:txBody>
            <a:bodyPr anchor="ctr">
              <a:spAutoFit/>
            </a:bodyPr>
            <a:lstStyle/>
            <a:p>
              <a:endParaRPr lang="zh-CN" altLang="en-US"/>
            </a:p>
          </p:txBody>
        </p:sp>
        <p:sp>
          <p:nvSpPr>
            <p:cNvPr id="30751" name="Line 40"/>
            <p:cNvSpPr>
              <a:spLocks noChangeShapeType="1"/>
            </p:cNvSpPr>
            <p:nvPr/>
          </p:nvSpPr>
          <p:spPr bwMode="auto">
            <a:xfrm>
              <a:off x="3776" y="3114"/>
              <a:ext cx="0" cy="3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0752" name="Line 41"/>
            <p:cNvSpPr>
              <a:spLocks noChangeShapeType="1"/>
            </p:cNvSpPr>
            <p:nvPr/>
          </p:nvSpPr>
          <p:spPr bwMode="auto">
            <a:xfrm>
              <a:off x="4357" y="1705"/>
              <a:ext cx="0" cy="382"/>
            </a:xfrm>
            <a:prstGeom prst="line">
              <a:avLst/>
            </a:prstGeom>
            <a:noFill/>
            <a:ln w="38100">
              <a:solidFill>
                <a:schemeClr val="tx1"/>
              </a:solidFill>
              <a:round/>
              <a:headEnd/>
              <a:tailEnd/>
            </a:ln>
            <a:effectLst/>
          </p:spPr>
          <p:txBody>
            <a:bodyPr anchor="ctr">
              <a:spAutoFit/>
            </a:bodyPr>
            <a:lstStyle/>
            <a:p>
              <a:endParaRPr lang="zh-CN" altLang="en-US"/>
            </a:p>
          </p:txBody>
        </p:sp>
        <p:sp>
          <p:nvSpPr>
            <p:cNvPr id="30753" name="Line 42"/>
            <p:cNvSpPr>
              <a:spLocks noChangeShapeType="1"/>
            </p:cNvSpPr>
            <p:nvPr/>
          </p:nvSpPr>
          <p:spPr bwMode="auto">
            <a:xfrm>
              <a:off x="3778" y="3478"/>
              <a:ext cx="114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0754" name="Line 43"/>
            <p:cNvSpPr>
              <a:spLocks noChangeShapeType="1"/>
            </p:cNvSpPr>
            <p:nvPr/>
          </p:nvSpPr>
          <p:spPr bwMode="auto">
            <a:xfrm>
              <a:off x="4368" y="1705"/>
              <a:ext cx="555"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0755" name="Line 44"/>
            <p:cNvSpPr>
              <a:spLocks noChangeShapeType="1"/>
            </p:cNvSpPr>
            <p:nvPr/>
          </p:nvSpPr>
          <p:spPr bwMode="auto">
            <a:xfrm>
              <a:off x="4918" y="1705"/>
              <a:ext cx="0" cy="1782"/>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30729" name="Text Box 45"/>
          <p:cNvSpPr txBox="1">
            <a:spLocks noChangeArrowheads="1"/>
          </p:cNvSpPr>
          <p:nvPr/>
        </p:nvSpPr>
        <p:spPr bwMode="auto">
          <a:xfrm>
            <a:off x="457200" y="304800"/>
            <a:ext cx="4217988"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t>B</a:t>
            </a:r>
            <a:r>
              <a:rPr lang="zh-CN" altLang="en-US" b="1"/>
              <a:t>、 </a:t>
            </a:r>
            <a:r>
              <a:rPr lang="en-US" altLang="zh-CN" b="1"/>
              <a:t>74LS90</a:t>
            </a:r>
            <a:r>
              <a:rPr lang="zh-CN" altLang="en-US" b="1"/>
              <a:t>的应用</a:t>
            </a:r>
          </a:p>
        </p:txBody>
      </p:sp>
      <p:grpSp>
        <p:nvGrpSpPr>
          <p:cNvPr id="87086" name="Group 46"/>
          <p:cNvGrpSpPr>
            <a:grpSpLocks/>
          </p:cNvGrpSpPr>
          <p:nvPr/>
        </p:nvGrpSpPr>
        <p:grpSpPr bwMode="auto">
          <a:xfrm>
            <a:off x="4124325" y="2968625"/>
            <a:ext cx="1414463" cy="2328863"/>
            <a:chOff x="2598" y="1870"/>
            <a:chExt cx="891" cy="1467"/>
          </a:xfrm>
        </p:grpSpPr>
        <p:sp>
          <p:nvSpPr>
            <p:cNvPr id="30743" name="Line 47"/>
            <p:cNvSpPr>
              <a:spLocks noChangeShapeType="1"/>
            </p:cNvSpPr>
            <p:nvPr/>
          </p:nvSpPr>
          <p:spPr bwMode="auto">
            <a:xfrm>
              <a:off x="2598" y="1878"/>
              <a:ext cx="89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0744" name="Line 48"/>
            <p:cNvSpPr>
              <a:spLocks noChangeShapeType="1"/>
            </p:cNvSpPr>
            <p:nvPr/>
          </p:nvSpPr>
          <p:spPr bwMode="auto">
            <a:xfrm>
              <a:off x="2607" y="1870"/>
              <a:ext cx="0" cy="1467"/>
            </a:xfrm>
            <a:prstGeom prst="line">
              <a:avLst/>
            </a:prstGeom>
            <a:noFill/>
            <a:ln w="38100">
              <a:solidFill>
                <a:schemeClr val="tx1"/>
              </a:solidFill>
              <a:round/>
              <a:headEnd/>
              <a:tailEnd/>
            </a:ln>
            <a:effectLst/>
          </p:spPr>
          <p:txBody>
            <a:bodyPr anchor="ctr">
              <a:spAutoFit/>
            </a:bodyPr>
            <a:lstStyle/>
            <a:p>
              <a:endParaRPr lang="zh-CN" altLang="en-US"/>
            </a:p>
          </p:txBody>
        </p:sp>
        <p:sp>
          <p:nvSpPr>
            <p:cNvPr id="30745" name="Line 49"/>
            <p:cNvSpPr>
              <a:spLocks noChangeShapeType="1"/>
            </p:cNvSpPr>
            <p:nvPr/>
          </p:nvSpPr>
          <p:spPr bwMode="auto">
            <a:xfrm>
              <a:off x="2618" y="3319"/>
              <a:ext cx="576" cy="0"/>
            </a:xfrm>
            <a:prstGeom prst="line">
              <a:avLst/>
            </a:prstGeom>
            <a:noFill/>
            <a:ln w="38100">
              <a:solidFill>
                <a:schemeClr val="tx1"/>
              </a:solidFill>
              <a:round/>
              <a:headEnd/>
              <a:tailEnd/>
            </a:ln>
            <a:effectLst/>
          </p:spPr>
          <p:txBody>
            <a:bodyPr anchor="ctr">
              <a:spAutoFit/>
            </a:bodyPr>
            <a:lstStyle/>
            <a:p>
              <a:endParaRPr lang="zh-CN" altLang="en-US"/>
            </a:p>
          </p:txBody>
        </p:sp>
      </p:grpSp>
      <p:grpSp>
        <p:nvGrpSpPr>
          <p:cNvPr id="87090" name="Group 50"/>
          <p:cNvGrpSpPr>
            <a:grpSpLocks/>
          </p:cNvGrpSpPr>
          <p:nvPr/>
        </p:nvGrpSpPr>
        <p:grpSpPr bwMode="auto">
          <a:xfrm>
            <a:off x="762000" y="1649413"/>
            <a:ext cx="2863850" cy="3074987"/>
            <a:chOff x="329" y="602"/>
            <a:chExt cx="1804" cy="1937"/>
          </a:xfrm>
        </p:grpSpPr>
        <p:sp>
          <p:nvSpPr>
            <p:cNvPr id="30734" name="Text Box 51"/>
            <p:cNvSpPr txBox="1">
              <a:spLocks noChangeArrowheads="1"/>
            </p:cNvSpPr>
            <p:nvPr/>
          </p:nvSpPr>
          <p:spPr bwMode="auto">
            <a:xfrm>
              <a:off x="329" y="602"/>
              <a:ext cx="1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 </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Q</a:t>
              </a:r>
              <a:r>
                <a:rPr lang="en-US" altLang="zh-CN" b="1" baseline="-25000">
                  <a:ea typeface="楷体_GB2312" pitchFamily="49" charset="-122"/>
                </a:rPr>
                <a:t>A</a:t>
              </a:r>
              <a:endParaRPr lang="en-US" altLang="zh-CN" b="1">
                <a:ea typeface="楷体_GB2312" pitchFamily="49" charset="-122"/>
              </a:endParaRPr>
            </a:p>
          </p:txBody>
        </p:sp>
        <p:sp>
          <p:nvSpPr>
            <p:cNvPr id="30735" name="Line 52"/>
            <p:cNvSpPr>
              <a:spLocks noChangeShapeType="1"/>
            </p:cNvSpPr>
            <p:nvPr/>
          </p:nvSpPr>
          <p:spPr bwMode="auto">
            <a:xfrm>
              <a:off x="350" y="926"/>
              <a:ext cx="1670" cy="0"/>
            </a:xfrm>
            <a:prstGeom prst="line">
              <a:avLst/>
            </a:prstGeom>
            <a:noFill/>
            <a:ln w="57150">
              <a:solidFill>
                <a:schemeClr val="tx1"/>
              </a:solidFill>
              <a:round/>
              <a:headEnd/>
              <a:tailEnd/>
            </a:ln>
            <a:effectLst/>
          </p:spPr>
          <p:txBody>
            <a:bodyPr anchor="ctr">
              <a:spAutoFit/>
            </a:bodyPr>
            <a:lstStyle/>
            <a:p>
              <a:endParaRPr lang="zh-CN" altLang="en-US"/>
            </a:p>
          </p:txBody>
        </p:sp>
        <p:sp>
          <p:nvSpPr>
            <p:cNvPr id="30736" name="Text Box 53"/>
            <p:cNvSpPr txBox="1">
              <a:spLocks noChangeArrowheads="1"/>
            </p:cNvSpPr>
            <p:nvPr/>
          </p:nvSpPr>
          <p:spPr bwMode="auto">
            <a:xfrm>
              <a:off x="362" y="997"/>
              <a:ext cx="171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0     0     0     0      0</a:t>
              </a:r>
            </a:p>
          </p:txBody>
        </p:sp>
        <p:sp>
          <p:nvSpPr>
            <p:cNvPr id="30737" name="Text Box 54"/>
            <p:cNvSpPr txBox="1">
              <a:spLocks noChangeArrowheads="1"/>
            </p:cNvSpPr>
            <p:nvPr/>
          </p:nvSpPr>
          <p:spPr bwMode="auto">
            <a:xfrm>
              <a:off x="372" y="1246"/>
              <a:ext cx="176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0     0     0     1      1 </a:t>
              </a:r>
            </a:p>
          </p:txBody>
        </p:sp>
        <p:sp>
          <p:nvSpPr>
            <p:cNvPr id="30738" name="Text Box 55"/>
            <p:cNvSpPr txBox="1">
              <a:spLocks noChangeArrowheads="1"/>
            </p:cNvSpPr>
            <p:nvPr/>
          </p:nvSpPr>
          <p:spPr bwMode="auto">
            <a:xfrm>
              <a:off x="365" y="1495"/>
              <a:ext cx="164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0     0     1     0      2</a:t>
              </a:r>
            </a:p>
          </p:txBody>
        </p:sp>
        <p:sp>
          <p:nvSpPr>
            <p:cNvPr id="30739" name="Text Box 56"/>
            <p:cNvSpPr txBox="1">
              <a:spLocks noChangeArrowheads="1"/>
            </p:cNvSpPr>
            <p:nvPr/>
          </p:nvSpPr>
          <p:spPr bwMode="auto">
            <a:xfrm>
              <a:off x="362" y="1753"/>
              <a:ext cx="166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0     0     1     1      3</a:t>
              </a:r>
            </a:p>
          </p:txBody>
        </p:sp>
        <p:sp>
          <p:nvSpPr>
            <p:cNvPr id="30740" name="Text Box 57"/>
            <p:cNvSpPr txBox="1">
              <a:spLocks noChangeArrowheads="1"/>
            </p:cNvSpPr>
            <p:nvPr/>
          </p:nvSpPr>
          <p:spPr bwMode="auto">
            <a:xfrm>
              <a:off x="372" y="2002"/>
              <a:ext cx="16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0     1     0     0      4</a:t>
              </a:r>
            </a:p>
          </p:txBody>
        </p:sp>
        <p:sp>
          <p:nvSpPr>
            <p:cNvPr id="30741" name="Text Box 58"/>
            <p:cNvSpPr txBox="1">
              <a:spLocks noChangeArrowheads="1"/>
            </p:cNvSpPr>
            <p:nvPr/>
          </p:nvSpPr>
          <p:spPr bwMode="auto">
            <a:xfrm>
              <a:off x="365" y="2251"/>
              <a:ext cx="164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0     1     0     1      5  </a:t>
              </a:r>
            </a:p>
          </p:txBody>
        </p:sp>
        <p:sp>
          <p:nvSpPr>
            <p:cNvPr id="30742" name="Line 59"/>
            <p:cNvSpPr>
              <a:spLocks noChangeShapeType="1"/>
            </p:cNvSpPr>
            <p:nvPr/>
          </p:nvSpPr>
          <p:spPr bwMode="auto">
            <a:xfrm>
              <a:off x="1653" y="701"/>
              <a:ext cx="0" cy="1791"/>
            </a:xfrm>
            <a:prstGeom prst="line">
              <a:avLst/>
            </a:prstGeom>
            <a:noFill/>
            <a:ln w="38100">
              <a:solidFill>
                <a:schemeClr val="tx1"/>
              </a:solidFill>
              <a:round/>
              <a:headEnd/>
              <a:tailEnd/>
            </a:ln>
            <a:effectLst/>
          </p:spPr>
          <p:txBody>
            <a:bodyPr anchor="ctr">
              <a:spAutoFit/>
            </a:bodyPr>
            <a:lstStyle/>
            <a:p>
              <a:endParaRPr lang="zh-CN" altLang="en-US"/>
            </a:p>
          </p:txBody>
        </p:sp>
      </p:grpSp>
      <p:sp>
        <p:nvSpPr>
          <p:cNvPr id="87100" name="Text Box 60"/>
          <p:cNvSpPr txBox="1">
            <a:spLocks noChangeArrowheads="1"/>
          </p:cNvSpPr>
          <p:nvPr/>
        </p:nvSpPr>
        <p:spPr bwMode="auto">
          <a:xfrm>
            <a:off x="935038" y="4851400"/>
            <a:ext cx="3279775" cy="519113"/>
          </a:xfrm>
          <a:prstGeom prst="rect">
            <a:avLst/>
          </a:prstGeom>
          <a:noFill/>
          <a:ln w="38100">
            <a:noFill/>
            <a:miter lim="800000"/>
            <a:headEnd/>
            <a:tailEnd/>
          </a:ln>
          <a:effectLst/>
        </p:spPr>
        <p:txBody>
          <a:bodyPr>
            <a:spAutoFit/>
          </a:bodyPr>
          <a:lstStyle/>
          <a:p>
            <a:pPr>
              <a:spcBef>
                <a:spcPct val="50000"/>
              </a:spcBef>
            </a:pPr>
            <a:r>
              <a:rPr lang="en-US" altLang="zh-CN" sz="2800" b="1"/>
              <a:t>0110 </a:t>
            </a:r>
            <a:r>
              <a:rPr lang="en-US" altLang="zh-CN" sz="2800" b="1">
                <a:sym typeface="Symbol" pitchFamily="18" charset="2"/>
              </a:rPr>
              <a:t> </a:t>
            </a:r>
            <a:r>
              <a:rPr lang="en-US" altLang="zh-CN" sz="2800" b="1"/>
              <a:t>0000</a:t>
            </a:r>
          </a:p>
        </p:txBody>
      </p:sp>
      <p:sp>
        <p:nvSpPr>
          <p:cNvPr id="87101" name="Text Box 61"/>
          <p:cNvSpPr txBox="1">
            <a:spLocks noChangeArrowheads="1"/>
          </p:cNvSpPr>
          <p:nvPr/>
        </p:nvSpPr>
        <p:spPr bwMode="auto">
          <a:xfrm>
            <a:off x="4724400" y="381000"/>
            <a:ext cx="4038600" cy="1006475"/>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R0(1)</a:t>
            </a:r>
            <a:r>
              <a:rPr lang="zh-CN" altLang="en-US" sz="2000" b="1"/>
              <a:t>和</a:t>
            </a:r>
            <a:r>
              <a:rPr lang="en-US" altLang="zh-CN" sz="2000" b="1"/>
              <a:t>R0(2)</a:t>
            </a:r>
            <a:r>
              <a:rPr lang="zh-CN" altLang="en-US" sz="2000" b="1">
                <a:solidFill>
                  <a:srgbClr val="FF0000"/>
                </a:solidFill>
              </a:rPr>
              <a:t>同时为</a:t>
            </a:r>
            <a:r>
              <a:rPr lang="zh-CN" altLang="en-US" sz="2000" b="1"/>
              <a:t> “</a:t>
            </a:r>
            <a:r>
              <a:rPr lang="en-US" altLang="zh-CN" sz="2000" b="1">
                <a:solidFill>
                  <a:srgbClr val="FF0000"/>
                </a:solidFill>
              </a:rPr>
              <a:t>1</a:t>
            </a:r>
            <a:r>
              <a:rPr lang="en-US" altLang="zh-CN" sz="2000" b="1"/>
              <a:t>”</a:t>
            </a:r>
            <a:r>
              <a:rPr lang="zh-CN" altLang="en-US" sz="2000" b="1"/>
              <a:t>， </a:t>
            </a:r>
            <a:r>
              <a:rPr lang="en-US" altLang="zh-CN" sz="2000" b="1"/>
              <a:t>R </a:t>
            </a:r>
            <a:r>
              <a:rPr lang="en-US" altLang="zh-CN" sz="2000" b="1" baseline="-25000"/>
              <a:t>9(1)</a:t>
            </a:r>
            <a:r>
              <a:rPr lang="zh-CN" altLang="en-US" sz="2000" b="1"/>
              <a:t>和</a:t>
            </a:r>
            <a:r>
              <a:rPr lang="en-US" altLang="zh-CN" sz="2000" b="1"/>
              <a:t>R </a:t>
            </a:r>
            <a:r>
              <a:rPr lang="en-US" altLang="zh-CN" sz="2000" b="1" baseline="-25000"/>
              <a:t>9(2)</a:t>
            </a:r>
            <a:r>
              <a:rPr lang="zh-CN" altLang="en-US" sz="2000" b="1"/>
              <a:t>中至少有一个必须为“</a:t>
            </a:r>
            <a:r>
              <a:rPr lang="en-US" altLang="zh-CN" sz="2000" b="1"/>
              <a:t>0”</a:t>
            </a:r>
            <a:r>
              <a:rPr lang="zh-CN" altLang="en-US" sz="2000" b="1"/>
              <a:t>时，它才进入“清零状态”；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wipe(left)">
                                      <p:cBhvr>
                                        <p:cTn id="7" dur="500"/>
                                        <p:tgtEl>
                                          <p:spTgt spid="87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87090"/>
                                        </p:tgtEl>
                                        <p:attrNameLst>
                                          <p:attrName>style.visibility</p:attrName>
                                        </p:attrNameLst>
                                      </p:cBhvr>
                                      <p:to>
                                        <p:strVal val="visible"/>
                                      </p:to>
                                    </p:set>
                                    <p:animEffect transition="in" filter="wipe(up)">
                                      <p:cBhvr>
                                        <p:cTn id="12" dur="500"/>
                                        <p:tgtEl>
                                          <p:spTgt spid="870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7100"/>
                                        </p:tgtEl>
                                        <p:attrNameLst>
                                          <p:attrName>style.visibility</p:attrName>
                                        </p:attrNameLst>
                                      </p:cBhvr>
                                      <p:to>
                                        <p:strVal val="visible"/>
                                      </p:to>
                                    </p:set>
                                    <p:animEffect transition="in" filter="wipe(up)">
                                      <p:cBhvr>
                                        <p:cTn id="17" dur="500"/>
                                        <p:tgtEl>
                                          <p:spTgt spid="871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101">
                                            <p:txEl>
                                              <p:pRg st="0" end="0"/>
                                            </p:txEl>
                                          </p:spTgt>
                                        </p:tgtEl>
                                        <p:attrNameLst>
                                          <p:attrName>style.visibility</p:attrName>
                                        </p:attrNameLst>
                                      </p:cBhvr>
                                      <p:to>
                                        <p:strVal val="visible"/>
                                      </p:to>
                                    </p:set>
                                    <p:animEffect transition="in" filter="wipe(left)">
                                      <p:cBhvr>
                                        <p:cTn id="22" dur="500"/>
                                        <p:tgtEl>
                                          <p:spTgt spid="8710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7071"/>
                                        </p:tgtEl>
                                        <p:attrNameLst>
                                          <p:attrName>style.visibility</p:attrName>
                                        </p:attrNameLst>
                                      </p:cBhvr>
                                      <p:to>
                                        <p:strVal val="visible"/>
                                      </p:to>
                                    </p:set>
                                    <p:animEffect transition="in" filter="wipe(up)">
                                      <p:cBhvr>
                                        <p:cTn id="27" dur="500"/>
                                        <p:tgtEl>
                                          <p:spTgt spid="8707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87043"/>
                                        </p:tgtEl>
                                        <p:attrNameLst>
                                          <p:attrName>style.visibility</p:attrName>
                                        </p:attrNameLst>
                                      </p:cBhvr>
                                      <p:to>
                                        <p:strVal val="visible"/>
                                      </p:to>
                                    </p:set>
                                    <p:animEffect transition="in" filter="box(out)">
                                      <p:cBhvr>
                                        <p:cTn id="32" dur="500"/>
                                        <p:tgtEl>
                                          <p:spTgt spid="870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072">
                                            <p:txEl>
                                              <p:pRg st="0" end="0"/>
                                            </p:txEl>
                                          </p:spTgt>
                                        </p:tgtEl>
                                        <p:attrNameLst>
                                          <p:attrName>style.visibility</p:attrName>
                                        </p:attrNameLst>
                                      </p:cBhvr>
                                      <p:to>
                                        <p:strVal val="visible"/>
                                      </p:to>
                                    </p:set>
                                    <p:animEffect transition="in" filter="wipe(left)">
                                      <p:cBhvr>
                                        <p:cTn id="37" dur="500"/>
                                        <p:tgtEl>
                                          <p:spTgt spid="8707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87070"/>
                                        </p:tgtEl>
                                        <p:attrNameLst>
                                          <p:attrName>style.visibility</p:attrName>
                                        </p:attrNameLst>
                                      </p:cBhvr>
                                      <p:to>
                                        <p:strVal val="visible"/>
                                      </p:to>
                                    </p:set>
                                    <p:anim calcmode="lin" valueType="num">
                                      <p:cBhvr additive="base">
                                        <p:cTn id="42" dur="500" fill="hold"/>
                                        <p:tgtEl>
                                          <p:spTgt spid="87070"/>
                                        </p:tgtEl>
                                        <p:attrNameLst>
                                          <p:attrName>ppt_x</p:attrName>
                                        </p:attrNameLst>
                                      </p:cBhvr>
                                      <p:tavLst>
                                        <p:tav tm="0">
                                          <p:val>
                                            <p:strVal val="#ppt_x"/>
                                          </p:val>
                                        </p:tav>
                                        <p:tav tm="100000">
                                          <p:val>
                                            <p:strVal val="#ppt_x"/>
                                          </p:val>
                                        </p:tav>
                                      </p:tavLst>
                                    </p:anim>
                                    <p:anim calcmode="lin" valueType="num">
                                      <p:cBhvr additive="base">
                                        <p:cTn id="43" dur="500" fill="hold"/>
                                        <p:tgtEl>
                                          <p:spTgt spid="87070"/>
                                        </p:tgtEl>
                                        <p:attrNameLst>
                                          <p:attrName>ppt_y</p:attrName>
                                        </p:attrNameLst>
                                      </p:cBhvr>
                                      <p:tavLst>
                                        <p:tav tm="0">
                                          <p:val>
                                            <p:strVal val="0-#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87073"/>
                                        </p:tgtEl>
                                        <p:attrNameLst>
                                          <p:attrName>style.visibility</p:attrName>
                                        </p:attrNameLst>
                                      </p:cBhvr>
                                      <p:to>
                                        <p:strVal val="visible"/>
                                      </p:to>
                                    </p:set>
                                    <p:animEffect transition="in" filter="box(out)">
                                      <p:cBhvr>
                                        <p:cTn id="48" dur="500"/>
                                        <p:tgtEl>
                                          <p:spTgt spid="8707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87086"/>
                                        </p:tgtEl>
                                        <p:attrNameLst>
                                          <p:attrName>style.visibility</p:attrName>
                                        </p:attrNameLst>
                                      </p:cBhvr>
                                      <p:to>
                                        <p:strVal val="visible"/>
                                      </p:to>
                                    </p:set>
                                    <p:animEffect transition="in" filter="dissolve">
                                      <p:cBhvr>
                                        <p:cTn id="53" dur="500"/>
                                        <p:tgtEl>
                                          <p:spTgt spid="8708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87074"/>
                                        </p:tgtEl>
                                        <p:attrNameLst>
                                          <p:attrName>style.visibility</p:attrName>
                                        </p:attrNameLst>
                                      </p:cBhvr>
                                      <p:to>
                                        <p:strVal val="visible"/>
                                      </p:to>
                                    </p:set>
                                    <p:animEffect transition="in" filter="dissolve">
                                      <p:cBhvr>
                                        <p:cTn id="58" dur="500"/>
                                        <p:tgtEl>
                                          <p:spTgt spid="87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p:bldP spid="87070" grpId="0" animBg="1"/>
      <p:bldP spid="87071" grpId="0" autoUpdateAnimBg="0"/>
      <p:bldP spid="87072" grpId="0" build="p" autoUpdateAnimBg="0"/>
      <p:bldP spid="87073" grpId="0" animBg="1"/>
      <p:bldP spid="87100" grpId="0" autoUpdateAnimBg="0"/>
      <p:bldP spid="8710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4081463" y="314325"/>
            <a:ext cx="4605337" cy="946150"/>
          </a:xfrm>
          <a:prstGeom prst="rect">
            <a:avLst/>
          </a:prstGeom>
          <a:noFill/>
          <a:ln w="38100">
            <a:noFill/>
            <a:miter lim="800000"/>
            <a:headEnd/>
            <a:tailEnd/>
          </a:ln>
          <a:effectLst/>
        </p:spPr>
        <p:txBody>
          <a:bodyPr anchor="ctr">
            <a:spAutoFit/>
          </a:bodyPr>
          <a:lstStyle/>
          <a:p>
            <a:pPr marL="854075" indent="-854075" eaLnBrk="1" hangingPunct="1">
              <a:spcBef>
                <a:spcPct val="50000"/>
              </a:spcBef>
            </a:pPr>
            <a:r>
              <a:rPr lang="zh-CN" altLang="en-US" sz="2800" b="1">
                <a:solidFill>
                  <a:srgbClr val="FF0000"/>
                </a:solidFill>
              </a:rPr>
              <a:t>例</a:t>
            </a:r>
            <a:r>
              <a:rPr lang="en-US" altLang="zh-CN" sz="2800" b="1">
                <a:solidFill>
                  <a:srgbClr val="FF0000"/>
                </a:solidFill>
              </a:rPr>
              <a:t>3</a:t>
            </a:r>
            <a:r>
              <a:rPr lang="zh-CN" altLang="en-US" sz="2800" b="1">
                <a:solidFill>
                  <a:srgbClr val="FF0000"/>
                </a:solidFill>
              </a:rPr>
              <a:t>：</a:t>
            </a:r>
            <a:r>
              <a:rPr lang="zh-CN" altLang="en-US" sz="2800" b="1"/>
              <a:t>用</a:t>
            </a:r>
            <a:r>
              <a:rPr lang="en-US" altLang="zh-CN" sz="2800" b="1"/>
              <a:t>74LS 90</a:t>
            </a:r>
            <a:r>
              <a:rPr lang="zh-CN" altLang="en-US" sz="2800" b="1"/>
              <a:t>构成</a:t>
            </a:r>
            <a:r>
              <a:rPr lang="zh-CN" altLang="en-US" sz="2800" b="1">
                <a:solidFill>
                  <a:schemeClr val="accent2"/>
                </a:solidFill>
              </a:rPr>
              <a:t> </a:t>
            </a:r>
            <a:r>
              <a:rPr lang="en-US" altLang="zh-CN" sz="2800" b="1">
                <a:solidFill>
                  <a:schemeClr val="accent2"/>
                </a:solidFill>
              </a:rPr>
              <a:t>5421</a:t>
            </a:r>
            <a:r>
              <a:rPr lang="en-US" altLang="zh-CN" sz="2800" b="1"/>
              <a:t> </a:t>
            </a:r>
            <a:r>
              <a:rPr lang="zh-CN" altLang="en-US" sz="2800" b="1"/>
              <a:t>码的</a:t>
            </a:r>
            <a:r>
              <a:rPr lang="zh-CN" altLang="en-US" sz="2800" b="1">
                <a:solidFill>
                  <a:schemeClr val="accent2"/>
                </a:solidFill>
              </a:rPr>
              <a:t>六</a:t>
            </a:r>
            <a:r>
              <a:rPr lang="zh-CN" altLang="en-US" sz="2800" b="1"/>
              <a:t>进制计数器。</a:t>
            </a:r>
          </a:p>
        </p:txBody>
      </p:sp>
      <p:grpSp>
        <p:nvGrpSpPr>
          <p:cNvPr id="91139" name="Group 3"/>
          <p:cNvGrpSpPr>
            <a:grpSpLocks/>
          </p:cNvGrpSpPr>
          <p:nvPr/>
        </p:nvGrpSpPr>
        <p:grpSpPr bwMode="auto">
          <a:xfrm>
            <a:off x="596900" y="230188"/>
            <a:ext cx="4037013" cy="6494462"/>
            <a:chOff x="214" y="145"/>
            <a:chExt cx="2543" cy="4091"/>
          </a:xfrm>
        </p:grpSpPr>
        <p:sp>
          <p:nvSpPr>
            <p:cNvPr id="31790" name="Line 4"/>
            <p:cNvSpPr>
              <a:spLocks noChangeShapeType="1"/>
            </p:cNvSpPr>
            <p:nvPr/>
          </p:nvSpPr>
          <p:spPr bwMode="auto">
            <a:xfrm>
              <a:off x="1652" y="219"/>
              <a:ext cx="0" cy="3960"/>
            </a:xfrm>
            <a:prstGeom prst="line">
              <a:avLst/>
            </a:prstGeom>
            <a:noFill/>
            <a:ln w="38100">
              <a:solidFill>
                <a:schemeClr val="tx1"/>
              </a:solidFill>
              <a:round/>
              <a:headEnd/>
              <a:tailEnd/>
            </a:ln>
            <a:effectLst/>
          </p:spPr>
          <p:txBody>
            <a:bodyPr anchor="ctr">
              <a:spAutoFit/>
            </a:bodyPr>
            <a:lstStyle/>
            <a:p>
              <a:endParaRPr lang="zh-CN" altLang="en-US"/>
            </a:p>
          </p:txBody>
        </p:sp>
        <p:sp>
          <p:nvSpPr>
            <p:cNvPr id="31791" name="Text Box 5"/>
            <p:cNvSpPr txBox="1">
              <a:spLocks noChangeArrowheads="1"/>
            </p:cNvSpPr>
            <p:nvPr/>
          </p:nvSpPr>
          <p:spPr bwMode="auto">
            <a:xfrm>
              <a:off x="274" y="763"/>
              <a:ext cx="228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0     0     0     0        0 </a:t>
              </a:r>
            </a:p>
          </p:txBody>
        </p:sp>
        <p:sp>
          <p:nvSpPr>
            <p:cNvPr id="31792" name="Text Box 6"/>
            <p:cNvSpPr txBox="1">
              <a:spLocks noChangeArrowheads="1"/>
            </p:cNvSpPr>
            <p:nvPr/>
          </p:nvSpPr>
          <p:spPr bwMode="auto">
            <a:xfrm>
              <a:off x="655" y="829"/>
              <a:ext cx="493" cy="288"/>
            </a:xfrm>
            <a:prstGeom prst="rect">
              <a:avLst/>
            </a:prstGeom>
            <a:noFill/>
            <a:ln w="38100">
              <a:noFill/>
              <a:miter lim="800000"/>
              <a:headEnd/>
              <a:tailEnd/>
            </a:ln>
            <a:effectLst/>
          </p:spPr>
          <p:txBody>
            <a:bodyPr anchor="ctr">
              <a:spAutoFit/>
            </a:bodyPr>
            <a:lstStyle/>
            <a:p>
              <a:pPr eaLnBrk="1" hangingPunct="1">
                <a:spcBef>
                  <a:spcPct val="50000"/>
                </a:spcBef>
              </a:pPr>
              <a:endParaRPr lang="zh-CN" altLang="zh-CN" b="1">
                <a:ea typeface="楷体_GB2312" pitchFamily="49" charset="-122"/>
              </a:endParaRPr>
            </a:p>
          </p:txBody>
        </p:sp>
        <p:sp>
          <p:nvSpPr>
            <p:cNvPr id="31793" name="Text Box 7"/>
            <p:cNvSpPr txBox="1">
              <a:spLocks noChangeArrowheads="1"/>
            </p:cNvSpPr>
            <p:nvPr/>
          </p:nvSpPr>
          <p:spPr bwMode="auto">
            <a:xfrm>
              <a:off x="288" y="349"/>
              <a:ext cx="155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Q</a:t>
              </a:r>
              <a:r>
                <a:rPr lang="en-US" altLang="zh-CN" b="1" baseline="-25000">
                  <a:ea typeface="楷体_GB2312" pitchFamily="49" charset="-122"/>
                </a:rPr>
                <a:t>D</a:t>
              </a:r>
              <a:r>
                <a:rPr lang="en-US" altLang="zh-CN" b="1">
                  <a:ea typeface="楷体_GB2312" pitchFamily="49" charset="-122"/>
                </a:rPr>
                <a:t>  Q</a:t>
              </a:r>
              <a:r>
                <a:rPr lang="en-US" altLang="zh-CN" b="1" baseline="-25000">
                  <a:ea typeface="楷体_GB2312" pitchFamily="49" charset="-122"/>
                </a:rPr>
                <a:t>C</a:t>
              </a:r>
              <a:r>
                <a:rPr lang="en-US" altLang="zh-CN" b="1">
                  <a:ea typeface="楷体_GB2312" pitchFamily="49" charset="-122"/>
                </a:rPr>
                <a:t>  Q</a:t>
              </a:r>
              <a:r>
                <a:rPr lang="en-US" altLang="zh-CN" b="1" baseline="-25000">
                  <a:ea typeface="楷体_GB2312" pitchFamily="49" charset="-122"/>
                </a:rPr>
                <a:t>B</a:t>
              </a:r>
              <a:r>
                <a:rPr lang="en-US" altLang="zh-CN" b="1">
                  <a:ea typeface="楷体_GB2312" pitchFamily="49" charset="-122"/>
                </a:rPr>
                <a:t>    </a:t>
              </a:r>
              <a:r>
                <a:rPr lang="en-US" altLang="zh-CN" b="1" baseline="-25000">
                  <a:ea typeface="楷体_GB2312" pitchFamily="49" charset="-122"/>
                </a:rPr>
                <a:t> </a:t>
              </a:r>
              <a:r>
                <a:rPr lang="en-US" altLang="zh-CN" b="1">
                  <a:ea typeface="楷体_GB2312" pitchFamily="49" charset="-122"/>
                </a:rPr>
                <a:t> </a:t>
              </a:r>
            </a:p>
          </p:txBody>
        </p:sp>
        <p:sp>
          <p:nvSpPr>
            <p:cNvPr id="31794" name="Line 8"/>
            <p:cNvSpPr>
              <a:spLocks noChangeShapeType="1"/>
            </p:cNvSpPr>
            <p:nvPr/>
          </p:nvSpPr>
          <p:spPr bwMode="auto">
            <a:xfrm flipV="1">
              <a:off x="322" y="689"/>
              <a:ext cx="1873" cy="9"/>
            </a:xfrm>
            <a:prstGeom prst="line">
              <a:avLst/>
            </a:prstGeom>
            <a:noFill/>
            <a:ln w="57150">
              <a:solidFill>
                <a:schemeClr val="tx1"/>
              </a:solidFill>
              <a:round/>
              <a:headEnd/>
              <a:tailEnd/>
            </a:ln>
            <a:effectLst/>
          </p:spPr>
          <p:txBody>
            <a:bodyPr anchor="ctr">
              <a:spAutoFit/>
            </a:bodyPr>
            <a:lstStyle/>
            <a:p>
              <a:endParaRPr lang="zh-CN" altLang="en-US"/>
            </a:p>
          </p:txBody>
        </p:sp>
        <p:sp>
          <p:nvSpPr>
            <p:cNvPr id="31795" name="Text Box 9"/>
            <p:cNvSpPr txBox="1">
              <a:spLocks noChangeArrowheads="1"/>
            </p:cNvSpPr>
            <p:nvPr/>
          </p:nvSpPr>
          <p:spPr bwMode="auto">
            <a:xfrm>
              <a:off x="267" y="1058"/>
              <a:ext cx="218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0     0     0     1        1               </a:t>
              </a:r>
            </a:p>
          </p:txBody>
        </p:sp>
        <p:sp>
          <p:nvSpPr>
            <p:cNvPr id="31796" name="Text Box 10"/>
            <p:cNvSpPr txBox="1">
              <a:spLocks noChangeArrowheads="1"/>
            </p:cNvSpPr>
            <p:nvPr/>
          </p:nvSpPr>
          <p:spPr bwMode="auto">
            <a:xfrm>
              <a:off x="214" y="1371"/>
              <a:ext cx="2352"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0     0     1     0        2                    </a:t>
              </a:r>
            </a:p>
          </p:txBody>
        </p:sp>
        <p:sp>
          <p:nvSpPr>
            <p:cNvPr id="31797" name="Text Box 11"/>
            <p:cNvSpPr txBox="1">
              <a:spLocks noChangeArrowheads="1"/>
            </p:cNvSpPr>
            <p:nvPr/>
          </p:nvSpPr>
          <p:spPr bwMode="auto">
            <a:xfrm>
              <a:off x="270" y="1678"/>
              <a:ext cx="241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0     0     1     1        3               </a:t>
              </a:r>
            </a:p>
          </p:txBody>
        </p:sp>
        <p:sp>
          <p:nvSpPr>
            <p:cNvPr id="31798" name="Text Box 12"/>
            <p:cNvSpPr txBox="1">
              <a:spLocks noChangeArrowheads="1"/>
            </p:cNvSpPr>
            <p:nvPr/>
          </p:nvSpPr>
          <p:spPr bwMode="auto">
            <a:xfrm>
              <a:off x="267" y="2021"/>
              <a:ext cx="232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0     1     0     0        4               </a:t>
              </a:r>
            </a:p>
          </p:txBody>
        </p:sp>
        <p:sp>
          <p:nvSpPr>
            <p:cNvPr id="31799" name="Text Box 13"/>
            <p:cNvSpPr txBox="1">
              <a:spLocks noChangeArrowheads="1"/>
            </p:cNvSpPr>
            <p:nvPr/>
          </p:nvSpPr>
          <p:spPr bwMode="auto">
            <a:xfrm>
              <a:off x="214" y="2343"/>
              <a:ext cx="25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  </a:t>
              </a:r>
              <a:r>
                <a:rPr lang="en-US" altLang="zh-CN" b="1">
                  <a:ea typeface="楷体_GB2312" pitchFamily="49" charset="-122"/>
                </a:rPr>
                <a:t>1     0     0     0        5               </a:t>
              </a:r>
            </a:p>
          </p:txBody>
        </p:sp>
        <p:sp>
          <p:nvSpPr>
            <p:cNvPr id="31800" name="Text Box 14"/>
            <p:cNvSpPr txBox="1">
              <a:spLocks noChangeArrowheads="1"/>
            </p:cNvSpPr>
            <p:nvPr/>
          </p:nvSpPr>
          <p:spPr bwMode="auto">
            <a:xfrm>
              <a:off x="270" y="2660"/>
              <a:ext cx="244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1     0     0     1        6               </a:t>
              </a:r>
            </a:p>
          </p:txBody>
        </p:sp>
        <p:sp>
          <p:nvSpPr>
            <p:cNvPr id="31801" name="Text Box 15"/>
            <p:cNvSpPr txBox="1">
              <a:spLocks noChangeArrowheads="1"/>
            </p:cNvSpPr>
            <p:nvPr/>
          </p:nvSpPr>
          <p:spPr bwMode="auto">
            <a:xfrm>
              <a:off x="267" y="2989"/>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1     0     1     0        7               </a:t>
              </a:r>
            </a:p>
          </p:txBody>
        </p:sp>
        <p:sp>
          <p:nvSpPr>
            <p:cNvPr id="31802" name="Text Box 16"/>
            <p:cNvSpPr txBox="1">
              <a:spLocks noChangeArrowheads="1"/>
            </p:cNvSpPr>
            <p:nvPr/>
          </p:nvSpPr>
          <p:spPr bwMode="auto">
            <a:xfrm>
              <a:off x="273" y="3312"/>
              <a:ext cx="242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1     0     1     1        8               </a:t>
              </a:r>
            </a:p>
          </p:txBody>
        </p:sp>
        <p:sp>
          <p:nvSpPr>
            <p:cNvPr id="31803" name="Text Box 17"/>
            <p:cNvSpPr txBox="1">
              <a:spLocks noChangeArrowheads="1"/>
            </p:cNvSpPr>
            <p:nvPr/>
          </p:nvSpPr>
          <p:spPr bwMode="auto">
            <a:xfrm>
              <a:off x="270" y="3634"/>
              <a:ext cx="233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1     1     0     0        9               </a:t>
              </a:r>
            </a:p>
          </p:txBody>
        </p:sp>
        <p:sp>
          <p:nvSpPr>
            <p:cNvPr id="31804" name="Text Box 18"/>
            <p:cNvSpPr txBox="1">
              <a:spLocks noChangeArrowheads="1"/>
            </p:cNvSpPr>
            <p:nvPr/>
          </p:nvSpPr>
          <p:spPr bwMode="auto">
            <a:xfrm>
              <a:off x="216" y="3948"/>
              <a:ext cx="2389"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a:t>
              </a:r>
              <a:r>
                <a:rPr lang="en-US" altLang="zh-CN" b="1">
                  <a:solidFill>
                    <a:srgbClr val="FF0000"/>
                  </a:solidFill>
                  <a:ea typeface="楷体_GB2312" pitchFamily="49" charset="-122"/>
                </a:rPr>
                <a:t> </a:t>
              </a:r>
              <a:r>
                <a:rPr lang="en-US" altLang="zh-CN" b="1">
                  <a:ea typeface="楷体_GB2312" pitchFamily="49" charset="-122"/>
                </a:rPr>
                <a:t>0     0</a:t>
              </a:r>
              <a:r>
                <a:rPr lang="en-US" altLang="zh-CN" b="1">
                  <a:solidFill>
                    <a:srgbClr val="FF0000"/>
                  </a:solidFill>
                  <a:ea typeface="楷体_GB2312" pitchFamily="49" charset="-122"/>
                </a:rPr>
                <a:t> </a:t>
              </a:r>
              <a:r>
                <a:rPr lang="en-US" altLang="zh-CN" b="1">
                  <a:ea typeface="楷体_GB2312" pitchFamily="49" charset="-122"/>
                </a:rPr>
                <a:t>    0     0        0              </a:t>
              </a:r>
              <a:r>
                <a:rPr lang="en-US" altLang="zh-CN" b="1">
                  <a:solidFill>
                    <a:schemeClr val="accent1"/>
                  </a:solidFill>
                  <a:ea typeface="楷体_GB2312" pitchFamily="49" charset="-122"/>
                </a:rPr>
                <a:t> </a:t>
              </a:r>
              <a:endParaRPr lang="en-US" altLang="zh-CN" b="1">
                <a:ea typeface="楷体_GB2312" pitchFamily="49" charset="-122"/>
              </a:endParaRPr>
            </a:p>
          </p:txBody>
        </p:sp>
        <p:sp>
          <p:nvSpPr>
            <p:cNvPr id="31805" name="Text Box 19"/>
            <p:cNvSpPr txBox="1">
              <a:spLocks noChangeArrowheads="1"/>
            </p:cNvSpPr>
            <p:nvPr/>
          </p:nvSpPr>
          <p:spPr bwMode="auto">
            <a:xfrm>
              <a:off x="1678" y="145"/>
              <a:ext cx="546"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十进 制数</a:t>
              </a:r>
            </a:p>
          </p:txBody>
        </p:sp>
      </p:grpSp>
      <p:sp>
        <p:nvSpPr>
          <p:cNvPr id="91156" name="Line 20"/>
          <p:cNvSpPr>
            <a:spLocks noChangeShapeType="1"/>
          </p:cNvSpPr>
          <p:nvPr/>
        </p:nvSpPr>
        <p:spPr bwMode="auto">
          <a:xfrm>
            <a:off x="719138" y="4183063"/>
            <a:ext cx="2943225" cy="0"/>
          </a:xfrm>
          <a:prstGeom prst="line">
            <a:avLst/>
          </a:prstGeom>
          <a:noFill/>
          <a:ln w="38100" cap="rnd">
            <a:solidFill>
              <a:srgbClr val="0000FF"/>
            </a:solidFill>
            <a:prstDash val="sysDot"/>
            <a:round/>
            <a:headEnd/>
            <a:tailEnd/>
          </a:ln>
          <a:effectLst/>
        </p:spPr>
        <p:txBody>
          <a:bodyPr wrap="none" anchor="ctr">
            <a:spAutoFit/>
          </a:bodyPr>
          <a:lstStyle/>
          <a:p>
            <a:endParaRPr lang="zh-CN" altLang="en-US"/>
          </a:p>
        </p:txBody>
      </p:sp>
      <p:sp>
        <p:nvSpPr>
          <p:cNvPr id="91157" name="AutoShape 21"/>
          <p:cNvSpPr>
            <a:spLocks noChangeArrowheads="1"/>
          </p:cNvSpPr>
          <p:nvPr/>
        </p:nvSpPr>
        <p:spPr bwMode="auto">
          <a:xfrm>
            <a:off x="3644900" y="2495550"/>
            <a:ext cx="1030288" cy="920750"/>
          </a:xfrm>
          <a:prstGeom prst="wedgeRoundRectCallout">
            <a:avLst>
              <a:gd name="adj1" fmla="val -53699"/>
              <a:gd name="adj2" fmla="val 106032"/>
              <a:gd name="adj3" fmla="val 16667"/>
            </a:avLst>
          </a:prstGeom>
          <a:solidFill>
            <a:srgbClr val="CCFFCC"/>
          </a:solidFill>
          <a:ln w="38100">
            <a:solidFill>
              <a:schemeClr val="tx1"/>
            </a:solidFill>
            <a:miter lim="800000"/>
            <a:headEnd/>
            <a:tailEnd/>
          </a:ln>
          <a:effectLst/>
        </p:spPr>
        <p:txBody>
          <a:bodyPr anchor="ctr">
            <a:spAutoFit/>
          </a:bodyPr>
          <a:lstStyle/>
          <a:p>
            <a:pPr eaLnBrk="1" hangingPunct="1">
              <a:spcBef>
                <a:spcPct val="50000"/>
              </a:spcBef>
            </a:pPr>
            <a:r>
              <a:rPr lang="zh-CN" altLang="en-US" b="1">
                <a:ea typeface="楷体_GB2312" pitchFamily="49" charset="-122"/>
              </a:rPr>
              <a:t>至此结束</a:t>
            </a:r>
          </a:p>
        </p:txBody>
      </p:sp>
      <p:grpSp>
        <p:nvGrpSpPr>
          <p:cNvPr id="91158" name="Group 22"/>
          <p:cNvGrpSpPr>
            <a:grpSpLocks/>
          </p:cNvGrpSpPr>
          <p:nvPr/>
        </p:nvGrpSpPr>
        <p:grpSpPr bwMode="auto">
          <a:xfrm>
            <a:off x="647700" y="4308475"/>
            <a:ext cx="2298700" cy="327025"/>
            <a:chOff x="2418" y="2978"/>
            <a:chExt cx="1448" cy="206"/>
          </a:xfrm>
        </p:grpSpPr>
        <p:sp>
          <p:nvSpPr>
            <p:cNvPr id="31788" name="Line 23"/>
            <p:cNvSpPr>
              <a:spLocks noChangeShapeType="1"/>
            </p:cNvSpPr>
            <p:nvPr/>
          </p:nvSpPr>
          <p:spPr bwMode="auto">
            <a:xfrm flipV="1">
              <a:off x="2430" y="2978"/>
              <a:ext cx="1436" cy="200"/>
            </a:xfrm>
            <a:prstGeom prst="line">
              <a:avLst/>
            </a:prstGeom>
            <a:noFill/>
            <a:ln w="38100">
              <a:solidFill>
                <a:srgbClr val="FF0000"/>
              </a:solidFill>
              <a:round/>
              <a:headEnd/>
              <a:tailEnd/>
            </a:ln>
            <a:effectLst/>
          </p:spPr>
          <p:txBody>
            <a:bodyPr wrap="none" anchor="ctr">
              <a:spAutoFit/>
            </a:bodyPr>
            <a:lstStyle/>
            <a:p>
              <a:endParaRPr lang="zh-CN" altLang="en-US"/>
            </a:p>
          </p:txBody>
        </p:sp>
        <p:sp>
          <p:nvSpPr>
            <p:cNvPr id="31789" name="Line 24"/>
            <p:cNvSpPr>
              <a:spLocks noChangeShapeType="1"/>
            </p:cNvSpPr>
            <p:nvPr/>
          </p:nvSpPr>
          <p:spPr bwMode="auto">
            <a:xfrm flipH="1" flipV="1">
              <a:off x="2418" y="2984"/>
              <a:ext cx="1436" cy="200"/>
            </a:xfrm>
            <a:prstGeom prst="line">
              <a:avLst/>
            </a:prstGeom>
            <a:noFill/>
            <a:ln w="38100">
              <a:solidFill>
                <a:srgbClr val="FF0000"/>
              </a:solidFill>
              <a:round/>
              <a:headEnd/>
              <a:tailEnd/>
            </a:ln>
            <a:effectLst/>
          </p:spPr>
          <p:txBody>
            <a:bodyPr wrap="none" anchor="ctr">
              <a:spAutoFit/>
            </a:bodyPr>
            <a:lstStyle/>
            <a:p>
              <a:endParaRPr lang="zh-CN" altLang="en-US"/>
            </a:p>
          </p:txBody>
        </p:sp>
      </p:grpSp>
      <p:sp>
        <p:nvSpPr>
          <p:cNvPr id="91161" name="AutoShape 25"/>
          <p:cNvSpPr>
            <a:spLocks noChangeArrowheads="1"/>
          </p:cNvSpPr>
          <p:nvPr/>
        </p:nvSpPr>
        <p:spPr bwMode="auto">
          <a:xfrm flipH="1">
            <a:off x="3938588" y="4562475"/>
            <a:ext cx="1627187" cy="920750"/>
          </a:xfrm>
          <a:prstGeom prst="wedgeRoundRectCallout">
            <a:avLst>
              <a:gd name="adj1" fmla="val 77023"/>
              <a:gd name="adj2" fmla="val -60176"/>
              <a:gd name="adj3" fmla="val 16667"/>
            </a:avLst>
          </a:prstGeom>
          <a:solidFill>
            <a:srgbClr val="FFCCFF"/>
          </a:solidFill>
          <a:ln w="38100">
            <a:solidFill>
              <a:schemeClr val="tx1"/>
            </a:solidFill>
            <a:miter lim="800000"/>
            <a:headEnd/>
            <a:tailEnd/>
          </a:ln>
          <a:effectLst/>
        </p:spPr>
        <p:txBody>
          <a:bodyPr anchor="ctr">
            <a:spAutoFit/>
          </a:bodyPr>
          <a:lstStyle/>
          <a:p>
            <a:pPr eaLnBrk="1" hangingPunct="1">
              <a:spcBef>
                <a:spcPct val="50000"/>
              </a:spcBef>
            </a:pPr>
            <a:r>
              <a:rPr lang="zh-CN" altLang="en-US" b="1">
                <a:ea typeface="楷体_GB2312" pitchFamily="49" charset="-122"/>
              </a:rPr>
              <a:t>在此状态下清零</a:t>
            </a:r>
            <a:endParaRPr lang="zh-CN" altLang="en-US" sz="3200" b="1">
              <a:ea typeface="楷体_GB2312" pitchFamily="49" charset="-122"/>
            </a:endParaRPr>
          </a:p>
        </p:txBody>
      </p:sp>
      <p:sp>
        <p:nvSpPr>
          <p:cNvPr id="91162" name="Text Box 26"/>
          <p:cNvSpPr txBox="1">
            <a:spLocks noChangeArrowheads="1"/>
          </p:cNvSpPr>
          <p:nvPr/>
        </p:nvSpPr>
        <p:spPr bwMode="auto">
          <a:xfrm>
            <a:off x="3727450" y="5557838"/>
            <a:ext cx="4843463" cy="984250"/>
          </a:xfrm>
          <a:prstGeom prst="rect">
            <a:avLst/>
          </a:prstGeom>
          <a:noFill/>
          <a:ln w="38100">
            <a:solidFill>
              <a:schemeClr val="accent1"/>
            </a:solidFill>
            <a:miter lim="800000"/>
            <a:headEnd/>
            <a:tailEnd/>
          </a:ln>
          <a:effectLst/>
        </p:spPr>
        <p:txBody>
          <a:bodyPr anchor="ctr">
            <a:spAutoFit/>
          </a:bodyPr>
          <a:lstStyle/>
          <a:p>
            <a:pPr eaLnBrk="1" hangingPunct="1">
              <a:spcBef>
                <a:spcPct val="50000"/>
              </a:spcBef>
            </a:pPr>
            <a:r>
              <a:rPr lang="zh-CN" altLang="en-US" sz="2800" b="1"/>
              <a:t>异步清零，此状态出现时间极短，不能计入计数循环。</a:t>
            </a:r>
          </a:p>
        </p:txBody>
      </p:sp>
      <p:grpSp>
        <p:nvGrpSpPr>
          <p:cNvPr id="91163" name="Group 27"/>
          <p:cNvGrpSpPr>
            <a:grpSpLocks/>
          </p:cNvGrpSpPr>
          <p:nvPr/>
        </p:nvGrpSpPr>
        <p:grpSpPr bwMode="auto">
          <a:xfrm>
            <a:off x="5056188" y="1477963"/>
            <a:ext cx="3535362" cy="3641725"/>
            <a:chOff x="3185" y="931"/>
            <a:chExt cx="2227" cy="2294"/>
          </a:xfrm>
        </p:grpSpPr>
        <p:sp>
          <p:nvSpPr>
            <p:cNvPr id="31754" name="Text Box 28"/>
            <p:cNvSpPr txBox="1">
              <a:spLocks noChangeArrowheads="1"/>
            </p:cNvSpPr>
            <p:nvPr/>
          </p:nvSpPr>
          <p:spPr bwMode="auto">
            <a:xfrm>
              <a:off x="3501" y="1433"/>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31755" name="Text Box 29"/>
            <p:cNvSpPr txBox="1">
              <a:spLocks noChangeArrowheads="1"/>
            </p:cNvSpPr>
            <p:nvPr/>
          </p:nvSpPr>
          <p:spPr bwMode="auto">
            <a:xfrm>
              <a:off x="3506" y="1930"/>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31756" name="Text Box 30"/>
            <p:cNvSpPr txBox="1">
              <a:spLocks noChangeArrowheads="1"/>
            </p:cNvSpPr>
            <p:nvPr/>
          </p:nvSpPr>
          <p:spPr bwMode="auto">
            <a:xfrm>
              <a:off x="3889" y="130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1757" name="Text Box 31"/>
            <p:cNvSpPr txBox="1">
              <a:spLocks noChangeArrowheads="1"/>
            </p:cNvSpPr>
            <p:nvPr/>
          </p:nvSpPr>
          <p:spPr bwMode="auto">
            <a:xfrm>
              <a:off x="4164" y="1306"/>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1758" name="Text Box 32"/>
            <p:cNvSpPr txBox="1">
              <a:spLocks noChangeArrowheads="1"/>
            </p:cNvSpPr>
            <p:nvPr/>
          </p:nvSpPr>
          <p:spPr bwMode="auto">
            <a:xfrm>
              <a:off x="4450" y="131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1759" name="Text Box 33"/>
            <p:cNvSpPr txBox="1">
              <a:spLocks noChangeArrowheads="1"/>
            </p:cNvSpPr>
            <p:nvPr/>
          </p:nvSpPr>
          <p:spPr bwMode="auto">
            <a:xfrm>
              <a:off x="4735" y="1318"/>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1760" name="Text Box 34"/>
            <p:cNvSpPr txBox="1">
              <a:spLocks noChangeArrowheads="1"/>
            </p:cNvSpPr>
            <p:nvPr/>
          </p:nvSpPr>
          <p:spPr bwMode="auto">
            <a:xfrm>
              <a:off x="4603" y="1780"/>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31761" name="Text Box 35"/>
            <p:cNvSpPr txBox="1">
              <a:spLocks noChangeArrowheads="1"/>
            </p:cNvSpPr>
            <p:nvPr/>
          </p:nvSpPr>
          <p:spPr bwMode="auto">
            <a:xfrm>
              <a:off x="4376" y="1998"/>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31762" name="Text Box 36"/>
            <p:cNvSpPr txBox="1">
              <a:spLocks noChangeArrowheads="1"/>
            </p:cNvSpPr>
            <p:nvPr/>
          </p:nvSpPr>
          <p:spPr bwMode="auto">
            <a:xfrm>
              <a:off x="4026" y="1845"/>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31763" name="Text Box 37"/>
            <p:cNvSpPr txBox="1">
              <a:spLocks noChangeArrowheads="1"/>
            </p:cNvSpPr>
            <p:nvPr/>
          </p:nvSpPr>
          <p:spPr bwMode="auto">
            <a:xfrm>
              <a:off x="3815" y="2001"/>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31764" name="AutoShape 38"/>
            <p:cNvSpPr>
              <a:spLocks noChangeArrowheads="1"/>
            </p:cNvSpPr>
            <p:nvPr/>
          </p:nvSpPr>
          <p:spPr bwMode="auto">
            <a:xfrm>
              <a:off x="3654" y="2184"/>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1765" name="AutoShape 39"/>
            <p:cNvSpPr>
              <a:spLocks noChangeArrowheads="1"/>
            </p:cNvSpPr>
            <p:nvPr/>
          </p:nvSpPr>
          <p:spPr bwMode="auto">
            <a:xfrm flipV="1">
              <a:off x="3659" y="1326"/>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1766" name="Oval 40"/>
            <p:cNvSpPr>
              <a:spLocks noChangeArrowheads="1"/>
            </p:cNvSpPr>
            <p:nvPr/>
          </p:nvSpPr>
          <p:spPr bwMode="auto">
            <a:xfrm>
              <a:off x="3698" y="2339"/>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1767" name="Oval 41"/>
            <p:cNvSpPr>
              <a:spLocks noChangeArrowheads="1"/>
            </p:cNvSpPr>
            <p:nvPr/>
          </p:nvSpPr>
          <p:spPr bwMode="auto">
            <a:xfrm>
              <a:off x="3703" y="1243"/>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1768" name="Rectangle 42"/>
            <p:cNvSpPr>
              <a:spLocks noChangeArrowheads="1"/>
            </p:cNvSpPr>
            <p:nvPr/>
          </p:nvSpPr>
          <p:spPr bwMode="auto">
            <a:xfrm>
              <a:off x="3517" y="1321"/>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1769" name="Line 43"/>
            <p:cNvSpPr>
              <a:spLocks noChangeShapeType="1"/>
            </p:cNvSpPr>
            <p:nvPr/>
          </p:nvSpPr>
          <p:spPr bwMode="auto">
            <a:xfrm>
              <a:off x="3735" y="931"/>
              <a:ext cx="0" cy="334"/>
            </a:xfrm>
            <a:prstGeom prst="line">
              <a:avLst/>
            </a:prstGeom>
            <a:noFill/>
            <a:ln w="38100">
              <a:solidFill>
                <a:schemeClr val="tx1"/>
              </a:solidFill>
              <a:round/>
              <a:headEnd/>
              <a:tailEnd/>
            </a:ln>
            <a:effectLst/>
          </p:spPr>
          <p:txBody>
            <a:bodyPr anchor="ctr">
              <a:spAutoFit/>
            </a:bodyPr>
            <a:lstStyle/>
            <a:p>
              <a:endParaRPr lang="zh-CN" altLang="en-US"/>
            </a:p>
          </p:txBody>
        </p:sp>
        <p:sp>
          <p:nvSpPr>
            <p:cNvPr id="31770" name="Line 44"/>
            <p:cNvSpPr>
              <a:spLocks noChangeShapeType="1"/>
            </p:cNvSpPr>
            <p:nvPr/>
          </p:nvSpPr>
          <p:spPr bwMode="auto">
            <a:xfrm>
              <a:off x="4016" y="1141"/>
              <a:ext cx="1" cy="176"/>
            </a:xfrm>
            <a:prstGeom prst="line">
              <a:avLst/>
            </a:prstGeom>
            <a:noFill/>
            <a:ln w="38100">
              <a:solidFill>
                <a:schemeClr val="tx1"/>
              </a:solidFill>
              <a:round/>
              <a:headEnd/>
              <a:tailEnd/>
            </a:ln>
            <a:effectLst/>
          </p:spPr>
          <p:txBody>
            <a:bodyPr anchor="ctr">
              <a:spAutoFit/>
            </a:bodyPr>
            <a:lstStyle/>
            <a:p>
              <a:endParaRPr lang="zh-CN" altLang="en-US"/>
            </a:p>
          </p:txBody>
        </p:sp>
        <p:sp>
          <p:nvSpPr>
            <p:cNvPr id="31771" name="Line 45"/>
            <p:cNvSpPr>
              <a:spLocks noChangeShapeType="1"/>
            </p:cNvSpPr>
            <p:nvPr/>
          </p:nvSpPr>
          <p:spPr bwMode="auto">
            <a:xfrm>
              <a:off x="4298" y="934"/>
              <a:ext cx="1" cy="384"/>
            </a:xfrm>
            <a:prstGeom prst="line">
              <a:avLst/>
            </a:prstGeom>
            <a:noFill/>
            <a:ln w="38100">
              <a:solidFill>
                <a:schemeClr val="tx1"/>
              </a:solidFill>
              <a:round/>
              <a:headEnd/>
              <a:tailEnd/>
            </a:ln>
            <a:effectLst/>
          </p:spPr>
          <p:txBody>
            <a:bodyPr anchor="ctr">
              <a:spAutoFit/>
            </a:bodyPr>
            <a:lstStyle/>
            <a:p>
              <a:endParaRPr lang="zh-CN" altLang="en-US"/>
            </a:p>
          </p:txBody>
        </p:sp>
        <p:sp>
          <p:nvSpPr>
            <p:cNvPr id="31772" name="Line 46"/>
            <p:cNvSpPr>
              <a:spLocks noChangeShapeType="1"/>
            </p:cNvSpPr>
            <p:nvPr/>
          </p:nvSpPr>
          <p:spPr bwMode="auto">
            <a:xfrm>
              <a:off x="4581" y="1130"/>
              <a:ext cx="0" cy="196"/>
            </a:xfrm>
            <a:prstGeom prst="line">
              <a:avLst/>
            </a:prstGeom>
            <a:noFill/>
            <a:ln w="38100">
              <a:solidFill>
                <a:schemeClr val="tx1"/>
              </a:solidFill>
              <a:round/>
              <a:headEnd/>
              <a:tailEnd/>
            </a:ln>
            <a:effectLst/>
          </p:spPr>
          <p:txBody>
            <a:bodyPr anchor="ctr">
              <a:spAutoFit/>
            </a:bodyPr>
            <a:lstStyle/>
            <a:p>
              <a:endParaRPr lang="zh-CN" altLang="en-US"/>
            </a:p>
          </p:txBody>
        </p:sp>
        <p:sp>
          <p:nvSpPr>
            <p:cNvPr id="31773" name="Line 47"/>
            <p:cNvSpPr>
              <a:spLocks noChangeShapeType="1"/>
            </p:cNvSpPr>
            <p:nvPr/>
          </p:nvSpPr>
          <p:spPr bwMode="auto">
            <a:xfrm>
              <a:off x="4017" y="2326"/>
              <a:ext cx="0" cy="282"/>
            </a:xfrm>
            <a:prstGeom prst="line">
              <a:avLst/>
            </a:prstGeom>
            <a:noFill/>
            <a:ln w="38100">
              <a:solidFill>
                <a:schemeClr val="tx1"/>
              </a:solidFill>
              <a:round/>
              <a:headEnd/>
              <a:tailEnd/>
            </a:ln>
            <a:effectLst/>
          </p:spPr>
          <p:txBody>
            <a:bodyPr anchor="ctr">
              <a:spAutoFit/>
            </a:bodyPr>
            <a:lstStyle/>
            <a:p>
              <a:endParaRPr lang="zh-CN" altLang="en-US"/>
            </a:p>
          </p:txBody>
        </p:sp>
        <p:sp>
          <p:nvSpPr>
            <p:cNvPr id="31774" name="Line 48"/>
            <p:cNvSpPr>
              <a:spLocks noChangeShapeType="1"/>
            </p:cNvSpPr>
            <p:nvPr/>
          </p:nvSpPr>
          <p:spPr bwMode="auto">
            <a:xfrm>
              <a:off x="4299" y="2326"/>
              <a:ext cx="0" cy="321"/>
            </a:xfrm>
            <a:prstGeom prst="line">
              <a:avLst/>
            </a:prstGeom>
            <a:noFill/>
            <a:ln w="38100">
              <a:solidFill>
                <a:schemeClr val="tx1"/>
              </a:solidFill>
              <a:round/>
              <a:headEnd/>
              <a:tailEnd/>
            </a:ln>
            <a:effectLst/>
          </p:spPr>
          <p:txBody>
            <a:bodyPr anchor="ctr">
              <a:spAutoFit/>
            </a:bodyPr>
            <a:lstStyle/>
            <a:p>
              <a:endParaRPr lang="zh-CN" altLang="en-US"/>
            </a:p>
          </p:txBody>
        </p:sp>
        <p:sp>
          <p:nvSpPr>
            <p:cNvPr id="31775" name="Line 49"/>
            <p:cNvSpPr>
              <a:spLocks noChangeShapeType="1"/>
            </p:cNvSpPr>
            <p:nvPr/>
          </p:nvSpPr>
          <p:spPr bwMode="auto">
            <a:xfrm>
              <a:off x="4862" y="2317"/>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76" name="Text Box 50"/>
            <p:cNvSpPr txBox="1">
              <a:spLocks noChangeArrowheads="1"/>
            </p:cNvSpPr>
            <p:nvPr/>
          </p:nvSpPr>
          <p:spPr bwMode="auto">
            <a:xfrm>
              <a:off x="3862" y="1650"/>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sp>
          <p:nvSpPr>
            <p:cNvPr id="31777" name="Line 51"/>
            <p:cNvSpPr>
              <a:spLocks noChangeShapeType="1"/>
            </p:cNvSpPr>
            <p:nvPr/>
          </p:nvSpPr>
          <p:spPr bwMode="auto">
            <a:xfrm>
              <a:off x="4766" y="2545"/>
              <a:ext cx="200" cy="0"/>
            </a:xfrm>
            <a:prstGeom prst="line">
              <a:avLst/>
            </a:prstGeom>
            <a:noFill/>
            <a:ln w="76200">
              <a:solidFill>
                <a:schemeClr val="tx1"/>
              </a:solidFill>
              <a:round/>
              <a:headEnd/>
              <a:tailEnd/>
            </a:ln>
            <a:effectLst/>
          </p:spPr>
          <p:txBody>
            <a:bodyPr wrap="none" anchor="ctr">
              <a:spAutoFit/>
            </a:bodyPr>
            <a:lstStyle/>
            <a:p>
              <a:endParaRPr lang="zh-CN" altLang="en-US"/>
            </a:p>
          </p:txBody>
        </p:sp>
        <p:sp>
          <p:nvSpPr>
            <p:cNvPr id="31778" name="Line 52"/>
            <p:cNvSpPr>
              <a:spLocks noChangeShapeType="1"/>
            </p:cNvSpPr>
            <p:nvPr/>
          </p:nvSpPr>
          <p:spPr bwMode="auto">
            <a:xfrm>
              <a:off x="3730" y="933"/>
              <a:ext cx="5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79" name="Line 53"/>
            <p:cNvSpPr>
              <a:spLocks noChangeShapeType="1"/>
            </p:cNvSpPr>
            <p:nvPr/>
          </p:nvSpPr>
          <p:spPr bwMode="auto">
            <a:xfrm>
              <a:off x="5403" y="1134"/>
              <a:ext cx="0" cy="1510"/>
            </a:xfrm>
            <a:prstGeom prst="line">
              <a:avLst/>
            </a:prstGeom>
            <a:noFill/>
            <a:ln w="38100">
              <a:solidFill>
                <a:schemeClr val="tx1"/>
              </a:solidFill>
              <a:round/>
              <a:headEnd/>
              <a:tailEnd/>
            </a:ln>
            <a:effectLst/>
          </p:spPr>
          <p:txBody>
            <a:bodyPr anchor="ctr">
              <a:spAutoFit/>
            </a:bodyPr>
            <a:lstStyle/>
            <a:p>
              <a:endParaRPr lang="zh-CN" altLang="en-US"/>
            </a:p>
          </p:txBody>
        </p:sp>
        <p:sp>
          <p:nvSpPr>
            <p:cNvPr id="31780" name="Line 54"/>
            <p:cNvSpPr>
              <a:spLocks noChangeShapeType="1"/>
            </p:cNvSpPr>
            <p:nvPr/>
          </p:nvSpPr>
          <p:spPr bwMode="auto">
            <a:xfrm>
              <a:off x="3185" y="1134"/>
              <a:ext cx="0" cy="1472"/>
            </a:xfrm>
            <a:prstGeom prst="line">
              <a:avLst/>
            </a:prstGeom>
            <a:noFill/>
            <a:ln w="38100">
              <a:solidFill>
                <a:schemeClr val="tx1"/>
              </a:solidFill>
              <a:round/>
              <a:headEnd/>
              <a:tailEnd/>
            </a:ln>
            <a:effectLst/>
          </p:spPr>
          <p:txBody>
            <a:bodyPr anchor="ctr">
              <a:spAutoFit/>
            </a:bodyPr>
            <a:lstStyle/>
            <a:p>
              <a:endParaRPr lang="zh-CN" altLang="en-US"/>
            </a:p>
          </p:txBody>
        </p:sp>
        <p:sp>
          <p:nvSpPr>
            <p:cNvPr id="31781" name="Line 55"/>
            <p:cNvSpPr>
              <a:spLocks noChangeShapeType="1"/>
            </p:cNvSpPr>
            <p:nvPr/>
          </p:nvSpPr>
          <p:spPr bwMode="auto">
            <a:xfrm>
              <a:off x="3185" y="2591"/>
              <a:ext cx="8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82" name="Line 56"/>
            <p:cNvSpPr>
              <a:spLocks noChangeShapeType="1"/>
            </p:cNvSpPr>
            <p:nvPr/>
          </p:nvSpPr>
          <p:spPr bwMode="auto">
            <a:xfrm>
              <a:off x="4303" y="2643"/>
              <a:ext cx="1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83" name="Line 57"/>
            <p:cNvSpPr>
              <a:spLocks noChangeShapeType="1"/>
            </p:cNvSpPr>
            <p:nvPr/>
          </p:nvSpPr>
          <p:spPr bwMode="auto">
            <a:xfrm>
              <a:off x="3185" y="1134"/>
              <a:ext cx="8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84" name="Line 58"/>
            <p:cNvSpPr>
              <a:spLocks noChangeShapeType="1"/>
            </p:cNvSpPr>
            <p:nvPr/>
          </p:nvSpPr>
          <p:spPr bwMode="auto">
            <a:xfrm>
              <a:off x="4575" y="1134"/>
              <a:ext cx="83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1785" name="Line 59"/>
            <p:cNvSpPr>
              <a:spLocks noChangeShapeType="1"/>
            </p:cNvSpPr>
            <p:nvPr/>
          </p:nvSpPr>
          <p:spPr bwMode="auto">
            <a:xfrm flipH="1" flipV="1">
              <a:off x="3730" y="2374"/>
              <a:ext cx="1" cy="381"/>
            </a:xfrm>
            <a:prstGeom prst="line">
              <a:avLst/>
            </a:prstGeom>
            <a:noFill/>
            <a:ln w="38100">
              <a:solidFill>
                <a:schemeClr val="tx1"/>
              </a:solidFill>
              <a:round/>
              <a:headEnd/>
              <a:tailEnd type="triangle" w="med" len="med"/>
            </a:ln>
            <a:effectLst/>
          </p:spPr>
          <p:txBody>
            <a:bodyPr anchor="ctr">
              <a:spAutoFit/>
            </a:bodyPr>
            <a:lstStyle/>
            <a:p>
              <a:endParaRPr lang="zh-CN" altLang="en-US"/>
            </a:p>
          </p:txBody>
        </p:sp>
        <p:sp>
          <p:nvSpPr>
            <p:cNvPr id="31786" name="Text Box 60"/>
            <p:cNvSpPr txBox="1">
              <a:spLocks noChangeArrowheads="1"/>
            </p:cNvSpPr>
            <p:nvPr/>
          </p:nvSpPr>
          <p:spPr bwMode="auto">
            <a:xfrm>
              <a:off x="3622" y="269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1787" name="Text Box 61"/>
            <p:cNvSpPr txBox="1">
              <a:spLocks noChangeArrowheads="1"/>
            </p:cNvSpPr>
            <p:nvPr/>
          </p:nvSpPr>
          <p:spPr bwMode="auto">
            <a:xfrm>
              <a:off x="3881" y="2707"/>
              <a:ext cx="655"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计数 脉冲</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56"/>
                                        </p:tgtEl>
                                        <p:attrNameLst>
                                          <p:attrName>style.visibility</p:attrName>
                                        </p:attrNameLst>
                                      </p:cBhvr>
                                      <p:to>
                                        <p:strVal val="visible"/>
                                      </p:to>
                                    </p:set>
                                    <p:animEffect transition="in" filter="wipe(left)">
                                      <p:cBhvr>
                                        <p:cTn id="12" dur="500"/>
                                        <p:tgtEl>
                                          <p:spTgt spid="91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57"/>
                                        </p:tgtEl>
                                        <p:attrNameLst>
                                          <p:attrName>style.visibility</p:attrName>
                                        </p:attrNameLst>
                                      </p:cBhvr>
                                      <p:to>
                                        <p:strVal val="visible"/>
                                      </p:to>
                                    </p:set>
                                    <p:animEffect transition="in" filter="wipe(left)">
                                      <p:cBhvr>
                                        <p:cTn id="17" dur="500"/>
                                        <p:tgtEl>
                                          <p:spTgt spid="91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158"/>
                                        </p:tgtEl>
                                        <p:attrNameLst>
                                          <p:attrName>style.visibility</p:attrName>
                                        </p:attrNameLst>
                                      </p:cBhvr>
                                      <p:to>
                                        <p:strVal val="visible"/>
                                      </p:to>
                                    </p:set>
                                    <p:animEffect transition="in" filter="wipe(left)">
                                      <p:cBhvr>
                                        <p:cTn id="22" dur="500"/>
                                        <p:tgtEl>
                                          <p:spTgt spid="91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61"/>
                                        </p:tgtEl>
                                        <p:attrNameLst>
                                          <p:attrName>style.visibility</p:attrName>
                                        </p:attrNameLst>
                                      </p:cBhvr>
                                      <p:to>
                                        <p:strVal val="visible"/>
                                      </p:to>
                                    </p:set>
                                    <p:animEffect transition="in" filter="wipe(left)">
                                      <p:cBhvr>
                                        <p:cTn id="27" dur="500"/>
                                        <p:tgtEl>
                                          <p:spTgt spid="911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62"/>
                                        </p:tgtEl>
                                        <p:attrNameLst>
                                          <p:attrName>style.visibility</p:attrName>
                                        </p:attrNameLst>
                                      </p:cBhvr>
                                      <p:to>
                                        <p:strVal val="visible"/>
                                      </p:to>
                                    </p:set>
                                    <p:animEffect transition="in" filter="wipe(left)">
                                      <p:cBhvr>
                                        <p:cTn id="32" dur="500"/>
                                        <p:tgtEl>
                                          <p:spTgt spid="911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1163"/>
                                        </p:tgtEl>
                                        <p:attrNameLst>
                                          <p:attrName>style.visibility</p:attrName>
                                        </p:attrNameLst>
                                      </p:cBhvr>
                                      <p:to>
                                        <p:strVal val="visible"/>
                                      </p:to>
                                    </p:set>
                                    <p:animEffect transition="in" filter="dissolve">
                                      <p:cBhvr>
                                        <p:cTn id="37" dur="500"/>
                                        <p:tgtEl>
                                          <p:spTgt spid="91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6" grpId="0" animBg="1"/>
      <p:bldP spid="91157" grpId="0" animBg="1" autoUpdateAnimBg="0"/>
      <p:bldP spid="91161" grpId="0" animBg="1" autoUpdateAnimBg="0"/>
      <p:bldP spid="91162"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Line 2"/>
          <p:cNvSpPr>
            <a:spLocks noChangeShapeType="1"/>
          </p:cNvSpPr>
          <p:nvPr/>
        </p:nvSpPr>
        <p:spPr bwMode="auto">
          <a:xfrm flipH="1">
            <a:off x="4613275" y="1038225"/>
            <a:ext cx="0" cy="5540375"/>
          </a:xfrm>
          <a:prstGeom prst="line">
            <a:avLst/>
          </a:prstGeom>
          <a:noFill/>
          <a:ln w="38100" cap="rnd">
            <a:solidFill>
              <a:schemeClr val="tx1"/>
            </a:solidFill>
            <a:prstDash val="sysDot"/>
            <a:round/>
            <a:headEnd/>
            <a:tailEnd/>
          </a:ln>
          <a:effectLst/>
        </p:spPr>
        <p:txBody>
          <a:bodyPr anchor="ctr">
            <a:spAutoFit/>
          </a:bodyPr>
          <a:lstStyle/>
          <a:p>
            <a:endParaRPr lang="zh-CN" altLang="en-US"/>
          </a:p>
        </p:txBody>
      </p:sp>
      <p:sp>
        <p:nvSpPr>
          <p:cNvPr id="92163" name="Text Box 3"/>
          <p:cNvSpPr txBox="1">
            <a:spLocks noChangeArrowheads="1"/>
          </p:cNvSpPr>
          <p:nvPr/>
        </p:nvSpPr>
        <p:spPr bwMode="auto">
          <a:xfrm>
            <a:off x="825500" y="763588"/>
            <a:ext cx="2713038" cy="57943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3200" b="1">
                <a:solidFill>
                  <a:srgbClr val="CC00CC"/>
                </a:solidFill>
                <a:ea typeface="楷体_GB2312" pitchFamily="49" charset="-122"/>
              </a:rPr>
              <a:t>8421</a:t>
            </a:r>
            <a:r>
              <a:rPr lang="zh-CN" altLang="en-US" sz="3200" b="1">
                <a:solidFill>
                  <a:srgbClr val="CC00CC"/>
                </a:solidFill>
                <a:ea typeface="楷体_GB2312" pitchFamily="49" charset="-122"/>
              </a:rPr>
              <a:t>码制下</a:t>
            </a:r>
            <a:r>
              <a:rPr lang="zh-CN" altLang="en-US" sz="3200" b="1">
                <a:ea typeface="楷体_GB2312" pitchFamily="49" charset="-122"/>
              </a:rPr>
              <a:t>：</a:t>
            </a:r>
          </a:p>
        </p:txBody>
      </p:sp>
      <p:sp>
        <p:nvSpPr>
          <p:cNvPr id="92164" name="Text Box 4"/>
          <p:cNvSpPr txBox="1">
            <a:spLocks noChangeArrowheads="1"/>
          </p:cNvSpPr>
          <p:nvPr/>
        </p:nvSpPr>
        <p:spPr bwMode="auto">
          <a:xfrm>
            <a:off x="0" y="1370013"/>
            <a:ext cx="4416425" cy="45720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   </a:t>
            </a:r>
            <a:r>
              <a:rPr lang="zh-CN" altLang="en-US" b="1">
                <a:ea typeface="楷体_GB2312" pitchFamily="49" charset="-122"/>
              </a:rPr>
              <a:t>在</a:t>
            </a: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Q</a:t>
            </a:r>
            <a:r>
              <a:rPr lang="en-US" altLang="zh-CN" b="1" baseline="-25000">
                <a:ea typeface="楷体_GB2312" pitchFamily="49" charset="-122"/>
              </a:rPr>
              <a:t>C</a:t>
            </a:r>
            <a:r>
              <a:rPr lang="en-US" altLang="zh-CN" b="1">
                <a:ea typeface="楷体_GB2312" pitchFamily="49" charset="-122"/>
              </a:rPr>
              <a:t>Q</a:t>
            </a:r>
            <a:r>
              <a:rPr lang="en-US" altLang="zh-CN" b="1" baseline="-25000">
                <a:ea typeface="楷体_GB2312" pitchFamily="49" charset="-122"/>
              </a:rPr>
              <a:t>B</a:t>
            </a: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a:t>
            </a:r>
            <a:r>
              <a:rPr lang="zh-CN" altLang="en-US" b="1">
                <a:ea typeface="楷体_GB2312" pitchFamily="49" charset="-122"/>
              </a:rPr>
              <a:t>＝ </a:t>
            </a:r>
            <a:r>
              <a:rPr lang="en-US" altLang="zh-CN" b="1">
                <a:ea typeface="楷体_GB2312" pitchFamily="49" charset="-122"/>
              </a:rPr>
              <a:t>0110  </a:t>
            </a:r>
            <a:r>
              <a:rPr lang="zh-CN" altLang="en-US" b="1">
                <a:ea typeface="楷体_GB2312" pitchFamily="49" charset="-122"/>
              </a:rPr>
              <a:t>时清零</a:t>
            </a:r>
          </a:p>
        </p:txBody>
      </p:sp>
      <p:sp>
        <p:nvSpPr>
          <p:cNvPr id="92165" name="Text Box 5"/>
          <p:cNvSpPr txBox="1">
            <a:spLocks noChangeArrowheads="1"/>
          </p:cNvSpPr>
          <p:nvPr/>
        </p:nvSpPr>
        <p:spPr bwMode="auto">
          <a:xfrm>
            <a:off x="377825" y="195263"/>
            <a:ext cx="8791575" cy="579437"/>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3200" b="1"/>
              <a:t>同为六进制计数器，两种码制不同接法的</a:t>
            </a:r>
            <a:r>
              <a:rPr lang="zh-CN" altLang="en-US" sz="3200" b="1">
                <a:solidFill>
                  <a:srgbClr val="FF0000"/>
                </a:solidFill>
              </a:rPr>
              <a:t>比较</a:t>
            </a:r>
            <a:r>
              <a:rPr lang="zh-CN" altLang="en-US" sz="3200" b="1"/>
              <a:t>：</a:t>
            </a:r>
          </a:p>
        </p:txBody>
      </p:sp>
      <p:sp>
        <p:nvSpPr>
          <p:cNvPr id="92166" name="Text Box 6"/>
          <p:cNvSpPr txBox="1">
            <a:spLocks noChangeArrowheads="1"/>
          </p:cNvSpPr>
          <p:nvPr/>
        </p:nvSpPr>
        <p:spPr bwMode="auto">
          <a:xfrm>
            <a:off x="5159375" y="735013"/>
            <a:ext cx="3173413" cy="57943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3200" b="1">
                <a:solidFill>
                  <a:srgbClr val="CC00CC"/>
                </a:solidFill>
                <a:ea typeface="楷体_GB2312" pitchFamily="49" charset="-122"/>
              </a:rPr>
              <a:t>5421</a:t>
            </a:r>
            <a:r>
              <a:rPr lang="zh-CN" altLang="en-US" sz="3200" b="1">
                <a:solidFill>
                  <a:srgbClr val="CC00CC"/>
                </a:solidFill>
                <a:ea typeface="楷体_GB2312" pitchFamily="49" charset="-122"/>
              </a:rPr>
              <a:t>码制下：</a:t>
            </a:r>
          </a:p>
        </p:txBody>
      </p:sp>
      <p:sp>
        <p:nvSpPr>
          <p:cNvPr id="92167" name="Text Box 7"/>
          <p:cNvSpPr txBox="1">
            <a:spLocks noChangeArrowheads="1"/>
          </p:cNvSpPr>
          <p:nvPr/>
        </p:nvSpPr>
        <p:spPr bwMode="auto">
          <a:xfrm>
            <a:off x="4859338" y="1335088"/>
            <a:ext cx="4440237" cy="45720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在</a:t>
            </a: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Q</a:t>
            </a:r>
            <a:r>
              <a:rPr lang="en-US" altLang="zh-CN" b="1" baseline="-25000">
                <a:ea typeface="楷体_GB2312" pitchFamily="49" charset="-122"/>
              </a:rPr>
              <a:t>C</a:t>
            </a:r>
            <a:r>
              <a:rPr lang="en-US" altLang="zh-CN" b="1">
                <a:ea typeface="楷体_GB2312" pitchFamily="49" charset="-122"/>
              </a:rPr>
              <a:t>Q</a:t>
            </a:r>
            <a:r>
              <a:rPr lang="en-US" altLang="zh-CN" b="1" baseline="-25000">
                <a:ea typeface="楷体_GB2312" pitchFamily="49" charset="-122"/>
              </a:rPr>
              <a:t>B</a:t>
            </a:r>
            <a:r>
              <a:rPr lang="en-US" altLang="zh-CN" b="1">
                <a:ea typeface="楷体_GB2312" pitchFamily="49" charset="-122"/>
              </a:rPr>
              <a:t> </a:t>
            </a:r>
            <a:r>
              <a:rPr lang="zh-CN" altLang="en-US" b="1">
                <a:ea typeface="楷体_GB2312" pitchFamily="49" charset="-122"/>
              </a:rPr>
              <a:t>＝ </a:t>
            </a:r>
            <a:r>
              <a:rPr lang="en-US" altLang="zh-CN" b="1">
                <a:ea typeface="楷体_GB2312" pitchFamily="49" charset="-122"/>
              </a:rPr>
              <a:t>1001  </a:t>
            </a:r>
            <a:r>
              <a:rPr lang="zh-CN" altLang="en-US" b="1">
                <a:ea typeface="楷体_GB2312" pitchFamily="49" charset="-122"/>
              </a:rPr>
              <a:t>时清零</a:t>
            </a:r>
          </a:p>
        </p:txBody>
      </p:sp>
      <p:grpSp>
        <p:nvGrpSpPr>
          <p:cNvPr id="92168" name="Group 8"/>
          <p:cNvGrpSpPr>
            <a:grpSpLocks/>
          </p:cNvGrpSpPr>
          <p:nvPr/>
        </p:nvGrpSpPr>
        <p:grpSpPr bwMode="auto">
          <a:xfrm>
            <a:off x="5081588" y="2468563"/>
            <a:ext cx="3535362" cy="3641725"/>
            <a:chOff x="3185" y="931"/>
            <a:chExt cx="2227" cy="2294"/>
          </a:xfrm>
        </p:grpSpPr>
        <p:sp>
          <p:nvSpPr>
            <p:cNvPr id="32814" name="Text Box 9"/>
            <p:cNvSpPr txBox="1">
              <a:spLocks noChangeArrowheads="1"/>
            </p:cNvSpPr>
            <p:nvPr/>
          </p:nvSpPr>
          <p:spPr bwMode="auto">
            <a:xfrm>
              <a:off x="3501" y="1433"/>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32815" name="Text Box 10"/>
            <p:cNvSpPr txBox="1">
              <a:spLocks noChangeArrowheads="1"/>
            </p:cNvSpPr>
            <p:nvPr/>
          </p:nvSpPr>
          <p:spPr bwMode="auto">
            <a:xfrm>
              <a:off x="3506" y="1930"/>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32816" name="Text Box 11"/>
            <p:cNvSpPr txBox="1">
              <a:spLocks noChangeArrowheads="1"/>
            </p:cNvSpPr>
            <p:nvPr/>
          </p:nvSpPr>
          <p:spPr bwMode="auto">
            <a:xfrm>
              <a:off x="3889" y="130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2817" name="Text Box 12"/>
            <p:cNvSpPr txBox="1">
              <a:spLocks noChangeArrowheads="1"/>
            </p:cNvSpPr>
            <p:nvPr/>
          </p:nvSpPr>
          <p:spPr bwMode="auto">
            <a:xfrm>
              <a:off x="4164" y="1306"/>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2818" name="Text Box 13"/>
            <p:cNvSpPr txBox="1">
              <a:spLocks noChangeArrowheads="1"/>
            </p:cNvSpPr>
            <p:nvPr/>
          </p:nvSpPr>
          <p:spPr bwMode="auto">
            <a:xfrm>
              <a:off x="4450" y="131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2819" name="Text Box 14"/>
            <p:cNvSpPr txBox="1">
              <a:spLocks noChangeArrowheads="1"/>
            </p:cNvSpPr>
            <p:nvPr/>
          </p:nvSpPr>
          <p:spPr bwMode="auto">
            <a:xfrm>
              <a:off x="4735" y="1318"/>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2820" name="Text Box 15"/>
            <p:cNvSpPr txBox="1">
              <a:spLocks noChangeArrowheads="1"/>
            </p:cNvSpPr>
            <p:nvPr/>
          </p:nvSpPr>
          <p:spPr bwMode="auto">
            <a:xfrm>
              <a:off x="4603" y="1780"/>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32821" name="Text Box 16"/>
            <p:cNvSpPr txBox="1">
              <a:spLocks noChangeArrowheads="1"/>
            </p:cNvSpPr>
            <p:nvPr/>
          </p:nvSpPr>
          <p:spPr bwMode="auto">
            <a:xfrm>
              <a:off x="4376" y="1998"/>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32822" name="Text Box 17"/>
            <p:cNvSpPr txBox="1">
              <a:spLocks noChangeArrowheads="1"/>
            </p:cNvSpPr>
            <p:nvPr/>
          </p:nvSpPr>
          <p:spPr bwMode="auto">
            <a:xfrm>
              <a:off x="4026" y="1845"/>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32823" name="Text Box 18"/>
            <p:cNvSpPr txBox="1">
              <a:spLocks noChangeArrowheads="1"/>
            </p:cNvSpPr>
            <p:nvPr/>
          </p:nvSpPr>
          <p:spPr bwMode="auto">
            <a:xfrm>
              <a:off x="3815" y="2001"/>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32824" name="AutoShape 19"/>
            <p:cNvSpPr>
              <a:spLocks noChangeArrowheads="1"/>
            </p:cNvSpPr>
            <p:nvPr/>
          </p:nvSpPr>
          <p:spPr bwMode="auto">
            <a:xfrm>
              <a:off x="3654" y="2184"/>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825" name="AutoShape 20"/>
            <p:cNvSpPr>
              <a:spLocks noChangeArrowheads="1"/>
            </p:cNvSpPr>
            <p:nvPr/>
          </p:nvSpPr>
          <p:spPr bwMode="auto">
            <a:xfrm flipV="1">
              <a:off x="3659" y="1326"/>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826" name="Oval 21"/>
            <p:cNvSpPr>
              <a:spLocks noChangeArrowheads="1"/>
            </p:cNvSpPr>
            <p:nvPr/>
          </p:nvSpPr>
          <p:spPr bwMode="auto">
            <a:xfrm>
              <a:off x="3698" y="2339"/>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2827" name="Oval 22"/>
            <p:cNvSpPr>
              <a:spLocks noChangeArrowheads="1"/>
            </p:cNvSpPr>
            <p:nvPr/>
          </p:nvSpPr>
          <p:spPr bwMode="auto">
            <a:xfrm>
              <a:off x="3703" y="1243"/>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2828" name="Rectangle 23"/>
            <p:cNvSpPr>
              <a:spLocks noChangeArrowheads="1"/>
            </p:cNvSpPr>
            <p:nvPr/>
          </p:nvSpPr>
          <p:spPr bwMode="auto">
            <a:xfrm>
              <a:off x="3517" y="1321"/>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829" name="Line 24"/>
            <p:cNvSpPr>
              <a:spLocks noChangeShapeType="1"/>
            </p:cNvSpPr>
            <p:nvPr/>
          </p:nvSpPr>
          <p:spPr bwMode="auto">
            <a:xfrm>
              <a:off x="3735" y="931"/>
              <a:ext cx="0" cy="334"/>
            </a:xfrm>
            <a:prstGeom prst="line">
              <a:avLst/>
            </a:prstGeom>
            <a:noFill/>
            <a:ln w="38100">
              <a:solidFill>
                <a:schemeClr val="tx1"/>
              </a:solidFill>
              <a:round/>
              <a:headEnd/>
              <a:tailEnd/>
            </a:ln>
            <a:effectLst/>
          </p:spPr>
          <p:txBody>
            <a:bodyPr anchor="ctr">
              <a:spAutoFit/>
            </a:bodyPr>
            <a:lstStyle/>
            <a:p>
              <a:endParaRPr lang="zh-CN" altLang="en-US"/>
            </a:p>
          </p:txBody>
        </p:sp>
        <p:sp>
          <p:nvSpPr>
            <p:cNvPr id="32830" name="Line 25"/>
            <p:cNvSpPr>
              <a:spLocks noChangeShapeType="1"/>
            </p:cNvSpPr>
            <p:nvPr/>
          </p:nvSpPr>
          <p:spPr bwMode="auto">
            <a:xfrm>
              <a:off x="4016" y="1141"/>
              <a:ext cx="1" cy="176"/>
            </a:xfrm>
            <a:prstGeom prst="line">
              <a:avLst/>
            </a:prstGeom>
            <a:noFill/>
            <a:ln w="38100">
              <a:solidFill>
                <a:schemeClr val="tx1"/>
              </a:solidFill>
              <a:round/>
              <a:headEnd/>
              <a:tailEnd/>
            </a:ln>
            <a:effectLst/>
          </p:spPr>
          <p:txBody>
            <a:bodyPr anchor="ctr">
              <a:spAutoFit/>
            </a:bodyPr>
            <a:lstStyle/>
            <a:p>
              <a:endParaRPr lang="zh-CN" altLang="en-US"/>
            </a:p>
          </p:txBody>
        </p:sp>
        <p:sp>
          <p:nvSpPr>
            <p:cNvPr id="32831" name="Line 26"/>
            <p:cNvSpPr>
              <a:spLocks noChangeShapeType="1"/>
            </p:cNvSpPr>
            <p:nvPr/>
          </p:nvSpPr>
          <p:spPr bwMode="auto">
            <a:xfrm>
              <a:off x="4298" y="934"/>
              <a:ext cx="1" cy="384"/>
            </a:xfrm>
            <a:prstGeom prst="line">
              <a:avLst/>
            </a:prstGeom>
            <a:noFill/>
            <a:ln w="38100">
              <a:solidFill>
                <a:schemeClr val="tx1"/>
              </a:solidFill>
              <a:round/>
              <a:headEnd/>
              <a:tailEnd/>
            </a:ln>
            <a:effectLst/>
          </p:spPr>
          <p:txBody>
            <a:bodyPr anchor="ctr">
              <a:spAutoFit/>
            </a:bodyPr>
            <a:lstStyle/>
            <a:p>
              <a:endParaRPr lang="zh-CN" altLang="en-US"/>
            </a:p>
          </p:txBody>
        </p:sp>
        <p:sp>
          <p:nvSpPr>
            <p:cNvPr id="32832" name="Line 27"/>
            <p:cNvSpPr>
              <a:spLocks noChangeShapeType="1"/>
            </p:cNvSpPr>
            <p:nvPr/>
          </p:nvSpPr>
          <p:spPr bwMode="auto">
            <a:xfrm>
              <a:off x="4581" y="1130"/>
              <a:ext cx="0" cy="196"/>
            </a:xfrm>
            <a:prstGeom prst="line">
              <a:avLst/>
            </a:prstGeom>
            <a:noFill/>
            <a:ln w="38100">
              <a:solidFill>
                <a:schemeClr val="tx1"/>
              </a:solidFill>
              <a:round/>
              <a:headEnd/>
              <a:tailEnd/>
            </a:ln>
            <a:effectLst/>
          </p:spPr>
          <p:txBody>
            <a:bodyPr anchor="ctr">
              <a:spAutoFit/>
            </a:bodyPr>
            <a:lstStyle/>
            <a:p>
              <a:endParaRPr lang="zh-CN" altLang="en-US"/>
            </a:p>
          </p:txBody>
        </p:sp>
        <p:sp>
          <p:nvSpPr>
            <p:cNvPr id="32833" name="Line 28"/>
            <p:cNvSpPr>
              <a:spLocks noChangeShapeType="1"/>
            </p:cNvSpPr>
            <p:nvPr/>
          </p:nvSpPr>
          <p:spPr bwMode="auto">
            <a:xfrm>
              <a:off x="4017" y="2326"/>
              <a:ext cx="0" cy="282"/>
            </a:xfrm>
            <a:prstGeom prst="line">
              <a:avLst/>
            </a:prstGeom>
            <a:noFill/>
            <a:ln w="38100">
              <a:solidFill>
                <a:schemeClr val="tx1"/>
              </a:solidFill>
              <a:round/>
              <a:headEnd/>
              <a:tailEnd/>
            </a:ln>
            <a:effectLst/>
          </p:spPr>
          <p:txBody>
            <a:bodyPr anchor="ctr">
              <a:spAutoFit/>
            </a:bodyPr>
            <a:lstStyle/>
            <a:p>
              <a:endParaRPr lang="zh-CN" altLang="en-US"/>
            </a:p>
          </p:txBody>
        </p:sp>
        <p:sp>
          <p:nvSpPr>
            <p:cNvPr id="32834" name="Line 29"/>
            <p:cNvSpPr>
              <a:spLocks noChangeShapeType="1"/>
            </p:cNvSpPr>
            <p:nvPr/>
          </p:nvSpPr>
          <p:spPr bwMode="auto">
            <a:xfrm>
              <a:off x="4299" y="2326"/>
              <a:ext cx="0" cy="321"/>
            </a:xfrm>
            <a:prstGeom prst="line">
              <a:avLst/>
            </a:prstGeom>
            <a:noFill/>
            <a:ln w="38100">
              <a:solidFill>
                <a:schemeClr val="tx1"/>
              </a:solidFill>
              <a:round/>
              <a:headEnd/>
              <a:tailEnd/>
            </a:ln>
            <a:effectLst/>
          </p:spPr>
          <p:txBody>
            <a:bodyPr anchor="ctr">
              <a:spAutoFit/>
            </a:bodyPr>
            <a:lstStyle/>
            <a:p>
              <a:endParaRPr lang="zh-CN" altLang="en-US"/>
            </a:p>
          </p:txBody>
        </p:sp>
        <p:sp>
          <p:nvSpPr>
            <p:cNvPr id="32835" name="Line 30"/>
            <p:cNvSpPr>
              <a:spLocks noChangeShapeType="1"/>
            </p:cNvSpPr>
            <p:nvPr/>
          </p:nvSpPr>
          <p:spPr bwMode="auto">
            <a:xfrm>
              <a:off x="4862" y="2317"/>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36" name="Text Box 31"/>
            <p:cNvSpPr txBox="1">
              <a:spLocks noChangeArrowheads="1"/>
            </p:cNvSpPr>
            <p:nvPr/>
          </p:nvSpPr>
          <p:spPr bwMode="auto">
            <a:xfrm>
              <a:off x="3862" y="1650"/>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sp>
          <p:nvSpPr>
            <p:cNvPr id="32837" name="Line 32"/>
            <p:cNvSpPr>
              <a:spLocks noChangeShapeType="1"/>
            </p:cNvSpPr>
            <p:nvPr/>
          </p:nvSpPr>
          <p:spPr bwMode="auto">
            <a:xfrm>
              <a:off x="4766" y="2545"/>
              <a:ext cx="200" cy="0"/>
            </a:xfrm>
            <a:prstGeom prst="line">
              <a:avLst/>
            </a:prstGeom>
            <a:noFill/>
            <a:ln w="76200">
              <a:solidFill>
                <a:schemeClr val="tx1"/>
              </a:solidFill>
              <a:round/>
              <a:headEnd/>
              <a:tailEnd/>
            </a:ln>
            <a:effectLst/>
          </p:spPr>
          <p:txBody>
            <a:bodyPr wrap="none" anchor="ctr">
              <a:spAutoFit/>
            </a:bodyPr>
            <a:lstStyle/>
            <a:p>
              <a:endParaRPr lang="zh-CN" altLang="en-US"/>
            </a:p>
          </p:txBody>
        </p:sp>
        <p:sp>
          <p:nvSpPr>
            <p:cNvPr id="32838" name="Line 33"/>
            <p:cNvSpPr>
              <a:spLocks noChangeShapeType="1"/>
            </p:cNvSpPr>
            <p:nvPr/>
          </p:nvSpPr>
          <p:spPr bwMode="auto">
            <a:xfrm>
              <a:off x="3730" y="933"/>
              <a:ext cx="582"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39" name="Line 34"/>
            <p:cNvSpPr>
              <a:spLocks noChangeShapeType="1"/>
            </p:cNvSpPr>
            <p:nvPr/>
          </p:nvSpPr>
          <p:spPr bwMode="auto">
            <a:xfrm>
              <a:off x="5403" y="1134"/>
              <a:ext cx="0" cy="1510"/>
            </a:xfrm>
            <a:prstGeom prst="line">
              <a:avLst/>
            </a:prstGeom>
            <a:noFill/>
            <a:ln w="38100">
              <a:solidFill>
                <a:schemeClr val="tx1"/>
              </a:solidFill>
              <a:round/>
              <a:headEnd/>
              <a:tailEnd/>
            </a:ln>
            <a:effectLst/>
          </p:spPr>
          <p:txBody>
            <a:bodyPr anchor="ctr">
              <a:spAutoFit/>
            </a:bodyPr>
            <a:lstStyle/>
            <a:p>
              <a:endParaRPr lang="zh-CN" altLang="en-US"/>
            </a:p>
          </p:txBody>
        </p:sp>
        <p:sp>
          <p:nvSpPr>
            <p:cNvPr id="32840" name="Line 35"/>
            <p:cNvSpPr>
              <a:spLocks noChangeShapeType="1"/>
            </p:cNvSpPr>
            <p:nvPr/>
          </p:nvSpPr>
          <p:spPr bwMode="auto">
            <a:xfrm>
              <a:off x="3185" y="1134"/>
              <a:ext cx="0" cy="1472"/>
            </a:xfrm>
            <a:prstGeom prst="line">
              <a:avLst/>
            </a:prstGeom>
            <a:noFill/>
            <a:ln w="38100">
              <a:solidFill>
                <a:schemeClr val="tx1"/>
              </a:solidFill>
              <a:round/>
              <a:headEnd/>
              <a:tailEnd/>
            </a:ln>
            <a:effectLst/>
          </p:spPr>
          <p:txBody>
            <a:bodyPr anchor="ctr">
              <a:spAutoFit/>
            </a:bodyPr>
            <a:lstStyle/>
            <a:p>
              <a:endParaRPr lang="zh-CN" altLang="en-US"/>
            </a:p>
          </p:txBody>
        </p:sp>
        <p:sp>
          <p:nvSpPr>
            <p:cNvPr id="32841" name="Line 36"/>
            <p:cNvSpPr>
              <a:spLocks noChangeShapeType="1"/>
            </p:cNvSpPr>
            <p:nvPr/>
          </p:nvSpPr>
          <p:spPr bwMode="auto">
            <a:xfrm>
              <a:off x="3185" y="2591"/>
              <a:ext cx="836"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42" name="Line 37"/>
            <p:cNvSpPr>
              <a:spLocks noChangeShapeType="1"/>
            </p:cNvSpPr>
            <p:nvPr/>
          </p:nvSpPr>
          <p:spPr bwMode="auto">
            <a:xfrm>
              <a:off x="4303" y="2643"/>
              <a:ext cx="1109"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43" name="Line 38"/>
            <p:cNvSpPr>
              <a:spLocks noChangeShapeType="1"/>
            </p:cNvSpPr>
            <p:nvPr/>
          </p:nvSpPr>
          <p:spPr bwMode="auto">
            <a:xfrm>
              <a:off x="3185" y="1134"/>
              <a:ext cx="845"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44" name="Line 39"/>
            <p:cNvSpPr>
              <a:spLocks noChangeShapeType="1"/>
            </p:cNvSpPr>
            <p:nvPr/>
          </p:nvSpPr>
          <p:spPr bwMode="auto">
            <a:xfrm>
              <a:off x="4575" y="1134"/>
              <a:ext cx="837" cy="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45" name="Line 40"/>
            <p:cNvSpPr>
              <a:spLocks noChangeShapeType="1"/>
            </p:cNvSpPr>
            <p:nvPr/>
          </p:nvSpPr>
          <p:spPr bwMode="auto">
            <a:xfrm flipH="1" flipV="1">
              <a:off x="3730" y="2374"/>
              <a:ext cx="1" cy="381"/>
            </a:xfrm>
            <a:prstGeom prst="line">
              <a:avLst/>
            </a:prstGeom>
            <a:noFill/>
            <a:ln w="38100">
              <a:solidFill>
                <a:schemeClr val="tx1"/>
              </a:solidFill>
              <a:round/>
              <a:headEnd/>
              <a:tailEnd type="triangle" w="med" len="med"/>
            </a:ln>
            <a:effectLst/>
          </p:spPr>
          <p:txBody>
            <a:bodyPr anchor="ctr">
              <a:spAutoFit/>
            </a:bodyPr>
            <a:lstStyle/>
            <a:p>
              <a:endParaRPr lang="zh-CN" altLang="en-US"/>
            </a:p>
          </p:txBody>
        </p:sp>
        <p:sp>
          <p:nvSpPr>
            <p:cNvPr id="32846" name="Text Box 41"/>
            <p:cNvSpPr txBox="1">
              <a:spLocks noChangeArrowheads="1"/>
            </p:cNvSpPr>
            <p:nvPr/>
          </p:nvSpPr>
          <p:spPr bwMode="auto">
            <a:xfrm>
              <a:off x="3622" y="269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2847" name="Text Box 42"/>
            <p:cNvSpPr txBox="1">
              <a:spLocks noChangeArrowheads="1"/>
            </p:cNvSpPr>
            <p:nvPr/>
          </p:nvSpPr>
          <p:spPr bwMode="auto">
            <a:xfrm>
              <a:off x="3881" y="2707"/>
              <a:ext cx="655"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计数 脉冲</a:t>
              </a:r>
            </a:p>
          </p:txBody>
        </p:sp>
      </p:grpSp>
      <p:grpSp>
        <p:nvGrpSpPr>
          <p:cNvPr id="92203" name="Group 43"/>
          <p:cNvGrpSpPr>
            <a:grpSpLocks/>
          </p:cNvGrpSpPr>
          <p:nvPr/>
        </p:nvGrpSpPr>
        <p:grpSpPr bwMode="auto">
          <a:xfrm>
            <a:off x="306388" y="2058988"/>
            <a:ext cx="3992562" cy="3973512"/>
            <a:chOff x="177" y="1297"/>
            <a:chExt cx="2515" cy="2503"/>
          </a:xfrm>
        </p:grpSpPr>
        <p:sp>
          <p:nvSpPr>
            <p:cNvPr id="32778" name="Text Box 44"/>
            <p:cNvSpPr txBox="1">
              <a:spLocks noChangeArrowheads="1"/>
            </p:cNvSpPr>
            <p:nvPr/>
          </p:nvSpPr>
          <p:spPr bwMode="auto">
            <a:xfrm>
              <a:off x="476" y="2420"/>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32779" name="Text Box 45"/>
            <p:cNvSpPr txBox="1">
              <a:spLocks noChangeArrowheads="1"/>
            </p:cNvSpPr>
            <p:nvPr/>
          </p:nvSpPr>
          <p:spPr bwMode="auto">
            <a:xfrm>
              <a:off x="481" y="2917"/>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32780" name="Text Box 46"/>
            <p:cNvSpPr txBox="1">
              <a:spLocks noChangeArrowheads="1"/>
            </p:cNvSpPr>
            <p:nvPr/>
          </p:nvSpPr>
          <p:spPr bwMode="auto">
            <a:xfrm>
              <a:off x="864" y="229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2781" name="Text Box 47"/>
            <p:cNvSpPr txBox="1">
              <a:spLocks noChangeArrowheads="1"/>
            </p:cNvSpPr>
            <p:nvPr/>
          </p:nvSpPr>
          <p:spPr bwMode="auto">
            <a:xfrm>
              <a:off x="1139" y="2293"/>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2782" name="Text Box 48"/>
            <p:cNvSpPr txBox="1">
              <a:spLocks noChangeArrowheads="1"/>
            </p:cNvSpPr>
            <p:nvPr/>
          </p:nvSpPr>
          <p:spPr bwMode="auto">
            <a:xfrm>
              <a:off x="1425" y="2299"/>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2783" name="Text Box 49"/>
            <p:cNvSpPr txBox="1">
              <a:spLocks noChangeArrowheads="1"/>
            </p:cNvSpPr>
            <p:nvPr/>
          </p:nvSpPr>
          <p:spPr bwMode="auto">
            <a:xfrm>
              <a:off x="1710" y="230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2784" name="Text Box 50"/>
            <p:cNvSpPr txBox="1">
              <a:spLocks noChangeArrowheads="1"/>
            </p:cNvSpPr>
            <p:nvPr/>
          </p:nvSpPr>
          <p:spPr bwMode="auto">
            <a:xfrm>
              <a:off x="1578" y="276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32785" name="Text Box 51"/>
            <p:cNvSpPr txBox="1">
              <a:spLocks noChangeArrowheads="1"/>
            </p:cNvSpPr>
            <p:nvPr/>
          </p:nvSpPr>
          <p:spPr bwMode="auto">
            <a:xfrm>
              <a:off x="1351" y="2985"/>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32786" name="Text Box 52"/>
            <p:cNvSpPr txBox="1">
              <a:spLocks noChangeArrowheads="1"/>
            </p:cNvSpPr>
            <p:nvPr/>
          </p:nvSpPr>
          <p:spPr bwMode="auto">
            <a:xfrm>
              <a:off x="1066" y="276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32787" name="Text Box 53"/>
            <p:cNvSpPr txBox="1">
              <a:spLocks noChangeArrowheads="1"/>
            </p:cNvSpPr>
            <p:nvPr/>
          </p:nvSpPr>
          <p:spPr bwMode="auto">
            <a:xfrm>
              <a:off x="790" y="2988"/>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32788" name="AutoShape 54"/>
            <p:cNvSpPr>
              <a:spLocks noChangeArrowheads="1"/>
            </p:cNvSpPr>
            <p:nvPr/>
          </p:nvSpPr>
          <p:spPr bwMode="auto">
            <a:xfrm>
              <a:off x="629" y="3171"/>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789" name="AutoShape 55"/>
            <p:cNvSpPr>
              <a:spLocks noChangeArrowheads="1"/>
            </p:cNvSpPr>
            <p:nvPr/>
          </p:nvSpPr>
          <p:spPr bwMode="auto">
            <a:xfrm flipV="1">
              <a:off x="634" y="2313"/>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790" name="Oval 56"/>
            <p:cNvSpPr>
              <a:spLocks noChangeArrowheads="1"/>
            </p:cNvSpPr>
            <p:nvPr/>
          </p:nvSpPr>
          <p:spPr bwMode="auto">
            <a:xfrm>
              <a:off x="673" y="3326"/>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2791" name="Oval 57"/>
            <p:cNvSpPr>
              <a:spLocks noChangeArrowheads="1"/>
            </p:cNvSpPr>
            <p:nvPr/>
          </p:nvSpPr>
          <p:spPr bwMode="auto">
            <a:xfrm>
              <a:off x="678" y="2217"/>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2792" name="Rectangle 58"/>
            <p:cNvSpPr>
              <a:spLocks noChangeArrowheads="1"/>
            </p:cNvSpPr>
            <p:nvPr/>
          </p:nvSpPr>
          <p:spPr bwMode="auto">
            <a:xfrm>
              <a:off x="492" y="2308"/>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2793" name="Line 59"/>
            <p:cNvSpPr>
              <a:spLocks noChangeShapeType="1"/>
            </p:cNvSpPr>
            <p:nvPr/>
          </p:nvSpPr>
          <p:spPr bwMode="auto">
            <a:xfrm>
              <a:off x="1837" y="3304"/>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794" name="Text Box 60"/>
            <p:cNvSpPr txBox="1">
              <a:spLocks noChangeArrowheads="1"/>
            </p:cNvSpPr>
            <p:nvPr/>
          </p:nvSpPr>
          <p:spPr bwMode="auto">
            <a:xfrm>
              <a:off x="837" y="2637"/>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sp>
          <p:nvSpPr>
            <p:cNvPr id="32795" name="Line 61"/>
            <p:cNvSpPr>
              <a:spLocks noChangeShapeType="1"/>
            </p:cNvSpPr>
            <p:nvPr/>
          </p:nvSpPr>
          <p:spPr bwMode="auto">
            <a:xfrm>
              <a:off x="714" y="1515"/>
              <a:ext cx="0" cy="70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2796" name="Line 62"/>
            <p:cNvSpPr>
              <a:spLocks noChangeShapeType="1"/>
            </p:cNvSpPr>
            <p:nvPr/>
          </p:nvSpPr>
          <p:spPr bwMode="auto">
            <a:xfrm>
              <a:off x="992" y="1952"/>
              <a:ext cx="0" cy="35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797" name="Line 63"/>
            <p:cNvSpPr>
              <a:spLocks noChangeShapeType="1"/>
            </p:cNvSpPr>
            <p:nvPr/>
          </p:nvSpPr>
          <p:spPr bwMode="auto">
            <a:xfrm>
              <a:off x="178" y="1952"/>
              <a:ext cx="8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2798" name="Line 64"/>
            <p:cNvSpPr>
              <a:spLocks noChangeShapeType="1"/>
            </p:cNvSpPr>
            <p:nvPr/>
          </p:nvSpPr>
          <p:spPr bwMode="auto">
            <a:xfrm flipV="1">
              <a:off x="187" y="3684"/>
              <a:ext cx="527"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2799" name="Line 65"/>
            <p:cNvSpPr>
              <a:spLocks noChangeShapeType="1"/>
            </p:cNvSpPr>
            <p:nvPr/>
          </p:nvSpPr>
          <p:spPr bwMode="auto">
            <a:xfrm>
              <a:off x="705" y="3398"/>
              <a:ext cx="0" cy="300"/>
            </a:xfrm>
            <a:prstGeom prst="line">
              <a:avLst/>
            </a:prstGeom>
            <a:noFill/>
            <a:ln w="38100">
              <a:solidFill>
                <a:schemeClr val="tx1"/>
              </a:solidFill>
              <a:round/>
              <a:headEnd/>
              <a:tailEnd/>
            </a:ln>
            <a:effectLst/>
          </p:spPr>
          <p:txBody>
            <a:bodyPr anchor="ctr">
              <a:spAutoFit/>
            </a:bodyPr>
            <a:lstStyle/>
            <a:p>
              <a:endParaRPr lang="zh-CN" altLang="en-US"/>
            </a:p>
          </p:txBody>
        </p:sp>
        <p:sp>
          <p:nvSpPr>
            <p:cNvPr id="32800" name="Line 66"/>
            <p:cNvSpPr>
              <a:spLocks noChangeShapeType="1"/>
            </p:cNvSpPr>
            <p:nvPr/>
          </p:nvSpPr>
          <p:spPr bwMode="auto">
            <a:xfrm>
              <a:off x="177" y="1943"/>
              <a:ext cx="0" cy="175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01" name="Text Box 67"/>
            <p:cNvSpPr txBox="1">
              <a:spLocks noChangeArrowheads="1"/>
            </p:cNvSpPr>
            <p:nvPr/>
          </p:nvSpPr>
          <p:spPr bwMode="auto">
            <a:xfrm>
              <a:off x="351" y="1439"/>
              <a:ext cx="4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2802" name="Line 68"/>
            <p:cNvSpPr>
              <a:spLocks noChangeShapeType="1"/>
            </p:cNvSpPr>
            <p:nvPr/>
          </p:nvSpPr>
          <p:spPr bwMode="auto">
            <a:xfrm>
              <a:off x="988" y="3321"/>
              <a:ext cx="0" cy="465"/>
            </a:xfrm>
            <a:prstGeom prst="line">
              <a:avLst/>
            </a:prstGeom>
            <a:noFill/>
            <a:ln w="38100">
              <a:solidFill>
                <a:schemeClr val="tx1"/>
              </a:solidFill>
              <a:round/>
              <a:headEnd/>
              <a:tailEnd/>
            </a:ln>
            <a:effectLst/>
          </p:spPr>
          <p:txBody>
            <a:bodyPr anchor="ctr">
              <a:spAutoFit/>
            </a:bodyPr>
            <a:lstStyle/>
            <a:p>
              <a:endParaRPr lang="zh-CN" altLang="en-US"/>
            </a:p>
          </p:txBody>
        </p:sp>
        <p:sp>
          <p:nvSpPr>
            <p:cNvPr id="32803" name="Line 69"/>
            <p:cNvSpPr>
              <a:spLocks noChangeShapeType="1"/>
            </p:cNvSpPr>
            <p:nvPr/>
          </p:nvSpPr>
          <p:spPr bwMode="auto">
            <a:xfrm flipH="1">
              <a:off x="1561" y="1889"/>
              <a:ext cx="1" cy="414"/>
            </a:xfrm>
            <a:prstGeom prst="line">
              <a:avLst/>
            </a:prstGeom>
            <a:noFill/>
            <a:ln w="38100">
              <a:solidFill>
                <a:schemeClr val="tx1"/>
              </a:solidFill>
              <a:round/>
              <a:headEnd/>
              <a:tailEnd/>
            </a:ln>
            <a:effectLst/>
          </p:spPr>
          <p:txBody>
            <a:bodyPr anchor="ctr">
              <a:spAutoFit/>
            </a:bodyPr>
            <a:lstStyle/>
            <a:p>
              <a:endParaRPr lang="zh-CN" altLang="en-US"/>
            </a:p>
          </p:txBody>
        </p:sp>
        <p:sp>
          <p:nvSpPr>
            <p:cNvPr id="32804" name="Line 70"/>
            <p:cNvSpPr>
              <a:spLocks noChangeShapeType="1"/>
            </p:cNvSpPr>
            <p:nvPr/>
          </p:nvSpPr>
          <p:spPr bwMode="auto">
            <a:xfrm flipV="1">
              <a:off x="1552" y="1888"/>
              <a:ext cx="1140" cy="1"/>
            </a:xfrm>
            <a:prstGeom prst="line">
              <a:avLst/>
            </a:prstGeom>
            <a:noFill/>
            <a:ln w="38100">
              <a:solidFill>
                <a:schemeClr val="tx1"/>
              </a:solidFill>
              <a:round/>
              <a:headEnd/>
              <a:tailEnd/>
            </a:ln>
            <a:effectLst/>
          </p:spPr>
          <p:txBody>
            <a:bodyPr anchor="ctr">
              <a:spAutoFit/>
            </a:bodyPr>
            <a:lstStyle/>
            <a:p>
              <a:endParaRPr lang="zh-CN" altLang="en-US"/>
            </a:p>
          </p:txBody>
        </p:sp>
        <p:sp>
          <p:nvSpPr>
            <p:cNvPr id="32805" name="Line 71"/>
            <p:cNvSpPr>
              <a:spLocks noChangeShapeType="1"/>
            </p:cNvSpPr>
            <p:nvPr/>
          </p:nvSpPr>
          <p:spPr bwMode="auto">
            <a:xfrm>
              <a:off x="979" y="3791"/>
              <a:ext cx="171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2806" name="Line 72"/>
            <p:cNvSpPr>
              <a:spLocks noChangeShapeType="1"/>
            </p:cNvSpPr>
            <p:nvPr/>
          </p:nvSpPr>
          <p:spPr bwMode="auto">
            <a:xfrm>
              <a:off x="2685" y="1878"/>
              <a:ext cx="0" cy="1922"/>
            </a:xfrm>
            <a:prstGeom prst="line">
              <a:avLst/>
            </a:prstGeom>
            <a:noFill/>
            <a:ln w="38100">
              <a:solidFill>
                <a:schemeClr val="tx1"/>
              </a:solidFill>
              <a:round/>
              <a:headEnd/>
              <a:tailEnd/>
            </a:ln>
            <a:effectLst/>
          </p:spPr>
          <p:txBody>
            <a:bodyPr anchor="ctr">
              <a:spAutoFit/>
            </a:bodyPr>
            <a:lstStyle/>
            <a:p>
              <a:endParaRPr lang="zh-CN" altLang="en-US"/>
            </a:p>
          </p:txBody>
        </p:sp>
        <p:sp>
          <p:nvSpPr>
            <p:cNvPr id="32807" name="Line 73"/>
            <p:cNvSpPr>
              <a:spLocks noChangeShapeType="1"/>
            </p:cNvSpPr>
            <p:nvPr/>
          </p:nvSpPr>
          <p:spPr bwMode="auto">
            <a:xfrm>
              <a:off x="1707" y="3529"/>
              <a:ext cx="254" cy="0"/>
            </a:xfrm>
            <a:prstGeom prst="line">
              <a:avLst/>
            </a:prstGeom>
            <a:noFill/>
            <a:ln w="76200">
              <a:solidFill>
                <a:schemeClr val="tx1"/>
              </a:solidFill>
              <a:round/>
              <a:headEnd/>
              <a:tailEnd/>
            </a:ln>
            <a:effectLst/>
          </p:spPr>
          <p:txBody>
            <a:bodyPr anchor="ctr">
              <a:spAutoFit/>
            </a:bodyPr>
            <a:lstStyle/>
            <a:p>
              <a:endParaRPr lang="zh-CN" altLang="en-US"/>
            </a:p>
          </p:txBody>
        </p:sp>
        <p:sp>
          <p:nvSpPr>
            <p:cNvPr id="32808" name="Line 74"/>
            <p:cNvSpPr>
              <a:spLocks noChangeShapeType="1"/>
            </p:cNvSpPr>
            <p:nvPr/>
          </p:nvSpPr>
          <p:spPr bwMode="auto">
            <a:xfrm>
              <a:off x="1270" y="3321"/>
              <a:ext cx="0" cy="3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2809" name="Line 75"/>
            <p:cNvSpPr>
              <a:spLocks noChangeShapeType="1"/>
            </p:cNvSpPr>
            <p:nvPr/>
          </p:nvSpPr>
          <p:spPr bwMode="auto">
            <a:xfrm>
              <a:off x="1270" y="3685"/>
              <a:ext cx="108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2810" name="Line 76"/>
            <p:cNvSpPr>
              <a:spLocks noChangeShapeType="1"/>
            </p:cNvSpPr>
            <p:nvPr/>
          </p:nvSpPr>
          <p:spPr bwMode="auto">
            <a:xfrm>
              <a:off x="1834" y="2130"/>
              <a:ext cx="5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2811" name="Line 77"/>
            <p:cNvSpPr>
              <a:spLocks noChangeShapeType="1"/>
            </p:cNvSpPr>
            <p:nvPr/>
          </p:nvSpPr>
          <p:spPr bwMode="auto">
            <a:xfrm>
              <a:off x="2344" y="2133"/>
              <a:ext cx="0" cy="1561"/>
            </a:xfrm>
            <a:prstGeom prst="line">
              <a:avLst/>
            </a:prstGeom>
            <a:noFill/>
            <a:ln w="38100">
              <a:solidFill>
                <a:schemeClr val="tx1"/>
              </a:solidFill>
              <a:round/>
              <a:headEnd/>
              <a:tailEnd/>
            </a:ln>
            <a:effectLst/>
          </p:spPr>
          <p:txBody>
            <a:bodyPr anchor="ctr">
              <a:spAutoFit/>
            </a:bodyPr>
            <a:lstStyle/>
            <a:p>
              <a:endParaRPr lang="zh-CN" altLang="en-US"/>
            </a:p>
          </p:txBody>
        </p:sp>
        <p:sp>
          <p:nvSpPr>
            <p:cNvPr id="32812" name="Text Box 78"/>
            <p:cNvSpPr txBox="1">
              <a:spLocks noChangeArrowheads="1"/>
            </p:cNvSpPr>
            <p:nvPr/>
          </p:nvSpPr>
          <p:spPr bwMode="auto">
            <a:xfrm>
              <a:off x="719" y="1297"/>
              <a:ext cx="554"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计数 脉冲</a:t>
              </a:r>
            </a:p>
          </p:txBody>
        </p:sp>
        <p:sp>
          <p:nvSpPr>
            <p:cNvPr id="32813" name="Line 79"/>
            <p:cNvSpPr>
              <a:spLocks noChangeShapeType="1"/>
            </p:cNvSpPr>
            <p:nvPr/>
          </p:nvSpPr>
          <p:spPr bwMode="auto">
            <a:xfrm flipH="1">
              <a:off x="1841" y="2129"/>
              <a:ext cx="0" cy="189"/>
            </a:xfrm>
            <a:prstGeom prst="line">
              <a:avLst/>
            </a:prstGeom>
            <a:noFill/>
            <a:ln w="38100">
              <a:solidFill>
                <a:schemeClr val="tx1"/>
              </a:solidFill>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5">
                                            <p:txEl>
                                              <p:pRg st="0" end="0"/>
                                            </p:txEl>
                                          </p:spTgt>
                                        </p:tgtEl>
                                        <p:attrNameLst>
                                          <p:attrName>style.visibility</p:attrName>
                                        </p:attrNameLst>
                                      </p:cBhvr>
                                      <p:to>
                                        <p:strVal val="visible"/>
                                      </p:to>
                                    </p:set>
                                    <p:animEffect transition="in" filter="wipe(left)">
                                      <p:cBhvr>
                                        <p:cTn id="7" dur="500"/>
                                        <p:tgtEl>
                                          <p:spTgt spid="92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2"/>
                                        </p:tgtEl>
                                        <p:attrNameLst>
                                          <p:attrName>style.visibility</p:attrName>
                                        </p:attrNameLst>
                                      </p:cBhvr>
                                      <p:to>
                                        <p:strVal val="visible"/>
                                      </p:to>
                                    </p:set>
                                    <p:animEffect transition="in" filter="wipe(left)">
                                      <p:cBhvr>
                                        <p:cTn id="12" dur="500"/>
                                        <p:tgtEl>
                                          <p:spTgt spid="921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3">
                                            <p:txEl>
                                              <p:pRg st="0" end="0"/>
                                            </p:txEl>
                                          </p:spTgt>
                                        </p:tgtEl>
                                        <p:attrNameLst>
                                          <p:attrName>style.visibility</p:attrName>
                                        </p:attrNameLst>
                                      </p:cBhvr>
                                      <p:to>
                                        <p:strVal val="visible"/>
                                      </p:to>
                                    </p:set>
                                    <p:animEffect transition="in" filter="wipe(left)">
                                      <p:cBhvr>
                                        <p:cTn id="17" dur="500"/>
                                        <p:tgtEl>
                                          <p:spTgt spid="9216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4">
                                            <p:txEl>
                                              <p:pRg st="0" end="0"/>
                                            </p:txEl>
                                          </p:spTgt>
                                        </p:tgtEl>
                                        <p:attrNameLst>
                                          <p:attrName>style.visibility</p:attrName>
                                        </p:attrNameLst>
                                      </p:cBhvr>
                                      <p:to>
                                        <p:strVal val="visible"/>
                                      </p:to>
                                    </p:set>
                                    <p:animEffect transition="in" filter="wipe(left)">
                                      <p:cBhvr>
                                        <p:cTn id="22" dur="500"/>
                                        <p:tgtEl>
                                          <p:spTgt spid="921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66">
                                            <p:txEl>
                                              <p:pRg st="0" end="0"/>
                                            </p:txEl>
                                          </p:spTgt>
                                        </p:tgtEl>
                                        <p:attrNameLst>
                                          <p:attrName>style.visibility</p:attrName>
                                        </p:attrNameLst>
                                      </p:cBhvr>
                                      <p:to>
                                        <p:strVal val="visible"/>
                                      </p:to>
                                    </p:set>
                                    <p:animEffect transition="in" filter="wipe(left)">
                                      <p:cBhvr>
                                        <p:cTn id="27" dur="500"/>
                                        <p:tgtEl>
                                          <p:spTgt spid="9216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67">
                                            <p:txEl>
                                              <p:pRg st="0" end="0"/>
                                            </p:txEl>
                                          </p:spTgt>
                                        </p:tgtEl>
                                        <p:attrNameLst>
                                          <p:attrName>style.visibility</p:attrName>
                                        </p:attrNameLst>
                                      </p:cBhvr>
                                      <p:to>
                                        <p:strVal val="visible"/>
                                      </p:to>
                                    </p:set>
                                    <p:animEffect transition="in" filter="wipe(left)">
                                      <p:cBhvr>
                                        <p:cTn id="32" dur="500"/>
                                        <p:tgtEl>
                                          <p:spTgt spid="9216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92203"/>
                                        </p:tgtEl>
                                        <p:attrNameLst>
                                          <p:attrName>style.visibility</p:attrName>
                                        </p:attrNameLst>
                                      </p:cBhvr>
                                      <p:to>
                                        <p:strVal val="visible"/>
                                      </p:to>
                                    </p:set>
                                    <p:animEffect transition="in" filter="dissolve">
                                      <p:cBhvr>
                                        <p:cTn id="37" dur="500"/>
                                        <p:tgtEl>
                                          <p:spTgt spid="922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92168"/>
                                        </p:tgtEl>
                                        <p:attrNameLst>
                                          <p:attrName>style.visibility</p:attrName>
                                        </p:attrNameLst>
                                      </p:cBhvr>
                                      <p:to>
                                        <p:strVal val="visible"/>
                                      </p:to>
                                    </p:set>
                                    <p:animEffect transition="in" filter="dissolve">
                                      <p:cBhvr>
                                        <p:cTn id="42" dur="500"/>
                                        <p:tgtEl>
                                          <p:spTgt spid="92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animBg="1"/>
      <p:bldP spid="92163" grpId="0" build="p" autoUpdateAnimBg="0"/>
      <p:bldP spid="92164" grpId="0" build="p" autoUpdateAnimBg="0"/>
      <p:bldP spid="92165" grpId="0" build="p" autoUpdateAnimBg="0"/>
      <p:bldP spid="92166" grpId="0" build="p" autoUpdateAnimBg="0"/>
      <p:bldP spid="9216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395288" y="1263650"/>
            <a:ext cx="3798887"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在</a:t>
            </a: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Q</a:t>
            </a:r>
            <a:r>
              <a:rPr lang="en-US" altLang="zh-CN" b="1" baseline="-25000">
                <a:ea typeface="楷体_GB2312" pitchFamily="49" charset="-122"/>
              </a:rPr>
              <a:t>C</a:t>
            </a:r>
            <a:r>
              <a:rPr lang="en-US" altLang="zh-CN" b="1">
                <a:ea typeface="楷体_GB2312" pitchFamily="49" charset="-122"/>
              </a:rPr>
              <a:t>Q</a:t>
            </a:r>
            <a:r>
              <a:rPr lang="en-US" altLang="zh-CN" b="1" baseline="-25000">
                <a:ea typeface="楷体_GB2312" pitchFamily="49" charset="-122"/>
              </a:rPr>
              <a:t>B</a:t>
            </a: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a:t>
            </a:r>
            <a:r>
              <a:rPr lang="zh-CN" altLang="en-US" b="1">
                <a:ea typeface="楷体_GB2312" pitchFamily="49" charset="-122"/>
              </a:rPr>
              <a:t>＝ </a:t>
            </a:r>
            <a:r>
              <a:rPr lang="en-US" altLang="zh-CN" b="1">
                <a:ea typeface="楷体_GB2312" pitchFamily="49" charset="-122"/>
              </a:rPr>
              <a:t>0110  </a:t>
            </a:r>
            <a:r>
              <a:rPr lang="zh-CN" altLang="en-US" b="1">
                <a:ea typeface="楷体_GB2312" pitchFamily="49" charset="-122"/>
              </a:rPr>
              <a:t>时立即清零 。</a:t>
            </a:r>
          </a:p>
        </p:txBody>
      </p:sp>
      <p:sp>
        <p:nvSpPr>
          <p:cNvPr id="38915" name="Text Box 3"/>
          <p:cNvSpPr txBox="1">
            <a:spLocks noChangeArrowheads="1"/>
          </p:cNvSpPr>
          <p:nvPr/>
        </p:nvSpPr>
        <p:spPr bwMode="auto">
          <a:xfrm>
            <a:off x="263525" y="392113"/>
            <a:ext cx="7767638" cy="51911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t>比较 用</a:t>
            </a:r>
            <a:r>
              <a:rPr lang="en-US" altLang="zh-CN" sz="2800" b="1">
                <a:solidFill>
                  <a:srgbClr val="FF0000"/>
                </a:solidFill>
              </a:rPr>
              <a:t>74LS 90</a:t>
            </a:r>
            <a:r>
              <a:rPr lang="zh-CN" altLang="en-US" sz="2800" b="1">
                <a:solidFill>
                  <a:srgbClr val="FF0000"/>
                </a:solidFill>
              </a:rPr>
              <a:t>与</a:t>
            </a:r>
            <a:r>
              <a:rPr lang="zh-CN" altLang="en-US" sz="2800" b="1"/>
              <a:t>用</a:t>
            </a:r>
            <a:r>
              <a:rPr lang="en-US" altLang="zh-CN" sz="2800" b="1">
                <a:solidFill>
                  <a:srgbClr val="FF0000"/>
                </a:solidFill>
              </a:rPr>
              <a:t>74LS 163</a:t>
            </a:r>
            <a:r>
              <a:rPr lang="zh-CN" altLang="en-US" sz="2800" b="1"/>
              <a:t>构成六进制计数器</a:t>
            </a:r>
            <a:r>
              <a:rPr lang="en-US" altLang="zh-CN" sz="2800" b="1"/>
              <a:t>:</a:t>
            </a:r>
          </a:p>
        </p:txBody>
      </p:sp>
      <p:sp>
        <p:nvSpPr>
          <p:cNvPr id="98308" name="Text Box 4"/>
          <p:cNvSpPr txBox="1">
            <a:spLocks noChangeArrowheads="1"/>
          </p:cNvSpPr>
          <p:nvPr/>
        </p:nvSpPr>
        <p:spPr bwMode="auto">
          <a:xfrm>
            <a:off x="5054600" y="1216025"/>
            <a:ext cx="3830638" cy="822325"/>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在</a:t>
            </a:r>
            <a:r>
              <a:rPr lang="en-US" altLang="zh-CN" b="1">
                <a:ea typeface="楷体_GB2312" pitchFamily="49" charset="-122"/>
              </a:rPr>
              <a:t>Q</a:t>
            </a:r>
            <a:r>
              <a:rPr lang="en-US" altLang="zh-CN" b="1" baseline="-25000">
                <a:ea typeface="楷体_GB2312" pitchFamily="49" charset="-122"/>
              </a:rPr>
              <a:t>D</a:t>
            </a:r>
            <a:r>
              <a:rPr lang="en-US" altLang="zh-CN" b="1">
                <a:ea typeface="楷体_GB2312" pitchFamily="49" charset="-122"/>
              </a:rPr>
              <a:t>Q</a:t>
            </a:r>
            <a:r>
              <a:rPr lang="en-US" altLang="zh-CN" b="1" baseline="-25000">
                <a:ea typeface="楷体_GB2312" pitchFamily="49" charset="-122"/>
              </a:rPr>
              <a:t>C</a:t>
            </a:r>
            <a:r>
              <a:rPr lang="en-US" altLang="zh-CN" b="1">
                <a:ea typeface="楷体_GB2312" pitchFamily="49" charset="-122"/>
              </a:rPr>
              <a:t>Q</a:t>
            </a:r>
            <a:r>
              <a:rPr lang="en-US" altLang="zh-CN" b="1" baseline="-25000">
                <a:ea typeface="楷体_GB2312" pitchFamily="49" charset="-122"/>
              </a:rPr>
              <a:t>B</a:t>
            </a:r>
            <a:r>
              <a:rPr lang="en-US" altLang="zh-CN" b="1">
                <a:ea typeface="楷体_GB2312" pitchFamily="49" charset="-122"/>
              </a:rPr>
              <a:t>Q</a:t>
            </a:r>
            <a:r>
              <a:rPr lang="en-US" altLang="zh-CN" b="1" baseline="-25000">
                <a:ea typeface="楷体_GB2312" pitchFamily="49" charset="-122"/>
              </a:rPr>
              <a:t>A</a:t>
            </a:r>
            <a:r>
              <a:rPr lang="en-US" altLang="zh-CN" b="1">
                <a:ea typeface="楷体_GB2312" pitchFamily="49" charset="-122"/>
              </a:rPr>
              <a:t> </a:t>
            </a:r>
            <a:r>
              <a:rPr lang="zh-CN" altLang="en-US" b="1">
                <a:ea typeface="楷体_GB2312" pitchFamily="49" charset="-122"/>
              </a:rPr>
              <a:t>＝ </a:t>
            </a:r>
            <a:r>
              <a:rPr lang="en-US" altLang="zh-CN" b="1">
                <a:ea typeface="楷体_GB2312" pitchFamily="49" charset="-122"/>
              </a:rPr>
              <a:t>0101  </a:t>
            </a:r>
            <a:r>
              <a:rPr lang="zh-CN" altLang="en-US" b="1">
                <a:ea typeface="楷体_GB2312" pitchFamily="49" charset="-122"/>
              </a:rPr>
              <a:t>时  准备清零 。</a:t>
            </a:r>
          </a:p>
        </p:txBody>
      </p:sp>
      <p:grpSp>
        <p:nvGrpSpPr>
          <p:cNvPr id="98309" name="Group 5"/>
          <p:cNvGrpSpPr>
            <a:grpSpLocks/>
          </p:cNvGrpSpPr>
          <p:nvPr/>
        </p:nvGrpSpPr>
        <p:grpSpPr bwMode="auto">
          <a:xfrm>
            <a:off x="4829175" y="2135188"/>
            <a:ext cx="4314825" cy="4638675"/>
            <a:chOff x="2509" y="1255"/>
            <a:chExt cx="2718" cy="2922"/>
          </a:xfrm>
        </p:grpSpPr>
        <p:sp>
          <p:nvSpPr>
            <p:cNvPr id="38956" name="Rectangle 6"/>
            <p:cNvSpPr>
              <a:spLocks noChangeArrowheads="1"/>
            </p:cNvSpPr>
            <p:nvPr/>
          </p:nvSpPr>
          <p:spPr bwMode="auto">
            <a:xfrm>
              <a:off x="2736" y="2798"/>
              <a:ext cx="1909" cy="818"/>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57" name="Text Box 7"/>
            <p:cNvSpPr txBox="1">
              <a:spLocks noChangeArrowheads="1"/>
            </p:cNvSpPr>
            <p:nvPr/>
          </p:nvSpPr>
          <p:spPr bwMode="auto">
            <a:xfrm>
              <a:off x="4427" y="2916"/>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T</a:t>
              </a:r>
            </a:p>
          </p:txBody>
        </p:sp>
        <p:sp>
          <p:nvSpPr>
            <p:cNvPr id="38958" name="Text Box 8"/>
            <p:cNvSpPr txBox="1">
              <a:spLocks noChangeArrowheads="1"/>
            </p:cNvSpPr>
            <p:nvPr/>
          </p:nvSpPr>
          <p:spPr bwMode="auto">
            <a:xfrm>
              <a:off x="4415" y="3210"/>
              <a:ext cx="310"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P</a:t>
              </a:r>
            </a:p>
          </p:txBody>
        </p:sp>
        <p:sp>
          <p:nvSpPr>
            <p:cNvPr id="38959" name="Text Box 9"/>
            <p:cNvSpPr txBox="1">
              <a:spLocks noChangeArrowheads="1"/>
            </p:cNvSpPr>
            <p:nvPr/>
          </p:nvSpPr>
          <p:spPr bwMode="auto">
            <a:xfrm>
              <a:off x="2755" y="3080"/>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RC</a:t>
              </a:r>
            </a:p>
          </p:txBody>
        </p:sp>
        <p:sp>
          <p:nvSpPr>
            <p:cNvPr id="38960" name="AutoShape 10"/>
            <p:cNvSpPr>
              <a:spLocks noChangeArrowheads="1"/>
            </p:cNvSpPr>
            <p:nvPr/>
          </p:nvSpPr>
          <p:spPr bwMode="auto">
            <a:xfrm>
              <a:off x="3307" y="3462"/>
              <a:ext cx="82" cy="12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61" name="Oval 11"/>
            <p:cNvSpPr>
              <a:spLocks noChangeArrowheads="1"/>
            </p:cNvSpPr>
            <p:nvPr/>
          </p:nvSpPr>
          <p:spPr bwMode="auto">
            <a:xfrm>
              <a:off x="2972" y="363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62" name="Oval 12"/>
            <p:cNvSpPr>
              <a:spLocks noChangeArrowheads="1"/>
            </p:cNvSpPr>
            <p:nvPr/>
          </p:nvSpPr>
          <p:spPr bwMode="auto">
            <a:xfrm>
              <a:off x="4170" y="2694"/>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63" name="Text Box 13"/>
            <p:cNvSpPr txBox="1">
              <a:spLocks noChangeArrowheads="1"/>
            </p:cNvSpPr>
            <p:nvPr/>
          </p:nvSpPr>
          <p:spPr bwMode="auto">
            <a:xfrm>
              <a:off x="3455" y="335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a:t>
              </a:r>
            </a:p>
          </p:txBody>
        </p:sp>
        <p:sp>
          <p:nvSpPr>
            <p:cNvPr id="38964" name="Text Box 14"/>
            <p:cNvSpPr txBox="1">
              <a:spLocks noChangeArrowheads="1"/>
            </p:cNvSpPr>
            <p:nvPr/>
          </p:nvSpPr>
          <p:spPr bwMode="auto">
            <a:xfrm>
              <a:off x="3704" y="3373"/>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B</a:t>
              </a:r>
            </a:p>
          </p:txBody>
        </p:sp>
        <p:sp>
          <p:nvSpPr>
            <p:cNvPr id="38965" name="Text Box 15"/>
            <p:cNvSpPr txBox="1">
              <a:spLocks noChangeArrowheads="1"/>
            </p:cNvSpPr>
            <p:nvPr/>
          </p:nvSpPr>
          <p:spPr bwMode="auto">
            <a:xfrm>
              <a:off x="3953" y="3374"/>
              <a:ext cx="253"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a:t>
              </a:r>
            </a:p>
          </p:txBody>
        </p:sp>
        <p:sp>
          <p:nvSpPr>
            <p:cNvPr id="38966" name="Text Box 16"/>
            <p:cNvSpPr txBox="1">
              <a:spLocks noChangeArrowheads="1"/>
            </p:cNvSpPr>
            <p:nvPr/>
          </p:nvSpPr>
          <p:spPr bwMode="auto">
            <a:xfrm>
              <a:off x="4202" y="3358"/>
              <a:ext cx="20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D</a:t>
              </a:r>
            </a:p>
          </p:txBody>
        </p:sp>
        <p:sp>
          <p:nvSpPr>
            <p:cNvPr id="38967" name="Text Box 17"/>
            <p:cNvSpPr txBox="1">
              <a:spLocks noChangeArrowheads="1"/>
            </p:cNvSpPr>
            <p:nvPr/>
          </p:nvSpPr>
          <p:spPr bwMode="auto">
            <a:xfrm>
              <a:off x="3172" y="2768"/>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8968" name="Text Box 18"/>
            <p:cNvSpPr txBox="1">
              <a:spLocks noChangeArrowheads="1"/>
            </p:cNvSpPr>
            <p:nvPr/>
          </p:nvSpPr>
          <p:spPr bwMode="auto">
            <a:xfrm>
              <a:off x="3421" y="276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8969" name="Text Box 19"/>
            <p:cNvSpPr txBox="1">
              <a:spLocks noChangeArrowheads="1"/>
            </p:cNvSpPr>
            <p:nvPr/>
          </p:nvSpPr>
          <p:spPr bwMode="auto">
            <a:xfrm>
              <a:off x="3679" y="2762"/>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8970" name="Text Box 20"/>
            <p:cNvSpPr txBox="1">
              <a:spLocks noChangeArrowheads="1"/>
            </p:cNvSpPr>
            <p:nvPr/>
          </p:nvSpPr>
          <p:spPr bwMode="auto">
            <a:xfrm>
              <a:off x="2926" y="2765"/>
              <a:ext cx="40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8971" name="Text Box 21"/>
            <p:cNvSpPr txBox="1">
              <a:spLocks noChangeArrowheads="1"/>
            </p:cNvSpPr>
            <p:nvPr/>
          </p:nvSpPr>
          <p:spPr bwMode="auto">
            <a:xfrm>
              <a:off x="4036" y="2782"/>
              <a:ext cx="354" cy="442"/>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LOAD</a:t>
              </a:r>
            </a:p>
          </p:txBody>
        </p:sp>
        <p:sp>
          <p:nvSpPr>
            <p:cNvPr id="38972" name="Text Box 22"/>
            <p:cNvSpPr txBox="1">
              <a:spLocks noChangeArrowheads="1"/>
            </p:cNvSpPr>
            <p:nvPr/>
          </p:nvSpPr>
          <p:spPr bwMode="auto">
            <a:xfrm>
              <a:off x="2782" y="3387"/>
              <a:ext cx="500" cy="250"/>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000" b="1">
                  <a:ea typeface="楷体_GB2312" pitchFamily="49" charset="-122"/>
                </a:rPr>
                <a:t>CLR</a:t>
              </a:r>
            </a:p>
          </p:txBody>
        </p:sp>
        <p:sp>
          <p:nvSpPr>
            <p:cNvPr id="38973" name="Text Box 23"/>
            <p:cNvSpPr txBox="1">
              <a:spLocks noChangeArrowheads="1"/>
            </p:cNvSpPr>
            <p:nvPr/>
          </p:nvSpPr>
          <p:spPr bwMode="auto">
            <a:xfrm>
              <a:off x="3173" y="3080"/>
              <a:ext cx="836"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rgbClr val="FF0000"/>
                  </a:solidFill>
                  <a:ea typeface="楷体_GB2312" pitchFamily="49" charset="-122"/>
                </a:rPr>
                <a:t>74LS163</a:t>
              </a:r>
            </a:p>
          </p:txBody>
        </p:sp>
        <p:sp>
          <p:nvSpPr>
            <p:cNvPr id="38974" name="Line 24"/>
            <p:cNvSpPr>
              <a:spLocks noChangeShapeType="1"/>
            </p:cNvSpPr>
            <p:nvPr/>
          </p:nvSpPr>
          <p:spPr bwMode="auto">
            <a:xfrm>
              <a:off x="3037" y="1988"/>
              <a:ext cx="0" cy="817"/>
            </a:xfrm>
            <a:prstGeom prst="line">
              <a:avLst/>
            </a:prstGeom>
            <a:noFill/>
            <a:ln w="38100">
              <a:solidFill>
                <a:schemeClr val="tx1"/>
              </a:solidFill>
              <a:round/>
              <a:headEnd/>
              <a:tailEnd/>
            </a:ln>
            <a:effectLst/>
          </p:spPr>
          <p:txBody>
            <a:bodyPr anchor="ctr">
              <a:spAutoFit/>
            </a:bodyPr>
            <a:lstStyle/>
            <a:p>
              <a:endParaRPr lang="zh-CN" altLang="en-US"/>
            </a:p>
          </p:txBody>
        </p:sp>
        <p:sp>
          <p:nvSpPr>
            <p:cNvPr id="38975" name="Line 25"/>
            <p:cNvSpPr>
              <a:spLocks noChangeShapeType="1"/>
            </p:cNvSpPr>
            <p:nvPr/>
          </p:nvSpPr>
          <p:spPr bwMode="auto">
            <a:xfrm>
              <a:off x="3291" y="2605"/>
              <a:ext cx="0" cy="192"/>
            </a:xfrm>
            <a:prstGeom prst="line">
              <a:avLst/>
            </a:prstGeom>
            <a:noFill/>
            <a:ln w="38100">
              <a:solidFill>
                <a:schemeClr val="tx1"/>
              </a:solidFill>
              <a:round/>
              <a:headEnd/>
              <a:tailEnd/>
            </a:ln>
            <a:effectLst/>
          </p:spPr>
          <p:txBody>
            <a:bodyPr anchor="ctr">
              <a:spAutoFit/>
            </a:bodyPr>
            <a:lstStyle/>
            <a:p>
              <a:endParaRPr lang="zh-CN" altLang="en-US"/>
            </a:p>
          </p:txBody>
        </p:sp>
        <p:sp>
          <p:nvSpPr>
            <p:cNvPr id="38976" name="Line 26"/>
            <p:cNvSpPr>
              <a:spLocks noChangeShapeType="1"/>
            </p:cNvSpPr>
            <p:nvPr/>
          </p:nvSpPr>
          <p:spPr bwMode="auto">
            <a:xfrm flipH="1">
              <a:off x="3555" y="2133"/>
              <a:ext cx="0" cy="664"/>
            </a:xfrm>
            <a:prstGeom prst="line">
              <a:avLst/>
            </a:prstGeom>
            <a:noFill/>
            <a:ln w="38100">
              <a:solidFill>
                <a:schemeClr val="tx1"/>
              </a:solidFill>
              <a:round/>
              <a:headEnd/>
              <a:tailEnd/>
            </a:ln>
            <a:effectLst/>
          </p:spPr>
          <p:txBody>
            <a:bodyPr anchor="ctr">
              <a:spAutoFit/>
            </a:bodyPr>
            <a:lstStyle/>
            <a:p>
              <a:endParaRPr lang="zh-CN" altLang="en-US"/>
            </a:p>
          </p:txBody>
        </p:sp>
        <p:sp>
          <p:nvSpPr>
            <p:cNvPr id="38977" name="Line 27"/>
            <p:cNvSpPr>
              <a:spLocks noChangeShapeType="1"/>
            </p:cNvSpPr>
            <p:nvPr/>
          </p:nvSpPr>
          <p:spPr bwMode="auto">
            <a:xfrm>
              <a:off x="3809" y="2587"/>
              <a:ext cx="0" cy="21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78" name="Line 28"/>
            <p:cNvSpPr>
              <a:spLocks noChangeShapeType="1"/>
            </p:cNvSpPr>
            <p:nvPr/>
          </p:nvSpPr>
          <p:spPr bwMode="auto">
            <a:xfrm>
              <a:off x="4209" y="2587"/>
              <a:ext cx="0" cy="100"/>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79" name="Line 29"/>
            <p:cNvSpPr>
              <a:spLocks noChangeShapeType="1"/>
            </p:cNvSpPr>
            <p:nvPr/>
          </p:nvSpPr>
          <p:spPr bwMode="auto">
            <a:xfrm>
              <a:off x="3009" y="3733"/>
              <a:ext cx="0" cy="156"/>
            </a:xfrm>
            <a:prstGeom prst="line">
              <a:avLst/>
            </a:prstGeom>
            <a:noFill/>
            <a:ln w="38100">
              <a:solidFill>
                <a:schemeClr val="tx1"/>
              </a:solidFill>
              <a:round/>
              <a:headEnd/>
              <a:tailEnd/>
            </a:ln>
            <a:effectLst/>
          </p:spPr>
          <p:txBody>
            <a:bodyPr anchor="ctr">
              <a:spAutoFit/>
            </a:bodyPr>
            <a:lstStyle/>
            <a:p>
              <a:endParaRPr lang="zh-CN" altLang="en-US"/>
            </a:p>
          </p:txBody>
        </p:sp>
        <p:sp>
          <p:nvSpPr>
            <p:cNvPr id="38980" name="Line 30"/>
            <p:cNvSpPr>
              <a:spLocks noChangeShapeType="1"/>
            </p:cNvSpPr>
            <p:nvPr/>
          </p:nvSpPr>
          <p:spPr bwMode="auto">
            <a:xfrm>
              <a:off x="4646" y="3060"/>
              <a:ext cx="236"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81" name="Line 31"/>
            <p:cNvSpPr>
              <a:spLocks noChangeShapeType="1"/>
            </p:cNvSpPr>
            <p:nvPr/>
          </p:nvSpPr>
          <p:spPr bwMode="auto">
            <a:xfrm>
              <a:off x="4643" y="3354"/>
              <a:ext cx="263"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82" name="Rectangle 32"/>
            <p:cNvSpPr>
              <a:spLocks noChangeArrowheads="1"/>
            </p:cNvSpPr>
            <p:nvPr/>
          </p:nvSpPr>
          <p:spPr bwMode="auto">
            <a:xfrm rot="-5400000">
              <a:off x="3273" y="1492"/>
              <a:ext cx="300" cy="427"/>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83" name="Oval 33"/>
            <p:cNvSpPr>
              <a:spLocks noChangeArrowheads="1"/>
            </p:cNvSpPr>
            <p:nvPr/>
          </p:nvSpPr>
          <p:spPr bwMode="auto">
            <a:xfrm>
              <a:off x="3387" y="1442"/>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84" name="Text Box 34"/>
            <p:cNvSpPr txBox="1">
              <a:spLocks noChangeArrowheads="1"/>
            </p:cNvSpPr>
            <p:nvPr/>
          </p:nvSpPr>
          <p:spPr bwMode="auto">
            <a:xfrm>
              <a:off x="3283" y="1552"/>
              <a:ext cx="24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&amp;</a:t>
              </a:r>
            </a:p>
          </p:txBody>
        </p:sp>
        <p:sp>
          <p:nvSpPr>
            <p:cNvPr id="38985" name="Line 35"/>
            <p:cNvSpPr>
              <a:spLocks noChangeShapeType="1"/>
            </p:cNvSpPr>
            <p:nvPr/>
          </p:nvSpPr>
          <p:spPr bwMode="auto">
            <a:xfrm>
              <a:off x="4209" y="2590"/>
              <a:ext cx="67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86" name="Line 36"/>
            <p:cNvSpPr>
              <a:spLocks noChangeShapeType="1"/>
            </p:cNvSpPr>
            <p:nvPr/>
          </p:nvSpPr>
          <p:spPr bwMode="auto">
            <a:xfrm>
              <a:off x="4891" y="2390"/>
              <a:ext cx="0" cy="972"/>
            </a:xfrm>
            <a:prstGeom prst="line">
              <a:avLst/>
            </a:prstGeom>
            <a:noFill/>
            <a:ln w="38100">
              <a:solidFill>
                <a:schemeClr val="tx1"/>
              </a:solidFill>
              <a:round/>
              <a:headEnd/>
              <a:tailEnd/>
            </a:ln>
            <a:effectLst/>
          </p:spPr>
          <p:txBody>
            <a:bodyPr anchor="ctr">
              <a:spAutoFit/>
            </a:bodyPr>
            <a:lstStyle/>
            <a:p>
              <a:endParaRPr lang="zh-CN" altLang="en-US"/>
            </a:p>
          </p:txBody>
        </p:sp>
        <p:sp>
          <p:nvSpPr>
            <p:cNvPr id="38987" name="Oval 37"/>
            <p:cNvSpPr>
              <a:spLocks noChangeArrowheads="1"/>
            </p:cNvSpPr>
            <p:nvPr/>
          </p:nvSpPr>
          <p:spPr bwMode="auto">
            <a:xfrm>
              <a:off x="4855" y="2545"/>
              <a:ext cx="73" cy="82"/>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38988" name="Oval 38"/>
            <p:cNvSpPr>
              <a:spLocks noChangeArrowheads="1"/>
            </p:cNvSpPr>
            <p:nvPr/>
          </p:nvSpPr>
          <p:spPr bwMode="auto">
            <a:xfrm>
              <a:off x="4852" y="3019"/>
              <a:ext cx="73" cy="82"/>
            </a:xfrm>
            <a:prstGeom prst="ellipse">
              <a:avLst/>
            </a:prstGeom>
            <a:solidFill>
              <a:schemeClr val="tx1"/>
            </a:solidFill>
            <a:ln w="38100">
              <a:solidFill>
                <a:schemeClr val="tx1"/>
              </a:solidFill>
              <a:round/>
              <a:headEnd/>
              <a:tailEnd/>
            </a:ln>
            <a:effectLst/>
          </p:spPr>
          <p:txBody>
            <a:bodyPr anchor="ctr">
              <a:spAutoFit/>
            </a:bodyPr>
            <a:lstStyle/>
            <a:p>
              <a:pPr eaLnBrk="1" hangingPunct="1"/>
              <a:endParaRPr lang="zh-CN" altLang="en-US"/>
            </a:p>
          </p:txBody>
        </p:sp>
        <p:sp>
          <p:nvSpPr>
            <p:cNvPr id="38989" name="Text Box 39"/>
            <p:cNvSpPr txBox="1">
              <a:spLocks noChangeArrowheads="1"/>
            </p:cNvSpPr>
            <p:nvPr/>
          </p:nvSpPr>
          <p:spPr bwMode="auto">
            <a:xfrm>
              <a:off x="4663" y="2113"/>
              <a:ext cx="564"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+5V</a:t>
              </a:r>
            </a:p>
          </p:txBody>
        </p:sp>
        <p:sp>
          <p:nvSpPr>
            <p:cNvPr id="38990" name="Line 40"/>
            <p:cNvSpPr>
              <a:spLocks noChangeShapeType="1"/>
            </p:cNvSpPr>
            <p:nvPr/>
          </p:nvSpPr>
          <p:spPr bwMode="auto">
            <a:xfrm>
              <a:off x="2513" y="1262"/>
              <a:ext cx="0" cy="2610"/>
            </a:xfrm>
            <a:prstGeom prst="line">
              <a:avLst/>
            </a:prstGeom>
            <a:noFill/>
            <a:ln w="38100">
              <a:solidFill>
                <a:schemeClr val="tx1"/>
              </a:solidFill>
              <a:round/>
              <a:headEnd/>
              <a:tailEnd/>
            </a:ln>
            <a:effectLst/>
          </p:spPr>
          <p:txBody>
            <a:bodyPr anchor="ctr">
              <a:spAutoFit/>
            </a:bodyPr>
            <a:lstStyle/>
            <a:p>
              <a:endParaRPr lang="zh-CN" altLang="en-US"/>
            </a:p>
          </p:txBody>
        </p:sp>
        <p:sp>
          <p:nvSpPr>
            <p:cNvPr id="38991" name="Line 41"/>
            <p:cNvSpPr>
              <a:spLocks noChangeShapeType="1"/>
            </p:cNvSpPr>
            <p:nvPr/>
          </p:nvSpPr>
          <p:spPr bwMode="auto">
            <a:xfrm>
              <a:off x="2509" y="3872"/>
              <a:ext cx="509"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92" name="AutoShape 42"/>
            <p:cNvSpPr>
              <a:spLocks noChangeArrowheads="1"/>
            </p:cNvSpPr>
            <p:nvPr/>
          </p:nvSpPr>
          <p:spPr bwMode="auto">
            <a:xfrm>
              <a:off x="3192" y="2355"/>
              <a:ext cx="191" cy="236"/>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93" name="AutoShape 43"/>
            <p:cNvSpPr>
              <a:spLocks noChangeArrowheads="1"/>
            </p:cNvSpPr>
            <p:nvPr/>
          </p:nvSpPr>
          <p:spPr bwMode="auto">
            <a:xfrm>
              <a:off x="3711" y="2352"/>
              <a:ext cx="191" cy="236"/>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94" name="Oval 44"/>
            <p:cNvSpPr>
              <a:spLocks noChangeArrowheads="1"/>
            </p:cNvSpPr>
            <p:nvPr/>
          </p:nvSpPr>
          <p:spPr bwMode="auto">
            <a:xfrm>
              <a:off x="3255" y="2275"/>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95" name="Oval 45"/>
            <p:cNvSpPr>
              <a:spLocks noChangeArrowheads="1"/>
            </p:cNvSpPr>
            <p:nvPr/>
          </p:nvSpPr>
          <p:spPr bwMode="auto">
            <a:xfrm>
              <a:off x="3778" y="2271"/>
              <a:ext cx="72" cy="82"/>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96" name="Line 46"/>
            <p:cNvSpPr>
              <a:spLocks noChangeShapeType="1"/>
            </p:cNvSpPr>
            <p:nvPr/>
          </p:nvSpPr>
          <p:spPr bwMode="auto">
            <a:xfrm>
              <a:off x="3809" y="1975"/>
              <a:ext cx="0" cy="326"/>
            </a:xfrm>
            <a:prstGeom prst="line">
              <a:avLst/>
            </a:prstGeom>
            <a:noFill/>
            <a:ln w="38100">
              <a:solidFill>
                <a:schemeClr val="tx1"/>
              </a:solidFill>
              <a:round/>
              <a:headEnd/>
              <a:tailEnd/>
            </a:ln>
            <a:effectLst/>
          </p:spPr>
          <p:txBody>
            <a:bodyPr anchor="ctr">
              <a:spAutoFit/>
            </a:bodyPr>
            <a:lstStyle/>
            <a:p>
              <a:endParaRPr lang="zh-CN" altLang="en-US"/>
            </a:p>
          </p:txBody>
        </p:sp>
        <p:sp>
          <p:nvSpPr>
            <p:cNvPr id="38997" name="Line 47"/>
            <p:cNvSpPr>
              <a:spLocks noChangeShapeType="1"/>
            </p:cNvSpPr>
            <p:nvPr/>
          </p:nvSpPr>
          <p:spPr bwMode="auto">
            <a:xfrm flipV="1">
              <a:off x="3344" y="3628"/>
              <a:ext cx="0" cy="491"/>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8998" name="Text Box 48"/>
            <p:cNvSpPr txBox="1">
              <a:spLocks noChangeArrowheads="1"/>
            </p:cNvSpPr>
            <p:nvPr/>
          </p:nvSpPr>
          <p:spPr bwMode="auto">
            <a:xfrm>
              <a:off x="3364" y="3889"/>
              <a:ext cx="4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8999" name="Line 49"/>
            <p:cNvSpPr>
              <a:spLocks noChangeShapeType="1"/>
            </p:cNvSpPr>
            <p:nvPr/>
          </p:nvSpPr>
          <p:spPr bwMode="auto">
            <a:xfrm>
              <a:off x="3291" y="2137"/>
              <a:ext cx="0" cy="1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0" name="Line 50"/>
            <p:cNvSpPr>
              <a:spLocks noChangeShapeType="1"/>
            </p:cNvSpPr>
            <p:nvPr/>
          </p:nvSpPr>
          <p:spPr bwMode="auto">
            <a:xfrm>
              <a:off x="3263" y="1855"/>
              <a:ext cx="0" cy="1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1" name="Line 51"/>
            <p:cNvSpPr>
              <a:spLocks noChangeShapeType="1"/>
            </p:cNvSpPr>
            <p:nvPr/>
          </p:nvSpPr>
          <p:spPr bwMode="auto">
            <a:xfrm>
              <a:off x="3045" y="1982"/>
              <a:ext cx="22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9002" name="Line 52"/>
            <p:cNvSpPr>
              <a:spLocks noChangeShapeType="1"/>
            </p:cNvSpPr>
            <p:nvPr/>
          </p:nvSpPr>
          <p:spPr bwMode="auto">
            <a:xfrm>
              <a:off x="3578" y="1978"/>
              <a:ext cx="236"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9003" name="Line 53"/>
            <p:cNvSpPr>
              <a:spLocks noChangeShapeType="1"/>
            </p:cNvSpPr>
            <p:nvPr/>
          </p:nvSpPr>
          <p:spPr bwMode="auto">
            <a:xfrm>
              <a:off x="3584" y="1852"/>
              <a:ext cx="0" cy="1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4" name="Line 54"/>
            <p:cNvSpPr>
              <a:spLocks noChangeShapeType="1"/>
            </p:cNvSpPr>
            <p:nvPr/>
          </p:nvSpPr>
          <p:spPr bwMode="auto">
            <a:xfrm>
              <a:off x="3363" y="1855"/>
              <a:ext cx="0" cy="2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5" name="Line 55"/>
            <p:cNvSpPr>
              <a:spLocks noChangeShapeType="1"/>
            </p:cNvSpPr>
            <p:nvPr/>
          </p:nvSpPr>
          <p:spPr bwMode="auto">
            <a:xfrm>
              <a:off x="3468" y="1852"/>
              <a:ext cx="0" cy="2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6" name="Line 56"/>
            <p:cNvSpPr>
              <a:spLocks noChangeShapeType="1"/>
            </p:cNvSpPr>
            <p:nvPr/>
          </p:nvSpPr>
          <p:spPr bwMode="auto">
            <a:xfrm>
              <a:off x="3281" y="2128"/>
              <a:ext cx="101"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9007" name="Line 57"/>
            <p:cNvSpPr>
              <a:spLocks noChangeShapeType="1"/>
            </p:cNvSpPr>
            <p:nvPr/>
          </p:nvSpPr>
          <p:spPr bwMode="auto">
            <a:xfrm flipV="1">
              <a:off x="3463" y="2119"/>
              <a:ext cx="109"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9008" name="Line 58"/>
            <p:cNvSpPr>
              <a:spLocks noChangeShapeType="1"/>
            </p:cNvSpPr>
            <p:nvPr/>
          </p:nvSpPr>
          <p:spPr bwMode="auto">
            <a:xfrm>
              <a:off x="3427" y="1255"/>
              <a:ext cx="0" cy="191"/>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9009" name="Line 59"/>
            <p:cNvSpPr>
              <a:spLocks noChangeShapeType="1"/>
            </p:cNvSpPr>
            <p:nvPr/>
          </p:nvSpPr>
          <p:spPr bwMode="auto">
            <a:xfrm>
              <a:off x="2518" y="1264"/>
              <a:ext cx="909" cy="0"/>
            </a:xfrm>
            <a:prstGeom prst="line">
              <a:avLst/>
            </a:prstGeom>
            <a:noFill/>
            <a:ln w="38100">
              <a:solidFill>
                <a:schemeClr val="tx1"/>
              </a:solidFill>
              <a:round/>
              <a:headEnd/>
              <a:tailEnd/>
            </a:ln>
            <a:effectLst/>
          </p:spPr>
          <p:txBody>
            <a:bodyPr wrap="none" anchor="ctr">
              <a:spAutoFit/>
            </a:bodyPr>
            <a:lstStyle/>
            <a:p>
              <a:endParaRPr lang="zh-CN" altLang="en-US"/>
            </a:p>
          </p:txBody>
        </p:sp>
      </p:grpSp>
      <p:sp>
        <p:nvSpPr>
          <p:cNvPr id="98364" name="Line 60"/>
          <p:cNvSpPr>
            <a:spLocks noChangeShapeType="1"/>
          </p:cNvSpPr>
          <p:nvPr/>
        </p:nvSpPr>
        <p:spPr bwMode="auto">
          <a:xfrm flipH="1">
            <a:off x="4492625" y="1366838"/>
            <a:ext cx="0" cy="5132387"/>
          </a:xfrm>
          <a:prstGeom prst="line">
            <a:avLst/>
          </a:prstGeom>
          <a:noFill/>
          <a:ln w="38100">
            <a:solidFill>
              <a:schemeClr val="accent1"/>
            </a:solidFill>
            <a:prstDash val="sysDot"/>
            <a:round/>
            <a:headEnd/>
            <a:tailEnd/>
          </a:ln>
          <a:effectLst/>
        </p:spPr>
        <p:txBody>
          <a:bodyPr anchor="ctr">
            <a:spAutoFit/>
          </a:bodyPr>
          <a:lstStyle/>
          <a:p>
            <a:endParaRPr lang="zh-CN" altLang="en-US"/>
          </a:p>
        </p:txBody>
      </p:sp>
      <p:grpSp>
        <p:nvGrpSpPr>
          <p:cNvPr id="98365" name="Group 61"/>
          <p:cNvGrpSpPr>
            <a:grpSpLocks/>
          </p:cNvGrpSpPr>
          <p:nvPr/>
        </p:nvGrpSpPr>
        <p:grpSpPr bwMode="auto">
          <a:xfrm>
            <a:off x="231775" y="2249488"/>
            <a:ext cx="4029075" cy="3973512"/>
            <a:chOff x="177" y="1297"/>
            <a:chExt cx="2515" cy="2503"/>
          </a:xfrm>
        </p:grpSpPr>
        <p:sp>
          <p:nvSpPr>
            <p:cNvPr id="38920" name="Text Box 62"/>
            <p:cNvSpPr txBox="1">
              <a:spLocks noChangeArrowheads="1"/>
            </p:cNvSpPr>
            <p:nvPr/>
          </p:nvSpPr>
          <p:spPr bwMode="auto">
            <a:xfrm>
              <a:off x="476" y="2420"/>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A</a:t>
              </a:r>
              <a:endParaRPr lang="en-US" altLang="zh-CN" b="1">
                <a:ea typeface="楷体_GB2312" pitchFamily="49" charset="-122"/>
              </a:endParaRPr>
            </a:p>
          </p:txBody>
        </p:sp>
        <p:sp>
          <p:nvSpPr>
            <p:cNvPr id="38921" name="Text Box 63"/>
            <p:cNvSpPr txBox="1">
              <a:spLocks noChangeArrowheads="1"/>
            </p:cNvSpPr>
            <p:nvPr/>
          </p:nvSpPr>
          <p:spPr bwMode="auto">
            <a:xfrm>
              <a:off x="481" y="2917"/>
              <a:ext cx="527"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r>
                <a:rPr lang="en-US" altLang="zh-CN" b="1" baseline="-25000">
                  <a:ea typeface="楷体_GB2312" pitchFamily="49" charset="-122"/>
                </a:rPr>
                <a:t>B</a:t>
              </a:r>
              <a:endParaRPr lang="en-US" altLang="zh-CN" b="1">
                <a:ea typeface="楷体_GB2312" pitchFamily="49" charset="-122"/>
              </a:endParaRPr>
            </a:p>
          </p:txBody>
        </p:sp>
        <p:sp>
          <p:nvSpPr>
            <p:cNvPr id="38922" name="Text Box 64"/>
            <p:cNvSpPr txBox="1">
              <a:spLocks noChangeArrowheads="1"/>
            </p:cNvSpPr>
            <p:nvPr/>
          </p:nvSpPr>
          <p:spPr bwMode="auto">
            <a:xfrm>
              <a:off x="864" y="2292"/>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38923" name="Text Box 65"/>
            <p:cNvSpPr txBox="1">
              <a:spLocks noChangeArrowheads="1"/>
            </p:cNvSpPr>
            <p:nvPr/>
          </p:nvSpPr>
          <p:spPr bwMode="auto">
            <a:xfrm>
              <a:off x="1139" y="2293"/>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38924" name="Text Box 66"/>
            <p:cNvSpPr txBox="1">
              <a:spLocks noChangeArrowheads="1"/>
            </p:cNvSpPr>
            <p:nvPr/>
          </p:nvSpPr>
          <p:spPr bwMode="auto">
            <a:xfrm>
              <a:off x="1425" y="2299"/>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38925" name="Text Box 67"/>
            <p:cNvSpPr txBox="1">
              <a:spLocks noChangeArrowheads="1"/>
            </p:cNvSpPr>
            <p:nvPr/>
          </p:nvSpPr>
          <p:spPr bwMode="auto">
            <a:xfrm>
              <a:off x="1710" y="2305"/>
              <a:ext cx="455"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38926" name="Text Box 68"/>
            <p:cNvSpPr txBox="1">
              <a:spLocks noChangeArrowheads="1"/>
            </p:cNvSpPr>
            <p:nvPr/>
          </p:nvSpPr>
          <p:spPr bwMode="auto">
            <a:xfrm>
              <a:off x="1578" y="276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9(2)</a:t>
              </a:r>
              <a:endParaRPr lang="en-US" altLang="zh-CN" b="1">
                <a:solidFill>
                  <a:schemeClr val="accent1"/>
                </a:solidFill>
                <a:ea typeface="楷体_GB2312" pitchFamily="49" charset="-122"/>
              </a:endParaRPr>
            </a:p>
          </p:txBody>
        </p:sp>
        <p:sp>
          <p:nvSpPr>
            <p:cNvPr id="38927" name="Text Box 69"/>
            <p:cNvSpPr txBox="1">
              <a:spLocks noChangeArrowheads="1"/>
            </p:cNvSpPr>
            <p:nvPr/>
          </p:nvSpPr>
          <p:spPr bwMode="auto">
            <a:xfrm>
              <a:off x="1351" y="2985"/>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1"/>
                  </a:solidFill>
                  <a:ea typeface="楷体_GB2312" pitchFamily="49" charset="-122"/>
                </a:rPr>
                <a:t>R </a:t>
              </a:r>
              <a:r>
                <a:rPr lang="en-US" altLang="zh-CN" b="1" baseline="-25000">
                  <a:solidFill>
                    <a:schemeClr val="accent1"/>
                  </a:solidFill>
                  <a:ea typeface="楷体_GB2312" pitchFamily="49" charset="-122"/>
                </a:rPr>
                <a:t>9(1)</a:t>
              </a:r>
              <a:endParaRPr lang="en-US" altLang="zh-CN" b="1">
                <a:solidFill>
                  <a:schemeClr val="accent1"/>
                </a:solidFill>
                <a:ea typeface="楷体_GB2312" pitchFamily="49" charset="-122"/>
              </a:endParaRPr>
            </a:p>
          </p:txBody>
        </p:sp>
        <p:sp>
          <p:nvSpPr>
            <p:cNvPr id="38928" name="Text Box 70"/>
            <p:cNvSpPr txBox="1">
              <a:spLocks noChangeArrowheads="1"/>
            </p:cNvSpPr>
            <p:nvPr/>
          </p:nvSpPr>
          <p:spPr bwMode="auto">
            <a:xfrm>
              <a:off x="1066" y="2767"/>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0(2)</a:t>
              </a:r>
              <a:endParaRPr lang="en-US" altLang="zh-CN" b="1">
                <a:solidFill>
                  <a:schemeClr val="accent2"/>
                </a:solidFill>
                <a:ea typeface="楷体_GB2312" pitchFamily="49" charset="-122"/>
              </a:endParaRPr>
            </a:p>
          </p:txBody>
        </p:sp>
        <p:sp>
          <p:nvSpPr>
            <p:cNvPr id="38929" name="Text Box 71"/>
            <p:cNvSpPr txBox="1">
              <a:spLocks noChangeArrowheads="1"/>
            </p:cNvSpPr>
            <p:nvPr/>
          </p:nvSpPr>
          <p:spPr bwMode="auto">
            <a:xfrm>
              <a:off x="790" y="2988"/>
              <a:ext cx="618"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solidFill>
                    <a:schemeClr val="accent2"/>
                  </a:solidFill>
                  <a:ea typeface="楷体_GB2312" pitchFamily="49" charset="-122"/>
                </a:rPr>
                <a:t>R </a:t>
              </a:r>
              <a:r>
                <a:rPr lang="en-US" altLang="zh-CN" b="1" baseline="-25000">
                  <a:solidFill>
                    <a:schemeClr val="accent2"/>
                  </a:solidFill>
                  <a:ea typeface="楷体_GB2312" pitchFamily="49" charset="-122"/>
                </a:rPr>
                <a:t>0(1)</a:t>
              </a:r>
              <a:endParaRPr lang="en-US" altLang="zh-CN" b="1">
                <a:solidFill>
                  <a:schemeClr val="accent2"/>
                </a:solidFill>
                <a:ea typeface="楷体_GB2312" pitchFamily="49" charset="-122"/>
              </a:endParaRPr>
            </a:p>
          </p:txBody>
        </p:sp>
        <p:sp>
          <p:nvSpPr>
            <p:cNvPr id="38930" name="AutoShape 72"/>
            <p:cNvSpPr>
              <a:spLocks noChangeArrowheads="1"/>
            </p:cNvSpPr>
            <p:nvPr/>
          </p:nvSpPr>
          <p:spPr bwMode="auto">
            <a:xfrm>
              <a:off x="629" y="3171"/>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31" name="AutoShape 73"/>
            <p:cNvSpPr>
              <a:spLocks noChangeArrowheads="1"/>
            </p:cNvSpPr>
            <p:nvPr/>
          </p:nvSpPr>
          <p:spPr bwMode="auto">
            <a:xfrm flipV="1">
              <a:off x="634" y="2313"/>
              <a:ext cx="154" cy="137"/>
            </a:xfrm>
            <a:prstGeom prst="triangle">
              <a:avLst>
                <a:gd name="adj" fmla="val 50000"/>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32" name="Oval 74"/>
            <p:cNvSpPr>
              <a:spLocks noChangeArrowheads="1"/>
            </p:cNvSpPr>
            <p:nvPr/>
          </p:nvSpPr>
          <p:spPr bwMode="auto">
            <a:xfrm>
              <a:off x="673" y="3326"/>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33" name="Oval 75"/>
            <p:cNvSpPr>
              <a:spLocks noChangeArrowheads="1"/>
            </p:cNvSpPr>
            <p:nvPr/>
          </p:nvSpPr>
          <p:spPr bwMode="auto">
            <a:xfrm>
              <a:off x="678" y="2217"/>
              <a:ext cx="64" cy="64"/>
            </a:xfrm>
            <a:prstGeom prst="ellipse">
              <a:avLst/>
            </a:prstGeom>
            <a:noFill/>
            <a:ln w="38100">
              <a:solidFill>
                <a:schemeClr val="tx1"/>
              </a:solidFill>
              <a:round/>
              <a:headEnd/>
              <a:tailEnd/>
            </a:ln>
            <a:effectLst/>
          </p:spPr>
          <p:txBody>
            <a:bodyPr wrap="none" anchor="ctr">
              <a:spAutoFit/>
            </a:bodyPr>
            <a:lstStyle/>
            <a:p>
              <a:pPr eaLnBrk="1" hangingPunct="1"/>
              <a:endParaRPr lang="zh-CN" altLang="en-US"/>
            </a:p>
          </p:txBody>
        </p:sp>
        <p:sp>
          <p:nvSpPr>
            <p:cNvPr id="38934" name="Rectangle 76"/>
            <p:cNvSpPr>
              <a:spLocks noChangeArrowheads="1"/>
            </p:cNvSpPr>
            <p:nvPr/>
          </p:nvSpPr>
          <p:spPr bwMode="auto">
            <a:xfrm>
              <a:off x="492" y="2308"/>
              <a:ext cx="1564" cy="1000"/>
            </a:xfrm>
            <a:prstGeom prst="rect">
              <a:avLst/>
            </a:prstGeom>
            <a:noFill/>
            <a:ln w="38100">
              <a:solidFill>
                <a:schemeClr val="tx1"/>
              </a:solidFill>
              <a:miter lim="800000"/>
              <a:headEnd/>
              <a:tailEnd/>
            </a:ln>
            <a:effectLst/>
          </p:spPr>
          <p:txBody>
            <a:bodyPr wrap="none" anchor="ctr">
              <a:spAutoFit/>
            </a:bodyPr>
            <a:lstStyle/>
            <a:p>
              <a:pPr eaLnBrk="1" hangingPunct="1"/>
              <a:endParaRPr lang="zh-CN" altLang="en-US"/>
            </a:p>
          </p:txBody>
        </p:sp>
        <p:sp>
          <p:nvSpPr>
            <p:cNvPr id="38935" name="Line 77"/>
            <p:cNvSpPr>
              <a:spLocks noChangeShapeType="1"/>
            </p:cNvSpPr>
            <p:nvPr/>
          </p:nvSpPr>
          <p:spPr bwMode="auto">
            <a:xfrm>
              <a:off x="1837" y="3304"/>
              <a:ext cx="0" cy="227"/>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36" name="Text Box 78"/>
            <p:cNvSpPr txBox="1">
              <a:spLocks noChangeArrowheads="1"/>
            </p:cNvSpPr>
            <p:nvPr/>
          </p:nvSpPr>
          <p:spPr bwMode="auto">
            <a:xfrm>
              <a:off x="837" y="2637"/>
              <a:ext cx="846" cy="327"/>
            </a:xfrm>
            <a:prstGeom prst="rect">
              <a:avLst/>
            </a:prstGeom>
            <a:noFill/>
            <a:ln w="38100">
              <a:noFill/>
              <a:miter lim="800000"/>
              <a:headEnd/>
              <a:tailEnd/>
            </a:ln>
            <a:effectLst/>
          </p:spPr>
          <p:txBody>
            <a:bodyPr anchor="ctr">
              <a:spAutoFit/>
            </a:bodyPr>
            <a:lstStyle/>
            <a:p>
              <a:pPr eaLnBrk="1" hangingPunct="1">
                <a:spcBef>
                  <a:spcPct val="50000"/>
                </a:spcBef>
              </a:pPr>
              <a:r>
                <a:rPr lang="en-US" altLang="zh-CN" sz="2800" b="1">
                  <a:solidFill>
                    <a:srgbClr val="FF0000"/>
                  </a:solidFill>
                  <a:ea typeface="楷体_GB2312" pitchFamily="49" charset="-122"/>
                </a:rPr>
                <a:t>74LS90</a:t>
              </a:r>
            </a:p>
          </p:txBody>
        </p:sp>
        <p:sp>
          <p:nvSpPr>
            <p:cNvPr id="38937" name="Line 79"/>
            <p:cNvSpPr>
              <a:spLocks noChangeShapeType="1"/>
            </p:cNvSpPr>
            <p:nvPr/>
          </p:nvSpPr>
          <p:spPr bwMode="auto">
            <a:xfrm>
              <a:off x="714" y="1515"/>
              <a:ext cx="0" cy="700"/>
            </a:xfrm>
            <a:prstGeom prst="line">
              <a:avLst/>
            </a:prstGeom>
            <a:noFill/>
            <a:ln w="38100">
              <a:solidFill>
                <a:schemeClr val="tx1"/>
              </a:solidFill>
              <a:round/>
              <a:headEnd/>
              <a:tailEnd type="triangle" w="med" len="med"/>
            </a:ln>
            <a:effectLst/>
          </p:spPr>
          <p:txBody>
            <a:bodyPr wrap="none" anchor="ctr">
              <a:spAutoFit/>
            </a:bodyPr>
            <a:lstStyle/>
            <a:p>
              <a:endParaRPr lang="zh-CN" altLang="en-US"/>
            </a:p>
          </p:txBody>
        </p:sp>
        <p:sp>
          <p:nvSpPr>
            <p:cNvPr id="38938" name="Line 80"/>
            <p:cNvSpPr>
              <a:spLocks noChangeShapeType="1"/>
            </p:cNvSpPr>
            <p:nvPr/>
          </p:nvSpPr>
          <p:spPr bwMode="auto">
            <a:xfrm>
              <a:off x="992" y="1952"/>
              <a:ext cx="0" cy="35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39" name="Line 81"/>
            <p:cNvSpPr>
              <a:spLocks noChangeShapeType="1"/>
            </p:cNvSpPr>
            <p:nvPr/>
          </p:nvSpPr>
          <p:spPr bwMode="auto">
            <a:xfrm>
              <a:off x="178" y="1952"/>
              <a:ext cx="8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40" name="Line 82"/>
            <p:cNvSpPr>
              <a:spLocks noChangeShapeType="1"/>
            </p:cNvSpPr>
            <p:nvPr/>
          </p:nvSpPr>
          <p:spPr bwMode="auto">
            <a:xfrm flipV="1">
              <a:off x="187" y="3684"/>
              <a:ext cx="527" cy="9"/>
            </a:xfrm>
            <a:prstGeom prst="line">
              <a:avLst/>
            </a:prstGeom>
            <a:noFill/>
            <a:ln w="38100">
              <a:solidFill>
                <a:schemeClr val="tx1"/>
              </a:solidFill>
              <a:round/>
              <a:headEnd/>
              <a:tailEnd/>
            </a:ln>
            <a:effectLst/>
          </p:spPr>
          <p:txBody>
            <a:bodyPr anchor="ctr">
              <a:spAutoFit/>
            </a:bodyPr>
            <a:lstStyle/>
            <a:p>
              <a:endParaRPr lang="zh-CN" altLang="en-US"/>
            </a:p>
          </p:txBody>
        </p:sp>
        <p:sp>
          <p:nvSpPr>
            <p:cNvPr id="38941" name="Line 83"/>
            <p:cNvSpPr>
              <a:spLocks noChangeShapeType="1"/>
            </p:cNvSpPr>
            <p:nvPr/>
          </p:nvSpPr>
          <p:spPr bwMode="auto">
            <a:xfrm>
              <a:off x="705" y="3398"/>
              <a:ext cx="0" cy="300"/>
            </a:xfrm>
            <a:prstGeom prst="line">
              <a:avLst/>
            </a:prstGeom>
            <a:noFill/>
            <a:ln w="38100">
              <a:solidFill>
                <a:schemeClr val="tx1"/>
              </a:solidFill>
              <a:round/>
              <a:headEnd/>
              <a:tailEnd/>
            </a:ln>
            <a:effectLst/>
          </p:spPr>
          <p:txBody>
            <a:bodyPr anchor="ctr">
              <a:spAutoFit/>
            </a:bodyPr>
            <a:lstStyle/>
            <a:p>
              <a:endParaRPr lang="zh-CN" altLang="en-US"/>
            </a:p>
          </p:txBody>
        </p:sp>
        <p:sp>
          <p:nvSpPr>
            <p:cNvPr id="38942" name="Line 84"/>
            <p:cNvSpPr>
              <a:spLocks noChangeShapeType="1"/>
            </p:cNvSpPr>
            <p:nvPr/>
          </p:nvSpPr>
          <p:spPr bwMode="auto">
            <a:xfrm>
              <a:off x="177" y="1943"/>
              <a:ext cx="0" cy="1755"/>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43" name="Text Box 85"/>
            <p:cNvSpPr txBox="1">
              <a:spLocks noChangeArrowheads="1"/>
            </p:cNvSpPr>
            <p:nvPr/>
          </p:nvSpPr>
          <p:spPr bwMode="auto">
            <a:xfrm>
              <a:off x="351" y="1439"/>
              <a:ext cx="491" cy="288"/>
            </a:xfrm>
            <a:prstGeom prst="rect">
              <a:avLst/>
            </a:prstGeom>
            <a:noFill/>
            <a:ln w="38100">
              <a:noFill/>
              <a:miter lim="800000"/>
              <a:headEnd/>
              <a:tailEnd/>
            </a:ln>
            <a:effectLst/>
          </p:spPr>
          <p:txBody>
            <a:bodyPr anchor="ctr">
              <a:spAutoFit/>
            </a:bodyPr>
            <a:lstStyle/>
            <a:p>
              <a:pPr eaLnBrk="1" hangingPunct="1">
                <a:spcBef>
                  <a:spcPct val="50000"/>
                </a:spcBef>
              </a:pPr>
              <a:r>
                <a:rPr lang="en-US" altLang="zh-CN" b="1">
                  <a:ea typeface="楷体_GB2312" pitchFamily="49" charset="-122"/>
                </a:rPr>
                <a:t>CP</a:t>
              </a:r>
            </a:p>
          </p:txBody>
        </p:sp>
        <p:sp>
          <p:nvSpPr>
            <p:cNvPr id="38944" name="Line 86"/>
            <p:cNvSpPr>
              <a:spLocks noChangeShapeType="1"/>
            </p:cNvSpPr>
            <p:nvPr/>
          </p:nvSpPr>
          <p:spPr bwMode="auto">
            <a:xfrm>
              <a:off x="988" y="3321"/>
              <a:ext cx="0" cy="465"/>
            </a:xfrm>
            <a:prstGeom prst="line">
              <a:avLst/>
            </a:prstGeom>
            <a:noFill/>
            <a:ln w="38100">
              <a:solidFill>
                <a:schemeClr val="tx1"/>
              </a:solidFill>
              <a:round/>
              <a:headEnd/>
              <a:tailEnd/>
            </a:ln>
            <a:effectLst/>
          </p:spPr>
          <p:txBody>
            <a:bodyPr anchor="ctr">
              <a:spAutoFit/>
            </a:bodyPr>
            <a:lstStyle/>
            <a:p>
              <a:endParaRPr lang="zh-CN" altLang="en-US"/>
            </a:p>
          </p:txBody>
        </p:sp>
        <p:sp>
          <p:nvSpPr>
            <p:cNvPr id="38945" name="Line 87"/>
            <p:cNvSpPr>
              <a:spLocks noChangeShapeType="1"/>
            </p:cNvSpPr>
            <p:nvPr/>
          </p:nvSpPr>
          <p:spPr bwMode="auto">
            <a:xfrm flipH="1">
              <a:off x="1561" y="1889"/>
              <a:ext cx="1" cy="414"/>
            </a:xfrm>
            <a:prstGeom prst="line">
              <a:avLst/>
            </a:prstGeom>
            <a:noFill/>
            <a:ln w="38100">
              <a:solidFill>
                <a:schemeClr val="tx1"/>
              </a:solidFill>
              <a:round/>
              <a:headEnd/>
              <a:tailEnd/>
            </a:ln>
            <a:effectLst/>
          </p:spPr>
          <p:txBody>
            <a:bodyPr anchor="ctr">
              <a:spAutoFit/>
            </a:bodyPr>
            <a:lstStyle/>
            <a:p>
              <a:endParaRPr lang="zh-CN" altLang="en-US"/>
            </a:p>
          </p:txBody>
        </p:sp>
        <p:sp>
          <p:nvSpPr>
            <p:cNvPr id="38946" name="Line 88"/>
            <p:cNvSpPr>
              <a:spLocks noChangeShapeType="1"/>
            </p:cNvSpPr>
            <p:nvPr/>
          </p:nvSpPr>
          <p:spPr bwMode="auto">
            <a:xfrm flipV="1">
              <a:off x="1552" y="1888"/>
              <a:ext cx="1140" cy="1"/>
            </a:xfrm>
            <a:prstGeom prst="line">
              <a:avLst/>
            </a:prstGeom>
            <a:noFill/>
            <a:ln w="38100">
              <a:solidFill>
                <a:schemeClr val="tx1"/>
              </a:solidFill>
              <a:round/>
              <a:headEnd/>
              <a:tailEnd/>
            </a:ln>
            <a:effectLst/>
          </p:spPr>
          <p:txBody>
            <a:bodyPr anchor="ctr">
              <a:spAutoFit/>
            </a:bodyPr>
            <a:lstStyle/>
            <a:p>
              <a:endParaRPr lang="zh-CN" altLang="en-US"/>
            </a:p>
          </p:txBody>
        </p:sp>
        <p:sp>
          <p:nvSpPr>
            <p:cNvPr id="38947" name="Line 89"/>
            <p:cNvSpPr>
              <a:spLocks noChangeShapeType="1"/>
            </p:cNvSpPr>
            <p:nvPr/>
          </p:nvSpPr>
          <p:spPr bwMode="auto">
            <a:xfrm>
              <a:off x="979" y="3791"/>
              <a:ext cx="1710"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48" name="Line 90"/>
            <p:cNvSpPr>
              <a:spLocks noChangeShapeType="1"/>
            </p:cNvSpPr>
            <p:nvPr/>
          </p:nvSpPr>
          <p:spPr bwMode="auto">
            <a:xfrm>
              <a:off x="2685" y="1878"/>
              <a:ext cx="0" cy="1922"/>
            </a:xfrm>
            <a:prstGeom prst="line">
              <a:avLst/>
            </a:prstGeom>
            <a:noFill/>
            <a:ln w="38100">
              <a:solidFill>
                <a:schemeClr val="tx1"/>
              </a:solidFill>
              <a:round/>
              <a:headEnd/>
              <a:tailEnd/>
            </a:ln>
            <a:effectLst/>
          </p:spPr>
          <p:txBody>
            <a:bodyPr anchor="ctr">
              <a:spAutoFit/>
            </a:bodyPr>
            <a:lstStyle/>
            <a:p>
              <a:endParaRPr lang="zh-CN" altLang="en-US"/>
            </a:p>
          </p:txBody>
        </p:sp>
        <p:sp>
          <p:nvSpPr>
            <p:cNvPr id="38949" name="Line 91"/>
            <p:cNvSpPr>
              <a:spLocks noChangeShapeType="1"/>
            </p:cNvSpPr>
            <p:nvPr/>
          </p:nvSpPr>
          <p:spPr bwMode="auto">
            <a:xfrm>
              <a:off x="1707" y="3529"/>
              <a:ext cx="254" cy="0"/>
            </a:xfrm>
            <a:prstGeom prst="line">
              <a:avLst/>
            </a:prstGeom>
            <a:noFill/>
            <a:ln w="76200">
              <a:solidFill>
                <a:schemeClr val="tx1"/>
              </a:solidFill>
              <a:round/>
              <a:headEnd/>
              <a:tailEnd/>
            </a:ln>
            <a:effectLst/>
          </p:spPr>
          <p:txBody>
            <a:bodyPr anchor="ctr">
              <a:spAutoFit/>
            </a:bodyPr>
            <a:lstStyle/>
            <a:p>
              <a:endParaRPr lang="zh-CN" altLang="en-US"/>
            </a:p>
          </p:txBody>
        </p:sp>
        <p:sp>
          <p:nvSpPr>
            <p:cNvPr id="38950" name="Line 92"/>
            <p:cNvSpPr>
              <a:spLocks noChangeShapeType="1"/>
            </p:cNvSpPr>
            <p:nvPr/>
          </p:nvSpPr>
          <p:spPr bwMode="auto">
            <a:xfrm>
              <a:off x="1270" y="3321"/>
              <a:ext cx="0" cy="364"/>
            </a:xfrm>
            <a:prstGeom prst="line">
              <a:avLst/>
            </a:prstGeom>
            <a:noFill/>
            <a:ln w="38100">
              <a:solidFill>
                <a:schemeClr val="tx1"/>
              </a:solidFill>
              <a:round/>
              <a:headEnd/>
              <a:tailEnd/>
            </a:ln>
            <a:effectLst/>
          </p:spPr>
          <p:txBody>
            <a:bodyPr wrap="none" anchor="ctr">
              <a:spAutoFit/>
            </a:bodyPr>
            <a:lstStyle/>
            <a:p>
              <a:endParaRPr lang="zh-CN" altLang="en-US"/>
            </a:p>
          </p:txBody>
        </p:sp>
        <p:sp>
          <p:nvSpPr>
            <p:cNvPr id="38951" name="Line 93"/>
            <p:cNvSpPr>
              <a:spLocks noChangeShapeType="1"/>
            </p:cNvSpPr>
            <p:nvPr/>
          </p:nvSpPr>
          <p:spPr bwMode="auto">
            <a:xfrm>
              <a:off x="1270" y="3685"/>
              <a:ext cx="1082"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52" name="Line 94"/>
            <p:cNvSpPr>
              <a:spLocks noChangeShapeType="1"/>
            </p:cNvSpPr>
            <p:nvPr/>
          </p:nvSpPr>
          <p:spPr bwMode="auto">
            <a:xfrm>
              <a:off x="1834" y="2130"/>
              <a:ext cx="518" cy="0"/>
            </a:xfrm>
            <a:prstGeom prst="line">
              <a:avLst/>
            </a:prstGeom>
            <a:noFill/>
            <a:ln w="38100">
              <a:solidFill>
                <a:schemeClr val="tx1"/>
              </a:solidFill>
              <a:round/>
              <a:headEnd/>
              <a:tailEnd/>
            </a:ln>
            <a:effectLst/>
          </p:spPr>
          <p:txBody>
            <a:bodyPr anchor="ctr">
              <a:spAutoFit/>
            </a:bodyPr>
            <a:lstStyle/>
            <a:p>
              <a:endParaRPr lang="zh-CN" altLang="en-US"/>
            </a:p>
          </p:txBody>
        </p:sp>
        <p:sp>
          <p:nvSpPr>
            <p:cNvPr id="38953" name="Line 95"/>
            <p:cNvSpPr>
              <a:spLocks noChangeShapeType="1"/>
            </p:cNvSpPr>
            <p:nvPr/>
          </p:nvSpPr>
          <p:spPr bwMode="auto">
            <a:xfrm>
              <a:off x="2344" y="2133"/>
              <a:ext cx="0" cy="1561"/>
            </a:xfrm>
            <a:prstGeom prst="line">
              <a:avLst/>
            </a:prstGeom>
            <a:noFill/>
            <a:ln w="38100">
              <a:solidFill>
                <a:schemeClr val="tx1"/>
              </a:solidFill>
              <a:round/>
              <a:headEnd/>
              <a:tailEnd/>
            </a:ln>
            <a:effectLst/>
          </p:spPr>
          <p:txBody>
            <a:bodyPr anchor="ctr">
              <a:spAutoFit/>
            </a:bodyPr>
            <a:lstStyle/>
            <a:p>
              <a:endParaRPr lang="zh-CN" altLang="en-US"/>
            </a:p>
          </p:txBody>
        </p:sp>
        <p:sp>
          <p:nvSpPr>
            <p:cNvPr id="38954" name="Text Box 96"/>
            <p:cNvSpPr txBox="1">
              <a:spLocks noChangeArrowheads="1"/>
            </p:cNvSpPr>
            <p:nvPr/>
          </p:nvSpPr>
          <p:spPr bwMode="auto">
            <a:xfrm>
              <a:off x="719" y="1297"/>
              <a:ext cx="554" cy="518"/>
            </a:xfrm>
            <a:prstGeom prst="rect">
              <a:avLst/>
            </a:prstGeom>
            <a:noFill/>
            <a:ln w="38100">
              <a:noFill/>
              <a:miter lim="800000"/>
              <a:headEnd/>
              <a:tailEnd/>
            </a:ln>
            <a:effectLst/>
          </p:spPr>
          <p:txBody>
            <a:bodyPr anchor="ctr">
              <a:spAutoFit/>
            </a:bodyPr>
            <a:lstStyle/>
            <a:p>
              <a:pPr eaLnBrk="1" hangingPunct="1">
                <a:spcBef>
                  <a:spcPct val="50000"/>
                </a:spcBef>
              </a:pPr>
              <a:r>
                <a:rPr lang="zh-CN" altLang="en-US" b="1">
                  <a:ea typeface="楷体_GB2312" pitchFamily="49" charset="-122"/>
                </a:rPr>
                <a:t>计数 脉冲</a:t>
              </a:r>
            </a:p>
          </p:txBody>
        </p:sp>
        <p:sp>
          <p:nvSpPr>
            <p:cNvPr id="38955" name="Line 97"/>
            <p:cNvSpPr>
              <a:spLocks noChangeShapeType="1"/>
            </p:cNvSpPr>
            <p:nvPr/>
          </p:nvSpPr>
          <p:spPr bwMode="auto">
            <a:xfrm flipH="1">
              <a:off x="1841" y="2129"/>
              <a:ext cx="0" cy="189"/>
            </a:xfrm>
            <a:prstGeom prst="line">
              <a:avLst/>
            </a:prstGeom>
            <a:noFill/>
            <a:ln w="38100">
              <a:solidFill>
                <a:schemeClr val="tx1"/>
              </a:solidFill>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wipe(left)">
                                      <p:cBhvr>
                                        <p:cTn id="7" dur="500"/>
                                        <p:tgtEl>
                                          <p:spTgt spid="9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8364"/>
                                        </p:tgtEl>
                                        <p:attrNameLst>
                                          <p:attrName>style.visibility</p:attrName>
                                        </p:attrNameLst>
                                      </p:cBhvr>
                                      <p:to>
                                        <p:strVal val="visible"/>
                                      </p:to>
                                    </p:set>
                                    <p:animEffect transition="in" filter="wipe(up)">
                                      <p:cBhvr>
                                        <p:cTn id="12" dur="500"/>
                                        <p:tgtEl>
                                          <p:spTgt spid="98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08">
                                            <p:txEl>
                                              <p:pRg st="0" end="0"/>
                                            </p:txEl>
                                          </p:spTgt>
                                        </p:tgtEl>
                                        <p:attrNameLst>
                                          <p:attrName>style.visibility</p:attrName>
                                        </p:attrNameLst>
                                      </p:cBhvr>
                                      <p:to>
                                        <p:strVal val="visible"/>
                                      </p:to>
                                    </p:set>
                                    <p:animEffect transition="in" filter="wipe(left)">
                                      <p:cBhvr>
                                        <p:cTn id="17" dur="500"/>
                                        <p:tgtEl>
                                          <p:spTgt spid="9830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8365"/>
                                        </p:tgtEl>
                                        <p:attrNameLst>
                                          <p:attrName>style.visibility</p:attrName>
                                        </p:attrNameLst>
                                      </p:cBhvr>
                                      <p:to>
                                        <p:strVal val="visible"/>
                                      </p:to>
                                    </p:set>
                                    <p:animEffect transition="in" filter="dissolve">
                                      <p:cBhvr>
                                        <p:cTn id="22" dur="500"/>
                                        <p:tgtEl>
                                          <p:spTgt spid="983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8309"/>
                                        </p:tgtEl>
                                        <p:attrNameLst>
                                          <p:attrName>style.visibility</p:attrName>
                                        </p:attrNameLst>
                                      </p:cBhvr>
                                      <p:to>
                                        <p:strVal val="visible"/>
                                      </p:to>
                                    </p:set>
                                    <p:animEffect transition="in" filter="wipe(left)">
                                      <p:cBhvr>
                                        <p:cTn id="27"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P spid="98308" grpId="0" build="p" autoUpdateAnimBg="0"/>
      <p:bldP spid="9836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20" name="Group 4"/>
          <p:cNvGrpSpPr>
            <a:grpSpLocks/>
          </p:cNvGrpSpPr>
          <p:nvPr/>
        </p:nvGrpSpPr>
        <p:grpSpPr bwMode="auto">
          <a:xfrm>
            <a:off x="5646738" y="5302250"/>
            <a:ext cx="547687" cy="1327150"/>
            <a:chOff x="2163" y="3218"/>
            <a:chExt cx="345" cy="836"/>
          </a:xfrm>
        </p:grpSpPr>
        <p:sp>
          <p:nvSpPr>
            <p:cNvPr id="40991" name="Line 5"/>
            <p:cNvSpPr>
              <a:spLocks noChangeShapeType="1"/>
            </p:cNvSpPr>
            <p:nvPr/>
          </p:nvSpPr>
          <p:spPr bwMode="auto">
            <a:xfrm flipV="1">
              <a:off x="2254" y="3218"/>
              <a:ext cx="0" cy="45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0992" name="Text Box 6"/>
            <p:cNvSpPr txBox="1">
              <a:spLocks noChangeArrowheads="1"/>
            </p:cNvSpPr>
            <p:nvPr/>
          </p:nvSpPr>
          <p:spPr bwMode="auto">
            <a:xfrm>
              <a:off x="2163" y="3727"/>
              <a:ext cx="3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p>
          </p:txBody>
        </p:sp>
      </p:grpSp>
      <p:grpSp>
        <p:nvGrpSpPr>
          <p:cNvPr id="111623" name="Group 7"/>
          <p:cNvGrpSpPr>
            <a:grpSpLocks/>
          </p:cNvGrpSpPr>
          <p:nvPr/>
        </p:nvGrpSpPr>
        <p:grpSpPr bwMode="auto">
          <a:xfrm>
            <a:off x="6713538" y="5310188"/>
            <a:ext cx="750887" cy="1233487"/>
            <a:chOff x="2836" y="3222"/>
            <a:chExt cx="473" cy="777"/>
          </a:xfrm>
        </p:grpSpPr>
        <p:sp>
          <p:nvSpPr>
            <p:cNvPr id="40989" name="Line 8"/>
            <p:cNvSpPr>
              <a:spLocks noChangeShapeType="1"/>
            </p:cNvSpPr>
            <p:nvPr/>
          </p:nvSpPr>
          <p:spPr bwMode="auto">
            <a:xfrm flipV="1">
              <a:off x="3005" y="3222"/>
              <a:ext cx="0" cy="454"/>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0990" name="Text Box 9"/>
            <p:cNvSpPr txBox="1">
              <a:spLocks noChangeArrowheads="1"/>
            </p:cNvSpPr>
            <p:nvPr/>
          </p:nvSpPr>
          <p:spPr bwMode="auto">
            <a:xfrm>
              <a:off x="2836" y="3672"/>
              <a:ext cx="473"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grpSp>
      <p:sp>
        <p:nvSpPr>
          <p:cNvPr id="111626" name="Text Box 10"/>
          <p:cNvSpPr txBox="1">
            <a:spLocks noChangeArrowheads="1"/>
          </p:cNvSpPr>
          <p:nvPr/>
        </p:nvSpPr>
        <p:spPr bwMode="auto">
          <a:xfrm>
            <a:off x="1293813" y="2825750"/>
            <a:ext cx="2395537" cy="1382713"/>
          </a:xfrm>
          <a:prstGeom prst="rect">
            <a:avLst/>
          </a:prstGeom>
          <a:solidFill>
            <a:srgbClr val="FFCCFF"/>
          </a:solidFill>
          <a:ln w="9525">
            <a:solidFill>
              <a:srgbClr val="FF0066"/>
            </a:solidFill>
            <a:miter lim="800000"/>
            <a:headEnd/>
            <a:tailEnd/>
          </a:ln>
          <a:effectLst/>
        </p:spPr>
        <p:txBody>
          <a:bodyPr>
            <a:spAutoFit/>
          </a:bodyPr>
          <a:lstStyle/>
          <a:p>
            <a:pPr eaLnBrk="1" hangingPunct="1">
              <a:spcBef>
                <a:spcPct val="50000"/>
              </a:spcBef>
            </a:pPr>
            <a:r>
              <a:rPr lang="zh-CN" altLang="en-US" sz="2800" b="1"/>
              <a:t>一个</a:t>
            </a:r>
            <a:r>
              <a:rPr lang="en-US" altLang="zh-CN" sz="2800" b="1"/>
              <a:t>D</a:t>
            </a:r>
            <a:r>
              <a:rPr lang="zh-CN" altLang="en-US" sz="2800" b="1"/>
              <a:t>触发器组成</a:t>
            </a:r>
            <a:r>
              <a:rPr lang="en-US" altLang="zh-CN" sz="2800" b="1"/>
              <a:t>1</a:t>
            </a:r>
            <a:r>
              <a:rPr lang="zh-CN" altLang="en-US" sz="2800" b="1"/>
              <a:t>位的数码寄存器</a:t>
            </a:r>
          </a:p>
        </p:txBody>
      </p:sp>
      <p:sp>
        <p:nvSpPr>
          <p:cNvPr id="111627" name="Text Box 11"/>
          <p:cNvSpPr txBox="1">
            <a:spLocks noChangeArrowheads="1"/>
          </p:cNvSpPr>
          <p:nvPr/>
        </p:nvSpPr>
        <p:spPr bwMode="auto">
          <a:xfrm>
            <a:off x="635000" y="4764088"/>
            <a:ext cx="3578225" cy="1811337"/>
          </a:xfrm>
          <a:prstGeom prst="rect">
            <a:avLst/>
          </a:prstGeom>
          <a:noFill/>
          <a:ln w="9525">
            <a:solidFill>
              <a:schemeClr val="accent1"/>
            </a:solidFill>
            <a:miter lim="800000"/>
            <a:headEnd/>
            <a:tailEnd/>
          </a:ln>
          <a:effectLst/>
        </p:spPr>
        <p:txBody>
          <a:bodyPr>
            <a:spAutoFit/>
          </a:bodyPr>
          <a:lstStyle/>
          <a:p>
            <a:pPr eaLnBrk="1" hangingPunct="1">
              <a:spcBef>
                <a:spcPct val="50000"/>
              </a:spcBef>
            </a:pPr>
            <a:r>
              <a:rPr lang="en-US" altLang="zh-CN" sz="2800" b="1"/>
              <a:t>CP</a:t>
            </a:r>
            <a:r>
              <a:rPr lang="zh-CN" altLang="en-US" sz="2800" b="1"/>
              <a:t>上升沿</a:t>
            </a:r>
            <a:r>
              <a:rPr lang="en-US" altLang="zh-CN" sz="2800" b="1"/>
              <a:t>,Q =D</a:t>
            </a:r>
          </a:p>
          <a:p>
            <a:pPr eaLnBrk="1" hangingPunct="1">
              <a:spcBef>
                <a:spcPct val="50000"/>
              </a:spcBef>
            </a:pPr>
            <a:r>
              <a:rPr lang="en-US" altLang="zh-CN" sz="2800" b="1"/>
              <a:t>CP</a:t>
            </a:r>
            <a:r>
              <a:rPr lang="zh-CN" altLang="en-US" sz="2800" b="1"/>
              <a:t>高电平、低电平、</a:t>
            </a:r>
          </a:p>
          <a:p>
            <a:pPr eaLnBrk="1" hangingPunct="1">
              <a:spcBef>
                <a:spcPct val="50000"/>
              </a:spcBef>
            </a:pPr>
            <a:r>
              <a:rPr lang="zh-CN" altLang="en-US" sz="2800" b="1"/>
              <a:t>     下降沿，</a:t>
            </a:r>
            <a:r>
              <a:rPr lang="en-US" altLang="zh-CN" sz="2800" b="1"/>
              <a:t>Q</a:t>
            </a:r>
            <a:r>
              <a:rPr lang="zh-CN" altLang="en-US" sz="2800" b="1"/>
              <a:t>不变</a:t>
            </a:r>
          </a:p>
        </p:txBody>
      </p:sp>
      <p:grpSp>
        <p:nvGrpSpPr>
          <p:cNvPr id="111629" name="Group 13"/>
          <p:cNvGrpSpPr>
            <a:grpSpLocks/>
          </p:cNvGrpSpPr>
          <p:nvPr/>
        </p:nvGrpSpPr>
        <p:grpSpPr bwMode="auto">
          <a:xfrm>
            <a:off x="4648200" y="2282825"/>
            <a:ext cx="3524250" cy="3457575"/>
            <a:chOff x="415" y="1009"/>
            <a:chExt cx="2220" cy="2178"/>
          </a:xfrm>
        </p:grpSpPr>
        <p:sp>
          <p:nvSpPr>
            <p:cNvPr id="40969" name="Rectangle 14"/>
            <p:cNvSpPr>
              <a:spLocks noChangeArrowheads="1"/>
            </p:cNvSpPr>
            <p:nvPr/>
          </p:nvSpPr>
          <p:spPr bwMode="auto">
            <a:xfrm>
              <a:off x="727" y="1765"/>
              <a:ext cx="1560" cy="1152"/>
            </a:xfrm>
            <a:prstGeom prst="rect">
              <a:avLst/>
            </a:prstGeom>
            <a:solidFill>
              <a:srgbClr val="66FF33"/>
            </a:solidFill>
            <a:ln w="28575">
              <a:solidFill>
                <a:schemeClr val="tx1"/>
              </a:solidFill>
              <a:miter lim="800000"/>
              <a:headEnd/>
              <a:tailEnd/>
            </a:ln>
            <a:effectLst/>
          </p:spPr>
          <p:txBody>
            <a:bodyPr wrap="none" anchor="ctr"/>
            <a:lstStyle/>
            <a:p>
              <a:pPr eaLnBrk="1" hangingPunct="1"/>
              <a:endParaRPr lang="zh-CN" altLang="en-US"/>
            </a:p>
          </p:txBody>
        </p:sp>
        <p:sp>
          <p:nvSpPr>
            <p:cNvPr id="40970" name="Oval 15"/>
            <p:cNvSpPr>
              <a:spLocks noChangeArrowheads="1"/>
            </p:cNvSpPr>
            <p:nvPr/>
          </p:nvSpPr>
          <p:spPr bwMode="auto">
            <a:xfrm>
              <a:off x="607" y="2281"/>
              <a:ext cx="120" cy="120"/>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0971" name="Oval 16"/>
            <p:cNvSpPr>
              <a:spLocks noChangeArrowheads="1"/>
            </p:cNvSpPr>
            <p:nvPr/>
          </p:nvSpPr>
          <p:spPr bwMode="auto">
            <a:xfrm>
              <a:off x="2299" y="2281"/>
              <a:ext cx="120" cy="120"/>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0972" name="Line 17"/>
            <p:cNvSpPr>
              <a:spLocks noChangeShapeType="1"/>
            </p:cNvSpPr>
            <p:nvPr/>
          </p:nvSpPr>
          <p:spPr bwMode="auto">
            <a:xfrm>
              <a:off x="2431" y="2341"/>
              <a:ext cx="204" cy="0"/>
            </a:xfrm>
            <a:prstGeom prst="line">
              <a:avLst/>
            </a:prstGeom>
            <a:noFill/>
            <a:ln w="28575">
              <a:solidFill>
                <a:schemeClr val="tx1"/>
              </a:solidFill>
              <a:round/>
              <a:headEnd/>
              <a:tailEnd/>
            </a:ln>
            <a:effectLst/>
          </p:spPr>
          <p:txBody>
            <a:bodyPr wrap="none" anchor="ctr"/>
            <a:lstStyle/>
            <a:p>
              <a:endParaRPr lang="zh-CN" altLang="en-US"/>
            </a:p>
          </p:txBody>
        </p:sp>
        <p:sp>
          <p:nvSpPr>
            <p:cNvPr id="40973" name="Line 18"/>
            <p:cNvSpPr>
              <a:spLocks noChangeShapeType="1"/>
            </p:cNvSpPr>
            <p:nvPr/>
          </p:nvSpPr>
          <p:spPr bwMode="auto">
            <a:xfrm>
              <a:off x="415" y="2341"/>
              <a:ext cx="204" cy="0"/>
            </a:xfrm>
            <a:prstGeom prst="line">
              <a:avLst/>
            </a:prstGeom>
            <a:noFill/>
            <a:ln w="28575">
              <a:solidFill>
                <a:schemeClr val="tx1"/>
              </a:solidFill>
              <a:round/>
              <a:headEnd/>
              <a:tailEnd/>
            </a:ln>
            <a:effectLst/>
          </p:spPr>
          <p:txBody>
            <a:bodyPr wrap="none" anchor="ctr"/>
            <a:lstStyle/>
            <a:p>
              <a:endParaRPr lang="zh-CN" altLang="en-US"/>
            </a:p>
          </p:txBody>
        </p:sp>
        <p:sp>
          <p:nvSpPr>
            <p:cNvPr id="40974" name="Line 19"/>
            <p:cNvSpPr>
              <a:spLocks noChangeShapeType="1"/>
            </p:cNvSpPr>
            <p:nvPr/>
          </p:nvSpPr>
          <p:spPr bwMode="auto">
            <a:xfrm>
              <a:off x="1135" y="2923"/>
              <a:ext cx="0" cy="264"/>
            </a:xfrm>
            <a:prstGeom prst="line">
              <a:avLst/>
            </a:prstGeom>
            <a:noFill/>
            <a:ln w="28575">
              <a:solidFill>
                <a:schemeClr val="tx1"/>
              </a:solidFill>
              <a:round/>
              <a:headEnd/>
              <a:tailEnd/>
            </a:ln>
            <a:effectLst/>
          </p:spPr>
          <p:txBody>
            <a:bodyPr wrap="none" anchor="ctr"/>
            <a:lstStyle/>
            <a:p>
              <a:endParaRPr lang="zh-CN" altLang="en-US"/>
            </a:p>
          </p:txBody>
        </p:sp>
        <p:sp>
          <p:nvSpPr>
            <p:cNvPr id="40975" name="Line 20"/>
            <p:cNvSpPr>
              <a:spLocks noChangeShapeType="1"/>
            </p:cNvSpPr>
            <p:nvPr/>
          </p:nvSpPr>
          <p:spPr bwMode="auto">
            <a:xfrm>
              <a:off x="1891" y="2923"/>
              <a:ext cx="0" cy="264"/>
            </a:xfrm>
            <a:prstGeom prst="line">
              <a:avLst/>
            </a:prstGeom>
            <a:noFill/>
            <a:ln w="28575">
              <a:solidFill>
                <a:schemeClr val="tx1"/>
              </a:solidFill>
              <a:round/>
              <a:headEnd/>
              <a:tailEnd/>
            </a:ln>
            <a:effectLst/>
          </p:spPr>
          <p:txBody>
            <a:bodyPr wrap="none" anchor="ctr"/>
            <a:lstStyle/>
            <a:p>
              <a:endParaRPr lang="zh-CN" altLang="en-US"/>
            </a:p>
          </p:txBody>
        </p:sp>
        <p:sp>
          <p:nvSpPr>
            <p:cNvPr id="40976" name="Line 21"/>
            <p:cNvSpPr>
              <a:spLocks noChangeShapeType="1"/>
            </p:cNvSpPr>
            <p:nvPr/>
          </p:nvSpPr>
          <p:spPr bwMode="auto">
            <a:xfrm flipV="1">
              <a:off x="1807" y="2773"/>
              <a:ext cx="84" cy="144"/>
            </a:xfrm>
            <a:prstGeom prst="line">
              <a:avLst/>
            </a:prstGeom>
            <a:noFill/>
            <a:ln w="28575">
              <a:solidFill>
                <a:schemeClr val="tx1"/>
              </a:solidFill>
              <a:round/>
              <a:headEnd/>
              <a:tailEnd/>
            </a:ln>
            <a:effectLst/>
          </p:spPr>
          <p:txBody>
            <a:bodyPr wrap="none" anchor="ctr"/>
            <a:lstStyle/>
            <a:p>
              <a:endParaRPr lang="zh-CN" altLang="en-US"/>
            </a:p>
          </p:txBody>
        </p:sp>
        <p:sp>
          <p:nvSpPr>
            <p:cNvPr id="40977" name="Line 22"/>
            <p:cNvSpPr>
              <a:spLocks noChangeShapeType="1"/>
            </p:cNvSpPr>
            <p:nvPr/>
          </p:nvSpPr>
          <p:spPr bwMode="auto">
            <a:xfrm>
              <a:off x="1879" y="2785"/>
              <a:ext cx="96" cy="132"/>
            </a:xfrm>
            <a:prstGeom prst="line">
              <a:avLst/>
            </a:prstGeom>
            <a:noFill/>
            <a:ln w="28575">
              <a:solidFill>
                <a:schemeClr val="tx1"/>
              </a:solidFill>
              <a:round/>
              <a:headEnd/>
              <a:tailEnd/>
            </a:ln>
            <a:effectLst/>
          </p:spPr>
          <p:txBody>
            <a:bodyPr wrap="none" anchor="ctr"/>
            <a:lstStyle/>
            <a:p>
              <a:endParaRPr lang="zh-CN" altLang="en-US"/>
            </a:p>
          </p:txBody>
        </p:sp>
        <p:sp>
          <p:nvSpPr>
            <p:cNvPr id="40978" name="Text Box 23"/>
            <p:cNvSpPr txBox="1">
              <a:spLocks noChangeArrowheads="1"/>
            </p:cNvSpPr>
            <p:nvPr/>
          </p:nvSpPr>
          <p:spPr bwMode="auto">
            <a:xfrm>
              <a:off x="739" y="2161"/>
              <a:ext cx="48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R</a:t>
              </a:r>
              <a:r>
                <a:rPr lang="en-US" altLang="zh-CN" sz="2800" b="1" baseline="-25000"/>
                <a:t>D</a:t>
              </a:r>
              <a:endParaRPr lang="en-US" altLang="zh-CN" sz="2800" b="1"/>
            </a:p>
          </p:txBody>
        </p:sp>
        <p:sp>
          <p:nvSpPr>
            <p:cNvPr id="40979" name="Text Box 24"/>
            <p:cNvSpPr txBox="1">
              <a:spLocks noChangeArrowheads="1"/>
            </p:cNvSpPr>
            <p:nvPr/>
          </p:nvSpPr>
          <p:spPr bwMode="auto">
            <a:xfrm>
              <a:off x="1951" y="2149"/>
              <a:ext cx="38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S</a:t>
              </a:r>
              <a:r>
                <a:rPr lang="en-US" altLang="zh-CN" sz="2800" b="1" baseline="-25000"/>
                <a:t>D</a:t>
              </a:r>
              <a:endParaRPr lang="en-US" altLang="zh-CN" sz="2800" b="1"/>
            </a:p>
          </p:txBody>
        </p:sp>
        <p:sp>
          <p:nvSpPr>
            <p:cNvPr id="40980" name="Text Box 25"/>
            <p:cNvSpPr txBox="1">
              <a:spLocks noChangeArrowheads="1"/>
            </p:cNvSpPr>
            <p:nvPr/>
          </p:nvSpPr>
          <p:spPr bwMode="auto">
            <a:xfrm>
              <a:off x="1015" y="2629"/>
              <a:ext cx="36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p>
          </p:txBody>
        </p:sp>
        <p:sp>
          <p:nvSpPr>
            <p:cNvPr id="40981" name="Text Box 26"/>
            <p:cNvSpPr txBox="1">
              <a:spLocks noChangeArrowheads="1"/>
            </p:cNvSpPr>
            <p:nvPr/>
          </p:nvSpPr>
          <p:spPr bwMode="auto">
            <a:xfrm>
              <a:off x="1675" y="2509"/>
              <a:ext cx="50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40982" name="Text Box 27"/>
            <p:cNvSpPr txBox="1">
              <a:spLocks noChangeArrowheads="1"/>
            </p:cNvSpPr>
            <p:nvPr/>
          </p:nvSpPr>
          <p:spPr bwMode="auto">
            <a:xfrm>
              <a:off x="1819" y="1009"/>
              <a:ext cx="372"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p>
          </p:txBody>
        </p:sp>
        <p:grpSp>
          <p:nvGrpSpPr>
            <p:cNvPr id="40983" name="Group 28"/>
            <p:cNvGrpSpPr>
              <a:grpSpLocks/>
            </p:cNvGrpSpPr>
            <p:nvPr/>
          </p:nvGrpSpPr>
          <p:grpSpPr bwMode="auto">
            <a:xfrm>
              <a:off x="979" y="1033"/>
              <a:ext cx="312" cy="327"/>
              <a:chOff x="828" y="1776"/>
              <a:chExt cx="312" cy="327"/>
            </a:xfrm>
          </p:grpSpPr>
          <p:sp>
            <p:nvSpPr>
              <p:cNvPr id="40987" name="Text Box 29"/>
              <p:cNvSpPr txBox="1">
                <a:spLocks noChangeArrowheads="1"/>
              </p:cNvSpPr>
              <p:nvPr/>
            </p:nvSpPr>
            <p:spPr bwMode="auto">
              <a:xfrm>
                <a:off x="828" y="1776"/>
                <a:ext cx="312"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p>
            </p:txBody>
          </p:sp>
          <p:sp>
            <p:nvSpPr>
              <p:cNvPr id="40988" name="Line 30"/>
              <p:cNvSpPr>
                <a:spLocks noChangeShapeType="1"/>
              </p:cNvSpPr>
              <p:nvPr/>
            </p:nvSpPr>
            <p:spPr bwMode="auto">
              <a:xfrm>
                <a:off x="864" y="1848"/>
                <a:ext cx="180" cy="0"/>
              </a:xfrm>
              <a:prstGeom prst="line">
                <a:avLst/>
              </a:prstGeom>
              <a:noFill/>
              <a:ln w="28575">
                <a:solidFill>
                  <a:schemeClr val="tx1"/>
                </a:solidFill>
                <a:round/>
                <a:headEnd/>
                <a:tailEnd/>
              </a:ln>
              <a:effectLst/>
            </p:spPr>
            <p:txBody>
              <a:bodyPr wrap="none" anchor="ctr"/>
              <a:lstStyle/>
              <a:p>
                <a:endParaRPr lang="zh-CN" altLang="en-US"/>
              </a:p>
            </p:txBody>
          </p:sp>
        </p:grpSp>
        <p:sp>
          <p:nvSpPr>
            <p:cNvPr id="40984" name="Line 31"/>
            <p:cNvSpPr>
              <a:spLocks noChangeShapeType="1"/>
            </p:cNvSpPr>
            <p:nvPr/>
          </p:nvSpPr>
          <p:spPr bwMode="auto">
            <a:xfrm>
              <a:off x="1123" y="1405"/>
              <a:ext cx="0" cy="264"/>
            </a:xfrm>
            <a:prstGeom prst="line">
              <a:avLst/>
            </a:prstGeom>
            <a:noFill/>
            <a:ln w="28575">
              <a:solidFill>
                <a:schemeClr val="tx1"/>
              </a:solidFill>
              <a:round/>
              <a:headEnd/>
              <a:tailEnd/>
            </a:ln>
            <a:effectLst/>
          </p:spPr>
          <p:txBody>
            <a:bodyPr wrap="none" anchor="ctr"/>
            <a:lstStyle/>
            <a:p>
              <a:endParaRPr lang="zh-CN" altLang="en-US"/>
            </a:p>
          </p:txBody>
        </p:sp>
        <p:sp>
          <p:nvSpPr>
            <p:cNvPr id="40985" name="Line 32"/>
            <p:cNvSpPr>
              <a:spLocks noChangeShapeType="1"/>
            </p:cNvSpPr>
            <p:nvPr/>
          </p:nvSpPr>
          <p:spPr bwMode="auto">
            <a:xfrm>
              <a:off x="1939" y="1513"/>
              <a:ext cx="0" cy="264"/>
            </a:xfrm>
            <a:prstGeom prst="line">
              <a:avLst/>
            </a:prstGeom>
            <a:noFill/>
            <a:ln w="28575">
              <a:solidFill>
                <a:schemeClr val="tx1"/>
              </a:solidFill>
              <a:round/>
              <a:headEnd/>
              <a:tailEnd/>
            </a:ln>
            <a:effectLst/>
          </p:spPr>
          <p:txBody>
            <a:bodyPr wrap="none" anchor="ctr"/>
            <a:lstStyle/>
            <a:p>
              <a:endParaRPr lang="zh-CN" altLang="en-US"/>
            </a:p>
          </p:txBody>
        </p:sp>
        <p:sp>
          <p:nvSpPr>
            <p:cNvPr id="40986" name="Oval 33"/>
            <p:cNvSpPr>
              <a:spLocks noChangeArrowheads="1"/>
            </p:cNvSpPr>
            <p:nvPr/>
          </p:nvSpPr>
          <p:spPr bwMode="auto">
            <a:xfrm>
              <a:off x="1063" y="1645"/>
              <a:ext cx="120" cy="120"/>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grpSp>
      <p:sp>
        <p:nvSpPr>
          <p:cNvPr id="40967" name="Text Box 34"/>
          <p:cNvSpPr txBox="1">
            <a:spLocks noChangeArrowheads="1"/>
          </p:cNvSpPr>
          <p:nvPr/>
        </p:nvSpPr>
        <p:spPr bwMode="auto">
          <a:xfrm>
            <a:off x="304800" y="266700"/>
            <a:ext cx="3171825"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§7.2  </a:t>
            </a:r>
            <a:r>
              <a:rPr lang="zh-CN" altLang="en-US" sz="4000" b="1">
                <a:solidFill>
                  <a:srgbClr val="FF0000"/>
                </a:solidFill>
                <a:ea typeface="隶书" pitchFamily="49" charset="-122"/>
              </a:rPr>
              <a:t>寄存器  </a:t>
            </a:r>
          </a:p>
        </p:txBody>
      </p:sp>
      <p:sp>
        <p:nvSpPr>
          <p:cNvPr id="111651" name="Text Box 35"/>
          <p:cNvSpPr txBox="1">
            <a:spLocks noChangeArrowheads="1"/>
          </p:cNvSpPr>
          <p:nvPr/>
        </p:nvSpPr>
        <p:spPr bwMode="auto">
          <a:xfrm>
            <a:off x="866775" y="950913"/>
            <a:ext cx="7361238" cy="946150"/>
          </a:xfrm>
          <a:prstGeom prst="rect">
            <a:avLst/>
          </a:prstGeom>
          <a:noFill/>
          <a:ln w="9525">
            <a:noFill/>
            <a:miter lim="800000"/>
            <a:headEnd/>
            <a:tailEnd/>
          </a:ln>
        </p:spPr>
        <p:txBody>
          <a:bodyPr>
            <a:spAutoFit/>
          </a:bodyPr>
          <a:lstStyle/>
          <a:p>
            <a:pPr indent="762000" eaLnBrk="1" hangingPunct="1">
              <a:spcBef>
                <a:spcPct val="50000"/>
              </a:spcBef>
            </a:pPr>
            <a:r>
              <a:rPr lang="zh-CN" altLang="en-US" sz="2800" b="1"/>
              <a:t>寄存器是计算机的主要部件之一，它用来暂时存放数据或指令。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1651">
                                            <p:txEl>
                                              <p:pRg st="0" end="0"/>
                                            </p:txEl>
                                          </p:spTgt>
                                        </p:tgtEl>
                                        <p:attrNameLst>
                                          <p:attrName>style.visibility</p:attrName>
                                        </p:attrNameLst>
                                      </p:cBhvr>
                                      <p:to>
                                        <p:strVal val="visible"/>
                                      </p:to>
                                    </p:set>
                                    <p:animEffect transition="in" filter="box(out)">
                                      <p:cBhvr>
                                        <p:cTn id="7" dur="500"/>
                                        <p:tgtEl>
                                          <p:spTgt spid="111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11629"/>
                                        </p:tgtEl>
                                        <p:attrNameLst>
                                          <p:attrName>style.visibility</p:attrName>
                                        </p:attrNameLst>
                                      </p:cBhvr>
                                      <p:to>
                                        <p:strVal val="visible"/>
                                      </p:to>
                                    </p:set>
                                    <p:animEffect transition="in" filter="wipe(up)">
                                      <p:cBhvr>
                                        <p:cTn id="12" dur="500"/>
                                        <p:tgtEl>
                                          <p:spTgt spid="1116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11626"/>
                                        </p:tgtEl>
                                        <p:attrNameLst>
                                          <p:attrName>style.visibility</p:attrName>
                                        </p:attrNameLst>
                                      </p:cBhvr>
                                      <p:to>
                                        <p:strVal val="visible"/>
                                      </p:to>
                                    </p:set>
                                    <p:animEffect transition="in" filter="strips(downRight)">
                                      <p:cBhvr>
                                        <p:cTn id="17" dur="500"/>
                                        <p:tgtEl>
                                          <p:spTgt spid="1116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1620"/>
                                        </p:tgtEl>
                                        <p:attrNameLst>
                                          <p:attrName>style.visibility</p:attrName>
                                        </p:attrNameLst>
                                      </p:cBhvr>
                                      <p:to>
                                        <p:strVal val="visible"/>
                                      </p:to>
                                    </p:set>
                                    <p:animEffect transition="in" filter="wipe(down)">
                                      <p:cBhvr>
                                        <p:cTn id="22" dur="500"/>
                                        <p:tgtEl>
                                          <p:spTgt spid="111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1623"/>
                                        </p:tgtEl>
                                        <p:attrNameLst>
                                          <p:attrName>style.visibility</p:attrName>
                                        </p:attrNameLst>
                                      </p:cBhvr>
                                      <p:to>
                                        <p:strVal val="visible"/>
                                      </p:to>
                                    </p:set>
                                    <p:animEffect transition="in" filter="wipe(down)">
                                      <p:cBhvr>
                                        <p:cTn id="27" dur="500"/>
                                        <p:tgtEl>
                                          <p:spTgt spid="1116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1627"/>
                                        </p:tgtEl>
                                        <p:attrNameLst>
                                          <p:attrName>style.visibility</p:attrName>
                                        </p:attrNameLst>
                                      </p:cBhvr>
                                      <p:to>
                                        <p:strVal val="visible"/>
                                      </p:to>
                                    </p:set>
                                    <p:animEffect transition="in" filter="wipe(up)">
                                      <p:cBhvr>
                                        <p:cTn id="32" dur="500"/>
                                        <p:tgtEl>
                                          <p:spTgt spid="111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6" grpId="0" animBg="1" autoUpdateAnimBg="0"/>
      <p:bldP spid="111627" grpId="0" animBg="1" autoUpdateAnimBg="0"/>
      <p:bldP spid="11165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295400" y="2197100"/>
            <a:ext cx="1558925" cy="9461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计数器的</a:t>
            </a:r>
            <a:r>
              <a:rPr lang="zh-CN" altLang="en-US" sz="2800" b="1">
                <a:solidFill>
                  <a:srgbClr val="009900"/>
                </a:solidFill>
                <a:ea typeface="楷体_GB2312" pitchFamily="49" charset="-122"/>
              </a:rPr>
              <a:t>分析</a:t>
            </a:r>
            <a:endParaRPr lang="zh-CN" altLang="en-US" sz="2800" b="1">
              <a:ea typeface="楷体_GB2312" pitchFamily="49" charset="-122"/>
            </a:endParaRPr>
          </a:p>
        </p:txBody>
      </p:sp>
      <p:sp>
        <p:nvSpPr>
          <p:cNvPr id="63491" name="Text Box 3"/>
          <p:cNvSpPr txBox="1">
            <a:spLocks noChangeArrowheads="1"/>
          </p:cNvSpPr>
          <p:nvPr/>
        </p:nvSpPr>
        <p:spPr bwMode="auto">
          <a:xfrm>
            <a:off x="1304925" y="4264025"/>
            <a:ext cx="1558925" cy="946150"/>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计数器的</a:t>
            </a:r>
            <a:r>
              <a:rPr lang="zh-CN" altLang="en-US" sz="2800" b="1">
                <a:solidFill>
                  <a:srgbClr val="CC00FF"/>
                </a:solidFill>
                <a:ea typeface="楷体_GB2312" pitchFamily="49" charset="-122"/>
              </a:rPr>
              <a:t>设计</a:t>
            </a:r>
            <a:endParaRPr lang="zh-CN" altLang="en-US" sz="2800" b="1">
              <a:ea typeface="楷体_GB2312" pitchFamily="49" charset="-122"/>
            </a:endParaRPr>
          </a:p>
        </p:txBody>
      </p:sp>
      <p:sp>
        <p:nvSpPr>
          <p:cNvPr id="63492" name="AutoShape 4"/>
          <p:cNvSpPr>
            <a:spLocks/>
          </p:cNvSpPr>
          <p:nvPr/>
        </p:nvSpPr>
        <p:spPr bwMode="auto">
          <a:xfrm>
            <a:off x="2971800" y="2095500"/>
            <a:ext cx="488950" cy="1181100"/>
          </a:xfrm>
          <a:prstGeom prst="leftBrace">
            <a:avLst>
              <a:gd name="adj1" fmla="val 20130"/>
              <a:gd name="adj2" fmla="val 50000"/>
            </a:avLst>
          </a:prstGeom>
          <a:noFill/>
          <a:ln w="57150">
            <a:solidFill>
              <a:schemeClr val="tx1"/>
            </a:solidFill>
            <a:round/>
            <a:headEnd/>
            <a:tailEnd/>
          </a:ln>
          <a:effectLst/>
        </p:spPr>
        <p:txBody>
          <a:bodyPr anchor="ctr">
            <a:spAutoFit/>
          </a:bodyPr>
          <a:lstStyle/>
          <a:p>
            <a:pPr eaLnBrk="1" hangingPunct="1"/>
            <a:endParaRPr lang="zh-CN" altLang="en-US"/>
          </a:p>
        </p:txBody>
      </p:sp>
      <p:sp>
        <p:nvSpPr>
          <p:cNvPr id="63493" name="Text Box 5"/>
          <p:cNvSpPr txBox="1">
            <a:spLocks noChangeArrowheads="1"/>
          </p:cNvSpPr>
          <p:nvPr/>
        </p:nvSpPr>
        <p:spPr bwMode="auto">
          <a:xfrm>
            <a:off x="3460750" y="1922463"/>
            <a:ext cx="4237038" cy="519112"/>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电路由</a:t>
            </a:r>
            <a:r>
              <a:rPr lang="zh-CN" altLang="en-US" sz="2800" b="1">
                <a:solidFill>
                  <a:srgbClr val="0000FF"/>
                </a:solidFill>
                <a:ea typeface="楷体_GB2312" pitchFamily="49" charset="-122"/>
              </a:rPr>
              <a:t>触发器</a:t>
            </a:r>
            <a:r>
              <a:rPr lang="zh-CN" altLang="en-US" sz="2800" b="1">
                <a:ea typeface="楷体_GB2312" pitchFamily="49" charset="-122"/>
              </a:rPr>
              <a:t>构成</a:t>
            </a:r>
          </a:p>
        </p:txBody>
      </p:sp>
      <p:sp>
        <p:nvSpPr>
          <p:cNvPr id="63494" name="Text Box 6"/>
          <p:cNvSpPr txBox="1">
            <a:spLocks noChangeArrowheads="1"/>
          </p:cNvSpPr>
          <p:nvPr/>
        </p:nvSpPr>
        <p:spPr bwMode="auto">
          <a:xfrm>
            <a:off x="3460750" y="2892425"/>
            <a:ext cx="4322763" cy="5191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电路由</a:t>
            </a:r>
            <a:r>
              <a:rPr lang="zh-CN" altLang="en-US" sz="2800" b="1">
                <a:solidFill>
                  <a:srgbClr val="FF0000"/>
                </a:solidFill>
                <a:ea typeface="楷体_GB2312" pitchFamily="49" charset="-122"/>
              </a:rPr>
              <a:t>集成组件</a:t>
            </a:r>
            <a:r>
              <a:rPr lang="zh-CN" altLang="en-US" sz="2800" b="1">
                <a:ea typeface="楷体_GB2312" pitchFamily="49" charset="-122"/>
              </a:rPr>
              <a:t>构成</a:t>
            </a:r>
          </a:p>
        </p:txBody>
      </p:sp>
      <p:sp>
        <p:nvSpPr>
          <p:cNvPr id="63495" name="AutoShape 7"/>
          <p:cNvSpPr>
            <a:spLocks/>
          </p:cNvSpPr>
          <p:nvPr/>
        </p:nvSpPr>
        <p:spPr bwMode="auto">
          <a:xfrm>
            <a:off x="2981325" y="4162425"/>
            <a:ext cx="488950" cy="1181100"/>
          </a:xfrm>
          <a:prstGeom prst="leftBrace">
            <a:avLst>
              <a:gd name="adj1" fmla="val 20130"/>
              <a:gd name="adj2" fmla="val 50000"/>
            </a:avLst>
          </a:prstGeom>
          <a:noFill/>
          <a:ln w="57150">
            <a:solidFill>
              <a:schemeClr val="tx1"/>
            </a:solidFill>
            <a:round/>
            <a:headEnd/>
            <a:tailEnd/>
          </a:ln>
          <a:effectLst/>
        </p:spPr>
        <p:txBody>
          <a:bodyPr anchor="ctr">
            <a:spAutoFit/>
          </a:bodyPr>
          <a:lstStyle/>
          <a:p>
            <a:pPr eaLnBrk="1" hangingPunct="1"/>
            <a:endParaRPr lang="zh-CN" altLang="en-US"/>
          </a:p>
        </p:txBody>
      </p:sp>
      <p:sp>
        <p:nvSpPr>
          <p:cNvPr id="63496" name="Text Box 8"/>
          <p:cNvSpPr txBox="1">
            <a:spLocks noChangeArrowheads="1"/>
          </p:cNvSpPr>
          <p:nvPr/>
        </p:nvSpPr>
        <p:spPr bwMode="auto">
          <a:xfrm>
            <a:off x="3489325" y="4108450"/>
            <a:ext cx="3663950" cy="5191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用</a:t>
            </a:r>
            <a:r>
              <a:rPr lang="zh-CN" altLang="en-US" sz="2800" b="1">
                <a:solidFill>
                  <a:srgbClr val="0000FF"/>
                </a:solidFill>
                <a:ea typeface="楷体_GB2312" pitchFamily="49" charset="-122"/>
              </a:rPr>
              <a:t>触发器</a:t>
            </a:r>
            <a:r>
              <a:rPr lang="zh-CN" altLang="en-US" sz="2800" b="1">
                <a:ea typeface="楷体_GB2312" pitchFamily="49" charset="-122"/>
              </a:rPr>
              <a:t>实现</a:t>
            </a:r>
          </a:p>
        </p:txBody>
      </p:sp>
      <p:sp>
        <p:nvSpPr>
          <p:cNvPr id="63497" name="Text Box 9"/>
          <p:cNvSpPr txBox="1">
            <a:spLocks noChangeArrowheads="1"/>
          </p:cNvSpPr>
          <p:nvPr/>
        </p:nvSpPr>
        <p:spPr bwMode="auto">
          <a:xfrm>
            <a:off x="3470275" y="4860925"/>
            <a:ext cx="3663950" cy="519113"/>
          </a:xfrm>
          <a:prstGeom prst="rect">
            <a:avLst/>
          </a:prstGeom>
          <a:noFill/>
          <a:ln w="38100">
            <a:noFill/>
            <a:miter lim="800000"/>
            <a:headEnd/>
            <a:tailEnd/>
          </a:ln>
          <a:effectLst/>
        </p:spPr>
        <p:txBody>
          <a:bodyPr anchor="ctr">
            <a:spAutoFit/>
          </a:bodyPr>
          <a:lstStyle/>
          <a:p>
            <a:pPr eaLnBrk="1" hangingPunct="1">
              <a:spcBef>
                <a:spcPct val="50000"/>
              </a:spcBef>
            </a:pPr>
            <a:r>
              <a:rPr lang="zh-CN" altLang="en-US" sz="2800" b="1">
                <a:ea typeface="楷体_GB2312" pitchFamily="49" charset="-122"/>
              </a:rPr>
              <a:t>用</a:t>
            </a:r>
            <a:r>
              <a:rPr lang="zh-CN" altLang="en-US" sz="2800" b="1">
                <a:solidFill>
                  <a:srgbClr val="FF0000"/>
                </a:solidFill>
                <a:ea typeface="楷体_GB2312" pitchFamily="49" charset="-122"/>
              </a:rPr>
              <a:t>集成组件</a:t>
            </a:r>
            <a:r>
              <a:rPr lang="zh-CN" altLang="en-US" sz="2800" b="1">
                <a:ea typeface="楷体_GB2312" pitchFamily="49" charset="-122"/>
              </a:rPr>
              <a:t>实现</a:t>
            </a:r>
          </a:p>
        </p:txBody>
      </p:sp>
      <p:sp>
        <p:nvSpPr>
          <p:cNvPr id="5130" name="Text Box 10"/>
          <p:cNvSpPr txBox="1">
            <a:spLocks noChangeArrowheads="1"/>
          </p:cNvSpPr>
          <p:nvPr/>
        </p:nvSpPr>
        <p:spPr bwMode="auto">
          <a:xfrm>
            <a:off x="533400" y="1385888"/>
            <a:ext cx="7239000" cy="519112"/>
          </a:xfrm>
          <a:prstGeom prst="rect">
            <a:avLst/>
          </a:prstGeom>
          <a:noFill/>
          <a:ln w="38100">
            <a:noFill/>
            <a:miter lim="800000"/>
            <a:headEnd/>
            <a:tailEnd/>
          </a:ln>
          <a:effectLst/>
        </p:spPr>
        <p:txBody>
          <a:bodyPr lIns="90000" tIns="46800" rIns="90000" bIns="46800" anchor="ctr">
            <a:spAutoFit/>
          </a:bodyPr>
          <a:lstStyle/>
          <a:p>
            <a:pPr eaLnBrk="1" hangingPunct="1">
              <a:spcBef>
                <a:spcPct val="50000"/>
              </a:spcBef>
            </a:pPr>
            <a:r>
              <a:rPr lang="en-US" altLang="zh-CN" sz="2800" b="1">
                <a:solidFill>
                  <a:srgbClr val="CC0066"/>
                </a:solidFill>
              </a:rPr>
              <a:t>4</a:t>
            </a:r>
            <a:r>
              <a:rPr lang="zh-CN" altLang="en-US" sz="2800" b="1">
                <a:solidFill>
                  <a:srgbClr val="CC0066"/>
                </a:solidFill>
              </a:rPr>
              <a:t>、计数器的研究内容</a:t>
            </a:r>
          </a:p>
        </p:txBody>
      </p:sp>
      <p:sp>
        <p:nvSpPr>
          <p:cNvPr id="5131" name="Text Box 11"/>
          <p:cNvSpPr txBox="1">
            <a:spLocks noChangeArrowheads="1"/>
          </p:cNvSpPr>
          <p:nvPr/>
        </p:nvSpPr>
        <p:spPr bwMode="auto">
          <a:xfrm>
            <a:off x="144463" y="144463"/>
            <a:ext cx="5981700"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§7.1  </a:t>
            </a:r>
            <a:r>
              <a:rPr lang="zh-CN" altLang="en-US" sz="4000" b="1">
                <a:solidFill>
                  <a:srgbClr val="FF0000"/>
                </a:solidFill>
                <a:ea typeface="隶书" pitchFamily="49" charset="-122"/>
              </a:rPr>
              <a:t>计数器</a:t>
            </a:r>
          </a:p>
        </p:txBody>
      </p:sp>
      <p:sp>
        <p:nvSpPr>
          <p:cNvPr id="5132" name="Text Box 12"/>
          <p:cNvSpPr txBox="1">
            <a:spLocks noChangeArrowheads="1"/>
          </p:cNvSpPr>
          <p:nvPr/>
        </p:nvSpPr>
        <p:spPr bwMode="auto">
          <a:xfrm>
            <a:off x="165100" y="779463"/>
            <a:ext cx="7031038"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一、  计数器的功能和分类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animEffect transition="in" filter="box(out)">
                                      <p:cBhvr>
                                        <p:cTn id="7" dur="500"/>
                                        <p:tgtEl>
                                          <p:spTgt spid="63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3491">
                                            <p:txEl>
                                              <p:pRg st="0" end="0"/>
                                            </p:txEl>
                                          </p:spTgt>
                                        </p:tgtEl>
                                        <p:attrNameLst>
                                          <p:attrName>style.visibility</p:attrName>
                                        </p:attrNameLst>
                                      </p:cBhvr>
                                      <p:to>
                                        <p:strVal val="visible"/>
                                      </p:to>
                                    </p:set>
                                    <p:animEffect transition="in" filter="box(out)">
                                      <p:cBhvr>
                                        <p:cTn id="12" dur="500"/>
                                        <p:tgtEl>
                                          <p:spTgt spid="634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wipe(left)">
                                      <p:cBhvr>
                                        <p:cTn id="17" dur="500"/>
                                        <p:tgtEl>
                                          <p:spTgt spid="634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3493">
                                            <p:txEl>
                                              <p:pRg st="0" end="0"/>
                                            </p:txEl>
                                          </p:spTgt>
                                        </p:tgtEl>
                                        <p:attrNameLst>
                                          <p:attrName>style.visibility</p:attrName>
                                        </p:attrNameLst>
                                      </p:cBhvr>
                                      <p:to>
                                        <p:strVal val="visible"/>
                                      </p:to>
                                    </p:set>
                                    <p:animEffect transition="in" filter="wipe(up)">
                                      <p:cBhvr>
                                        <p:cTn id="22" dur="75"/>
                                        <p:tgtEl>
                                          <p:spTgt spid="6349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3494">
                                            <p:txEl>
                                              <p:pRg st="0" end="0"/>
                                            </p:txEl>
                                          </p:spTgt>
                                        </p:tgtEl>
                                        <p:attrNameLst>
                                          <p:attrName>style.visibility</p:attrName>
                                        </p:attrNameLst>
                                      </p:cBhvr>
                                      <p:to>
                                        <p:strVal val="visible"/>
                                      </p:to>
                                    </p:set>
                                    <p:animEffect transition="in" filter="wipe(up)">
                                      <p:cBhvr>
                                        <p:cTn id="27" dur="75"/>
                                        <p:tgtEl>
                                          <p:spTgt spid="6349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5"/>
                                        </p:tgtEl>
                                        <p:attrNameLst>
                                          <p:attrName>style.visibility</p:attrName>
                                        </p:attrNameLst>
                                      </p:cBhvr>
                                      <p:to>
                                        <p:strVal val="visible"/>
                                      </p:to>
                                    </p:set>
                                    <p:animEffect transition="in" filter="wipe(left)">
                                      <p:cBhvr>
                                        <p:cTn id="32" dur="500"/>
                                        <p:tgtEl>
                                          <p:spTgt spid="634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63496">
                                            <p:txEl>
                                              <p:pRg st="0" end="0"/>
                                            </p:txEl>
                                          </p:spTgt>
                                        </p:tgtEl>
                                        <p:attrNameLst>
                                          <p:attrName>style.visibility</p:attrName>
                                        </p:attrNameLst>
                                      </p:cBhvr>
                                      <p:to>
                                        <p:strVal val="visible"/>
                                      </p:to>
                                    </p:set>
                                    <p:animEffect transition="in" filter="wipe(up)">
                                      <p:cBhvr>
                                        <p:cTn id="37" dur="75"/>
                                        <p:tgtEl>
                                          <p:spTgt spid="63496">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63497">
                                            <p:txEl>
                                              <p:pRg st="0" end="0"/>
                                            </p:txEl>
                                          </p:spTgt>
                                        </p:tgtEl>
                                        <p:attrNameLst>
                                          <p:attrName>style.visibility</p:attrName>
                                        </p:attrNameLst>
                                      </p:cBhvr>
                                      <p:to>
                                        <p:strVal val="visible"/>
                                      </p:to>
                                    </p:set>
                                    <p:animEffect transition="in" filter="wipe(up)">
                                      <p:cBhvr>
                                        <p:cTn id="42" dur="75"/>
                                        <p:tgtEl>
                                          <p:spTgt spid="634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autoUpdateAnimBg="0"/>
      <p:bldP spid="63491" grpId="0" build="p" autoUpdateAnimBg="0"/>
      <p:bldP spid="63492" grpId="0" animBg="1"/>
      <p:bldP spid="63493" grpId="0" build="p" autoUpdateAnimBg="0"/>
      <p:bldP spid="63494" grpId="0" build="p" autoUpdateAnimBg="0"/>
      <p:bldP spid="63495" grpId="0" animBg="1"/>
      <p:bldP spid="63496" grpId="0" build="p" autoUpdateAnimBg="0"/>
      <p:bldP spid="6349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04800" y="266700"/>
            <a:ext cx="3171825" cy="701675"/>
          </a:xfrm>
          <a:prstGeom prst="rect">
            <a:avLst/>
          </a:prstGeom>
          <a:noFill/>
          <a:ln w="9525">
            <a:noFill/>
            <a:miter lim="800000"/>
            <a:headEnd/>
            <a:tailEnd/>
          </a:ln>
        </p:spPr>
        <p:txBody>
          <a:bodyPr>
            <a:spAutoFit/>
          </a:bodyPr>
          <a:lstStyle/>
          <a:p>
            <a:pPr eaLnBrk="1" hangingPunct="1">
              <a:spcBef>
                <a:spcPct val="50000"/>
              </a:spcBef>
            </a:pPr>
            <a:r>
              <a:rPr lang="en-US" altLang="zh-CN" sz="4000" b="1">
                <a:solidFill>
                  <a:srgbClr val="FF0000"/>
                </a:solidFill>
                <a:ea typeface="隶书" pitchFamily="49" charset="-122"/>
              </a:rPr>
              <a:t>§7.2  </a:t>
            </a:r>
            <a:r>
              <a:rPr lang="zh-CN" altLang="en-US" sz="4000" b="1">
                <a:solidFill>
                  <a:srgbClr val="FF0000"/>
                </a:solidFill>
                <a:ea typeface="隶书" pitchFamily="49" charset="-122"/>
              </a:rPr>
              <a:t>寄存器  </a:t>
            </a:r>
          </a:p>
        </p:txBody>
      </p:sp>
      <p:sp>
        <p:nvSpPr>
          <p:cNvPr id="50179" name="Text Box 3"/>
          <p:cNvSpPr txBox="1">
            <a:spLocks noChangeArrowheads="1"/>
          </p:cNvSpPr>
          <p:nvPr/>
        </p:nvSpPr>
        <p:spPr bwMode="auto">
          <a:xfrm>
            <a:off x="531813" y="2000250"/>
            <a:ext cx="4573587" cy="641350"/>
          </a:xfrm>
          <a:prstGeom prst="rect">
            <a:avLst/>
          </a:prstGeom>
          <a:noFill/>
          <a:ln w="9525">
            <a:noFill/>
            <a:miter lim="800000"/>
            <a:headEnd/>
            <a:tailEnd/>
          </a:ln>
        </p:spPr>
        <p:txBody>
          <a:bodyPr>
            <a:spAutoFit/>
          </a:bodyPr>
          <a:lstStyle/>
          <a:p>
            <a:pPr eaLnBrk="1" hangingPunct="1">
              <a:spcBef>
                <a:spcPct val="50000"/>
              </a:spcBef>
            </a:pPr>
            <a:r>
              <a:rPr lang="zh-CN" altLang="en-US" sz="3600" b="1">
                <a:solidFill>
                  <a:srgbClr val="0000FF"/>
                </a:solidFill>
                <a:ea typeface="隶书" pitchFamily="49" charset="-122"/>
              </a:rPr>
              <a:t>一、 数码寄存器</a:t>
            </a:r>
          </a:p>
        </p:txBody>
      </p:sp>
      <p:grpSp>
        <p:nvGrpSpPr>
          <p:cNvPr id="50180" name="Group 4"/>
          <p:cNvGrpSpPr>
            <a:grpSpLocks/>
          </p:cNvGrpSpPr>
          <p:nvPr/>
        </p:nvGrpSpPr>
        <p:grpSpPr bwMode="auto">
          <a:xfrm>
            <a:off x="461963" y="2557463"/>
            <a:ext cx="8397875" cy="3587750"/>
            <a:chOff x="291" y="801"/>
            <a:chExt cx="5290" cy="2260"/>
          </a:xfrm>
        </p:grpSpPr>
        <p:sp>
          <p:nvSpPr>
            <p:cNvPr id="41991" name="Text Box 5"/>
            <p:cNvSpPr txBox="1">
              <a:spLocks noChangeArrowheads="1"/>
            </p:cNvSpPr>
            <p:nvPr/>
          </p:nvSpPr>
          <p:spPr bwMode="auto">
            <a:xfrm>
              <a:off x="1441" y="801"/>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3</a:t>
              </a:r>
              <a:endParaRPr lang="en-US" altLang="zh-CN" b="1">
                <a:ea typeface="楷体_GB2312" pitchFamily="49" charset="-122"/>
              </a:endParaRPr>
            </a:p>
          </p:txBody>
        </p:sp>
        <p:sp>
          <p:nvSpPr>
            <p:cNvPr id="41992" name="Text Box 6"/>
            <p:cNvSpPr txBox="1">
              <a:spLocks noChangeArrowheads="1"/>
            </p:cNvSpPr>
            <p:nvPr/>
          </p:nvSpPr>
          <p:spPr bwMode="auto">
            <a:xfrm>
              <a:off x="2434" y="806"/>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2</a:t>
              </a:r>
              <a:endParaRPr lang="en-US" altLang="zh-CN" b="1">
                <a:ea typeface="楷体_GB2312" pitchFamily="49" charset="-122"/>
              </a:endParaRPr>
            </a:p>
          </p:txBody>
        </p:sp>
        <p:sp>
          <p:nvSpPr>
            <p:cNvPr id="41993" name="Text Box 7"/>
            <p:cNvSpPr txBox="1">
              <a:spLocks noChangeArrowheads="1"/>
            </p:cNvSpPr>
            <p:nvPr/>
          </p:nvSpPr>
          <p:spPr bwMode="auto">
            <a:xfrm>
              <a:off x="3436" y="803"/>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1</a:t>
              </a:r>
              <a:endParaRPr lang="en-US" altLang="zh-CN" b="1">
                <a:ea typeface="楷体_GB2312" pitchFamily="49" charset="-122"/>
              </a:endParaRPr>
            </a:p>
          </p:txBody>
        </p:sp>
        <p:sp>
          <p:nvSpPr>
            <p:cNvPr id="41994" name="Text Box 8"/>
            <p:cNvSpPr txBox="1">
              <a:spLocks noChangeArrowheads="1"/>
            </p:cNvSpPr>
            <p:nvPr/>
          </p:nvSpPr>
          <p:spPr bwMode="auto">
            <a:xfrm>
              <a:off x="4427" y="807"/>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0</a:t>
              </a:r>
              <a:endParaRPr lang="en-US" altLang="zh-CN" b="1">
                <a:ea typeface="楷体_GB2312" pitchFamily="49" charset="-122"/>
              </a:endParaRPr>
            </a:p>
          </p:txBody>
        </p:sp>
        <p:sp>
          <p:nvSpPr>
            <p:cNvPr id="41995" name="Rectangle 9"/>
            <p:cNvSpPr>
              <a:spLocks noChangeArrowheads="1"/>
            </p:cNvSpPr>
            <p:nvPr/>
          </p:nvSpPr>
          <p:spPr bwMode="auto">
            <a:xfrm>
              <a:off x="1231" y="1236"/>
              <a:ext cx="364" cy="21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1996" name="Text Box 10"/>
            <p:cNvSpPr txBox="1">
              <a:spLocks noChangeArrowheads="1"/>
            </p:cNvSpPr>
            <p:nvPr/>
          </p:nvSpPr>
          <p:spPr bwMode="auto">
            <a:xfrm>
              <a:off x="1233" y="1228"/>
              <a:ext cx="509" cy="250"/>
            </a:xfrm>
            <a:prstGeom prst="rect">
              <a:avLst/>
            </a:prstGeom>
            <a:noFill/>
            <a:ln w="9525">
              <a:noFill/>
              <a:miter lim="800000"/>
              <a:headEnd/>
              <a:tailEnd/>
            </a:ln>
          </p:spPr>
          <p:txBody>
            <a:bodyPr>
              <a:spAutoFit/>
            </a:bodyPr>
            <a:lstStyle/>
            <a:p>
              <a:pPr eaLnBrk="1" hangingPunct="1">
                <a:spcBef>
                  <a:spcPct val="50000"/>
                </a:spcBef>
              </a:pPr>
              <a:r>
                <a:rPr lang="en-US" altLang="zh-CN" sz="2000" b="1"/>
                <a:t>&amp;</a:t>
              </a:r>
            </a:p>
          </p:txBody>
        </p:sp>
        <p:sp>
          <p:nvSpPr>
            <p:cNvPr id="41997" name="Rectangle 11"/>
            <p:cNvSpPr>
              <a:spLocks noChangeArrowheads="1"/>
            </p:cNvSpPr>
            <p:nvPr/>
          </p:nvSpPr>
          <p:spPr bwMode="auto">
            <a:xfrm>
              <a:off x="2235" y="1241"/>
              <a:ext cx="364" cy="21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1998" name="Text Box 12"/>
            <p:cNvSpPr txBox="1">
              <a:spLocks noChangeArrowheads="1"/>
            </p:cNvSpPr>
            <p:nvPr/>
          </p:nvSpPr>
          <p:spPr bwMode="auto">
            <a:xfrm>
              <a:off x="2237" y="1224"/>
              <a:ext cx="509" cy="250"/>
            </a:xfrm>
            <a:prstGeom prst="rect">
              <a:avLst/>
            </a:prstGeom>
            <a:noFill/>
            <a:ln w="9525">
              <a:noFill/>
              <a:miter lim="800000"/>
              <a:headEnd/>
              <a:tailEnd/>
            </a:ln>
          </p:spPr>
          <p:txBody>
            <a:bodyPr>
              <a:spAutoFit/>
            </a:bodyPr>
            <a:lstStyle/>
            <a:p>
              <a:pPr eaLnBrk="1" hangingPunct="1">
                <a:spcBef>
                  <a:spcPct val="50000"/>
                </a:spcBef>
              </a:pPr>
              <a:r>
                <a:rPr lang="en-US" altLang="zh-CN" sz="2000" b="1"/>
                <a:t>&amp;</a:t>
              </a:r>
            </a:p>
          </p:txBody>
        </p:sp>
        <p:sp>
          <p:nvSpPr>
            <p:cNvPr id="41999" name="Rectangle 13"/>
            <p:cNvSpPr>
              <a:spLocks noChangeArrowheads="1"/>
            </p:cNvSpPr>
            <p:nvPr/>
          </p:nvSpPr>
          <p:spPr bwMode="auto">
            <a:xfrm>
              <a:off x="3240" y="1237"/>
              <a:ext cx="364" cy="21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00" name="Text Box 14"/>
            <p:cNvSpPr txBox="1">
              <a:spLocks noChangeArrowheads="1"/>
            </p:cNvSpPr>
            <p:nvPr/>
          </p:nvSpPr>
          <p:spPr bwMode="auto">
            <a:xfrm>
              <a:off x="3242" y="1229"/>
              <a:ext cx="509" cy="250"/>
            </a:xfrm>
            <a:prstGeom prst="rect">
              <a:avLst/>
            </a:prstGeom>
            <a:noFill/>
            <a:ln w="9525">
              <a:noFill/>
              <a:miter lim="800000"/>
              <a:headEnd/>
              <a:tailEnd/>
            </a:ln>
          </p:spPr>
          <p:txBody>
            <a:bodyPr>
              <a:spAutoFit/>
            </a:bodyPr>
            <a:lstStyle/>
            <a:p>
              <a:pPr eaLnBrk="1" hangingPunct="1">
                <a:spcBef>
                  <a:spcPct val="50000"/>
                </a:spcBef>
              </a:pPr>
              <a:r>
                <a:rPr lang="en-US" altLang="zh-CN" sz="2000" b="1"/>
                <a:t>&amp;</a:t>
              </a:r>
            </a:p>
          </p:txBody>
        </p:sp>
        <p:sp>
          <p:nvSpPr>
            <p:cNvPr id="42001" name="Rectangle 15"/>
            <p:cNvSpPr>
              <a:spLocks noChangeArrowheads="1"/>
            </p:cNvSpPr>
            <p:nvPr/>
          </p:nvSpPr>
          <p:spPr bwMode="auto">
            <a:xfrm>
              <a:off x="4241" y="1233"/>
              <a:ext cx="364" cy="218"/>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02" name="Text Box 16"/>
            <p:cNvSpPr txBox="1">
              <a:spLocks noChangeArrowheads="1"/>
            </p:cNvSpPr>
            <p:nvPr/>
          </p:nvSpPr>
          <p:spPr bwMode="auto">
            <a:xfrm>
              <a:off x="4243" y="1225"/>
              <a:ext cx="509" cy="250"/>
            </a:xfrm>
            <a:prstGeom prst="rect">
              <a:avLst/>
            </a:prstGeom>
            <a:noFill/>
            <a:ln w="9525">
              <a:noFill/>
              <a:miter lim="800000"/>
              <a:headEnd/>
              <a:tailEnd/>
            </a:ln>
          </p:spPr>
          <p:txBody>
            <a:bodyPr>
              <a:spAutoFit/>
            </a:bodyPr>
            <a:lstStyle/>
            <a:p>
              <a:pPr eaLnBrk="1" hangingPunct="1">
                <a:spcBef>
                  <a:spcPct val="50000"/>
                </a:spcBef>
              </a:pPr>
              <a:r>
                <a:rPr lang="en-US" altLang="zh-CN" sz="2000" b="1"/>
                <a:t>&amp;</a:t>
              </a:r>
            </a:p>
          </p:txBody>
        </p:sp>
        <p:grpSp>
          <p:nvGrpSpPr>
            <p:cNvPr id="42003" name="Group 17"/>
            <p:cNvGrpSpPr>
              <a:grpSpLocks/>
            </p:cNvGrpSpPr>
            <p:nvPr/>
          </p:nvGrpSpPr>
          <p:grpSpPr bwMode="auto">
            <a:xfrm>
              <a:off x="1015" y="1798"/>
              <a:ext cx="657" cy="458"/>
              <a:chOff x="3763" y="3216"/>
              <a:chExt cx="657" cy="458"/>
            </a:xfrm>
          </p:grpSpPr>
          <p:sp>
            <p:nvSpPr>
              <p:cNvPr id="42083" name="Rectangle 18"/>
              <p:cNvSpPr>
                <a:spLocks noChangeArrowheads="1"/>
              </p:cNvSpPr>
              <p:nvPr/>
            </p:nvSpPr>
            <p:spPr bwMode="auto">
              <a:xfrm rot="16200000" flipV="1">
                <a:off x="3856" y="314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84" name="AutoShape 19"/>
              <p:cNvSpPr>
                <a:spLocks noChangeArrowheads="1"/>
              </p:cNvSpPr>
              <p:nvPr/>
            </p:nvSpPr>
            <p:spPr bwMode="auto">
              <a:xfrm rot="10800000" flipH="1" flipV="1">
                <a:off x="4027" y="3573"/>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2085" name="Text Box 20"/>
              <p:cNvSpPr txBox="1">
                <a:spLocks noChangeArrowheads="1"/>
              </p:cNvSpPr>
              <p:nvPr/>
            </p:nvSpPr>
            <p:spPr bwMode="auto">
              <a:xfrm rot="10800000" flipV="1">
                <a:off x="3763" y="325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86" name="Text Box 21"/>
              <p:cNvSpPr txBox="1">
                <a:spLocks noChangeArrowheads="1"/>
              </p:cNvSpPr>
              <p:nvPr/>
            </p:nvSpPr>
            <p:spPr bwMode="auto">
              <a:xfrm rot="10800000" flipV="1">
                <a:off x="4156" y="321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87" name="Line 22"/>
              <p:cNvSpPr>
                <a:spLocks noChangeShapeType="1"/>
              </p:cNvSpPr>
              <p:nvPr/>
            </p:nvSpPr>
            <p:spPr bwMode="auto">
              <a:xfrm rot="10800000" flipV="1">
                <a:off x="3815" y="3294"/>
                <a:ext cx="100" cy="0"/>
              </a:xfrm>
              <a:prstGeom prst="line">
                <a:avLst/>
              </a:prstGeom>
              <a:noFill/>
              <a:ln w="28575">
                <a:solidFill>
                  <a:schemeClr val="tx1"/>
                </a:solidFill>
                <a:round/>
                <a:headEnd/>
                <a:tailEnd/>
              </a:ln>
            </p:spPr>
            <p:txBody>
              <a:bodyPr wrap="none" anchor="ctr"/>
              <a:lstStyle/>
              <a:p>
                <a:endParaRPr lang="zh-CN" altLang="en-US"/>
              </a:p>
            </p:txBody>
          </p:sp>
          <p:sp>
            <p:nvSpPr>
              <p:cNvPr id="42088" name="Text Box 23"/>
              <p:cNvSpPr txBox="1">
                <a:spLocks noChangeArrowheads="1"/>
              </p:cNvSpPr>
              <p:nvPr/>
            </p:nvSpPr>
            <p:spPr bwMode="auto">
              <a:xfrm rot="10800000" flipV="1">
                <a:off x="3768" y="3443"/>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grpSp>
        <p:grpSp>
          <p:nvGrpSpPr>
            <p:cNvPr id="42004" name="Group 24"/>
            <p:cNvGrpSpPr>
              <a:grpSpLocks/>
            </p:cNvGrpSpPr>
            <p:nvPr/>
          </p:nvGrpSpPr>
          <p:grpSpPr bwMode="auto">
            <a:xfrm>
              <a:off x="2011" y="1804"/>
              <a:ext cx="657" cy="458"/>
              <a:chOff x="3763" y="3216"/>
              <a:chExt cx="657" cy="458"/>
            </a:xfrm>
          </p:grpSpPr>
          <p:sp>
            <p:nvSpPr>
              <p:cNvPr id="42077" name="Rectangle 25"/>
              <p:cNvSpPr>
                <a:spLocks noChangeArrowheads="1"/>
              </p:cNvSpPr>
              <p:nvPr/>
            </p:nvSpPr>
            <p:spPr bwMode="auto">
              <a:xfrm rot="16200000" flipV="1">
                <a:off x="3856" y="314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78" name="AutoShape 26"/>
              <p:cNvSpPr>
                <a:spLocks noChangeArrowheads="1"/>
              </p:cNvSpPr>
              <p:nvPr/>
            </p:nvSpPr>
            <p:spPr bwMode="auto">
              <a:xfrm rot="10800000" flipH="1" flipV="1">
                <a:off x="4027" y="3573"/>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2079" name="Text Box 27"/>
              <p:cNvSpPr txBox="1">
                <a:spLocks noChangeArrowheads="1"/>
              </p:cNvSpPr>
              <p:nvPr/>
            </p:nvSpPr>
            <p:spPr bwMode="auto">
              <a:xfrm rot="10800000" flipV="1">
                <a:off x="3763" y="325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80" name="Text Box 28"/>
              <p:cNvSpPr txBox="1">
                <a:spLocks noChangeArrowheads="1"/>
              </p:cNvSpPr>
              <p:nvPr/>
            </p:nvSpPr>
            <p:spPr bwMode="auto">
              <a:xfrm rot="10800000" flipV="1">
                <a:off x="4156" y="321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81" name="Line 29"/>
              <p:cNvSpPr>
                <a:spLocks noChangeShapeType="1"/>
              </p:cNvSpPr>
              <p:nvPr/>
            </p:nvSpPr>
            <p:spPr bwMode="auto">
              <a:xfrm rot="10800000" flipV="1">
                <a:off x="3815" y="3294"/>
                <a:ext cx="100" cy="0"/>
              </a:xfrm>
              <a:prstGeom prst="line">
                <a:avLst/>
              </a:prstGeom>
              <a:noFill/>
              <a:ln w="28575">
                <a:solidFill>
                  <a:schemeClr val="tx1"/>
                </a:solidFill>
                <a:round/>
                <a:headEnd/>
                <a:tailEnd/>
              </a:ln>
            </p:spPr>
            <p:txBody>
              <a:bodyPr wrap="none" anchor="ctr"/>
              <a:lstStyle/>
              <a:p>
                <a:endParaRPr lang="zh-CN" altLang="en-US"/>
              </a:p>
            </p:txBody>
          </p:sp>
          <p:sp>
            <p:nvSpPr>
              <p:cNvPr id="42082" name="Text Box 30"/>
              <p:cNvSpPr txBox="1">
                <a:spLocks noChangeArrowheads="1"/>
              </p:cNvSpPr>
              <p:nvPr/>
            </p:nvSpPr>
            <p:spPr bwMode="auto">
              <a:xfrm rot="10800000" flipV="1">
                <a:off x="3768" y="3443"/>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grpSp>
        <p:grpSp>
          <p:nvGrpSpPr>
            <p:cNvPr id="42005" name="Group 31"/>
            <p:cNvGrpSpPr>
              <a:grpSpLocks/>
            </p:cNvGrpSpPr>
            <p:nvPr/>
          </p:nvGrpSpPr>
          <p:grpSpPr bwMode="auto">
            <a:xfrm>
              <a:off x="3025" y="1792"/>
              <a:ext cx="657" cy="458"/>
              <a:chOff x="3763" y="3216"/>
              <a:chExt cx="657" cy="458"/>
            </a:xfrm>
          </p:grpSpPr>
          <p:sp>
            <p:nvSpPr>
              <p:cNvPr id="42071" name="Rectangle 32"/>
              <p:cNvSpPr>
                <a:spLocks noChangeArrowheads="1"/>
              </p:cNvSpPr>
              <p:nvPr/>
            </p:nvSpPr>
            <p:spPr bwMode="auto">
              <a:xfrm rot="16200000" flipV="1">
                <a:off x="3856" y="314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72" name="AutoShape 33"/>
              <p:cNvSpPr>
                <a:spLocks noChangeArrowheads="1"/>
              </p:cNvSpPr>
              <p:nvPr/>
            </p:nvSpPr>
            <p:spPr bwMode="auto">
              <a:xfrm rot="10800000" flipH="1" flipV="1">
                <a:off x="4027" y="3573"/>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2073" name="Text Box 34"/>
              <p:cNvSpPr txBox="1">
                <a:spLocks noChangeArrowheads="1"/>
              </p:cNvSpPr>
              <p:nvPr/>
            </p:nvSpPr>
            <p:spPr bwMode="auto">
              <a:xfrm rot="10800000" flipV="1">
                <a:off x="3763" y="325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74" name="Text Box 35"/>
              <p:cNvSpPr txBox="1">
                <a:spLocks noChangeArrowheads="1"/>
              </p:cNvSpPr>
              <p:nvPr/>
            </p:nvSpPr>
            <p:spPr bwMode="auto">
              <a:xfrm rot="10800000" flipV="1">
                <a:off x="4156" y="321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75" name="Line 36"/>
              <p:cNvSpPr>
                <a:spLocks noChangeShapeType="1"/>
              </p:cNvSpPr>
              <p:nvPr/>
            </p:nvSpPr>
            <p:spPr bwMode="auto">
              <a:xfrm rot="10800000" flipV="1">
                <a:off x="3815" y="3294"/>
                <a:ext cx="100" cy="0"/>
              </a:xfrm>
              <a:prstGeom prst="line">
                <a:avLst/>
              </a:prstGeom>
              <a:noFill/>
              <a:ln w="28575">
                <a:solidFill>
                  <a:schemeClr val="tx1"/>
                </a:solidFill>
                <a:round/>
                <a:headEnd/>
                <a:tailEnd/>
              </a:ln>
            </p:spPr>
            <p:txBody>
              <a:bodyPr wrap="none" anchor="ctr"/>
              <a:lstStyle/>
              <a:p>
                <a:endParaRPr lang="zh-CN" altLang="en-US"/>
              </a:p>
            </p:txBody>
          </p:sp>
          <p:sp>
            <p:nvSpPr>
              <p:cNvPr id="42076" name="Text Box 37"/>
              <p:cNvSpPr txBox="1">
                <a:spLocks noChangeArrowheads="1"/>
              </p:cNvSpPr>
              <p:nvPr/>
            </p:nvSpPr>
            <p:spPr bwMode="auto">
              <a:xfrm rot="10800000" flipV="1">
                <a:off x="3768" y="3443"/>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grpSp>
        <p:grpSp>
          <p:nvGrpSpPr>
            <p:cNvPr id="42006" name="Group 38"/>
            <p:cNvGrpSpPr>
              <a:grpSpLocks/>
            </p:cNvGrpSpPr>
            <p:nvPr/>
          </p:nvGrpSpPr>
          <p:grpSpPr bwMode="auto">
            <a:xfrm>
              <a:off x="4021" y="1798"/>
              <a:ext cx="657" cy="458"/>
              <a:chOff x="3763" y="3216"/>
              <a:chExt cx="657" cy="458"/>
            </a:xfrm>
          </p:grpSpPr>
          <p:sp>
            <p:nvSpPr>
              <p:cNvPr id="42065" name="Rectangle 39"/>
              <p:cNvSpPr>
                <a:spLocks noChangeArrowheads="1"/>
              </p:cNvSpPr>
              <p:nvPr/>
            </p:nvSpPr>
            <p:spPr bwMode="auto">
              <a:xfrm rot="16200000" flipV="1">
                <a:off x="3856" y="3145"/>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2066" name="AutoShape 40"/>
              <p:cNvSpPr>
                <a:spLocks noChangeArrowheads="1"/>
              </p:cNvSpPr>
              <p:nvPr/>
            </p:nvSpPr>
            <p:spPr bwMode="auto">
              <a:xfrm rot="10800000" flipH="1" flipV="1">
                <a:off x="4027" y="3573"/>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2067" name="Text Box 41"/>
              <p:cNvSpPr txBox="1">
                <a:spLocks noChangeArrowheads="1"/>
              </p:cNvSpPr>
              <p:nvPr/>
            </p:nvSpPr>
            <p:spPr bwMode="auto">
              <a:xfrm rot="10800000" flipV="1">
                <a:off x="3763" y="325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68" name="Text Box 42"/>
              <p:cNvSpPr txBox="1">
                <a:spLocks noChangeArrowheads="1"/>
              </p:cNvSpPr>
              <p:nvPr/>
            </p:nvSpPr>
            <p:spPr bwMode="auto">
              <a:xfrm rot="10800000" flipV="1">
                <a:off x="4156" y="321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42069" name="Line 43"/>
              <p:cNvSpPr>
                <a:spLocks noChangeShapeType="1"/>
              </p:cNvSpPr>
              <p:nvPr/>
            </p:nvSpPr>
            <p:spPr bwMode="auto">
              <a:xfrm rot="10800000" flipV="1">
                <a:off x="3815" y="3294"/>
                <a:ext cx="100" cy="0"/>
              </a:xfrm>
              <a:prstGeom prst="line">
                <a:avLst/>
              </a:prstGeom>
              <a:noFill/>
              <a:ln w="28575">
                <a:solidFill>
                  <a:schemeClr val="tx1"/>
                </a:solidFill>
                <a:round/>
                <a:headEnd/>
                <a:tailEnd/>
              </a:ln>
            </p:spPr>
            <p:txBody>
              <a:bodyPr wrap="none" anchor="ctr"/>
              <a:lstStyle/>
              <a:p>
                <a:endParaRPr lang="zh-CN" altLang="en-US"/>
              </a:p>
            </p:txBody>
          </p:sp>
          <p:sp>
            <p:nvSpPr>
              <p:cNvPr id="42070" name="Text Box 44"/>
              <p:cNvSpPr txBox="1">
                <a:spLocks noChangeArrowheads="1"/>
              </p:cNvSpPr>
              <p:nvPr/>
            </p:nvSpPr>
            <p:spPr bwMode="auto">
              <a:xfrm rot="10800000" flipV="1">
                <a:off x="3768" y="3443"/>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grpSp>
        <p:sp>
          <p:nvSpPr>
            <p:cNvPr id="42007" name="Line 45"/>
            <p:cNvSpPr>
              <a:spLocks noChangeShapeType="1"/>
            </p:cNvSpPr>
            <p:nvPr/>
          </p:nvSpPr>
          <p:spPr bwMode="auto">
            <a:xfrm>
              <a:off x="1306" y="1464"/>
              <a:ext cx="0" cy="127"/>
            </a:xfrm>
            <a:prstGeom prst="line">
              <a:avLst/>
            </a:prstGeom>
            <a:noFill/>
            <a:ln w="38100">
              <a:solidFill>
                <a:schemeClr val="tx1"/>
              </a:solidFill>
              <a:round/>
              <a:headEnd/>
              <a:tailEnd/>
            </a:ln>
          </p:spPr>
          <p:txBody>
            <a:bodyPr wrap="none" anchor="ctr"/>
            <a:lstStyle/>
            <a:p>
              <a:endParaRPr lang="zh-CN" altLang="en-US"/>
            </a:p>
          </p:txBody>
        </p:sp>
        <p:sp>
          <p:nvSpPr>
            <p:cNvPr id="42008" name="Line 46"/>
            <p:cNvSpPr>
              <a:spLocks noChangeShapeType="1"/>
            </p:cNvSpPr>
            <p:nvPr/>
          </p:nvSpPr>
          <p:spPr bwMode="auto">
            <a:xfrm>
              <a:off x="2311" y="1451"/>
              <a:ext cx="0" cy="127"/>
            </a:xfrm>
            <a:prstGeom prst="line">
              <a:avLst/>
            </a:prstGeom>
            <a:noFill/>
            <a:ln w="38100">
              <a:solidFill>
                <a:schemeClr val="tx1"/>
              </a:solidFill>
              <a:round/>
              <a:headEnd/>
              <a:tailEnd/>
            </a:ln>
          </p:spPr>
          <p:txBody>
            <a:bodyPr wrap="none" anchor="ctr"/>
            <a:lstStyle/>
            <a:p>
              <a:endParaRPr lang="zh-CN" altLang="en-US"/>
            </a:p>
          </p:txBody>
        </p:sp>
        <p:sp>
          <p:nvSpPr>
            <p:cNvPr id="42009" name="Line 47"/>
            <p:cNvSpPr>
              <a:spLocks noChangeShapeType="1"/>
            </p:cNvSpPr>
            <p:nvPr/>
          </p:nvSpPr>
          <p:spPr bwMode="auto">
            <a:xfrm>
              <a:off x="3325" y="1456"/>
              <a:ext cx="0" cy="127"/>
            </a:xfrm>
            <a:prstGeom prst="line">
              <a:avLst/>
            </a:prstGeom>
            <a:noFill/>
            <a:ln w="38100">
              <a:solidFill>
                <a:schemeClr val="tx1"/>
              </a:solidFill>
              <a:round/>
              <a:headEnd/>
              <a:tailEnd/>
            </a:ln>
          </p:spPr>
          <p:txBody>
            <a:bodyPr wrap="none" anchor="ctr"/>
            <a:lstStyle/>
            <a:p>
              <a:endParaRPr lang="zh-CN" altLang="en-US"/>
            </a:p>
          </p:txBody>
        </p:sp>
        <p:sp>
          <p:nvSpPr>
            <p:cNvPr id="42010" name="Line 48"/>
            <p:cNvSpPr>
              <a:spLocks noChangeShapeType="1"/>
            </p:cNvSpPr>
            <p:nvPr/>
          </p:nvSpPr>
          <p:spPr bwMode="auto">
            <a:xfrm>
              <a:off x="4302" y="1452"/>
              <a:ext cx="0" cy="127"/>
            </a:xfrm>
            <a:prstGeom prst="line">
              <a:avLst/>
            </a:prstGeom>
            <a:noFill/>
            <a:ln w="38100">
              <a:solidFill>
                <a:schemeClr val="tx1"/>
              </a:solidFill>
              <a:round/>
              <a:headEnd/>
              <a:tailEnd/>
            </a:ln>
          </p:spPr>
          <p:txBody>
            <a:bodyPr wrap="none" anchor="ctr"/>
            <a:lstStyle/>
            <a:p>
              <a:endParaRPr lang="zh-CN" altLang="en-US"/>
            </a:p>
          </p:txBody>
        </p:sp>
        <p:sp>
          <p:nvSpPr>
            <p:cNvPr id="42011" name="Line 49"/>
            <p:cNvSpPr>
              <a:spLocks noChangeShapeType="1"/>
            </p:cNvSpPr>
            <p:nvPr/>
          </p:nvSpPr>
          <p:spPr bwMode="auto">
            <a:xfrm>
              <a:off x="1524" y="1446"/>
              <a:ext cx="0" cy="381"/>
            </a:xfrm>
            <a:prstGeom prst="line">
              <a:avLst/>
            </a:prstGeom>
            <a:noFill/>
            <a:ln w="38100">
              <a:solidFill>
                <a:schemeClr val="tx1"/>
              </a:solidFill>
              <a:round/>
              <a:headEnd/>
              <a:tailEnd/>
            </a:ln>
          </p:spPr>
          <p:txBody>
            <a:bodyPr wrap="none" anchor="ctr"/>
            <a:lstStyle/>
            <a:p>
              <a:endParaRPr lang="zh-CN" altLang="en-US"/>
            </a:p>
          </p:txBody>
        </p:sp>
        <p:sp>
          <p:nvSpPr>
            <p:cNvPr id="42012" name="Line 50"/>
            <p:cNvSpPr>
              <a:spLocks noChangeShapeType="1"/>
            </p:cNvSpPr>
            <p:nvPr/>
          </p:nvSpPr>
          <p:spPr bwMode="auto">
            <a:xfrm>
              <a:off x="2511" y="1451"/>
              <a:ext cx="0" cy="381"/>
            </a:xfrm>
            <a:prstGeom prst="line">
              <a:avLst/>
            </a:prstGeom>
            <a:noFill/>
            <a:ln w="38100">
              <a:solidFill>
                <a:schemeClr val="tx1"/>
              </a:solidFill>
              <a:round/>
              <a:headEnd/>
              <a:tailEnd/>
            </a:ln>
          </p:spPr>
          <p:txBody>
            <a:bodyPr wrap="none" anchor="ctr"/>
            <a:lstStyle/>
            <a:p>
              <a:endParaRPr lang="zh-CN" altLang="en-US"/>
            </a:p>
          </p:txBody>
        </p:sp>
        <p:sp>
          <p:nvSpPr>
            <p:cNvPr id="42013" name="Line 51"/>
            <p:cNvSpPr>
              <a:spLocks noChangeShapeType="1"/>
            </p:cNvSpPr>
            <p:nvPr/>
          </p:nvSpPr>
          <p:spPr bwMode="auto">
            <a:xfrm>
              <a:off x="3516" y="1447"/>
              <a:ext cx="0" cy="381"/>
            </a:xfrm>
            <a:prstGeom prst="line">
              <a:avLst/>
            </a:prstGeom>
            <a:noFill/>
            <a:ln w="38100">
              <a:solidFill>
                <a:schemeClr val="tx1"/>
              </a:solidFill>
              <a:round/>
              <a:headEnd/>
              <a:tailEnd/>
            </a:ln>
          </p:spPr>
          <p:txBody>
            <a:bodyPr wrap="none" anchor="ctr"/>
            <a:lstStyle/>
            <a:p>
              <a:endParaRPr lang="zh-CN" altLang="en-US"/>
            </a:p>
          </p:txBody>
        </p:sp>
        <p:sp>
          <p:nvSpPr>
            <p:cNvPr id="42014" name="Line 52"/>
            <p:cNvSpPr>
              <a:spLocks noChangeShapeType="1"/>
            </p:cNvSpPr>
            <p:nvPr/>
          </p:nvSpPr>
          <p:spPr bwMode="auto">
            <a:xfrm>
              <a:off x="4521" y="1453"/>
              <a:ext cx="0" cy="381"/>
            </a:xfrm>
            <a:prstGeom prst="line">
              <a:avLst/>
            </a:prstGeom>
            <a:noFill/>
            <a:ln w="38100">
              <a:solidFill>
                <a:schemeClr val="tx1"/>
              </a:solidFill>
              <a:round/>
              <a:headEnd/>
              <a:tailEnd/>
            </a:ln>
          </p:spPr>
          <p:txBody>
            <a:bodyPr wrap="none" anchor="ctr"/>
            <a:lstStyle/>
            <a:p>
              <a:endParaRPr lang="zh-CN" altLang="en-US"/>
            </a:p>
          </p:txBody>
        </p:sp>
        <p:sp>
          <p:nvSpPr>
            <p:cNvPr id="42015" name="Line 53"/>
            <p:cNvSpPr>
              <a:spLocks noChangeShapeType="1"/>
            </p:cNvSpPr>
            <p:nvPr/>
          </p:nvSpPr>
          <p:spPr bwMode="auto">
            <a:xfrm>
              <a:off x="1297" y="1582"/>
              <a:ext cx="3518" cy="0"/>
            </a:xfrm>
            <a:prstGeom prst="line">
              <a:avLst/>
            </a:prstGeom>
            <a:noFill/>
            <a:ln w="38100">
              <a:solidFill>
                <a:schemeClr val="tx1"/>
              </a:solidFill>
              <a:round/>
              <a:headEnd/>
              <a:tailEnd/>
            </a:ln>
          </p:spPr>
          <p:txBody>
            <a:bodyPr wrap="none" anchor="ctr"/>
            <a:lstStyle/>
            <a:p>
              <a:endParaRPr lang="zh-CN" altLang="en-US"/>
            </a:p>
          </p:txBody>
        </p:sp>
        <p:sp>
          <p:nvSpPr>
            <p:cNvPr id="42016" name="Line 54"/>
            <p:cNvSpPr>
              <a:spLocks noChangeShapeType="1"/>
            </p:cNvSpPr>
            <p:nvPr/>
          </p:nvSpPr>
          <p:spPr bwMode="auto">
            <a:xfrm>
              <a:off x="1324" y="2246"/>
              <a:ext cx="0" cy="172"/>
            </a:xfrm>
            <a:prstGeom prst="line">
              <a:avLst/>
            </a:prstGeom>
            <a:noFill/>
            <a:ln w="38100">
              <a:solidFill>
                <a:schemeClr val="tx1"/>
              </a:solidFill>
              <a:round/>
              <a:headEnd/>
              <a:tailEnd/>
            </a:ln>
          </p:spPr>
          <p:txBody>
            <a:bodyPr wrap="none" anchor="ctr"/>
            <a:lstStyle/>
            <a:p>
              <a:endParaRPr lang="zh-CN" altLang="en-US"/>
            </a:p>
          </p:txBody>
        </p:sp>
        <p:sp>
          <p:nvSpPr>
            <p:cNvPr id="42017" name="Line 55"/>
            <p:cNvSpPr>
              <a:spLocks noChangeShapeType="1"/>
            </p:cNvSpPr>
            <p:nvPr/>
          </p:nvSpPr>
          <p:spPr bwMode="auto">
            <a:xfrm>
              <a:off x="2320" y="2261"/>
              <a:ext cx="0" cy="172"/>
            </a:xfrm>
            <a:prstGeom prst="line">
              <a:avLst/>
            </a:prstGeom>
            <a:noFill/>
            <a:ln w="38100">
              <a:solidFill>
                <a:schemeClr val="tx1"/>
              </a:solidFill>
              <a:round/>
              <a:headEnd/>
              <a:tailEnd/>
            </a:ln>
          </p:spPr>
          <p:txBody>
            <a:bodyPr wrap="none" anchor="ctr"/>
            <a:lstStyle/>
            <a:p>
              <a:endParaRPr lang="zh-CN" altLang="en-US"/>
            </a:p>
          </p:txBody>
        </p:sp>
        <p:sp>
          <p:nvSpPr>
            <p:cNvPr id="42018" name="Line 56"/>
            <p:cNvSpPr>
              <a:spLocks noChangeShapeType="1"/>
            </p:cNvSpPr>
            <p:nvPr/>
          </p:nvSpPr>
          <p:spPr bwMode="auto">
            <a:xfrm>
              <a:off x="3334" y="2248"/>
              <a:ext cx="0" cy="172"/>
            </a:xfrm>
            <a:prstGeom prst="line">
              <a:avLst/>
            </a:prstGeom>
            <a:noFill/>
            <a:ln w="38100">
              <a:solidFill>
                <a:schemeClr val="tx1"/>
              </a:solidFill>
              <a:round/>
              <a:headEnd/>
              <a:tailEnd/>
            </a:ln>
          </p:spPr>
          <p:txBody>
            <a:bodyPr wrap="none" anchor="ctr"/>
            <a:lstStyle/>
            <a:p>
              <a:endParaRPr lang="zh-CN" altLang="en-US"/>
            </a:p>
          </p:txBody>
        </p:sp>
        <p:sp>
          <p:nvSpPr>
            <p:cNvPr id="42019" name="Line 57"/>
            <p:cNvSpPr>
              <a:spLocks noChangeShapeType="1"/>
            </p:cNvSpPr>
            <p:nvPr/>
          </p:nvSpPr>
          <p:spPr bwMode="auto">
            <a:xfrm>
              <a:off x="4330" y="2262"/>
              <a:ext cx="0" cy="172"/>
            </a:xfrm>
            <a:prstGeom prst="line">
              <a:avLst/>
            </a:prstGeom>
            <a:noFill/>
            <a:ln w="38100">
              <a:solidFill>
                <a:schemeClr val="tx1"/>
              </a:solidFill>
              <a:round/>
              <a:headEnd/>
              <a:tailEnd/>
            </a:ln>
          </p:spPr>
          <p:txBody>
            <a:bodyPr wrap="none" anchor="ctr"/>
            <a:lstStyle/>
            <a:p>
              <a:endParaRPr lang="zh-CN" altLang="en-US"/>
            </a:p>
          </p:txBody>
        </p:sp>
        <p:sp>
          <p:nvSpPr>
            <p:cNvPr id="42020" name="Line 58"/>
            <p:cNvSpPr>
              <a:spLocks noChangeShapeType="1"/>
            </p:cNvSpPr>
            <p:nvPr/>
          </p:nvSpPr>
          <p:spPr bwMode="auto">
            <a:xfrm>
              <a:off x="1324" y="2400"/>
              <a:ext cx="3491" cy="0"/>
            </a:xfrm>
            <a:prstGeom prst="line">
              <a:avLst/>
            </a:prstGeom>
            <a:noFill/>
            <a:ln w="38100">
              <a:solidFill>
                <a:schemeClr val="tx1"/>
              </a:solidFill>
              <a:round/>
              <a:headEnd/>
              <a:tailEnd/>
            </a:ln>
          </p:spPr>
          <p:txBody>
            <a:bodyPr wrap="none" anchor="ctr"/>
            <a:lstStyle/>
            <a:p>
              <a:endParaRPr lang="zh-CN" altLang="en-US"/>
            </a:p>
          </p:txBody>
        </p:sp>
        <p:sp>
          <p:nvSpPr>
            <p:cNvPr id="42021" name="Line 59"/>
            <p:cNvSpPr>
              <a:spLocks noChangeShapeType="1"/>
            </p:cNvSpPr>
            <p:nvPr/>
          </p:nvSpPr>
          <p:spPr bwMode="auto">
            <a:xfrm flipV="1">
              <a:off x="2806" y="2037"/>
              <a:ext cx="163" cy="0"/>
            </a:xfrm>
            <a:prstGeom prst="line">
              <a:avLst/>
            </a:prstGeom>
            <a:noFill/>
            <a:ln w="38100">
              <a:solidFill>
                <a:schemeClr val="tx1"/>
              </a:solidFill>
              <a:round/>
              <a:headEnd/>
              <a:tailEnd/>
            </a:ln>
          </p:spPr>
          <p:txBody>
            <a:bodyPr wrap="none" anchor="ctr"/>
            <a:lstStyle/>
            <a:p>
              <a:endParaRPr lang="zh-CN" altLang="en-US"/>
            </a:p>
          </p:txBody>
        </p:sp>
        <p:sp>
          <p:nvSpPr>
            <p:cNvPr id="42022" name="Oval 60"/>
            <p:cNvSpPr>
              <a:spLocks noChangeArrowheads="1"/>
            </p:cNvSpPr>
            <p:nvPr/>
          </p:nvSpPr>
          <p:spPr bwMode="auto">
            <a:xfrm>
              <a:off x="942" y="200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2023" name="Oval 61"/>
            <p:cNvSpPr>
              <a:spLocks noChangeArrowheads="1"/>
            </p:cNvSpPr>
            <p:nvPr/>
          </p:nvSpPr>
          <p:spPr bwMode="auto">
            <a:xfrm>
              <a:off x="1946" y="2005"/>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2024" name="Oval 62"/>
            <p:cNvSpPr>
              <a:spLocks noChangeArrowheads="1"/>
            </p:cNvSpPr>
            <p:nvPr/>
          </p:nvSpPr>
          <p:spPr bwMode="auto">
            <a:xfrm>
              <a:off x="2951" y="2011"/>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2025" name="Oval 63"/>
            <p:cNvSpPr>
              <a:spLocks noChangeArrowheads="1"/>
            </p:cNvSpPr>
            <p:nvPr/>
          </p:nvSpPr>
          <p:spPr bwMode="auto">
            <a:xfrm>
              <a:off x="3956" y="2007"/>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2026" name="Line 64"/>
            <p:cNvSpPr>
              <a:spLocks noChangeShapeType="1"/>
            </p:cNvSpPr>
            <p:nvPr/>
          </p:nvSpPr>
          <p:spPr bwMode="auto">
            <a:xfrm flipV="1">
              <a:off x="1775" y="2033"/>
              <a:ext cx="163" cy="0"/>
            </a:xfrm>
            <a:prstGeom prst="line">
              <a:avLst/>
            </a:prstGeom>
            <a:noFill/>
            <a:ln w="38100">
              <a:solidFill>
                <a:schemeClr val="tx1"/>
              </a:solidFill>
              <a:round/>
              <a:headEnd/>
              <a:tailEnd/>
            </a:ln>
          </p:spPr>
          <p:txBody>
            <a:bodyPr wrap="none" anchor="ctr"/>
            <a:lstStyle/>
            <a:p>
              <a:endParaRPr lang="zh-CN" altLang="en-US"/>
            </a:p>
          </p:txBody>
        </p:sp>
        <p:sp>
          <p:nvSpPr>
            <p:cNvPr id="42027" name="Line 65"/>
            <p:cNvSpPr>
              <a:spLocks noChangeShapeType="1"/>
            </p:cNvSpPr>
            <p:nvPr/>
          </p:nvSpPr>
          <p:spPr bwMode="auto">
            <a:xfrm flipV="1">
              <a:off x="771" y="2039"/>
              <a:ext cx="163" cy="0"/>
            </a:xfrm>
            <a:prstGeom prst="line">
              <a:avLst/>
            </a:prstGeom>
            <a:noFill/>
            <a:ln w="38100">
              <a:solidFill>
                <a:schemeClr val="tx1"/>
              </a:solidFill>
              <a:round/>
              <a:headEnd/>
              <a:tailEnd/>
            </a:ln>
          </p:spPr>
          <p:txBody>
            <a:bodyPr wrap="none" anchor="ctr"/>
            <a:lstStyle/>
            <a:p>
              <a:endParaRPr lang="zh-CN" altLang="en-US"/>
            </a:p>
          </p:txBody>
        </p:sp>
        <p:sp>
          <p:nvSpPr>
            <p:cNvPr id="42028" name="Line 66"/>
            <p:cNvSpPr>
              <a:spLocks noChangeShapeType="1"/>
            </p:cNvSpPr>
            <p:nvPr/>
          </p:nvSpPr>
          <p:spPr bwMode="auto">
            <a:xfrm flipV="1">
              <a:off x="3785" y="2034"/>
              <a:ext cx="163" cy="0"/>
            </a:xfrm>
            <a:prstGeom prst="line">
              <a:avLst/>
            </a:prstGeom>
            <a:noFill/>
            <a:ln w="38100">
              <a:solidFill>
                <a:schemeClr val="tx1"/>
              </a:solidFill>
              <a:round/>
              <a:headEnd/>
              <a:tailEnd/>
            </a:ln>
          </p:spPr>
          <p:txBody>
            <a:bodyPr wrap="none" anchor="ctr"/>
            <a:lstStyle/>
            <a:p>
              <a:endParaRPr lang="zh-CN" altLang="en-US"/>
            </a:p>
          </p:txBody>
        </p:sp>
        <p:sp>
          <p:nvSpPr>
            <p:cNvPr id="42029" name="Line 67"/>
            <p:cNvSpPr>
              <a:spLocks noChangeShapeType="1"/>
            </p:cNvSpPr>
            <p:nvPr/>
          </p:nvSpPr>
          <p:spPr bwMode="auto">
            <a:xfrm>
              <a:off x="2806" y="2037"/>
              <a:ext cx="0" cy="500"/>
            </a:xfrm>
            <a:prstGeom prst="line">
              <a:avLst/>
            </a:prstGeom>
            <a:noFill/>
            <a:ln w="38100">
              <a:solidFill>
                <a:schemeClr val="tx1"/>
              </a:solidFill>
              <a:round/>
              <a:headEnd/>
              <a:tailEnd/>
            </a:ln>
          </p:spPr>
          <p:txBody>
            <a:bodyPr wrap="none" anchor="ctr"/>
            <a:lstStyle/>
            <a:p>
              <a:endParaRPr lang="zh-CN" altLang="en-US"/>
            </a:p>
          </p:txBody>
        </p:sp>
        <p:sp>
          <p:nvSpPr>
            <p:cNvPr id="42030" name="Line 68"/>
            <p:cNvSpPr>
              <a:spLocks noChangeShapeType="1"/>
            </p:cNvSpPr>
            <p:nvPr/>
          </p:nvSpPr>
          <p:spPr bwMode="auto">
            <a:xfrm>
              <a:off x="766" y="2033"/>
              <a:ext cx="0" cy="500"/>
            </a:xfrm>
            <a:prstGeom prst="line">
              <a:avLst/>
            </a:prstGeom>
            <a:noFill/>
            <a:ln w="38100">
              <a:solidFill>
                <a:schemeClr val="tx1"/>
              </a:solidFill>
              <a:round/>
              <a:headEnd/>
              <a:tailEnd/>
            </a:ln>
          </p:spPr>
          <p:txBody>
            <a:bodyPr wrap="none" anchor="ctr"/>
            <a:lstStyle/>
            <a:p>
              <a:endParaRPr lang="zh-CN" altLang="en-US"/>
            </a:p>
          </p:txBody>
        </p:sp>
        <p:sp>
          <p:nvSpPr>
            <p:cNvPr id="42031" name="Line 69"/>
            <p:cNvSpPr>
              <a:spLocks noChangeShapeType="1"/>
            </p:cNvSpPr>
            <p:nvPr/>
          </p:nvSpPr>
          <p:spPr bwMode="auto">
            <a:xfrm>
              <a:off x="1770" y="2038"/>
              <a:ext cx="0" cy="500"/>
            </a:xfrm>
            <a:prstGeom prst="line">
              <a:avLst/>
            </a:prstGeom>
            <a:noFill/>
            <a:ln w="38100">
              <a:solidFill>
                <a:schemeClr val="tx1"/>
              </a:solidFill>
              <a:round/>
              <a:headEnd/>
              <a:tailEnd/>
            </a:ln>
          </p:spPr>
          <p:txBody>
            <a:bodyPr wrap="none" anchor="ctr"/>
            <a:lstStyle/>
            <a:p>
              <a:endParaRPr lang="zh-CN" altLang="en-US"/>
            </a:p>
          </p:txBody>
        </p:sp>
        <p:sp>
          <p:nvSpPr>
            <p:cNvPr id="42032" name="Line 70"/>
            <p:cNvSpPr>
              <a:spLocks noChangeShapeType="1"/>
            </p:cNvSpPr>
            <p:nvPr/>
          </p:nvSpPr>
          <p:spPr bwMode="auto">
            <a:xfrm>
              <a:off x="3784" y="2034"/>
              <a:ext cx="0" cy="500"/>
            </a:xfrm>
            <a:prstGeom prst="line">
              <a:avLst/>
            </a:prstGeom>
            <a:noFill/>
            <a:ln w="38100">
              <a:solidFill>
                <a:schemeClr val="tx1"/>
              </a:solidFill>
              <a:round/>
              <a:headEnd/>
              <a:tailEnd/>
            </a:ln>
          </p:spPr>
          <p:txBody>
            <a:bodyPr wrap="none" anchor="ctr"/>
            <a:lstStyle/>
            <a:p>
              <a:endParaRPr lang="zh-CN" altLang="en-US"/>
            </a:p>
          </p:txBody>
        </p:sp>
        <p:sp>
          <p:nvSpPr>
            <p:cNvPr id="42033" name="Line 71"/>
            <p:cNvSpPr>
              <a:spLocks noChangeShapeType="1"/>
            </p:cNvSpPr>
            <p:nvPr/>
          </p:nvSpPr>
          <p:spPr bwMode="auto">
            <a:xfrm>
              <a:off x="506" y="2519"/>
              <a:ext cx="3290" cy="0"/>
            </a:xfrm>
            <a:prstGeom prst="line">
              <a:avLst/>
            </a:prstGeom>
            <a:noFill/>
            <a:ln w="38100">
              <a:solidFill>
                <a:schemeClr val="tx1"/>
              </a:solidFill>
              <a:round/>
              <a:headEnd/>
              <a:tailEnd/>
            </a:ln>
          </p:spPr>
          <p:txBody>
            <a:bodyPr wrap="none" anchor="ctr"/>
            <a:lstStyle/>
            <a:p>
              <a:endParaRPr lang="zh-CN" altLang="en-US"/>
            </a:p>
          </p:txBody>
        </p:sp>
        <p:sp>
          <p:nvSpPr>
            <p:cNvPr id="42034" name="Line 72"/>
            <p:cNvSpPr>
              <a:spLocks noChangeShapeType="1"/>
            </p:cNvSpPr>
            <p:nvPr/>
          </p:nvSpPr>
          <p:spPr bwMode="auto">
            <a:xfrm>
              <a:off x="1433" y="873"/>
              <a:ext cx="0" cy="363"/>
            </a:xfrm>
            <a:prstGeom prst="line">
              <a:avLst/>
            </a:prstGeom>
            <a:noFill/>
            <a:ln w="38100">
              <a:solidFill>
                <a:schemeClr val="tx1"/>
              </a:solidFill>
              <a:round/>
              <a:headEnd/>
              <a:tailEnd/>
            </a:ln>
          </p:spPr>
          <p:txBody>
            <a:bodyPr wrap="none" anchor="ctr"/>
            <a:lstStyle/>
            <a:p>
              <a:endParaRPr lang="zh-CN" altLang="en-US"/>
            </a:p>
          </p:txBody>
        </p:sp>
        <p:sp>
          <p:nvSpPr>
            <p:cNvPr id="42035" name="Line 73"/>
            <p:cNvSpPr>
              <a:spLocks noChangeShapeType="1"/>
            </p:cNvSpPr>
            <p:nvPr/>
          </p:nvSpPr>
          <p:spPr bwMode="auto">
            <a:xfrm>
              <a:off x="2420" y="887"/>
              <a:ext cx="0" cy="363"/>
            </a:xfrm>
            <a:prstGeom prst="line">
              <a:avLst/>
            </a:prstGeom>
            <a:noFill/>
            <a:ln w="38100">
              <a:solidFill>
                <a:schemeClr val="tx1"/>
              </a:solidFill>
              <a:round/>
              <a:headEnd/>
              <a:tailEnd/>
            </a:ln>
          </p:spPr>
          <p:txBody>
            <a:bodyPr wrap="none" anchor="ctr"/>
            <a:lstStyle/>
            <a:p>
              <a:endParaRPr lang="zh-CN" altLang="en-US"/>
            </a:p>
          </p:txBody>
        </p:sp>
        <p:sp>
          <p:nvSpPr>
            <p:cNvPr id="42036" name="Line 74"/>
            <p:cNvSpPr>
              <a:spLocks noChangeShapeType="1"/>
            </p:cNvSpPr>
            <p:nvPr/>
          </p:nvSpPr>
          <p:spPr bwMode="auto">
            <a:xfrm>
              <a:off x="3431" y="875"/>
              <a:ext cx="0" cy="363"/>
            </a:xfrm>
            <a:prstGeom prst="line">
              <a:avLst/>
            </a:prstGeom>
            <a:noFill/>
            <a:ln w="38100">
              <a:solidFill>
                <a:schemeClr val="tx1"/>
              </a:solidFill>
              <a:round/>
              <a:headEnd/>
              <a:tailEnd/>
            </a:ln>
          </p:spPr>
          <p:txBody>
            <a:bodyPr wrap="none" anchor="ctr"/>
            <a:lstStyle/>
            <a:p>
              <a:endParaRPr lang="zh-CN" altLang="en-US"/>
            </a:p>
          </p:txBody>
        </p:sp>
        <p:sp>
          <p:nvSpPr>
            <p:cNvPr id="42037" name="Line 75"/>
            <p:cNvSpPr>
              <a:spLocks noChangeShapeType="1"/>
            </p:cNvSpPr>
            <p:nvPr/>
          </p:nvSpPr>
          <p:spPr bwMode="auto">
            <a:xfrm>
              <a:off x="4427" y="871"/>
              <a:ext cx="0" cy="363"/>
            </a:xfrm>
            <a:prstGeom prst="line">
              <a:avLst/>
            </a:prstGeom>
            <a:noFill/>
            <a:ln w="38100">
              <a:solidFill>
                <a:schemeClr val="tx1"/>
              </a:solidFill>
              <a:round/>
              <a:headEnd/>
              <a:tailEnd/>
            </a:ln>
          </p:spPr>
          <p:txBody>
            <a:bodyPr wrap="none" anchor="ctr"/>
            <a:lstStyle/>
            <a:p>
              <a:endParaRPr lang="zh-CN" altLang="en-US"/>
            </a:p>
          </p:txBody>
        </p:sp>
        <p:sp>
          <p:nvSpPr>
            <p:cNvPr id="42038" name="Line 76"/>
            <p:cNvSpPr>
              <a:spLocks noChangeShapeType="1"/>
            </p:cNvSpPr>
            <p:nvPr/>
          </p:nvSpPr>
          <p:spPr bwMode="auto">
            <a:xfrm>
              <a:off x="1115" y="2264"/>
              <a:ext cx="0" cy="754"/>
            </a:xfrm>
            <a:prstGeom prst="line">
              <a:avLst/>
            </a:prstGeom>
            <a:noFill/>
            <a:ln w="38100">
              <a:solidFill>
                <a:schemeClr val="tx1"/>
              </a:solidFill>
              <a:round/>
              <a:headEnd/>
              <a:tailEnd/>
            </a:ln>
          </p:spPr>
          <p:txBody>
            <a:bodyPr wrap="none" anchor="ctr"/>
            <a:lstStyle/>
            <a:p>
              <a:endParaRPr lang="zh-CN" altLang="en-US"/>
            </a:p>
          </p:txBody>
        </p:sp>
        <p:sp>
          <p:nvSpPr>
            <p:cNvPr id="42039" name="Line 77"/>
            <p:cNvSpPr>
              <a:spLocks noChangeShapeType="1"/>
            </p:cNvSpPr>
            <p:nvPr/>
          </p:nvSpPr>
          <p:spPr bwMode="auto">
            <a:xfrm flipV="1">
              <a:off x="1114" y="2744"/>
              <a:ext cx="0" cy="273"/>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2040" name="Line 78"/>
            <p:cNvSpPr>
              <a:spLocks noChangeShapeType="1"/>
            </p:cNvSpPr>
            <p:nvPr/>
          </p:nvSpPr>
          <p:spPr bwMode="auto">
            <a:xfrm>
              <a:off x="2120" y="2260"/>
              <a:ext cx="0" cy="754"/>
            </a:xfrm>
            <a:prstGeom prst="line">
              <a:avLst/>
            </a:prstGeom>
            <a:noFill/>
            <a:ln w="38100">
              <a:solidFill>
                <a:schemeClr val="tx1"/>
              </a:solidFill>
              <a:round/>
              <a:headEnd/>
              <a:tailEnd/>
            </a:ln>
          </p:spPr>
          <p:txBody>
            <a:bodyPr wrap="none" anchor="ctr"/>
            <a:lstStyle/>
            <a:p>
              <a:endParaRPr lang="zh-CN" altLang="en-US"/>
            </a:p>
          </p:txBody>
        </p:sp>
        <p:sp>
          <p:nvSpPr>
            <p:cNvPr id="42041" name="Line 79"/>
            <p:cNvSpPr>
              <a:spLocks noChangeShapeType="1"/>
            </p:cNvSpPr>
            <p:nvPr/>
          </p:nvSpPr>
          <p:spPr bwMode="auto">
            <a:xfrm flipV="1">
              <a:off x="2128" y="2740"/>
              <a:ext cx="0" cy="273"/>
            </a:xfrm>
            <a:prstGeom prst="line">
              <a:avLst/>
            </a:prstGeom>
            <a:noFill/>
            <a:ln w="28575">
              <a:solidFill>
                <a:schemeClr val="tx1"/>
              </a:solidFill>
              <a:round/>
              <a:headEnd/>
              <a:tailEnd type="triangle" w="med" len="med"/>
            </a:ln>
          </p:spPr>
          <p:txBody>
            <a:bodyPr wrap="none" anchor="ctr"/>
            <a:lstStyle/>
            <a:p>
              <a:endParaRPr lang="zh-CN" altLang="en-US"/>
            </a:p>
          </p:txBody>
        </p:sp>
        <p:grpSp>
          <p:nvGrpSpPr>
            <p:cNvPr id="42042" name="Group 80"/>
            <p:cNvGrpSpPr>
              <a:grpSpLocks/>
            </p:cNvGrpSpPr>
            <p:nvPr/>
          </p:nvGrpSpPr>
          <p:grpSpPr bwMode="auto">
            <a:xfrm>
              <a:off x="3124" y="2256"/>
              <a:ext cx="1" cy="754"/>
              <a:chOff x="790" y="2264"/>
              <a:chExt cx="1" cy="754"/>
            </a:xfrm>
          </p:grpSpPr>
          <p:sp>
            <p:nvSpPr>
              <p:cNvPr id="42063" name="Line 81"/>
              <p:cNvSpPr>
                <a:spLocks noChangeShapeType="1"/>
              </p:cNvSpPr>
              <p:nvPr/>
            </p:nvSpPr>
            <p:spPr bwMode="auto">
              <a:xfrm>
                <a:off x="791" y="2264"/>
                <a:ext cx="0" cy="754"/>
              </a:xfrm>
              <a:prstGeom prst="line">
                <a:avLst/>
              </a:prstGeom>
              <a:noFill/>
              <a:ln w="38100">
                <a:solidFill>
                  <a:schemeClr val="tx1"/>
                </a:solidFill>
                <a:round/>
                <a:headEnd/>
                <a:tailEnd/>
              </a:ln>
            </p:spPr>
            <p:txBody>
              <a:bodyPr wrap="none" anchor="ctr"/>
              <a:lstStyle/>
              <a:p>
                <a:endParaRPr lang="zh-CN" altLang="en-US"/>
              </a:p>
            </p:txBody>
          </p:sp>
          <p:sp>
            <p:nvSpPr>
              <p:cNvPr id="42064" name="Line 82"/>
              <p:cNvSpPr>
                <a:spLocks noChangeShapeType="1"/>
              </p:cNvSpPr>
              <p:nvPr/>
            </p:nvSpPr>
            <p:spPr bwMode="auto">
              <a:xfrm flipV="1">
                <a:off x="790" y="2744"/>
                <a:ext cx="0" cy="273"/>
              </a:xfrm>
              <a:prstGeom prst="line">
                <a:avLst/>
              </a:prstGeom>
              <a:noFill/>
              <a:ln w="28575">
                <a:solidFill>
                  <a:schemeClr val="tx1"/>
                </a:solidFill>
                <a:round/>
                <a:headEnd/>
                <a:tailEnd type="triangle" w="med" len="med"/>
              </a:ln>
            </p:spPr>
            <p:txBody>
              <a:bodyPr wrap="none" anchor="ctr"/>
              <a:lstStyle/>
              <a:p>
                <a:endParaRPr lang="zh-CN" altLang="en-US"/>
              </a:p>
            </p:txBody>
          </p:sp>
        </p:grpSp>
        <p:grpSp>
          <p:nvGrpSpPr>
            <p:cNvPr id="42043" name="Group 83"/>
            <p:cNvGrpSpPr>
              <a:grpSpLocks/>
            </p:cNvGrpSpPr>
            <p:nvPr/>
          </p:nvGrpSpPr>
          <p:grpSpPr bwMode="auto">
            <a:xfrm>
              <a:off x="4120" y="2261"/>
              <a:ext cx="1" cy="754"/>
              <a:chOff x="790" y="2264"/>
              <a:chExt cx="1" cy="754"/>
            </a:xfrm>
          </p:grpSpPr>
          <p:sp>
            <p:nvSpPr>
              <p:cNvPr id="42061" name="Line 84"/>
              <p:cNvSpPr>
                <a:spLocks noChangeShapeType="1"/>
              </p:cNvSpPr>
              <p:nvPr/>
            </p:nvSpPr>
            <p:spPr bwMode="auto">
              <a:xfrm>
                <a:off x="791" y="2264"/>
                <a:ext cx="0" cy="754"/>
              </a:xfrm>
              <a:prstGeom prst="line">
                <a:avLst/>
              </a:prstGeom>
              <a:noFill/>
              <a:ln w="38100">
                <a:solidFill>
                  <a:schemeClr val="tx1"/>
                </a:solidFill>
                <a:round/>
                <a:headEnd/>
                <a:tailEnd/>
              </a:ln>
            </p:spPr>
            <p:txBody>
              <a:bodyPr wrap="none" anchor="ctr"/>
              <a:lstStyle/>
              <a:p>
                <a:endParaRPr lang="zh-CN" altLang="en-US"/>
              </a:p>
            </p:txBody>
          </p:sp>
          <p:sp>
            <p:nvSpPr>
              <p:cNvPr id="42062" name="Line 85"/>
              <p:cNvSpPr>
                <a:spLocks noChangeShapeType="1"/>
              </p:cNvSpPr>
              <p:nvPr/>
            </p:nvSpPr>
            <p:spPr bwMode="auto">
              <a:xfrm flipV="1">
                <a:off x="790" y="2744"/>
                <a:ext cx="0" cy="273"/>
              </a:xfrm>
              <a:prstGeom prst="line">
                <a:avLst/>
              </a:prstGeom>
              <a:noFill/>
              <a:ln w="28575">
                <a:solidFill>
                  <a:schemeClr val="tx1"/>
                </a:solidFill>
                <a:round/>
                <a:headEnd/>
                <a:tailEnd type="triangle" w="med" len="med"/>
              </a:ln>
            </p:spPr>
            <p:txBody>
              <a:bodyPr wrap="none" anchor="ctr"/>
              <a:lstStyle/>
              <a:p>
                <a:endParaRPr lang="zh-CN" altLang="en-US"/>
              </a:p>
            </p:txBody>
          </p:sp>
        </p:grpSp>
        <p:sp>
          <p:nvSpPr>
            <p:cNvPr id="42044" name="Text Box 86"/>
            <p:cNvSpPr txBox="1">
              <a:spLocks noChangeArrowheads="1"/>
            </p:cNvSpPr>
            <p:nvPr/>
          </p:nvSpPr>
          <p:spPr bwMode="auto">
            <a:xfrm>
              <a:off x="4170" y="2767"/>
              <a:ext cx="4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0</a:t>
              </a:r>
              <a:endParaRPr lang="en-US" altLang="zh-CN" b="1">
                <a:ea typeface="楷体_GB2312" pitchFamily="49" charset="-122"/>
              </a:endParaRPr>
            </a:p>
          </p:txBody>
        </p:sp>
        <p:sp>
          <p:nvSpPr>
            <p:cNvPr id="42045" name="Text Box 87"/>
            <p:cNvSpPr txBox="1">
              <a:spLocks noChangeArrowheads="1"/>
            </p:cNvSpPr>
            <p:nvPr/>
          </p:nvSpPr>
          <p:spPr bwMode="auto">
            <a:xfrm>
              <a:off x="3175" y="2772"/>
              <a:ext cx="4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1</a:t>
              </a:r>
              <a:endParaRPr lang="en-US" altLang="zh-CN" b="1">
                <a:ea typeface="楷体_GB2312" pitchFamily="49" charset="-122"/>
              </a:endParaRPr>
            </a:p>
          </p:txBody>
        </p:sp>
        <p:sp>
          <p:nvSpPr>
            <p:cNvPr id="42046" name="Text Box 88"/>
            <p:cNvSpPr txBox="1">
              <a:spLocks noChangeArrowheads="1"/>
            </p:cNvSpPr>
            <p:nvPr/>
          </p:nvSpPr>
          <p:spPr bwMode="auto">
            <a:xfrm>
              <a:off x="2172" y="2768"/>
              <a:ext cx="4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2</a:t>
              </a:r>
              <a:endParaRPr lang="en-US" altLang="zh-CN" b="1">
                <a:ea typeface="楷体_GB2312" pitchFamily="49" charset="-122"/>
              </a:endParaRPr>
            </a:p>
          </p:txBody>
        </p:sp>
        <p:sp>
          <p:nvSpPr>
            <p:cNvPr id="42047" name="Text Box 89"/>
            <p:cNvSpPr txBox="1">
              <a:spLocks noChangeArrowheads="1"/>
            </p:cNvSpPr>
            <p:nvPr/>
          </p:nvSpPr>
          <p:spPr bwMode="auto">
            <a:xfrm>
              <a:off x="1149" y="2773"/>
              <a:ext cx="4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3</a:t>
              </a:r>
              <a:endParaRPr lang="en-US" altLang="zh-CN" b="1">
                <a:ea typeface="楷体_GB2312" pitchFamily="49" charset="-122"/>
              </a:endParaRPr>
            </a:p>
          </p:txBody>
        </p:sp>
        <p:sp>
          <p:nvSpPr>
            <p:cNvPr id="42048" name="Oval 90"/>
            <p:cNvSpPr>
              <a:spLocks noChangeArrowheads="1"/>
            </p:cNvSpPr>
            <p:nvPr/>
          </p:nvSpPr>
          <p:spPr bwMode="auto">
            <a:xfrm>
              <a:off x="2269" y="1537"/>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49" name="Oval 91"/>
            <p:cNvSpPr>
              <a:spLocks noChangeArrowheads="1"/>
            </p:cNvSpPr>
            <p:nvPr/>
          </p:nvSpPr>
          <p:spPr bwMode="auto">
            <a:xfrm>
              <a:off x="3290" y="1533"/>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0" name="Oval 92"/>
            <p:cNvSpPr>
              <a:spLocks noChangeArrowheads="1"/>
            </p:cNvSpPr>
            <p:nvPr/>
          </p:nvSpPr>
          <p:spPr bwMode="auto">
            <a:xfrm>
              <a:off x="4258" y="1538"/>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1" name="Oval 93"/>
            <p:cNvSpPr>
              <a:spLocks noChangeArrowheads="1"/>
            </p:cNvSpPr>
            <p:nvPr/>
          </p:nvSpPr>
          <p:spPr bwMode="auto">
            <a:xfrm>
              <a:off x="2274" y="2360"/>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2" name="Oval 94"/>
            <p:cNvSpPr>
              <a:spLocks noChangeArrowheads="1"/>
            </p:cNvSpPr>
            <p:nvPr/>
          </p:nvSpPr>
          <p:spPr bwMode="auto">
            <a:xfrm>
              <a:off x="3288" y="2356"/>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3" name="Oval 95"/>
            <p:cNvSpPr>
              <a:spLocks noChangeArrowheads="1"/>
            </p:cNvSpPr>
            <p:nvPr/>
          </p:nvSpPr>
          <p:spPr bwMode="auto">
            <a:xfrm>
              <a:off x="4284" y="2361"/>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4" name="Oval 96"/>
            <p:cNvSpPr>
              <a:spLocks noChangeArrowheads="1"/>
            </p:cNvSpPr>
            <p:nvPr/>
          </p:nvSpPr>
          <p:spPr bwMode="auto">
            <a:xfrm>
              <a:off x="1724" y="2484"/>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5" name="Oval 97"/>
            <p:cNvSpPr>
              <a:spLocks noChangeArrowheads="1"/>
            </p:cNvSpPr>
            <p:nvPr/>
          </p:nvSpPr>
          <p:spPr bwMode="auto">
            <a:xfrm>
              <a:off x="2756" y="2470"/>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6" name="Oval 98"/>
            <p:cNvSpPr>
              <a:spLocks noChangeArrowheads="1"/>
            </p:cNvSpPr>
            <p:nvPr/>
          </p:nvSpPr>
          <p:spPr bwMode="auto">
            <a:xfrm>
              <a:off x="725" y="2475"/>
              <a:ext cx="82" cy="82"/>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2057" name="Text Box 99"/>
            <p:cNvSpPr txBox="1">
              <a:spLocks noChangeArrowheads="1"/>
            </p:cNvSpPr>
            <p:nvPr/>
          </p:nvSpPr>
          <p:spPr bwMode="auto">
            <a:xfrm>
              <a:off x="291" y="2563"/>
              <a:ext cx="582" cy="288"/>
            </a:xfrm>
            <a:prstGeom prst="rect">
              <a:avLst/>
            </a:prstGeom>
            <a:noFill/>
            <a:ln w="9525">
              <a:noFill/>
              <a:miter lim="800000"/>
              <a:headEnd/>
              <a:tailEnd/>
            </a:ln>
          </p:spPr>
          <p:txBody>
            <a:bodyPr>
              <a:spAutoFit/>
            </a:bodyPr>
            <a:lstStyle/>
            <a:p>
              <a:pPr eaLnBrk="1" hangingPunct="1">
                <a:spcBef>
                  <a:spcPct val="50000"/>
                </a:spcBef>
              </a:pPr>
              <a:r>
                <a:rPr lang="en-US" altLang="zh-CN" b="1"/>
                <a:t>CLR</a:t>
              </a:r>
            </a:p>
          </p:txBody>
        </p:sp>
        <p:sp>
          <p:nvSpPr>
            <p:cNvPr id="42058" name="Text Box 100"/>
            <p:cNvSpPr txBox="1">
              <a:spLocks noChangeArrowheads="1"/>
            </p:cNvSpPr>
            <p:nvPr/>
          </p:nvSpPr>
          <p:spPr bwMode="auto">
            <a:xfrm>
              <a:off x="4781" y="1327"/>
              <a:ext cx="65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取数脉冲</a:t>
              </a:r>
            </a:p>
          </p:txBody>
        </p:sp>
        <p:sp>
          <p:nvSpPr>
            <p:cNvPr id="42059" name="Text Box 101"/>
            <p:cNvSpPr txBox="1">
              <a:spLocks noChangeArrowheads="1"/>
            </p:cNvSpPr>
            <p:nvPr/>
          </p:nvSpPr>
          <p:spPr bwMode="auto">
            <a:xfrm>
              <a:off x="4818" y="2127"/>
              <a:ext cx="52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接收脉冲</a:t>
              </a:r>
            </a:p>
          </p:txBody>
        </p:sp>
        <p:sp>
          <p:nvSpPr>
            <p:cNvPr id="42060" name="Text Box 102"/>
            <p:cNvSpPr txBox="1">
              <a:spLocks noChangeArrowheads="1"/>
            </p:cNvSpPr>
            <p:nvPr/>
          </p:nvSpPr>
          <p:spPr bwMode="auto">
            <a:xfrm>
              <a:off x="4781" y="2582"/>
              <a:ext cx="800"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 CP )</a:t>
              </a:r>
            </a:p>
          </p:txBody>
        </p:sp>
      </p:grpSp>
      <p:sp>
        <p:nvSpPr>
          <p:cNvPr id="41989" name="Text Box 103"/>
          <p:cNvSpPr txBox="1">
            <a:spLocks noChangeArrowheads="1"/>
          </p:cNvSpPr>
          <p:nvPr/>
        </p:nvSpPr>
        <p:spPr bwMode="auto">
          <a:xfrm>
            <a:off x="866775" y="950913"/>
            <a:ext cx="7361238" cy="946150"/>
          </a:xfrm>
          <a:prstGeom prst="rect">
            <a:avLst/>
          </a:prstGeom>
          <a:noFill/>
          <a:ln w="9525">
            <a:noFill/>
            <a:miter lim="800000"/>
            <a:headEnd/>
            <a:tailEnd/>
          </a:ln>
        </p:spPr>
        <p:txBody>
          <a:bodyPr>
            <a:spAutoFit/>
          </a:bodyPr>
          <a:lstStyle/>
          <a:p>
            <a:pPr indent="762000" eaLnBrk="1" hangingPunct="1">
              <a:spcBef>
                <a:spcPct val="50000"/>
              </a:spcBef>
            </a:pPr>
            <a:r>
              <a:rPr lang="zh-CN" altLang="en-US" sz="2800" b="1"/>
              <a:t>寄存器是计算机的主要部件之一，它用来暂时存放数据或指令。</a:t>
            </a:r>
          </a:p>
        </p:txBody>
      </p:sp>
      <p:sp>
        <p:nvSpPr>
          <p:cNvPr id="50280" name="Text Box 104"/>
          <p:cNvSpPr txBox="1">
            <a:spLocks noChangeArrowheads="1"/>
          </p:cNvSpPr>
          <p:nvPr/>
        </p:nvSpPr>
        <p:spPr bwMode="auto">
          <a:xfrm>
            <a:off x="2884488" y="6175375"/>
            <a:ext cx="3354387" cy="519113"/>
          </a:xfrm>
          <a:prstGeom prst="rect">
            <a:avLst/>
          </a:prstGeom>
          <a:noFill/>
          <a:ln w="9525">
            <a:noFill/>
            <a:miter lim="800000"/>
            <a:headEnd/>
            <a:tailEnd/>
          </a:ln>
        </p:spPr>
        <p:txBody>
          <a:bodyPr>
            <a:spAutoFit/>
          </a:bodyPr>
          <a:lstStyle/>
          <a:p>
            <a:pPr eaLnBrk="1" hangingPunct="1">
              <a:spcBef>
                <a:spcPct val="50000"/>
              </a:spcBef>
            </a:pPr>
            <a:r>
              <a:rPr lang="zh-CN" altLang="en-US" sz="2800" b="1">
                <a:solidFill>
                  <a:srgbClr val="FF0000"/>
                </a:solidFill>
                <a:ea typeface="楷体_GB2312" pitchFamily="49" charset="-122"/>
              </a:rPr>
              <a:t>四位数码寄存器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ox(out)">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wipe(left)">
                                      <p:cBhvr>
                                        <p:cTn id="12" dur="500"/>
                                        <p:tgtEl>
                                          <p:spTgt spid="501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iterate type="lt">
                                    <p:tmPct val="100000"/>
                                  </p:iterate>
                                  <p:childTnLst>
                                    <p:set>
                                      <p:cBhvr>
                                        <p:cTn id="16" dur="1" fill="hold">
                                          <p:stCondLst>
                                            <p:cond delay="0"/>
                                          </p:stCondLst>
                                        </p:cTn>
                                        <p:tgtEl>
                                          <p:spTgt spid="50280"/>
                                        </p:tgtEl>
                                        <p:attrNameLst>
                                          <p:attrName>style.visibility</p:attrName>
                                        </p:attrNameLst>
                                      </p:cBhvr>
                                      <p:to>
                                        <p:strVal val="visible"/>
                                      </p:to>
                                    </p:set>
                                    <p:anim calcmode="lin" valueType="num">
                                      <p:cBhvr additive="base">
                                        <p:cTn id="17" dur="75"/>
                                        <p:tgtEl>
                                          <p:spTgt spid="50280"/>
                                        </p:tgtEl>
                                        <p:attrNameLst>
                                          <p:attrName>ppt_y</p:attrName>
                                        </p:attrNameLst>
                                      </p:cBhvr>
                                      <p:tavLst>
                                        <p:tav tm="0">
                                          <p:val>
                                            <p:strVal val="#ppt_y+#ppt_h*1.125000"/>
                                          </p:val>
                                        </p:tav>
                                        <p:tav tm="100000">
                                          <p:val>
                                            <p:strVal val="#ppt_y"/>
                                          </p:val>
                                        </p:tav>
                                      </p:tavLst>
                                    </p:anim>
                                    <p:animEffect transition="in" filter="wipe(up)">
                                      <p:cBhvr>
                                        <p:cTn id="18" dur="75"/>
                                        <p:tgtEl>
                                          <p:spTgt spid="50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autoUpdateAnimBg="0"/>
      <p:bldP spid="5028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381000" y="228600"/>
            <a:ext cx="8077200" cy="528638"/>
          </a:xfrm>
          <a:prstGeom prst="rect">
            <a:avLst/>
          </a:prstGeom>
          <a:solidFill>
            <a:srgbClr val="FFCCFF"/>
          </a:solidFill>
          <a:ln w="9525">
            <a:solidFill>
              <a:srgbClr val="FF0066"/>
            </a:solidFill>
            <a:miter lim="800000"/>
            <a:headEnd/>
            <a:tailEnd/>
          </a:ln>
          <a:effectLst/>
        </p:spPr>
        <p:txBody>
          <a:bodyPr>
            <a:spAutoFit/>
          </a:bodyPr>
          <a:lstStyle/>
          <a:p>
            <a:pPr eaLnBrk="1" hangingPunct="1">
              <a:spcBef>
                <a:spcPct val="50000"/>
              </a:spcBef>
            </a:pPr>
            <a:r>
              <a:rPr lang="zh-CN" altLang="en-US" sz="2800" b="1"/>
              <a:t>由</a:t>
            </a:r>
            <a:r>
              <a:rPr lang="en-US" altLang="zh-CN" sz="2800" b="1"/>
              <a:t>4D</a:t>
            </a:r>
            <a:r>
              <a:rPr lang="zh-CN" altLang="en-US" sz="2800" b="1"/>
              <a:t>集成电路</a:t>
            </a:r>
            <a:r>
              <a:rPr lang="en-US" altLang="zh-CN" sz="2800" b="1"/>
              <a:t>74LS175</a:t>
            </a:r>
            <a:r>
              <a:rPr lang="zh-CN" altLang="en-US" sz="2800" b="1"/>
              <a:t>组成</a:t>
            </a:r>
            <a:r>
              <a:rPr lang="en-US" altLang="zh-CN" sz="2800" b="1"/>
              <a:t>4</a:t>
            </a:r>
            <a:r>
              <a:rPr lang="zh-CN" altLang="en-US" sz="2800" b="1"/>
              <a:t>位二进制数寄存器</a:t>
            </a:r>
          </a:p>
        </p:txBody>
      </p:sp>
      <p:sp>
        <p:nvSpPr>
          <p:cNvPr id="112645" name="Rectangle 5"/>
          <p:cNvSpPr>
            <a:spLocks noChangeArrowheads="1"/>
          </p:cNvSpPr>
          <p:nvPr/>
        </p:nvSpPr>
        <p:spPr bwMode="auto">
          <a:xfrm>
            <a:off x="1071563" y="1676400"/>
            <a:ext cx="7345362" cy="2208213"/>
          </a:xfrm>
          <a:prstGeom prst="rect">
            <a:avLst/>
          </a:prstGeom>
          <a:solidFill>
            <a:srgbClr val="CCFF66"/>
          </a:solidFill>
          <a:ln w="9525">
            <a:solidFill>
              <a:srgbClr val="000000"/>
            </a:solidFill>
            <a:miter lim="800000"/>
            <a:headEnd/>
            <a:tailEnd/>
          </a:ln>
          <a:effectLst/>
        </p:spPr>
        <p:txBody>
          <a:bodyPr wrap="none" anchor="ctr"/>
          <a:lstStyle/>
          <a:p>
            <a:pPr eaLnBrk="1" hangingPunct="1"/>
            <a:endParaRPr lang="zh-CN" altLang="en-US"/>
          </a:p>
        </p:txBody>
      </p:sp>
      <p:grpSp>
        <p:nvGrpSpPr>
          <p:cNvPr id="112820" name="Group 180"/>
          <p:cNvGrpSpPr>
            <a:grpSpLocks/>
          </p:cNvGrpSpPr>
          <p:nvPr/>
        </p:nvGrpSpPr>
        <p:grpSpPr bwMode="auto">
          <a:xfrm>
            <a:off x="228600" y="833438"/>
            <a:ext cx="8515350" cy="3905250"/>
            <a:chOff x="144" y="672"/>
            <a:chExt cx="5364" cy="2460"/>
          </a:xfrm>
        </p:grpSpPr>
        <p:grpSp>
          <p:nvGrpSpPr>
            <p:cNvPr id="43025" name="Group 6"/>
            <p:cNvGrpSpPr>
              <a:grpSpLocks/>
            </p:cNvGrpSpPr>
            <p:nvPr/>
          </p:nvGrpSpPr>
          <p:grpSpPr bwMode="auto">
            <a:xfrm>
              <a:off x="888" y="1422"/>
              <a:ext cx="714" cy="969"/>
              <a:chOff x="1349" y="1382"/>
              <a:chExt cx="714" cy="969"/>
            </a:xfrm>
          </p:grpSpPr>
          <p:sp>
            <p:nvSpPr>
              <p:cNvPr id="43129" name="Rectangle 7"/>
              <p:cNvSpPr>
                <a:spLocks noChangeArrowheads="1"/>
              </p:cNvSpPr>
              <p:nvPr/>
            </p:nvSpPr>
            <p:spPr bwMode="auto">
              <a:xfrm>
                <a:off x="1468" y="1583"/>
                <a:ext cx="595" cy="622"/>
              </a:xfrm>
              <a:prstGeom prst="rect">
                <a:avLst/>
              </a:prstGeom>
              <a:solidFill>
                <a:srgbClr val="66FF33"/>
              </a:solidFill>
              <a:ln w="28575">
                <a:solidFill>
                  <a:schemeClr val="tx1"/>
                </a:solidFill>
                <a:miter lim="800000"/>
                <a:headEnd/>
                <a:tailEnd/>
              </a:ln>
              <a:effectLst/>
            </p:spPr>
            <p:txBody>
              <a:bodyPr wrap="none" anchor="ctr"/>
              <a:lstStyle/>
              <a:p>
                <a:pPr eaLnBrk="1" hangingPunct="1"/>
                <a:endParaRPr lang="zh-CN" altLang="en-US"/>
              </a:p>
            </p:txBody>
          </p:sp>
          <p:sp>
            <p:nvSpPr>
              <p:cNvPr id="43130" name="Oval 8"/>
              <p:cNvSpPr>
                <a:spLocks noChangeArrowheads="1"/>
              </p:cNvSpPr>
              <p:nvPr/>
            </p:nvSpPr>
            <p:spPr bwMode="auto">
              <a:xfrm>
                <a:off x="1422" y="1862"/>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31" name="Line 9"/>
              <p:cNvSpPr>
                <a:spLocks noChangeShapeType="1"/>
              </p:cNvSpPr>
              <p:nvPr/>
            </p:nvSpPr>
            <p:spPr bwMode="auto">
              <a:xfrm>
                <a:off x="1349" y="1894"/>
                <a:ext cx="77" cy="0"/>
              </a:xfrm>
              <a:prstGeom prst="line">
                <a:avLst/>
              </a:prstGeom>
              <a:noFill/>
              <a:ln w="28575">
                <a:solidFill>
                  <a:schemeClr val="tx1"/>
                </a:solidFill>
                <a:round/>
                <a:headEnd/>
                <a:tailEnd/>
              </a:ln>
              <a:effectLst/>
            </p:spPr>
            <p:txBody>
              <a:bodyPr wrap="none" anchor="ctr"/>
              <a:lstStyle/>
              <a:p>
                <a:endParaRPr lang="zh-CN" altLang="en-US"/>
              </a:p>
            </p:txBody>
          </p:sp>
          <p:sp>
            <p:nvSpPr>
              <p:cNvPr id="43132" name="Line 10"/>
              <p:cNvSpPr>
                <a:spLocks noChangeShapeType="1"/>
              </p:cNvSpPr>
              <p:nvPr/>
            </p:nvSpPr>
            <p:spPr bwMode="auto">
              <a:xfrm>
                <a:off x="1624"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33" name="Line 11"/>
              <p:cNvSpPr>
                <a:spLocks noChangeShapeType="1"/>
              </p:cNvSpPr>
              <p:nvPr/>
            </p:nvSpPr>
            <p:spPr bwMode="auto">
              <a:xfrm>
                <a:off x="1911"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34" name="Line 12"/>
              <p:cNvSpPr>
                <a:spLocks noChangeShapeType="1"/>
              </p:cNvSpPr>
              <p:nvPr/>
            </p:nvSpPr>
            <p:spPr bwMode="auto">
              <a:xfrm flipV="1">
                <a:off x="1879" y="2128"/>
                <a:ext cx="32" cy="77"/>
              </a:xfrm>
              <a:prstGeom prst="line">
                <a:avLst/>
              </a:prstGeom>
              <a:noFill/>
              <a:ln w="28575">
                <a:solidFill>
                  <a:schemeClr val="tx1"/>
                </a:solidFill>
                <a:round/>
                <a:headEnd/>
                <a:tailEnd/>
              </a:ln>
              <a:effectLst/>
            </p:spPr>
            <p:txBody>
              <a:bodyPr wrap="none" anchor="ctr"/>
              <a:lstStyle/>
              <a:p>
                <a:endParaRPr lang="zh-CN" altLang="en-US"/>
              </a:p>
            </p:txBody>
          </p:sp>
          <p:sp>
            <p:nvSpPr>
              <p:cNvPr id="43135" name="Line 13"/>
              <p:cNvSpPr>
                <a:spLocks noChangeShapeType="1"/>
              </p:cNvSpPr>
              <p:nvPr/>
            </p:nvSpPr>
            <p:spPr bwMode="auto">
              <a:xfrm>
                <a:off x="1907" y="2134"/>
                <a:ext cx="37" cy="71"/>
              </a:xfrm>
              <a:prstGeom prst="line">
                <a:avLst/>
              </a:prstGeom>
              <a:noFill/>
              <a:ln w="28575">
                <a:solidFill>
                  <a:schemeClr val="tx1"/>
                </a:solidFill>
                <a:round/>
                <a:headEnd/>
                <a:tailEnd/>
              </a:ln>
              <a:effectLst/>
            </p:spPr>
            <p:txBody>
              <a:bodyPr wrap="none" anchor="ctr"/>
              <a:lstStyle/>
              <a:p>
                <a:endParaRPr lang="zh-CN" altLang="en-US"/>
              </a:p>
            </p:txBody>
          </p:sp>
          <p:sp>
            <p:nvSpPr>
              <p:cNvPr id="43136" name="Text Box 14"/>
              <p:cNvSpPr txBox="1">
                <a:spLocks noChangeArrowheads="1"/>
              </p:cNvSpPr>
              <p:nvPr/>
            </p:nvSpPr>
            <p:spPr bwMode="auto">
              <a:xfrm>
                <a:off x="1456" y="1773"/>
                <a:ext cx="116"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R</a:t>
                </a:r>
              </a:p>
            </p:txBody>
          </p:sp>
          <p:sp>
            <p:nvSpPr>
              <p:cNvPr id="43137" name="Text Box 15"/>
              <p:cNvSpPr txBox="1">
                <a:spLocks noChangeArrowheads="1"/>
              </p:cNvSpPr>
              <p:nvPr/>
            </p:nvSpPr>
            <p:spPr bwMode="auto">
              <a:xfrm>
                <a:off x="1514" y="2001"/>
                <a:ext cx="137"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D</a:t>
                </a:r>
              </a:p>
            </p:txBody>
          </p:sp>
          <p:sp>
            <p:nvSpPr>
              <p:cNvPr id="43138" name="Text Box 16"/>
              <p:cNvSpPr txBox="1">
                <a:spLocks noChangeArrowheads="1"/>
              </p:cNvSpPr>
              <p:nvPr/>
            </p:nvSpPr>
            <p:spPr bwMode="auto">
              <a:xfrm>
                <a:off x="1815" y="1583"/>
                <a:ext cx="14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39" name="Text Box 17"/>
              <p:cNvSpPr txBox="1">
                <a:spLocks noChangeArrowheads="1"/>
              </p:cNvSpPr>
              <p:nvPr/>
            </p:nvSpPr>
            <p:spPr bwMode="auto">
              <a:xfrm>
                <a:off x="1506" y="1591"/>
                <a:ext cx="12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40" name="Line 18"/>
              <p:cNvSpPr>
                <a:spLocks noChangeShapeType="1"/>
              </p:cNvSpPr>
              <p:nvPr/>
            </p:nvSpPr>
            <p:spPr bwMode="auto">
              <a:xfrm>
                <a:off x="1585" y="1623"/>
                <a:ext cx="69" cy="0"/>
              </a:xfrm>
              <a:prstGeom prst="line">
                <a:avLst/>
              </a:prstGeom>
              <a:noFill/>
              <a:ln w="28575">
                <a:solidFill>
                  <a:schemeClr val="tx1"/>
                </a:solidFill>
                <a:round/>
                <a:headEnd/>
                <a:tailEnd/>
              </a:ln>
              <a:effectLst/>
            </p:spPr>
            <p:txBody>
              <a:bodyPr wrap="none" anchor="ctr"/>
              <a:lstStyle/>
              <a:p>
                <a:endParaRPr lang="zh-CN" altLang="en-US"/>
              </a:p>
            </p:txBody>
          </p:sp>
          <p:sp>
            <p:nvSpPr>
              <p:cNvPr id="43141" name="Line 19"/>
              <p:cNvSpPr>
                <a:spLocks noChangeShapeType="1"/>
              </p:cNvSpPr>
              <p:nvPr/>
            </p:nvSpPr>
            <p:spPr bwMode="auto">
              <a:xfrm>
                <a:off x="1930" y="1446"/>
                <a:ext cx="0" cy="143"/>
              </a:xfrm>
              <a:prstGeom prst="line">
                <a:avLst/>
              </a:prstGeom>
              <a:noFill/>
              <a:ln w="28575">
                <a:solidFill>
                  <a:schemeClr val="tx1"/>
                </a:solidFill>
                <a:round/>
                <a:headEnd/>
                <a:tailEnd/>
              </a:ln>
              <a:effectLst/>
            </p:spPr>
            <p:txBody>
              <a:bodyPr wrap="none" anchor="ctr"/>
              <a:lstStyle/>
              <a:p>
                <a:endParaRPr lang="zh-CN" altLang="en-US"/>
              </a:p>
            </p:txBody>
          </p:sp>
          <p:sp>
            <p:nvSpPr>
              <p:cNvPr id="43142" name="Oval 20"/>
              <p:cNvSpPr>
                <a:spLocks noChangeArrowheads="1"/>
              </p:cNvSpPr>
              <p:nvPr/>
            </p:nvSpPr>
            <p:spPr bwMode="auto">
              <a:xfrm>
                <a:off x="1596" y="1519"/>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43" name="Line 21"/>
              <p:cNvSpPr>
                <a:spLocks noChangeShapeType="1"/>
              </p:cNvSpPr>
              <p:nvPr/>
            </p:nvSpPr>
            <p:spPr bwMode="auto">
              <a:xfrm>
                <a:off x="1626" y="1382"/>
                <a:ext cx="0" cy="143"/>
              </a:xfrm>
              <a:prstGeom prst="line">
                <a:avLst/>
              </a:prstGeom>
              <a:noFill/>
              <a:ln w="28575">
                <a:solidFill>
                  <a:schemeClr val="tx1"/>
                </a:solidFill>
                <a:round/>
                <a:headEnd/>
                <a:tailEnd/>
              </a:ln>
              <a:effectLst/>
            </p:spPr>
            <p:txBody>
              <a:bodyPr wrap="none" anchor="ctr"/>
              <a:lstStyle/>
              <a:p>
                <a:endParaRPr lang="zh-CN" altLang="en-US"/>
              </a:p>
            </p:txBody>
          </p:sp>
        </p:grpSp>
        <p:grpSp>
          <p:nvGrpSpPr>
            <p:cNvPr id="43026" name="Group 22"/>
            <p:cNvGrpSpPr>
              <a:grpSpLocks/>
            </p:cNvGrpSpPr>
            <p:nvPr/>
          </p:nvGrpSpPr>
          <p:grpSpPr bwMode="auto">
            <a:xfrm>
              <a:off x="3256" y="1427"/>
              <a:ext cx="714" cy="969"/>
              <a:chOff x="1349" y="1382"/>
              <a:chExt cx="714" cy="969"/>
            </a:xfrm>
          </p:grpSpPr>
          <p:sp>
            <p:nvSpPr>
              <p:cNvPr id="43114" name="Rectangle 23"/>
              <p:cNvSpPr>
                <a:spLocks noChangeArrowheads="1"/>
              </p:cNvSpPr>
              <p:nvPr/>
            </p:nvSpPr>
            <p:spPr bwMode="auto">
              <a:xfrm>
                <a:off x="1468" y="1583"/>
                <a:ext cx="595" cy="622"/>
              </a:xfrm>
              <a:prstGeom prst="rect">
                <a:avLst/>
              </a:prstGeom>
              <a:solidFill>
                <a:srgbClr val="66FF33"/>
              </a:solidFill>
              <a:ln w="28575">
                <a:solidFill>
                  <a:schemeClr val="tx1"/>
                </a:solidFill>
                <a:miter lim="800000"/>
                <a:headEnd/>
                <a:tailEnd/>
              </a:ln>
              <a:effectLst/>
            </p:spPr>
            <p:txBody>
              <a:bodyPr wrap="none" anchor="ctr"/>
              <a:lstStyle/>
              <a:p>
                <a:pPr eaLnBrk="1" hangingPunct="1"/>
                <a:endParaRPr lang="zh-CN" altLang="en-US"/>
              </a:p>
            </p:txBody>
          </p:sp>
          <p:sp>
            <p:nvSpPr>
              <p:cNvPr id="43115" name="Oval 24"/>
              <p:cNvSpPr>
                <a:spLocks noChangeArrowheads="1"/>
              </p:cNvSpPr>
              <p:nvPr/>
            </p:nvSpPr>
            <p:spPr bwMode="auto">
              <a:xfrm>
                <a:off x="1422" y="1862"/>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16" name="Line 25"/>
              <p:cNvSpPr>
                <a:spLocks noChangeShapeType="1"/>
              </p:cNvSpPr>
              <p:nvPr/>
            </p:nvSpPr>
            <p:spPr bwMode="auto">
              <a:xfrm>
                <a:off x="1349" y="1894"/>
                <a:ext cx="77" cy="0"/>
              </a:xfrm>
              <a:prstGeom prst="line">
                <a:avLst/>
              </a:prstGeom>
              <a:noFill/>
              <a:ln w="28575">
                <a:solidFill>
                  <a:schemeClr val="tx1"/>
                </a:solidFill>
                <a:round/>
                <a:headEnd/>
                <a:tailEnd/>
              </a:ln>
              <a:effectLst/>
            </p:spPr>
            <p:txBody>
              <a:bodyPr wrap="none" anchor="ctr"/>
              <a:lstStyle/>
              <a:p>
                <a:endParaRPr lang="zh-CN" altLang="en-US"/>
              </a:p>
            </p:txBody>
          </p:sp>
          <p:sp>
            <p:nvSpPr>
              <p:cNvPr id="43117" name="Line 26"/>
              <p:cNvSpPr>
                <a:spLocks noChangeShapeType="1"/>
              </p:cNvSpPr>
              <p:nvPr/>
            </p:nvSpPr>
            <p:spPr bwMode="auto">
              <a:xfrm>
                <a:off x="1624"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18" name="Line 27"/>
              <p:cNvSpPr>
                <a:spLocks noChangeShapeType="1"/>
              </p:cNvSpPr>
              <p:nvPr/>
            </p:nvSpPr>
            <p:spPr bwMode="auto">
              <a:xfrm>
                <a:off x="1911"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19" name="Line 28"/>
              <p:cNvSpPr>
                <a:spLocks noChangeShapeType="1"/>
              </p:cNvSpPr>
              <p:nvPr/>
            </p:nvSpPr>
            <p:spPr bwMode="auto">
              <a:xfrm flipV="1">
                <a:off x="1879" y="2128"/>
                <a:ext cx="32" cy="77"/>
              </a:xfrm>
              <a:prstGeom prst="line">
                <a:avLst/>
              </a:prstGeom>
              <a:noFill/>
              <a:ln w="28575">
                <a:solidFill>
                  <a:schemeClr val="tx1"/>
                </a:solidFill>
                <a:round/>
                <a:headEnd/>
                <a:tailEnd/>
              </a:ln>
              <a:effectLst/>
            </p:spPr>
            <p:txBody>
              <a:bodyPr wrap="none" anchor="ctr"/>
              <a:lstStyle/>
              <a:p>
                <a:endParaRPr lang="zh-CN" altLang="en-US"/>
              </a:p>
            </p:txBody>
          </p:sp>
          <p:sp>
            <p:nvSpPr>
              <p:cNvPr id="43120" name="Line 29"/>
              <p:cNvSpPr>
                <a:spLocks noChangeShapeType="1"/>
              </p:cNvSpPr>
              <p:nvPr/>
            </p:nvSpPr>
            <p:spPr bwMode="auto">
              <a:xfrm>
                <a:off x="1907" y="2134"/>
                <a:ext cx="37" cy="71"/>
              </a:xfrm>
              <a:prstGeom prst="line">
                <a:avLst/>
              </a:prstGeom>
              <a:noFill/>
              <a:ln w="28575">
                <a:solidFill>
                  <a:schemeClr val="tx1"/>
                </a:solidFill>
                <a:round/>
                <a:headEnd/>
                <a:tailEnd/>
              </a:ln>
              <a:effectLst/>
            </p:spPr>
            <p:txBody>
              <a:bodyPr wrap="none" anchor="ctr"/>
              <a:lstStyle/>
              <a:p>
                <a:endParaRPr lang="zh-CN" altLang="en-US"/>
              </a:p>
            </p:txBody>
          </p:sp>
          <p:sp>
            <p:nvSpPr>
              <p:cNvPr id="43121" name="Text Box 30"/>
              <p:cNvSpPr txBox="1">
                <a:spLocks noChangeArrowheads="1"/>
              </p:cNvSpPr>
              <p:nvPr/>
            </p:nvSpPr>
            <p:spPr bwMode="auto">
              <a:xfrm>
                <a:off x="1456" y="1773"/>
                <a:ext cx="116"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R</a:t>
                </a:r>
              </a:p>
            </p:txBody>
          </p:sp>
          <p:sp>
            <p:nvSpPr>
              <p:cNvPr id="43122" name="Text Box 31"/>
              <p:cNvSpPr txBox="1">
                <a:spLocks noChangeArrowheads="1"/>
              </p:cNvSpPr>
              <p:nvPr/>
            </p:nvSpPr>
            <p:spPr bwMode="auto">
              <a:xfrm>
                <a:off x="1514" y="2001"/>
                <a:ext cx="137"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D</a:t>
                </a:r>
              </a:p>
            </p:txBody>
          </p:sp>
          <p:sp>
            <p:nvSpPr>
              <p:cNvPr id="43123" name="Text Box 32"/>
              <p:cNvSpPr txBox="1">
                <a:spLocks noChangeArrowheads="1"/>
              </p:cNvSpPr>
              <p:nvPr/>
            </p:nvSpPr>
            <p:spPr bwMode="auto">
              <a:xfrm>
                <a:off x="1815" y="1583"/>
                <a:ext cx="14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24" name="Text Box 33"/>
              <p:cNvSpPr txBox="1">
                <a:spLocks noChangeArrowheads="1"/>
              </p:cNvSpPr>
              <p:nvPr/>
            </p:nvSpPr>
            <p:spPr bwMode="auto">
              <a:xfrm>
                <a:off x="1506" y="1591"/>
                <a:ext cx="12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25" name="Line 34"/>
              <p:cNvSpPr>
                <a:spLocks noChangeShapeType="1"/>
              </p:cNvSpPr>
              <p:nvPr/>
            </p:nvSpPr>
            <p:spPr bwMode="auto">
              <a:xfrm>
                <a:off x="1585" y="1623"/>
                <a:ext cx="69" cy="0"/>
              </a:xfrm>
              <a:prstGeom prst="line">
                <a:avLst/>
              </a:prstGeom>
              <a:noFill/>
              <a:ln w="28575">
                <a:solidFill>
                  <a:schemeClr val="tx1"/>
                </a:solidFill>
                <a:round/>
                <a:headEnd/>
                <a:tailEnd/>
              </a:ln>
              <a:effectLst/>
            </p:spPr>
            <p:txBody>
              <a:bodyPr wrap="none" anchor="ctr"/>
              <a:lstStyle/>
              <a:p>
                <a:endParaRPr lang="zh-CN" altLang="en-US"/>
              </a:p>
            </p:txBody>
          </p:sp>
          <p:sp>
            <p:nvSpPr>
              <p:cNvPr id="43126" name="Line 35"/>
              <p:cNvSpPr>
                <a:spLocks noChangeShapeType="1"/>
              </p:cNvSpPr>
              <p:nvPr/>
            </p:nvSpPr>
            <p:spPr bwMode="auto">
              <a:xfrm>
                <a:off x="1930" y="1446"/>
                <a:ext cx="0" cy="143"/>
              </a:xfrm>
              <a:prstGeom prst="line">
                <a:avLst/>
              </a:prstGeom>
              <a:noFill/>
              <a:ln w="28575">
                <a:solidFill>
                  <a:schemeClr val="tx1"/>
                </a:solidFill>
                <a:round/>
                <a:headEnd/>
                <a:tailEnd/>
              </a:ln>
              <a:effectLst/>
            </p:spPr>
            <p:txBody>
              <a:bodyPr wrap="none" anchor="ctr"/>
              <a:lstStyle/>
              <a:p>
                <a:endParaRPr lang="zh-CN" altLang="en-US"/>
              </a:p>
            </p:txBody>
          </p:sp>
          <p:sp>
            <p:nvSpPr>
              <p:cNvPr id="43127" name="Oval 36"/>
              <p:cNvSpPr>
                <a:spLocks noChangeArrowheads="1"/>
              </p:cNvSpPr>
              <p:nvPr/>
            </p:nvSpPr>
            <p:spPr bwMode="auto">
              <a:xfrm>
                <a:off x="1596" y="1519"/>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28" name="Line 37"/>
              <p:cNvSpPr>
                <a:spLocks noChangeShapeType="1"/>
              </p:cNvSpPr>
              <p:nvPr/>
            </p:nvSpPr>
            <p:spPr bwMode="auto">
              <a:xfrm>
                <a:off x="1626" y="1382"/>
                <a:ext cx="0" cy="143"/>
              </a:xfrm>
              <a:prstGeom prst="line">
                <a:avLst/>
              </a:prstGeom>
              <a:noFill/>
              <a:ln w="28575">
                <a:solidFill>
                  <a:schemeClr val="tx1"/>
                </a:solidFill>
                <a:round/>
                <a:headEnd/>
                <a:tailEnd/>
              </a:ln>
              <a:effectLst/>
            </p:spPr>
            <p:txBody>
              <a:bodyPr wrap="none" anchor="ctr"/>
              <a:lstStyle/>
              <a:p>
                <a:endParaRPr lang="zh-CN" altLang="en-US"/>
              </a:p>
            </p:txBody>
          </p:sp>
        </p:grpSp>
        <p:grpSp>
          <p:nvGrpSpPr>
            <p:cNvPr id="43027" name="Group 38"/>
            <p:cNvGrpSpPr>
              <a:grpSpLocks/>
            </p:cNvGrpSpPr>
            <p:nvPr/>
          </p:nvGrpSpPr>
          <p:grpSpPr bwMode="auto">
            <a:xfrm>
              <a:off x="2060" y="1414"/>
              <a:ext cx="714" cy="969"/>
              <a:chOff x="1349" y="1382"/>
              <a:chExt cx="714" cy="969"/>
            </a:xfrm>
          </p:grpSpPr>
          <p:sp>
            <p:nvSpPr>
              <p:cNvPr id="43099" name="Rectangle 39"/>
              <p:cNvSpPr>
                <a:spLocks noChangeArrowheads="1"/>
              </p:cNvSpPr>
              <p:nvPr/>
            </p:nvSpPr>
            <p:spPr bwMode="auto">
              <a:xfrm>
                <a:off x="1468" y="1583"/>
                <a:ext cx="595" cy="622"/>
              </a:xfrm>
              <a:prstGeom prst="rect">
                <a:avLst/>
              </a:prstGeom>
              <a:solidFill>
                <a:srgbClr val="66FF33"/>
              </a:solidFill>
              <a:ln w="28575">
                <a:solidFill>
                  <a:schemeClr val="tx1"/>
                </a:solidFill>
                <a:miter lim="800000"/>
                <a:headEnd/>
                <a:tailEnd/>
              </a:ln>
              <a:effectLst/>
            </p:spPr>
            <p:txBody>
              <a:bodyPr wrap="none" anchor="ctr"/>
              <a:lstStyle/>
              <a:p>
                <a:pPr eaLnBrk="1" hangingPunct="1"/>
                <a:endParaRPr lang="zh-CN" altLang="en-US"/>
              </a:p>
            </p:txBody>
          </p:sp>
          <p:sp>
            <p:nvSpPr>
              <p:cNvPr id="43100" name="Oval 40"/>
              <p:cNvSpPr>
                <a:spLocks noChangeArrowheads="1"/>
              </p:cNvSpPr>
              <p:nvPr/>
            </p:nvSpPr>
            <p:spPr bwMode="auto">
              <a:xfrm>
                <a:off x="1422" y="1862"/>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01" name="Line 41"/>
              <p:cNvSpPr>
                <a:spLocks noChangeShapeType="1"/>
              </p:cNvSpPr>
              <p:nvPr/>
            </p:nvSpPr>
            <p:spPr bwMode="auto">
              <a:xfrm>
                <a:off x="1349" y="1894"/>
                <a:ext cx="77" cy="0"/>
              </a:xfrm>
              <a:prstGeom prst="line">
                <a:avLst/>
              </a:prstGeom>
              <a:noFill/>
              <a:ln w="28575">
                <a:solidFill>
                  <a:schemeClr val="tx1"/>
                </a:solidFill>
                <a:round/>
                <a:headEnd/>
                <a:tailEnd/>
              </a:ln>
              <a:effectLst/>
            </p:spPr>
            <p:txBody>
              <a:bodyPr wrap="none" anchor="ctr"/>
              <a:lstStyle/>
              <a:p>
                <a:endParaRPr lang="zh-CN" altLang="en-US"/>
              </a:p>
            </p:txBody>
          </p:sp>
          <p:sp>
            <p:nvSpPr>
              <p:cNvPr id="43102" name="Line 42"/>
              <p:cNvSpPr>
                <a:spLocks noChangeShapeType="1"/>
              </p:cNvSpPr>
              <p:nvPr/>
            </p:nvSpPr>
            <p:spPr bwMode="auto">
              <a:xfrm>
                <a:off x="1624"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03" name="Line 43"/>
              <p:cNvSpPr>
                <a:spLocks noChangeShapeType="1"/>
              </p:cNvSpPr>
              <p:nvPr/>
            </p:nvSpPr>
            <p:spPr bwMode="auto">
              <a:xfrm>
                <a:off x="1911"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104" name="Line 44"/>
              <p:cNvSpPr>
                <a:spLocks noChangeShapeType="1"/>
              </p:cNvSpPr>
              <p:nvPr/>
            </p:nvSpPr>
            <p:spPr bwMode="auto">
              <a:xfrm flipV="1">
                <a:off x="1879" y="2128"/>
                <a:ext cx="32" cy="77"/>
              </a:xfrm>
              <a:prstGeom prst="line">
                <a:avLst/>
              </a:prstGeom>
              <a:noFill/>
              <a:ln w="28575">
                <a:solidFill>
                  <a:schemeClr val="tx1"/>
                </a:solidFill>
                <a:round/>
                <a:headEnd/>
                <a:tailEnd/>
              </a:ln>
              <a:effectLst/>
            </p:spPr>
            <p:txBody>
              <a:bodyPr wrap="none" anchor="ctr"/>
              <a:lstStyle/>
              <a:p>
                <a:endParaRPr lang="zh-CN" altLang="en-US"/>
              </a:p>
            </p:txBody>
          </p:sp>
          <p:sp>
            <p:nvSpPr>
              <p:cNvPr id="43105" name="Line 45"/>
              <p:cNvSpPr>
                <a:spLocks noChangeShapeType="1"/>
              </p:cNvSpPr>
              <p:nvPr/>
            </p:nvSpPr>
            <p:spPr bwMode="auto">
              <a:xfrm>
                <a:off x="1907" y="2134"/>
                <a:ext cx="37" cy="71"/>
              </a:xfrm>
              <a:prstGeom prst="line">
                <a:avLst/>
              </a:prstGeom>
              <a:noFill/>
              <a:ln w="28575">
                <a:solidFill>
                  <a:schemeClr val="tx1"/>
                </a:solidFill>
                <a:round/>
                <a:headEnd/>
                <a:tailEnd/>
              </a:ln>
              <a:effectLst/>
            </p:spPr>
            <p:txBody>
              <a:bodyPr wrap="none" anchor="ctr"/>
              <a:lstStyle/>
              <a:p>
                <a:endParaRPr lang="zh-CN" altLang="en-US"/>
              </a:p>
            </p:txBody>
          </p:sp>
          <p:sp>
            <p:nvSpPr>
              <p:cNvPr id="43106" name="Text Box 46"/>
              <p:cNvSpPr txBox="1">
                <a:spLocks noChangeArrowheads="1"/>
              </p:cNvSpPr>
              <p:nvPr/>
            </p:nvSpPr>
            <p:spPr bwMode="auto">
              <a:xfrm>
                <a:off x="1456" y="1773"/>
                <a:ext cx="116"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R</a:t>
                </a:r>
              </a:p>
            </p:txBody>
          </p:sp>
          <p:sp>
            <p:nvSpPr>
              <p:cNvPr id="43107" name="Text Box 47"/>
              <p:cNvSpPr txBox="1">
                <a:spLocks noChangeArrowheads="1"/>
              </p:cNvSpPr>
              <p:nvPr/>
            </p:nvSpPr>
            <p:spPr bwMode="auto">
              <a:xfrm>
                <a:off x="1514" y="2001"/>
                <a:ext cx="137"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D</a:t>
                </a:r>
              </a:p>
            </p:txBody>
          </p:sp>
          <p:sp>
            <p:nvSpPr>
              <p:cNvPr id="43108" name="Text Box 48"/>
              <p:cNvSpPr txBox="1">
                <a:spLocks noChangeArrowheads="1"/>
              </p:cNvSpPr>
              <p:nvPr/>
            </p:nvSpPr>
            <p:spPr bwMode="auto">
              <a:xfrm>
                <a:off x="1815" y="1583"/>
                <a:ext cx="14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09" name="Text Box 49"/>
              <p:cNvSpPr txBox="1">
                <a:spLocks noChangeArrowheads="1"/>
              </p:cNvSpPr>
              <p:nvPr/>
            </p:nvSpPr>
            <p:spPr bwMode="auto">
              <a:xfrm>
                <a:off x="1506" y="1591"/>
                <a:ext cx="12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110" name="Line 50"/>
              <p:cNvSpPr>
                <a:spLocks noChangeShapeType="1"/>
              </p:cNvSpPr>
              <p:nvPr/>
            </p:nvSpPr>
            <p:spPr bwMode="auto">
              <a:xfrm>
                <a:off x="1585" y="1623"/>
                <a:ext cx="69" cy="0"/>
              </a:xfrm>
              <a:prstGeom prst="line">
                <a:avLst/>
              </a:prstGeom>
              <a:noFill/>
              <a:ln w="28575">
                <a:solidFill>
                  <a:schemeClr val="tx1"/>
                </a:solidFill>
                <a:round/>
                <a:headEnd/>
                <a:tailEnd/>
              </a:ln>
              <a:effectLst/>
            </p:spPr>
            <p:txBody>
              <a:bodyPr wrap="none" anchor="ctr"/>
              <a:lstStyle/>
              <a:p>
                <a:endParaRPr lang="zh-CN" altLang="en-US"/>
              </a:p>
            </p:txBody>
          </p:sp>
          <p:sp>
            <p:nvSpPr>
              <p:cNvPr id="43111" name="Line 51"/>
              <p:cNvSpPr>
                <a:spLocks noChangeShapeType="1"/>
              </p:cNvSpPr>
              <p:nvPr/>
            </p:nvSpPr>
            <p:spPr bwMode="auto">
              <a:xfrm>
                <a:off x="1930" y="1446"/>
                <a:ext cx="0" cy="143"/>
              </a:xfrm>
              <a:prstGeom prst="line">
                <a:avLst/>
              </a:prstGeom>
              <a:noFill/>
              <a:ln w="28575">
                <a:solidFill>
                  <a:schemeClr val="tx1"/>
                </a:solidFill>
                <a:round/>
                <a:headEnd/>
                <a:tailEnd/>
              </a:ln>
              <a:effectLst/>
            </p:spPr>
            <p:txBody>
              <a:bodyPr wrap="none" anchor="ctr"/>
              <a:lstStyle/>
              <a:p>
                <a:endParaRPr lang="zh-CN" altLang="en-US"/>
              </a:p>
            </p:txBody>
          </p:sp>
          <p:sp>
            <p:nvSpPr>
              <p:cNvPr id="43112" name="Oval 52"/>
              <p:cNvSpPr>
                <a:spLocks noChangeArrowheads="1"/>
              </p:cNvSpPr>
              <p:nvPr/>
            </p:nvSpPr>
            <p:spPr bwMode="auto">
              <a:xfrm>
                <a:off x="1596" y="1519"/>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113" name="Line 53"/>
              <p:cNvSpPr>
                <a:spLocks noChangeShapeType="1"/>
              </p:cNvSpPr>
              <p:nvPr/>
            </p:nvSpPr>
            <p:spPr bwMode="auto">
              <a:xfrm>
                <a:off x="1626" y="1382"/>
                <a:ext cx="0" cy="143"/>
              </a:xfrm>
              <a:prstGeom prst="line">
                <a:avLst/>
              </a:prstGeom>
              <a:noFill/>
              <a:ln w="28575">
                <a:solidFill>
                  <a:schemeClr val="tx1"/>
                </a:solidFill>
                <a:round/>
                <a:headEnd/>
                <a:tailEnd/>
              </a:ln>
              <a:effectLst/>
            </p:spPr>
            <p:txBody>
              <a:bodyPr wrap="none" anchor="ctr"/>
              <a:lstStyle/>
              <a:p>
                <a:endParaRPr lang="zh-CN" altLang="en-US"/>
              </a:p>
            </p:txBody>
          </p:sp>
        </p:grpSp>
        <p:grpSp>
          <p:nvGrpSpPr>
            <p:cNvPr id="43028" name="Group 54"/>
            <p:cNvGrpSpPr>
              <a:grpSpLocks/>
            </p:cNvGrpSpPr>
            <p:nvPr/>
          </p:nvGrpSpPr>
          <p:grpSpPr bwMode="auto">
            <a:xfrm>
              <a:off x="4357" y="1419"/>
              <a:ext cx="714" cy="969"/>
              <a:chOff x="1349" y="1382"/>
              <a:chExt cx="714" cy="969"/>
            </a:xfrm>
          </p:grpSpPr>
          <p:sp>
            <p:nvSpPr>
              <p:cNvPr id="43084" name="Rectangle 55"/>
              <p:cNvSpPr>
                <a:spLocks noChangeArrowheads="1"/>
              </p:cNvSpPr>
              <p:nvPr/>
            </p:nvSpPr>
            <p:spPr bwMode="auto">
              <a:xfrm>
                <a:off x="1468" y="1583"/>
                <a:ext cx="595" cy="622"/>
              </a:xfrm>
              <a:prstGeom prst="rect">
                <a:avLst/>
              </a:prstGeom>
              <a:solidFill>
                <a:srgbClr val="66FF33"/>
              </a:solidFill>
              <a:ln w="28575">
                <a:solidFill>
                  <a:schemeClr val="tx1"/>
                </a:solidFill>
                <a:miter lim="800000"/>
                <a:headEnd/>
                <a:tailEnd/>
              </a:ln>
              <a:effectLst/>
            </p:spPr>
            <p:txBody>
              <a:bodyPr wrap="none" anchor="ctr"/>
              <a:lstStyle/>
              <a:p>
                <a:pPr eaLnBrk="1" hangingPunct="1"/>
                <a:endParaRPr lang="zh-CN" altLang="en-US"/>
              </a:p>
            </p:txBody>
          </p:sp>
          <p:sp>
            <p:nvSpPr>
              <p:cNvPr id="43085" name="Oval 56"/>
              <p:cNvSpPr>
                <a:spLocks noChangeArrowheads="1"/>
              </p:cNvSpPr>
              <p:nvPr/>
            </p:nvSpPr>
            <p:spPr bwMode="auto">
              <a:xfrm>
                <a:off x="1422" y="1862"/>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086" name="Line 57"/>
              <p:cNvSpPr>
                <a:spLocks noChangeShapeType="1"/>
              </p:cNvSpPr>
              <p:nvPr/>
            </p:nvSpPr>
            <p:spPr bwMode="auto">
              <a:xfrm>
                <a:off x="1349" y="1894"/>
                <a:ext cx="77" cy="0"/>
              </a:xfrm>
              <a:prstGeom prst="line">
                <a:avLst/>
              </a:prstGeom>
              <a:noFill/>
              <a:ln w="28575">
                <a:solidFill>
                  <a:schemeClr val="tx1"/>
                </a:solidFill>
                <a:round/>
                <a:headEnd/>
                <a:tailEnd/>
              </a:ln>
              <a:effectLst/>
            </p:spPr>
            <p:txBody>
              <a:bodyPr wrap="none" anchor="ctr"/>
              <a:lstStyle/>
              <a:p>
                <a:endParaRPr lang="zh-CN" altLang="en-US"/>
              </a:p>
            </p:txBody>
          </p:sp>
          <p:sp>
            <p:nvSpPr>
              <p:cNvPr id="43087" name="Line 58"/>
              <p:cNvSpPr>
                <a:spLocks noChangeShapeType="1"/>
              </p:cNvSpPr>
              <p:nvPr/>
            </p:nvSpPr>
            <p:spPr bwMode="auto">
              <a:xfrm>
                <a:off x="1624"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088" name="Line 59"/>
              <p:cNvSpPr>
                <a:spLocks noChangeShapeType="1"/>
              </p:cNvSpPr>
              <p:nvPr/>
            </p:nvSpPr>
            <p:spPr bwMode="auto">
              <a:xfrm>
                <a:off x="1911" y="2209"/>
                <a:ext cx="0" cy="142"/>
              </a:xfrm>
              <a:prstGeom prst="line">
                <a:avLst/>
              </a:prstGeom>
              <a:noFill/>
              <a:ln w="28575">
                <a:solidFill>
                  <a:schemeClr val="tx1"/>
                </a:solidFill>
                <a:round/>
                <a:headEnd/>
                <a:tailEnd/>
              </a:ln>
              <a:effectLst/>
            </p:spPr>
            <p:txBody>
              <a:bodyPr wrap="none" anchor="ctr"/>
              <a:lstStyle/>
              <a:p>
                <a:endParaRPr lang="zh-CN" altLang="en-US"/>
              </a:p>
            </p:txBody>
          </p:sp>
          <p:sp>
            <p:nvSpPr>
              <p:cNvPr id="43089" name="Line 60"/>
              <p:cNvSpPr>
                <a:spLocks noChangeShapeType="1"/>
              </p:cNvSpPr>
              <p:nvPr/>
            </p:nvSpPr>
            <p:spPr bwMode="auto">
              <a:xfrm flipV="1">
                <a:off x="1879" y="2128"/>
                <a:ext cx="32" cy="77"/>
              </a:xfrm>
              <a:prstGeom prst="line">
                <a:avLst/>
              </a:prstGeom>
              <a:noFill/>
              <a:ln w="28575">
                <a:solidFill>
                  <a:schemeClr val="tx1"/>
                </a:solidFill>
                <a:round/>
                <a:headEnd/>
                <a:tailEnd/>
              </a:ln>
              <a:effectLst/>
            </p:spPr>
            <p:txBody>
              <a:bodyPr wrap="none" anchor="ctr"/>
              <a:lstStyle/>
              <a:p>
                <a:endParaRPr lang="zh-CN" altLang="en-US"/>
              </a:p>
            </p:txBody>
          </p:sp>
          <p:sp>
            <p:nvSpPr>
              <p:cNvPr id="43090" name="Line 61"/>
              <p:cNvSpPr>
                <a:spLocks noChangeShapeType="1"/>
              </p:cNvSpPr>
              <p:nvPr/>
            </p:nvSpPr>
            <p:spPr bwMode="auto">
              <a:xfrm>
                <a:off x="1907" y="2134"/>
                <a:ext cx="37" cy="71"/>
              </a:xfrm>
              <a:prstGeom prst="line">
                <a:avLst/>
              </a:prstGeom>
              <a:noFill/>
              <a:ln w="28575">
                <a:solidFill>
                  <a:schemeClr val="tx1"/>
                </a:solidFill>
                <a:round/>
                <a:headEnd/>
                <a:tailEnd/>
              </a:ln>
              <a:effectLst/>
            </p:spPr>
            <p:txBody>
              <a:bodyPr wrap="none" anchor="ctr"/>
              <a:lstStyle/>
              <a:p>
                <a:endParaRPr lang="zh-CN" altLang="en-US"/>
              </a:p>
            </p:txBody>
          </p:sp>
          <p:sp>
            <p:nvSpPr>
              <p:cNvPr id="43091" name="Text Box 62"/>
              <p:cNvSpPr txBox="1">
                <a:spLocks noChangeArrowheads="1"/>
              </p:cNvSpPr>
              <p:nvPr/>
            </p:nvSpPr>
            <p:spPr bwMode="auto">
              <a:xfrm>
                <a:off x="1456" y="1773"/>
                <a:ext cx="116"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R</a:t>
                </a:r>
              </a:p>
            </p:txBody>
          </p:sp>
          <p:sp>
            <p:nvSpPr>
              <p:cNvPr id="43092" name="Text Box 63"/>
              <p:cNvSpPr txBox="1">
                <a:spLocks noChangeArrowheads="1"/>
              </p:cNvSpPr>
              <p:nvPr/>
            </p:nvSpPr>
            <p:spPr bwMode="auto">
              <a:xfrm>
                <a:off x="1514" y="2001"/>
                <a:ext cx="137"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D</a:t>
                </a:r>
              </a:p>
            </p:txBody>
          </p:sp>
          <p:sp>
            <p:nvSpPr>
              <p:cNvPr id="43093" name="Text Box 64"/>
              <p:cNvSpPr txBox="1">
                <a:spLocks noChangeArrowheads="1"/>
              </p:cNvSpPr>
              <p:nvPr/>
            </p:nvSpPr>
            <p:spPr bwMode="auto">
              <a:xfrm>
                <a:off x="1815" y="1583"/>
                <a:ext cx="142"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094" name="Text Box 65"/>
              <p:cNvSpPr txBox="1">
                <a:spLocks noChangeArrowheads="1"/>
              </p:cNvSpPr>
              <p:nvPr/>
            </p:nvSpPr>
            <p:spPr bwMode="auto">
              <a:xfrm>
                <a:off x="1506" y="1591"/>
                <a:ext cx="120"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t>Q</a:t>
                </a:r>
              </a:p>
            </p:txBody>
          </p:sp>
          <p:sp>
            <p:nvSpPr>
              <p:cNvPr id="43095" name="Line 66"/>
              <p:cNvSpPr>
                <a:spLocks noChangeShapeType="1"/>
              </p:cNvSpPr>
              <p:nvPr/>
            </p:nvSpPr>
            <p:spPr bwMode="auto">
              <a:xfrm>
                <a:off x="1585" y="1623"/>
                <a:ext cx="69" cy="0"/>
              </a:xfrm>
              <a:prstGeom prst="line">
                <a:avLst/>
              </a:prstGeom>
              <a:noFill/>
              <a:ln w="28575">
                <a:solidFill>
                  <a:schemeClr val="tx1"/>
                </a:solidFill>
                <a:round/>
                <a:headEnd/>
                <a:tailEnd/>
              </a:ln>
              <a:effectLst/>
            </p:spPr>
            <p:txBody>
              <a:bodyPr wrap="none" anchor="ctr"/>
              <a:lstStyle/>
              <a:p>
                <a:endParaRPr lang="zh-CN" altLang="en-US"/>
              </a:p>
            </p:txBody>
          </p:sp>
          <p:sp>
            <p:nvSpPr>
              <p:cNvPr id="43096" name="Line 67"/>
              <p:cNvSpPr>
                <a:spLocks noChangeShapeType="1"/>
              </p:cNvSpPr>
              <p:nvPr/>
            </p:nvSpPr>
            <p:spPr bwMode="auto">
              <a:xfrm>
                <a:off x="1930" y="1446"/>
                <a:ext cx="0" cy="143"/>
              </a:xfrm>
              <a:prstGeom prst="line">
                <a:avLst/>
              </a:prstGeom>
              <a:noFill/>
              <a:ln w="28575">
                <a:solidFill>
                  <a:schemeClr val="tx1"/>
                </a:solidFill>
                <a:round/>
                <a:headEnd/>
                <a:tailEnd/>
              </a:ln>
              <a:effectLst/>
            </p:spPr>
            <p:txBody>
              <a:bodyPr wrap="none" anchor="ctr"/>
              <a:lstStyle/>
              <a:p>
                <a:endParaRPr lang="zh-CN" altLang="en-US"/>
              </a:p>
            </p:txBody>
          </p:sp>
          <p:sp>
            <p:nvSpPr>
              <p:cNvPr id="43097" name="Oval 68"/>
              <p:cNvSpPr>
                <a:spLocks noChangeArrowheads="1"/>
              </p:cNvSpPr>
              <p:nvPr/>
            </p:nvSpPr>
            <p:spPr bwMode="auto">
              <a:xfrm>
                <a:off x="1596" y="1519"/>
                <a:ext cx="46" cy="64"/>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3098" name="Line 69"/>
              <p:cNvSpPr>
                <a:spLocks noChangeShapeType="1"/>
              </p:cNvSpPr>
              <p:nvPr/>
            </p:nvSpPr>
            <p:spPr bwMode="auto">
              <a:xfrm>
                <a:off x="1626" y="1382"/>
                <a:ext cx="0" cy="143"/>
              </a:xfrm>
              <a:prstGeom prst="line">
                <a:avLst/>
              </a:prstGeom>
              <a:noFill/>
              <a:ln w="28575">
                <a:solidFill>
                  <a:schemeClr val="tx1"/>
                </a:solidFill>
                <a:round/>
                <a:headEnd/>
                <a:tailEnd/>
              </a:ln>
              <a:effectLst/>
            </p:spPr>
            <p:txBody>
              <a:bodyPr wrap="none" anchor="ctr"/>
              <a:lstStyle/>
              <a:p>
                <a:endParaRPr lang="zh-CN" altLang="en-US"/>
              </a:p>
            </p:txBody>
          </p:sp>
        </p:grpSp>
        <p:sp>
          <p:nvSpPr>
            <p:cNvPr id="43029" name="Line 70"/>
            <p:cNvSpPr>
              <a:spLocks noChangeShapeType="1"/>
            </p:cNvSpPr>
            <p:nvPr/>
          </p:nvSpPr>
          <p:spPr bwMode="auto">
            <a:xfrm>
              <a:off x="1456" y="2376"/>
              <a:ext cx="0" cy="464"/>
            </a:xfrm>
            <a:prstGeom prst="line">
              <a:avLst/>
            </a:prstGeom>
            <a:noFill/>
            <a:ln w="28575">
              <a:solidFill>
                <a:srgbClr val="000000"/>
              </a:solidFill>
              <a:round/>
              <a:headEnd/>
              <a:tailEnd/>
            </a:ln>
            <a:effectLst/>
          </p:spPr>
          <p:txBody>
            <a:bodyPr wrap="none" anchor="ctr"/>
            <a:lstStyle/>
            <a:p>
              <a:endParaRPr lang="zh-CN" altLang="en-US"/>
            </a:p>
          </p:txBody>
        </p:sp>
        <p:sp>
          <p:nvSpPr>
            <p:cNvPr id="43030" name="Line 71"/>
            <p:cNvSpPr>
              <a:spLocks noChangeShapeType="1"/>
            </p:cNvSpPr>
            <p:nvPr/>
          </p:nvSpPr>
          <p:spPr bwMode="auto">
            <a:xfrm>
              <a:off x="1439" y="2449"/>
              <a:ext cx="3490" cy="0"/>
            </a:xfrm>
            <a:prstGeom prst="line">
              <a:avLst/>
            </a:prstGeom>
            <a:noFill/>
            <a:ln w="28575">
              <a:solidFill>
                <a:srgbClr val="000000"/>
              </a:solidFill>
              <a:round/>
              <a:headEnd/>
              <a:tailEnd/>
            </a:ln>
            <a:effectLst/>
          </p:spPr>
          <p:txBody>
            <a:bodyPr wrap="none" anchor="ctr"/>
            <a:lstStyle/>
            <a:p>
              <a:endParaRPr lang="zh-CN" altLang="en-US"/>
            </a:p>
          </p:txBody>
        </p:sp>
        <p:sp>
          <p:nvSpPr>
            <p:cNvPr id="43031" name="Line 72"/>
            <p:cNvSpPr>
              <a:spLocks noChangeShapeType="1"/>
            </p:cNvSpPr>
            <p:nvPr/>
          </p:nvSpPr>
          <p:spPr bwMode="auto">
            <a:xfrm>
              <a:off x="4920" y="2376"/>
              <a:ext cx="0" cy="91"/>
            </a:xfrm>
            <a:prstGeom prst="line">
              <a:avLst/>
            </a:prstGeom>
            <a:noFill/>
            <a:ln w="28575">
              <a:solidFill>
                <a:srgbClr val="000000"/>
              </a:solidFill>
              <a:round/>
              <a:headEnd/>
              <a:tailEnd/>
            </a:ln>
            <a:effectLst/>
          </p:spPr>
          <p:txBody>
            <a:bodyPr wrap="none" anchor="ctr"/>
            <a:lstStyle/>
            <a:p>
              <a:endParaRPr lang="zh-CN" altLang="en-US"/>
            </a:p>
          </p:txBody>
        </p:sp>
        <p:sp>
          <p:nvSpPr>
            <p:cNvPr id="43032" name="Line 73"/>
            <p:cNvSpPr>
              <a:spLocks noChangeShapeType="1"/>
            </p:cNvSpPr>
            <p:nvPr/>
          </p:nvSpPr>
          <p:spPr bwMode="auto">
            <a:xfrm>
              <a:off x="3816" y="2363"/>
              <a:ext cx="0" cy="91"/>
            </a:xfrm>
            <a:prstGeom prst="line">
              <a:avLst/>
            </a:prstGeom>
            <a:noFill/>
            <a:ln w="28575">
              <a:solidFill>
                <a:srgbClr val="000000"/>
              </a:solidFill>
              <a:round/>
              <a:headEnd/>
              <a:tailEnd/>
            </a:ln>
            <a:effectLst/>
          </p:spPr>
          <p:txBody>
            <a:bodyPr wrap="none" anchor="ctr"/>
            <a:lstStyle/>
            <a:p>
              <a:endParaRPr lang="zh-CN" altLang="en-US"/>
            </a:p>
          </p:txBody>
        </p:sp>
        <p:sp>
          <p:nvSpPr>
            <p:cNvPr id="43033" name="Line 74"/>
            <p:cNvSpPr>
              <a:spLocks noChangeShapeType="1"/>
            </p:cNvSpPr>
            <p:nvPr/>
          </p:nvSpPr>
          <p:spPr bwMode="auto">
            <a:xfrm>
              <a:off x="2621" y="2359"/>
              <a:ext cx="0" cy="91"/>
            </a:xfrm>
            <a:prstGeom prst="line">
              <a:avLst/>
            </a:prstGeom>
            <a:noFill/>
            <a:ln w="28575">
              <a:solidFill>
                <a:srgbClr val="000000"/>
              </a:solidFill>
              <a:round/>
              <a:headEnd/>
              <a:tailEnd/>
            </a:ln>
            <a:effectLst/>
          </p:spPr>
          <p:txBody>
            <a:bodyPr wrap="none" anchor="ctr"/>
            <a:lstStyle/>
            <a:p>
              <a:endParaRPr lang="zh-CN" altLang="en-US"/>
            </a:p>
          </p:txBody>
        </p:sp>
        <p:sp>
          <p:nvSpPr>
            <p:cNvPr id="43034" name="Line 75"/>
            <p:cNvSpPr>
              <a:spLocks noChangeShapeType="1"/>
            </p:cNvSpPr>
            <p:nvPr/>
          </p:nvSpPr>
          <p:spPr bwMode="auto">
            <a:xfrm>
              <a:off x="1166" y="2376"/>
              <a:ext cx="0" cy="445"/>
            </a:xfrm>
            <a:prstGeom prst="line">
              <a:avLst/>
            </a:prstGeom>
            <a:noFill/>
            <a:ln w="28575">
              <a:solidFill>
                <a:srgbClr val="000000"/>
              </a:solidFill>
              <a:round/>
              <a:headEnd/>
              <a:tailEnd/>
            </a:ln>
            <a:effectLst/>
          </p:spPr>
          <p:txBody>
            <a:bodyPr wrap="none" anchor="ctr"/>
            <a:lstStyle/>
            <a:p>
              <a:endParaRPr lang="zh-CN" altLang="en-US"/>
            </a:p>
          </p:txBody>
        </p:sp>
        <p:sp>
          <p:nvSpPr>
            <p:cNvPr id="43035" name="Line 76"/>
            <p:cNvSpPr>
              <a:spLocks noChangeShapeType="1"/>
            </p:cNvSpPr>
            <p:nvPr/>
          </p:nvSpPr>
          <p:spPr bwMode="auto">
            <a:xfrm>
              <a:off x="3533" y="2391"/>
              <a:ext cx="0" cy="445"/>
            </a:xfrm>
            <a:prstGeom prst="line">
              <a:avLst/>
            </a:prstGeom>
            <a:noFill/>
            <a:ln w="28575">
              <a:solidFill>
                <a:srgbClr val="000000"/>
              </a:solidFill>
              <a:round/>
              <a:headEnd/>
              <a:tailEnd/>
            </a:ln>
            <a:effectLst/>
          </p:spPr>
          <p:txBody>
            <a:bodyPr wrap="none" anchor="ctr"/>
            <a:lstStyle/>
            <a:p>
              <a:endParaRPr lang="zh-CN" altLang="en-US"/>
            </a:p>
          </p:txBody>
        </p:sp>
        <p:sp>
          <p:nvSpPr>
            <p:cNvPr id="43036" name="Line 77"/>
            <p:cNvSpPr>
              <a:spLocks noChangeShapeType="1"/>
            </p:cNvSpPr>
            <p:nvPr/>
          </p:nvSpPr>
          <p:spPr bwMode="auto">
            <a:xfrm>
              <a:off x="2340" y="2377"/>
              <a:ext cx="0" cy="445"/>
            </a:xfrm>
            <a:prstGeom prst="line">
              <a:avLst/>
            </a:prstGeom>
            <a:noFill/>
            <a:ln w="28575">
              <a:solidFill>
                <a:srgbClr val="000000"/>
              </a:solidFill>
              <a:round/>
              <a:headEnd/>
              <a:tailEnd/>
            </a:ln>
            <a:effectLst/>
          </p:spPr>
          <p:txBody>
            <a:bodyPr wrap="none" anchor="ctr"/>
            <a:lstStyle/>
            <a:p>
              <a:endParaRPr lang="zh-CN" altLang="en-US"/>
            </a:p>
          </p:txBody>
        </p:sp>
        <p:sp>
          <p:nvSpPr>
            <p:cNvPr id="43037" name="Line 78"/>
            <p:cNvSpPr>
              <a:spLocks noChangeShapeType="1"/>
            </p:cNvSpPr>
            <p:nvPr/>
          </p:nvSpPr>
          <p:spPr bwMode="auto">
            <a:xfrm>
              <a:off x="4626" y="2373"/>
              <a:ext cx="0" cy="445"/>
            </a:xfrm>
            <a:prstGeom prst="line">
              <a:avLst/>
            </a:prstGeom>
            <a:noFill/>
            <a:ln w="28575">
              <a:solidFill>
                <a:srgbClr val="000000"/>
              </a:solidFill>
              <a:round/>
              <a:headEnd/>
              <a:tailEnd/>
            </a:ln>
            <a:effectLst/>
          </p:spPr>
          <p:txBody>
            <a:bodyPr wrap="none" anchor="ctr"/>
            <a:lstStyle/>
            <a:p>
              <a:endParaRPr lang="zh-CN" altLang="en-US"/>
            </a:p>
          </p:txBody>
        </p:sp>
        <p:sp>
          <p:nvSpPr>
            <p:cNvPr id="43038" name="Oval 79"/>
            <p:cNvSpPr>
              <a:spLocks noChangeArrowheads="1"/>
            </p:cNvSpPr>
            <p:nvPr/>
          </p:nvSpPr>
          <p:spPr bwMode="auto">
            <a:xfrm>
              <a:off x="1428" y="2420"/>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39" name="Oval 80"/>
            <p:cNvSpPr>
              <a:spLocks noChangeArrowheads="1"/>
            </p:cNvSpPr>
            <p:nvPr/>
          </p:nvSpPr>
          <p:spPr bwMode="auto">
            <a:xfrm>
              <a:off x="2606" y="2425"/>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40" name="Oval 81"/>
            <p:cNvSpPr>
              <a:spLocks noChangeArrowheads="1"/>
            </p:cNvSpPr>
            <p:nvPr/>
          </p:nvSpPr>
          <p:spPr bwMode="auto">
            <a:xfrm>
              <a:off x="3810" y="2422"/>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41" name="Line 82"/>
            <p:cNvSpPr>
              <a:spLocks noChangeShapeType="1"/>
            </p:cNvSpPr>
            <p:nvPr/>
          </p:nvSpPr>
          <p:spPr bwMode="auto">
            <a:xfrm flipV="1">
              <a:off x="1166" y="1012"/>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2" name="Line 83"/>
            <p:cNvSpPr>
              <a:spLocks noChangeShapeType="1"/>
            </p:cNvSpPr>
            <p:nvPr/>
          </p:nvSpPr>
          <p:spPr bwMode="auto">
            <a:xfrm flipV="1">
              <a:off x="2335" y="1016"/>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3" name="Line 84"/>
            <p:cNvSpPr>
              <a:spLocks noChangeShapeType="1"/>
            </p:cNvSpPr>
            <p:nvPr/>
          </p:nvSpPr>
          <p:spPr bwMode="auto">
            <a:xfrm flipV="1">
              <a:off x="2648" y="1014"/>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4" name="Line 85"/>
            <p:cNvSpPr>
              <a:spLocks noChangeShapeType="1"/>
            </p:cNvSpPr>
            <p:nvPr/>
          </p:nvSpPr>
          <p:spPr bwMode="auto">
            <a:xfrm flipV="1">
              <a:off x="3534" y="1009"/>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5" name="Line 86"/>
            <p:cNvSpPr>
              <a:spLocks noChangeShapeType="1"/>
            </p:cNvSpPr>
            <p:nvPr/>
          </p:nvSpPr>
          <p:spPr bwMode="auto">
            <a:xfrm flipV="1">
              <a:off x="3841" y="1023"/>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6" name="Line 87"/>
            <p:cNvSpPr>
              <a:spLocks noChangeShapeType="1"/>
            </p:cNvSpPr>
            <p:nvPr/>
          </p:nvSpPr>
          <p:spPr bwMode="auto">
            <a:xfrm flipV="1">
              <a:off x="4637" y="1020"/>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7" name="Line 88"/>
            <p:cNvSpPr>
              <a:spLocks noChangeShapeType="1"/>
            </p:cNvSpPr>
            <p:nvPr/>
          </p:nvSpPr>
          <p:spPr bwMode="auto">
            <a:xfrm flipV="1">
              <a:off x="4933" y="1025"/>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8" name="Line 89"/>
            <p:cNvSpPr>
              <a:spLocks noChangeShapeType="1"/>
            </p:cNvSpPr>
            <p:nvPr/>
          </p:nvSpPr>
          <p:spPr bwMode="auto">
            <a:xfrm flipV="1">
              <a:off x="1470" y="1008"/>
              <a:ext cx="0" cy="482"/>
            </a:xfrm>
            <a:prstGeom prst="line">
              <a:avLst/>
            </a:prstGeom>
            <a:noFill/>
            <a:ln w="28575">
              <a:solidFill>
                <a:srgbClr val="000000"/>
              </a:solidFill>
              <a:round/>
              <a:headEnd/>
              <a:tailEnd/>
            </a:ln>
            <a:effectLst/>
          </p:spPr>
          <p:txBody>
            <a:bodyPr wrap="none" anchor="ctr"/>
            <a:lstStyle/>
            <a:p>
              <a:endParaRPr lang="zh-CN" altLang="en-US"/>
            </a:p>
          </p:txBody>
        </p:sp>
        <p:sp>
          <p:nvSpPr>
            <p:cNvPr id="43049" name="Line 90"/>
            <p:cNvSpPr>
              <a:spLocks noChangeShapeType="1"/>
            </p:cNvSpPr>
            <p:nvPr/>
          </p:nvSpPr>
          <p:spPr bwMode="auto">
            <a:xfrm flipH="1">
              <a:off x="512" y="1930"/>
              <a:ext cx="381" cy="0"/>
            </a:xfrm>
            <a:prstGeom prst="line">
              <a:avLst/>
            </a:prstGeom>
            <a:noFill/>
            <a:ln w="28575">
              <a:solidFill>
                <a:srgbClr val="000000"/>
              </a:solidFill>
              <a:round/>
              <a:headEnd/>
              <a:tailEnd/>
            </a:ln>
            <a:effectLst/>
          </p:spPr>
          <p:txBody>
            <a:bodyPr wrap="none" anchor="ctr"/>
            <a:lstStyle/>
            <a:p>
              <a:endParaRPr lang="zh-CN" altLang="en-US"/>
            </a:p>
          </p:txBody>
        </p:sp>
        <p:sp>
          <p:nvSpPr>
            <p:cNvPr id="43050" name="Line 91"/>
            <p:cNvSpPr>
              <a:spLocks noChangeShapeType="1"/>
            </p:cNvSpPr>
            <p:nvPr/>
          </p:nvSpPr>
          <p:spPr bwMode="auto">
            <a:xfrm>
              <a:off x="812" y="1930"/>
              <a:ext cx="0" cy="428"/>
            </a:xfrm>
            <a:prstGeom prst="line">
              <a:avLst/>
            </a:prstGeom>
            <a:noFill/>
            <a:ln w="28575">
              <a:solidFill>
                <a:srgbClr val="000000"/>
              </a:solidFill>
              <a:round/>
              <a:headEnd/>
              <a:tailEnd/>
            </a:ln>
            <a:effectLst/>
          </p:spPr>
          <p:txBody>
            <a:bodyPr wrap="none" anchor="ctr"/>
            <a:lstStyle/>
            <a:p>
              <a:endParaRPr lang="zh-CN" altLang="en-US"/>
            </a:p>
          </p:txBody>
        </p:sp>
        <p:sp>
          <p:nvSpPr>
            <p:cNvPr id="43051" name="Line 92"/>
            <p:cNvSpPr>
              <a:spLocks noChangeShapeType="1"/>
            </p:cNvSpPr>
            <p:nvPr/>
          </p:nvSpPr>
          <p:spPr bwMode="auto">
            <a:xfrm>
              <a:off x="802" y="2349"/>
              <a:ext cx="3573" cy="0"/>
            </a:xfrm>
            <a:prstGeom prst="line">
              <a:avLst/>
            </a:prstGeom>
            <a:noFill/>
            <a:ln w="28575">
              <a:solidFill>
                <a:srgbClr val="000000"/>
              </a:solidFill>
              <a:round/>
              <a:headEnd/>
              <a:tailEnd/>
            </a:ln>
            <a:effectLst/>
          </p:spPr>
          <p:txBody>
            <a:bodyPr wrap="none" anchor="ctr"/>
            <a:lstStyle/>
            <a:p>
              <a:endParaRPr lang="zh-CN" altLang="en-US"/>
            </a:p>
          </p:txBody>
        </p:sp>
        <p:sp>
          <p:nvSpPr>
            <p:cNvPr id="43052" name="Line 93"/>
            <p:cNvSpPr>
              <a:spLocks noChangeShapeType="1"/>
            </p:cNvSpPr>
            <p:nvPr/>
          </p:nvSpPr>
          <p:spPr bwMode="auto">
            <a:xfrm>
              <a:off x="4366" y="1921"/>
              <a:ext cx="0" cy="419"/>
            </a:xfrm>
            <a:prstGeom prst="line">
              <a:avLst/>
            </a:prstGeom>
            <a:noFill/>
            <a:ln w="28575">
              <a:solidFill>
                <a:srgbClr val="000000"/>
              </a:solidFill>
              <a:round/>
              <a:headEnd/>
              <a:tailEnd/>
            </a:ln>
            <a:effectLst/>
          </p:spPr>
          <p:txBody>
            <a:bodyPr wrap="none" anchor="ctr"/>
            <a:lstStyle/>
            <a:p>
              <a:endParaRPr lang="zh-CN" altLang="en-US"/>
            </a:p>
          </p:txBody>
        </p:sp>
        <p:sp>
          <p:nvSpPr>
            <p:cNvPr id="43053" name="Line 94"/>
            <p:cNvSpPr>
              <a:spLocks noChangeShapeType="1"/>
            </p:cNvSpPr>
            <p:nvPr/>
          </p:nvSpPr>
          <p:spPr bwMode="auto">
            <a:xfrm>
              <a:off x="2053" y="1917"/>
              <a:ext cx="0" cy="419"/>
            </a:xfrm>
            <a:prstGeom prst="line">
              <a:avLst/>
            </a:prstGeom>
            <a:noFill/>
            <a:ln w="28575">
              <a:solidFill>
                <a:srgbClr val="000000"/>
              </a:solidFill>
              <a:round/>
              <a:headEnd/>
              <a:tailEnd/>
            </a:ln>
            <a:effectLst/>
          </p:spPr>
          <p:txBody>
            <a:bodyPr wrap="none" anchor="ctr"/>
            <a:lstStyle/>
            <a:p>
              <a:endParaRPr lang="zh-CN" altLang="en-US"/>
            </a:p>
          </p:txBody>
        </p:sp>
        <p:sp>
          <p:nvSpPr>
            <p:cNvPr id="43054" name="Line 95"/>
            <p:cNvSpPr>
              <a:spLocks noChangeShapeType="1"/>
            </p:cNvSpPr>
            <p:nvPr/>
          </p:nvSpPr>
          <p:spPr bwMode="auto">
            <a:xfrm>
              <a:off x="3258" y="1941"/>
              <a:ext cx="0" cy="419"/>
            </a:xfrm>
            <a:prstGeom prst="line">
              <a:avLst/>
            </a:prstGeom>
            <a:noFill/>
            <a:ln w="28575">
              <a:solidFill>
                <a:srgbClr val="000000"/>
              </a:solidFill>
              <a:round/>
              <a:headEnd/>
              <a:tailEnd/>
            </a:ln>
            <a:effectLst/>
          </p:spPr>
          <p:txBody>
            <a:bodyPr wrap="none" anchor="ctr"/>
            <a:lstStyle/>
            <a:p>
              <a:endParaRPr lang="zh-CN" altLang="en-US"/>
            </a:p>
          </p:txBody>
        </p:sp>
        <p:sp>
          <p:nvSpPr>
            <p:cNvPr id="43055" name="Oval 96"/>
            <p:cNvSpPr>
              <a:spLocks noChangeArrowheads="1"/>
            </p:cNvSpPr>
            <p:nvPr/>
          </p:nvSpPr>
          <p:spPr bwMode="auto">
            <a:xfrm>
              <a:off x="784" y="1911"/>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56" name="Oval 97"/>
            <p:cNvSpPr>
              <a:spLocks noChangeArrowheads="1"/>
            </p:cNvSpPr>
            <p:nvPr/>
          </p:nvSpPr>
          <p:spPr bwMode="auto">
            <a:xfrm>
              <a:off x="2025" y="2326"/>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57" name="Oval 98"/>
            <p:cNvSpPr>
              <a:spLocks noChangeArrowheads="1"/>
            </p:cNvSpPr>
            <p:nvPr/>
          </p:nvSpPr>
          <p:spPr bwMode="auto">
            <a:xfrm>
              <a:off x="3240" y="2323"/>
              <a:ext cx="47" cy="47"/>
            </a:xfrm>
            <a:prstGeom prst="ellipse">
              <a:avLst/>
            </a:prstGeom>
            <a:solidFill>
              <a:schemeClr val="tx1"/>
            </a:solidFill>
            <a:ln w="28575">
              <a:solidFill>
                <a:schemeClr val="tx1"/>
              </a:solidFill>
              <a:round/>
              <a:headEnd/>
              <a:tailEnd/>
            </a:ln>
            <a:effectLst/>
          </p:spPr>
          <p:txBody>
            <a:bodyPr wrap="none" anchor="ctr"/>
            <a:lstStyle/>
            <a:p>
              <a:pPr eaLnBrk="1" hangingPunct="1"/>
              <a:endParaRPr lang="zh-CN" altLang="en-US"/>
            </a:p>
          </p:txBody>
        </p:sp>
        <p:sp>
          <p:nvSpPr>
            <p:cNvPr id="43058" name="Text Box 99"/>
            <p:cNvSpPr txBox="1">
              <a:spLocks noChangeArrowheads="1"/>
            </p:cNvSpPr>
            <p:nvPr/>
          </p:nvSpPr>
          <p:spPr bwMode="auto">
            <a:xfrm>
              <a:off x="1302" y="2795"/>
              <a:ext cx="5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43059" name="Text Box 100"/>
            <p:cNvSpPr txBox="1">
              <a:spLocks noChangeArrowheads="1"/>
            </p:cNvSpPr>
            <p:nvPr/>
          </p:nvSpPr>
          <p:spPr bwMode="auto">
            <a:xfrm>
              <a:off x="956" y="2785"/>
              <a:ext cx="3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1D</a:t>
              </a:r>
            </a:p>
          </p:txBody>
        </p:sp>
        <p:sp>
          <p:nvSpPr>
            <p:cNvPr id="43060" name="Text Box 101"/>
            <p:cNvSpPr txBox="1">
              <a:spLocks noChangeArrowheads="1"/>
            </p:cNvSpPr>
            <p:nvPr/>
          </p:nvSpPr>
          <p:spPr bwMode="auto">
            <a:xfrm>
              <a:off x="2170" y="2791"/>
              <a:ext cx="3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2D</a:t>
              </a:r>
            </a:p>
          </p:txBody>
        </p:sp>
        <p:sp>
          <p:nvSpPr>
            <p:cNvPr id="43061" name="Text Box 102"/>
            <p:cNvSpPr txBox="1">
              <a:spLocks noChangeArrowheads="1"/>
            </p:cNvSpPr>
            <p:nvPr/>
          </p:nvSpPr>
          <p:spPr bwMode="auto">
            <a:xfrm>
              <a:off x="3384" y="2805"/>
              <a:ext cx="3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3D</a:t>
              </a:r>
            </a:p>
          </p:txBody>
        </p:sp>
        <p:sp>
          <p:nvSpPr>
            <p:cNvPr id="43062" name="Text Box 103"/>
            <p:cNvSpPr txBox="1">
              <a:spLocks noChangeArrowheads="1"/>
            </p:cNvSpPr>
            <p:nvPr/>
          </p:nvSpPr>
          <p:spPr bwMode="auto">
            <a:xfrm>
              <a:off x="4471" y="2765"/>
              <a:ext cx="3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4D</a:t>
              </a:r>
            </a:p>
          </p:txBody>
        </p:sp>
        <p:sp>
          <p:nvSpPr>
            <p:cNvPr id="43063" name="Text Box 104"/>
            <p:cNvSpPr txBox="1">
              <a:spLocks noChangeArrowheads="1"/>
            </p:cNvSpPr>
            <p:nvPr/>
          </p:nvSpPr>
          <p:spPr bwMode="auto">
            <a:xfrm>
              <a:off x="202" y="1757"/>
              <a:ext cx="2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R</a:t>
              </a:r>
            </a:p>
          </p:txBody>
        </p:sp>
        <p:sp>
          <p:nvSpPr>
            <p:cNvPr id="43064" name="Text Box 105"/>
            <p:cNvSpPr txBox="1">
              <a:spLocks noChangeArrowheads="1"/>
            </p:cNvSpPr>
            <p:nvPr/>
          </p:nvSpPr>
          <p:spPr bwMode="auto">
            <a:xfrm>
              <a:off x="2457" y="711"/>
              <a:ext cx="43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2Q</a:t>
              </a:r>
            </a:p>
          </p:txBody>
        </p:sp>
        <p:sp>
          <p:nvSpPr>
            <p:cNvPr id="43065" name="Text Box 106"/>
            <p:cNvSpPr txBox="1">
              <a:spLocks noChangeArrowheads="1"/>
            </p:cNvSpPr>
            <p:nvPr/>
          </p:nvSpPr>
          <p:spPr bwMode="auto">
            <a:xfrm>
              <a:off x="1281" y="708"/>
              <a:ext cx="43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1Q</a:t>
              </a:r>
            </a:p>
          </p:txBody>
        </p:sp>
        <p:sp>
          <p:nvSpPr>
            <p:cNvPr id="43066" name="Text Box 107"/>
            <p:cNvSpPr txBox="1">
              <a:spLocks noChangeArrowheads="1"/>
            </p:cNvSpPr>
            <p:nvPr/>
          </p:nvSpPr>
          <p:spPr bwMode="auto">
            <a:xfrm>
              <a:off x="3649" y="722"/>
              <a:ext cx="43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3Q</a:t>
              </a:r>
            </a:p>
          </p:txBody>
        </p:sp>
        <p:sp>
          <p:nvSpPr>
            <p:cNvPr id="43067" name="Text Box 108"/>
            <p:cNvSpPr txBox="1">
              <a:spLocks noChangeArrowheads="1"/>
            </p:cNvSpPr>
            <p:nvPr/>
          </p:nvSpPr>
          <p:spPr bwMode="auto">
            <a:xfrm>
              <a:off x="4763" y="672"/>
              <a:ext cx="43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4Q</a:t>
              </a:r>
            </a:p>
          </p:txBody>
        </p:sp>
        <p:grpSp>
          <p:nvGrpSpPr>
            <p:cNvPr id="43068" name="Group 109"/>
            <p:cNvGrpSpPr>
              <a:grpSpLocks/>
            </p:cNvGrpSpPr>
            <p:nvPr/>
          </p:nvGrpSpPr>
          <p:grpSpPr bwMode="auto">
            <a:xfrm>
              <a:off x="939" y="712"/>
              <a:ext cx="446" cy="327"/>
              <a:chOff x="3454" y="227"/>
              <a:chExt cx="446" cy="327"/>
            </a:xfrm>
          </p:grpSpPr>
          <p:sp>
            <p:nvSpPr>
              <p:cNvPr id="43082" name="Text Box 110"/>
              <p:cNvSpPr txBox="1">
                <a:spLocks noChangeArrowheads="1"/>
              </p:cNvSpPr>
              <p:nvPr/>
            </p:nvSpPr>
            <p:spPr bwMode="auto">
              <a:xfrm>
                <a:off x="3454" y="227"/>
                <a:ext cx="44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1Q</a:t>
                </a:r>
              </a:p>
            </p:txBody>
          </p:sp>
          <p:sp>
            <p:nvSpPr>
              <p:cNvPr id="43083" name="Line 111"/>
              <p:cNvSpPr>
                <a:spLocks noChangeShapeType="1"/>
              </p:cNvSpPr>
              <p:nvPr/>
            </p:nvSpPr>
            <p:spPr bwMode="auto">
              <a:xfrm>
                <a:off x="3627" y="282"/>
                <a:ext cx="146" cy="0"/>
              </a:xfrm>
              <a:prstGeom prst="line">
                <a:avLst/>
              </a:prstGeom>
              <a:noFill/>
              <a:ln w="28575">
                <a:solidFill>
                  <a:srgbClr val="000000"/>
                </a:solidFill>
                <a:round/>
                <a:headEnd/>
                <a:tailEnd/>
              </a:ln>
              <a:effectLst/>
            </p:spPr>
            <p:txBody>
              <a:bodyPr wrap="none" anchor="ctr"/>
              <a:lstStyle/>
              <a:p>
                <a:endParaRPr lang="zh-CN" altLang="en-US"/>
              </a:p>
            </p:txBody>
          </p:sp>
        </p:grpSp>
        <p:grpSp>
          <p:nvGrpSpPr>
            <p:cNvPr id="43069" name="Group 112"/>
            <p:cNvGrpSpPr>
              <a:grpSpLocks/>
            </p:cNvGrpSpPr>
            <p:nvPr/>
          </p:nvGrpSpPr>
          <p:grpSpPr bwMode="auto">
            <a:xfrm>
              <a:off x="2099" y="725"/>
              <a:ext cx="446" cy="327"/>
              <a:chOff x="3454" y="227"/>
              <a:chExt cx="446" cy="327"/>
            </a:xfrm>
          </p:grpSpPr>
          <p:sp>
            <p:nvSpPr>
              <p:cNvPr id="43080" name="Text Box 113"/>
              <p:cNvSpPr txBox="1">
                <a:spLocks noChangeArrowheads="1"/>
              </p:cNvSpPr>
              <p:nvPr/>
            </p:nvSpPr>
            <p:spPr bwMode="auto">
              <a:xfrm>
                <a:off x="3454" y="227"/>
                <a:ext cx="44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2Q</a:t>
                </a:r>
              </a:p>
            </p:txBody>
          </p:sp>
          <p:sp>
            <p:nvSpPr>
              <p:cNvPr id="43081" name="Line 114"/>
              <p:cNvSpPr>
                <a:spLocks noChangeShapeType="1"/>
              </p:cNvSpPr>
              <p:nvPr/>
            </p:nvSpPr>
            <p:spPr bwMode="auto">
              <a:xfrm>
                <a:off x="3627" y="282"/>
                <a:ext cx="146" cy="0"/>
              </a:xfrm>
              <a:prstGeom prst="line">
                <a:avLst/>
              </a:prstGeom>
              <a:noFill/>
              <a:ln w="28575">
                <a:solidFill>
                  <a:srgbClr val="000000"/>
                </a:solidFill>
                <a:round/>
                <a:headEnd/>
                <a:tailEnd/>
              </a:ln>
              <a:effectLst/>
            </p:spPr>
            <p:txBody>
              <a:bodyPr wrap="none" anchor="ctr"/>
              <a:lstStyle/>
              <a:p>
                <a:endParaRPr lang="zh-CN" altLang="en-US"/>
              </a:p>
            </p:txBody>
          </p:sp>
        </p:grpSp>
        <p:grpSp>
          <p:nvGrpSpPr>
            <p:cNvPr id="43070" name="Group 115"/>
            <p:cNvGrpSpPr>
              <a:grpSpLocks/>
            </p:cNvGrpSpPr>
            <p:nvPr/>
          </p:nvGrpSpPr>
          <p:grpSpPr bwMode="auto">
            <a:xfrm>
              <a:off x="3284" y="731"/>
              <a:ext cx="446" cy="327"/>
              <a:chOff x="3454" y="227"/>
              <a:chExt cx="446" cy="327"/>
            </a:xfrm>
          </p:grpSpPr>
          <p:sp>
            <p:nvSpPr>
              <p:cNvPr id="43078" name="Text Box 116"/>
              <p:cNvSpPr txBox="1">
                <a:spLocks noChangeArrowheads="1"/>
              </p:cNvSpPr>
              <p:nvPr/>
            </p:nvSpPr>
            <p:spPr bwMode="auto">
              <a:xfrm>
                <a:off x="3454" y="227"/>
                <a:ext cx="44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3Q</a:t>
                </a:r>
              </a:p>
            </p:txBody>
          </p:sp>
          <p:sp>
            <p:nvSpPr>
              <p:cNvPr id="43079" name="Line 117"/>
              <p:cNvSpPr>
                <a:spLocks noChangeShapeType="1"/>
              </p:cNvSpPr>
              <p:nvPr/>
            </p:nvSpPr>
            <p:spPr bwMode="auto">
              <a:xfrm>
                <a:off x="3627" y="282"/>
                <a:ext cx="146" cy="0"/>
              </a:xfrm>
              <a:prstGeom prst="line">
                <a:avLst/>
              </a:prstGeom>
              <a:noFill/>
              <a:ln w="28575">
                <a:solidFill>
                  <a:srgbClr val="000000"/>
                </a:solidFill>
                <a:round/>
                <a:headEnd/>
                <a:tailEnd/>
              </a:ln>
              <a:effectLst/>
            </p:spPr>
            <p:txBody>
              <a:bodyPr wrap="none" anchor="ctr"/>
              <a:lstStyle/>
              <a:p>
                <a:endParaRPr lang="zh-CN" altLang="en-US"/>
              </a:p>
            </p:txBody>
          </p:sp>
        </p:grpSp>
        <p:grpSp>
          <p:nvGrpSpPr>
            <p:cNvPr id="43071" name="Group 118"/>
            <p:cNvGrpSpPr>
              <a:grpSpLocks/>
            </p:cNvGrpSpPr>
            <p:nvPr/>
          </p:nvGrpSpPr>
          <p:grpSpPr bwMode="auto">
            <a:xfrm>
              <a:off x="4363" y="700"/>
              <a:ext cx="446" cy="327"/>
              <a:chOff x="3454" y="227"/>
              <a:chExt cx="446" cy="327"/>
            </a:xfrm>
          </p:grpSpPr>
          <p:sp>
            <p:nvSpPr>
              <p:cNvPr id="43076" name="Text Box 119"/>
              <p:cNvSpPr txBox="1">
                <a:spLocks noChangeArrowheads="1"/>
              </p:cNvSpPr>
              <p:nvPr/>
            </p:nvSpPr>
            <p:spPr bwMode="auto">
              <a:xfrm>
                <a:off x="3454" y="227"/>
                <a:ext cx="44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4Q</a:t>
                </a:r>
              </a:p>
            </p:txBody>
          </p:sp>
          <p:sp>
            <p:nvSpPr>
              <p:cNvPr id="43077" name="Line 120"/>
              <p:cNvSpPr>
                <a:spLocks noChangeShapeType="1"/>
              </p:cNvSpPr>
              <p:nvPr/>
            </p:nvSpPr>
            <p:spPr bwMode="auto">
              <a:xfrm>
                <a:off x="3627" y="282"/>
                <a:ext cx="146" cy="0"/>
              </a:xfrm>
              <a:prstGeom prst="line">
                <a:avLst/>
              </a:prstGeom>
              <a:noFill/>
              <a:ln w="28575">
                <a:solidFill>
                  <a:srgbClr val="000000"/>
                </a:solidFill>
                <a:round/>
                <a:headEnd/>
                <a:tailEnd/>
              </a:ln>
              <a:effectLst/>
            </p:spPr>
            <p:txBody>
              <a:bodyPr wrap="none" anchor="ctr"/>
              <a:lstStyle/>
              <a:p>
                <a:endParaRPr lang="zh-CN" altLang="en-US"/>
              </a:p>
            </p:txBody>
          </p:sp>
        </p:grpSp>
        <p:sp>
          <p:nvSpPr>
            <p:cNvPr id="43072" name="Line 121"/>
            <p:cNvSpPr>
              <a:spLocks noChangeShapeType="1"/>
            </p:cNvSpPr>
            <p:nvPr/>
          </p:nvSpPr>
          <p:spPr bwMode="auto">
            <a:xfrm flipV="1">
              <a:off x="744" y="1023"/>
              <a:ext cx="0" cy="180"/>
            </a:xfrm>
            <a:prstGeom prst="line">
              <a:avLst/>
            </a:prstGeom>
            <a:noFill/>
            <a:ln w="28575">
              <a:solidFill>
                <a:srgbClr val="000000"/>
              </a:solidFill>
              <a:round/>
              <a:headEnd/>
              <a:tailEnd/>
            </a:ln>
            <a:effectLst/>
          </p:spPr>
          <p:txBody>
            <a:bodyPr wrap="none" anchor="ctr"/>
            <a:lstStyle/>
            <a:p>
              <a:endParaRPr lang="zh-CN" altLang="en-US"/>
            </a:p>
          </p:txBody>
        </p:sp>
        <p:sp>
          <p:nvSpPr>
            <p:cNvPr id="43073" name="Text Box 122"/>
            <p:cNvSpPr txBox="1">
              <a:spLocks noChangeArrowheads="1"/>
            </p:cNvSpPr>
            <p:nvPr/>
          </p:nvSpPr>
          <p:spPr bwMode="auto">
            <a:xfrm>
              <a:off x="144" y="795"/>
              <a:ext cx="924" cy="288"/>
            </a:xfrm>
            <a:prstGeom prst="rect">
              <a:avLst/>
            </a:prstGeom>
            <a:noFill/>
            <a:ln w="9525">
              <a:noFill/>
              <a:miter lim="800000"/>
              <a:headEnd/>
              <a:tailEnd/>
            </a:ln>
            <a:effectLst/>
          </p:spPr>
          <p:txBody>
            <a:bodyPr>
              <a:spAutoFit/>
            </a:bodyPr>
            <a:lstStyle/>
            <a:p>
              <a:pPr eaLnBrk="1" hangingPunct="1">
                <a:spcBef>
                  <a:spcPct val="50000"/>
                </a:spcBef>
              </a:pPr>
              <a:r>
                <a:rPr lang="en-US" altLang="zh-CN" b="1"/>
                <a:t>Vcc(+5V)</a:t>
              </a:r>
            </a:p>
          </p:txBody>
        </p:sp>
        <p:sp>
          <p:nvSpPr>
            <p:cNvPr id="43074" name="Line 123"/>
            <p:cNvSpPr>
              <a:spLocks noChangeShapeType="1"/>
            </p:cNvSpPr>
            <p:nvPr/>
          </p:nvSpPr>
          <p:spPr bwMode="auto">
            <a:xfrm>
              <a:off x="5148" y="2595"/>
              <a:ext cx="0" cy="216"/>
            </a:xfrm>
            <a:prstGeom prst="line">
              <a:avLst/>
            </a:prstGeom>
            <a:noFill/>
            <a:ln w="28575">
              <a:solidFill>
                <a:srgbClr val="000000"/>
              </a:solidFill>
              <a:round/>
              <a:headEnd/>
              <a:tailEnd/>
            </a:ln>
            <a:effectLst/>
          </p:spPr>
          <p:txBody>
            <a:bodyPr wrap="none" anchor="ctr"/>
            <a:lstStyle/>
            <a:p>
              <a:endParaRPr lang="zh-CN" altLang="en-US"/>
            </a:p>
          </p:txBody>
        </p:sp>
        <p:sp>
          <p:nvSpPr>
            <p:cNvPr id="43075" name="Text Box 124"/>
            <p:cNvSpPr txBox="1">
              <a:spLocks noChangeArrowheads="1"/>
            </p:cNvSpPr>
            <p:nvPr/>
          </p:nvSpPr>
          <p:spPr bwMode="auto">
            <a:xfrm>
              <a:off x="4884" y="2751"/>
              <a:ext cx="62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GND</a:t>
              </a:r>
            </a:p>
          </p:txBody>
        </p:sp>
      </p:grpSp>
      <p:graphicFrame>
        <p:nvGraphicFramePr>
          <p:cNvPr id="112854" name="Group 214"/>
          <p:cNvGraphicFramePr>
            <a:graphicFrameLocks noGrp="1"/>
          </p:cNvGraphicFramePr>
          <p:nvPr/>
        </p:nvGraphicFramePr>
        <p:xfrm>
          <a:off x="838200" y="4719638"/>
          <a:ext cx="6400800" cy="1965355"/>
        </p:xfrm>
        <a:graphic>
          <a:graphicData uri="http://schemas.openxmlformats.org/drawingml/2006/table">
            <a:tbl>
              <a:tblPr/>
              <a:tblGrid>
                <a:gridCol w="36576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5180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R  CP  1D  2D  3D  4D</a:t>
                      </a:r>
                    </a:p>
                  </a:txBody>
                  <a:tcPr marT="45702" marB="45702"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宋体" pitchFamily="2" charset="-122"/>
                        </a:rPr>
                        <a:t>  1Q  2Q  3Q  4Q</a:t>
                      </a:r>
                    </a:p>
                  </a:txBody>
                  <a:tcPr marT="45702" marB="45702"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2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2" marB="45702"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宋体" pitchFamily="2" charset="-122"/>
                      </a:endParaRPr>
                    </a:p>
                  </a:txBody>
                  <a:tcPr marT="45702" marB="45702"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2849" name="Text Box 209"/>
          <p:cNvSpPr txBox="1">
            <a:spLocks noChangeArrowheads="1"/>
          </p:cNvSpPr>
          <p:nvPr/>
        </p:nvSpPr>
        <p:spPr bwMode="auto">
          <a:xfrm>
            <a:off x="838200" y="5176838"/>
            <a:ext cx="66294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t>L    d       d      d      d      d          L      L      L     L</a:t>
            </a:r>
          </a:p>
        </p:txBody>
      </p:sp>
      <p:sp>
        <p:nvSpPr>
          <p:cNvPr id="112850" name="Text Box 210"/>
          <p:cNvSpPr txBox="1">
            <a:spLocks noChangeArrowheads="1"/>
          </p:cNvSpPr>
          <p:nvPr/>
        </p:nvSpPr>
        <p:spPr bwMode="auto">
          <a:xfrm>
            <a:off x="838200" y="5557838"/>
            <a:ext cx="66294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t>H    ↑   1D   2D    3D   4D       1D   2D    3D   4D</a:t>
            </a:r>
          </a:p>
        </p:txBody>
      </p:sp>
      <p:sp>
        <p:nvSpPr>
          <p:cNvPr id="112851" name="Text Box 211"/>
          <p:cNvSpPr txBox="1">
            <a:spLocks noChangeArrowheads="1"/>
          </p:cNvSpPr>
          <p:nvPr/>
        </p:nvSpPr>
        <p:spPr bwMode="auto">
          <a:xfrm>
            <a:off x="838200" y="5862638"/>
            <a:ext cx="36576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t>H    H      d      d      d      d</a:t>
            </a:r>
          </a:p>
        </p:txBody>
      </p:sp>
      <p:sp>
        <p:nvSpPr>
          <p:cNvPr id="112852" name="Text Box 212"/>
          <p:cNvSpPr txBox="1">
            <a:spLocks noChangeArrowheads="1"/>
          </p:cNvSpPr>
          <p:nvPr/>
        </p:nvSpPr>
        <p:spPr bwMode="auto">
          <a:xfrm>
            <a:off x="838200" y="6243638"/>
            <a:ext cx="3810000" cy="457200"/>
          </a:xfrm>
          <a:prstGeom prst="rect">
            <a:avLst/>
          </a:prstGeom>
          <a:noFill/>
          <a:ln w="9525">
            <a:noFill/>
            <a:miter lim="800000"/>
            <a:headEnd/>
            <a:tailEnd/>
          </a:ln>
          <a:effectLst/>
        </p:spPr>
        <p:txBody>
          <a:bodyPr>
            <a:spAutoFit/>
          </a:bodyPr>
          <a:lstStyle/>
          <a:p>
            <a:pPr eaLnBrk="1" hangingPunct="1">
              <a:spcBef>
                <a:spcPct val="50000"/>
              </a:spcBef>
            </a:pPr>
            <a:r>
              <a:rPr lang="en-US" altLang="zh-CN"/>
              <a:t>H    L      d      d      d      d</a:t>
            </a:r>
          </a:p>
        </p:txBody>
      </p:sp>
      <p:sp>
        <p:nvSpPr>
          <p:cNvPr id="112855" name="Text Box 215"/>
          <p:cNvSpPr txBox="1">
            <a:spLocks noChangeArrowheads="1"/>
          </p:cNvSpPr>
          <p:nvPr/>
        </p:nvSpPr>
        <p:spPr bwMode="auto">
          <a:xfrm>
            <a:off x="4876800" y="6019800"/>
            <a:ext cx="1981200" cy="457200"/>
          </a:xfrm>
          <a:prstGeom prst="rect">
            <a:avLst/>
          </a:prstGeom>
          <a:noFill/>
          <a:ln w="9525">
            <a:noFill/>
            <a:miter lim="800000"/>
            <a:headEnd/>
            <a:tailEnd/>
          </a:ln>
          <a:effectLst/>
        </p:spPr>
        <p:txBody>
          <a:bodyPr>
            <a:spAutoFit/>
          </a:bodyPr>
          <a:lstStyle/>
          <a:p>
            <a:pPr algn="ctr" eaLnBrk="1" hangingPunct="1">
              <a:spcBef>
                <a:spcPct val="50000"/>
              </a:spcBef>
            </a:pPr>
            <a:r>
              <a:rPr lang="zh-CN" altLang="en-US"/>
              <a:t>保持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Effect transition="in" filter="strips(downLeft)">
                                      <p:cBhvr>
                                        <p:cTn id="7" dur="500"/>
                                        <p:tgtEl>
                                          <p:spTgt spid="1126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12820"/>
                                        </p:tgtEl>
                                        <p:attrNameLst>
                                          <p:attrName>style.visibility</p:attrName>
                                        </p:attrNameLst>
                                      </p:cBhvr>
                                      <p:to>
                                        <p:strVal val="visible"/>
                                      </p:to>
                                    </p:set>
                                    <p:animEffect transition="in" filter="barn(outVertical)">
                                      <p:cBhvr>
                                        <p:cTn id="12" dur="500"/>
                                        <p:tgtEl>
                                          <p:spTgt spid="112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12645"/>
                                        </p:tgtEl>
                                        <p:attrNameLst>
                                          <p:attrName>style.visibility</p:attrName>
                                        </p:attrNameLst>
                                      </p:cBhvr>
                                      <p:to>
                                        <p:strVal val="visible"/>
                                      </p:to>
                                    </p:set>
                                    <p:animEffect transition="in" filter="barn(outVertical)">
                                      <p:cBhvr>
                                        <p:cTn id="17" dur="500"/>
                                        <p:tgtEl>
                                          <p:spTgt spid="1126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2854"/>
                                        </p:tgtEl>
                                        <p:attrNameLst>
                                          <p:attrName>style.visibility</p:attrName>
                                        </p:attrNameLst>
                                      </p:cBhvr>
                                      <p:to>
                                        <p:strVal val="visible"/>
                                      </p:to>
                                    </p:set>
                                    <p:animEffect transition="in" filter="wipe(left)">
                                      <p:cBhvr>
                                        <p:cTn id="22" dur="500"/>
                                        <p:tgtEl>
                                          <p:spTgt spid="1128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2849">
                                            <p:txEl>
                                              <p:pRg st="0" end="0"/>
                                            </p:txEl>
                                          </p:spTgt>
                                        </p:tgtEl>
                                        <p:attrNameLst>
                                          <p:attrName>style.visibility</p:attrName>
                                        </p:attrNameLst>
                                      </p:cBhvr>
                                      <p:to>
                                        <p:strVal val="visible"/>
                                      </p:to>
                                    </p:set>
                                    <p:animEffect transition="in" filter="wipe(left)">
                                      <p:cBhvr>
                                        <p:cTn id="27" dur="500"/>
                                        <p:tgtEl>
                                          <p:spTgt spid="11284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2850">
                                            <p:txEl>
                                              <p:pRg st="0" end="0"/>
                                            </p:txEl>
                                          </p:spTgt>
                                        </p:tgtEl>
                                        <p:attrNameLst>
                                          <p:attrName>style.visibility</p:attrName>
                                        </p:attrNameLst>
                                      </p:cBhvr>
                                      <p:to>
                                        <p:strVal val="visible"/>
                                      </p:to>
                                    </p:set>
                                    <p:animEffect transition="in" filter="wipe(left)">
                                      <p:cBhvr>
                                        <p:cTn id="32" dur="500"/>
                                        <p:tgtEl>
                                          <p:spTgt spid="11285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851">
                                            <p:txEl>
                                              <p:pRg st="0" end="0"/>
                                            </p:txEl>
                                          </p:spTgt>
                                        </p:tgtEl>
                                        <p:attrNameLst>
                                          <p:attrName>style.visibility</p:attrName>
                                        </p:attrNameLst>
                                      </p:cBhvr>
                                      <p:to>
                                        <p:strVal val="visible"/>
                                      </p:to>
                                    </p:set>
                                    <p:animEffect transition="in" filter="wipe(left)">
                                      <p:cBhvr>
                                        <p:cTn id="37" dur="500"/>
                                        <p:tgtEl>
                                          <p:spTgt spid="11285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2852">
                                            <p:txEl>
                                              <p:pRg st="0" end="0"/>
                                            </p:txEl>
                                          </p:spTgt>
                                        </p:tgtEl>
                                        <p:attrNameLst>
                                          <p:attrName>style.visibility</p:attrName>
                                        </p:attrNameLst>
                                      </p:cBhvr>
                                      <p:to>
                                        <p:strVal val="visible"/>
                                      </p:to>
                                    </p:set>
                                    <p:animEffect transition="in" filter="wipe(left)">
                                      <p:cBhvr>
                                        <p:cTn id="42" dur="500"/>
                                        <p:tgtEl>
                                          <p:spTgt spid="11285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2855">
                                            <p:txEl>
                                              <p:pRg st="0" end="0"/>
                                            </p:txEl>
                                          </p:spTgt>
                                        </p:tgtEl>
                                        <p:attrNameLst>
                                          <p:attrName>style.visibility</p:attrName>
                                        </p:attrNameLst>
                                      </p:cBhvr>
                                      <p:to>
                                        <p:strVal val="visible"/>
                                      </p:to>
                                    </p:set>
                                    <p:animEffect transition="in" filter="wipe(left)">
                                      <p:cBhvr>
                                        <p:cTn id="47" dur="500"/>
                                        <p:tgtEl>
                                          <p:spTgt spid="112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nimBg="1" autoUpdateAnimBg="0"/>
      <p:bldP spid="112645" grpId="0" animBg="1"/>
      <p:bldP spid="112849" grpId="0" build="p" autoUpdateAnimBg="0"/>
      <p:bldP spid="112850" grpId="0" build="p" autoUpdateAnimBg="0"/>
      <p:bldP spid="112851" grpId="0" build="p" autoUpdateAnimBg="0"/>
      <p:bldP spid="112852" grpId="0" build="p" autoUpdateAnimBg="0"/>
      <p:bldP spid="11285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81000" y="461963"/>
            <a:ext cx="8077200" cy="528637"/>
          </a:xfrm>
          <a:prstGeom prst="rect">
            <a:avLst/>
          </a:prstGeom>
          <a:solidFill>
            <a:srgbClr val="FFCCFF"/>
          </a:solidFill>
          <a:ln w="9525">
            <a:solidFill>
              <a:srgbClr val="FF0066"/>
            </a:solidFill>
            <a:miter lim="800000"/>
            <a:headEnd/>
            <a:tailEnd/>
          </a:ln>
          <a:effectLst/>
        </p:spPr>
        <p:txBody>
          <a:bodyPr>
            <a:spAutoFit/>
          </a:bodyPr>
          <a:lstStyle/>
          <a:p>
            <a:pPr eaLnBrk="1" hangingPunct="1">
              <a:spcBef>
                <a:spcPct val="50000"/>
              </a:spcBef>
            </a:pPr>
            <a:r>
              <a:rPr lang="zh-CN" altLang="en-US" sz="2800" b="1"/>
              <a:t>由</a:t>
            </a:r>
            <a:r>
              <a:rPr lang="en-US" altLang="zh-CN" sz="2800" b="1"/>
              <a:t>4D</a:t>
            </a:r>
            <a:r>
              <a:rPr lang="zh-CN" altLang="en-US" sz="2800" b="1"/>
              <a:t>集成电路</a:t>
            </a:r>
            <a:r>
              <a:rPr lang="en-US" altLang="zh-CN" sz="2800" b="1"/>
              <a:t>74LS175</a:t>
            </a:r>
            <a:r>
              <a:rPr lang="zh-CN" altLang="en-US" sz="2800" b="1"/>
              <a:t>组成</a:t>
            </a:r>
            <a:r>
              <a:rPr lang="en-US" altLang="zh-CN" sz="2800" b="1"/>
              <a:t>4</a:t>
            </a:r>
            <a:r>
              <a:rPr lang="zh-CN" altLang="en-US" sz="2800" b="1"/>
              <a:t>位二进制数寄存器</a:t>
            </a:r>
          </a:p>
        </p:txBody>
      </p:sp>
      <p:grpSp>
        <p:nvGrpSpPr>
          <p:cNvPr id="130174" name="Group 126"/>
          <p:cNvGrpSpPr>
            <a:grpSpLocks/>
          </p:cNvGrpSpPr>
          <p:nvPr/>
        </p:nvGrpSpPr>
        <p:grpSpPr bwMode="auto">
          <a:xfrm>
            <a:off x="915988" y="1447800"/>
            <a:ext cx="7032625" cy="4170363"/>
            <a:chOff x="523" y="912"/>
            <a:chExt cx="4430" cy="2627"/>
          </a:xfrm>
        </p:grpSpPr>
        <p:sp>
          <p:nvSpPr>
            <p:cNvPr id="44044" name="Text Box 127"/>
            <p:cNvSpPr txBox="1">
              <a:spLocks noChangeArrowheads="1"/>
            </p:cNvSpPr>
            <p:nvPr/>
          </p:nvSpPr>
          <p:spPr bwMode="auto">
            <a:xfrm>
              <a:off x="523" y="2288"/>
              <a:ext cx="1362"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a:t>
              </a:r>
              <a:r>
                <a:rPr lang="zh-CN" altLang="en-US" sz="2800" b="1"/>
                <a:t>吊高电平</a:t>
              </a:r>
              <a:r>
                <a:rPr lang="en-US" altLang="zh-CN" sz="2800" b="1"/>
                <a:t>〕</a:t>
              </a:r>
            </a:p>
          </p:txBody>
        </p:sp>
        <p:sp>
          <p:nvSpPr>
            <p:cNvPr id="44045" name="Rectangle 128"/>
            <p:cNvSpPr>
              <a:spLocks noChangeArrowheads="1"/>
            </p:cNvSpPr>
            <p:nvPr/>
          </p:nvSpPr>
          <p:spPr bwMode="auto">
            <a:xfrm>
              <a:off x="1823" y="1634"/>
              <a:ext cx="2700" cy="1127"/>
            </a:xfrm>
            <a:prstGeom prst="rect">
              <a:avLst/>
            </a:prstGeom>
            <a:solidFill>
              <a:srgbClr val="FFFFFF"/>
            </a:solidFill>
            <a:ln w="28575">
              <a:solidFill>
                <a:schemeClr val="tx1"/>
              </a:solidFill>
              <a:miter lim="800000"/>
              <a:headEnd/>
              <a:tailEnd/>
            </a:ln>
            <a:effectLst/>
          </p:spPr>
          <p:txBody>
            <a:bodyPr wrap="none" anchor="ctr"/>
            <a:lstStyle/>
            <a:p>
              <a:pPr eaLnBrk="1" hangingPunct="1"/>
              <a:endParaRPr lang="zh-CN" altLang="en-US"/>
            </a:p>
          </p:txBody>
        </p:sp>
        <p:sp>
          <p:nvSpPr>
            <p:cNvPr id="44046" name="Line 129"/>
            <p:cNvSpPr>
              <a:spLocks noChangeShapeType="1"/>
            </p:cNvSpPr>
            <p:nvPr/>
          </p:nvSpPr>
          <p:spPr bwMode="auto">
            <a:xfrm flipV="1">
              <a:off x="4180" y="2761"/>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47" name="Line 130"/>
            <p:cNvSpPr>
              <a:spLocks noChangeShapeType="1"/>
            </p:cNvSpPr>
            <p:nvPr/>
          </p:nvSpPr>
          <p:spPr bwMode="auto">
            <a:xfrm flipV="1">
              <a:off x="3138" y="1229"/>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48" name="Line 131"/>
            <p:cNvSpPr>
              <a:spLocks noChangeShapeType="1"/>
            </p:cNvSpPr>
            <p:nvPr/>
          </p:nvSpPr>
          <p:spPr bwMode="auto">
            <a:xfrm flipV="1">
              <a:off x="2644" y="1226"/>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49" name="Line 132"/>
            <p:cNvSpPr>
              <a:spLocks noChangeShapeType="1"/>
            </p:cNvSpPr>
            <p:nvPr/>
          </p:nvSpPr>
          <p:spPr bwMode="auto">
            <a:xfrm flipV="1">
              <a:off x="3668" y="2758"/>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0" name="Line 133"/>
            <p:cNvSpPr>
              <a:spLocks noChangeShapeType="1"/>
            </p:cNvSpPr>
            <p:nvPr/>
          </p:nvSpPr>
          <p:spPr bwMode="auto">
            <a:xfrm flipV="1">
              <a:off x="3144" y="2763"/>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1" name="Line 134"/>
            <p:cNvSpPr>
              <a:spLocks noChangeShapeType="1"/>
            </p:cNvSpPr>
            <p:nvPr/>
          </p:nvSpPr>
          <p:spPr bwMode="auto">
            <a:xfrm flipV="1">
              <a:off x="2633" y="2759"/>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2" name="Line 135"/>
            <p:cNvSpPr>
              <a:spLocks noChangeShapeType="1"/>
            </p:cNvSpPr>
            <p:nvPr/>
          </p:nvSpPr>
          <p:spPr bwMode="auto">
            <a:xfrm flipV="1">
              <a:off x="2182" y="2755"/>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3" name="Line 136"/>
            <p:cNvSpPr>
              <a:spLocks noChangeShapeType="1"/>
            </p:cNvSpPr>
            <p:nvPr/>
          </p:nvSpPr>
          <p:spPr bwMode="auto">
            <a:xfrm flipV="1">
              <a:off x="3679" y="124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4" name="Line 137"/>
            <p:cNvSpPr>
              <a:spLocks noChangeShapeType="1"/>
            </p:cNvSpPr>
            <p:nvPr/>
          </p:nvSpPr>
          <p:spPr bwMode="auto">
            <a:xfrm flipV="1">
              <a:off x="4174" y="1240"/>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55" name="Line 138"/>
            <p:cNvSpPr>
              <a:spLocks noChangeShapeType="1"/>
            </p:cNvSpPr>
            <p:nvPr/>
          </p:nvSpPr>
          <p:spPr bwMode="auto">
            <a:xfrm>
              <a:off x="1404" y="2179"/>
              <a:ext cx="291" cy="0"/>
            </a:xfrm>
            <a:prstGeom prst="line">
              <a:avLst/>
            </a:prstGeom>
            <a:noFill/>
            <a:ln w="28575">
              <a:solidFill>
                <a:schemeClr val="tx1"/>
              </a:solidFill>
              <a:round/>
              <a:headEnd/>
              <a:tailEnd/>
            </a:ln>
            <a:effectLst/>
          </p:spPr>
          <p:txBody>
            <a:bodyPr wrap="none" anchor="ctr"/>
            <a:lstStyle/>
            <a:p>
              <a:endParaRPr lang="zh-CN" altLang="en-US"/>
            </a:p>
          </p:txBody>
        </p:sp>
        <p:sp>
          <p:nvSpPr>
            <p:cNvPr id="44056" name="Oval 139"/>
            <p:cNvSpPr>
              <a:spLocks noChangeArrowheads="1"/>
            </p:cNvSpPr>
            <p:nvPr/>
          </p:nvSpPr>
          <p:spPr bwMode="auto">
            <a:xfrm>
              <a:off x="1678" y="2107"/>
              <a:ext cx="137" cy="137"/>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4057" name="Text Box 140"/>
            <p:cNvSpPr txBox="1">
              <a:spLocks noChangeArrowheads="1"/>
            </p:cNvSpPr>
            <p:nvPr/>
          </p:nvSpPr>
          <p:spPr bwMode="auto">
            <a:xfrm>
              <a:off x="2478" y="3207"/>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3</a:t>
              </a:r>
              <a:endParaRPr lang="en-US" altLang="zh-CN" sz="2800" b="1"/>
            </a:p>
          </p:txBody>
        </p:sp>
        <p:sp>
          <p:nvSpPr>
            <p:cNvPr id="44058" name="Text Box 141"/>
            <p:cNvSpPr txBox="1">
              <a:spLocks noChangeArrowheads="1"/>
            </p:cNvSpPr>
            <p:nvPr/>
          </p:nvSpPr>
          <p:spPr bwMode="auto">
            <a:xfrm>
              <a:off x="3001" y="321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2</a:t>
              </a:r>
              <a:endParaRPr lang="en-US" altLang="zh-CN" sz="2800" b="1"/>
            </a:p>
          </p:txBody>
        </p:sp>
        <p:sp>
          <p:nvSpPr>
            <p:cNvPr id="44059" name="Text Box 142"/>
            <p:cNvSpPr txBox="1">
              <a:spLocks noChangeArrowheads="1"/>
            </p:cNvSpPr>
            <p:nvPr/>
          </p:nvSpPr>
          <p:spPr bwMode="auto">
            <a:xfrm>
              <a:off x="3577" y="3199"/>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1</a:t>
              </a:r>
              <a:endParaRPr lang="en-US" altLang="zh-CN" sz="2800" b="1"/>
            </a:p>
          </p:txBody>
        </p:sp>
        <p:sp>
          <p:nvSpPr>
            <p:cNvPr id="44060" name="Text Box 143"/>
            <p:cNvSpPr txBox="1">
              <a:spLocks noChangeArrowheads="1"/>
            </p:cNvSpPr>
            <p:nvPr/>
          </p:nvSpPr>
          <p:spPr bwMode="auto">
            <a:xfrm>
              <a:off x="4065" y="3186"/>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0</a:t>
              </a:r>
              <a:endParaRPr lang="en-US" altLang="zh-CN" sz="2800" b="1"/>
            </a:p>
          </p:txBody>
        </p:sp>
        <p:sp>
          <p:nvSpPr>
            <p:cNvPr id="44061" name="Text Box 144"/>
            <p:cNvSpPr txBox="1">
              <a:spLocks noChangeArrowheads="1"/>
            </p:cNvSpPr>
            <p:nvPr/>
          </p:nvSpPr>
          <p:spPr bwMode="auto">
            <a:xfrm>
              <a:off x="1996" y="3209"/>
              <a:ext cx="4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44062" name="Text Box 145"/>
            <p:cNvSpPr txBox="1">
              <a:spLocks noChangeArrowheads="1"/>
            </p:cNvSpPr>
            <p:nvPr/>
          </p:nvSpPr>
          <p:spPr bwMode="auto">
            <a:xfrm>
              <a:off x="2465" y="91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3</a:t>
              </a:r>
              <a:endParaRPr lang="en-US" altLang="zh-CN" sz="2800" b="1"/>
            </a:p>
          </p:txBody>
        </p:sp>
        <p:sp>
          <p:nvSpPr>
            <p:cNvPr id="44063" name="Text Box 146"/>
            <p:cNvSpPr txBox="1">
              <a:spLocks noChangeArrowheads="1"/>
            </p:cNvSpPr>
            <p:nvPr/>
          </p:nvSpPr>
          <p:spPr bwMode="auto">
            <a:xfrm>
              <a:off x="2971" y="917"/>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2</a:t>
              </a:r>
              <a:endParaRPr lang="en-US" altLang="zh-CN" sz="2800" b="1"/>
            </a:p>
          </p:txBody>
        </p:sp>
        <p:sp>
          <p:nvSpPr>
            <p:cNvPr id="44064" name="Text Box 147"/>
            <p:cNvSpPr txBox="1">
              <a:spLocks noChangeArrowheads="1"/>
            </p:cNvSpPr>
            <p:nvPr/>
          </p:nvSpPr>
          <p:spPr bwMode="auto">
            <a:xfrm>
              <a:off x="3475" y="913"/>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1</a:t>
              </a:r>
              <a:endParaRPr lang="en-US" altLang="zh-CN" sz="2800" b="1"/>
            </a:p>
          </p:txBody>
        </p:sp>
        <p:sp>
          <p:nvSpPr>
            <p:cNvPr id="44065" name="Text Box 148"/>
            <p:cNvSpPr txBox="1">
              <a:spLocks noChangeArrowheads="1"/>
            </p:cNvSpPr>
            <p:nvPr/>
          </p:nvSpPr>
          <p:spPr bwMode="auto">
            <a:xfrm>
              <a:off x="3998" y="919"/>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0</a:t>
              </a:r>
              <a:endParaRPr lang="en-US" altLang="zh-CN" sz="2800" b="1"/>
            </a:p>
          </p:txBody>
        </p:sp>
        <p:sp>
          <p:nvSpPr>
            <p:cNvPr id="44066" name="Line 149"/>
            <p:cNvSpPr>
              <a:spLocks noChangeShapeType="1"/>
            </p:cNvSpPr>
            <p:nvPr/>
          </p:nvSpPr>
          <p:spPr bwMode="auto">
            <a:xfrm flipV="1">
              <a:off x="2069" y="1307"/>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44067" name="Line 150"/>
            <p:cNvSpPr>
              <a:spLocks noChangeShapeType="1"/>
            </p:cNvSpPr>
            <p:nvPr/>
          </p:nvSpPr>
          <p:spPr bwMode="auto">
            <a:xfrm>
              <a:off x="4527" y="2165"/>
              <a:ext cx="291" cy="0"/>
            </a:xfrm>
            <a:prstGeom prst="line">
              <a:avLst/>
            </a:prstGeom>
            <a:noFill/>
            <a:ln w="28575">
              <a:solidFill>
                <a:schemeClr val="tx1"/>
              </a:solidFill>
              <a:round/>
              <a:headEnd/>
              <a:tailEnd/>
            </a:ln>
            <a:effectLst/>
          </p:spPr>
          <p:txBody>
            <a:bodyPr wrap="none" anchor="ctr"/>
            <a:lstStyle/>
            <a:p>
              <a:endParaRPr lang="zh-CN" altLang="en-US"/>
            </a:p>
          </p:txBody>
        </p:sp>
        <p:sp>
          <p:nvSpPr>
            <p:cNvPr id="44068" name="Text Box 151"/>
            <p:cNvSpPr txBox="1">
              <a:spLocks noChangeArrowheads="1"/>
            </p:cNvSpPr>
            <p:nvPr/>
          </p:nvSpPr>
          <p:spPr bwMode="auto">
            <a:xfrm>
              <a:off x="1833" y="2006"/>
              <a:ext cx="25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R</a:t>
              </a:r>
            </a:p>
          </p:txBody>
        </p:sp>
        <p:sp>
          <p:nvSpPr>
            <p:cNvPr id="44069" name="Text Box 152"/>
            <p:cNvSpPr txBox="1">
              <a:spLocks noChangeArrowheads="1"/>
            </p:cNvSpPr>
            <p:nvPr/>
          </p:nvSpPr>
          <p:spPr bwMode="auto">
            <a:xfrm>
              <a:off x="3914" y="2007"/>
              <a:ext cx="673"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GND</a:t>
              </a:r>
            </a:p>
          </p:txBody>
        </p:sp>
        <p:sp>
          <p:nvSpPr>
            <p:cNvPr id="44070" name="Text Box 153"/>
            <p:cNvSpPr txBox="1">
              <a:spLocks noChangeArrowheads="1"/>
            </p:cNvSpPr>
            <p:nvPr/>
          </p:nvSpPr>
          <p:spPr bwMode="auto">
            <a:xfrm>
              <a:off x="1906" y="1607"/>
              <a:ext cx="4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Vcc</a:t>
              </a:r>
            </a:p>
          </p:txBody>
        </p:sp>
        <p:sp>
          <p:nvSpPr>
            <p:cNvPr id="44071" name="Text Box 154"/>
            <p:cNvSpPr txBox="1">
              <a:spLocks noChangeArrowheads="1"/>
            </p:cNvSpPr>
            <p:nvPr/>
          </p:nvSpPr>
          <p:spPr bwMode="auto">
            <a:xfrm>
              <a:off x="1832" y="1006"/>
              <a:ext cx="53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+5V</a:t>
              </a:r>
            </a:p>
          </p:txBody>
        </p:sp>
        <p:grpSp>
          <p:nvGrpSpPr>
            <p:cNvPr id="44072" name="Group 155"/>
            <p:cNvGrpSpPr>
              <a:grpSpLocks/>
            </p:cNvGrpSpPr>
            <p:nvPr/>
          </p:nvGrpSpPr>
          <p:grpSpPr bwMode="auto">
            <a:xfrm>
              <a:off x="4671" y="2162"/>
              <a:ext cx="282" cy="220"/>
              <a:chOff x="2839" y="3835"/>
              <a:chExt cx="282" cy="220"/>
            </a:xfrm>
          </p:grpSpPr>
          <p:sp>
            <p:nvSpPr>
              <p:cNvPr id="44086" name="Line 156"/>
              <p:cNvSpPr>
                <a:spLocks noChangeShapeType="1"/>
              </p:cNvSpPr>
              <p:nvPr/>
            </p:nvSpPr>
            <p:spPr bwMode="auto">
              <a:xfrm>
                <a:off x="2976" y="3835"/>
                <a:ext cx="0" cy="218"/>
              </a:xfrm>
              <a:prstGeom prst="line">
                <a:avLst/>
              </a:prstGeom>
              <a:noFill/>
              <a:ln w="28575">
                <a:solidFill>
                  <a:schemeClr val="tx1"/>
                </a:solidFill>
                <a:round/>
                <a:headEnd/>
                <a:tailEnd/>
              </a:ln>
              <a:effectLst/>
            </p:spPr>
            <p:txBody>
              <a:bodyPr wrap="none" anchor="ctr"/>
              <a:lstStyle/>
              <a:p>
                <a:endParaRPr lang="zh-CN" altLang="en-US"/>
              </a:p>
            </p:txBody>
          </p:sp>
          <p:sp>
            <p:nvSpPr>
              <p:cNvPr id="44087" name="Line 157"/>
              <p:cNvSpPr>
                <a:spLocks noChangeShapeType="1"/>
              </p:cNvSpPr>
              <p:nvPr/>
            </p:nvSpPr>
            <p:spPr bwMode="auto">
              <a:xfrm>
                <a:off x="2839" y="4055"/>
                <a:ext cx="282" cy="0"/>
              </a:xfrm>
              <a:prstGeom prst="line">
                <a:avLst/>
              </a:prstGeom>
              <a:noFill/>
              <a:ln w="76200">
                <a:solidFill>
                  <a:schemeClr val="tx1"/>
                </a:solidFill>
                <a:round/>
                <a:headEnd/>
                <a:tailEnd/>
              </a:ln>
              <a:effectLst/>
            </p:spPr>
            <p:txBody>
              <a:bodyPr wrap="none" anchor="ctr"/>
              <a:lstStyle/>
              <a:p>
                <a:endParaRPr lang="zh-CN" altLang="en-US"/>
              </a:p>
            </p:txBody>
          </p:sp>
        </p:grpSp>
        <p:sp>
          <p:nvSpPr>
            <p:cNvPr id="44073" name="Text Box 158"/>
            <p:cNvSpPr txBox="1">
              <a:spLocks noChangeArrowheads="1"/>
            </p:cNvSpPr>
            <p:nvPr/>
          </p:nvSpPr>
          <p:spPr bwMode="auto">
            <a:xfrm>
              <a:off x="904" y="2015"/>
              <a:ext cx="56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+5V</a:t>
              </a:r>
            </a:p>
          </p:txBody>
        </p:sp>
        <p:sp>
          <p:nvSpPr>
            <p:cNvPr id="44074" name="Text Box 159"/>
            <p:cNvSpPr txBox="1">
              <a:spLocks noChangeArrowheads="1"/>
            </p:cNvSpPr>
            <p:nvPr/>
          </p:nvSpPr>
          <p:spPr bwMode="auto">
            <a:xfrm>
              <a:off x="2343" y="1906"/>
              <a:ext cx="13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66"/>
                  </a:solidFill>
                </a:rPr>
                <a:t>    74LS175</a:t>
              </a:r>
            </a:p>
          </p:txBody>
        </p:sp>
        <p:sp>
          <p:nvSpPr>
            <p:cNvPr id="44075" name="Text Box 160"/>
            <p:cNvSpPr txBox="1">
              <a:spLocks noChangeArrowheads="1"/>
            </p:cNvSpPr>
            <p:nvPr/>
          </p:nvSpPr>
          <p:spPr bwMode="auto">
            <a:xfrm>
              <a:off x="1000" y="997"/>
              <a:ext cx="1035"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（电源</a:t>
              </a:r>
              <a:r>
                <a:rPr lang="en-US" altLang="zh-CN" sz="2800" b="1"/>
                <a:t>〕</a:t>
              </a:r>
            </a:p>
          </p:txBody>
        </p:sp>
        <p:sp>
          <p:nvSpPr>
            <p:cNvPr id="44076" name="Text Box 161"/>
            <p:cNvSpPr txBox="1">
              <a:spLocks noChangeArrowheads="1"/>
            </p:cNvSpPr>
            <p:nvPr/>
          </p:nvSpPr>
          <p:spPr bwMode="auto">
            <a:xfrm>
              <a:off x="2000" y="2436"/>
              <a:ext cx="43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44077" name="Text Box 162"/>
            <p:cNvSpPr txBox="1">
              <a:spLocks noChangeArrowheads="1"/>
            </p:cNvSpPr>
            <p:nvPr/>
          </p:nvSpPr>
          <p:spPr bwMode="auto">
            <a:xfrm>
              <a:off x="2473" y="2436"/>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1D</a:t>
              </a:r>
            </a:p>
          </p:txBody>
        </p:sp>
        <p:sp>
          <p:nvSpPr>
            <p:cNvPr id="44078" name="Text Box 163"/>
            <p:cNvSpPr txBox="1">
              <a:spLocks noChangeArrowheads="1"/>
            </p:cNvSpPr>
            <p:nvPr/>
          </p:nvSpPr>
          <p:spPr bwMode="auto">
            <a:xfrm>
              <a:off x="2969" y="2441"/>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2D</a:t>
              </a:r>
            </a:p>
          </p:txBody>
        </p:sp>
        <p:sp>
          <p:nvSpPr>
            <p:cNvPr id="44079" name="Text Box 164"/>
            <p:cNvSpPr txBox="1">
              <a:spLocks noChangeArrowheads="1"/>
            </p:cNvSpPr>
            <p:nvPr/>
          </p:nvSpPr>
          <p:spPr bwMode="auto">
            <a:xfrm>
              <a:off x="3501" y="2446"/>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3D</a:t>
              </a:r>
            </a:p>
          </p:txBody>
        </p:sp>
        <p:sp>
          <p:nvSpPr>
            <p:cNvPr id="44080" name="Text Box 165"/>
            <p:cNvSpPr txBox="1">
              <a:spLocks noChangeArrowheads="1"/>
            </p:cNvSpPr>
            <p:nvPr/>
          </p:nvSpPr>
          <p:spPr bwMode="auto">
            <a:xfrm>
              <a:off x="3997" y="2451"/>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4D</a:t>
              </a:r>
            </a:p>
          </p:txBody>
        </p:sp>
        <p:sp>
          <p:nvSpPr>
            <p:cNvPr id="44081" name="Text Box 166"/>
            <p:cNvSpPr txBox="1">
              <a:spLocks noChangeArrowheads="1"/>
            </p:cNvSpPr>
            <p:nvPr/>
          </p:nvSpPr>
          <p:spPr bwMode="auto">
            <a:xfrm>
              <a:off x="2455" y="1600"/>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1Q</a:t>
              </a:r>
            </a:p>
          </p:txBody>
        </p:sp>
        <p:sp>
          <p:nvSpPr>
            <p:cNvPr id="44082" name="Text Box 167"/>
            <p:cNvSpPr txBox="1">
              <a:spLocks noChangeArrowheads="1"/>
            </p:cNvSpPr>
            <p:nvPr/>
          </p:nvSpPr>
          <p:spPr bwMode="auto">
            <a:xfrm>
              <a:off x="2969" y="1605"/>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2Q</a:t>
              </a:r>
            </a:p>
          </p:txBody>
        </p:sp>
        <p:sp>
          <p:nvSpPr>
            <p:cNvPr id="44083" name="Text Box 168"/>
            <p:cNvSpPr txBox="1">
              <a:spLocks noChangeArrowheads="1"/>
            </p:cNvSpPr>
            <p:nvPr/>
          </p:nvSpPr>
          <p:spPr bwMode="auto">
            <a:xfrm>
              <a:off x="3446" y="1611"/>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3Q</a:t>
              </a:r>
            </a:p>
          </p:txBody>
        </p:sp>
        <p:sp>
          <p:nvSpPr>
            <p:cNvPr id="44084" name="Text Box 169"/>
            <p:cNvSpPr txBox="1">
              <a:spLocks noChangeArrowheads="1"/>
            </p:cNvSpPr>
            <p:nvPr/>
          </p:nvSpPr>
          <p:spPr bwMode="auto">
            <a:xfrm>
              <a:off x="4016" y="1615"/>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4Q</a:t>
              </a:r>
            </a:p>
          </p:txBody>
        </p:sp>
        <p:sp>
          <p:nvSpPr>
            <p:cNvPr id="44085" name="Text Box 170"/>
            <p:cNvSpPr txBox="1">
              <a:spLocks noChangeArrowheads="1"/>
            </p:cNvSpPr>
            <p:nvPr/>
          </p:nvSpPr>
          <p:spPr bwMode="auto">
            <a:xfrm>
              <a:off x="2491" y="2145"/>
              <a:ext cx="1219"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66"/>
                  </a:solidFill>
                </a:rPr>
                <a:t>4D</a:t>
              </a:r>
              <a:r>
                <a:rPr lang="zh-CN" altLang="en-US" sz="2800" b="1">
                  <a:solidFill>
                    <a:srgbClr val="FF0066"/>
                  </a:solidFill>
                </a:rPr>
                <a:t>锁存器</a:t>
              </a:r>
            </a:p>
          </p:txBody>
        </p:sp>
      </p:grpSp>
      <p:sp>
        <p:nvSpPr>
          <p:cNvPr id="130219" name="Text Box 171"/>
          <p:cNvSpPr txBox="1">
            <a:spLocks noChangeArrowheads="1"/>
          </p:cNvSpPr>
          <p:nvPr/>
        </p:nvSpPr>
        <p:spPr bwMode="auto">
          <a:xfrm>
            <a:off x="4640263" y="5881688"/>
            <a:ext cx="2222500"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4</a:t>
            </a:r>
            <a:r>
              <a:rPr lang="zh-CN" altLang="en-US" sz="2800" b="1"/>
              <a:t>位二进制数</a:t>
            </a:r>
          </a:p>
        </p:txBody>
      </p:sp>
      <p:sp>
        <p:nvSpPr>
          <p:cNvPr id="130220" name="AutoShape 172"/>
          <p:cNvSpPr>
            <a:spLocks/>
          </p:cNvSpPr>
          <p:nvPr/>
        </p:nvSpPr>
        <p:spPr bwMode="auto">
          <a:xfrm rot="5400000" flipH="1" flipV="1">
            <a:off x="5287963" y="3994150"/>
            <a:ext cx="547687" cy="3192463"/>
          </a:xfrm>
          <a:prstGeom prst="leftBrace">
            <a:avLst>
              <a:gd name="adj1" fmla="val 48575"/>
              <a:gd name="adj2" fmla="val 50000"/>
            </a:avLst>
          </a:prstGeom>
          <a:noFill/>
          <a:ln w="28575">
            <a:solidFill>
              <a:schemeClr val="tx1"/>
            </a:solidFill>
            <a:round/>
            <a:headEnd/>
            <a:tailEnd/>
          </a:ln>
          <a:effectLst/>
        </p:spPr>
        <p:txBody>
          <a:bodyPr wrap="none" anchor="ctr"/>
          <a:lstStyle/>
          <a:p>
            <a:pPr eaLnBrk="1" hangingPunct="1"/>
            <a:endParaRPr lang="zh-CN" altLang="en-US"/>
          </a:p>
        </p:txBody>
      </p:sp>
      <p:grpSp>
        <p:nvGrpSpPr>
          <p:cNvPr id="130221" name="Group 173"/>
          <p:cNvGrpSpPr>
            <a:grpSpLocks/>
          </p:cNvGrpSpPr>
          <p:nvPr/>
        </p:nvGrpSpPr>
        <p:grpSpPr bwMode="auto">
          <a:xfrm>
            <a:off x="2928938" y="5778500"/>
            <a:ext cx="989012" cy="446088"/>
            <a:chOff x="1845" y="3928"/>
            <a:chExt cx="623" cy="281"/>
          </a:xfrm>
        </p:grpSpPr>
        <p:sp>
          <p:nvSpPr>
            <p:cNvPr id="44039" name="Line 174"/>
            <p:cNvSpPr>
              <a:spLocks noChangeShapeType="1"/>
            </p:cNvSpPr>
            <p:nvPr/>
          </p:nvSpPr>
          <p:spPr bwMode="auto">
            <a:xfrm>
              <a:off x="1845" y="4200"/>
              <a:ext cx="200" cy="0"/>
            </a:xfrm>
            <a:prstGeom prst="line">
              <a:avLst/>
            </a:prstGeom>
            <a:noFill/>
            <a:ln w="28575">
              <a:solidFill>
                <a:schemeClr val="tx1"/>
              </a:solidFill>
              <a:round/>
              <a:headEnd/>
              <a:tailEnd/>
            </a:ln>
            <a:effectLst/>
          </p:spPr>
          <p:txBody>
            <a:bodyPr wrap="none" anchor="ctr"/>
            <a:lstStyle/>
            <a:p>
              <a:endParaRPr lang="zh-CN" altLang="en-US"/>
            </a:p>
          </p:txBody>
        </p:sp>
        <p:sp>
          <p:nvSpPr>
            <p:cNvPr id="44040" name="Line 175"/>
            <p:cNvSpPr>
              <a:spLocks noChangeShapeType="1"/>
            </p:cNvSpPr>
            <p:nvPr/>
          </p:nvSpPr>
          <p:spPr bwMode="auto">
            <a:xfrm flipV="1">
              <a:off x="2045" y="3928"/>
              <a:ext cx="0" cy="27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4041" name="Line 176"/>
            <p:cNvSpPr>
              <a:spLocks noChangeShapeType="1"/>
            </p:cNvSpPr>
            <p:nvPr/>
          </p:nvSpPr>
          <p:spPr bwMode="auto">
            <a:xfrm>
              <a:off x="2036" y="3946"/>
              <a:ext cx="237" cy="0"/>
            </a:xfrm>
            <a:prstGeom prst="line">
              <a:avLst/>
            </a:prstGeom>
            <a:noFill/>
            <a:ln w="28575">
              <a:solidFill>
                <a:schemeClr val="tx1"/>
              </a:solidFill>
              <a:round/>
              <a:headEnd/>
              <a:tailEnd/>
            </a:ln>
            <a:effectLst/>
          </p:spPr>
          <p:txBody>
            <a:bodyPr wrap="none" anchor="ctr"/>
            <a:lstStyle/>
            <a:p>
              <a:endParaRPr lang="zh-CN" altLang="en-US"/>
            </a:p>
          </p:txBody>
        </p:sp>
        <p:sp>
          <p:nvSpPr>
            <p:cNvPr id="44042" name="Line 177"/>
            <p:cNvSpPr>
              <a:spLocks noChangeShapeType="1"/>
            </p:cNvSpPr>
            <p:nvPr/>
          </p:nvSpPr>
          <p:spPr bwMode="auto">
            <a:xfrm>
              <a:off x="2272" y="3946"/>
              <a:ext cx="0" cy="263"/>
            </a:xfrm>
            <a:prstGeom prst="line">
              <a:avLst/>
            </a:prstGeom>
            <a:noFill/>
            <a:ln w="28575">
              <a:solidFill>
                <a:schemeClr val="tx1"/>
              </a:solidFill>
              <a:round/>
              <a:headEnd/>
              <a:tailEnd/>
            </a:ln>
            <a:effectLst/>
          </p:spPr>
          <p:txBody>
            <a:bodyPr wrap="none" anchor="ctr"/>
            <a:lstStyle/>
            <a:p>
              <a:endParaRPr lang="zh-CN" altLang="en-US"/>
            </a:p>
          </p:txBody>
        </p:sp>
        <p:sp>
          <p:nvSpPr>
            <p:cNvPr id="44043" name="Line 178"/>
            <p:cNvSpPr>
              <a:spLocks noChangeShapeType="1"/>
            </p:cNvSpPr>
            <p:nvPr/>
          </p:nvSpPr>
          <p:spPr bwMode="auto">
            <a:xfrm>
              <a:off x="2268" y="4196"/>
              <a:ext cx="200" cy="0"/>
            </a:xfrm>
            <a:prstGeom prst="line">
              <a:avLst/>
            </a:prstGeom>
            <a:noFill/>
            <a:ln w="28575">
              <a:solidFill>
                <a:schemeClr val="tx1"/>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30174"/>
                                        </p:tgtEl>
                                        <p:attrNameLst>
                                          <p:attrName>style.visibility</p:attrName>
                                        </p:attrNameLst>
                                      </p:cBhvr>
                                      <p:to>
                                        <p:strVal val="visible"/>
                                      </p:to>
                                    </p:set>
                                    <p:animEffect transition="in" filter="barn(outVertical)">
                                      <p:cBhvr>
                                        <p:cTn id="7" dur="500"/>
                                        <p:tgtEl>
                                          <p:spTgt spid="130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220"/>
                                        </p:tgtEl>
                                        <p:attrNameLst>
                                          <p:attrName>style.visibility</p:attrName>
                                        </p:attrNameLst>
                                      </p:cBhvr>
                                      <p:to>
                                        <p:strVal val="visible"/>
                                      </p:to>
                                    </p:set>
                                    <p:animEffect transition="in" filter="wipe(left)">
                                      <p:cBhvr>
                                        <p:cTn id="12" dur="500"/>
                                        <p:tgtEl>
                                          <p:spTgt spid="1302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0219"/>
                                        </p:tgtEl>
                                        <p:attrNameLst>
                                          <p:attrName>style.visibility</p:attrName>
                                        </p:attrNameLst>
                                      </p:cBhvr>
                                      <p:to>
                                        <p:strVal val="visible"/>
                                      </p:to>
                                    </p:set>
                                    <p:animEffect transition="in" filter="wipe(up)">
                                      <p:cBhvr>
                                        <p:cTn id="17" dur="500"/>
                                        <p:tgtEl>
                                          <p:spTgt spid="130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0221"/>
                                        </p:tgtEl>
                                        <p:attrNameLst>
                                          <p:attrName>style.visibility</p:attrName>
                                        </p:attrNameLst>
                                      </p:cBhvr>
                                      <p:to>
                                        <p:strVal val="visible"/>
                                      </p:to>
                                    </p:set>
                                    <p:animEffect transition="in" filter="wipe(left)">
                                      <p:cBhvr>
                                        <p:cTn id="22" dur="500"/>
                                        <p:tgtEl>
                                          <p:spTgt spid="130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219" grpId="0" autoUpdateAnimBg="0"/>
      <p:bldP spid="1302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431800" y="374650"/>
            <a:ext cx="2568575"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数码寄存器</a:t>
            </a:r>
            <a:r>
              <a:rPr lang="en-US" altLang="zh-CN" sz="2800" b="1"/>
              <a:t>(</a:t>
            </a:r>
            <a:r>
              <a:rPr lang="zh-CN" altLang="en-US" sz="2800" b="1"/>
              <a:t>续</a:t>
            </a:r>
            <a:r>
              <a:rPr lang="en-US" altLang="zh-CN" sz="2800" b="1"/>
              <a:t>)</a:t>
            </a:r>
          </a:p>
        </p:txBody>
      </p:sp>
      <p:sp>
        <p:nvSpPr>
          <p:cNvPr id="113667" name="Text Box 3"/>
          <p:cNvSpPr txBox="1">
            <a:spLocks noChangeArrowheads="1"/>
          </p:cNvSpPr>
          <p:nvPr/>
        </p:nvSpPr>
        <p:spPr bwMode="auto">
          <a:xfrm>
            <a:off x="3606800" y="433388"/>
            <a:ext cx="4733925" cy="1169987"/>
          </a:xfrm>
          <a:prstGeom prst="rect">
            <a:avLst/>
          </a:prstGeom>
          <a:solidFill>
            <a:srgbClr val="FFCCFF"/>
          </a:solidFill>
          <a:ln w="9525">
            <a:solidFill>
              <a:srgbClr val="FF0066"/>
            </a:solidFill>
            <a:miter lim="800000"/>
            <a:headEnd/>
            <a:tailEnd/>
          </a:ln>
          <a:effectLst/>
        </p:spPr>
        <p:txBody>
          <a:bodyPr>
            <a:spAutoFit/>
          </a:bodyPr>
          <a:lstStyle/>
          <a:p>
            <a:pPr eaLnBrk="1" hangingPunct="1">
              <a:spcBef>
                <a:spcPct val="50000"/>
              </a:spcBef>
            </a:pPr>
            <a:r>
              <a:rPr lang="zh-CN" altLang="en-US" sz="2800" b="1"/>
              <a:t>由</a:t>
            </a:r>
            <a:r>
              <a:rPr lang="en-US" altLang="zh-CN" sz="2800" b="1"/>
              <a:t>8D</a:t>
            </a:r>
            <a:r>
              <a:rPr lang="zh-CN" altLang="en-US" sz="2800" b="1"/>
              <a:t>集成电路</a:t>
            </a:r>
            <a:r>
              <a:rPr lang="en-US" altLang="zh-CN" sz="2800" b="1"/>
              <a:t>74LS273</a:t>
            </a:r>
            <a:r>
              <a:rPr lang="zh-CN" altLang="en-US" sz="2800" b="1"/>
              <a:t>组成</a:t>
            </a:r>
          </a:p>
          <a:p>
            <a:pPr eaLnBrk="1" hangingPunct="1">
              <a:spcBef>
                <a:spcPct val="50000"/>
              </a:spcBef>
            </a:pPr>
            <a:r>
              <a:rPr lang="en-US" altLang="zh-CN" sz="2800" b="1"/>
              <a:t>8</a:t>
            </a:r>
            <a:r>
              <a:rPr lang="zh-CN" altLang="en-US" sz="2800" b="1"/>
              <a:t>位二进制数寄存器</a:t>
            </a:r>
          </a:p>
        </p:txBody>
      </p:sp>
      <p:grpSp>
        <p:nvGrpSpPr>
          <p:cNvPr id="113668" name="Group 4"/>
          <p:cNvGrpSpPr>
            <a:grpSpLocks/>
          </p:cNvGrpSpPr>
          <p:nvPr/>
        </p:nvGrpSpPr>
        <p:grpSpPr bwMode="auto">
          <a:xfrm>
            <a:off x="1382713" y="1876425"/>
            <a:ext cx="6365875" cy="4071938"/>
            <a:chOff x="871" y="1182"/>
            <a:chExt cx="4010" cy="2565"/>
          </a:xfrm>
        </p:grpSpPr>
        <p:sp>
          <p:nvSpPr>
            <p:cNvPr id="45063" name="Rectangle 5"/>
            <p:cNvSpPr>
              <a:spLocks noChangeArrowheads="1"/>
            </p:cNvSpPr>
            <p:nvPr/>
          </p:nvSpPr>
          <p:spPr bwMode="auto">
            <a:xfrm>
              <a:off x="1789" y="1904"/>
              <a:ext cx="2610" cy="1127"/>
            </a:xfrm>
            <a:prstGeom prst="rect">
              <a:avLst/>
            </a:prstGeom>
            <a:solidFill>
              <a:srgbClr val="FFFFFF"/>
            </a:solidFill>
            <a:ln w="28575">
              <a:solidFill>
                <a:schemeClr val="tx1"/>
              </a:solidFill>
              <a:miter lim="800000"/>
              <a:headEnd/>
              <a:tailEnd/>
            </a:ln>
            <a:effectLst/>
          </p:spPr>
          <p:txBody>
            <a:bodyPr wrap="none" anchor="ctr"/>
            <a:lstStyle/>
            <a:p>
              <a:pPr eaLnBrk="1" hangingPunct="1"/>
              <a:endParaRPr lang="zh-CN" altLang="en-US"/>
            </a:p>
          </p:txBody>
        </p:sp>
        <p:sp>
          <p:nvSpPr>
            <p:cNvPr id="45064" name="Line 6"/>
            <p:cNvSpPr>
              <a:spLocks noChangeShapeType="1"/>
            </p:cNvSpPr>
            <p:nvPr/>
          </p:nvSpPr>
          <p:spPr bwMode="auto">
            <a:xfrm flipV="1">
              <a:off x="2960"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65" name="Line 7"/>
            <p:cNvSpPr>
              <a:spLocks noChangeShapeType="1"/>
            </p:cNvSpPr>
            <p:nvPr/>
          </p:nvSpPr>
          <p:spPr bwMode="auto">
            <a:xfrm flipV="1">
              <a:off x="2384" y="1502"/>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66" name="Line 8"/>
            <p:cNvSpPr>
              <a:spLocks noChangeShapeType="1"/>
            </p:cNvSpPr>
            <p:nvPr/>
          </p:nvSpPr>
          <p:spPr bwMode="auto">
            <a:xfrm flipV="1">
              <a:off x="2096" y="1488"/>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67" name="Line 9"/>
            <p:cNvSpPr>
              <a:spLocks noChangeShapeType="1"/>
            </p:cNvSpPr>
            <p:nvPr/>
          </p:nvSpPr>
          <p:spPr bwMode="auto">
            <a:xfrm flipV="1">
              <a:off x="2672"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68" name="Line 10"/>
            <p:cNvSpPr>
              <a:spLocks noChangeShapeType="1"/>
            </p:cNvSpPr>
            <p:nvPr/>
          </p:nvSpPr>
          <p:spPr bwMode="auto">
            <a:xfrm flipV="1">
              <a:off x="2384"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69" name="Line 11"/>
            <p:cNvSpPr>
              <a:spLocks noChangeShapeType="1"/>
            </p:cNvSpPr>
            <p:nvPr/>
          </p:nvSpPr>
          <p:spPr bwMode="auto">
            <a:xfrm flipV="1">
              <a:off x="2096"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70" name="Line 12"/>
            <p:cNvSpPr>
              <a:spLocks noChangeShapeType="1"/>
            </p:cNvSpPr>
            <p:nvPr/>
          </p:nvSpPr>
          <p:spPr bwMode="auto">
            <a:xfrm flipV="1">
              <a:off x="2672" y="1502"/>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71" name="Line 13"/>
            <p:cNvSpPr>
              <a:spLocks noChangeShapeType="1"/>
            </p:cNvSpPr>
            <p:nvPr/>
          </p:nvSpPr>
          <p:spPr bwMode="auto">
            <a:xfrm flipV="1">
              <a:off x="4112" y="1510"/>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72" name="Text Box 14"/>
            <p:cNvSpPr txBox="1">
              <a:spLocks noChangeArrowheads="1"/>
            </p:cNvSpPr>
            <p:nvPr/>
          </p:nvSpPr>
          <p:spPr bwMode="auto">
            <a:xfrm>
              <a:off x="3128" y="340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3</a:t>
              </a:r>
              <a:endParaRPr lang="en-US" altLang="zh-CN" sz="2800" b="1"/>
            </a:p>
          </p:txBody>
        </p:sp>
        <p:sp>
          <p:nvSpPr>
            <p:cNvPr id="45073" name="Text Box 15"/>
            <p:cNvSpPr txBox="1">
              <a:spLocks noChangeArrowheads="1"/>
            </p:cNvSpPr>
            <p:nvPr/>
          </p:nvSpPr>
          <p:spPr bwMode="auto">
            <a:xfrm>
              <a:off x="3440" y="3399"/>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2</a:t>
              </a:r>
              <a:endParaRPr lang="en-US" altLang="zh-CN" sz="2800" b="1"/>
            </a:p>
          </p:txBody>
        </p:sp>
        <p:sp>
          <p:nvSpPr>
            <p:cNvPr id="45074" name="Text Box 16"/>
            <p:cNvSpPr txBox="1">
              <a:spLocks noChangeArrowheads="1"/>
            </p:cNvSpPr>
            <p:nvPr/>
          </p:nvSpPr>
          <p:spPr bwMode="auto">
            <a:xfrm>
              <a:off x="3707" y="340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1</a:t>
              </a:r>
              <a:endParaRPr lang="en-US" altLang="zh-CN" sz="2800" b="1"/>
            </a:p>
          </p:txBody>
        </p:sp>
        <p:sp>
          <p:nvSpPr>
            <p:cNvPr id="45075" name="Text Box 17"/>
            <p:cNvSpPr txBox="1">
              <a:spLocks noChangeArrowheads="1"/>
            </p:cNvSpPr>
            <p:nvPr/>
          </p:nvSpPr>
          <p:spPr bwMode="auto">
            <a:xfrm>
              <a:off x="4007" y="340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0</a:t>
              </a:r>
              <a:endParaRPr lang="en-US" altLang="zh-CN" sz="2800" b="1"/>
            </a:p>
          </p:txBody>
        </p:sp>
        <p:sp>
          <p:nvSpPr>
            <p:cNvPr id="45076" name="Text Box 18"/>
            <p:cNvSpPr txBox="1">
              <a:spLocks noChangeArrowheads="1"/>
            </p:cNvSpPr>
            <p:nvPr/>
          </p:nvSpPr>
          <p:spPr bwMode="auto">
            <a:xfrm>
              <a:off x="4454" y="3420"/>
              <a:ext cx="4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45077" name="Text Box 19"/>
            <p:cNvSpPr txBox="1">
              <a:spLocks noChangeArrowheads="1"/>
            </p:cNvSpPr>
            <p:nvPr/>
          </p:nvSpPr>
          <p:spPr bwMode="auto">
            <a:xfrm>
              <a:off x="3088"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3</a:t>
              </a:r>
              <a:endParaRPr lang="en-US" altLang="zh-CN" sz="2800" b="1"/>
            </a:p>
          </p:txBody>
        </p:sp>
        <p:sp>
          <p:nvSpPr>
            <p:cNvPr id="45078" name="Text Box 20"/>
            <p:cNvSpPr txBox="1">
              <a:spLocks noChangeArrowheads="1"/>
            </p:cNvSpPr>
            <p:nvPr/>
          </p:nvSpPr>
          <p:spPr bwMode="auto">
            <a:xfrm>
              <a:off x="3376"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2</a:t>
              </a:r>
              <a:endParaRPr lang="en-US" altLang="zh-CN" sz="2800" b="1"/>
            </a:p>
          </p:txBody>
        </p:sp>
        <p:sp>
          <p:nvSpPr>
            <p:cNvPr id="45079" name="Text Box 21"/>
            <p:cNvSpPr txBox="1">
              <a:spLocks noChangeArrowheads="1"/>
            </p:cNvSpPr>
            <p:nvPr/>
          </p:nvSpPr>
          <p:spPr bwMode="auto">
            <a:xfrm>
              <a:off x="3657"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1</a:t>
              </a:r>
              <a:endParaRPr lang="en-US" altLang="zh-CN" sz="2800" b="1"/>
            </a:p>
          </p:txBody>
        </p:sp>
        <p:sp>
          <p:nvSpPr>
            <p:cNvPr id="45080" name="Text Box 22"/>
            <p:cNvSpPr txBox="1">
              <a:spLocks noChangeArrowheads="1"/>
            </p:cNvSpPr>
            <p:nvPr/>
          </p:nvSpPr>
          <p:spPr bwMode="auto">
            <a:xfrm>
              <a:off x="3927"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0</a:t>
              </a:r>
              <a:endParaRPr lang="en-US" altLang="zh-CN" sz="2800" b="1"/>
            </a:p>
          </p:txBody>
        </p:sp>
        <p:sp>
          <p:nvSpPr>
            <p:cNvPr id="45081" name="Line 23"/>
            <p:cNvSpPr>
              <a:spLocks noChangeShapeType="1"/>
            </p:cNvSpPr>
            <p:nvPr/>
          </p:nvSpPr>
          <p:spPr bwMode="auto">
            <a:xfrm>
              <a:off x="1354" y="2485"/>
              <a:ext cx="291" cy="0"/>
            </a:xfrm>
            <a:prstGeom prst="line">
              <a:avLst/>
            </a:prstGeom>
            <a:noFill/>
            <a:ln w="28575">
              <a:solidFill>
                <a:schemeClr val="tx1"/>
              </a:solidFill>
              <a:round/>
              <a:headEnd/>
              <a:tailEnd/>
            </a:ln>
            <a:effectLst/>
          </p:spPr>
          <p:txBody>
            <a:bodyPr wrap="none" anchor="ctr"/>
            <a:lstStyle/>
            <a:p>
              <a:endParaRPr lang="zh-CN" altLang="en-US"/>
            </a:p>
          </p:txBody>
        </p:sp>
        <p:sp>
          <p:nvSpPr>
            <p:cNvPr id="45082" name="Oval 24"/>
            <p:cNvSpPr>
              <a:spLocks noChangeArrowheads="1"/>
            </p:cNvSpPr>
            <p:nvPr/>
          </p:nvSpPr>
          <p:spPr bwMode="auto">
            <a:xfrm>
              <a:off x="1634" y="2418"/>
              <a:ext cx="137" cy="137"/>
            </a:xfrm>
            <a:prstGeom prst="ellipse">
              <a:avLst/>
            </a:prstGeom>
            <a:solidFill>
              <a:srgbClr val="FFFFFF"/>
            </a:solidFill>
            <a:ln w="28575">
              <a:solidFill>
                <a:schemeClr val="tx1"/>
              </a:solidFill>
              <a:round/>
              <a:headEnd/>
              <a:tailEnd/>
            </a:ln>
            <a:effectLst/>
          </p:spPr>
          <p:txBody>
            <a:bodyPr wrap="none" anchor="ctr"/>
            <a:lstStyle/>
            <a:p>
              <a:pPr eaLnBrk="1" hangingPunct="1"/>
              <a:endParaRPr lang="zh-CN" altLang="en-US"/>
            </a:p>
          </p:txBody>
        </p:sp>
        <p:sp>
          <p:nvSpPr>
            <p:cNvPr id="45083" name="Text Box 25"/>
            <p:cNvSpPr txBox="1">
              <a:spLocks noChangeArrowheads="1"/>
            </p:cNvSpPr>
            <p:nvPr/>
          </p:nvSpPr>
          <p:spPr bwMode="auto">
            <a:xfrm>
              <a:off x="1771" y="2322"/>
              <a:ext cx="25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R</a:t>
              </a:r>
            </a:p>
          </p:txBody>
        </p:sp>
        <p:sp>
          <p:nvSpPr>
            <p:cNvPr id="45084" name="Text Box 26"/>
            <p:cNvSpPr txBox="1">
              <a:spLocks noChangeArrowheads="1"/>
            </p:cNvSpPr>
            <p:nvPr/>
          </p:nvSpPr>
          <p:spPr bwMode="auto">
            <a:xfrm>
              <a:off x="871" y="2331"/>
              <a:ext cx="564"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+5V</a:t>
              </a:r>
            </a:p>
          </p:txBody>
        </p:sp>
        <p:sp>
          <p:nvSpPr>
            <p:cNvPr id="45085" name="Text Box 27"/>
            <p:cNvSpPr txBox="1">
              <a:spLocks noChangeArrowheads="1"/>
            </p:cNvSpPr>
            <p:nvPr/>
          </p:nvSpPr>
          <p:spPr bwMode="auto">
            <a:xfrm>
              <a:off x="2288" y="2190"/>
              <a:ext cx="13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66"/>
                  </a:solidFill>
                </a:rPr>
                <a:t>    74LS273</a:t>
              </a:r>
            </a:p>
          </p:txBody>
        </p:sp>
        <p:sp>
          <p:nvSpPr>
            <p:cNvPr id="45086" name="Text Box 28"/>
            <p:cNvSpPr txBox="1">
              <a:spLocks noChangeArrowheads="1"/>
            </p:cNvSpPr>
            <p:nvPr/>
          </p:nvSpPr>
          <p:spPr bwMode="auto">
            <a:xfrm>
              <a:off x="1918" y="2727"/>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1D</a:t>
              </a:r>
            </a:p>
          </p:txBody>
        </p:sp>
        <p:sp>
          <p:nvSpPr>
            <p:cNvPr id="45087" name="Text Box 29"/>
            <p:cNvSpPr txBox="1">
              <a:spLocks noChangeArrowheads="1"/>
            </p:cNvSpPr>
            <p:nvPr/>
          </p:nvSpPr>
          <p:spPr bwMode="auto">
            <a:xfrm>
              <a:off x="3963" y="2684"/>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8D</a:t>
              </a:r>
            </a:p>
          </p:txBody>
        </p:sp>
        <p:sp>
          <p:nvSpPr>
            <p:cNvPr id="45088" name="Text Box 30"/>
            <p:cNvSpPr txBox="1">
              <a:spLocks noChangeArrowheads="1"/>
            </p:cNvSpPr>
            <p:nvPr/>
          </p:nvSpPr>
          <p:spPr bwMode="auto">
            <a:xfrm>
              <a:off x="1918" y="1902"/>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1Q</a:t>
              </a:r>
            </a:p>
          </p:txBody>
        </p:sp>
        <p:sp>
          <p:nvSpPr>
            <p:cNvPr id="45089" name="Text Box 31"/>
            <p:cNvSpPr txBox="1">
              <a:spLocks noChangeArrowheads="1"/>
            </p:cNvSpPr>
            <p:nvPr/>
          </p:nvSpPr>
          <p:spPr bwMode="auto">
            <a:xfrm>
              <a:off x="3963" y="1957"/>
              <a:ext cx="4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8Q</a:t>
              </a:r>
            </a:p>
          </p:txBody>
        </p:sp>
        <p:sp>
          <p:nvSpPr>
            <p:cNvPr id="45090" name="Text Box 32"/>
            <p:cNvSpPr txBox="1">
              <a:spLocks noChangeArrowheads="1"/>
            </p:cNvSpPr>
            <p:nvPr/>
          </p:nvSpPr>
          <p:spPr bwMode="auto">
            <a:xfrm>
              <a:off x="2432" y="2526"/>
              <a:ext cx="1219"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66"/>
                  </a:solidFill>
                </a:rPr>
                <a:t>8D</a:t>
              </a:r>
              <a:r>
                <a:rPr lang="zh-CN" altLang="en-US" sz="2800" b="1">
                  <a:solidFill>
                    <a:srgbClr val="FF0066"/>
                  </a:solidFill>
                </a:rPr>
                <a:t>锁存器</a:t>
              </a:r>
            </a:p>
          </p:txBody>
        </p:sp>
        <p:sp>
          <p:nvSpPr>
            <p:cNvPr id="45091" name="Line 33"/>
            <p:cNvSpPr>
              <a:spLocks noChangeShapeType="1"/>
            </p:cNvSpPr>
            <p:nvPr/>
          </p:nvSpPr>
          <p:spPr bwMode="auto">
            <a:xfrm flipV="1">
              <a:off x="3248" y="1502"/>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92" name="Line 34"/>
            <p:cNvSpPr>
              <a:spLocks noChangeShapeType="1"/>
            </p:cNvSpPr>
            <p:nvPr/>
          </p:nvSpPr>
          <p:spPr bwMode="auto">
            <a:xfrm flipV="1">
              <a:off x="3536" y="1488"/>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93" name="Line 35"/>
            <p:cNvSpPr>
              <a:spLocks noChangeShapeType="1"/>
            </p:cNvSpPr>
            <p:nvPr/>
          </p:nvSpPr>
          <p:spPr bwMode="auto">
            <a:xfrm flipV="1">
              <a:off x="3824" y="1507"/>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94" name="Text Box 36"/>
            <p:cNvSpPr txBox="1">
              <a:spLocks noChangeArrowheads="1"/>
            </p:cNvSpPr>
            <p:nvPr/>
          </p:nvSpPr>
          <p:spPr bwMode="auto">
            <a:xfrm>
              <a:off x="2816"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4</a:t>
              </a:r>
              <a:endParaRPr lang="en-US" altLang="zh-CN" sz="2800" b="1"/>
            </a:p>
          </p:txBody>
        </p:sp>
        <p:sp>
          <p:nvSpPr>
            <p:cNvPr id="45095" name="Text Box 37"/>
            <p:cNvSpPr txBox="1">
              <a:spLocks noChangeArrowheads="1"/>
            </p:cNvSpPr>
            <p:nvPr/>
          </p:nvSpPr>
          <p:spPr bwMode="auto">
            <a:xfrm>
              <a:off x="2512"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5</a:t>
              </a:r>
              <a:endParaRPr lang="en-US" altLang="zh-CN" sz="2800" b="1"/>
            </a:p>
          </p:txBody>
        </p:sp>
        <p:sp>
          <p:nvSpPr>
            <p:cNvPr id="45096" name="Text Box 38"/>
            <p:cNvSpPr txBox="1">
              <a:spLocks noChangeArrowheads="1"/>
            </p:cNvSpPr>
            <p:nvPr/>
          </p:nvSpPr>
          <p:spPr bwMode="auto">
            <a:xfrm>
              <a:off x="2210"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6</a:t>
              </a:r>
              <a:endParaRPr lang="en-US" altLang="zh-CN" sz="2800" b="1"/>
            </a:p>
          </p:txBody>
        </p:sp>
        <p:sp>
          <p:nvSpPr>
            <p:cNvPr id="45097" name="Text Box 39"/>
            <p:cNvSpPr txBox="1">
              <a:spLocks noChangeArrowheads="1"/>
            </p:cNvSpPr>
            <p:nvPr/>
          </p:nvSpPr>
          <p:spPr bwMode="auto">
            <a:xfrm>
              <a:off x="1927" y="118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a:t>
              </a:r>
              <a:r>
                <a:rPr lang="en-US" altLang="zh-CN" sz="2800" b="1" baseline="-25000"/>
                <a:t>7</a:t>
              </a:r>
              <a:endParaRPr lang="en-US" altLang="zh-CN" sz="2800" b="1"/>
            </a:p>
          </p:txBody>
        </p:sp>
        <p:sp>
          <p:nvSpPr>
            <p:cNvPr id="45098" name="Line 40"/>
            <p:cNvSpPr>
              <a:spLocks noChangeShapeType="1"/>
            </p:cNvSpPr>
            <p:nvPr/>
          </p:nvSpPr>
          <p:spPr bwMode="auto">
            <a:xfrm flipV="1">
              <a:off x="2960" y="1502"/>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099" name="Line 41"/>
            <p:cNvSpPr>
              <a:spLocks noChangeShapeType="1"/>
            </p:cNvSpPr>
            <p:nvPr/>
          </p:nvSpPr>
          <p:spPr bwMode="auto">
            <a:xfrm flipV="1">
              <a:off x="3248"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100" name="Line 42"/>
            <p:cNvSpPr>
              <a:spLocks noChangeShapeType="1"/>
            </p:cNvSpPr>
            <p:nvPr/>
          </p:nvSpPr>
          <p:spPr bwMode="auto">
            <a:xfrm flipV="1">
              <a:off x="3536"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101" name="Line 43"/>
            <p:cNvSpPr>
              <a:spLocks noChangeShapeType="1"/>
            </p:cNvSpPr>
            <p:nvPr/>
          </p:nvSpPr>
          <p:spPr bwMode="auto">
            <a:xfrm flipV="1">
              <a:off x="3824"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102" name="Line 44"/>
            <p:cNvSpPr>
              <a:spLocks noChangeShapeType="1"/>
            </p:cNvSpPr>
            <p:nvPr/>
          </p:nvSpPr>
          <p:spPr bwMode="auto">
            <a:xfrm flipV="1">
              <a:off x="4112" y="3024"/>
              <a:ext cx="0" cy="40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103" name="Text Box 45"/>
            <p:cNvSpPr txBox="1">
              <a:spLocks noChangeArrowheads="1"/>
            </p:cNvSpPr>
            <p:nvPr/>
          </p:nvSpPr>
          <p:spPr bwMode="auto">
            <a:xfrm>
              <a:off x="2837" y="3405"/>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4</a:t>
              </a:r>
              <a:endParaRPr lang="en-US" altLang="zh-CN" sz="2800" b="1"/>
            </a:p>
          </p:txBody>
        </p:sp>
        <p:sp>
          <p:nvSpPr>
            <p:cNvPr id="45104" name="Text Box 46"/>
            <p:cNvSpPr txBox="1">
              <a:spLocks noChangeArrowheads="1"/>
            </p:cNvSpPr>
            <p:nvPr/>
          </p:nvSpPr>
          <p:spPr bwMode="auto">
            <a:xfrm>
              <a:off x="2540" y="3405"/>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5</a:t>
              </a:r>
              <a:endParaRPr lang="en-US" altLang="zh-CN" sz="2800" b="1"/>
            </a:p>
          </p:txBody>
        </p:sp>
        <p:sp>
          <p:nvSpPr>
            <p:cNvPr id="45105" name="Text Box 47"/>
            <p:cNvSpPr txBox="1">
              <a:spLocks noChangeArrowheads="1"/>
            </p:cNvSpPr>
            <p:nvPr/>
          </p:nvSpPr>
          <p:spPr bwMode="auto">
            <a:xfrm>
              <a:off x="2255" y="340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6</a:t>
              </a:r>
              <a:endParaRPr lang="en-US" altLang="zh-CN" sz="2800" b="1"/>
            </a:p>
          </p:txBody>
        </p:sp>
        <p:sp>
          <p:nvSpPr>
            <p:cNvPr id="45106" name="Text Box 48"/>
            <p:cNvSpPr txBox="1">
              <a:spLocks noChangeArrowheads="1"/>
            </p:cNvSpPr>
            <p:nvPr/>
          </p:nvSpPr>
          <p:spPr bwMode="auto">
            <a:xfrm>
              <a:off x="1991" y="3402"/>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7 </a:t>
              </a:r>
              <a:endParaRPr lang="en-US" altLang="zh-CN" sz="2800" b="1"/>
            </a:p>
          </p:txBody>
        </p:sp>
        <p:sp>
          <p:nvSpPr>
            <p:cNvPr id="45107" name="Line 49"/>
            <p:cNvSpPr>
              <a:spLocks noChangeShapeType="1"/>
            </p:cNvSpPr>
            <p:nvPr/>
          </p:nvSpPr>
          <p:spPr bwMode="auto">
            <a:xfrm flipH="1">
              <a:off x="4400" y="2563"/>
              <a:ext cx="272"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5108" name="Line 50"/>
            <p:cNvSpPr>
              <a:spLocks noChangeShapeType="1"/>
            </p:cNvSpPr>
            <p:nvPr/>
          </p:nvSpPr>
          <p:spPr bwMode="auto">
            <a:xfrm>
              <a:off x="4672" y="2563"/>
              <a:ext cx="0" cy="909"/>
            </a:xfrm>
            <a:prstGeom prst="line">
              <a:avLst/>
            </a:prstGeom>
            <a:noFill/>
            <a:ln w="28575">
              <a:solidFill>
                <a:schemeClr val="tx1"/>
              </a:solidFill>
              <a:round/>
              <a:headEnd/>
              <a:tailEnd/>
            </a:ln>
            <a:effectLst/>
          </p:spPr>
          <p:txBody>
            <a:bodyPr wrap="none" anchor="ctr"/>
            <a:lstStyle/>
            <a:p>
              <a:endParaRPr lang="zh-CN" altLang="en-US"/>
            </a:p>
          </p:txBody>
        </p:sp>
        <p:sp>
          <p:nvSpPr>
            <p:cNvPr id="45109" name="Text Box 51"/>
            <p:cNvSpPr txBox="1">
              <a:spLocks noChangeArrowheads="1"/>
            </p:cNvSpPr>
            <p:nvPr/>
          </p:nvSpPr>
          <p:spPr bwMode="auto">
            <a:xfrm>
              <a:off x="4017" y="2381"/>
              <a:ext cx="472"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grpSp>
      <p:sp>
        <p:nvSpPr>
          <p:cNvPr id="113716" name="Text Box 52"/>
          <p:cNvSpPr txBox="1">
            <a:spLocks noChangeArrowheads="1"/>
          </p:cNvSpPr>
          <p:nvPr/>
        </p:nvSpPr>
        <p:spPr bwMode="auto">
          <a:xfrm>
            <a:off x="3775075" y="6029325"/>
            <a:ext cx="3375025"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8</a:t>
            </a:r>
            <a:r>
              <a:rPr lang="zh-CN" altLang="en-US" sz="2800" b="1"/>
              <a:t>位二进制数</a:t>
            </a:r>
            <a:r>
              <a:rPr lang="en-US" altLang="zh-CN" sz="2800" b="1"/>
              <a:t>D</a:t>
            </a:r>
            <a:r>
              <a:rPr lang="en-US" altLang="zh-CN" sz="2800" b="1" baseline="-25000"/>
              <a:t>7</a:t>
            </a:r>
            <a:r>
              <a:rPr lang="en-US" altLang="zh-CN" sz="2800" b="1"/>
              <a:t>~D</a:t>
            </a:r>
            <a:r>
              <a:rPr lang="en-US" altLang="zh-CN" sz="2800" b="1" baseline="-25000"/>
              <a:t>0</a:t>
            </a:r>
            <a:endParaRPr lang="en-US" altLang="zh-CN" sz="2800" b="1"/>
          </a:p>
        </p:txBody>
      </p:sp>
      <p:sp>
        <p:nvSpPr>
          <p:cNvPr id="113717" name="AutoShape 53"/>
          <p:cNvSpPr>
            <a:spLocks/>
          </p:cNvSpPr>
          <p:nvPr/>
        </p:nvSpPr>
        <p:spPr bwMode="auto">
          <a:xfrm rot="-5400000">
            <a:off x="5065713" y="4054475"/>
            <a:ext cx="103188" cy="3836987"/>
          </a:xfrm>
          <a:prstGeom prst="leftBrace">
            <a:avLst>
              <a:gd name="adj1" fmla="val 309870"/>
              <a:gd name="adj2" fmla="val 50000"/>
            </a:avLst>
          </a:prstGeom>
          <a:noFill/>
          <a:ln w="28575">
            <a:solidFill>
              <a:schemeClr val="tx1"/>
            </a:solidFill>
            <a:round/>
            <a:headEnd/>
            <a:tailEnd/>
          </a:ln>
          <a:effectLst/>
        </p:spPr>
        <p:txBody>
          <a:bodyPr wrap="none" anchor="ct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3667"/>
                                        </p:tgtEl>
                                        <p:attrNameLst>
                                          <p:attrName>style.visibility</p:attrName>
                                        </p:attrNameLst>
                                      </p:cBhvr>
                                      <p:to>
                                        <p:strVal val="visible"/>
                                      </p:to>
                                    </p:set>
                                    <p:animEffect transition="in" filter="strips(downLeft)">
                                      <p:cBhvr>
                                        <p:cTn id="7" dur="500"/>
                                        <p:tgtEl>
                                          <p:spTgt spid="1136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113668"/>
                                        </p:tgtEl>
                                        <p:attrNameLst>
                                          <p:attrName>style.visibility</p:attrName>
                                        </p:attrNameLst>
                                      </p:cBhvr>
                                      <p:to>
                                        <p:strVal val="visible"/>
                                      </p:to>
                                    </p:set>
                                    <p:animEffect transition="in" filter="barn(outVertical)">
                                      <p:cBhvr>
                                        <p:cTn id="12" dur="500"/>
                                        <p:tgtEl>
                                          <p:spTgt spid="1136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717"/>
                                        </p:tgtEl>
                                        <p:attrNameLst>
                                          <p:attrName>style.visibility</p:attrName>
                                        </p:attrNameLst>
                                      </p:cBhvr>
                                      <p:to>
                                        <p:strVal val="visible"/>
                                      </p:to>
                                    </p:set>
                                    <p:animEffect transition="in" filter="wipe(left)">
                                      <p:cBhvr>
                                        <p:cTn id="17" dur="500"/>
                                        <p:tgtEl>
                                          <p:spTgt spid="1137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716"/>
                                        </p:tgtEl>
                                        <p:attrNameLst>
                                          <p:attrName>style.visibility</p:attrName>
                                        </p:attrNameLst>
                                      </p:cBhvr>
                                      <p:to>
                                        <p:strVal val="visible"/>
                                      </p:to>
                                    </p:set>
                                    <p:animEffect transition="in" filter="wipe(left)">
                                      <p:cBhvr>
                                        <p:cTn id="22" dur="500"/>
                                        <p:tgtEl>
                                          <p:spTgt spid="113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animBg="1" autoUpdateAnimBg="0"/>
      <p:bldP spid="113716" grpId="0" autoUpdateAnimBg="0"/>
      <p:bldP spid="11371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412750" y="333375"/>
            <a:ext cx="6821488" cy="519113"/>
          </a:xfrm>
          <a:prstGeom prst="rect">
            <a:avLst/>
          </a:prstGeom>
          <a:noFill/>
          <a:ln w="9525">
            <a:noFill/>
            <a:miter lim="800000"/>
            <a:headEnd/>
            <a:tailEnd/>
          </a:ln>
          <a:effectLst/>
        </p:spPr>
        <p:txBody>
          <a:bodyPr wrap="none" anchor="ctr">
            <a:spAutoFit/>
          </a:bodyPr>
          <a:lstStyle/>
          <a:p>
            <a:pPr eaLnBrk="1" hangingPunct="1">
              <a:spcBef>
                <a:spcPct val="50000"/>
              </a:spcBef>
            </a:pPr>
            <a:r>
              <a:rPr lang="zh-CN" altLang="en-US" sz="2800" b="1"/>
              <a:t>数码寄存器用于计算机 </a:t>
            </a:r>
            <a:r>
              <a:rPr lang="zh-CN" altLang="en-US" sz="2800" b="1">
                <a:solidFill>
                  <a:srgbClr val="FF0066"/>
                </a:solidFill>
              </a:rPr>
              <a:t>并行输入</a:t>
            </a:r>
            <a:r>
              <a:rPr lang="en-US" altLang="zh-CN" sz="2800" b="1">
                <a:solidFill>
                  <a:srgbClr val="FF0066"/>
                </a:solidFill>
              </a:rPr>
              <a:t>/</a:t>
            </a:r>
            <a:r>
              <a:rPr lang="zh-CN" altLang="en-US" sz="2800" b="1">
                <a:solidFill>
                  <a:srgbClr val="FF0066"/>
                </a:solidFill>
              </a:rPr>
              <a:t>输出接口</a:t>
            </a:r>
            <a:endParaRPr lang="zh-CN" altLang="en-US" sz="2800" b="1"/>
          </a:p>
        </p:txBody>
      </p:sp>
      <p:sp>
        <p:nvSpPr>
          <p:cNvPr id="114691" name="AutoShape 3"/>
          <p:cNvSpPr>
            <a:spLocks noChangeArrowheads="1"/>
          </p:cNvSpPr>
          <p:nvPr/>
        </p:nvSpPr>
        <p:spPr bwMode="auto">
          <a:xfrm>
            <a:off x="4241800" y="4781550"/>
            <a:ext cx="403225" cy="952500"/>
          </a:xfrm>
          <a:prstGeom prst="upArrow">
            <a:avLst>
              <a:gd name="adj1" fmla="val 50000"/>
              <a:gd name="adj2" fmla="val 59055"/>
            </a:avLst>
          </a:prstGeom>
          <a:solidFill>
            <a:srgbClr val="66FFFF"/>
          </a:solidFill>
          <a:ln w="28575">
            <a:solidFill>
              <a:schemeClr val="tx1"/>
            </a:solidFill>
            <a:miter lim="800000"/>
            <a:headEnd/>
            <a:tailEnd/>
          </a:ln>
          <a:effectLst/>
        </p:spPr>
        <p:txBody>
          <a:bodyPr wrap="none" anchor="ctr"/>
          <a:lstStyle/>
          <a:p>
            <a:pPr eaLnBrk="1" hangingPunct="1"/>
            <a:endParaRPr lang="zh-CN" altLang="en-US"/>
          </a:p>
        </p:txBody>
      </p:sp>
      <p:grpSp>
        <p:nvGrpSpPr>
          <p:cNvPr id="114692" name="Group 4"/>
          <p:cNvGrpSpPr>
            <a:grpSpLocks/>
          </p:cNvGrpSpPr>
          <p:nvPr/>
        </p:nvGrpSpPr>
        <p:grpSpPr bwMode="auto">
          <a:xfrm>
            <a:off x="2798763" y="1260475"/>
            <a:ext cx="3203575" cy="1970088"/>
            <a:chOff x="1763" y="794"/>
            <a:chExt cx="2018" cy="1241"/>
          </a:xfrm>
        </p:grpSpPr>
        <p:sp>
          <p:nvSpPr>
            <p:cNvPr id="46111" name="Rectangle 5"/>
            <p:cNvSpPr>
              <a:spLocks noChangeArrowheads="1"/>
            </p:cNvSpPr>
            <p:nvPr/>
          </p:nvSpPr>
          <p:spPr bwMode="auto">
            <a:xfrm>
              <a:off x="1763" y="794"/>
              <a:ext cx="2018" cy="691"/>
            </a:xfrm>
            <a:prstGeom prst="rect">
              <a:avLst/>
            </a:prstGeom>
            <a:noFill/>
            <a:ln w="28575">
              <a:solidFill>
                <a:schemeClr val="tx1"/>
              </a:solidFill>
              <a:miter lim="800000"/>
              <a:headEnd/>
              <a:tailEnd/>
            </a:ln>
            <a:effectLst/>
          </p:spPr>
          <p:txBody>
            <a:bodyPr wrap="none" anchor="ctr"/>
            <a:lstStyle/>
            <a:p>
              <a:pPr eaLnBrk="1" hangingPunct="1"/>
              <a:endParaRPr lang="zh-CN" altLang="en-US"/>
            </a:p>
          </p:txBody>
        </p:sp>
        <p:sp>
          <p:nvSpPr>
            <p:cNvPr id="46112" name="Text Box 6"/>
            <p:cNvSpPr txBox="1">
              <a:spLocks noChangeArrowheads="1"/>
            </p:cNvSpPr>
            <p:nvPr/>
          </p:nvSpPr>
          <p:spPr bwMode="auto">
            <a:xfrm>
              <a:off x="2281" y="823"/>
              <a:ext cx="1020"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zh-CN" altLang="en-US" sz="2800" b="1">
                  <a:solidFill>
                    <a:srgbClr val="FF0066"/>
                  </a:solidFill>
                </a:rPr>
                <a:t>外部设备</a:t>
              </a:r>
            </a:p>
          </p:txBody>
        </p:sp>
        <p:sp>
          <p:nvSpPr>
            <p:cNvPr id="46113" name="Text Box 7"/>
            <p:cNvSpPr txBox="1">
              <a:spLocks noChangeArrowheads="1"/>
            </p:cNvSpPr>
            <p:nvPr/>
          </p:nvSpPr>
          <p:spPr bwMode="auto">
            <a:xfrm>
              <a:off x="2294" y="1124"/>
              <a:ext cx="944"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en-US" altLang="zh-CN" sz="2800" b="1">
                  <a:solidFill>
                    <a:srgbClr val="FF0066"/>
                  </a:solidFill>
                </a:rPr>
                <a:t>(</a:t>
              </a:r>
              <a:r>
                <a:rPr lang="zh-CN" altLang="en-US" sz="2800" b="1">
                  <a:solidFill>
                    <a:srgbClr val="FF0066"/>
                  </a:solidFill>
                </a:rPr>
                <a:t>打印机</a:t>
              </a:r>
              <a:r>
                <a:rPr lang="en-US" altLang="zh-CN" sz="2800" b="1">
                  <a:solidFill>
                    <a:srgbClr val="FF0066"/>
                  </a:solidFill>
                </a:rPr>
                <a:t>)</a:t>
              </a:r>
            </a:p>
          </p:txBody>
        </p:sp>
        <p:sp>
          <p:nvSpPr>
            <p:cNvPr id="46114" name="AutoShape 8"/>
            <p:cNvSpPr>
              <a:spLocks noChangeArrowheads="1"/>
            </p:cNvSpPr>
            <p:nvPr/>
          </p:nvSpPr>
          <p:spPr bwMode="auto">
            <a:xfrm>
              <a:off x="2659" y="1490"/>
              <a:ext cx="273" cy="545"/>
            </a:xfrm>
            <a:prstGeom prst="upArrow">
              <a:avLst>
                <a:gd name="adj1" fmla="val 50000"/>
                <a:gd name="adj2" fmla="val 49908"/>
              </a:avLst>
            </a:prstGeom>
            <a:solidFill>
              <a:srgbClr val="66FFFF"/>
            </a:solidFill>
            <a:ln w="28575">
              <a:solidFill>
                <a:schemeClr val="tx1"/>
              </a:solidFill>
              <a:miter lim="800000"/>
              <a:headEnd/>
              <a:tailEnd/>
            </a:ln>
            <a:effectLst/>
          </p:spPr>
          <p:txBody>
            <a:bodyPr wrap="none" anchor="ctr"/>
            <a:lstStyle/>
            <a:p>
              <a:pPr eaLnBrk="1" hangingPunct="1"/>
              <a:endParaRPr lang="zh-CN" altLang="en-US"/>
            </a:p>
          </p:txBody>
        </p:sp>
      </p:grpSp>
      <p:grpSp>
        <p:nvGrpSpPr>
          <p:cNvPr id="114697" name="Group 9"/>
          <p:cNvGrpSpPr>
            <a:grpSpLocks/>
          </p:cNvGrpSpPr>
          <p:nvPr/>
        </p:nvGrpSpPr>
        <p:grpSpPr bwMode="auto">
          <a:xfrm>
            <a:off x="2395538" y="3152775"/>
            <a:ext cx="3665537" cy="2068513"/>
            <a:chOff x="1509" y="1986"/>
            <a:chExt cx="2309" cy="1303"/>
          </a:xfrm>
        </p:grpSpPr>
        <p:sp>
          <p:nvSpPr>
            <p:cNvPr id="46104" name="Text Box 10"/>
            <p:cNvSpPr txBox="1">
              <a:spLocks noChangeArrowheads="1"/>
            </p:cNvSpPr>
            <p:nvPr/>
          </p:nvSpPr>
          <p:spPr bwMode="auto">
            <a:xfrm>
              <a:off x="2311" y="2357"/>
              <a:ext cx="1068"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en-US" altLang="zh-CN" sz="2800" b="1">
                  <a:solidFill>
                    <a:srgbClr val="FF0066"/>
                  </a:solidFill>
                </a:rPr>
                <a:t>8D</a:t>
              </a:r>
              <a:r>
                <a:rPr lang="zh-CN" altLang="en-US" sz="2800" b="1">
                  <a:solidFill>
                    <a:srgbClr val="FF0066"/>
                  </a:solidFill>
                </a:rPr>
                <a:t>锁存器</a:t>
              </a:r>
            </a:p>
          </p:txBody>
        </p:sp>
        <p:sp>
          <p:nvSpPr>
            <p:cNvPr id="46105" name="Rectangle 11"/>
            <p:cNvSpPr>
              <a:spLocks noChangeArrowheads="1"/>
            </p:cNvSpPr>
            <p:nvPr/>
          </p:nvSpPr>
          <p:spPr bwMode="auto">
            <a:xfrm>
              <a:off x="1800" y="2039"/>
              <a:ext cx="2018" cy="963"/>
            </a:xfrm>
            <a:prstGeom prst="rect">
              <a:avLst/>
            </a:prstGeom>
            <a:noFill/>
            <a:ln w="28575">
              <a:solidFill>
                <a:schemeClr val="tx1"/>
              </a:solidFill>
              <a:miter lim="800000"/>
              <a:headEnd/>
              <a:tailEnd/>
            </a:ln>
            <a:effectLst/>
          </p:spPr>
          <p:txBody>
            <a:bodyPr wrap="none" anchor="ctr"/>
            <a:lstStyle/>
            <a:p>
              <a:pPr eaLnBrk="1" hangingPunct="1"/>
              <a:endParaRPr lang="zh-CN" altLang="en-US"/>
            </a:p>
          </p:txBody>
        </p:sp>
        <p:sp>
          <p:nvSpPr>
            <p:cNvPr id="46106" name="Text Box 12"/>
            <p:cNvSpPr txBox="1">
              <a:spLocks noChangeArrowheads="1"/>
            </p:cNvSpPr>
            <p:nvPr/>
          </p:nvSpPr>
          <p:spPr bwMode="auto">
            <a:xfrm>
              <a:off x="2447" y="2711"/>
              <a:ext cx="780"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en-US" altLang="zh-CN" sz="2800" b="1"/>
                <a:t>1D~8D</a:t>
              </a:r>
            </a:p>
          </p:txBody>
        </p:sp>
        <p:sp>
          <p:nvSpPr>
            <p:cNvPr id="46107" name="Text Box 13"/>
            <p:cNvSpPr txBox="1">
              <a:spLocks noChangeArrowheads="1"/>
            </p:cNvSpPr>
            <p:nvPr/>
          </p:nvSpPr>
          <p:spPr bwMode="auto">
            <a:xfrm>
              <a:off x="2417" y="1986"/>
              <a:ext cx="804"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en-US" altLang="zh-CN" sz="2800" b="1"/>
                <a:t>1Q~8Q</a:t>
              </a:r>
            </a:p>
          </p:txBody>
        </p:sp>
        <p:sp>
          <p:nvSpPr>
            <p:cNvPr id="46108" name="Line 14"/>
            <p:cNvSpPr>
              <a:spLocks noChangeShapeType="1"/>
            </p:cNvSpPr>
            <p:nvPr/>
          </p:nvSpPr>
          <p:spPr bwMode="auto">
            <a:xfrm>
              <a:off x="1509" y="2545"/>
              <a:ext cx="291"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6109" name="Line 15"/>
            <p:cNvSpPr>
              <a:spLocks noChangeShapeType="1"/>
            </p:cNvSpPr>
            <p:nvPr/>
          </p:nvSpPr>
          <p:spPr bwMode="auto">
            <a:xfrm>
              <a:off x="1509" y="2545"/>
              <a:ext cx="1" cy="744"/>
            </a:xfrm>
            <a:prstGeom prst="line">
              <a:avLst/>
            </a:prstGeom>
            <a:noFill/>
            <a:ln w="28575">
              <a:solidFill>
                <a:schemeClr val="tx1"/>
              </a:solidFill>
              <a:round/>
              <a:headEnd/>
              <a:tailEnd/>
            </a:ln>
            <a:effectLst/>
          </p:spPr>
          <p:txBody>
            <a:bodyPr wrap="none" anchor="ctr"/>
            <a:lstStyle/>
            <a:p>
              <a:endParaRPr lang="zh-CN" altLang="en-US"/>
            </a:p>
          </p:txBody>
        </p:sp>
        <p:sp>
          <p:nvSpPr>
            <p:cNvPr id="46110" name="Text Box 16"/>
            <p:cNvSpPr txBox="1">
              <a:spLocks noChangeArrowheads="1"/>
            </p:cNvSpPr>
            <p:nvPr/>
          </p:nvSpPr>
          <p:spPr bwMode="auto">
            <a:xfrm>
              <a:off x="1784" y="2391"/>
              <a:ext cx="415" cy="327"/>
            </a:xfrm>
            <a:prstGeom prst="rect">
              <a:avLst/>
            </a:prstGeom>
            <a:noFill/>
            <a:ln w="9525">
              <a:noFill/>
              <a:miter lim="800000"/>
              <a:headEnd/>
              <a:tailEnd/>
            </a:ln>
            <a:effectLst/>
          </p:spPr>
          <p:txBody>
            <a:bodyPr wrap="none" anchor="ctr">
              <a:spAutoFit/>
            </a:bodyPr>
            <a:lstStyle/>
            <a:p>
              <a:pPr algn="ctr" eaLnBrk="1" hangingPunct="1">
                <a:spcBef>
                  <a:spcPct val="50000"/>
                </a:spcBef>
              </a:pPr>
              <a:r>
                <a:rPr lang="en-US" altLang="zh-CN" sz="2800" b="1"/>
                <a:t>CP</a:t>
              </a:r>
            </a:p>
          </p:txBody>
        </p:sp>
      </p:grpSp>
      <p:sp>
        <p:nvSpPr>
          <p:cNvPr id="114705" name="Text Box 17"/>
          <p:cNvSpPr txBox="1">
            <a:spLocks noChangeArrowheads="1"/>
          </p:cNvSpPr>
          <p:nvPr/>
        </p:nvSpPr>
        <p:spPr bwMode="auto">
          <a:xfrm>
            <a:off x="3970338" y="5649913"/>
            <a:ext cx="1123950" cy="519112"/>
          </a:xfrm>
          <a:prstGeom prst="rect">
            <a:avLst/>
          </a:prstGeom>
          <a:noFill/>
          <a:ln w="9525">
            <a:noFill/>
            <a:miter lim="800000"/>
            <a:headEnd/>
            <a:tailEnd/>
          </a:ln>
          <a:effectLst/>
        </p:spPr>
        <p:txBody>
          <a:bodyPr anchor="ctr">
            <a:spAutoFit/>
          </a:bodyPr>
          <a:lstStyle/>
          <a:p>
            <a:pPr algn="ctr" eaLnBrk="1" hangingPunct="1">
              <a:spcBef>
                <a:spcPct val="50000"/>
              </a:spcBef>
            </a:pPr>
            <a:r>
              <a:rPr lang="en-US" altLang="zh-CN" sz="2800" b="1"/>
              <a:t>D</a:t>
            </a:r>
            <a:r>
              <a:rPr lang="en-US" altLang="zh-CN" sz="2800" b="1" baseline="-25000"/>
              <a:t>7</a:t>
            </a:r>
            <a:r>
              <a:rPr lang="en-US" altLang="zh-CN" sz="2800" b="1"/>
              <a:t>~D</a:t>
            </a:r>
            <a:r>
              <a:rPr lang="en-US" altLang="zh-CN" sz="2800" b="1" baseline="-25000"/>
              <a:t>0</a:t>
            </a:r>
            <a:endParaRPr lang="en-US" altLang="zh-CN" sz="2800" b="1"/>
          </a:p>
        </p:txBody>
      </p:sp>
      <p:grpSp>
        <p:nvGrpSpPr>
          <p:cNvPr id="114706" name="Group 18"/>
          <p:cNvGrpSpPr>
            <a:grpSpLocks/>
          </p:cNvGrpSpPr>
          <p:nvPr/>
        </p:nvGrpSpPr>
        <p:grpSpPr bwMode="auto">
          <a:xfrm>
            <a:off x="1874838" y="5314950"/>
            <a:ext cx="989012" cy="446088"/>
            <a:chOff x="1845" y="3928"/>
            <a:chExt cx="623" cy="281"/>
          </a:xfrm>
        </p:grpSpPr>
        <p:sp>
          <p:nvSpPr>
            <p:cNvPr id="46099" name="Line 19"/>
            <p:cNvSpPr>
              <a:spLocks noChangeShapeType="1"/>
            </p:cNvSpPr>
            <p:nvPr/>
          </p:nvSpPr>
          <p:spPr bwMode="auto">
            <a:xfrm>
              <a:off x="1845" y="4200"/>
              <a:ext cx="200" cy="0"/>
            </a:xfrm>
            <a:prstGeom prst="line">
              <a:avLst/>
            </a:prstGeom>
            <a:noFill/>
            <a:ln w="28575">
              <a:solidFill>
                <a:schemeClr val="tx1"/>
              </a:solidFill>
              <a:round/>
              <a:headEnd/>
              <a:tailEnd/>
            </a:ln>
            <a:effectLst/>
          </p:spPr>
          <p:txBody>
            <a:bodyPr wrap="none" anchor="ctr"/>
            <a:lstStyle/>
            <a:p>
              <a:endParaRPr lang="zh-CN" altLang="en-US"/>
            </a:p>
          </p:txBody>
        </p:sp>
        <p:sp>
          <p:nvSpPr>
            <p:cNvPr id="46100" name="Line 20"/>
            <p:cNvSpPr>
              <a:spLocks noChangeShapeType="1"/>
            </p:cNvSpPr>
            <p:nvPr/>
          </p:nvSpPr>
          <p:spPr bwMode="auto">
            <a:xfrm flipV="1">
              <a:off x="2045" y="3928"/>
              <a:ext cx="0" cy="27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46101" name="Line 21"/>
            <p:cNvSpPr>
              <a:spLocks noChangeShapeType="1"/>
            </p:cNvSpPr>
            <p:nvPr/>
          </p:nvSpPr>
          <p:spPr bwMode="auto">
            <a:xfrm>
              <a:off x="2036" y="3946"/>
              <a:ext cx="237" cy="0"/>
            </a:xfrm>
            <a:prstGeom prst="line">
              <a:avLst/>
            </a:prstGeom>
            <a:noFill/>
            <a:ln w="28575">
              <a:solidFill>
                <a:schemeClr val="tx1"/>
              </a:solidFill>
              <a:round/>
              <a:headEnd/>
              <a:tailEnd/>
            </a:ln>
            <a:effectLst/>
          </p:spPr>
          <p:txBody>
            <a:bodyPr wrap="none" anchor="ctr"/>
            <a:lstStyle/>
            <a:p>
              <a:endParaRPr lang="zh-CN" altLang="en-US"/>
            </a:p>
          </p:txBody>
        </p:sp>
        <p:sp>
          <p:nvSpPr>
            <p:cNvPr id="46102" name="Line 22"/>
            <p:cNvSpPr>
              <a:spLocks noChangeShapeType="1"/>
            </p:cNvSpPr>
            <p:nvPr/>
          </p:nvSpPr>
          <p:spPr bwMode="auto">
            <a:xfrm>
              <a:off x="2272" y="3946"/>
              <a:ext cx="0" cy="263"/>
            </a:xfrm>
            <a:prstGeom prst="line">
              <a:avLst/>
            </a:prstGeom>
            <a:noFill/>
            <a:ln w="28575">
              <a:solidFill>
                <a:schemeClr val="tx1"/>
              </a:solidFill>
              <a:round/>
              <a:headEnd/>
              <a:tailEnd/>
            </a:ln>
            <a:effectLst/>
          </p:spPr>
          <p:txBody>
            <a:bodyPr wrap="none" anchor="ctr"/>
            <a:lstStyle/>
            <a:p>
              <a:endParaRPr lang="zh-CN" altLang="en-US"/>
            </a:p>
          </p:txBody>
        </p:sp>
        <p:sp>
          <p:nvSpPr>
            <p:cNvPr id="46103" name="Line 23"/>
            <p:cNvSpPr>
              <a:spLocks noChangeShapeType="1"/>
            </p:cNvSpPr>
            <p:nvPr/>
          </p:nvSpPr>
          <p:spPr bwMode="auto">
            <a:xfrm>
              <a:off x="2268" y="4196"/>
              <a:ext cx="200" cy="0"/>
            </a:xfrm>
            <a:prstGeom prst="line">
              <a:avLst/>
            </a:prstGeom>
            <a:noFill/>
            <a:ln w="28575">
              <a:solidFill>
                <a:schemeClr val="tx1"/>
              </a:solidFill>
              <a:round/>
              <a:headEnd/>
              <a:tailEnd/>
            </a:ln>
            <a:effectLst/>
          </p:spPr>
          <p:txBody>
            <a:bodyPr wrap="none" anchor="ctr"/>
            <a:lstStyle/>
            <a:p>
              <a:endParaRPr lang="zh-CN" altLang="en-US"/>
            </a:p>
          </p:txBody>
        </p:sp>
      </p:grpSp>
      <p:sp>
        <p:nvSpPr>
          <p:cNvPr id="114712" name="Text Box 24"/>
          <p:cNvSpPr txBox="1">
            <a:spLocks noChangeArrowheads="1"/>
          </p:cNvSpPr>
          <p:nvPr/>
        </p:nvSpPr>
        <p:spPr bwMode="auto">
          <a:xfrm>
            <a:off x="442913" y="5895975"/>
            <a:ext cx="3419475" cy="519113"/>
          </a:xfrm>
          <a:prstGeom prst="rect">
            <a:avLst/>
          </a:prstGeom>
          <a:noFill/>
          <a:ln w="9525">
            <a:noFill/>
            <a:miter lim="800000"/>
            <a:headEnd/>
            <a:tailEnd/>
          </a:ln>
          <a:effectLst/>
        </p:spPr>
        <p:txBody>
          <a:bodyPr wrap="none" anchor="ctr">
            <a:spAutoFit/>
          </a:bodyPr>
          <a:lstStyle/>
          <a:p>
            <a:pPr algn="ctr" eaLnBrk="1" hangingPunct="1">
              <a:spcBef>
                <a:spcPct val="50000"/>
              </a:spcBef>
            </a:pPr>
            <a:r>
              <a:rPr lang="zh-CN" altLang="en-US" sz="2800" b="1"/>
              <a:t>计算机</a:t>
            </a:r>
            <a:r>
              <a:rPr lang="en-US" altLang="zh-CN" sz="2800" b="1"/>
              <a:t>CPU</a:t>
            </a:r>
            <a:r>
              <a:rPr lang="zh-CN" altLang="en-US" sz="2800" b="1"/>
              <a:t>控制信号</a:t>
            </a:r>
          </a:p>
        </p:txBody>
      </p:sp>
      <p:sp>
        <p:nvSpPr>
          <p:cNvPr id="114713" name="Text Box 25"/>
          <p:cNvSpPr txBox="1">
            <a:spLocks noChangeArrowheads="1"/>
          </p:cNvSpPr>
          <p:nvPr/>
        </p:nvSpPr>
        <p:spPr bwMode="auto">
          <a:xfrm>
            <a:off x="5175250" y="5815013"/>
            <a:ext cx="3419475" cy="519112"/>
          </a:xfrm>
          <a:prstGeom prst="rect">
            <a:avLst/>
          </a:prstGeom>
          <a:noFill/>
          <a:ln w="9525">
            <a:noFill/>
            <a:miter lim="800000"/>
            <a:headEnd/>
            <a:tailEnd/>
          </a:ln>
          <a:effectLst/>
        </p:spPr>
        <p:txBody>
          <a:bodyPr wrap="none" anchor="ctr">
            <a:spAutoFit/>
          </a:bodyPr>
          <a:lstStyle/>
          <a:p>
            <a:pPr algn="ctr" eaLnBrk="1" hangingPunct="1">
              <a:spcBef>
                <a:spcPct val="50000"/>
              </a:spcBef>
            </a:pPr>
            <a:r>
              <a:rPr lang="zh-CN" altLang="en-US" sz="2800" b="1"/>
              <a:t>计算机</a:t>
            </a:r>
            <a:r>
              <a:rPr lang="en-US" altLang="zh-CN" sz="2800" b="1"/>
              <a:t>CPU</a:t>
            </a:r>
            <a:r>
              <a:rPr lang="zh-CN" altLang="en-US" sz="2800" b="1"/>
              <a:t>数据总线</a:t>
            </a:r>
          </a:p>
        </p:txBody>
      </p:sp>
      <p:grpSp>
        <p:nvGrpSpPr>
          <p:cNvPr id="114714" name="Group 26"/>
          <p:cNvGrpSpPr>
            <a:grpSpLocks/>
          </p:cNvGrpSpPr>
          <p:nvPr/>
        </p:nvGrpSpPr>
        <p:grpSpPr bwMode="auto">
          <a:xfrm>
            <a:off x="4527550" y="5267325"/>
            <a:ext cx="1489075" cy="592138"/>
            <a:chOff x="2852" y="3318"/>
            <a:chExt cx="938" cy="373"/>
          </a:xfrm>
        </p:grpSpPr>
        <p:sp>
          <p:nvSpPr>
            <p:cNvPr id="46097" name="Freeform 27"/>
            <p:cNvSpPr>
              <a:spLocks/>
            </p:cNvSpPr>
            <p:nvPr/>
          </p:nvSpPr>
          <p:spPr bwMode="auto">
            <a:xfrm>
              <a:off x="2852" y="3318"/>
              <a:ext cx="938" cy="373"/>
            </a:xfrm>
            <a:custGeom>
              <a:avLst/>
              <a:gdLst>
                <a:gd name="T0" fmla="*/ 920 w 938"/>
                <a:gd name="T1" fmla="*/ 373 h 373"/>
                <a:gd name="T2" fmla="*/ 920 w 938"/>
                <a:gd name="T3" fmla="*/ 255 h 373"/>
                <a:gd name="T4" fmla="*/ 893 w 938"/>
                <a:gd name="T5" fmla="*/ 155 h 373"/>
                <a:gd name="T6" fmla="*/ 820 w 938"/>
                <a:gd name="T7" fmla="*/ 100 h 373"/>
                <a:gd name="T8" fmla="*/ 666 w 938"/>
                <a:gd name="T9" fmla="*/ 55 h 373"/>
                <a:gd name="T10" fmla="*/ 548 w 938"/>
                <a:gd name="T11" fmla="*/ 0 h 373"/>
                <a:gd name="T12" fmla="*/ 139 w 938"/>
                <a:gd name="T13" fmla="*/ 37 h 373"/>
                <a:gd name="T14" fmla="*/ 30 w 938"/>
                <a:gd name="T15" fmla="*/ 37 h 3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38" h="373">
                  <a:moveTo>
                    <a:pt x="920" y="373"/>
                  </a:moveTo>
                  <a:cubicBezTo>
                    <a:pt x="938" y="319"/>
                    <a:pt x="932" y="348"/>
                    <a:pt x="920" y="255"/>
                  </a:cubicBezTo>
                  <a:cubicBezTo>
                    <a:pt x="918" y="242"/>
                    <a:pt x="902" y="161"/>
                    <a:pt x="893" y="155"/>
                  </a:cubicBezTo>
                  <a:cubicBezTo>
                    <a:pt x="868" y="138"/>
                    <a:pt x="847" y="114"/>
                    <a:pt x="820" y="100"/>
                  </a:cubicBezTo>
                  <a:cubicBezTo>
                    <a:pt x="773" y="76"/>
                    <a:pt x="715" y="71"/>
                    <a:pt x="666" y="55"/>
                  </a:cubicBezTo>
                  <a:cubicBezTo>
                    <a:pt x="624" y="41"/>
                    <a:pt x="589" y="15"/>
                    <a:pt x="548" y="0"/>
                  </a:cubicBezTo>
                  <a:cubicBezTo>
                    <a:pt x="399" y="7"/>
                    <a:pt x="282" y="25"/>
                    <a:pt x="139" y="37"/>
                  </a:cubicBezTo>
                  <a:cubicBezTo>
                    <a:pt x="114" y="42"/>
                    <a:pt x="0" y="91"/>
                    <a:pt x="30" y="37"/>
                  </a:cubicBezTo>
                </a:path>
              </a:pathLst>
            </a:custGeom>
            <a:noFill/>
            <a:ln w="28575" cap="flat" cmpd="sng">
              <a:solidFill>
                <a:schemeClr val="accent2"/>
              </a:solidFill>
              <a:prstDash val="solid"/>
              <a:round/>
              <a:headEnd type="none" w="med" len="med"/>
              <a:tailEnd type="none" w="med" len="med"/>
            </a:ln>
            <a:effectLst/>
          </p:spPr>
          <p:txBody>
            <a:bodyPr wrap="none" anchor="ctr"/>
            <a:lstStyle/>
            <a:p>
              <a:endParaRPr lang="zh-CN" altLang="en-US"/>
            </a:p>
          </p:txBody>
        </p:sp>
        <p:sp>
          <p:nvSpPr>
            <p:cNvPr id="46098" name="Line 28"/>
            <p:cNvSpPr>
              <a:spLocks noChangeShapeType="1"/>
            </p:cNvSpPr>
            <p:nvPr/>
          </p:nvSpPr>
          <p:spPr bwMode="auto">
            <a:xfrm flipH="1">
              <a:off x="2864" y="3373"/>
              <a:ext cx="100" cy="0"/>
            </a:xfrm>
            <a:prstGeom prst="line">
              <a:avLst/>
            </a:prstGeom>
            <a:noFill/>
            <a:ln w="28575">
              <a:solidFill>
                <a:schemeClr val="accent2"/>
              </a:solidFill>
              <a:round/>
              <a:headEnd/>
              <a:tailEnd type="triangle" w="med" len="med"/>
            </a:ln>
            <a:effectLst/>
          </p:spPr>
          <p:txBody>
            <a:bodyPr wrap="none" anchor="ctr"/>
            <a:lstStyle/>
            <a:p>
              <a:endParaRPr lang="zh-CN" altLang="en-US"/>
            </a:p>
          </p:txBody>
        </p:sp>
      </p:grpSp>
      <p:sp>
        <p:nvSpPr>
          <p:cNvPr id="114717" name="Text Box 29"/>
          <p:cNvSpPr txBox="1">
            <a:spLocks noChangeArrowheads="1"/>
          </p:cNvSpPr>
          <p:nvPr/>
        </p:nvSpPr>
        <p:spPr bwMode="auto">
          <a:xfrm>
            <a:off x="844550" y="3241675"/>
            <a:ext cx="1619250" cy="519113"/>
          </a:xfrm>
          <a:prstGeom prst="rect">
            <a:avLst/>
          </a:prstGeom>
          <a:noFill/>
          <a:ln w="9525">
            <a:noFill/>
            <a:miter lim="800000"/>
            <a:headEnd/>
            <a:tailEnd/>
          </a:ln>
          <a:effectLst/>
        </p:spPr>
        <p:txBody>
          <a:bodyPr wrap="none" anchor="ctr">
            <a:spAutoFit/>
          </a:bodyPr>
          <a:lstStyle/>
          <a:p>
            <a:pPr algn="ctr" eaLnBrk="1" hangingPunct="1">
              <a:spcBef>
                <a:spcPct val="50000"/>
              </a:spcBef>
            </a:pPr>
            <a:r>
              <a:rPr lang="zh-CN" altLang="en-US" sz="2800" b="1"/>
              <a:t>输出接口</a:t>
            </a:r>
          </a:p>
        </p:txBody>
      </p:sp>
      <p:grpSp>
        <p:nvGrpSpPr>
          <p:cNvPr id="114718" name="Group 30"/>
          <p:cNvGrpSpPr>
            <a:grpSpLocks/>
          </p:cNvGrpSpPr>
          <p:nvPr/>
        </p:nvGrpSpPr>
        <p:grpSpPr bwMode="auto">
          <a:xfrm>
            <a:off x="4445000" y="4322763"/>
            <a:ext cx="4637088" cy="1014412"/>
            <a:chOff x="2800" y="2723"/>
            <a:chExt cx="2921" cy="639"/>
          </a:xfrm>
        </p:grpSpPr>
        <p:sp>
          <p:nvSpPr>
            <p:cNvPr id="46093" name="Text Box 31"/>
            <p:cNvSpPr txBox="1">
              <a:spLocks noChangeArrowheads="1"/>
            </p:cNvSpPr>
            <p:nvPr/>
          </p:nvSpPr>
          <p:spPr bwMode="auto">
            <a:xfrm>
              <a:off x="3951" y="2723"/>
              <a:ext cx="1770" cy="639"/>
            </a:xfrm>
            <a:prstGeom prst="rect">
              <a:avLst/>
            </a:prstGeom>
            <a:noFill/>
            <a:ln w="9525">
              <a:solidFill>
                <a:schemeClr val="accent1"/>
              </a:solidFill>
              <a:miter lim="800000"/>
              <a:headEnd/>
              <a:tailEnd/>
            </a:ln>
            <a:effectLst/>
          </p:spPr>
          <p:txBody>
            <a:bodyPr wrap="none" anchor="ctr">
              <a:spAutoFit/>
            </a:bodyPr>
            <a:lstStyle/>
            <a:p>
              <a:pPr algn="ctr" eaLnBrk="1" hangingPunct="1">
                <a:spcBef>
                  <a:spcPct val="50000"/>
                </a:spcBef>
              </a:pPr>
              <a:r>
                <a:rPr lang="zh-CN" altLang="en-US" b="1"/>
                <a:t>计算机总线画法</a:t>
              </a:r>
              <a:r>
                <a:rPr lang="en-US" altLang="zh-CN" b="1"/>
                <a:t>:</a:t>
              </a:r>
            </a:p>
            <a:p>
              <a:pPr algn="ctr" eaLnBrk="1" hangingPunct="1">
                <a:spcBef>
                  <a:spcPct val="50000"/>
                </a:spcBef>
              </a:pPr>
              <a:r>
                <a:rPr lang="zh-CN" altLang="en-US" b="1"/>
                <a:t>一条粗线代表</a:t>
              </a:r>
              <a:r>
                <a:rPr lang="en-US" altLang="zh-CN" b="1"/>
                <a:t>8</a:t>
              </a:r>
              <a:r>
                <a:rPr lang="zh-CN" altLang="en-US" b="1"/>
                <a:t>条线</a:t>
              </a:r>
            </a:p>
          </p:txBody>
        </p:sp>
        <p:grpSp>
          <p:nvGrpSpPr>
            <p:cNvPr id="46094" name="Group 32"/>
            <p:cNvGrpSpPr>
              <a:grpSpLocks/>
            </p:cNvGrpSpPr>
            <p:nvPr/>
          </p:nvGrpSpPr>
          <p:grpSpPr bwMode="auto">
            <a:xfrm>
              <a:off x="2800" y="3186"/>
              <a:ext cx="1163" cy="132"/>
              <a:chOff x="2800" y="3186"/>
              <a:chExt cx="1163" cy="132"/>
            </a:xfrm>
          </p:grpSpPr>
          <p:sp>
            <p:nvSpPr>
              <p:cNvPr id="46095" name="Freeform 33"/>
              <p:cNvSpPr>
                <a:spLocks/>
              </p:cNvSpPr>
              <p:nvPr/>
            </p:nvSpPr>
            <p:spPr bwMode="auto">
              <a:xfrm>
                <a:off x="2800" y="3186"/>
                <a:ext cx="1118" cy="132"/>
              </a:xfrm>
              <a:custGeom>
                <a:avLst/>
                <a:gdLst>
                  <a:gd name="T0" fmla="*/ 0 w 1118"/>
                  <a:gd name="T1" fmla="*/ 132 h 132"/>
                  <a:gd name="T2" fmla="*/ 263 w 1118"/>
                  <a:gd name="T3" fmla="*/ 51 h 132"/>
                  <a:gd name="T4" fmla="*/ 745 w 1118"/>
                  <a:gd name="T5" fmla="*/ 14 h 132"/>
                  <a:gd name="T6" fmla="*/ 1118 w 1118"/>
                  <a:gd name="T7" fmla="*/ 5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18" h="132">
                    <a:moveTo>
                      <a:pt x="0" y="132"/>
                    </a:moveTo>
                    <a:cubicBezTo>
                      <a:pt x="75" y="57"/>
                      <a:pt x="158" y="65"/>
                      <a:pt x="263" y="51"/>
                    </a:cubicBezTo>
                    <a:cubicBezTo>
                      <a:pt x="424" y="30"/>
                      <a:pt x="582" y="20"/>
                      <a:pt x="745" y="14"/>
                    </a:cubicBezTo>
                    <a:cubicBezTo>
                      <a:pt x="877" y="0"/>
                      <a:pt x="980" y="5"/>
                      <a:pt x="1118" y="5"/>
                    </a:cubicBezTo>
                  </a:path>
                </a:pathLst>
              </a:custGeom>
              <a:noFill/>
              <a:ln w="28575" cap="flat" cmpd="sng">
                <a:solidFill>
                  <a:srgbClr val="CC3300"/>
                </a:solidFill>
                <a:prstDash val="solid"/>
                <a:round/>
                <a:headEnd/>
                <a:tailEnd/>
              </a:ln>
              <a:effectLst/>
            </p:spPr>
            <p:txBody>
              <a:bodyPr wrap="none" anchor="ctr"/>
              <a:lstStyle/>
              <a:p>
                <a:endParaRPr lang="zh-CN" altLang="en-US"/>
              </a:p>
            </p:txBody>
          </p:sp>
          <p:sp>
            <p:nvSpPr>
              <p:cNvPr id="46096" name="Line 34"/>
              <p:cNvSpPr>
                <a:spLocks noChangeShapeType="1"/>
              </p:cNvSpPr>
              <p:nvPr/>
            </p:nvSpPr>
            <p:spPr bwMode="auto">
              <a:xfrm>
                <a:off x="3826" y="3191"/>
                <a:ext cx="137" cy="0"/>
              </a:xfrm>
              <a:prstGeom prst="line">
                <a:avLst/>
              </a:prstGeom>
              <a:noFill/>
              <a:ln w="28575">
                <a:solidFill>
                  <a:srgbClr val="CC3300"/>
                </a:solidFill>
                <a:round/>
                <a:headEnd/>
                <a:tailEnd type="triangle" w="med" len="med"/>
              </a:ln>
              <a:effectLst/>
            </p:spPr>
            <p:txBody>
              <a:bodyPr wrap="none" anchor="ct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14697"/>
                                        </p:tgtEl>
                                        <p:attrNameLst>
                                          <p:attrName>style.visibility</p:attrName>
                                        </p:attrNameLst>
                                      </p:cBhvr>
                                      <p:to>
                                        <p:strVal val="visible"/>
                                      </p:to>
                                    </p:set>
                                    <p:animEffect transition="in" filter="barn(outVertical)">
                                      <p:cBhvr>
                                        <p:cTn id="7" dur="500"/>
                                        <p:tgtEl>
                                          <p:spTgt spid="114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4691"/>
                                        </p:tgtEl>
                                        <p:attrNameLst>
                                          <p:attrName>style.visibility</p:attrName>
                                        </p:attrNameLst>
                                      </p:cBhvr>
                                      <p:to>
                                        <p:strVal val="visible"/>
                                      </p:to>
                                    </p:set>
                                    <p:animEffect transition="in" filter="wipe(down)">
                                      <p:cBhvr>
                                        <p:cTn id="12" dur="500"/>
                                        <p:tgtEl>
                                          <p:spTgt spid="1146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713"/>
                                        </p:tgtEl>
                                        <p:attrNameLst>
                                          <p:attrName>style.visibility</p:attrName>
                                        </p:attrNameLst>
                                      </p:cBhvr>
                                      <p:to>
                                        <p:strVal val="visible"/>
                                      </p:to>
                                    </p:set>
                                    <p:animEffect transition="in" filter="wipe(left)">
                                      <p:cBhvr>
                                        <p:cTn id="17" dur="500"/>
                                        <p:tgtEl>
                                          <p:spTgt spid="1147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nodeType="clickEffect">
                                  <p:stCondLst>
                                    <p:cond delay="0"/>
                                  </p:stCondLst>
                                  <p:childTnLst>
                                    <p:set>
                                      <p:cBhvr>
                                        <p:cTn id="21" dur="1" fill="hold">
                                          <p:stCondLst>
                                            <p:cond delay="0"/>
                                          </p:stCondLst>
                                        </p:cTn>
                                        <p:tgtEl>
                                          <p:spTgt spid="114714"/>
                                        </p:tgtEl>
                                        <p:attrNameLst>
                                          <p:attrName>style.visibility</p:attrName>
                                        </p:attrNameLst>
                                      </p:cBhvr>
                                      <p:to>
                                        <p:strVal val="visible"/>
                                      </p:to>
                                    </p:set>
                                    <p:animEffect transition="in" filter="wipe(right)">
                                      <p:cBhvr>
                                        <p:cTn id="22" dur="500"/>
                                        <p:tgtEl>
                                          <p:spTgt spid="1147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705"/>
                                        </p:tgtEl>
                                        <p:attrNameLst>
                                          <p:attrName>style.visibility</p:attrName>
                                        </p:attrNameLst>
                                      </p:cBhvr>
                                      <p:to>
                                        <p:strVal val="visible"/>
                                      </p:to>
                                    </p:set>
                                    <p:animEffect transition="in" filter="wipe(left)">
                                      <p:cBhvr>
                                        <p:cTn id="27" dur="500"/>
                                        <p:tgtEl>
                                          <p:spTgt spid="1147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712"/>
                                        </p:tgtEl>
                                        <p:attrNameLst>
                                          <p:attrName>style.visibility</p:attrName>
                                        </p:attrNameLst>
                                      </p:cBhvr>
                                      <p:to>
                                        <p:strVal val="visible"/>
                                      </p:to>
                                    </p:set>
                                    <p:animEffect transition="in" filter="wipe(left)">
                                      <p:cBhvr>
                                        <p:cTn id="32" dur="500"/>
                                        <p:tgtEl>
                                          <p:spTgt spid="1147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4706"/>
                                        </p:tgtEl>
                                        <p:attrNameLst>
                                          <p:attrName>style.visibility</p:attrName>
                                        </p:attrNameLst>
                                      </p:cBhvr>
                                      <p:to>
                                        <p:strVal val="visible"/>
                                      </p:to>
                                    </p:set>
                                    <p:animEffect transition="in" filter="wipe(left)">
                                      <p:cBhvr>
                                        <p:cTn id="37" dur="500"/>
                                        <p:tgtEl>
                                          <p:spTgt spid="1147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4692"/>
                                        </p:tgtEl>
                                        <p:attrNameLst>
                                          <p:attrName>style.visibility</p:attrName>
                                        </p:attrNameLst>
                                      </p:cBhvr>
                                      <p:to>
                                        <p:strVal val="visible"/>
                                      </p:to>
                                    </p:set>
                                    <p:animEffect transition="in" filter="wipe(down)">
                                      <p:cBhvr>
                                        <p:cTn id="42" dur="500"/>
                                        <p:tgtEl>
                                          <p:spTgt spid="1146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114717"/>
                                        </p:tgtEl>
                                        <p:attrNameLst>
                                          <p:attrName>style.visibility</p:attrName>
                                        </p:attrNameLst>
                                      </p:cBhvr>
                                      <p:to>
                                        <p:strVal val="visible"/>
                                      </p:to>
                                    </p:set>
                                    <p:anim calcmode="lin" valueType="num">
                                      <p:cBhvr>
                                        <p:cTn id="47" dur="500" fill="hold"/>
                                        <p:tgtEl>
                                          <p:spTgt spid="114717"/>
                                        </p:tgtEl>
                                        <p:attrNameLst>
                                          <p:attrName>ppt_w</p:attrName>
                                        </p:attrNameLst>
                                      </p:cBhvr>
                                      <p:tavLst>
                                        <p:tav tm="0">
                                          <p:val>
                                            <p:fltVal val="0"/>
                                          </p:val>
                                        </p:tav>
                                        <p:tav tm="100000">
                                          <p:val>
                                            <p:strVal val="#ppt_w"/>
                                          </p:val>
                                        </p:tav>
                                      </p:tavLst>
                                    </p:anim>
                                    <p:anim calcmode="lin" valueType="num">
                                      <p:cBhvr>
                                        <p:cTn id="48" dur="500" fill="hold"/>
                                        <p:tgtEl>
                                          <p:spTgt spid="114717"/>
                                        </p:tgtEl>
                                        <p:attrNameLst>
                                          <p:attrName>ppt_h</p:attrName>
                                        </p:attrNameLst>
                                      </p:cBhvr>
                                      <p:tavLst>
                                        <p:tav tm="0">
                                          <p:val>
                                            <p:fltVal val="0"/>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14718"/>
                                        </p:tgtEl>
                                        <p:attrNameLst>
                                          <p:attrName>style.visibility</p:attrName>
                                        </p:attrNameLst>
                                      </p:cBhvr>
                                      <p:to>
                                        <p:strVal val="visible"/>
                                      </p:to>
                                    </p:set>
                                    <p:animEffect transition="in" filter="wipe(left)">
                                      <p:cBhvr>
                                        <p:cTn id="53" dur="500"/>
                                        <p:tgtEl>
                                          <p:spTgt spid="114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animBg="1"/>
      <p:bldP spid="114705" grpId="0" autoUpdateAnimBg="0"/>
      <p:bldP spid="114712" grpId="0" autoUpdateAnimBg="0"/>
      <p:bldP spid="114713" grpId="0" autoUpdateAnimBg="0"/>
      <p:bldP spid="11471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265113" y="190500"/>
            <a:ext cx="5211762"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二、 移位寄存器</a:t>
            </a:r>
          </a:p>
        </p:txBody>
      </p:sp>
      <p:sp>
        <p:nvSpPr>
          <p:cNvPr id="52227" name="Text Box 3"/>
          <p:cNvSpPr txBox="1">
            <a:spLocks noChangeArrowheads="1"/>
          </p:cNvSpPr>
          <p:nvPr/>
        </p:nvSpPr>
        <p:spPr bwMode="auto">
          <a:xfrm>
            <a:off x="579438" y="1493838"/>
            <a:ext cx="7705725" cy="1630362"/>
          </a:xfrm>
          <a:prstGeom prst="rect">
            <a:avLst/>
          </a:prstGeom>
          <a:noFill/>
          <a:ln w="9525">
            <a:noFill/>
            <a:miter lim="800000"/>
            <a:headEnd/>
            <a:tailEnd/>
          </a:ln>
        </p:spPr>
        <p:txBody>
          <a:bodyPr>
            <a:spAutoFit/>
          </a:bodyPr>
          <a:lstStyle/>
          <a:p>
            <a:pPr eaLnBrk="1" hangingPunct="1">
              <a:lnSpc>
                <a:spcPct val="120000"/>
              </a:lnSpc>
              <a:spcBef>
                <a:spcPct val="50000"/>
              </a:spcBef>
            </a:pPr>
            <a:r>
              <a:rPr lang="en-US" altLang="zh-CN" sz="2800" b="1"/>
              <a:t>       </a:t>
            </a:r>
            <a:r>
              <a:rPr lang="zh-CN" altLang="en-US" sz="2800" b="1"/>
              <a:t>所谓“</a:t>
            </a:r>
            <a:r>
              <a:rPr lang="zh-CN" altLang="en-US" sz="2800" b="1">
                <a:solidFill>
                  <a:srgbClr val="FF0000"/>
                </a:solidFill>
              </a:rPr>
              <a:t>移位</a:t>
            </a:r>
            <a:r>
              <a:rPr lang="zh-CN" altLang="en-US" sz="2800" b="1"/>
              <a:t>”，就是将寄存器所存各位 数据，在每个移位脉冲的作用下，向左或向右移动一位。</a:t>
            </a:r>
            <a:r>
              <a:rPr lang="zh-CN" altLang="en-US" sz="2800" b="1" u="sng">
                <a:solidFill>
                  <a:srgbClr val="CC0066"/>
                </a:solidFill>
              </a:rPr>
              <a:t>根据移位方向</a:t>
            </a:r>
            <a:r>
              <a:rPr lang="zh-CN" altLang="en-US" sz="2800" b="1"/>
              <a:t>，常把它分成三种：</a:t>
            </a:r>
          </a:p>
        </p:txBody>
      </p:sp>
      <p:sp>
        <p:nvSpPr>
          <p:cNvPr id="52228" name="AutoShape 4"/>
          <p:cNvSpPr>
            <a:spLocks noChangeArrowheads="1"/>
          </p:cNvSpPr>
          <p:nvPr/>
        </p:nvSpPr>
        <p:spPr bwMode="auto">
          <a:xfrm>
            <a:off x="2590800" y="4010025"/>
            <a:ext cx="461963" cy="317500"/>
          </a:xfrm>
          <a:prstGeom prst="leftArrow">
            <a:avLst>
              <a:gd name="adj1" fmla="val 50000"/>
              <a:gd name="adj2" fmla="val 36375"/>
            </a:avLst>
          </a:prstGeom>
          <a:noFill/>
          <a:ln w="38100">
            <a:solidFill>
              <a:schemeClr val="tx1"/>
            </a:solidFill>
            <a:miter lim="800000"/>
            <a:headEnd/>
            <a:tailEnd/>
          </a:ln>
        </p:spPr>
        <p:txBody>
          <a:bodyPr wrap="none" anchor="ctr"/>
          <a:lstStyle/>
          <a:p>
            <a:pPr eaLnBrk="1" hangingPunct="1"/>
            <a:endParaRPr lang="zh-CN" altLang="en-US"/>
          </a:p>
        </p:txBody>
      </p:sp>
      <p:sp>
        <p:nvSpPr>
          <p:cNvPr id="52229" name="AutoShape 5"/>
          <p:cNvSpPr>
            <a:spLocks noChangeArrowheads="1"/>
          </p:cNvSpPr>
          <p:nvPr/>
        </p:nvSpPr>
        <p:spPr bwMode="auto">
          <a:xfrm>
            <a:off x="971550" y="4005263"/>
            <a:ext cx="461963" cy="317500"/>
          </a:xfrm>
          <a:prstGeom prst="leftArrow">
            <a:avLst>
              <a:gd name="adj1" fmla="val 50000"/>
              <a:gd name="adj2" fmla="val 36375"/>
            </a:avLst>
          </a:prstGeom>
          <a:noFill/>
          <a:ln w="38100">
            <a:solidFill>
              <a:schemeClr val="tx1"/>
            </a:solidFill>
            <a:miter lim="800000"/>
            <a:headEnd/>
            <a:tailEnd/>
          </a:ln>
        </p:spPr>
        <p:txBody>
          <a:bodyPr wrap="none" anchor="ctr"/>
          <a:lstStyle/>
          <a:p>
            <a:pPr eaLnBrk="1" hangingPunct="1"/>
            <a:endParaRPr lang="zh-CN" altLang="en-US"/>
          </a:p>
        </p:txBody>
      </p:sp>
      <p:grpSp>
        <p:nvGrpSpPr>
          <p:cNvPr id="52230" name="Group 6"/>
          <p:cNvGrpSpPr>
            <a:grpSpLocks/>
          </p:cNvGrpSpPr>
          <p:nvPr/>
        </p:nvGrpSpPr>
        <p:grpSpPr bwMode="auto">
          <a:xfrm>
            <a:off x="1438275" y="3244850"/>
            <a:ext cx="1168400" cy="2362200"/>
            <a:chOff x="966" y="2416"/>
            <a:chExt cx="736" cy="1488"/>
          </a:xfrm>
        </p:grpSpPr>
        <p:sp>
          <p:nvSpPr>
            <p:cNvPr id="47139" name="Rectangle 7"/>
            <p:cNvSpPr>
              <a:spLocks noChangeArrowheads="1"/>
            </p:cNvSpPr>
            <p:nvPr/>
          </p:nvSpPr>
          <p:spPr bwMode="auto">
            <a:xfrm>
              <a:off x="966" y="2416"/>
              <a:ext cx="709" cy="114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7140" name="Text Box 8"/>
            <p:cNvSpPr txBox="1">
              <a:spLocks noChangeArrowheads="1"/>
            </p:cNvSpPr>
            <p:nvPr/>
          </p:nvSpPr>
          <p:spPr bwMode="auto">
            <a:xfrm>
              <a:off x="966" y="2999"/>
              <a:ext cx="736" cy="28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2"/>
                  </a:solidFill>
                  <a:ea typeface="楷体_GB2312" pitchFamily="49" charset="-122"/>
                </a:rPr>
                <a:t>寄存器</a:t>
              </a:r>
            </a:p>
          </p:txBody>
        </p:sp>
        <p:sp>
          <p:nvSpPr>
            <p:cNvPr id="47141" name="Text Box 9"/>
            <p:cNvSpPr txBox="1">
              <a:spLocks noChangeArrowheads="1"/>
            </p:cNvSpPr>
            <p:nvPr/>
          </p:nvSpPr>
          <p:spPr bwMode="auto">
            <a:xfrm>
              <a:off x="1074" y="2709"/>
              <a:ext cx="600" cy="28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2"/>
                  </a:solidFill>
                  <a:ea typeface="楷体_GB2312" pitchFamily="49" charset="-122"/>
                </a:rPr>
                <a:t>左移</a:t>
              </a:r>
            </a:p>
          </p:txBody>
        </p:sp>
        <p:sp>
          <p:nvSpPr>
            <p:cNvPr id="47142" name="Text Box 10"/>
            <p:cNvSpPr txBox="1">
              <a:spLocks noChangeArrowheads="1"/>
            </p:cNvSpPr>
            <p:nvPr/>
          </p:nvSpPr>
          <p:spPr bwMode="auto">
            <a:xfrm>
              <a:off x="1145" y="3616"/>
              <a:ext cx="454"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a:t>
              </a:r>
              <a:r>
                <a:rPr lang="en-US" altLang="zh-CN" b="1" i="1">
                  <a:solidFill>
                    <a:schemeClr val="accent2"/>
                  </a:solidFill>
                  <a:ea typeface="楷体_GB2312" pitchFamily="49" charset="-122"/>
                </a:rPr>
                <a:t>a</a:t>
              </a:r>
              <a:r>
                <a:rPr lang="en-US" altLang="zh-CN" b="1">
                  <a:solidFill>
                    <a:schemeClr val="accent2"/>
                  </a:solidFill>
                  <a:ea typeface="楷体_GB2312" pitchFamily="49" charset="-122"/>
                </a:rPr>
                <a:t>)</a:t>
              </a:r>
            </a:p>
          </p:txBody>
        </p:sp>
      </p:grpSp>
      <p:sp>
        <p:nvSpPr>
          <p:cNvPr id="52235" name="AutoShape 11"/>
          <p:cNvSpPr>
            <a:spLocks noChangeArrowheads="1"/>
          </p:cNvSpPr>
          <p:nvPr/>
        </p:nvSpPr>
        <p:spPr bwMode="auto">
          <a:xfrm flipH="1">
            <a:off x="5114925" y="4005263"/>
            <a:ext cx="461963" cy="317500"/>
          </a:xfrm>
          <a:prstGeom prst="leftArrow">
            <a:avLst>
              <a:gd name="adj1" fmla="val 50000"/>
              <a:gd name="adj2" fmla="val 36375"/>
            </a:avLst>
          </a:prstGeom>
          <a:noFill/>
          <a:ln w="38100">
            <a:solidFill>
              <a:schemeClr val="tx1"/>
            </a:solidFill>
            <a:miter lim="800000"/>
            <a:headEnd/>
            <a:tailEnd/>
          </a:ln>
        </p:spPr>
        <p:txBody>
          <a:bodyPr wrap="none" anchor="ctr"/>
          <a:lstStyle/>
          <a:p>
            <a:pPr eaLnBrk="1" hangingPunct="1"/>
            <a:endParaRPr lang="zh-CN" altLang="en-US"/>
          </a:p>
        </p:txBody>
      </p:sp>
      <p:sp>
        <p:nvSpPr>
          <p:cNvPr id="52236" name="AutoShape 12"/>
          <p:cNvSpPr>
            <a:spLocks noChangeArrowheads="1"/>
          </p:cNvSpPr>
          <p:nvPr/>
        </p:nvSpPr>
        <p:spPr bwMode="auto">
          <a:xfrm flipH="1">
            <a:off x="3524250" y="4000500"/>
            <a:ext cx="461963" cy="346075"/>
          </a:xfrm>
          <a:prstGeom prst="leftArrow">
            <a:avLst>
              <a:gd name="adj1" fmla="val 50000"/>
              <a:gd name="adj2" fmla="val 33372"/>
            </a:avLst>
          </a:prstGeom>
          <a:noFill/>
          <a:ln w="38100">
            <a:solidFill>
              <a:schemeClr val="tx1"/>
            </a:solidFill>
            <a:miter lim="800000"/>
            <a:headEnd/>
            <a:tailEnd/>
          </a:ln>
        </p:spPr>
        <p:txBody>
          <a:bodyPr wrap="none" anchor="ctr"/>
          <a:lstStyle/>
          <a:p>
            <a:pPr eaLnBrk="1" hangingPunct="1"/>
            <a:endParaRPr lang="zh-CN" altLang="en-US"/>
          </a:p>
        </p:txBody>
      </p:sp>
      <p:grpSp>
        <p:nvGrpSpPr>
          <p:cNvPr id="52237" name="Group 13"/>
          <p:cNvGrpSpPr>
            <a:grpSpLocks/>
          </p:cNvGrpSpPr>
          <p:nvPr/>
        </p:nvGrpSpPr>
        <p:grpSpPr bwMode="auto">
          <a:xfrm>
            <a:off x="3990975" y="3240088"/>
            <a:ext cx="1168400" cy="2376487"/>
            <a:chOff x="2574" y="2413"/>
            <a:chExt cx="736" cy="1497"/>
          </a:xfrm>
        </p:grpSpPr>
        <p:sp>
          <p:nvSpPr>
            <p:cNvPr id="47135" name="Rectangle 14"/>
            <p:cNvSpPr>
              <a:spLocks noChangeArrowheads="1"/>
            </p:cNvSpPr>
            <p:nvPr/>
          </p:nvSpPr>
          <p:spPr bwMode="auto">
            <a:xfrm>
              <a:off x="2574" y="2413"/>
              <a:ext cx="709" cy="114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7136" name="Text Box 15"/>
            <p:cNvSpPr txBox="1">
              <a:spLocks noChangeArrowheads="1"/>
            </p:cNvSpPr>
            <p:nvPr/>
          </p:nvSpPr>
          <p:spPr bwMode="auto">
            <a:xfrm>
              <a:off x="2574" y="2996"/>
              <a:ext cx="736" cy="28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1"/>
                  </a:solidFill>
                  <a:ea typeface="楷体_GB2312" pitchFamily="49" charset="-122"/>
                </a:rPr>
                <a:t>寄存器</a:t>
              </a:r>
              <a:endParaRPr lang="zh-CN" altLang="en-US" b="1">
                <a:ea typeface="楷体_GB2312" pitchFamily="49" charset="-122"/>
              </a:endParaRPr>
            </a:p>
          </p:txBody>
        </p:sp>
        <p:sp>
          <p:nvSpPr>
            <p:cNvPr id="47137" name="Text Box 16"/>
            <p:cNvSpPr txBox="1">
              <a:spLocks noChangeArrowheads="1"/>
            </p:cNvSpPr>
            <p:nvPr/>
          </p:nvSpPr>
          <p:spPr bwMode="auto">
            <a:xfrm>
              <a:off x="2682" y="2706"/>
              <a:ext cx="600" cy="28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1"/>
                  </a:solidFill>
                  <a:ea typeface="楷体_GB2312" pitchFamily="49" charset="-122"/>
                </a:rPr>
                <a:t>右移</a:t>
              </a:r>
              <a:endParaRPr lang="zh-CN" altLang="en-US" b="1">
                <a:ea typeface="楷体_GB2312" pitchFamily="49" charset="-122"/>
              </a:endParaRPr>
            </a:p>
          </p:txBody>
        </p:sp>
        <p:sp>
          <p:nvSpPr>
            <p:cNvPr id="47138" name="Text Box 17"/>
            <p:cNvSpPr txBox="1">
              <a:spLocks noChangeArrowheads="1"/>
            </p:cNvSpPr>
            <p:nvPr/>
          </p:nvSpPr>
          <p:spPr bwMode="auto">
            <a:xfrm>
              <a:off x="2771" y="3622"/>
              <a:ext cx="454"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a:t>
              </a:r>
              <a:r>
                <a:rPr lang="en-US" altLang="zh-CN" b="1" i="1">
                  <a:solidFill>
                    <a:schemeClr val="accent1"/>
                  </a:solidFill>
                  <a:ea typeface="楷体_GB2312" pitchFamily="49" charset="-122"/>
                </a:rPr>
                <a:t>b</a:t>
              </a:r>
              <a:r>
                <a:rPr lang="en-US" altLang="zh-CN" b="1">
                  <a:solidFill>
                    <a:schemeClr val="accent1"/>
                  </a:solidFill>
                  <a:ea typeface="楷体_GB2312" pitchFamily="49" charset="-122"/>
                </a:rPr>
                <a:t>)</a:t>
              </a:r>
            </a:p>
          </p:txBody>
        </p:sp>
      </p:grpSp>
      <p:grpSp>
        <p:nvGrpSpPr>
          <p:cNvPr id="52242" name="Group 18"/>
          <p:cNvGrpSpPr>
            <a:grpSpLocks/>
          </p:cNvGrpSpPr>
          <p:nvPr/>
        </p:nvGrpSpPr>
        <p:grpSpPr bwMode="auto">
          <a:xfrm>
            <a:off x="7740650" y="4006850"/>
            <a:ext cx="598488" cy="330200"/>
            <a:chOff x="4936" y="2752"/>
            <a:chExt cx="377" cy="208"/>
          </a:xfrm>
        </p:grpSpPr>
        <p:sp>
          <p:nvSpPr>
            <p:cNvPr id="47129" name="Line 19"/>
            <p:cNvSpPr>
              <a:spLocks noChangeShapeType="1"/>
            </p:cNvSpPr>
            <p:nvPr/>
          </p:nvSpPr>
          <p:spPr bwMode="auto">
            <a:xfrm>
              <a:off x="5013" y="2797"/>
              <a:ext cx="227" cy="0"/>
            </a:xfrm>
            <a:prstGeom prst="line">
              <a:avLst/>
            </a:prstGeom>
            <a:noFill/>
            <a:ln w="38100">
              <a:solidFill>
                <a:schemeClr val="tx1"/>
              </a:solidFill>
              <a:round/>
              <a:headEnd/>
              <a:tailEnd/>
            </a:ln>
          </p:spPr>
          <p:txBody>
            <a:bodyPr wrap="none" anchor="ctr"/>
            <a:lstStyle/>
            <a:p>
              <a:endParaRPr lang="zh-CN" altLang="en-US"/>
            </a:p>
          </p:txBody>
        </p:sp>
        <p:sp>
          <p:nvSpPr>
            <p:cNvPr id="47130" name="Line 20"/>
            <p:cNvSpPr>
              <a:spLocks noChangeShapeType="1"/>
            </p:cNvSpPr>
            <p:nvPr/>
          </p:nvSpPr>
          <p:spPr bwMode="auto">
            <a:xfrm>
              <a:off x="5010" y="2911"/>
              <a:ext cx="227" cy="0"/>
            </a:xfrm>
            <a:prstGeom prst="line">
              <a:avLst/>
            </a:prstGeom>
            <a:noFill/>
            <a:ln w="38100">
              <a:solidFill>
                <a:schemeClr val="tx1"/>
              </a:solidFill>
              <a:round/>
              <a:headEnd/>
              <a:tailEnd/>
            </a:ln>
          </p:spPr>
          <p:txBody>
            <a:bodyPr wrap="none" anchor="ctr"/>
            <a:lstStyle/>
            <a:p>
              <a:endParaRPr lang="zh-CN" altLang="en-US"/>
            </a:p>
          </p:txBody>
        </p:sp>
        <p:sp>
          <p:nvSpPr>
            <p:cNvPr id="47131" name="Line 21"/>
            <p:cNvSpPr>
              <a:spLocks noChangeShapeType="1"/>
            </p:cNvSpPr>
            <p:nvPr/>
          </p:nvSpPr>
          <p:spPr bwMode="auto">
            <a:xfrm>
              <a:off x="5203" y="2752"/>
              <a:ext cx="110" cy="100"/>
            </a:xfrm>
            <a:prstGeom prst="line">
              <a:avLst/>
            </a:prstGeom>
            <a:noFill/>
            <a:ln w="38100">
              <a:solidFill>
                <a:schemeClr val="tx1"/>
              </a:solidFill>
              <a:round/>
              <a:headEnd/>
              <a:tailEnd/>
            </a:ln>
          </p:spPr>
          <p:txBody>
            <a:bodyPr wrap="none" anchor="ctr"/>
            <a:lstStyle/>
            <a:p>
              <a:endParaRPr lang="zh-CN" altLang="en-US"/>
            </a:p>
          </p:txBody>
        </p:sp>
        <p:sp>
          <p:nvSpPr>
            <p:cNvPr id="47132" name="Line 22"/>
            <p:cNvSpPr>
              <a:spLocks noChangeShapeType="1"/>
            </p:cNvSpPr>
            <p:nvPr/>
          </p:nvSpPr>
          <p:spPr bwMode="auto">
            <a:xfrm>
              <a:off x="4957" y="2857"/>
              <a:ext cx="110" cy="100"/>
            </a:xfrm>
            <a:prstGeom prst="line">
              <a:avLst/>
            </a:prstGeom>
            <a:noFill/>
            <a:ln w="38100">
              <a:solidFill>
                <a:schemeClr val="tx1"/>
              </a:solidFill>
              <a:round/>
              <a:headEnd/>
              <a:tailEnd/>
            </a:ln>
          </p:spPr>
          <p:txBody>
            <a:bodyPr wrap="none" anchor="ctr"/>
            <a:lstStyle/>
            <a:p>
              <a:endParaRPr lang="zh-CN" altLang="en-US"/>
            </a:p>
          </p:txBody>
        </p:sp>
        <p:sp>
          <p:nvSpPr>
            <p:cNvPr id="47133" name="Line 23"/>
            <p:cNvSpPr>
              <a:spLocks noChangeShapeType="1"/>
            </p:cNvSpPr>
            <p:nvPr/>
          </p:nvSpPr>
          <p:spPr bwMode="auto">
            <a:xfrm flipH="1">
              <a:off x="4936" y="2755"/>
              <a:ext cx="110" cy="100"/>
            </a:xfrm>
            <a:prstGeom prst="line">
              <a:avLst/>
            </a:prstGeom>
            <a:noFill/>
            <a:ln w="38100">
              <a:solidFill>
                <a:schemeClr val="tx1"/>
              </a:solidFill>
              <a:round/>
              <a:headEnd/>
              <a:tailEnd/>
            </a:ln>
          </p:spPr>
          <p:txBody>
            <a:bodyPr wrap="none" anchor="ctr"/>
            <a:lstStyle/>
            <a:p>
              <a:endParaRPr lang="zh-CN" altLang="en-US"/>
            </a:p>
          </p:txBody>
        </p:sp>
        <p:sp>
          <p:nvSpPr>
            <p:cNvPr id="47134" name="Line 24"/>
            <p:cNvSpPr>
              <a:spLocks noChangeShapeType="1"/>
            </p:cNvSpPr>
            <p:nvPr/>
          </p:nvSpPr>
          <p:spPr bwMode="auto">
            <a:xfrm flipH="1">
              <a:off x="5185" y="2851"/>
              <a:ext cx="110" cy="109"/>
            </a:xfrm>
            <a:prstGeom prst="line">
              <a:avLst/>
            </a:prstGeom>
            <a:noFill/>
            <a:ln w="38100">
              <a:solidFill>
                <a:schemeClr val="tx1"/>
              </a:solidFill>
              <a:round/>
              <a:headEnd/>
              <a:tailEnd/>
            </a:ln>
          </p:spPr>
          <p:txBody>
            <a:bodyPr wrap="none" anchor="ctr"/>
            <a:lstStyle/>
            <a:p>
              <a:endParaRPr lang="zh-CN" altLang="en-US"/>
            </a:p>
          </p:txBody>
        </p:sp>
      </p:grpSp>
      <p:grpSp>
        <p:nvGrpSpPr>
          <p:cNvPr id="52249" name="Group 25"/>
          <p:cNvGrpSpPr>
            <a:grpSpLocks/>
          </p:cNvGrpSpPr>
          <p:nvPr/>
        </p:nvGrpSpPr>
        <p:grpSpPr bwMode="auto">
          <a:xfrm>
            <a:off x="5973763" y="4011613"/>
            <a:ext cx="598487" cy="315912"/>
            <a:chOff x="3823" y="2899"/>
            <a:chExt cx="377" cy="199"/>
          </a:xfrm>
        </p:grpSpPr>
        <p:sp>
          <p:nvSpPr>
            <p:cNvPr id="47123" name="Line 26"/>
            <p:cNvSpPr>
              <a:spLocks noChangeShapeType="1"/>
            </p:cNvSpPr>
            <p:nvPr/>
          </p:nvSpPr>
          <p:spPr bwMode="auto">
            <a:xfrm>
              <a:off x="3900" y="2944"/>
              <a:ext cx="227" cy="0"/>
            </a:xfrm>
            <a:prstGeom prst="line">
              <a:avLst/>
            </a:prstGeom>
            <a:noFill/>
            <a:ln w="38100">
              <a:solidFill>
                <a:schemeClr val="tx1"/>
              </a:solidFill>
              <a:round/>
              <a:headEnd/>
              <a:tailEnd/>
            </a:ln>
          </p:spPr>
          <p:txBody>
            <a:bodyPr wrap="none" anchor="ctr"/>
            <a:lstStyle/>
            <a:p>
              <a:endParaRPr lang="zh-CN" altLang="en-US"/>
            </a:p>
          </p:txBody>
        </p:sp>
        <p:sp>
          <p:nvSpPr>
            <p:cNvPr id="47124" name="Line 27"/>
            <p:cNvSpPr>
              <a:spLocks noChangeShapeType="1"/>
            </p:cNvSpPr>
            <p:nvPr/>
          </p:nvSpPr>
          <p:spPr bwMode="auto">
            <a:xfrm>
              <a:off x="3897" y="3058"/>
              <a:ext cx="227" cy="0"/>
            </a:xfrm>
            <a:prstGeom prst="line">
              <a:avLst/>
            </a:prstGeom>
            <a:noFill/>
            <a:ln w="38100">
              <a:solidFill>
                <a:schemeClr val="tx1"/>
              </a:solidFill>
              <a:round/>
              <a:headEnd/>
              <a:tailEnd/>
            </a:ln>
          </p:spPr>
          <p:txBody>
            <a:bodyPr wrap="none" anchor="ctr"/>
            <a:lstStyle/>
            <a:p>
              <a:endParaRPr lang="zh-CN" altLang="en-US"/>
            </a:p>
          </p:txBody>
        </p:sp>
        <p:sp>
          <p:nvSpPr>
            <p:cNvPr id="47125" name="Line 28"/>
            <p:cNvSpPr>
              <a:spLocks noChangeShapeType="1"/>
            </p:cNvSpPr>
            <p:nvPr/>
          </p:nvSpPr>
          <p:spPr bwMode="auto">
            <a:xfrm>
              <a:off x="3844" y="2995"/>
              <a:ext cx="110" cy="100"/>
            </a:xfrm>
            <a:prstGeom prst="line">
              <a:avLst/>
            </a:prstGeom>
            <a:noFill/>
            <a:ln w="38100">
              <a:solidFill>
                <a:schemeClr val="tx1"/>
              </a:solidFill>
              <a:round/>
              <a:headEnd/>
              <a:tailEnd/>
            </a:ln>
          </p:spPr>
          <p:txBody>
            <a:bodyPr wrap="none" anchor="ctr"/>
            <a:lstStyle/>
            <a:p>
              <a:endParaRPr lang="zh-CN" altLang="en-US"/>
            </a:p>
          </p:txBody>
        </p:sp>
        <p:sp>
          <p:nvSpPr>
            <p:cNvPr id="47126" name="Line 29"/>
            <p:cNvSpPr>
              <a:spLocks noChangeShapeType="1"/>
            </p:cNvSpPr>
            <p:nvPr/>
          </p:nvSpPr>
          <p:spPr bwMode="auto">
            <a:xfrm flipH="1">
              <a:off x="3823" y="2902"/>
              <a:ext cx="110" cy="100"/>
            </a:xfrm>
            <a:prstGeom prst="line">
              <a:avLst/>
            </a:prstGeom>
            <a:noFill/>
            <a:ln w="38100">
              <a:solidFill>
                <a:schemeClr val="tx1"/>
              </a:solidFill>
              <a:round/>
              <a:headEnd/>
              <a:tailEnd/>
            </a:ln>
          </p:spPr>
          <p:txBody>
            <a:bodyPr wrap="none" anchor="ctr"/>
            <a:lstStyle/>
            <a:p>
              <a:endParaRPr lang="zh-CN" altLang="en-US"/>
            </a:p>
          </p:txBody>
        </p:sp>
        <p:sp>
          <p:nvSpPr>
            <p:cNvPr id="47127" name="Line 30"/>
            <p:cNvSpPr>
              <a:spLocks noChangeShapeType="1"/>
            </p:cNvSpPr>
            <p:nvPr/>
          </p:nvSpPr>
          <p:spPr bwMode="auto">
            <a:xfrm flipH="1">
              <a:off x="4072" y="2998"/>
              <a:ext cx="110" cy="100"/>
            </a:xfrm>
            <a:prstGeom prst="line">
              <a:avLst/>
            </a:prstGeom>
            <a:noFill/>
            <a:ln w="38100">
              <a:solidFill>
                <a:schemeClr val="tx1"/>
              </a:solidFill>
              <a:round/>
              <a:headEnd/>
              <a:tailEnd/>
            </a:ln>
          </p:spPr>
          <p:txBody>
            <a:bodyPr wrap="none" anchor="ctr"/>
            <a:lstStyle/>
            <a:p>
              <a:endParaRPr lang="zh-CN" altLang="en-US"/>
            </a:p>
          </p:txBody>
        </p:sp>
        <p:sp>
          <p:nvSpPr>
            <p:cNvPr id="47128" name="Line 31"/>
            <p:cNvSpPr>
              <a:spLocks noChangeShapeType="1"/>
            </p:cNvSpPr>
            <p:nvPr/>
          </p:nvSpPr>
          <p:spPr bwMode="auto">
            <a:xfrm>
              <a:off x="4090" y="2899"/>
              <a:ext cx="110" cy="100"/>
            </a:xfrm>
            <a:prstGeom prst="line">
              <a:avLst/>
            </a:prstGeom>
            <a:noFill/>
            <a:ln w="38100">
              <a:solidFill>
                <a:schemeClr val="tx1"/>
              </a:solidFill>
              <a:round/>
              <a:headEnd/>
              <a:tailEnd/>
            </a:ln>
          </p:spPr>
          <p:txBody>
            <a:bodyPr wrap="none" anchor="ctr"/>
            <a:lstStyle/>
            <a:p>
              <a:endParaRPr lang="zh-CN" altLang="en-US"/>
            </a:p>
          </p:txBody>
        </p:sp>
      </p:grpSp>
      <p:grpSp>
        <p:nvGrpSpPr>
          <p:cNvPr id="52256" name="Group 32"/>
          <p:cNvGrpSpPr>
            <a:grpSpLocks/>
          </p:cNvGrpSpPr>
          <p:nvPr/>
        </p:nvGrpSpPr>
        <p:grpSpPr bwMode="auto">
          <a:xfrm>
            <a:off x="6600825" y="3249613"/>
            <a:ext cx="1168400" cy="2376487"/>
            <a:chOff x="4218" y="2419"/>
            <a:chExt cx="736" cy="1497"/>
          </a:xfrm>
        </p:grpSpPr>
        <p:sp>
          <p:nvSpPr>
            <p:cNvPr id="47118" name="Rectangle 33"/>
            <p:cNvSpPr>
              <a:spLocks noChangeArrowheads="1"/>
            </p:cNvSpPr>
            <p:nvPr/>
          </p:nvSpPr>
          <p:spPr bwMode="auto">
            <a:xfrm>
              <a:off x="4218" y="2419"/>
              <a:ext cx="709" cy="114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7119" name="Text Box 34"/>
            <p:cNvSpPr txBox="1">
              <a:spLocks noChangeArrowheads="1"/>
            </p:cNvSpPr>
            <p:nvPr/>
          </p:nvSpPr>
          <p:spPr bwMode="auto">
            <a:xfrm>
              <a:off x="4218" y="3083"/>
              <a:ext cx="736" cy="288"/>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FF0000"/>
                  </a:solidFill>
                  <a:ea typeface="楷体_GB2312" pitchFamily="49" charset="-122"/>
                </a:rPr>
                <a:t>寄存器</a:t>
              </a:r>
              <a:endParaRPr lang="zh-CN" altLang="en-US" b="1">
                <a:ea typeface="楷体_GB2312" pitchFamily="49" charset="-122"/>
              </a:endParaRPr>
            </a:p>
          </p:txBody>
        </p:sp>
        <p:sp>
          <p:nvSpPr>
            <p:cNvPr id="47120" name="Text Box 35"/>
            <p:cNvSpPr txBox="1">
              <a:spLocks noChangeArrowheads="1"/>
            </p:cNvSpPr>
            <p:nvPr/>
          </p:nvSpPr>
          <p:spPr bwMode="auto">
            <a:xfrm>
              <a:off x="4326" y="2613"/>
              <a:ext cx="600" cy="288"/>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FF0000"/>
                  </a:solidFill>
                  <a:ea typeface="楷体_GB2312" pitchFamily="49" charset="-122"/>
                </a:rPr>
                <a:t>双向</a:t>
              </a:r>
              <a:endParaRPr lang="zh-CN" altLang="en-US" b="1">
                <a:ea typeface="楷体_GB2312" pitchFamily="49" charset="-122"/>
              </a:endParaRPr>
            </a:p>
          </p:txBody>
        </p:sp>
        <p:sp>
          <p:nvSpPr>
            <p:cNvPr id="47121" name="Text Box 36"/>
            <p:cNvSpPr txBox="1">
              <a:spLocks noChangeArrowheads="1"/>
            </p:cNvSpPr>
            <p:nvPr/>
          </p:nvSpPr>
          <p:spPr bwMode="auto">
            <a:xfrm>
              <a:off x="4335" y="2844"/>
              <a:ext cx="564" cy="288"/>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FF0000"/>
                  </a:solidFill>
                  <a:ea typeface="楷体_GB2312" pitchFamily="49" charset="-122"/>
                </a:rPr>
                <a:t>移位</a:t>
              </a:r>
              <a:endParaRPr lang="zh-CN" altLang="en-US" b="1">
                <a:ea typeface="楷体_GB2312" pitchFamily="49" charset="-122"/>
              </a:endParaRPr>
            </a:p>
          </p:txBody>
        </p:sp>
        <p:sp>
          <p:nvSpPr>
            <p:cNvPr id="47122" name="Text Box 37"/>
            <p:cNvSpPr txBox="1">
              <a:spLocks noChangeArrowheads="1"/>
            </p:cNvSpPr>
            <p:nvPr/>
          </p:nvSpPr>
          <p:spPr bwMode="auto">
            <a:xfrm>
              <a:off x="4415" y="3628"/>
              <a:ext cx="454"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a:t>
              </a:r>
              <a:r>
                <a:rPr lang="en-US" altLang="zh-CN" b="1" i="1">
                  <a:solidFill>
                    <a:srgbClr val="FF0000"/>
                  </a:solidFill>
                  <a:ea typeface="楷体_GB2312" pitchFamily="49" charset="-122"/>
                </a:rPr>
                <a:t>c</a:t>
              </a:r>
              <a:r>
                <a:rPr lang="en-US" altLang="zh-CN" b="1">
                  <a:solidFill>
                    <a:srgbClr val="FF0000"/>
                  </a:solidFill>
                  <a:ea typeface="楷体_GB2312" pitchFamily="49" charset="-122"/>
                </a:rPr>
                <a:t>)</a:t>
              </a:r>
            </a:p>
          </p:txBody>
        </p:sp>
      </p:grpSp>
      <p:sp>
        <p:nvSpPr>
          <p:cNvPr id="52262" name="Text Box 38"/>
          <p:cNvSpPr txBox="1">
            <a:spLocks noChangeArrowheads="1"/>
          </p:cNvSpPr>
          <p:nvPr/>
        </p:nvSpPr>
        <p:spPr bwMode="auto">
          <a:xfrm>
            <a:off x="404813" y="868363"/>
            <a:ext cx="4395787"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rPr>
              <a:t>1</a:t>
            </a:r>
            <a:r>
              <a:rPr lang="zh-CN" altLang="en-US" sz="2800" b="1">
                <a:solidFill>
                  <a:srgbClr val="FF0000"/>
                </a:solidFill>
              </a:rPr>
              <a:t>、移位寄存器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62">
                                            <p:txEl>
                                              <p:pRg st="0" end="0"/>
                                            </p:txEl>
                                          </p:spTgt>
                                        </p:tgtEl>
                                        <p:attrNameLst>
                                          <p:attrName>style.visibility</p:attrName>
                                        </p:attrNameLst>
                                      </p:cBhvr>
                                      <p:to>
                                        <p:strVal val="visible"/>
                                      </p:to>
                                    </p:set>
                                    <p:animEffect transition="in" filter="wipe(left)">
                                      <p:cBhvr>
                                        <p:cTn id="7" dur="500"/>
                                        <p:tgtEl>
                                          <p:spTgt spid="522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pRg st="0" end="0"/>
                                            </p:txEl>
                                          </p:spTgt>
                                        </p:tgtEl>
                                        <p:attrNameLst>
                                          <p:attrName>style.visibility</p:attrName>
                                        </p:attrNameLst>
                                      </p:cBhvr>
                                      <p:to>
                                        <p:strVal val="visible"/>
                                      </p:to>
                                    </p:set>
                                    <p:animEffect transition="in" filter="wipe(left)">
                                      <p:cBhvr>
                                        <p:cTn id="12" dur="500"/>
                                        <p:tgtEl>
                                          <p:spTgt spid="522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2230"/>
                                        </p:tgtEl>
                                        <p:attrNameLst>
                                          <p:attrName>style.visibility</p:attrName>
                                        </p:attrNameLst>
                                      </p:cBhvr>
                                      <p:to>
                                        <p:strVal val="visible"/>
                                      </p:to>
                                    </p:set>
                                    <p:animEffect transition="in" filter="box(out)">
                                      <p:cBhvr>
                                        <p:cTn id="17" dur="500"/>
                                        <p:tgtEl>
                                          <p:spTgt spid="522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2228"/>
                                        </p:tgtEl>
                                        <p:attrNameLst>
                                          <p:attrName>style.visibility</p:attrName>
                                        </p:attrNameLst>
                                      </p:cBhvr>
                                      <p:to>
                                        <p:strVal val="visible"/>
                                      </p:to>
                                    </p:set>
                                    <p:animEffect transition="in" filter="wipe(right)">
                                      <p:cBhvr>
                                        <p:cTn id="22" dur="500"/>
                                        <p:tgtEl>
                                          <p:spTgt spid="522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52229"/>
                                        </p:tgtEl>
                                        <p:attrNameLst>
                                          <p:attrName>style.visibility</p:attrName>
                                        </p:attrNameLst>
                                      </p:cBhvr>
                                      <p:to>
                                        <p:strVal val="visible"/>
                                      </p:to>
                                    </p:set>
                                    <p:animEffect transition="in" filter="wipe(right)">
                                      <p:cBhvr>
                                        <p:cTn id="27" dur="500"/>
                                        <p:tgtEl>
                                          <p:spTgt spid="522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52237"/>
                                        </p:tgtEl>
                                        <p:attrNameLst>
                                          <p:attrName>style.visibility</p:attrName>
                                        </p:attrNameLst>
                                      </p:cBhvr>
                                      <p:to>
                                        <p:strVal val="visible"/>
                                      </p:to>
                                    </p:set>
                                    <p:animEffect transition="in" filter="box(out)">
                                      <p:cBhvr>
                                        <p:cTn id="32" dur="500"/>
                                        <p:tgtEl>
                                          <p:spTgt spid="522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36"/>
                                        </p:tgtEl>
                                        <p:attrNameLst>
                                          <p:attrName>style.visibility</p:attrName>
                                        </p:attrNameLst>
                                      </p:cBhvr>
                                      <p:to>
                                        <p:strVal val="visible"/>
                                      </p:to>
                                    </p:set>
                                    <p:animEffect transition="in" filter="wipe(left)">
                                      <p:cBhvr>
                                        <p:cTn id="37" dur="500"/>
                                        <p:tgtEl>
                                          <p:spTgt spid="522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235"/>
                                        </p:tgtEl>
                                        <p:attrNameLst>
                                          <p:attrName>style.visibility</p:attrName>
                                        </p:attrNameLst>
                                      </p:cBhvr>
                                      <p:to>
                                        <p:strVal val="visible"/>
                                      </p:to>
                                    </p:set>
                                    <p:animEffect transition="in" filter="wipe(left)">
                                      <p:cBhvr>
                                        <p:cTn id="42" dur="500"/>
                                        <p:tgtEl>
                                          <p:spTgt spid="5223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52256"/>
                                        </p:tgtEl>
                                        <p:attrNameLst>
                                          <p:attrName>style.visibility</p:attrName>
                                        </p:attrNameLst>
                                      </p:cBhvr>
                                      <p:to>
                                        <p:strVal val="visible"/>
                                      </p:to>
                                    </p:set>
                                    <p:animEffect transition="in" filter="box(out)">
                                      <p:cBhvr>
                                        <p:cTn id="47" dur="500"/>
                                        <p:tgtEl>
                                          <p:spTgt spid="522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249"/>
                                        </p:tgtEl>
                                        <p:attrNameLst>
                                          <p:attrName>style.visibility</p:attrName>
                                        </p:attrNameLst>
                                      </p:cBhvr>
                                      <p:to>
                                        <p:strVal val="visible"/>
                                      </p:to>
                                    </p:set>
                                    <p:animEffect transition="in" filter="wipe(left)">
                                      <p:cBhvr>
                                        <p:cTn id="52" dur="500"/>
                                        <p:tgtEl>
                                          <p:spTgt spid="522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2242"/>
                                        </p:tgtEl>
                                        <p:attrNameLst>
                                          <p:attrName>style.visibility</p:attrName>
                                        </p:attrNameLst>
                                      </p:cBhvr>
                                      <p:to>
                                        <p:strVal val="visible"/>
                                      </p:to>
                                    </p:set>
                                    <p:animEffect transition="in" filter="wipe(left)">
                                      <p:cBhvr>
                                        <p:cTn id="57" dur="500"/>
                                        <p:tgtEl>
                                          <p:spTgt spid="52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autoUpdateAnimBg="0"/>
      <p:bldP spid="52228" grpId="0" animBg="1"/>
      <p:bldP spid="52229" grpId="0" animBg="1"/>
      <p:bldP spid="52235" grpId="0" animBg="1"/>
      <p:bldP spid="52236" grpId="0" animBg="1"/>
      <p:bldP spid="52262"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22250" y="508000"/>
            <a:ext cx="3163888" cy="1630363"/>
          </a:xfrm>
          <a:prstGeom prst="rect">
            <a:avLst/>
          </a:prstGeom>
          <a:noFill/>
          <a:ln w="9525">
            <a:noFill/>
            <a:miter lim="800000"/>
            <a:headEnd/>
            <a:tailEnd/>
          </a:ln>
        </p:spPr>
        <p:txBody>
          <a:bodyPr>
            <a:spAutoFit/>
          </a:bodyPr>
          <a:lstStyle/>
          <a:p>
            <a:pPr eaLnBrk="1" hangingPunct="1">
              <a:lnSpc>
                <a:spcPct val="120000"/>
              </a:lnSpc>
              <a:spcBef>
                <a:spcPct val="50000"/>
              </a:spcBef>
            </a:pPr>
            <a:r>
              <a:rPr lang="zh-CN" altLang="en-US" sz="2800" b="1" u="sng">
                <a:solidFill>
                  <a:srgbClr val="CC0066"/>
                </a:solidFill>
              </a:rPr>
              <a:t>根据移位数据的输入－输出方式</a:t>
            </a:r>
            <a:r>
              <a:rPr lang="zh-CN" altLang="en-US" sz="2800" b="1"/>
              <a:t>，又可将它分为四种：</a:t>
            </a:r>
          </a:p>
        </p:txBody>
      </p:sp>
      <p:grpSp>
        <p:nvGrpSpPr>
          <p:cNvPr id="53251" name="Group 3"/>
          <p:cNvGrpSpPr>
            <a:grpSpLocks/>
          </p:cNvGrpSpPr>
          <p:nvPr/>
        </p:nvGrpSpPr>
        <p:grpSpPr bwMode="auto">
          <a:xfrm>
            <a:off x="3736975" y="538163"/>
            <a:ext cx="4895850" cy="827087"/>
            <a:chOff x="2354" y="339"/>
            <a:chExt cx="3084" cy="521"/>
          </a:xfrm>
        </p:grpSpPr>
        <p:sp>
          <p:nvSpPr>
            <p:cNvPr id="48200" name="Rectangle 4"/>
            <p:cNvSpPr>
              <a:spLocks noChangeArrowheads="1"/>
            </p:cNvSpPr>
            <p:nvPr/>
          </p:nvSpPr>
          <p:spPr bwMode="auto">
            <a:xfrm>
              <a:off x="2562" y="345"/>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201" name="Rectangle 5"/>
            <p:cNvSpPr>
              <a:spLocks noChangeArrowheads="1"/>
            </p:cNvSpPr>
            <p:nvPr/>
          </p:nvSpPr>
          <p:spPr bwMode="auto">
            <a:xfrm>
              <a:off x="3324" y="351"/>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202" name="Rectangle 6"/>
            <p:cNvSpPr>
              <a:spLocks noChangeArrowheads="1"/>
            </p:cNvSpPr>
            <p:nvPr/>
          </p:nvSpPr>
          <p:spPr bwMode="auto">
            <a:xfrm>
              <a:off x="4086" y="339"/>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203" name="Rectangle 7"/>
            <p:cNvSpPr>
              <a:spLocks noChangeArrowheads="1"/>
            </p:cNvSpPr>
            <p:nvPr/>
          </p:nvSpPr>
          <p:spPr bwMode="auto">
            <a:xfrm>
              <a:off x="4848" y="345"/>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204" name="Line 8"/>
            <p:cNvSpPr>
              <a:spLocks noChangeShapeType="1"/>
            </p:cNvSpPr>
            <p:nvPr/>
          </p:nvSpPr>
          <p:spPr bwMode="auto">
            <a:xfrm>
              <a:off x="2354" y="591"/>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205" name="Line 9"/>
            <p:cNvSpPr>
              <a:spLocks noChangeShapeType="1"/>
            </p:cNvSpPr>
            <p:nvPr/>
          </p:nvSpPr>
          <p:spPr bwMode="auto">
            <a:xfrm>
              <a:off x="5229" y="606"/>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206" name="Line 10"/>
            <p:cNvSpPr>
              <a:spLocks noChangeShapeType="1"/>
            </p:cNvSpPr>
            <p:nvPr/>
          </p:nvSpPr>
          <p:spPr bwMode="auto">
            <a:xfrm>
              <a:off x="2954" y="591"/>
              <a:ext cx="364" cy="0"/>
            </a:xfrm>
            <a:prstGeom prst="line">
              <a:avLst/>
            </a:prstGeom>
            <a:noFill/>
            <a:ln w="38100">
              <a:solidFill>
                <a:schemeClr val="tx1"/>
              </a:solidFill>
              <a:round/>
              <a:headEnd/>
              <a:tailEnd/>
            </a:ln>
          </p:spPr>
          <p:txBody>
            <a:bodyPr wrap="none" anchor="ctr"/>
            <a:lstStyle/>
            <a:p>
              <a:endParaRPr lang="zh-CN" altLang="en-US"/>
            </a:p>
          </p:txBody>
        </p:sp>
        <p:sp>
          <p:nvSpPr>
            <p:cNvPr id="48207" name="Line 11"/>
            <p:cNvSpPr>
              <a:spLocks noChangeShapeType="1"/>
            </p:cNvSpPr>
            <p:nvPr/>
          </p:nvSpPr>
          <p:spPr bwMode="auto">
            <a:xfrm>
              <a:off x="3714" y="605"/>
              <a:ext cx="364" cy="0"/>
            </a:xfrm>
            <a:prstGeom prst="line">
              <a:avLst/>
            </a:prstGeom>
            <a:noFill/>
            <a:ln w="38100">
              <a:solidFill>
                <a:schemeClr val="tx1"/>
              </a:solidFill>
              <a:round/>
              <a:headEnd/>
              <a:tailEnd/>
            </a:ln>
          </p:spPr>
          <p:txBody>
            <a:bodyPr wrap="none" anchor="ctr"/>
            <a:lstStyle/>
            <a:p>
              <a:endParaRPr lang="zh-CN" altLang="en-US"/>
            </a:p>
          </p:txBody>
        </p:sp>
        <p:sp>
          <p:nvSpPr>
            <p:cNvPr id="48208" name="Line 12"/>
            <p:cNvSpPr>
              <a:spLocks noChangeShapeType="1"/>
            </p:cNvSpPr>
            <p:nvPr/>
          </p:nvSpPr>
          <p:spPr bwMode="auto">
            <a:xfrm>
              <a:off x="4482" y="592"/>
              <a:ext cx="364" cy="0"/>
            </a:xfrm>
            <a:prstGeom prst="line">
              <a:avLst/>
            </a:prstGeom>
            <a:noFill/>
            <a:ln w="38100">
              <a:solidFill>
                <a:schemeClr val="tx1"/>
              </a:solidFill>
              <a:round/>
              <a:headEnd/>
              <a:tailEnd/>
            </a:ln>
          </p:spPr>
          <p:txBody>
            <a:bodyPr wrap="none" anchor="ctr"/>
            <a:lstStyle/>
            <a:p>
              <a:endParaRPr lang="zh-CN" altLang="en-US"/>
            </a:p>
          </p:txBody>
        </p:sp>
        <p:sp>
          <p:nvSpPr>
            <p:cNvPr id="48209" name="Text Box 13"/>
            <p:cNvSpPr txBox="1">
              <a:spLocks noChangeArrowheads="1"/>
            </p:cNvSpPr>
            <p:nvPr/>
          </p:nvSpPr>
          <p:spPr bwMode="auto">
            <a:xfrm>
              <a:off x="2582" y="445"/>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FF</a:t>
              </a:r>
              <a:endParaRPr lang="en-US" altLang="zh-CN" b="1">
                <a:ea typeface="楷体_GB2312" pitchFamily="49" charset="-122"/>
              </a:endParaRPr>
            </a:p>
          </p:txBody>
        </p:sp>
        <p:sp>
          <p:nvSpPr>
            <p:cNvPr id="48210" name="Text Box 14"/>
            <p:cNvSpPr txBox="1">
              <a:spLocks noChangeArrowheads="1"/>
            </p:cNvSpPr>
            <p:nvPr/>
          </p:nvSpPr>
          <p:spPr bwMode="auto">
            <a:xfrm>
              <a:off x="3341" y="441"/>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FF</a:t>
              </a:r>
              <a:endParaRPr lang="en-US" altLang="zh-CN" b="1">
                <a:ea typeface="楷体_GB2312" pitchFamily="49" charset="-122"/>
              </a:endParaRPr>
            </a:p>
          </p:txBody>
        </p:sp>
        <p:sp>
          <p:nvSpPr>
            <p:cNvPr id="48211" name="Text Box 15"/>
            <p:cNvSpPr txBox="1">
              <a:spLocks noChangeArrowheads="1"/>
            </p:cNvSpPr>
            <p:nvPr/>
          </p:nvSpPr>
          <p:spPr bwMode="auto">
            <a:xfrm>
              <a:off x="4110" y="437"/>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FF</a:t>
              </a:r>
              <a:endParaRPr lang="en-US" altLang="zh-CN" b="1">
                <a:ea typeface="楷体_GB2312" pitchFamily="49" charset="-122"/>
              </a:endParaRPr>
            </a:p>
          </p:txBody>
        </p:sp>
        <p:sp>
          <p:nvSpPr>
            <p:cNvPr id="48212" name="Text Box 16"/>
            <p:cNvSpPr txBox="1">
              <a:spLocks noChangeArrowheads="1"/>
            </p:cNvSpPr>
            <p:nvPr/>
          </p:nvSpPr>
          <p:spPr bwMode="auto">
            <a:xfrm>
              <a:off x="4860" y="442"/>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FF</a:t>
              </a:r>
              <a:endParaRPr lang="en-US" altLang="zh-CN" b="1">
                <a:ea typeface="楷体_GB2312" pitchFamily="49" charset="-122"/>
              </a:endParaRPr>
            </a:p>
          </p:txBody>
        </p:sp>
      </p:grpSp>
      <p:grpSp>
        <p:nvGrpSpPr>
          <p:cNvPr id="53265" name="Group 17"/>
          <p:cNvGrpSpPr>
            <a:grpSpLocks/>
          </p:cNvGrpSpPr>
          <p:nvPr/>
        </p:nvGrpSpPr>
        <p:grpSpPr bwMode="auto">
          <a:xfrm>
            <a:off x="3732213" y="1774825"/>
            <a:ext cx="4881562" cy="914400"/>
            <a:chOff x="2351" y="1118"/>
            <a:chExt cx="3075" cy="576"/>
          </a:xfrm>
        </p:grpSpPr>
        <p:sp>
          <p:nvSpPr>
            <p:cNvPr id="48180" name="Rectangle 18"/>
            <p:cNvSpPr>
              <a:spLocks noChangeArrowheads="1"/>
            </p:cNvSpPr>
            <p:nvPr/>
          </p:nvSpPr>
          <p:spPr bwMode="auto">
            <a:xfrm>
              <a:off x="2559" y="1179"/>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81" name="Rectangle 19"/>
            <p:cNvSpPr>
              <a:spLocks noChangeArrowheads="1"/>
            </p:cNvSpPr>
            <p:nvPr/>
          </p:nvSpPr>
          <p:spPr bwMode="auto">
            <a:xfrm>
              <a:off x="3321" y="1185"/>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82" name="Rectangle 20"/>
            <p:cNvSpPr>
              <a:spLocks noChangeArrowheads="1"/>
            </p:cNvSpPr>
            <p:nvPr/>
          </p:nvSpPr>
          <p:spPr bwMode="auto">
            <a:xfrm>
              <a:off x="4083" y="1173"/>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83" name="Rectangle 21"/>
            <p:cNvSpPr>
              <a:spLocks noChangeArrowheads="1"/>
            </p:cNvSpPr>
            <p:nvPr/>
          </p:nvSpPr>
          <p:spPr bwMode="auto">
            <a:xfrm>
              <a:off x="4845" y="1179"/>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84" name="Line 22"/>
            <p:cNvSpPr>
              <a:spLocks noChangeShapeType="1"/>
            </p:cNvSpPr>
            <p:nvPr/>
          </p:nvSpPr>
          <p:spPr bwMode="auto">
            <a:xfrm>
              <a:off x="2351" y="1425"/>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85" name="Line 23"/>
            <p:cNvSpPr>
              <a:spLocks noChangeShapeType="1"/>
            </p:cNvSpPr>
            <p:nvPr/>
          </p:nvSpPr>
          <p:spPr bwMode="auto">
            <a:xfrm>
              <a:off x="2951" y="1425"/>
              <a:ext cx="364" cy="0"/>
            </a:xfrm>
            <a:prstGeom prst="line">
              <a:avLst/>
            </a:prstGeom>
            <a:noFill/>
            <a:ln w="38100">
              <a:solidFill>
                <a:schemeClr val="tx1"/>
              </a:solidFill>
              <a:round/>
              <a:headEnd/>
              <a:tailEnd/>
            </a:ln>
          </p:spPr>
          <p:txBody>
            <a:bodyPr wrap="none" anchor="ctr"/>
            <a:lstStyle/>
            <a:p>
              <a:endParaRPr lang="zh-CN" altLang="en-US"/>
            </a:p>
          </p:txBody>
        </p:sp>
        <p:sp>
          <p:nvSpPr>
            <p:cNvPr id="48186" name="Line 24"/>
            <p:cNvSpPr>
              <a:spLocks noChangeShapeType="1"/>
            </p:cNvSpPr>
            <p:nvPr/>
          </p:nvSpPr>
          <p:spPr bwMode="auto">
            <a:xfrm>
              <a:off x="3729" y="1421"/>
              <a:ext cx="364" cy="0"/>
            </a:xfrm>
            <a:prstGeom prst="line">
              <a:avLst/>
            </a:prstGeom>
            <a:noFill/>
            <a:ln w="38100">
              <a:solidFill>
                <a:schemeClr val="tx1"/>
              </a:solidFill>
              <a:round/>
              <a:headEnd/>
              <a:tailEnd/>
            </a:ln>
          </p:spPr>
          <p:txBody>
            <a:bodyPr wrap="none" anchor="ctr"/>
            <a:lstStyle/>
            <a:p>
              <a:endParaRPr lang="zh-CN" altLang="en-US"/>
            </a:p>
          </p:txBody>
        </p:sp>
        <p:sp>
          <p:nvSpPr>
            <p:cNvPr id="48187" name="Line 25"/>
            <p:cNvSpPr>
              <a:spLocks noChangeShapeType="1"/>
            </p:cNvSpPr>
            <p:nvPr/>
          </p:nvSpPr>
          <p:spPr bwMode="auto">
            <a:xfrm>
              <a:off x="4497" y="1426"/>
              <a:ext cx="364" cy="0"/>
            </a:xfrm>
            <a:prstGeom prst="line">
              <a:avLst/>
            </a:prstGeom>
            <a:noFill/>
            <a:ln w="38100">
              <a:solidFill>
                <a:schemeClr val="tx1"/>
              </a:solidFill>
              <a:round/>
              <a:headEnd/>
              <a:tailEnd/>
            </a:ln>
          </p:spPr>
          <p:txBody>
            <a:bodyPr wrap="none" anchor="ctr"/>
            <a:lstStyle/>
            <a:p>
              <a:endParaRPr lang="zh-CN" altLang="en-US"/>
            </a:p>
          </p:txBody>
        </p:sp>
        <p:sp>
          <p:nvSpPr>
            <p:cNvPr id="48188" name="Text Box 26"/>
            <p:cNvSpPr txBox="1">
              <a:spLocks noChangeArrowheads="1"/>
            </p:cNvSpPr>
            <p:nvPr/>
          </p:nvSpPr>
          <p:spPr bwMode="auto">
            <a:xfrm>
              <a:off x="2579" y="1279"/>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FF</a:t>
              </a:r>
              <a:endParaRPr lang="en-US" altLang="zh-CN" b="1">
                <a:ea typeface="楷体_GB2312" pitchFamily="49" charset="-122"/>
              </a:endParaRPr>
            </a:p>
          </p:txBody>
        </p:sp>
        <p:sp>
          <p:nvSpPr>
            <p:cNvPr id="48189" name="Text Box 27"/>
            <p:cNvSpPr txBox="1">
              <a:spLocks noChangeArrowheads="1"/>
            </p:cNvSpPr>
            <p:nvPr/>
          </p:nvSpPr>
          <p:spPr bwMode="auto">
            <a:xfrm>
              <a:off x="3338" y="1275"/>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FF</a:t>
              </a:r>
              <a:endParaRPr lang="en-US" altLang="zh-CN" b="1">
                <a:ea typeface="楷体_GB2312" pitchFamily="49" charset="-122"/>
              </a:endParaRPr>
            </a:p>
          </p:txBody>
        </p:sp>
        <p:sp>
          <p:nvSpPr>
            <p:cNvPr id="48190" name="Text Box 28"/>
            <p:cNvSpPr txBox="1">
              <a:spLocks noChangeArrowheads="1"/>
            </p:cNvSpPr>
            <p:nvPr/>
          </p:nvSpPr>
          <p:spPr bwMode="auto">
            <a:xfrm>
              <a:off x="4107" y="1271"/>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FF</a:t>
              </a:r>
              <a:endParaRPr lang="en-US" altLang="zh-CN" b="1">
                <a:ea typeface="楷体_GB2312" pitchFamily="49" charset="-122"/>
              </a:endParaRPr>
            </a:p>
          </p:txBody>
        </p:sp>
        <p:sp>
          <p:nvSpPr>
            <p:cNvPr id="48191" name="Text Box 29"/>
            <p:cNvSpPr txBox="1">
              <a:spLocks noChangeArrowheads="1"/>
            </p:cNvSpPr>
            <p:nvPr/>
          </p:nvSpPr>
          <p:spPr bwMode="auto">
            <a:xfrm>
              <a:off x="4857" y="1276"/>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FF</a:t>
              </a:r>
              <a:endParaRPr lang="en-US" altLang="zh-CN" b="1">
                <a:ea typeface="楷体_GB2312" pitchFamily="49" charset="-122"/>
              </a:endParaRPr>
            </a:p>
          </p:txBody>
        </p:sp>
        <p:sp>
          <p:nvSpPr>
            <p:cNvPr id="48192" name="Line 30"/>
            <p:cNvSpPr>
              <a:spLocks noChangeShapeType="1"/>
            </p:cNvSpPr>
            <p:nvPr/>
          </p:nvSpPr>
          <p:spPr bwMode="auto">
            <a:xfrm flipV="1">
              <a:off x="3898" y="1133"/>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93" name="Line 31"/>
            <p:cNvSpPr>
              <a:spLocks noChangeShapeType="1"/>
            </p:cNvSpPr>
            <p:nvPr/>
          </p:nvSpPr>
          <p:spPr bwMode="auto">
            <a:xfrm flipV="1">
              <a:off x="4660" y="1130"/>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94" name="Line 32"/>
            <p:cNvSpPr>
              <a:spLocks noChangeShapeType="1"/>
            </p:cNvSpPr>
            <p:nvPr/>
          </p:nvSpPr>
          <p:spPr bwMode="auto">
            <a:xfrm flipV="1">
              <a:off x="5404" y="1118"/>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95" name="Line 33"/>
            <p:cNvSpPr>
              <a:spLocks noChangeShapeType="1"/>
            </p:cNvSpPr>
            <p:nvPr/>
          </p:nvSpPr>
          <p:spPr bwMode="auto">
            <a:xfrm>
              <a:off x="5244" y="1418"/>
              <a:ext cx="182" cy="0"/>
            </a:xfrm>
            <a:prstGeom prst="line">
              <a:avLst/>
            </a:prstGeom>
            <a:noFill/>
            <a:ln w="38100">
              <a:solidFill>
                <a:schemeClr val="tx1"/>
              </a:solidFill>
              <a:round/>
              <a:headEnd/>
              <a:tailEnd/>
            </a:ln>
          </p:spPr>
          <p:txBody>
            <a:bodyPr wrap="none" anchor="ctr"/>
            <a:lstStyle/>
            <a:p>
              <a:endParaRPr lang="zh-CN" altLang="en-US"/>
            </a:p>
          </p:txBody>
        </p:sp>
        <p:sp>
          <p:nvSpPr>
            <p:cNvPr id="48196" name="Oval 34"/>
            <p:cNvSpPr>
              <a:spLocks noChangeArrowheads="1"/>
            </p:cNvSpPr>
            <p:nvPr/>
          </p:nvSpPr>
          <p:spPr bwMode="auto">
            <a:xfrm>
              <a:off x="3091" y="1382"/>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97" name="Oval 35"/>
            <p:cNvSpPr>
              <a:spLocks noChangeArrowheads="1"/>
            </p:cNvSpPr>
            <p:nvPr/>
          </p:nvSpPr>
          <p:spPr bwMode="auto">
            <a:xfrm>
              <a:off x="3853" y="1370"/>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98" name="Oval 36"/>
            <p:cNvSpPr>
              <a:spLocks noChangeArrowheads="1"/>
            </p:cNvSpPr>
            <p:nvPr/>
          </p:nvSpPr>
          <p:spPr bwMode="auto">
            <a:xfrm>
              <a:off x="4615" y="1376"/>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99" name="Line 37"/>
            <p:cNvSpPr>
              <a:spLocks noChangeShapeType="1"/>
            </p:cNvSpPr>
            <p:nvPr/>
          </p:nvSpPr>
          <p:spPr bwMode="auto">
            <a:xfrm flipV="1">
              <a:off x="3148" y="1121"/>
              <a:ext cx="0" cy="291"/>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53286" name="Group 38"/>
          <p:cNvGrpSpPr>
            <a:grpSpLocks/>
          </p:cNvGrpSpPr>
          <p:nvPr/>
        </p:nvGrpSpPr>
        <p:grpSpPr bwMode="auto">
          <a:xfrm>
            <a:off x="4071938" y="3195638"/>
            <a:ext cx="4568825" cy="1155700"/>
            <a:chOff x="2565" y="2013"/>
            <a:chExt cx="2878" cy="728"/>
          </a:xfrm>
        </p:grpSpPr>
        <p:sp>
          <p:nvSpPr>
            <p:cNvPr id="48164" name="Rectangle 39"/>
            <p:cNvSpPr>
              <a:spLocks noChangeArrowheads="1"/>
            </p:cNvSpPr>
            <p:nvPr/>
          </p:nvSpPr>
          <p:spPr bwMode="auto">
            <a:xfrm>
              <a:off x="2565" y="2013"/>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65" name="Rectangle 40"/>
            <p:cNvSpPr>
              <a:spLocks noChangeArrowheads="1"/>
            </p:cNvSpPr>
            <p:nvPr/>
          </p:nvSpPr>
          <p:spPr bwMode="auto">
            <a:xfrm>
              <a:off x="3327" y="2019"/>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66" name="Rectangle 41"/>
            <p:cNvSpPr>
              <a:spLocks noChangeArrowheads="1"/>
            </p:cNvSpPr>
            <p:nvPr/>
          </p:nvSpPr>
          <p:spPr bwMode="auto">
            <a:xfrm>
              <a:off x="4089" y="2025"/>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67" name="Rectangle 42"/>
            <p:cNvSpPr>
              <a:spLocks noChangeArrowheads="1"/>
            </p:cNvSpPr>
            <p:nvPr/>
          </p:nvSpPr>
          <p:spPr bwMode="auto">
            <a:xfrm>
              <a:off x="4851" y="2013"/>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68" name="Line 43"/>
            <p:cNvSpPr>
              <a:spLocks noChangeShapeType="1"/>
            </p:cNvSpPr>
            <p:nvPr/>
          </p:nvSpPr>
          <p:spPr bwMode="auto">
            <a:xfrm rot="-5400000">
              <a:off x="2663" y="2637"/>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69" name="Line 44"/>
            <p:cNvSpPr>
              <a:spLocks noChangeShapeType="1"/>
            </p:cNvSpPr>
            <p:nvPr/>
          </p:nvSpPr>
          <p:spPr bwMode="auto">
            <a:xfrm>
              <a:off x="2957" y="2259"/>
              <a:ext cx="364" cy="0"/>
            </a:xfrm>
            <a:prstGeom prst="line">
              <a:avLst/>
            </a:prstGeom>
            <a:noFill/>
            <a:ln w="38100">
              <a:solidFill>
                <a:schemeClr val="tx1"/>
              </a:solidFill>
              <a:round/>
              <a:headEnd/>
              <a:tailEnd/>
            </a:ln>
          </p:spPr>
          <p:txBody>
            <a:bodyPr wrap="none" anchor="ctr"/>
            <a:lstStyle/>
            <a:p>
              <a:endParaRPr lang="zh-CN" altLang="en-US"/>
            </a:p>
          </p:txBody>
        </p:sp>
        <p:sp>
          <p:nvSpPr>
            <p:cNvPr id="48170" name="Line 45"/>
            <p:cNvSpPr>
              <a:spLocks noChangeShapeType="1"/>
            </p:cNvSpPr>
            <p:nvPr/>
          </p:nvSpPr>
          <p:spPr bwMode="auto">
            <a:xfrm>
              <a:off x="3717" y="2255"/>
              <a:ext cx="364" cy="0"/>
            </a:xfrm>
            <a:prstGeom prst="line">
              <a:avLst/>
            </a:prstGeom>
            <a:noFill/>
            <a:ln w="38100">
              <a:solidFill>
                <a:schemeClr val="tx1"/>
              </a:solidFill>
              <a:round/>
              <a:headEnd/>
              <a:tailEnd/>
            </a:ln>
          </p:spPr>
          <p:txBody>
            <a:bodyPr wrap="none" anchor="ctr"/>
            <a:lstStyle/>
            <a:p>
              <a:endParaRPr lang="zh-CN" altLang="en-US"/>
            </a:p>
          </p:txBody>
        </p:sp>
        <p:sp>
          <p:nvSpPr>
            <p:cNvPr id="48171" name="Line 46"/>
            <p:cNvSpPr>
              <a:spLocks noChangeShapeType="1"/>
            </p:cNvSpPr>
            <p:nvPr/>
          </p:nvSpPr>
          <p:spPr bwMode="auto">
            <a:xfrm>
              <a:off x="4485" y="2260"/>
              <a:ext cx="364" cy="0"/>
            </a:xfrm>
            <a:prstGeom prst="line">
              <a:avLst/>
            </a:prstGeom>
            <a:noFill/>
            <a:ln w="38100">
              <a:solidFill>
                <a:schemeClr val="tx1"/>
              </a:solidFill>
              <a:round/>
              <a:headEnd/>
              <a:tailEnd/>
            </a:ln>
          </p:spPr>
          <p:txBody>
            <a:bodyPr wrap="none" anchor="ctr"/>
            <a:lstStyle/>
            <a:p>
              <a:endParaRPr lang="zh-CN" altLang="en-US"/>
            </a:p>
          </p:txBody>
        </p:sp>
        <p:sp>
          <p:nvSpPr>
            <p:cNvPr id="48172" name="Text Box 47"/>
            <p:cNvSpPr txBox="1">
              <a:spLocks noChangeArrowheads="1"/>
            </p:cNvSpPr>
            <p:nvPr/>
          </p:nvSpPr>
          <p:spPr bwMode="auto">
            <a:xfrm>
              <a:off x="2585" y="2113"/>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FF</a:t>
              </a:r>
              <a:endParaRPr lang="en-US" altLang="zh-CN" b="1">
                <a:ea typeface="楷体_GB2312" pitchFamily="49" charset="-122"/>
              </a:endParaRPr>
            </a:p>
          </p:txBody>
        </p:sp>
        <p:sp>
          <p:nvSpPr>
            <p:cNvPr id="48173" name="Text Box 48"/>
            <p:cNvSpPr txBox="1">
              <a:spLocks noChangeArrowheads="1"/>
            </p:cNvSpPr>
            <p:nvPr/>
          </p:nvSpPr>
          <p:spPr bwMode="auto">
            <a:xfrm>
              <a:off x="3344" y="2109"/>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FF</a:t>
              </a:r>
              <a:endParaRPr lang="en-US" altLang="zh-CN" b="1">
                <a:ea typeface="楷体_GB2312" pitchFamily="49" charset="-122"/>
              </a:endParaRPr>
            </a:p>
          </p:txBody>
        </p:sp>
        <p:sp>
          <p:nvSpPr>
            <p:cNvPr id="48174" name="Text Box 49"/>
            <p:cNvSpPr txBox="1">
              <a:spLocks noChangeArrowheads="1"/>
            </p:cNvSpPr>
            <p:nvPr/>
          </p:nvSpPr>
          <p:spPr bwMode="auto">
            <a:xfrm>
              <a:off x="4113" y="2105"/>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FF</a:t>
              </a:r>
              <a:endParaRPr lang="en-US" altLang="zh-CN" b="1">
                <a:ea typeface="楷体_GB2312" pitchFamily="49" charset="-122"/>
              </a:endParaRPr>
            </a:p>
          </p:txBody>
        </p:sp>
        <p:sp>
          <p:nvSpPr>
            <p:cNvPr id="48175" name="Text Box 50"/>
            <p:cNvSpPr txBox="1">
              <a:spLocks noChangeArrowheads="1"/>
            </p:cNvSpPr>
            <p:nvPr/>
          </p:nvSpPr>
          <p:spPr bwMode="auto">
            <a:xfrm>
              <a:off x="4863" y="2110"/>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FF</a:t>
              </a:r>
              <a:endParaRPr lang="en-US" altLang="zh-CN" b="1">
                <a:ea typeface="楷体_GB2312" pitchFamily="49" charset="-122"/>
              </a:endParaRPr>
            </a:p>
          </p:txBody>
        </p:sp>
        <p:sp>
          <p:nvSpPr>
            <p:cNvPr id="48176" name="Line 51"/>
            <p:cNvSpPr>
              <a:spLocks noChangeShapeType="1"/>
            </p:cNvSpPr>
            <p:nvPr/>
          </p:nvSpPr>
          <p:spPr bwMode="auto">
            <a:xfrm>
              <a:off x="5234" y="2247"/>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77" name="Line 52"/>
            <p:cNvSpPr>
              <a:spLocks noChangeShapeType="1"/>
            </p:cNvSpPr>
            <p:nvPr/>
          </p:nvSpPr>
          <p:spPr bwMode="auto">
            <a:xfrm rot="-5400000">
              <a:off x="3425" y="2625"/>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78" name="Line 53"/>
            <p:cNvSpPr>
              <a:spLocks noChangeShapeType="1"/>
            </p:cNvSpPr>
            <p:nvPr/>
          </p:nvSpPr>
          <p:spPr bwMode="auto">
            <a:xfrm rot="-5400000">
              <a:off x="4187" y="2631"/>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79" name="Line 54"/>
            <p:cNvSpPr>
              <a:spLocks noChangeShapeType="1"/>
            </p:cNvSpPr>
            <p:nvPr/>
          </p:nvSpPr>
          <p:spPr bwMode="auto">
            <a:xfrm rot="-5400000">
              <a:off x="4949" y="2637"/>
              <a:ext cx="209" cy="0"/>
            </a:xfrm>
            <a:prstGeom prst="line">
              <a:avLst/>
            </a:prstGeom>
            <a:noFill/>
            <a:ln w="38100">
              <a:solidFill>
                <a:schemeClr val="tx1"/>
              </a:solidFill>
              <a:round/>
              <a:headEnd/>
              <a:tailEnd type="triangle" w="med" len="med"/>
            </a:ln>
          </p:spPr>
          <p:txBody>
            <a:bodyPr wrap="none" anchor="ctr"/>
            <a:lstStyle/>
            <a:p>
              <a:endParaRPr lang="zh-CN" altLang="en-US"/>
            </a:p>
          </p:txBody>
        </p:sp>
      </p:grpSp>
      <p:grpSp>
        <p:nvGrpSpPr>
          <p:cNvPr id="53303" name="Group 55"/>
          <p:cNvGrpSpPr>
            <a:grpSpLocks/>
          </p:cNvGrpSpPr>
          <p:nvPr/>
        </p:nvGrpSpPr>
        <p:grpSpPr bwMode="auto">
          <a:xfrm>
            <a:off x="4081463" y="4784725"/>
            <a:ext cx="4522787" cy="1233488"/>
            <a:chOff x="2571" y="3014"/>
            <a:chExt cx="2849" cy="777"/>
          </a:xfrm>
        </p:grpSpPr>
        <p:sp>
          <p:nvSpPr>
            <p:cNvPr id="48141" name="Rectangle 56"/>
            <p:cNvSpPr>
              <a:spLocks noChangeArrowheads="1"/>
            </p:cNvSpPr>
            <p:nvPr/>
          </p:nvSpPr>
          <p:spPr bwMode="auto">
            <a:xfrm>
              <a:off x="2571" y="3063"/>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42" name="Rectangle 57"/>
            <p:cNvSpPr>
              <a:spLocks noChangeArrowheads="1"/>
            </p:cNvSpPr>
            <p:nvPr/>
          </p:nvSpPr>
          <p:spPr bwMode="auto">
            <a:xfrm>
              <a:off x="3333" y="3069"/>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43" name="Rectangle 58"/>
            <p:cNvSpPr>
              <a:spLocks noChangeArrowheads="1"/>
            </p:cNvSpPr>
            <p:nvPr/>
          </p:nvSpPr>
          <p:spPr bwMode="auto">
            <a:xfrm>
              <a:off x="4095" y="3075"/>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44" name="Rectangle 59"/>
            <p:cNvSpPr>
              <a:spLocks noChangeArrowheads="1"/>
            </p:cNvSpPr>
            <p:nvPr/>
          </p:nvSpPr>
          <p:spPr bwMode="auto">
            <a:xfrm>
              <a:off x="4857" y="3063"/>
              <a:ext cx="382" cy="509"/>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8145" name="Line 60"/>
            <p:cNvSpPr>
              <a:spLocks noChangeShapeType="1"/>
            </p:cNvSpPr>
            <p:nvPr/>
          </p:nvSpPr>
          <p:spPr bwMode="auto">
            <a:xfrm>
              <a:off x="2963" y="3309"/>
              <a:ext cx="364" cy="0"/>
            </a:xfrm>
            <a:prstGeom prst="line">
              <a:avLst/>
            </a:prstGeom>
            <a:noFill/>
            <a:ln w="38100">
              <a:solidFill>
                <a:schemeClr val="tx1"/>
              </a:solidFill>
              <a:round/>
              <a:headEnd/>
              <a:tailEnd/>
            </a:ln>
          </p:spPr>
          <p:txBody>
            <a:bodyPr wrap="none" anchor="ctr"/>
            <a:lstStyle/>
            <a:p>
              <a:endParaRPr lang="zh-CN" altLang="en-US"/>
            </a:p>
          </p:txBody>
        </p:sp>
        <p:sp>
          <p:nvSpPr>
            <p:cNvPr id="48146" name="Line 61"/>
            <p:cNvSpPr>
              <a:spLocks noChangeShapeType="1"/>
            </p:cNvSpPr>
            <p:nvPr/>
          </p:nvSpPr>
          <p:spPr bwMode="auto">
            <a:xfrm>
              <a:off x="3723" y="3305"/>
              <a:ext cx="364" cy="0"/>
            </a:xfrm>
            <a:prstGeom prst="line">
              <a:avLst/>
            </a:prstGeom>
            <a:noFill/>
            <a:ln w="38100">
              <a:solidFill>
                <a:schemeClr val="tx1"/>
              </a:solidFill>
              <a:round/>
              <a:headEnd/>
              <a:tailEnd/>
            </a:ln>
          </p:spPr>
          <p:txBody>
            <a:bodyPr wrap="none" anchor="ctr"/>
            <a:lstStyle/>
            <a:p>
              <a:endParaRPr lang="zh-CN" altLang="en-US"/>
            </a:p>
          </p:txBody>
        </p:sp>
        <p:sp>
          <p:nvSpPr>
            <p:cNvPr id="48147" name="Line 62"/>
            <p:cNvSpPr>
              <a:spLocks noChangeShapeType="1"/>
            </p:cNvSpPr>
            <p:nvPr/>
          </p:nvSpPr>
          <p:spPr bwMode="auto">
            <a:xfrm>
              <a:off x="4491" y="3310"/>
              <a:ext cx="364" cy="0"/>
            </a:xfrm>
            <a:prstGeom prst="line">
              <a:avLst/>
            </a:prstGeom>
            <a:noFill/>
            <a:ln w="38100">
              <a:solidFill>
                <a:schemeClr val="tx1"/>
              </a:solidFill>
              <a:round/>
              <a:headEnd/>
              <a:tailEnd/>
            </a:ln>
          </p:spPr>
          <p:txBody>
            <a:bodyPr wrap="none" anchor="ctr"/>
            <a:lstStyle/>
            <a:p>
              <a:endParaRPr lang="zh-CN" altLang="en-US"/>
            </a:p>
          </p:txBody>
        </p:sp>
        <p:sp>
          <p:nvSpPr>
            <p:cNvPr id="48148" name="Text Box 63"/>
            <p:cNvSpPr txBox="1">
              <a:spLocks noChangeArrowheads="1"/>
            </p:cNvSpPr>
            <p:nvPr/>
          </p:nvSpPr>
          <p:spPr bwMode="auto">
            <a:xfrm>
              <a:off x="2591" y="3163"/>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FF</a:t>
              </a:r>
              <a:endParaRPr lang="en-US" altLang="zh-CN" b="1">
                <a:ea typeface="楷体_GB2312" pitchFamily="49" charset="-122"/>
              </a:endParaRPr>
            </a:p>
          </p:txBody>
        </p:sp>
        <p:sp>
          <p:nvSpPr>
            <p:cNvPr id="48149" name="Text Box 64"/>
            <p:cNvSpPr txBox="1">
              <a:spLocks noChangeArrowheads="1"/>
            </p:cNvSpPr>
            <p:nvPr/>
          </p:nvSpPr>
          <p:spPr bwMode="auto">
            <a:xfrm>
              <a:off x="3350" y="3159"/>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FF</a:t>
              </a:r>
            </a:p>
          </p:txBody>
        </p:sp>
        <p:sp>
          <p:nvSpPr>
            <p:cNvPr id="48150" name="Text Box 65"/>
            <p:cNvSpPr txBox="1">
              <a:spLocks noChangeArrowheads="1"/>
            </p:cNvSpPr>
            <p:nvPr/>
          </p:nvSpPr>
          <p:spPr bwMode="auto">
            <a:xfrm>
              <a:off x="4119" y="3173"/>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FF</a:t>
              </a:r>
            </a:p>
          </p:txBody>
        </p:sp>
        <p:sp>
          <p:nvSpPr>
            <p:cNvPr id="48151" name="Text Box 66"/>
            <p:cNvSpPr txBox="1">
              <a:spLocks noChangeArrowheads="1"/>
            </p:cNvSpPr>
            <p:nvPr/>
          </p:nvSpPr>
          <p:spPr bwMode="auto">
            <a:xfrm>
              <a:off x="4869" y="3160"/>
              <a:ext cx="41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FF</a:t>
              </a:r>
            </a:p>
          </p:txBody>
        </p:sp>
        <p:sp>
          <p:nvSpPr>
            <p:cNvPr id="48152" name="Line 67"/>
            <p:cNvSpPr>
              <a:spLocks noChangeShapeType="1"/>
            </p:cNvSpPr>
            <p:nvPr/>
          </p:nvSpPr>
          <p:spPr bwMode="auto">
            <a:xfrm flipV="1">
              <a:off x="3148" y="3020"/>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53" name="Line 68"/>
            <p:cNvSpPr>
              <a:spLocks noChangeShapeType="1"/>
            </p:cNvSpPr>
            <p:nvPr/>
          </p:nvSpPr>
          <p:spPr bwMode="auto">
            <a:xfrm flipV="1">
              <a:off x="3910" y="3017"/>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54" name="Line 69"/>
            <p:cNvSpPr>
              <a:spLocks noChangeShapeType="1"/>
            </p:cNvSpPr>
            <p:nvPr/>
          </p:nvSpPr>
          <p:spPr bwMode="auto">
            <a:xfrm flipV="1">
              <a:off x="4672" y="3014"/>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55" name="Line 70"/>
            <p:cNvSpPr>
              <a:spLocks noChangeShapeType="1"/>
            </p:cNvSpPr>
            <p:nvPr/>
          </p:nvSpPr>
          <p:spPr bwMode="auto">
            <a:xfrm flipV="1">
              <a:off x="5416" y="3020"/>
              <a:ext cx="0" cy="2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56" name="Line 71"/>
            <p:cNvSpPr>
              <a:spLocks noChangeShapeType="1"/>
            </p:cNvSpPr>
            <p:nvPr/>
          </p:nvSpPr>
          <p:spPr bwMode="auto">
            <a:xfrm>
              <a:off x="5238" y="3302"/>
              <a:ext cx="182" cy="0"/>
            </a:xfrm>
            <a:prstGeom prst="line">
              <a:avLst/>
            </a:prstGeom>
            <a:noFill/>
            <a:ln w="38100">
              <a:solidFill>
                <a:schemeClr val="tx1"/>
              </a:solidFill>
              <a:round/>
              <a:headEnd/>
              <a:tailEnd/>
            </a:ln>
          </p:spPr>
          <p:txBody>
            <a:bodyPr wrap="none" anchor="ctr"/>
            <a:lstStyle/>
            <a:p>
              <a:endParaRPr lang="zh-CN" altLang="en-US"/>
            </a:p>
          </p:txBody>
        </p:sp>
        <p:sp>
          <p:nvSpPr>
            <p:cNvPr id="48157" name="Oval 72"/>
            <p:cNvSpPr>
              <a:spLocks noChangeArrowheads="1"/>
            </p:cNvSpPr>
            <p:nvPr/>
          </p:nvSpPr>
          <p:spPr bwMode="auto">
            <a:xfrm>
              <a:off x="3103" y="3266"/>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58" name="Oval 73"/>
            <p:cNvSpPr>
              <a:spLocks noChangeArrowheads="1"/>
            </p:cNvSpPr>
            <p:nvPr/>
          </p:nvSpPr>
          <p:spPr bwMode="auto">
            <a:xfrm>
              <a:off x="3847" y="3254"/>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59" name="Oval 74"/>
            <p:cNvSpPr>
              <a:spLocks noChangeArrowheads="1"/>
            </p:cNvSpPr>
            <p:nvPr/>
          </p:nvSpPr>
          <p:spPr bwMode="auto">
            <a:xfrm>
              <a:off x="4609" y="3260"/>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8160" name="Line 75"/>
            <p:cNvSpPr>
              <a:spLocks noChangeShapeType="1"/>
            </p:cNvSpPr>
            <p:nvPr/>
          </p:nvSpPr>
          <p:spPr bwMode="auto">
            <a:xfrm rot="-5400000">
              <a:off x="2651" y="3687"/>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61" name="Line 76"/>
            <p:cNvSpPr>
              <a:spLocks noChangeShapeType="1"/>
            </p:cNvSpPr>
            <p:nvPr/>
          </p:nvSpPr>
          <p:spPr bwMode="auto">
            <a:xfrm rot="-5400000">
              <a:off x="3413" y="3675"/>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62" name="Line 77"/>
            <p:cNvSpPr>
              <a:spLocks noChangeShapeType="1"/>
            </p:cNvSpPr>
            <p:nvPr/>
          </p:nvSpPr>
          <p:spPr bwMode="auto">
            <a:xfrm rot="-5400000">
              <a:off x="4175" y="3681"/>
              <a:ext cx="209"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8163" name="Line 78"/>
            <p:cNvSpPr>
              <a:spLocks noChangeShapeType="1"/>
            </p:cNvSpPr>
            <p:nvPr/>
          </p:nvSpPr>
          <p:spPr bwMode="auto">
            <a:xfrm rot="-5400000">
              <a:off x="4937" y="3687"/>
              <a:ext cx="209" cy="0"/>
            </a:xfrm>
            <a:prstGeom prst="line">
              <a:avLst/>
            </a:prstGeom>
            <a:noFill/>
            <a:ln w="38100">
              <a:solidFill>
                <a:schemeClr val="tx1"/>
              </a:solidFill>
              <a:round/>
              <a:headEnd/>
              <a:tailEnd type="triangle" w="med" len="med"/>
            </a:ln>
          </p:spPr>
          <p:txBody>
            <a:bodyPr wrap="none" anchor="ctr"/>
            <a:lstStyle/>
            <a:p>
              <a:endParaRPr lang="zh-CN" altLang="en-US"/>
            </a:p>
          </p:txBody>
        </p:sp>
      </p:grpSp>
      <p:sp>
        <p:nvSpPr>
          <p:cNvPr id="53327" name="Text Box 79"/>
          <p:cNvSpPr txBox="1">
            <a:spLocks noChangeArrowheads="1"/>
          </p:cNvSpPr>
          <p:nvPr/>
        </p:nvSpPr>
        <p:spPr bwMode="auto">
          <a:xfrm>
            <a:off x="5308600" y="1328738"/>
            <a:ext cx="1874838" cy="457200"/>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2"/>
                </a:solidFill>
                <a:ea typeface="楷体_GB2312" pitchFamily="49" charset="-122"/>
              </a:rPr>
              <a:t>串入－串出</a:t>
            </a:r>
          </a:p>
        </p:txBody>
      </p:sp>
      <p:sp>
        <p:nvSpPr>
          <p:cNvPr id="53328" name="Text Box 80"/>
          <p:cNvSpPr txBox="1">
            <a:spLocks noChangeArrowheads="1"/>
          </p:cNvSpPr>
          <p:nvPr/>
        </p:nvSpPr>
        <p:spPr bwMode="auto">
          <a:xfrm>
            <a:off x="5289550" y="2681288"/>
            <a:ext cx="1874838" cy="457200"/>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1"/>
                </a:solidFill>
                <a:ea typeface="楷体_GB2312" pitchFamily="49" charset="-122"/>
              </a:rPr>
              <a:t>串入－并出</a:t>
            </a:r>
          </a:p>
        </p:txBody>
      </p:sp>
      <p:sp>
        <p:nvSpPr>
          <p:cNvPr id="53329" name="Text Box 81"/>
          <p:cNvSpPr txBox="1">
            <a:spLocks noChangeArrowheads="1"/>
          </p:cNvSpPr>
          <p:nvPr/>
        </p:nvSpPr>
        <p:spPr bwMode="auto">
          <a:xfrm>
            <a:off x="5307013" y="4311650"/>
            <a:ext cx="1730375" cy="457200"/>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FF0000"/>
                </a:solidFill>
                <a:ea typeface="楷体_GB2312" pitchFamily="49" charset="-122"/>
              </a:rPr>
              <a:t>并入－串出</a:t>
            </a:r>
          </a:p>
        </p:txBody>
      </p:sp>
      <p:sp>
        <p:nvSpPr>
          <p:cNvPr id="53330" name="Text Box 82"/>
          <p:cNvSpPr txBox="1">
            <a:spLocks noChangeArrowheads="1"/>
          </p:cNvSpPr>
          <p:nvPr/>
        </p:nvSpPr>
        <p:spPr bwMode="auto">
          <a:xfrm>
            <a:off x="5395913" y="6003925"/>
            <a:ext cx="2106612" cy="457200"/>
          </a:xfrm>
          <a:prstGeom prst="rect">
            <a:avLst/>
          </a:prstGeom>
          <a:noFill/>
          <a:ln w="9525">
            <a:noFill/>
            <a:miter lim="800000"/>
            <a:headEnd/>
            <a:tailEnd/>
          </a:ln>
        </p:spPr>
        <p:txBody>
          <a:bodyPr>
            <a:spAutoFit/>
          </a:bodyPr>
          <a:lstStyle/>
          <a:p>
            <a:pPr eaLnBrk="1" hangingPunct="1">
              <a:spcBef>
                <a:spcPct val="50000"/>
              </a:spcBef>
            </a:pPr>
            <a:r>
              <a:rPr lang="zh-CN" altLang="en-US" b="1">
                <a:solidFill>
                  <a:srgbClr val="CC00CC"/>
                </a:solidFill>
                <a:ea typeface="楷体_GB2312" pitchFamily="49" charset="-122"/>
              </a:rPr>
              <a:t>并入－并出</a:t>
            </a:r>
          </a:p>
        </p:txBody>
      </p:sp>
      <p:sp>
        <p:nvSpPr>
          <p:cNvPr id="53331" name="Text Box 83"/>
          <p:cNvSpPr txBox="1">
            <a:spLocks noChangeArrowheads="1"/>
          </p:cNvSpPr>
          <p:nvPr/>
        </p:nvSpPr>
        <p:spPr bwMode="auto">
          <a:xfrm>
            <a:off x="374650" y="2489200"/>
            <a:ext cx="3640138" cy="2100263"/>
          </a:xfrm>
          <a:prstGeom prst="rect">
            <a:avLst/>
          </a:prstGeom>
          <a:noFill/>
          <a:ln w="9525">
            <a:noFill/>
            <a:miter lim="800000"/>
            <a:headEnd/>
            <a:tailEnd/>
          </a:ln>
        </p:spPr>
        <p:txBody>
          <a:bodyPr>
            <a:spAutoFit/>
          </a:bodyPr>
          <a:lstStyle/>
          <a:p>
            <a:pPr eaLnBrk="1" hangingPunct="1">
              <a:spcBef>
                <a:spcPct val="50000"/>
              </a:spcBef>
              <a:buFontTx/>
              <a:buChar char="•"/>
            </a:pPr>
            <a:r>
              <a:rPr lang="zh-CN" altLang="en-US" b="1">
                <a:solidFill>
                  <a:schemeClr val="accent2"/>
                </a:solidFill>
              </a:rPr>
              <a:t>串</a:t>
            </a:r>
            <a:r>
              <a:rPr lang="zh-CN" altLang="en-US" b="1"/>
              <a:t>行输</a:t>
            </a:r>
            <a:r>
              <a:rPr lang="zh-CN" altLang="en-US" b="1">
                <a:solidFill>
                  <a:schemeClr val="accent2"/>
                </a:solidFill>
              </a:rPr>
              <a:t>入</a:t>
            </a:r>
            <a:r>
              <a:rPr lang="zh-CN" altLang="en-US" b="1"/>
              <a:t>－</a:t>
            </a:r>
            <a:r>
              <a:rPr lang="zh-CN" altLang="en-US" b="1">
                <a:solidFill>
                  <a:schemeClr val="accent2"/>
                </a:solidFill>
              </a:rPr>
              <a:t>串</a:t>
            </a:r>
            <a:r>
              <a:rPr lang="zh-CN" altLang="en-US" b="1"/>
              <a:t>行输</a:t>
            </a:r>
            <a:r>
              <a:rPr lang="zh-CN" altLang="en-US" b="1">
                <a:solidFill>
                  <a:schemeClr val="accent2"/>
                </a:solidFill>
              </a:rPr>
              <a:t>出</a:t>
            </a:r>
          </a:p>
          <a:p>
            <a:pPr eaLnBrk="1" hangingPunct="1">
              <a:spcBef>
                <a:spcPct val="50000"/>
              </a:spcBef>
              <a:buFontTx/>
              <a:buChar char="•"/>
            </a:pPr>
            <a:r>
              <a:rPr lang="zh-CN" altLang="en-US" b="1">
                <a:solidFill>
                  <a:schemeClr val="accent1"/>
                </a:solidFill>
              </a:rPr>
              <a:t>串</a:t>
            </a:r>
            <a:r>
              <a:rPr lang="zh-CN" altLang="en-US" b="1"/>
              <a:t>行输</a:t>
            </a:r>
            <a:r>
              <a:rPr lang="zh-CN" altLang="en-US" b="1">
                <a:solidFill>
                  <a:schemeClr val="accent1"/>
                </a:solidFill>
              </a:rPr>
              <a:t>入</a:t>
            </a:r>
            <a:r>
              <a:rPr lang="zh-CN" altLang="en-US" b="1"/>
              <a:t>－</a:t>
            </a:r>
            <a:r>
              <a:rPr lang="zh-CN" altLang="en-US" b="1">
                <a:solidFill>
                  <a:schemeClr val="accent1"/>
                </a:solidFill>
              </a:rPr>
              <a:t>并</a:t>
            </a:r>
            <a:r>
              <a:rPr lang="zh-CN" altLang="en-US" b="1"/>
              <a:t>行输</a:t>
            </a:r>
            <a:r>
              <a:rPr lang="zh-CN" altLang="en-US" b="1">
                <a:solidFill>
                  <a:schemeClr val="accent1"/>
                </a:solidFill>
              </a:rPr>
              <a:t>出</a:t>
            </a:r>
          </a:p>
          <a:p>
            <a:pPr eaLnBrk="1" hangingPunct="1">
              <a:spcBef>
                <a:spcPct val="50000"/>
              </a:spcBef>
              <a:buFontTx/>
              <a:buChar char="•"/>
            </a:pPr>
            <a:r>
              <a:rPr lang="zh-CN" altLang="en-US" b="1">
                <a:solidFill>
                  <a:srgbClr val="FF0000"/>
                </a:solidFill>
              </a:rPr>
              <a:t>并</a:t>
            </a:r>
            <a:r>
              <a:rPr lang="zh-CN" altLang="en-US" b="1"/>
              <a:t>行输</a:t>
            </a:r>
            <a:r>
              <a:rPr lang="zh-CN" altLang="en-US" b="1">
                <a:solidFill>
                  <a:srgbClr val="FF0000"/>
                </a:solidFill>
              </a:rPr>
              <a:t>入</a:t>
            </a:r>
            <a:r>
              <a:rPr lang="zh-CN" altLang="en-US" b="1"/>
              <a:t>－</a:t>
            </a:r>
            <a:r>
              <a:rPr lang="zh-CN" altLang="en-US" b="1">
                <a:solidFill>
                  <a:srgbClr val="FF0000"/>
                </a:solidFill>
              </a:rPr>
              <a:t>串</a:t>
            </a:r>
            <a:r>
              <a:rPr lang="zh-CN" altLang="en-US" b="1"/>
              <a:t>行输</a:t>
            </a:r>
            <a:r>
              <a:rPr lang="zh-CN" altLang="en-US" b="1">
                <a:solidFill>
                  <a:srgbClr val="FF0000"/>
                </a:solidFill>
              </a:rPr>
              <a:t>出</a:t>
            </a:r>
          </a:p>
          <a:p>
            <a:pPr eaLnBrk="1" hangingPunct="1">
              <a:spcBef>
                <a:spcPct val="50000"/>
              </a:spcBef>
              <a:buFontTx/>
              <a:buChar char="•"/>
            </a:pPr>
            <a:r>
              <a:rPr lang="zh-CN" altLang="en-US" b="1">
                <a:solidFill>
                  <a:srgbClr val="CC00CC"/>
                </a:solidFill>
              </a:rPr>
              <a:t>并</a:t>
            </a:r>
            <a:r>
              <a:rPr lang="zh-CN" altLang="en-US" b="1"/>
              <a:t>行输</a:t>
            </a:r>
            <a:r>
              <a:rPr lang="zh-CN" altLang="en-US" b="1">
                <a:solidFill>
                  <a:srgbClr val="CC00CC"/>
                </a:solidFill>
              </a:rPr>
              <a:t>入</a:t>
            </a:r>
            <a:r>
              <a:rPr lang="zh-CN" altLang="en-US" b="1"/>
              <a:t>－</a:t>
            </a:r>
            <a:r>
              <a:rPr lang="zh-CN" altLang="en-US" b="1">
                <a:solidFill>
                  <a:srgbClr val="CC00CC"/>
                </a:solidFill>
              </a:rPr>
              <a:t>并</a:t>
            </a:r>
            <a:r>
              <a:rPr lang="zh-CN" altLang="en-US" b="1"/>
              <a:t>行输</a:t>
            </a:r>
            <a:r>
              <a:rPr lang="zh-CN" altLang="en-US" b="1">
                <a:solidFill>
                  <a:srgbClr val="CC00CC"/>
                </a:solidFill>
              </a:rPr>
              <a:t>出</a:t>
            </a:r>
            <a:r>
              <a:rPr lang="zh-CN" altLang="en-US" b="1"/>
              <a:t>：</a:t>
            </a:r>
          </a:p>
        </p:txBody>
      </p:sp>
      <p:sp>
        <p:nvSpPr>
          <p:cNvPr id="53332" name="Line 84"/>
          <p:cNvSpPr>
            <a:spLocks noChangeShapeType="1"/>
          </p:cNvSpPr>
          <p:nvPr/>
        </p:nvSpPr>
        <p:spPr bwMode="auto">
          <a:xfrm>
            <a:off x="3619500" y="438150"/>
            <a:ext cx="0" cy="6076950"/>
          </a:xfrm>
          <a:prstGeom prst="line">
            <a:avLst/>
          </a:prstGeom>
          <a:noFill/>
          <a:ln w="57150">
            <a:pattFill prst="pct50">
              <a:fgClr>
                <a:schemeClr val="accent1"/>
              </a:fgClr>
              <a:bgClr>
                <a:srgbClr val="FFFFFF"/>
              </a:bgClr>
            </a:pattFill>
            <a:round/>
            <a:headEnd/>
            <a:tailEnd/>
          </a:ln>
          <a:effectLst/>
        </p:spPr>
        <p:txBody>
          <a:bodyPr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331">
                                            <p:txEl>
                                              <p:pRg st="0" end="0"/>
                                            </p:txEl>
                                          </p:spTgt>
                                        </p:tgtEl>
                                        <p:attrNameLst>
                                          <p:attrName>style.visibility</p:attrName>
                                        </p:attrNameLst>
                                      </p:cBhvr>
                                      <p:to>
                                        <p:strVal val="visible"/>
                                      </p:to>
                                    </p:set>
                                    <p:animEffect transition="in" filter="dissolve">
                                      <p:cBhvr>
                                        <p:cTn id="7" dur="500"/>
                                        <p:tgtEl>
                                          <p:spTgt spid="5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331">
                                            <p:txEl>
                                              <p:pRg st="1" end="1"/>
                                            </p:txEl>
                                          </p:spTgt>
                                        </p:tgtEl>
                                        <p:attrNameLst>
                                          <p:attrName>style.visibility</p:attrName>
                                        </p:attrNameLst>
                                      </p:cBhvr>
                                      <p:to>
                                        <p:strVal val="visible"/>
                                      </p:to>
                                    </p:set>
                                    <p:animEffect transition="in" filter="dissolve">
                                      <p:cBhvr>
                                        <p:cTn id="12" dur="500"/>
                                        <p:tgtEl>
                                          <p:spTgt spid="5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3331">
                                            <p:txEl>
                                              <p:pRg st="2" end="2"/>
                                            </p:txEl>
                                          </p:spTgt>
                                        </p:tgtEl>
                                        <p:attrNameLst>
                                          <p:attrName>style.visibility</p:attrName>
                                        </p:attrNameLst>
                                      </p:cBhvr>
                                      <p:to>
                                        <p:strVal val="visible"/>
                                      </p:to>
                                    </p:set>
                                    <p:animEffect transition="in" filter="dissolve">
                                      <p:cBhvr>
                                        <p:cTn id="17" dur="500"/>
                                        <p:tgtEl>
                                          <p:spTgt spid="533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3331">
                                            <p:txEl>
                                              <p:pRg st="3" end="3"/>
                                            </p:txEl>
                                          </p:spTgt>
                                        </p:tgtEl>
                                        <p:attrNameLst>
                                          <p:attrName>style.visibility</p:attrName>
                                        </p:attrNameLst>
                                      </p:cBhvr>
                                      <p:to>
                                        <p:strVal val="visible"/>
                                      </p:to>
                                    </p:set>
                                    <p:animEffect transition="in" filter="dissolve">
                                      <p:cBhvr>
                                        <p:cTn id="22" dur="500"/>
                                        <p:tgtEl>
                                          <p:spTgt spid="533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33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53251"/>
                                        </p:tgtEl>
                                        <p:attrNameLst>
                                          <p:attrName>style.visibility</p:attrName>
                                        </p:attrNameLst>
                                      </p:cBhvr>
                                      <p:to>
                                        <p:strVal val="visible"/>
                                      </p:to>
                                    </p:set>
                                    <p:animEffect transition="in" filter="wipe(left)">
                                      <p:cBhvr>
                                        <p:cTn id="31" dur="500"/>
                                        <p:tgtEl>
                                          <p:spTgt spid="532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53327">
                                            <p:txEl>
                                              <p:pRg st="0" end="0"/>
                                            </p:txEl>
                                          </p:spTgt>
                                        </p:tgtEl>
                                        <p:attrNameLst>
                                          <p:attrName>style.visibility</p:attrName>
                                        </p:attrNameLst>
                                      </p:cBhvr>
                                      <p:to>
                                        <p:strVal val="visible"/>
                                      </p:to>
                                    </p:set>
                                    <p:animEffect transition="in" filter="box(out)">
                                      <p:cBhvr>
                                        <p:cTn id="36" dur="500"/>
                                        <p:tgtEl>
                                          <p:spTgt spid="53327">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3265"/>
                                        </p:tgtEl>
                                        <p:attrNameLst>
                                          <p:attrName>style.visibility</p:attrName>
                                        </p:attrNameLst>
                                      </p:cBhvr>
                                      <p:to>
                                        <p:strVal val="visible"/>
                                      </p:to>
                                    </p:set>
                                    <p:animEffect transition="in" filter="wipe(left)">
                                      <p:cBhvr>
                                        <p:cTn id="41" dur="500"/>
                                        <p:tgtEl>
                                          <p:spTgt spid="532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53328">
                                            <p:txEl>
                                              <p:pRg st="0" end="0"/>
                                            </p:txEl>
                                          </p:spTgt>
                                        </p:tgtEl>
                                        <p:attrNameLst>
                                          <p:attrName>style.visibility</p:attrName>
                                        </p:attrNameLst>
                                      </p:cBhvr>
                                      <p:to>
                                        <p:strVal val="visible"/>
                                      </p:to>
                                    </p:set>
                                    <p:animEffect transition="in" filter="box(out)">
                                      <p:cBhvr>
                                        <p:cTn id="46" dur="500"/>
                                        <p:tgtEl>
                                          <p:spTgt spid="5332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3286"/>
                                        </p:tgtEl>
                                        <p:attrNameLst>
                                          <p:attrName>style.visibility</p:attrName>
                                        </p:attrNameLst>
                                      </p:cBhvr>
                                      <p:to>
                                        <p:strVal val="visible"/>
                                      </p:to>
                                    </p:set>
                                    <p:animEffect transition="in" filter="wipe(left)">
                                      <p:cBhvr>
                                        <p:cTn id="51" dur="500"/>
                                        <p:tgtEl>
                                          <p:spTgt spid="5328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53329">
                                            <p:txEl>
                                              <p:pRg st="0" end="0"/>
                                            </p:txEl>
                                          </p:spTgt>
                                        </p:tgtEl>
                                        <p:attrNameLst>
                                          <p:attrName>style.visibility</p:attrName>
                                        </p:attrNameLst>
                                      </p:cBhvr>
                                      <p:to>
                                        <p:strVal val="visible"/>
                                      </p:to>
                                    </p:set>
                                    <p:animEffect transition="in" filter="box(out)">
                                      <p:cBhvr>
                                        <p:cTn id="56" dur="500"/>
                                        <p:tgtEl>
                                          <p:spTgt spid="53329">
                                            <p:txEl>
                                              <p:pRg st="0" end="0"/>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53303"/>
                                        </p:tgtEl>
                                        <p:attrNameLst>
                                          <p:attrName>style.visibility</p:attrName>
                                        </p:attrNameLst>
                                      </p:cBhvr>
                                      <p:to>
                                        <p:strVal val="visible"/>
                                      </p:to>
                                    </p:set>
                                    <p:animEffect transition="in" filter="wipe(left)">
                                      <p:cBhvr>
                                        <p:cTn id="61" dur="500"/>
                                        <p:tgtEl>
                                          <p:spTgt spid="5330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53330">
                                            <p:txEl>
                                              <p:pRg st="0" end="0"/>
                                            </p:txEl>
                                          </p:spTgt>
                                        </p:tgtEl>
                                        <p:attrNameLst>
                                          <p:attrName>style.visibility</p:attrName>
                                        </p:attrNameLst>
                                      </p:cBhvr>
                                      <p:to>
                                        <p:strVal val="visible"/>
                                      </p:to>
                                    </p:set>
                                    <p:animEffect transition="in" filter="box(out)">
                                      <p:cBhvr>
                                        <p:cTn id="66" dur="500"/>
                                        <p:tgtEl>
                                          <p:spTgt spid="533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27" grpId="0" build="p" autoUpdateAnimBg="0"/>
      <p:bldP spid="53328" grpId="0" build="p" autoUpdateAnimBg="0"/>
      <p:bldP spid="53329" grpId="0" build="p" autoUpdateAnimBg="0"/>
      <p:bldP spid="53330" grpId="0" build="p" autoUpdateAnimBg="0"/>
      <p:bldP spid="53331" grpId="0" build="p" autoUpdateAnimBg="0"/>
      <p:bldP spid="5333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2"/>
          <p:cNvGrpSpPr>
            <a:grpSpLocks/>
          </p:cNvGrpSpPr>
          <p:nvPr/>
        </p:nvGrpSpPr>
        <p:grpSpPr bwMode="auto">
          <a:xfrm>
            <a:off x="277813" y="238125"/>
            <a:ext cx="6081712" cy="4567238"/>
            <a:chOff x="175" y="150"/>
            <a:chExt cx="3831" cy="2877"/>
          </a:xfrm>
        </p:grpSpPr>
        <p:sp>
          <p:nvSpPr>
            <p:cNvPr id="49214" name="Rectangle 3"/>
            <p:cNvSpPr>
              <a:spLocks noChangeArrowheads="1"/>
            </p:cNvSpPr>
            <p:nvPr/>
          </p:nvSpPr>
          <p:spPr bwMode="auto">
            <a:xfrm>
              <a:off x="175" y="150"/>
              <a:ext cx="3831" cy="2842"/>
            </a:xfrm>
            <a:prstGeom prst="rect">
              <a:avLst/>
            </a:prstGeom>
            <a:solidFill>
              <a:srgbClr val="FFFFCC"/>
            </a:solidFill>
            <a:ln w="38100" cap="rnd">
              <a:solidFill>
                <a:schemeClr val="tx1"/>
              </a:solidFill>
              <a:prstDash val="sysDot"/>
              <a:miter lim="800000"/>
              <a:headEnd/>
              <a:tailEnd/>
            </a:ln>
            <a:effectLst/>
          </p:spPr>
          <p:txBody>
            <a:bodyPr anchor="ctr">
              <a:spAutoFit/>
            </a:bodyPr>
            <a:lstStyle/>
            <a:p>
              <a:pPr eaLnBrk="1" hangingPunct="1"/>
              <a:endParaRPr lang="zh-CN" altLang="en-US"/>
            </a:p>
          </p:txBody>
        </p:sp>
        <p:sp>
          <p:nvSpPr>
            <p:cNvPr id="49215" name="Line 4"/>
            <p:cNvSpPr>
              <a:spLocks noChangeShapeType="1"/>
            </p:cNvSpPr>
            <p:nvPr/>
          </p:nvSpPr>
          <p:spPr bwMode="auto">
            <a:xfrm>
              <a:off x="1673" y="1368"/>
              <a:ext cx="1" cy="242"/>
            </a:xfrm>
            <a:prstGeom prst="line">
              <a:avLst/>
            </a:prstGeom>
            <a:noFill/>
            <a:ln w="38100">
              <a:solidFill>
                <a:schemeClr val="tx1"/>
              </a:solidFill>
              <a:round/>
              <a:headEnd/>
              <a:tailEnd/>
            </a:ln>
          </p:spPr>
          <p:txBody>
            <a:bodyPr wrap="none" anchor="ctr"/>
            <a:lstStyle/>
            <a:p>
              <a:endParaRPr lang="zh-CN" altLang="en-US"/>
            </a:p>
          </p:txBody>
        </p:sp>
        <p:sp>
          <p:nvSpPr>
            <p:cNvPr id="49216" name="Line 5"/>
            <p:cNvSpPr>
              <a:spLocks noChangeShapeType="1"/>
            </p:cNvSpPr>
            <p:nvPr/>
          </p:nvSpPr>
          <p:spPr bwMode="auto">
            <a:xfrm>
              <a:off x="999" y="1371"/>
              <a:ext cx="0" cy="227"/>
            </a:xfrm>
            <a:prstGeom prst="line">
              <a:avLst/>
            </a:prstGeom>
            <a:noFill/>
            <a:ln w="38100">
              <a:solidFill>
                <a:schemeClr val="tx1"/>
              </a:solidFill>
              <a:round/>
              <a:headEnd/>
              <a:tailEnd/>
            </a:ln>
          </p:spPr>
          <p:txBody>
            <a:bodyPr wrap="none" anchor="ctr"/>
            <a:lstStyle/>
            <a:p>
              <a:endParaRPr lang="zh-CN" altLang="en-US"/>
            </a:p>
          </p:txBody>
        </p:sp>
        <p:sp>
          <p:nvSpPr>
            <p:cNvPr id="49217" name="Text Box 6"/>
            <p:cNvSpPr txBox="1">
              <a:spLocks noChangeArrowheads="1"/>
            </p:cNvSpPr>
            <p:nvPr/>
          </p:nvSpPr>
          <p:spPr bwMode="auto">
            <a:xfrm>
              <a:off x="1019" y="1365"/>
              <a:ext cx="364"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D</a:t>
              </a:r>
              <a:endParaRPr lang="en-US" altLang="zh-CN" b="1">
                <a:ea typeface="楷体_GB2312" pitchFamily="49" charset="-122"/>
              </a:endParaRPr>
            </a:p>
          </p:txBody>
        </p:sp>
        <p:grpSp>
          <p:nvGrpSpPr>
            <p:cNvPr id="49218" name="Group 7"/>
            <p:cNvGrpSpPr>
              <a:grpSpLocks/>
            </p:cNvGrpSpPr>
            <p:nvPr/>
          </p:nvGrpSpPr>
          <p:grpSpPr bwMode="auto">
            <a:xfrm>
              <a:off x="923" y="1657"/>
              <a:ext cx="475" cy="630"/>
              <a:chOff x="3762" y="1404"/>
              <a:chExt cx="475" cy="630"/>
            </a:xfrm>
          </p:grpSpPr>
          <p:sp>
            <p:nvSpPr>
              <p:cNvPr id="49327" name="Rectangle 8"/>
              <p:cNvSpPr>
                <a:spLocks noChangeArrowheads="1"/>
              </p:cNvSpPr>
              <p:nvPr/>
            </p:nvSpPr>
            <p:spPr bwMode="auto">
              <a:xfrm flipH="1">
                <a:off x="3762" y="1410"/>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28" name="AutoShape 9"/>
              <p:cNvSpPr>
                <a:spLocks noChangeArrowheads="1"/>
              </p:cNvSpPr>
              <p:nvPr/>
            </p:nvSpPr>
            <p:spPr bwMode="auto">
              <a:xfrm rot="-5400000">
                <a:off x="4098" y="1698"/>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9329" name="Text Box 10"/>
              <p:cNvSpPr txBox="1">
                <a:spLocks noChangeArrowheads="1"/>
              </p:cNvSpPr>
              <p:nvPr/>
            </p:nvSpPr>
            <p:spPr bwMode="auto">
              <a:xfrm flipH="1">
                <a:off x="3767" y="1803"/>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30" name="Text Box 11"/>
              <p:cNvSpPr txBox="1">
                <a:spLocks noChangeArrowheads="1"/>
              </p:cNvSpPr>
              <p:nvPr/>
            </p:nvSpPr>
            <p:spPr bwMode="auto">
              <a:xfrm flipH="1">
                <a:off x="3770" y="140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31" name="Line 12"/>
              <p:cNvSpPr>
                <a:spLocks noChangeShapeType="1"/>
              </p:cNvSpPr>
              <p:nvPr/>
            </p:nvSpPr>
            <p:spPr bwMode="auto">
              <a:xfrm flipH="1">
                <a:off x="3823" y="1831"/>
                <a:ext cx="100" cy="0"/>
              </a:xfrm>
              <a:prstGeom prst="line">
                <a:avLst/>
              </a:prstGeom>
              <a:noFill/>
              <a:ln w="28575">
                <a:solidFill>
                  <a:schemeClr val="tx1"/>
                </a:solidFill>
                <a:round/>
                <a:headEnd/>
                <a:tailEnd/>
              </a:ln>
            </p:spPr>
            <p:txBody>
              <a:bodyPr wrap="none" anchor="ctr"/>
              <a:lstStyle/>
              <a:p>
                <a:endParaRPr lang="zh-CN" altLang="en-US"/>
              </a:p>
            </p:txBody>
          </p:sp>
          <p:sp>
            <p:nvSpPr>
              <p:cNvPr id="49332" name="Text Box 13"/>
              <p:cNvSpPr txBox="1">
                <a:spLocks noChangeArrowheads="1"/>
              </p:cNvSpPr>
              <p:nvPr/>
            </p:nvSpPr>
            <p:spPr bwMode="auto">
              <a:xfrm flipH="1">
                <a:off x="3991" y="1409"/>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D</a:t>
                </a:r>
              </a:p>
            </p:txBody>
          </p:sp>
        </p:grpSp>
        <p:grpSp>
          <p:nvGrpSpPr>
            <p:cNvPr id="49219" name="Group 14"/>
            <p:cNvGrpSpPr>
              <a:grpSpLocks/>
            </p:cNvGrpSpPr>
            <p:nvPr/>
          </p:nvGrpSpPr>
          <p:grpSpPr bwMode="auto">
            <a:xfrm>
              <a:off x="1577" y="1663"/>
              <a:ext cx="475" cy="630"/>
              <a:chOff x="3762" y="1404"/>
              <a:chExt cx="475" cy="630"/>
            </a:xfrm>
          </p:grpSpPr>
          <p:sp>
            <p:nvSpPr>
              <p:cNvPr id="49321" name="Rectangle 15"/>
              <p:cNvSpPr>
                <a:spLocks noChangeArrowheads="1"/>
              </p:cNvSpPr>
              <p:nvPr/>
            </p:nvSpPr>
            <p:spPr bwMode="auto">
              <a:xfrm flipH="1">
                <a:off x="3762" y="1410"/>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22" name="AutoShape 16"/>
              <p:cNvSpPr>
                <a:spLocks noChangeArrowheads="1"/>
              </p:cNvSpPr>
              <p:nvPr/>
            </p:nvSpPr>
            <p:spPr bwMode="auto">
              <a:xfrm rot="-5400000">
                <a:off x="4098" y="1698"/>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9323" name="Text Box 17"/>
              <p:cNvSpPr txBox="1">
                <a:spLocks noChangeArrowheads="1"/>
              </p:cNvSpPr>
              <p:nvPr/>
            </p:nvSpPr>
            <p:spPr bwMode="auto">
              <a:xfrm flipH="1">
                <a:off x="3767" y="1803"/>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24" name="Text Box 18"/>
              <p:cNvSpPr txBox="1">
                <a:spLocks noChangeArrowheads="1"/>
              </p:cNvSpPr>
              <p:nvPr/>
            </p:nvSpPr>
            <p:spPr bwMode="auto">
              <a:xfrm flipH="1">
                <a:off x="3770" y="140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25" name="Line 19"/>
              <p:cNvSpPr>
                <a:spLocks noChangeShapeType="1"/>
              </p:cNvSpPr>
              <p:nvPr/>
            </p:nvSpPr>
            <p:spPr bwMode="auto">
              <a:xfrm flipH="1">
                <a:off x="3823" y="1831"/>
                <a:ext cx="100" cy="0"/>
              </a:xfrm>
              <a:prstGeom prst="line">
                <a:avLst/>
              </a:prstGeom>
              <a:noFill/>
              <a:ln w="28575">
                <a:solidFill>
                  <a:schemeClr val="tx1"/>
                </a:solidFill>
                <a:round/>
                <a:headEnd/>
                <a:tailEnd/>
              </a:ln>
            </p:spPr>
            <p:txBody>
              <a:bodyPr wrap="none" anchor="ctr"/>
              <a:lstStyle/>
              <a:p>
                <a:endParaRPr lang="zh-CN" altLang="en-US"/>
              </a:p>
            </p:txBody>
          </p:sp>
          <p:sp>
            <p:nvSpPr>
              <p:cNvPr id="49326" name="Text Box 20"/>
              <p:cNvSpPr txBox="1">
                <a:spLocks noChangeArrowheads="1"/>
              </p:cNvSpPr>
              <p:nvPr/>
            </p:nvSpPr>
            <p:spPr bwMode="auto">
              <a:xfrm flipH="1">
                <a:off x="3991" y="1409"/>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D</a:t>
                </a:r>
              </a:p>
            </p:txBody>
          </p:sp>
        </p:grpSp>
        <p:grpSp>
          <p:nvGrpSpPr>
            <p:cNvPr id="49220" name="Group 21"/>
            <p:cNvGrpSpPr>
              <a:grpSpLocks/>
            </p:cNvGrpSpPr>
            <p:nvPr/>
          </p:nvGrpSpPr>
          <p:grpSpPr bwMode="auto">
            <a:xfrm>
              <a:off x="2231" y="1669"/>
              <a:ext cx="475" cy="630"/>
              <a:chOff x="3762" y="1404"/>
              <a:chExt cx="475" cy="630"/>
            </a:xfrm>
          </p:grpSpPr>
          <p:sp>
            <p:nvSpPr>
              <p:cNvPr id="49315" name="Rectangle 22"/>
              <p:cNvSpPr>
                <a:spLocks noChangeArrowheads="1"/>
              </p:cNvSpPr>
              <p:nvPr/>
            </p:nvSpPr>
            <p:spPr bwMode="auto">
              <a:xfrm flipH="1">
                <a:off x="3762" y="1410"/>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16" name="AutoShape 23"/>
              <p:cNvSpPr>
                <a:spLocks noChangeArrowheads="1"/>
              </p:cNvSpPr>
              <p:nvPr/>
            </p:nvSpPr>
            <p:spPr bwMode="auto">
              <a:xfrm rot="-5400000">
                <a:off x="4098" y="1698"/>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9317" name="Text Box 24"/>
              <p:cNvSpPr txBox="1">
                <a:spLocks noChangeArrowheads="1"/>
              </p:cNvSpPr>
              <p:nvPr/>
            </p:nvSpPr>
            <p:spPr bwMode="auto">
              <a:xfrm flipH="1">
                <a:off x="3767" y="1803"/>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18" name="Text Box 25"/>
              <p:cNvSpPr txBox="1">
                <a:spLocks noChangeArrowheads="1"/>
              </p:cNvSpPr>
              <p:nvPr/>
            </p:nvSpPr>
            <p:spPr bwMode="auto">
              <a:xfrm flipH="1">
                <a:off x="3770" y="140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19" name="Line 26"/>
              <p:cNvSpPr>
                <a:spLocks noChangeShapeType="1"/>
              </p:cNvSpPr>
              <p:nvPr/>
            </p:nvSpPr>
            <p:spPr bwMode="auto">
              <a:xfrm flipH="1">
                <a:off x="3823" y="1831"/>
                <a:ext cx="100" cy="0"/>
              </a:xfrm>
              <a:prstGeom prst="line">
                <a:avLst/>
              </a:prstGeom>
              <a:noFill/>
              <a:ln w="28575">
                <a:solidFill>
                  <a:schemeClr val="tx1"/>
                </a:solidFill>
                <a:round/>
                <a:headEnd/>
                <a:tailEnd/>
              </a:ln>
            </p:spPr>
            <p:txBody>
              <a:bodyPr wrap="none" anchor="ctr"/>
              <a:lstStyle/>
              <a:p>
                <a:endParaRPr lang="zh-CN" altLang="en-US"/>
              </a:p>
            </p:txBody>
          </p:sp>
          <p:sp>
            <p:nvSpPr>
              <p:cNvPr id="49320" name="Text Box 27"/>
              <p:cNvSpPr txBox="1">
                <a:spLocks noChangeArrowheads="1"/>
              </p:cNvSpPr>
              <p:nvPr/>
            </p:nvSpPr>
            <p:spPr bwMode="auto">
              <a:xfrm flipH="1">
                <a:off x="3991" y="1409"/>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D</a:t>
                </a:r>
              </a:p>
            </p:txBody>
          </p:sp>
        </p:grpSp>
        <p:grpSp>
          <p:nvGrpSpPr>
            <p:cNvPr id="49221" name="Group 28"/>
            <p:cNvGrpSpPr>
              <a:grpSpLocks/>
            </p:cNvGrpSpPr>
            <p:nvPr/>
          </p:nvGrpSpPr>
          <p:grpSpPr bwMode="auto">
            <a:xfrm>
              <a:off x="2885" y="1657"/>
              <a:ext cx="475" cy="630"/>
              <a:chOff x="3762" y="1404"/>
              <a:chExt cx="475" cy="630"/>
            </a:xfrm>
          </p:grpSpPr>
          <p:sp>
            <p:nvSpPr>
              <p:cNvPr id="49309" name="Rectangle 29"/>
              <p:cNvSpPr>
                <a:spLocks noChangeArrowheads="1"/>
              </p:cNvSpPr>
              <p:nvPr/>
            </p:nvSpPr>
            <p:spPr bwMode="auto">
              <a:xfrm flipH="1">
                <a:off x="3762" y="1410"/>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10" name="AutoShape 30"/>
              <p:cNvSpPr>
                <a:spLocks noChangeArrowheads="1"/>
              </p:cNvSpPr>
              <p:nvPr/>
            </p:nvSpPr>
            <p:spPr bwMode="auto">
              <a:xfrm rot="-5400000">
                <a:off x="4098" y="1698"/>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49311" name="Text Box 31"/>
              <p:cNvSpPr txBox="1">
                <a:spLocks noChangeArrowheads="1"/>
              </p:cNvSpPr>
              <p:nvPr/>
            </p:nvSpPr>
            <p:spPr bwMode="auto">
              <a:xfrm flipH="1">
                <a:off x="3767" y="1803"/>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12" name="Text Box 32"/>
              <p:cNvSpPr txBox="1">
                <a:spLocks noChangeArrowheads="1"/>
              </p:cNvSpPr>
              <p:nvPr/>
            </p:nvSpPr>
            <p:spPr bwMode="auto">
              <a:xfrm flipH="1">
                <a:off x="3770" y="140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Q</a:t>
                </a:r>
              </a:p>
            </p:txBody>
          </p:sp>
          <p:sp>
            <p:nvSpPr>
              <p:cNvPr id="49313" name="Line 33"/>
              <p:cNvSpPr>
                <a:spLocks noChangeShapeType="1"/>
              </p:cNvSpPr>
              <p:nvPr/>
            </p:nvSpPr>
            <p:spPr bwMode="auto">
              <a:xfrm flipH="1">
                <a:off x="3823" y="1831"/>
                <a:ext cx="100" cy="0"/>
              </a:xfrm>
              <a:prstGeom prst="line">
                <a:avLst/>
              </a:prstGeom>
              <a:noFill/>
              <a:ln w="28575">
                <a:solidFill>
                  <a:schemeClr val="tx1"/>
                </a:solidFill>
                <a:round/>
                <a:headEnd/>
                <a:tailEnd/>
              </a:ln>
            </p:spPr>
            <p:txBody>
              <a:bodyPr wrap="none" anchor="ctr"/>
              <a:lstStyle/>
              <a:p>
                <a:endParaRPr lang="zh-CN" altLang="en-US"/>
              </a:p>
            </p:txBody>
          </p:sp>
          <p:sp>
            <p:nvSpPr>
              <p:cNvPr id="49314" name="Text Box 34"/>
              <p:cNvSpPr txBox="1">
                <a:spLocks noChangeArrowheads="1"/>
              </p:cNvSpPr>
              <p:nvPr/>
            </p:nvSpPr>
            <p:spPr bwMode="auto">
              <a:xfrm flipH="1">
                <a:off x="3991" y="1409"/>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ea typeface="楷体_GB2312" pitchFamily="49" charset="-122"/>
                  </a:rPr>
                  <a:t>D</a:t>
                </a:r>
              </a:p>
            </p:txBody>
          </p:sp>
        </p:grpSp>
        <p:grpSp>
          <p:nvGrpSpPr>
            <p:cNvPr id="49222" name="Group 35"/>
            <p:cNvGrpSpPr>
              <a:grpSpLocks/>
            </p:cNvGrpSpPr>
            <p:nvPr/>
          </p:nvGrpSpPr>
          <p:grpSpPr bwMode="auto">
            <a:xfrm>
              <a:off x="847" y="1101"/>
              <a:ext cx="310" cy="272"/>
              <a:chOff x="709" y="873"/>
              <a:chExt cx="310" cy="272"/>
            </a:xfrm>
          </p:grpSpPr>
          <p:sp>
            <p:nvSpPr>
              <p:cNvPr id="49307" name="Rectangle 36"/>
              <p:cNvSpPr>
                <a:spLocks noChangeArrowheads="1"/>
              </p:cNvSpPr>
              <p:nvPr/>
            </p:nvSpPr>
            <p:spPr bwMode="auto">
              <a:xfrm>
                <a:off x="728" y="909"/>
                <a:ext cx="273" cy="23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08" name="Text Box 37"/>
              <p:cNvSpPr txBox="1">
                <a:spLocks noChangeArrowheads="1"/>
              </p:cNvSpPr>
              <p:nvPr/>
            </p:nvSpPr>
            <p:spPr bwMode="auto">
              <a:xfrm>
                <a:off x="709" y="873"/>
                <a:ext cx="310" cy="250"/>
              </a:xfrm>
              <a:prstGeom prst="rect">
                <a:avLst/>
              </a:prstGeom>
              <a:noFill/>
              <a:ln w="9525">
                <a:noFill/>
                <a:miter lim="800000"/>
                <a:headEnd/>
                <a:tailEnd/>
              </a:ln>
            </p:spPr>
            <p:txBody>
              <a:bodyPr>
                <a:spAutoFit/>
              </a:bodyPr>
              <a:lstStyle/>
              <a:p>
                <a:pPr eaLnBrk="1" hangingPunct="1">
                  <a:spcBef>
                    <a:spcPct val="50000"/>
                  </a:spcBef>
                </a:pPr>
                <a:r>
                  <a:rPr lang="en-US" altLang="zh-CN" sz="2000" b="1">
                    <a:ea typeface="楷体_GB2312" pitchFamily="49" charset="-122"/>
                  </a:rPr>
                  <a:t>&amp;</a:t>
                </a:r>
              </a:p>
            </p:txBody>
          </p:sp>
        </p:grpSp>
        <p:grpSp>
          <p:nvGrpSpPr>
            <p:cNvPr id="49223" name="Group 38"/>
            <p:cNvGrpSpPr>
              <a:grpSpLocks/>
            </p:cNvGrpSpPr>
            <p:nvPr/>
          </p:nvGrpSpPr>
          <p:grpSpPr bwMode="auto">
            <a:xfrm>
              <a:off x="1519" y="1098"/>
              <a:ext cx="310" cy="272"/>
              <a:chOff x="709" y="873"/>
              <a:chExt cx="310" cy="272"/>
            </a:xfrm>
          </p:grpSpPr>
          <p:sp>
            <p:nvSpPr>
              <p:cNvPr id="49305" name="Rectangle 39"/>
              <p:cNvSpPr>
                <a:spLocks noChangeArrowheads="1"/>
              </p:cNvSpPr>
              <p:nvPr/>
            </p:nvSpPr>
            <p:spPr bwMode="auto">
              <a:xfrm>
                <a:off x="728" y="909"/>
                <a:ext cx="273" cy="23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06" name="Text Box 40"/>
              <p:cNvSpPr txBox="1">
                <a:spLocks noChangeArrowheads="1"/>
              </p:cNvSpPr>
              <p:nvPr/>
            </p:nvSpPr>
            <p:spPr bwMode="auto">
              <a:xfrm>
                <a:off x="709" y="873"/>
                <a:ext cx="310" cy="250"/>
              </a:xfrm>
              <a:prstGeom prst="rect">
                <a:avLst/>
              </a:prstGeom>
              <a:noFill/>
              <a:ln w="9525">
                <a:noFill/>
                <a:miter lim="800000"/>
                <a:headEnd/>
                <a:tailEnd/>
              </a:ln>
            </p:spPr>
            <p:txBody>
              <a:bodyPr>
                <a:spAutoFit/>
              </a:bodyPr>
              <a:lstStyle/>
              <a:p>
                <a:pPr eaLnBrk="1" hangingPunct="1">
                  <a:spcBef>
                    <a:spcPct val="50000"/>
                  </a:spcBef>
                </a:pPr>
                <a:r>
                  <a:rPr lang="en-US" altLang="zh-CN" sz="2000" b="1">
                    <a:ea typeface="楷体_GB2312" pitchFamily="49" charset="-122"/>
                  </a:rPr>
                  <a:t>&amp;</a:t>
                </a:r>
              </a:p>
            </p:txBody>
          </p:sp>
        </p:grpSp>
        <p:grpSp>
          <p:nvGrpSpPr>
            <p:cNvPr id="49224" name="Group 41"/>
            <p:cNvGrpSpPr>
              <a:grpSpLocks/>
            </p:cNvGrpSpPr>
            <p:nvPr/>
          </p:nvGrpSpPr>
          <p:grpSpPr bwMode="auto">
            <a:xfrm>
              <a:off x="2173" y="1104"/>
              <a:ext cx="310" cy="272"/>
              <a:chOff x="709" y="873"/>
              <a:chExt cx="310" cy="272"/>
            </a:xfrm>
          </p:grpSpPr>
          <p:sp>
            <p:nvSpPr>
              <p:cNvPr id="49303" name="Rectangle 42"/>
              <p:cNvSpPr>
                <a:spLocks noChangeArrowheads="1"/>
              </p:cNvSpPr>
              <p:nvPr/>
            </p:nvSpPr>
            <p:spPr bwMode="auto">
              <a:xfrm>
                <a:off x="728" y="909"/>
                <a:ext cx="273" cy="23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04" name="Text Box 43"/>
              <p:cNvSpPr txBox="1">
                <a:spLocks noChangeArrowheads="1"/>
              </p:cNvSpPr>
              <p:nvPr/>
            </p:nvSpPr>
            <p:spPr bwMode="auto">
              <a:xfrm>
                <a:off x="709" y="873"/>
                <a:ext cx="310" cy="250"/>
              </a:xfrm>
              <a:prstGeom prst="rect">
                <a:avLst/>
              </a:prstGeom>
              <a:noFill/>
              <a:ln w="9525">
                <a:noFill/>
                <a:miter lim="800000"/>
                <a:headEnd/>
                <a:tailEnd/>
              </a:ln>
            </p:spPr>
            <p:txBody>
              <a:bodyPr>
                <a:spAutoFit/>
              </a:bodyPr>
              <a:lstStyle/>
              <a:p>
                <a:pPr eaLnBrk="1" hangingPunct="1">
                  <a:spcBef>
                    <a:spcPct val="50000"/>
                  </a:spcBef>
                </a:pPr>
                <a:r>
                  <a:rPr lang="en-US" altLang="zh-CN" sz="2000" b="1">
                    <a:ea typeface="楷体_GB2312" pitchFamily="49" charset="-122"/>
                  </a:rPr>
                  <a:t>&amp;</a:t>
                </a:r>
              </a:p>
            </p:txBody>
          </p:sp>
        </p:grpSp>
        <p:grpSp>
          <p:nvGrpSpPr>
            <p:cNvPr id="49225" name="Group 44"/>
            <p:cNvGrpSpPr>
              <a:grpSpLocks/>
            </p:cNvGrpSpPr>
            <p:nvPr/>
          </p:nvGrpSpPr>
          <p:grpSpPr bwMode="auto">
            <a:xfrm>
              <a:off x="2809" y="1101"/>
              <a:ext cx="310" cy="272"/>
              <a:chOff x="709" y="873"/>
              <a:chExt cx="310" cy="272"/>
            </a:xfrm>
          </p:grpSpPr>
          <p:sp>
            <p:nvSpPr>
              <p:cNvPr id="49301" name="Rectangle 45"/>
              <p:cNvSpPr>
                <a:spLocks noChangeArrowheads="1"/>
              </p:cNvSpPr>
              <p:nvPr/>
            </p:nvSpPr>
            <p:spPr bwMode="auto">
              <a:xfrm>
                <a:off x="728" y="909"/>
                <a:ext cx="273" cy="23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49302" name="Text Box 46"/>
              <p:cNvSpPr txBox="1">
                <a:spLocks noChangeArrowheads="1"/>
              </p:cNvSpPr>
              <p:nvPr/>
            </p:nvSpPr>
            <p:spPr bwMode="auto">
              <a:xfrm>
                <a:off x="709" y="873"/>
                <a:ext cx="310" cy="250"/>
              </a:xfrm>
              <a:prstGeom prst="rect">
                <a:avLst/>
              </a:prstGeom>
              <a:noFill/>
              <a:ln w="9525">
                <a:noFill/>
                <a:miter lim="800000"/>
                <a:headEnd/>
                <a:tailEnd/>
              </a:ln>
            </p:spPr>
            <p:txBody>
              <a:bodyPr>
                <a:spAutoFit/>
              </a:bodyPr>
              <a:lstStyle/>
              <a:p>
                <a:pPr eaLnBrk="1" hangingPunct="1">
                  <a:spcBef>
                    <a:spcPct val="50000"/>
                  </a:spcBef>
                </a:pPr>
                <a:r>
                  <a:rPr lang="en-US" altLang="zh-CN" sz="2000" b="1">
                    <a:ea typeface="楷体_GB2312" pitchFamily="49" charset="-122"/>
                  </a:rPr>
                  <a:t>&amp;</a:t>
                </a:r>
              </a:p>
            </p:txBody>
          </p:sp>
        </p:grpSp>
        <p:sp>
          <p:nvSpPr>
            <p:cNvPr id="49226" name="Oval 47"/>
            <p:cNvSpPr>
              <a:spLocks noChangeArrowheads="1"/>
            </p:cNvSpPr>
            <p:nvPr/>
          </p:nvSpPr>
          <p:spPr bwMode="auto">
            <a:xfrm>
              <a:off x="975" y="1401"/>
              <a:ext cx="59" cy="47"/>
            </a:xfrm>
            <a:prstGeom prst="ellipse">
              <a:avLst/>
            </a:prstGeom>
            <a:solidFill>
              <a:schemeClr val="bg1"/>
            </a:solidFill>
            <a:ln w="38100">
              <a:solidFill>
                <a:schemeClr val="tx1"/>
              </a:solidFill>
              <a:round/>
              <a:headEnd/>
              <a:tailEnd/>
            </a:ln>
          </p:spPr>
          <p:txBody>
            <a:bodyPr wrap="none" anchor="ctr"/>
            <a:lstStyle/>
            <a:p>
              <a:pPr eaLnBrk="1" hangingPunct="1"/>
              <a:endParaRPr lang="zh-CN" altLang="en-US"/>
            </a:p>
          </p:txBody>
        </p:sp>
        <p:sp>
          <p:nvSpPr>
            <p:cNvPr id="49227" name="Oval 48"/>
            <p:cNvSpPr>
              <a:spLocks noChangeArrowheads="1"/>
            </p:cNvSpPr>
            <p:nvPr/>
          </p:nvSpPr>
          <p:spPr bwMode="auto">
            <a:xfrm>
              <a:off x="1657" y="1397"/>
              <a:ext cx="47" cy="47"/>
            </a:xfrm>
            <a:prstGeom prst="ellipse">
              <a:avLst/>
            </a:prstGeom>
            <a:solidFill>
              <a:schemeClr val="bg1"/>
            </a:solidFill>
            <a:ln w="38100">
              <a:solidFill>
                <a:schemeClr val="tx1"/>
              </a:solidFill>
              <a:round/>
              <a:headEnd/>
              <a:tailEnd/>
            </a:ln>
          </p:spPr>
          <p:txBody>
            <a:bodyPr wrap="none" anchor="ctr"/>
            <a:lstStyle/>
            <a:p>
              <a:pPr eaLnBrk="1" hangingPunct="1"/>
              <a:endParaRPr lang="zh-CN" altLang="en-US"/>
            </a:p>
          </p:txBody>
        </p:sp>
        <p:sp>
          <p:nvSpPr>
            <p:cNvPr id="49228" name="Oval 49"/>
            <p:cNvSpPr>
              <a:spLocks noChangeArrowheads="1"/>
            </p:cNvSpPr>
            <p:nvPr/>
          </p:nvSpPr>
          <p:spPr bwMode="auto">
            <a:xfrm>
              <a:off x="2304" y="1402"/>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29" name="Oval 50"/>
            <p:cNvSpPr>
              <a:spLocks noChangeArrowheads="1"/>
            </p:cNvSpPr>
            <p:nvPr/>
          </p:nvSpPr>
          <p:spPr bwMode="auto">
            <a:xfrm>
              <a:off x="2954" y="138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0" name="Oval 51"/>
            <p:cNvSpPr>
              <a:spLocks noChangeArrowheads="1"/>
            </p:cNvSpPr>
            <p:nvPr/>
          </p:nvSpPr>
          <p:spPr bwMode="auto">
            <a:xfrm>
              <a:off x="977" y="1603"/>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1" name="Oval 52"/>
            <p:cNvSpPr>
              <a:spLocks noChangeArrowheads="1"/>
            </p:cNvSpPr>
            <p:nvPr/>
          </p:nvSpPr>
          <p:spPr bwMode="auto">
            <a:xfrm>
              <a:off x="1642" y="160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2" name="Oval 53"/>
            <p:cNvSpPr>
              <a:spLocks noChangeArrowheads="1"/>
            </p:cNvSpPr>
            <p:nvPr/>
          </p:nvSpPr>
          <p:spPr bwMode="auto">
            <a:xfrm>
              <a:off x="2305" y="1605"/>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3" name="Oval 54"/>
            <p:cNvSpPr>
              <a:spLocks noChangeArrowheads="1"/>
            </p:cNvSpPr>
            <p:nvPr/>
          </p:nvSpPr>
          <p:spPr bwMode="auto">
            <a:xfrm>
              <a:off x="2950" y="1601"/>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4" name="Oval 55"/>
            <p:cNvSpPr>
              <a:spLocks noChangeArrowheads="1"/>
            </p:cNvSpPr>
            <p:nvPr/>
          </p:nvSpPr>
          <p:spPr bwMode="auto">
            <a:xfrm>
              <a:off x="1115" y="2308"/>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5" name="Oval 56"/>
            <p:cNvSpPr>
              <a:spLocks noChangeArrowheads="1"/>
            </p:cNvSpPr>
            <p:nvPr/>
          </p:nvSpPr>
          <p:spPr bwMode="auto">
            <a:xfrm>
              <a:off x="1784" y="2305"/>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6" name="Oval 57"/>
            <p:cNvSpPr>
              <a:spLocks noChangeArrowheads="1"/>
            </p:cNvSpPr>
            <p:nvPr/>
          </p:nvSpPr>
          <p:spPr bwMode="auto">
            <a:xfrm>
              <a:off x="2444" y="230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7" name="Oval 58"/>
            <p:cNvSpPr>
              <a:spLocks noChangeArrowheads="1"/>
            </p:cNvSpPr>
            <p:nvPr/>
          </p:nvSpPr>
          <p:spPr bwMode="auto">
            <a:xfrm>
              <a:off x="3080" y="230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49238" name="Line 59"/>
            <p:cNvSpPr>
              <a:spLocks noChangeShapeType="1"/>
            </p:cNvSpPr>
            <p:nvPr/>
          </p:nvSpPr>
          <p:spPr bwMode="auto">
            <a:xfrm>
              <a:off x="2325" y="1451"/>
              <a:ext cx="0" cy="155"/>
            </a:xfrm>
            <a:prstGeom prst="line">
              <a:avLst/>
            </a:prstGeom>
            <a:noFill/>
            <a:ln w="38100">
              <a:solidFill>
                <a:schemeClr val="tx1"/>
              </a:solidFill>
              <a:round/>
              <a:headEnd/>
              <a:tailEnd/>
            </a:ln>
          </p:spPr>
          <p:txBody>
            <a:bodyPr wrap="none" anchor="ctr"/>
            <a:lstStyle/>
            <a:p>
              <a:endParaRPr lang="zh-CN" altLang="en-US"/>
            </a:p>
          </p:txBody>
        </p:sp>
        <p:sp>
          <p:nvSpPr>
            <p:cNvPr id="49239" name="Line 60"/>
            <p:cNvSpPr>
              <a:spLocks noChangeShapeType="1"/>
            </p:cNvSpPr>
            <p:nvPr/>
          </p:nvSpPr>
          <p:spPr bwMode="auto">
            <a:xfrm>
              <a:off x="2978" y="1447"/>
              <a:ext cx="0" cy="155"/>
            </a:xfrm>
            <a:prstGeom prst="line">
              <a:avLst/>
            </a:prstGeom>
            <a:noFill/>
            <a:ln w="38100">
              <a:solidFill>
                <a:schemeClr val="tx1"/>
              </a:solidFill>
              <a:round/>
              <a:headEnd/>
              <a:tailEnd/>
            </a:ln>
          </p:spPr>
          <p:txBody>
            <a:bodyPr wrap="none" anchor="ctr"/>
            <a:lstStyle/>
            <a:p>
              <a:endParaRPr lang="zh-CN" altLang="en-US"/>
            </a:p>
          </p:txBody>
        </p:sp>
        <p:sp>
          <p:nvSpPr>
            <p:cNvPr id="49240" name="Line 61"/>
            <p:cNvSpPr>
              <a:spLocks noChangeShapeType="1"/>
            </p:cNvSpPr>
            <p:nvPr/>
          </p:nvSpPr>
          <p:spPr bwMode="auto">
            <a:xfrm>
              <a:off x="1102" y="955"/>
              <a:ext cx="0" cy="182"/>
            </a:xfrm>
            <a:prstGeom prst="line">
              <a:avLst/>
            </a:prstGeom>
            <a:noFill/>
            <a:ln w="38100">
              <a:solidFill>
                <a:schemeClr val="tx1"/>
              </a:solidFill>
              <a:round/>
              <a:headEnd/>
              <a:tailEnd/>
            </a:ln>
          </p:spPr>
          <p:txBody>
            <a:bodyPr wrap="none" anchor="ctr"/>
            <a:lstStyle/>
            <a:p>
              <a:endParaRPr lang="zh-CN" altLang="en-US"/>
            </a:p>
          </p:txBody>
        </p:sp>
        <p:sp>
          <p:nvSpPr>
            <p:cNvPr id="49241" name="Line 62"/>
            <p:cNvSpPr>
              <a:spLocks noChangeShapeType="1"/>
            </p:cNvSpPr>
            <p:nvPr/>
          </p:nvSpPr>
          <p:spPr bwMode="auto">
            <a:xfrm>
              <a:off x="3052" y="952"/>
              <a:ext cx="0" cy="182"/>
            </a:xfrm>
            <a:prstGeom prst="line">
              <a:avLst/>
            </a:prstGeom>
            <a:noFill/>
            <a:ln w="38100">
              <a:solidFill>
                <a:schemeClr val="tx1"/>
              </a:solidFill>
              <a:round/>
              <a:headEnd/>
              <a:tailEnd/>
            </a:ln>
          </p:spPr>
          <p:txBody>
            <a:bodyPr wrap="none" anchor="ctr"/>
            <a:lstStyle/>
            <a:p>
              <a:endParaRPr lang="zh-CN" altLang="en-US"/>
            </a:p>
          </p:txBody>
        </p:sp>
        <p:sp>
          <p:nvSpPr>
            <p:cNvPr id="49242" name="Line 63"/>
            <p:cNvSpPr>
              <a:spLocks noChangeShapeType="1"/>
            </p:cNvSpPr>
            <p:nvPr/>
          </p:nvSpPr>
          <p:spPr bwMode="auto">
            <a:xfrm>
              <a:off x="2422" y="965"/>
              <a:ext cx="0" cy="182"/>
            </a:xfrm>
            <a:prstGeom prst="line">
              <a:avLst/>
            </a:prstGeom>
            <a:noFill/>
            <a:ln w="38100">
              <a:solidFill>
                <a:schemeClr val="tx1"/>
              </a:solidFill>
              <a:round/>
              <a:headEnd/>
              <a:tailEnd/>
            </a:ln>
          </p:spPr>
          <p:txBody>
            <a:bodyPr wrap="none" anchor="ctr"/>
            <a:lstStyle/>
            <a:p>
              <a:endParaRPr lang="zh-CN" altLang="en-US"/>
            </a:p>
          </p:txBody>
        </p:sp>
        <p:sp>
          <p:nvSpPr>
            <p:cNvPr id="49243" name="Line 64"/>
            <p:cNvSpPr>
              <a:spLocks noChangeShapeType="1"/>
            </p:cNvSpPr>
            <p:nvPr/>
          </p:nvSpPr>
          <p:spPr bwMode="auto">
            <a:xfrm>
              <a:off x="1763" y="962"/>
              <a:ext cx="0" cy="182"/>
            </a:xfrm>
            <a:prstGeom prst="line">
              <a:avLst/>
            </a:prstGeom>
            <a:noFill/>
            <a:ln w="38100">
              <a:solidFill>
                <a:schemeClr val="tx1"/>
              </a:solidFill>
              <a:round/>
              <a:headEnd/>
              <a:tailEnd/>
            </a:ln>
          </p:spPr>
          <p:txBody>
            <a:bodyPr wrap="none" anchor="ctr"/>
            <a:lstStyle/>
            <a:p>
              <a:endParaRPr lang="zh-CN" altLang="en-US"/>
            </a:p>
          </p:txBody>
        </p:sp>
        <p:sp>
          <p:nvSpPr>
            <p:cNvPr id="49244" name="Line 65"/>
            <p:cNvSpPr>
              <a:spLocks noChangeShapeType="1"/>
            </p:cNvSpPr>
            <p:nvPr/>
          </p:nvSpPr>
          <p:spPr bwMode="auto">
            <a:xfrm>
              <a:off x="920" y="683"/>
              <a:ext cx="0" cy="454"/>
            </a:xfrm>
            <a:prstGeom prst="line">
              <a:avLst/>
            </a:prstGeom>
            <a:noFill/>
            <a:ln w="38100">
              <a:solidFill>
                <a:schemeClr val="tx1"/>
              </a:solidFill>
              <a:round/>
              <a:headEnd/>
              <a:tailEnd/>
            </a:ln>
          </p:spPr>
          <p:txBody>
            <a:bodyPr wrap="none" anchor="ctr"/>
            <a:lstStyle/>
            <a:p>
              <a:endParaRPr lang="zh-CN" altLang="en-US"/>
            </a:p>
          </p:txBody>
        </p:sp>
        <p:sp>
          <p:nvSpPr>
            <p:cNvPr id="49245" name="Line 66"/>
            <p:cNvSpPr>
              <a:spLocks noChangeShapeType="1"/>
            </p:cNvSpPr>
            <p:nvPr/>
          </p:nvSpPr>
          <p:spPr bwMode="auto">
            <a:xfrm>
              <a:off x="2879" y="679"/>
              <a:ext cx="0" cy="454"/>
            </a:xfrm>
            <a:prstGeom prst="line">
              <a:avLst/>
            </a:prstGeom>
            <a:noFill/>
            <a:ln w="38100">
              <a:solidFill>
                <a:schemeClr val="tx1"/>
              </a:solidFill>
              <a:round/>
              <a:headEnd/>
              <a:tailEnd/>
            </a:ln>
          </p:spPr>
          <p:txBody>
            <a:bodyPr wrap="none" anchor="ctr"/>
            <a:lstStyle/>
            <a:p>
              <a:endParaRPr lang="zh-CN" altLang="en-US"/>
            </a:p>
          </p:txBody>
        </p:sp>
        <p:sp>
          <p:nvSpPr>
            <p:cNvPr id="49246" name="Line 67"/>
            <p:cNvSpPr>
              <a:spLocks noChangeShapeType="1"/>
            </p:cNvSpPr>
            <p:nvPr/>
          </p:nvSpPr>
          <p:spPr bwMode="auto">
            <a:xfrm>
              <a:off x="2248" y="684"/>
              <a:ext cx="0" cy="454"/>
            </a:xfrm>
            <a:prstGeom prst="line">
              <a:avLst/>
            </a:prstGeom>
            <a:noFill/>
            <a:ln w="38100">
              <a:solidFill>
                <a:schemeClr val="tx1"/>
              </a:solidFill>
              <a:round/>
              <a:headEnd/>
              <a:tailEnd/>
            </a:ln>
          </p:spPr>
          <p:txBody>
            <a:bodyPr wrap="none" anchor="ctr"/>
            <a:lstStyle/>
            <a:p>
              <a:endParaRPr lang="zh-CN" altLang="en-US"/>
            </a:p>
          </p:txBody>
        </p:sp>
        <p:sp>
          <p:nvSpPr>
            <p:cNvPr id="49247" name="Line 68"/>
            <p:cNvSpPr>
              <a:spLocks noChangeShapeType="1"/>
            </p:cNvSpPr>
            <p:nvPr/>
          </p:nvSpPr>
          <p:spPr bwMode="auto">
            <a:xfrm>
              <a:off x="1589" y="671"/>
              <a:ext cx="0" cy="454"/>
            </a:xfrm>
            <a:prstGeom prst="line">
              <a:avLst/>
            </a:prstGeom>
            <a:noFill/>
            <a:ln w="38100">
              <a:solidFill>
                <a:schemeClr val="tx1"/>
              </a:solidFill>
              <a:round/>
              <a:headEnd/>
              <a:tailEnd/>
            </a:ln>
          </p:spPr>
          <p:txBody>
            <a:bodyPr wrap="none" anchor="ctr"/>
            <a:lstStyle/>
            <a:p>
              <a:endParaRPr lang="zh-CN" altLang="en-US"/>
            </a:p>
          </p:txBody>
        </p:sp>
        <p:sp>
          <p:nvSpPr>
            <p:cNvPr id="49248" name="Line 69"/>
            <p:cNvSpPr>
              <a:spLocks noChangeShapeType="1"/>
            </p:cNvSpPr>
            <p:nvPr/>
          </p:nvSpPr>
          <p:spPr bwMode="auto">
            <a:xfrm>
              <a:off x="920" y="764"/>
              <a:ext cx="0" cy="1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9249" name="Line 70"/>
            <p:cNvSpPr>
              <a:spLocks noChangeShapeType="1"/>
            </p:cNvSpPr>
            <p:nvPr/>
          </p:nvSpPr>
          <p:spPr bwMode="auto">
            <a:xfrm>
              <a:off x="1588" y="760"/>
              <a:ext cx="0" cy="1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9250" name="Line 71"/>
            <p:cNvSpPr>
              <a:spLocks noChangeShapeType="1"/>
            </p:cNvSpPr>
            <p:nvPr/>
          </p:nvSpPr>
          <p:spPr bwMode="auto">
            <a:xfrm>
              <a:off x="2248" y="765"/>
              <a:ext cx="0" cy="1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9251" name="Line 72"/>
            <p:cNvSpPr>
              <a:spLocks noChangeShapeType="1"/>
            </p:cNvSpPr>
            <p:nvPr/>
          </p:nvSpPr>
          <p:spPr bwMode="auto">
            <a:xfrm>
              <a:off x="2880" y="761"/>
              <a:ext cx="0" cy="191"/>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9252" name="Text Box 73"/>
            <p:cNvSpPr txBox="1">
              <a:spLocks noChangeArrowheads="1"/>
            </p:cNvSpPr>
            <p:nvPr/>
          </p:nvSpPr>
          <p:spPr bwMode="auto">
            <a:xfrm>
              <a:off x="2919" y="428"/>
              <a:ext cx="3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0</a:t>
              </a:r>
              <a:endParaRPr lang="en-US" altLang="zh-CN" b="1">
                <a:ea typeface="楷体_GB2312" pitchFamily="49" charset="-122"/>
              </a:endParaRPr>
            </a:p>
          </p:txBody>
        </p:sp>
        <p:sp>
          <p:nvSpPr>
            <p:cNvPr id="49253" name="Text Box 74"/>
            <p:cNvSpPr txBox="1">
              <a:spLocks noChangeArrowheads="1"/>
            </p:cNvSpPr>
            <p:nvPr/>
          </p:nvSpPr>
          <p:spPr bwMode="auto">
            <a:xfrm>
              <a:off x="2279" y="433"/>
              <a:ext cx="3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1</a:t>
              </a:r>
              <a:endParaRPr lang="en-US" altLang="zh-CN" b="1">
                <a:ea typeface="楷体_GB2312" pitchFamily="49" charset="-122"/>
              </a:endParaRPr>
            </a:p>
          </p:txBody>
        </p:sp>
        <p:sp>
          <p:nvSpPr>
            <p:cNvPr id="49254" name="Text Box 75"/>
            <p:cNvSpPr txBox="1">
              <a:spLocks noChangeArrowheads="1"/>
            </p:cNvSpPr>
            <p:nvPr/>
          </p:nvSpPr>
          <p:spPr bwMode="auto">
            <a:xfrm>
              <a:off x="1630" y="428"/>
              <a:ext cx="3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2</a:t>
              </a:r>
              <a:endParaRPr lang="en-US" altLang="zh-CN" b="1">
                <a:ea typeface="楷体_GB2312" pitchFamily="49" charset="-122"/>
              </a:endParaRPr>
            </a:p>
          </p:txBody>
        </p:sp>
        <p:sp>
          <p:nvSpPr>
            <p:cNvPr id="49255" name="Text Box 76"/>
            <p:cNvSpPr txBox="1">
              <a:spLocks noChangeArrowheads="1"/>
            </p:cNvSpPr>
            <p:nvPr/>
          </p:nvSpPr>
          <p:spPr bwMode="auto">
            <a:xfrm>
              <a:off x="952" y="433"/>
              <a:ext cx="319"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A</a:t>
              </a:r>
              <a:r>
                <a:rPr lang="en-US" altLang="zh-CN" b="1" baseline="-25000">
                  <a:ea typeface="楷体_GB2312" pitchFamily="49" charset="-122"/>
                </a:rPr>
                <a:t>3</a:t>
              </a:r>
              <a:endParaRPr lang="en-US" altLang="zh-CN" b="1">
                <a:ea typeface="楷体_GB2312" pitchFamily="49" charset="-122"/>
              </a:endParaRPr>
            </a:p>
          </p:txBody>
        </p:sp>
        <p:sp>
          <p:nvSpPr>
            <p:cNvPr id="49256" name="Line 77"/>
            <p:cNvSpPr>
              <a:spLocks noChangeShapeType="1"/>
            </p:cNvSpPr>
            <p:nvPr/>
          </p:nvSpPr>
          <p:spPr bwMode="auto">
            <a:xfrm>
              <a:off x="1092" y="955"/>
              <a:ext cx="2473" cy="0"/>
            </a:xfrm>
            <a:prstGeom prst="line">
              <a:avLst/>
            </a:prstGeom>
            <a:noFill/>
            <a:ln w="38100">
              <a:solidFill>
                <a:schemeClr val="tx1"/>
              </a:solidFill>
              <a:round/>
              <a:headEnd/>
              <a:tailEnd/>
            </a:ln>
          </p:spPr>
          <p:txBody>
            <a:bodyPr wrap="none" anchor="ctr"/>
            <a:lstStyle/>
            <a:p>
              <a:endParaRPr lang="zh-CN" altLang="en-US"/>
            </a:p>
          </p:txBody>
        </p:sp>
        <p:sp>
          <p:nvSpPr>
            <p:cNvPr id="49257" name="Line 78"/>
            <p:cNvSpPr>
              <a:spLocks noChangeShapeType="1"/>
            </p:cNvSpPr>
            <p:nvPr/>
          </p:nvSpPr>
          <p:spPr bwMode="auto">
            <a:xfrm>
              <a:off x="1361" y="1780"/>
              <a:ext cx="218" cy="0"/>
            </a:xfrm>
            <a:prstGeom prst="line">
              <a:avLst/>
            </a:prstGeom>
            <a:noFill/>
            <a:ln w="38100">
              <a:solidFill>
                <a:schemeClr val="tx1"/>
              </a:solidFill>
              <a:round/>
              <a:headEnd/>
              <a:tailEnd/>
            </a:ln>
          </p:spPr>
          <p:txBody>
            <a:bodyPr wrap="none" anchor="ctr"/>
            <a:lstStyle/>
            <a:p>
              <a:endParaRPr lang="zh-CN" altLang="en-US"/>
            </a:p>
          </p:txBody>
        </p:sp>
        <p:sp>
          <p:nvSpPr>
            <p:cNvPr id="49258" name="Line 79"/>
            <p:cNvSpPr>
              <a:spLocks noChangeShapeType="1"/>
            </p:cNvSpPr>
            <p:nvPr/>
          </p:nvSpPr>
          <p:spPr bwMode="auto">
            <a:xfrm>
              <a:off x="2002" y="1776"/>
              <a:ext cx="218" cy="0"/>
            </a:xfrm>
            <a:prstGeom prst="line">
              <a:avLst/>
            </a:prstGeom>
            <a:noFill/>
            <a:ln w="38100">
              <a:solidFill>
                <a:schemeClr val="tx1"/>
              </a:solidFill>
              <a:round/>
              <a:headEnd/>
              <a:tailEnd/>
            </a:ln>
          </p:spPr>
          <p:txBody>
            <a:bodyPr wrap="none" anchor="ctr"/>
            <a:lstStyle/>
            <a:p>
              <a:endParaRPr lang="zh-CN" altLang="en-US"/>
            </a:p>
          </p:txBody>
        </p:sp>
        <p:sp>
          <p:nvSpPr>
            <p:cNvPr id="49259" name="Line 80"/>
            <p:cNvSpPr>
              <a:spLocks noChangeShapeType="1"/>
            </p:cNvSpPr>
            <p:nvPr/>
          </p:nvSpPr>
          <p:spPr bwMode="auto">
            <a:xfrm>
              <a:off x="2671" y="1781"/>
              <a:ext cx="218" cy="0"/>
            </a:xfrm>
            <a:prstGeom prst="line">
              <a:avLst/>
            </a:prstGeom>
            <a:noFill/>
            <a:ln w="38100">
              <a:solidFill>
                <a:schemeClr val="tx1"/>
              </a:solidFill>
              <a:round/>
              <a:headEnd/>
              <a:tailEnd/>
            </a:ln>
          </p:spPr>
          <p:txBody>
            <a:bodyPr wrap="none" anchor="ctr"/>
            <a:lstStyle/>
            <a:p>
              <a:endParaRPr lang="zh-CN" altLang="en-US"/>
            </a:p>
          </p:txBody>
        </p:sp>
        <p:sp>
          <p:nvSpPr>
            <p:cNvPr id="49260" name="Line 81"/>
            <p:cNvSpPr>
              <a:spLocks noChangeShapeType="1"/>
            </p:cNvSpPr>
            <p:nvPr/>
          </p:nvSpPr>
          <p:spPr bwMode="auto">
            <a:xfrm flipH="1">
              <a:off x="688" y="1780"/>
              <a:ext cx="227"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49261" name="Line 82"/>
            <p:cNvSpPr>
              <a:spLocks noChangeShapeType="1"/>
            </p:cNvSpPr>
            <p:nvPr/>
          </p:nvSpPr>
          <p:spPr bwMode="auto">
            <a:xfrm>
              <a:off x="1361" y="1998"/>
              <a:ext cx="109" cy="0"/>
            </a:xfrm>
            <a:prstGeom prst="line">
              <a:avLst/>
            </a:prstGeom>
            <a:noFill/>
            <a:ln w="38100">
              <a:solidFill>
                <a:schemeClr val="tx1"/>
              </a:solidFill>
              <a:round/>
              <a:headEnd/>
              <a:tailEnd/>
            </a:ln>
          </p:spPr>
          <p:txBody>
            <a:bodyPr wrap="none" anchor="ctr"/>
            <a:lstStyle/>
            <a:p>
              <a:endParaRPr lang="zh-CN" altLang="en-US"/>
            </a:p>
          </p:txBody>
        </p:sp>
        <p:sp>
          <p:nvSpPr>
            <p:cNvPr id="49262" name="Line 83"/>
            <p:cNvSpPr>
              <a:spLocks noChangeShapeType="1"/>
            </p:cNvSpPr>
            <p:nvPr/>
          </p:nvSpPr>
          <p:spPr bwMode="auto">
            <a:xfrm>
              <a:off x="2012" y="1994"/>
              <a:ext cx="109" cy="0"/>
            </a:xfrm>
            <a:prstGeom prst="line">
              <a:avLst/>
            </a:prstGeom>
            <a:noFill/>
            <a:ln w="38100">
              <a:solidFill>
                <a:schemeClr val="tx1"/>
              </a:solidFill>
              <a:round/>
              <a:headEnd/>
              <a:tailEnd/>
            </a:ln>
          </p:spPr>
          <p:txBody>
            <a:bodyPr wrap="none" anchor="ctr"/>
            <a:lstStyle/>
            <a:p>
              <a:endParaRPr lang="zh-CN" altLang="en-US"/>
            </a:p>
          </p:txBody>
        </p:sp>
        <p:sp>
          <p:nvSpPr>
            <p:cNvPr id="49263" name="Line 84"/>
            <p:cNvSpPr>
              <a:spLocks noChangeShapeType="1"/>
            </p:cNvSpPr>
            <p:nvPr/>
          </p:nvSpPr>
          <p:spPr bwMode="auto">
            <a:xfrm>
              <a:off x="3317" y="1999"/>
              <a:ext cx="109" cy="0"/>
            </a:xfrm>
            <a:prstGeom prst="line">
              <a:avLst/>
            </a:prstGeom>
            <a:noFill/>
            <a:ln w="38100">
              <a:solidFill>
                <a:schemeClr val="tx1"/>
              </a:solidFill>
              <a:round/>
              <a:headEnd/>
              <a:tailEnd/>
            </a:ln>
          </p:spPr>
          <p:txBody>
            <a:bodyPr wrap="none" anchor="ctr"/>
            <a:lstStyle/>
            <a:p>
              <a:endParaRPr lang="zh-CN" altLang="en-US"/>
            </a:p>
          </p:txBody>
        </p:sp>
        <p:sp>
          <p:nvSpPr>
            <p:cNvPr id="49264" name="Line 85"/>
            <p:cNvSpPr>
              <a:spLocks noChangeShapeType="1"/>
            </p:cNvSpPr>
            <p:nvPr/>
          </p:nvSpPr>
          <p:spPr bwMode="auto">
            <a:xfrm>
              <a:off x="2667" y="1995"/>
              <a:ext cx="109" cy="0"/>
            </a:xfrm>
            <a:prstGeom prst="line">
              <a:avLst/>
            </a:prstGeom>
            <a:noFill/>
            <a:ln w="38100">
              <a:solidFill>
                <a:schemeClr val="tx1"/>
              </a:solidFill>
              <a:round/>
              <a:headEnd/>
              <a:tailEnd/>
            </a:ln>
          </p:spPr>
          <p:txBody>
            <a:bodyPr wrap="none" anchor="ctr"/>
            <a:lstStyle/>
            <a:p>
              <a:endParaRPr lang="zh-CN" altLang="en-US"/>
            </a:p>
          </p:txBody>
        </p:sp>
        <p:sp>
          <p:nvSpPr>
            <p:cNvPr id="49265" name="Line 86"/>
            <p:cNvSpPr>
              <a:spLocks noChangeShapeType="1"/>
            </p:cNvSpPr>
            <p:nvPr/>
          </p:nvSpPr>
          <p:spPr bwMode="auto">
            <a:xfrm>
              <a:off x="1470" y="2498"/>
              <a:ext cx="2227" cy="0"/>
            </a:xfrm>
            <a:prstGeom prst="line">
              <a:avLst/>
            </a:prstGeom>
            <a:noFill/>
            <a:ln w="38100">
              <a:solidFill>
                <a:schemeClr val="tx1"/>
              </a:solidFill>
              <a:round/>
              <a:headEnd/>
              <a:tailEnd/>
            </a:ln>
          </p:spPr>
          <p:txBody>
            <a:bodyPr wrap="none" anchor="ctr"/>
            <a:lstStyle/>
            <a:p>
              <a:endParaRPr lang="zh-CN" altLang="en-US"/>
            </a:p>
          </p:txBody>
        </p:sp>
        <p:sp>
          <p:nvSpPr>
            <p:cNvPr id="49266" name="Line 87"/>
            <p:cNvSpPr>
              <a:spLocks noChangeShapeType="1"/>
            </p:cNvSpPr>
            <p:nvPr/>
          </p:nvSpPr>
          <p:spPr bwMode="auto">
            <a:xfrm>
              <a:off x="1470" y="2007"/>
              <a:ext cx="0" cy="509"/>
            </a:xfrm>
            <a:prstGeom prst="line">
              <a:avLst/>
            </a:prstGeom>
            <a:noFill/>
            <a:ln w="38100">
              <a:solidFill>
                <a:schemeClr val="tx1"/>
              </a:solidFill>
              <a:round/>
              <a:headEnd/>
              <a:tailEnd/>
            </a:ln>
          </p:spPr>
          <p:txBody>
            <a:bodyPr wrap="none" anchor="ctr"/>
            <a:lstStyle/>
            <a:p>
              <a:endParaRPr lang="zh-CN" altLang="en-US"/>
            </a:p>
          </p:txBody>
        </p:sp>
        <p:sp>
          <p:nvSpPr>
            <p:cNvPr id="49267" name="Line 88"/>
            <p:cNvSpPr>
              <a:spLocks noChangeShapeType="1"/>
            </p:cNvSpPr>
            <p:nvPr/>
          </p:nvSpPr>
          <p:spPr bwMode="auto">
            <a:xfrm>
              <a:off x="2120" y="2003"/>
              <a:ext cx="0" cy="509"/>
            </a:xfrm>
            <a:prstGeom prst="line">
              <a:avLst/>
            </a:prstGeom>
            <a:noFill/>
            <a:ln w="38100">
              <a:solidFill>
                <a:schemeClr val="tx1"/>
              </a:solidFill>
              <a:round/>
              <a:headEnd/>
              <a:tailEnd/>
            </a:ln>
          </p:spPr>
          <p:txBody>
            <a:bodyPr wrap="none" anchor="ctr"/>
            <a:lstStyle/>
            <a:p>
              <a:endParaRPr lang="zh-CN" altLang="en-US"/>
            </a:p>
          </p:txBody>
        </p:sp>
        <p:sp>
          <p:nvSpPr>
            <p:cNvPr id="49268" name="Line 89"/>
            <p:cNvSpPr>
              <a:spLocks noChangeShapeType="1"/>
            </p:cNvSpPr>
            <p:nvPr/>
          </p:nvSpPr>
          <p:spPr bwMode="auto">
            <a:xfrm>
              <a:off x="2771" y="2008"/>
              <a:ext cx="0" cy="509"/>
            </a:xfrm>
            <a:prstGeom prst="line">
              <a:avLst/>
            </a:prstGeom>
            <a:noFill/>
            <a:ln w="38100">
              <a:solidFill>
                <a:schemeClr val="tx1"/>
              </a:solidFill>
              <a:round/>
              <a:headEnd/>
              <a:tailEnd/>
            </a:ln>
          </p:spPr>
          <p:txBody>
            <a:bodyPr wrap="none" anchor="ctr"/>
            <a:lstStyle/>
            <a:p>
              <a:endParaRPr lang="zh-CN" altLang="en-US"/>
            </a:p>
          </p:txBody>
        </p:sp>
        <p:sp>
          <p:nvSpPr>
            <p:cNvPr id="49269" name="Line 90"/>
            <p:cNvSpPr>
              <a:spLocks noChangeShapeType="1"/>
            </p:cNvSpPr>
            <p:nvPr/>
          </p:nvSpPr>
          <p:spPr bwMode="auto">
            <a:xfrm>
              <a:off x="3421" y="1996"/>
              <a:ext cx="0" cy="509"/>
            </a:xfrm>
            <a:prstGeom prst="line">
              <a:avLst/>
            </a:prstGeom>
            <a:noFill/>
            <a:ln w="38100">
              <a:solidFill>
                <a:schemeClr val="tx1"/>
              </a:solidFill>
              <a:round/>
              <a:headEnd/>
              <a:tailEnd/>
            </a:ln>
          </p:spPr>
          <p:txBody>
            <a:bodyPr wrap="none" anchor="ctr"/>
            <a:lstStyle/>
            <a:p>
              <a:endParaRPr lang="zh-CN" altLang="en-US"/>
            </a:p>
          </p:txBody>
        </p:sp>
        <p:sp>
          <p:nvSpPr>
            <p:cNvPr id="49270" name="Line 91"/>
            <p:cNvSpPr>
              <a:spLocks noChangeShapeType="1"/>
            </p:cNvSpPr>
            <p:nvPr/>
          </p:nvSpPr>
          <p:spPr bwMode="auto">
            <a:xfrm>
              <a:off x="688" y="2689"/>
              <a:ext cx="2409" cy="0"/>
            </a:xfrm>
            <a:prstGeom prst="line">
              <a:avLst/>
            </a:prstGeom>
            <a:noFill/>
            <a:ln w="38100">
              <a:solidFill>
                <a:schemeClr val="tx1"/>
              </a:solidFill>
              <a:round/>
              <a:headEnd/>
              <a:tailEnd/>
            </a:ln>
          </p:spPr>
          <p:txBody>
            <a:bodyPr wrap="none" anchor="ctr"/>
            <a:lstStyle/>
            <a:p>
              <a:endParaRPr lang="zh-CN" altLang="en-US"/>
            </a:p>
          </p:txBody>
        </p:sp>
        <p:sp>
          <p:nvSpPr>
            <p:cNvPr id="49271" name="Line 92"/>
            <p:cNvSpPr>
              <a:spLocks noChangeShapeType="1"/>
            </p:cNvSpPr>
            <p:nvPr/>
          </p:nvSpPr>
          <p:spPr bwMode="auto">
            <a:xfrm>
              <a:off x="1134" y="2362"/>
              <a:ext cx="0" cy="327"/>
            </a:xfrm>
            <a:prstGeom prst="line">
              <a:avLst/>
            </a:prstGeom>
            <a:noFill/>
            <a:ln w="38100">
              <a:solidFill>
                <a:schemeClr val="tx1"/>
              </a:solidFill>
              <a:round/>
              <a:headEnd/>
              <a:tailEnd/>
            </a:ln>
          </p:spPr>
          <p:txBody>
            <a:bodyPr wrap="none" anchor="ctr"/>
            <a:lstStyle/>
            <a:p>
              <a:endParaRPr lang="zh-CN" altLang="en-US"/>
            </a:p>
          </p:txBody>
        </p:sp>
        <p:sp>
          <p:nvSpPr>
            <p:cNvPr id="49272" name="Line 93"/>
            <p:cNvSpPr>
              <a:spLocks noChangeShapeType="1"/>
            </p:cNvSpPr>
            <p:nvPr/>
          </p:nvSpPr>
          <p:spPr bwMode="auto">
            <a:xfrm>
              <a:off x="1803" y="2358"/>
              <a:ext cx="0" cy="327"/>
            </a:xfrm>
            <a:prstGeom prst="line">
              <a:avLst/>
            </a:prstGeom>
            <a:noFill/>
            <a:ln w="38100">
              <a:solidFill>
                <a:schemeClr val="tx1"/>
              </a:solidFill>
              <a:round/>
              <a:headEnd/>
              <a:tailEnd/>
            </a:ln>
          </p:spPr>
          <p:txBody>
            <a:bodyPr wrap="none" anchor="ctr"/>
            <a:lstStyle/>
            <a:p>
              <a:endParaRPr lang="zh-CN" altLang="en-US"/>
            </a:p>
          </p:txBody>
        </p:sp>
        <p:sp>
          <p:nvSpPr>
            <p:cNvPr id="49273" name="Line 94"/>
            <p:cNvSpPr>
              <a:spLocks noChangeShapeType="1"/>
            </p:cNvSpPr>
            <p:nvPr/>
          </p:nvSpPr>
          <p:spPr bwMode="auto">
            <a:xfrm>
              <a:off x="2463" y="2372"/>
              <a:ext cx="0" cy="327"/>
            </a:xfrm>
            <a:prstGeom prst="line">
              <a:avLst/>
            </a:prstGeom>
            <a:noFill/>
            <a:ln w="38100">
              <a:solidFill>
                <a:schemeClr val="tx1"/>
              </a:solidFill>
              <a:round/>
              <a:headEnd/>
              <a:tailEnd/>
            </a:ln>
          </p:spPr>
          <p:txBody>
            <a:bodyPr wrap="none" anchor="ctr"/>
            <a:lstStyle/>
            <a:p>
              <a:endParaRPr lang="zh-CN" altLang="en-US"/>
            </a:p>
          </p:txBody>
        </p:sp>
        <p:sp>
          <p:nvSpPr>
            <p:cNvPr id="49274" name="Line 95"/>
            <p:cNvSpPr>
              <a:spLocks noChangeShapeType="1"/>
            </p:cNvSpPr>
            <p:nvPr/>
          </p:nvSpPr>
          <p:spPr bwMode="auto">
            <a:xfrm>
              <a:off x="3094" y="2368"/>
              <a:ext cx="0" cy="327"/>
            </a:xfrm>
            <a:prstGeom prst="line">
              <a:avLst/>
            </a:prstGeom>
            <a:noFill/>
            <a:ln w="38100">
              <a:solidFill>
                <a:schemeClr val="tx1"/>
              </a:solidFill>
              <a:round/>
              <a:headEnd/>
              <a:tailEnd/>
            </a:ln>
          </p:spPr>
          <p:txBody>
            <a:bodyPr wrap="none" anchor="ctr"/>
            <a:lstStyle/>
            <a:p>
              <a:endParaRPr lang="zh-CN" altLang="en-US"/>
            </a:p>
          </p:txBody>
        </p:sp>
        <p:sp>
          <p:nvSpPr>
            <p:cNvPr id="49275" name="Oval 96"/>
            <p:cNvSpPr>
              <a:spLocks noChangeArrowheads="1"/>
            </p:cNvSpPr>
            <p:nvPr/>
          </p:nvSpPr>
          <p:spPr bwMode="auto">
            <a:xfrm>
              <a:off x="1719" y="910"/>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76" name="Oval 97"/>
            <p:cNvSpPr>
              <a:spLocks noChangeArrowheads="1"/>
            </p:cNvSpPr>
            <p:nvPr/>
          </p:nvSpPr>
          <p:spPr bwMode="auto">
            <a:xfrm>
              <a:off x="2370" y="896"/>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77" name="Oval 98"/>
            <p:cNvSpPr>
              <a:spLocks noChangeArrowheads="1"/>
            </p:cNvSpPr>
            <p:nvPr/>
          </p:nvSpPr>
          <p:spPr bwMode="auto">
            <a:xfrm>
              <a:off x="3012" y="910"/>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78" name="Oval 99"/>
            <p:cNvSpPr>
              <a:spLocks noChangeArrowheads="1"/>
            </p:cNvSpPr>
            <p:nvPr/>
          </p:nvSpPr>
          <p:spPr bwMode="auto">
            <a:xfrm>
              <a:off x="2076" y="2449"/>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79" name="Oval 100"/>
            <p:cNvSpPr>
              <a:spLocks noChangeArrowheads="1"/>
            </p:cNvSpPr>
            <p:nvPr/>
          </p:nvSpPr>
          <p:spPr bwMode="auto">
            <a:xfrm>
              <a:off x="1090" y="2645"/>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80" name="Oval 101"/>
            <p:cNvSpPr>
              <a:spLocks noChangeArrowheads="1"/>
            </p:cNvSpPr>
            <p:nvPr/>
          </p:nvSpPr>
          <p:spPr bwMode="auto">
            <a:xfrm>
              <a:off x="1759" y="2641"/>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81" name="Oval 102"/>
            <p:cNvSpPr>
              <a:spLocks noChangeArrowheads="1"/>
            </p:cNvSpPr>
            <p:nvPr/>
          </p:nvSpPr>
          <p:spPr bwMode="auto">
            <a:xfrm>
              <a:off x="2419" y="2646"/>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82" name="Oval 103"/>
            <p:cNvSpPr>
              <a:spLocks noChangeArrowheads="1"/>
            </p:cNvSpPr>
            <p:nvPr/>
          </p:nvSpPr>
          <p:spPr bwMode="auto">
            <a:xfrm>
              <a:off x="2724" y="2451"/>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83" name="Oval 104"/>
            <p:cNvSpPr>
              <a:spLocks noChangeArrowheads="1"/>
            </p:cNvSpPr>
            <p:nvPr/>
          </p:nvSpPr>
          <p:spPr bwMode="auto">
            <a:xfrm>
              <a:off x="3383" y="2456"/>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49284" name="Text Box 105"/>
            <p:cNvSpPr txBox="1">
              <a:spLocks noChangeArrowheads="1"/>
            </p:cNvSpPr>
            <p:nvPr/>
          </p:nvSpPr>
          <p:spPr bwMode="auto">
            <a:xfrm>
              <a:off x="1139" y="2330"/>
              <a:ext cx="364"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R</a:t>
              </a:r>
              <a:r>
                <a:rPr lang="en-US" altLang="zh-CN" b="1" baseline="-25000">
                  <a:ea typeface="楷体_GB2312" pitchFamily="49" charset="-122"/>
                </a:rPr>
                <a:t>D</a:t>
              </a:r>
              <a:endParaRPr lang="en-US" altLang="zh-CN" b="1">
                <a:ea typeface="楷体_GB2312" pitchFamily="49" charset="-122"/>
              </a:endParaRPr>
            </a:p>
          </p:txBody>
        </p:sp>
        <p:sp>
          <p:nvSpPr>
            <p:cNvPr id="49285" name="Text Box 106"/>
            <p:cNvSpPr txBox="1">
              <a:spLocks noChangeArrowheads="1"/>
            </p:cNvSpPr>
            <p:nvPr/>
          </p:nvSpPr>
          <p:spPr bwMode="auto">
            <a:xfrm>
              <a:off x="409" y="2689"/>
              <a:ext cx="527"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CLR</a:t>
              </a:r>
            </a:p>
          </p:txBody>
        </p:sp>
        <p:sp>
          <p:nvSpPr>
            <p:cNvPr id="49286" name="Text Box 107"/>
            <p:cNvSpPr txBox="1">
              <a:spLocks noChangeArrowheads="1"/>
            </p:cNvSpPr>
            <p:nvPr/>
          </p:nvSpPr>
          <p:spPr bwMode="auto">
            <a:xfrm>
              <a:off x="3247" y="938"/>
              <a:ext cx="700"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LOAD</a:t>
              </a:r>
            </a:p>
          </p:txBody>
        </p:sp>
        <p:sp>
          <p:nvSpPr>
            <p:cNvPr id="49287" name="Text Box 108"/>
            <p:cNvSpPr txBox="1">
              <a:spLocks noChangeArrowheads="1"/>
            </p:cNvSpPr>
            <p:nvPr/>
          </p:nvSpPr>
          <p:spPr bwMode="auto">
            <a:xfrm>
              <a:off x="3462" y="2509"/>
              <a:ext cx="51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移位脉冲</a:t>
              </a:r>
            </a:p>
          </p:txBody>
        </p:sp>
        <p:sp>
          <p:nvSpPr>
            <p:cNvPr id="49288" name="Text Box 109"/>
            <p:cNvSpPr txBox="1">
              <a:spLocks noChangeArrowheads="1"/>
            </p:cNvSpPr>
            <p:nvPr/>
          </p:nvSpPr>
          <p:spPr bwMode="auto">
            <a:xfrm>
              <a:off x="3515" y="2225"/>
              <a:ext cx="473"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CP</a:t>
              </a:r>
            </a:p>
          </p:txBody>
        </p:sp>
        <p:sp>
          <p:nvSpPr>
            <p:cNvPr id="49289" name="Text Box 110"/>
            <p:cNvSpPr txBox="1">
              <a:spLocks noChangeArrowheads="1"/>
            </p:cNvSpPr>
            <p:nvPr/>
          </p:nvSpPr>
          <p:spPr bwMode="auto">
            <a:xfrm>
              <a:off x="3346" y="1509"/>
              <a:ext cx="282"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0</a:t>
              </a:r>
            </a:p>
          </p:txBody>
        </p:sp>
        <p:sp>
          <p:nvSpPr>
            <p:cNvPr id="49290" name="Line 111"/>
            <p:cNvSpPr>
              <a:spLocks noChangeShapeType="1"/>
            </p:cNvSpPr>
            <p:nvPr/>
          </p:nvSpPr>
          <p:spPr bwMode="auto">
            <a:xfrm>
              <a:off x="3306" y="1779"/>
              <a:ext cx="364" cy="0"/>
            </a:xfrm>
            <a:prstGeom prst="line">
              <a:avLst/>
            </a:prstGeom>
            <a:noFill/>
            <a:ln w="38100">
              <a:solidFill>
                <a:schemeClr val="tx1"/>
              </a:solidFill>
              <a:round/>
              <a:headEnd/>
              <a:tailEnd/>
            </a:ln>
          </p:spPr>
          <p:txBody>
            <a:bodyPr wrap="none" anchor="ctr"/>
            <a:lstStyle/>
            <a:p>
              <a:endParaRPr lang="zh-CN" altLang="en-US"/>
            </a:p>
          </p:txBody>
        </p:sp>
        <p:sp>
          <p:nvSpPr>
            <p:cNvPr id="49291" name="Text Box 112"/>
            <p:cNvSpPr txBox="1">
              <a:spLocks noChangeArrowheads="1"/>
            </p:cNvSpPr>
            <p:nvPr/>
          </p:nvSpPr>
          <p:spPr bwMode="auto">
            <a:xfrm>
              <a:off x="221" y="1503"/>
              <a:ext cx="564"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串行输出</a:t>
              </a:r>
            </a:p>
          </p:txBody>
        </p:sp>
        <p:sp>
          <p:nvSpPr>
            <p:cNvPr id="49292" name="Text Box 113"/>
            <p:cNvSpPr txBox="1">
              <a:spLocks noChangeArrowheads="1"/>
            </p:cNvSpPr>
            <p:nvPr/>
          </p:nvSpPr>
          <p:spPr bwMode="auto">
            <a:xfrm>
              <a:off x="1342" y="172"/>
              <a:ext cx="1572" cy="28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数  据  预  置  </a:t>
              </a:r>
            </a:p>
          </p:txBody>
        </p:sp>
        <p:sp>
          <p:nvSpPr>
            <p:cNvPr id="49293" name="Text Box 114"/>
            <p:cNvSpPr txBox="1">
              <a:spLocks noChangeArrowheads="1"/>
            </p:cNvSpPr>
            <p:nvPr/>
          </p:nvSpPr>
          <p:spPr bwMode="auto">
            <a:xfrm>
              <a:off x="1045" y="1763"/>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ea typeface="楷体_GB2312" pitchFamily="49" charset="-122"/>
                </a:rPr>
                <a:t>3</a:t>
              </a:r>
            </a:p>
          </p:txBody>
        </p:sp>
        <p:sp>
          <p:nvSpPr>
            <p:cNvPr id="49294" name="Text Box 115"/>
            <p:cNvSpPr txBox="1">
              <a:spLocks noChangeArrowheads="1"/>
            </p:cNvSpPr>
            <p:nvPr/>
          </p:nvSpPr>
          <p:spPr bwMode="auto">
            <a:xfrm>
              <a:off x="1707" y="1759"/>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ea typeface="楷体_GB2312" pitchFamily="49" charset="-122"/>
                </a:rPr>
                <a:t>2</a:t>
              </a:r>
            </a:p>
          </p:txBody>
        </p:sp>
        <p:sp>
          <p:nvSpPr>
            <p:cNvPr id="49295" name="Text Box 116"/>
            <p:cNvSpPr txBox="1">
              <a:spLocks noChangeArrowheads="1"/>
            </p:cNvSpPr>
            <p:nvPr/>
          </p:nvSpPr>
          <p:spPr bwMode="auto">
            <a:xfrm>
              <a:off x="2361" y="1765"/>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ea typeface="楷体_GB2312" pitchFamily="49" charset="-122"/>
                </a:rPr>
                <a:t>1</a:t>
              </a:r>
            </a:p>
          </p:txBody>
        </p:sp>
        <p:sp>
          <p:nvSpPr>
            <p:cNvPr id="49296" name="Text Box 117"/>
            <p:cNvSpPr txBox="1">
              <a:spLocks noChangeArrowheads="1"/>
            </p:cNvSpPr>
            <p:nvPr/>
          </p:nvSpPr>
          <p:spPr bwMode="auto">
            <a:xfrm>
              <a:off x="3006" y="1762"/>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ea typeface="楷体_GB2312" pitchFamily="49" charset="-122"/>
                </a:rPr>
                <a:t>0</a:t>
              </a:r>
            </a:p>
          </p:txBody>
        </p:sp>
        <p:sp>
          <p:nvSpPr>
            <p:cNvPr id="49297" name="Text Box 118"/>
            <p:cNvSpPr txBox="1">
              <a:spLocks noChangeArrowheads="1"/>
            </p:cNvSpPr>
            <p:nvPr/>
          </p:nvSpPr>
          <p:spPr bwMode="auto">
            <a:xfrm>
              <a:off x="3368" y="395"/>
              <a:ext cx="563"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存数脉冲</a:t>
              </a:r>
            </a:p>
          </p:txBody>
        </p:sp>
        <p:sp>
          <p:nvSpPr>
            <p:cNvPr id="49298" name="Line 119"/>
            <p:cNvSpPr>
              <a:spLocks noChangeShapeType="1"/>
            </p:cNvSpPr>
            <p:nvPr/>
          </p:nvSpPr>
          <p:spPr bwMode="auto">
            <a:xfrm>
              <a:off x="3655" y="1782"/>
              <a:ext cx="0" cy="200"/>
            </a:xfrm>
            <a:prstGeom prst="line">
              <a:avLst/>
            </a:prstGeom>
            <a:noFill/>
            <a:ln w="38100">
              <a:solidFill>
                <a:schemeClr val="tx1"/>
              </a:solidFill>
              <a:round/>
              <a:headEnd/>
              <a:tailEnd/>
            </a:ln>
          </p:spPr>
          <p:txBody>
            <a:bodyPr wrap="none" anchor="ctr"/>
            <a:lstStyle/>
            <a:p>
              <a:endParaRPr lang="zh-CN" altLang="en-US"/>
            </a:p>
          </p:txBody>
        </p:sp>
        <p:sp>
          <p:nvSpPr>
            <p:cNvPr id="49299" name="Line 120"/>
            <p:cNvSpPr>
              <a:spLocks noChangeShapeType="1"/>
            </p:cNvSpPr>
            <p:nvPr/>
          </p:nvSpPr>
          <p:spPr bwMode="auto">
            <a:xfrm>
              <a:off x="3546" y="1982"/>
              <a:ext cx="218" cy="0"/>
            </a:xfrm>
            <a:prstGeom prst="line">
              <a:avLst/>
            </a:prstGeom>
            <a:noFill/>
            <a:ln w="76200">
              <a:solidFill>
                <a:schemeClr val="tx1"/>
              </a:solidFill>
              <a:round/>
              <a:headEnd/>
              <a:tailEnd/>
            </a:ln>
          </p:spPr>
          <p:txBody>
            <a:bodyPr wrap="none" anchor="ctr"/>
            <a:lstStyle/>
            <a:p>
              <a:endParaRPr lang="zh-CN" altLang="en-US"/>
            </a:p>
          </p:txBody>
        </p:sp>
        <p:sp>
          <p:nvSpPr>
            <p:cNvPr id="49300" name="Text Box 121"/>
            <p:cNvSpPr txBox="1">
              <a:spLocks noChangeArrowheads="1"/>
            </p:cNvSpPr>
            <p:nvPr/>
          </p:nvSpPr>
          <p:spPr bwMode="auto">
            <a:xfrm>
              <a:off x="437" y="2164"/>
              <a:ext cx="52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清零脉冲</a:t>
              </a:r>
            </a:p>
          </p:txBody>
        </p:sp>
      </p:grpSp>
      <p:sp>
        <p:nvSpPr>
          <p:cNvPr id="54394" name="Text Box 122"/>
          <p:cNvSpPr txBox="1">
            <a:spLocks noChangeArrowheads="1"/>
          </p:cNvSpPr>
          <p:nvPr/>
        </p:nvSpPr>
        <p:spPr bwMode="auto">
          <a:xfrm>
            <a:off x="1122363" y="4892675"/>
            <a:ext cx="4371975" cy="457200"/>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四位并入 </a:t>
            </a:r>
            <a:r>
              <a:rPr lang="en-US" altLang="zh-CN" b="1">
                <a:ea typeface="楷体_GB2312" pitchFamily="49" charset="-122"/>
              </a:rPr>
              <a:t>- </a:t>
            </a:r>
            <a:r>
              <a:rPr lang="zh-CN" altLang="en-US" b="1">
                <a:ea typeface="楷体_GB2312" pitchFamily="49" charset="-122"/>
              </a:rPr>
              <a:t>串出的左移寄存器</a:t>
            </a:r>
          </a:p>
        </p:txBody>
      </p:sp>
      <p:sp>
        <p:nvSpPr>
          <p:cNvPr id="54395" name="Text Box 123"/>
          <p:cNvSpPr txBox="1">
            <a:spLocks noChangeArrowheads="1"/>
          </p:cNvSpPr>
          <p:nvPr/>
        </p:nvSpPr>
        <p:spPr bwMode="auto">
          <a:xfrm>
            <a:off x="787400" y="5432425"/>
            <a:ext cx="5881688" cy="519113"/>
          </a:xfrm>
          <a:prstGeom prst="rect">
            <a:avLst/>
          </a:prstGeom>
          <a:noFill/>
          <a:ln w="9525">
            <a:noFill/>
            <a:miter lim="800000"/>
            <a:headEnd/>
            <a:tailEnd/>
          </a:ln>
        </p:spPr>
        <p:txBody>
          <a:bodyPr>
            <a:spAutoFit/>
          </a:bodyPr>
          <a:lstStyle/>
          <a:p>
            <a:pPr eaLnBrk="1" hangingPunct="1">
              <a:spcBef>
                <a:spcPct val="50000"/>
              </a:spcBef>
            </a:pPr>
            <a:r>
              <a:rPr lang="zh-CN" altLang="en-US" sz="2800" b="1" u="sng">
                <a:solidFill>
                  <a:srgbClr val="0000FF"/>
                </a:solidFill>
              </a:rPr>
              <a:t>初始状态：</a:t>
            </a:r>
            <a:r>
              <a:rPr lang="zh-CN" altLang="en-US" sz="2800" b="1"/>
              <a:t>  设</a:t>
            </a:r>
            <a:r>
              <a:rPr lang="en-US" altLang="zh-CN" sz="2800" b="1"/>
              <a:t>A</a:t>
            </a:r>
            <a:r>
              <a:rPr lang="en-US" altLang="zh-CN" sz="2800" b="1" baseline="-25000"/>
              <a:t>3</a:t>
            </a:r>
            <a:r>
              <a:rPr lang="en-US" altLang="zh-CN" sz="2800" b="1"/>
              <a:t>A</a:t>
            </a:r>
            <a:r>
              <a:rPr lang="en-US" altLang="zh-CN" sz="2800" b="1" baseline="-25000"/>
              <a:t>2</a:t>
            </a:r>
            <a:r>
              <a:rPr lang="en-US" altLang="zh-CN" sz="2800" b="1"/>
              <a:t>A</a:t>
            </a:r>
            <a:r>
              <a:rPr lang="en-US" altLang="zh-CN" sz="2800" b="1" baseline="-25000"/>
              <a:t>1</a:t>
            </a:r>
            <a:r>
              <a:rPr lang="en-US" altLang="zh-CN" sz="2800" b="1"/>
              <a:t>A</a:t>
            </a:r>
            <a:r>
              <a:rPr lang="en-US" altLang="zh-CN" sz="2800" b="1" baseline="-25000"/>
              <a:t>0</a:t>
            </a:r>
            <a:r>
              <a:rPr lang="en-US" altLang="zh-CN" sz="2800" b="1"/>
              <a:t> </a:t>
            </a:r>
            <a:r>
              <a:rPr lang="zh-CN" altLang="en-US" sz="2800" b="1"/>
              <a:t>＝ </a:t>
            </a:r>
            <a:r>
              <a:rPr lang="en-US" altLang="zh-CN" sz="2800" b="1"/>
              <a:t>1011</a:t>
            </a:r>
          </a:p>
        </p:txBody>
      </p:sp>
      <p:sp>
        <p:nvSpPr>
          <p:cNvPr id="54396" name="Text Box 124"/>
          <p:cNvSpPr txBox="1">
            <a:spLocks noChangeArrowheads="1"/>
          </p:cNvSpPr>
          <p:nvPr/>
        </p:nvSpPr>
        <p:spPr bwMode="auto">
          <a:xfrm>
            <a:off x="750888" y="5978525"/>
            <a:ext cx="7402512" cy="519113"/>
          </a:xfrm>
          <a:prstGeom prst="rect">
            <a:avLst/>
          </a:prstGeom>
          <a:noFill/>
          <a:ln w="9525">
            <a:noFill/>
            <a:miter lim="800000"/>
            <a:headEnd/>
            <a:tailEnd/>
          </a:ln>
        </p:spPr>
        <p:txBody>
          <a:bodyPr>
            <a:spAutoFit/>
          </a:bodyPr>
          <a:lstStyle/>
          <a:p>
            <a:pPr eaLnBrk="1" hangingPunct="1">
              <a:spcBef>
                <a:spcPct val="50000"/>
              </a:spcBef>
            </a:pPr>
            <a:r>
              <a:rPr lang="zh-CN" altLang="en-US" sz="2800" b="1"/>
              <a:t>在存数脉冲作用下， </a:t>
            </a:r>
            <a:r>
              <a:rPr lang="en-US" altLang="zh-CN" sz="2800" b="1"/>
              <a:t>Q</a:t>
            </a:r>
            <a:r>
              <a:rPr lang="en-US" altLang="zh-CN" sz="2800" b="1" baseline="-25000"/>
              <a:t>3</a:t>
            </a:r>
            <a:r>
              <a:rPr lang="en-US" altLang="zh-CN" sz="2800" b="1"/>
              <a:t>Q</a:t>
            </a:r>
            <a:r>
              <a:rPr lang="en-US" altLang="zh-CN" sz="2800" b="1" baseline="-25000"/>
              <a:t>2</a:t>
            </a:r>
            <a:r>
              <a:rPr lang="en-US" altLang="zh-CN" sz="2800" b="1"/>
              <a:t>Q</a:t>
            </a:r>
            <a:r>
              <a:rPr lang="en-US" altLang="zh-CN" sz="2800" b="1" baseline="-25000"/>
              <a:t>1</a:t>
            </a:r>
            <a:r>
              <a:rPr lang="en-US" altLang="zh-CN" sz="2800" b="1"/>
              <a:t>Q</a:t>
            </a:r>
            <a:r>
              <a:rPr lang="en-US" altLang="zh-CN" sz="2800" b="1" baseline="-25000"/>
              <a:t>0</a:t>
            </a:r>
            <a:r>
              <a:rPr lang="en-US" altLang="zh-CN" sz="2800" b="1"/>
              <a:t> </a:t>
            </a:r>
            <a:r>
              <a:rPr lang="zh-CN" altLang="en-US" sz="2800" b="1"/>
              <a:t>＝ </a:t>
            </a:r>
            <a:r>
              <a:rPr lang="en-US" altLang="zh-CN" sz="2800" b="1"/>
              <a:t>1011  </a:t>
            </a:r>
            <a:r>
              <a:rPr lang="zh-CN" altLang="en-US" sz="2800" b="1"/>
              <a:t>。</a:t>
            </a:r>
          </a:p>
        </p:txBody>
      </p:sp>
      <p:sp>
        <p:nvSpPr>
          <p:cNvPr id="54397" name="Text Box 125"/>
          <p:cNvSpPr txBox="1">
            <a:spLocks noChangeArrowheads="1"/>
          </p:cNvSpPr>
          <p:nvPr/>
        </p:nvSpPr>
        <p:spPr bwMode="auto">
          <a:xfrm>
            <a:off x="6996113" y="3048000"/>
            <a:ext cx="1565275" cy="519113"/>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0</a:t>
            </a:r>
            <a:r>
              <a:rPr lang="en-US" altLang="zh-CN" sz="2800" b="1"/>
              <a:t> </a:t>
            </a:r>
            <a:r>
              <a:rPr lang="zh-CN" altLang="en-US" sz="2800" b="1"/>
              <a:t>＝ </a:t>
            </a:r>
            <a:r>
              <a:rPr lang="en-US" altLang="zh-CN" sz="2800" b="1"/>
              <a:t>0</a:t>
            </a:r>
          </a:p>
        </p:txBody>
      </p:sp>
      <p:sp>
        <p:nvSpPr>
          <p:cNvPr id="54398" name="Text Box 126"/>
          <p:cNvSpPr txBox="1">
            <a:spLocks noChangeArrowheads="1"/>
          </p:cNvSpPr>
          <p:nvPr/>
        </p:nvSpPr>
        <p:spPr bwMode="auto">
          <a:xfrm>
            <a:off x="7004050" y="3578225"/>
            <a:ext cx="1563688" cy="519113"/>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1  </a:t>
            </a:r>
            <a:r>
              <a:rPr lang="zh-CN" altLang="en-US" sz="2800" b="1"/>
              <a:t>＝ </a:t>
            </a:r>
            <a:r>
              <a:rPr lang="en-US" altLang="zh-CN" sz="2800" b="1"/>
              <a:t>Q</a:t>
            </a:r>
            <a:r>
              <a:rPr lang="en-US" altLang="zh-CN" sz="2800" b="1" baseline="-25000"/>
              <a:t>0</a:t>
            </a:r>
            <a:endParaRPr lang="en-US" altLang="zh-CN" sz="2800" b="1"/>
          </a:p>
        </p:txBody>
      </p:sp>
      <p:sp>
        <p:nvSpPr>
          <p:cNvPr id="54399" name="Text Box 127"/>
          <p:cNvSpPr txBox="1">
            <a:spLocks noChangeArrowheads="1"/>
          </p:cNvSpPr>
          <p:nvPr/>
        </p:nvSpPr>
        <p:spPr bwMode="auto">
          <a:xfrm>
            <a:off x="7002463" y="4135438"/>
            <a:ext cx="1535112" cy="519112"/>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2  </a:t>
            </a:r>
            <a:r>
              <a:rPr lang="zh-CN" altLang="en-US" sz="2800" b="1"/>
              <a:t>＝ </a:t>
            </a:r>
            <a:r>
              <a:rPr lang="en-US" altLang="zh-CN" sz="2800" b="1"/>
              <a:t>Q</a:t>
            </a:r>
            <a:r>
              <a:rPr lang="en-US" altLang="zh-CN" sz="2800" b="1" baseline="-25000"/>
              <a:t>1</a:t>
            </a:r>
            <a:endParaRPr lang="en-US" altLang="zh-CN" sz="2800" b="1"/>
          </a:p>
        </p:txBody>
      </p:sp>
      <p:sp>
        <p:nvSpPr>
          <p:cNvPr id="54400" name="Text Box 128"/>
          <p:cNvSpPr txBox="1">
            <a:spLocks noChangeArrowheads="1"/>
          </p:cNvSpPr>
          <p:nvPr/>
        </p:nvSpPr>
        <p:spPr bwMode="auto">
          <a:xfrm>
            <a:off x="7011988" y="4699000"/>
            <a:ext cx="1563687" cy="519113"/>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3  </a:t>
            </a:r>
            <a:r>
              <a:rPr lang="zh-CN" altLang="en-US" sz="2800" b="1"/>
              <a:t>＝ </a:t>
            </a:r>
            <a:r>
              <a:rPr lang="en-US" altLang="zh-CN" sz="2800" b="1"/>
              <a:t>Q</a:t>
            </a:r>
            <a:r>
              <a:rPr lang="en-US" altLang="zh-CN" sz="2800" b="1" baseline="-25000"/>
              <a:t>2</a:t>
            </a:r>
            <a:endParaRPr lang="en-US" altLang="zh-CN" sz="2800" b="1"/>
          </a:p>
        </p:txBody>
      </p:sp>
      <p:sp>
        <p:nvSpPr>
          <p:cNvPr id="54401" name="Text Box 129"/>
          <p:cNvSpPr txBox="1">
            <a:spLocks noChangeArrowheads="1"/>
          </p:cNvSpPr>
          <p:nvPr/>
        </p:nvSpPr>
        <p:spPr bwMode="auto">
          <a:xfrm>
            <a:off x="6686550" y="696913"/>
            <a:ext cx="2024063" cy="2227262"/>
          </a:xfrm>
          <a:prstGeom prst="rect">
            <a:avLst/>
          </a:prstGeom>
          <a:noFill/>
          <a:ln w="9525">
            <a:noFill/>
            <a:miter lim="800000"/>
            <a:headEnd/>
            <a:tailEnd/>
          </a:ln>
        </p:spPr>
        <p:txBody>
          <a:bodyPr>
            <a:spAutoFit/>
          </a:bodyPr>
          <a:lstStyle/>
          <a:p>
            <a:pPr eaLnBrk="1" hangingPunct="1">
              <a:spcBef>
                <a:spcPct val="50000"/>
              </a:spcBef>
            </a:pPr>
            <a:r>
              <a:rPr lang="zh-CN" altLang="en-US" sz="2800" b="1"/>
              <a:t>下面将重点讨论蓝颜色电路</a:t>
            </a:r>
            <a:r>
              <a:rPr lang="en-US" altLang="zh-CN" sz="2800" b="1"/>
              <a:t>—</a:t>
            </a:r>
            <a:r>
              <a:rPr lang="zh-CN" altLang="en-US" sz="2800" b="1" u="sng">
                <a:solidFill>
                  <a:srgbClr val="CC0066"/>
                </a:solidFill>
              </a:rPr>
              <a:t>移位寄存器</a:t>
            </a:r>
            <a:r>
              <a:rPr lang="zh-CN" altLang="en-US" sz="2800" b="1"/>
              <a:t>的工作原理。</a:t>
            </a:r>
          </a:p>
        </p:txBody>
      </p:sp>
      <p:grpSp>
        <p:nvGrpSpPr>
          <p:cNvPr id="54402" name="Group 130"/>
          <p:cNvGrpSpPr>
            <a:grpSpLocks/>
          </p:cNvGrpSpPr>
          <p:nvPr/>
        </p:nvGrpSpPr>
        <p:grpSpPr bwMode="auto">
          <a:xfrm>
            <a:off x="350838" y="2386013"/>
            <a:ext cx="5980112" cy="2419350"/>
            <a:chOff x="221" y="1503"/>
            <a:chExt cx="3767" cy="1524"/>
          </a:xfrm>
        </p:grpSpPr>
        <p:sp>
          <p:nvSpPr>
            <p:cNvPr id="49164" name="Rectangle 131"/>
            <p:cNvSpPr>
              <a:spLocks noChangeArrowheads="1"/>
            </p:cNvSpPr>
            <p:nvPr/>
          </p:nvSpPr>
          <p:spPr bwMode="auto">
            <a:xfrm flipH="1">
              <a:off x="923" y="1663"/>
              <a:ext cx="432" cy="624"/>
            </a:xfrm>
            <a:prstGeom prst="rect">
              <a:avLst/>
            </a:prstGeom>
            <a:noFill/>
            <a:ln w="38100">
              <a:solidFill>
                <a:schemeClr val="accent2"/>
              </a:solidFill>
              <a:miter lim="800000"/>
              <a:headEnd/>
              <a:tailEnd/>
            </a:ln>
          </p:spPr>
          <p:txBody>
            <a:bodyPr wrap="none" anchor="ctr"/>
            <a:lstStyle/>
            <a:p>
              <a:pPr eaLnBrk="1" hangingPunct="1"/>
              <a:endParaRPr lang="zh-CN" altLang="en-US"/>
            </a:p>
          </p:txBody>
        </p:sp>
        <p:sp>
          <p:nvSpPr>
            <p:cNvPr id="49165" name="AutoShape 132"/>
            <p:cNvSpPr>
              <a:spLocks noChangeArrowheads="1"/>
            </p:cNvSpPr>
            <p:nvPr/>
          </p:nvSpPr>
          <p:spPr bwMode="auto">
            <a:xfrm rot="-5400000">
              <a:off x="1259" y="1951"/>
              <a:ext cx="96" cy="96"/>
            </a:xfrm>
            <a:prstGeom prst="flowChartExtract">
              <a:avLst/>
            </a:prstGeom>
            <a:noFill/>
            <a:ln w="38100">
              <a:solidFill>
                <a:schemeClr val="accent2"/>
              </a:solidFill>
              <a:miter lim="800000"/>
              <a:headEnd/>
              <a:tailEnd/>
            </a:ln>
          </p:spPr>
          <p:txBody>
            <a:bodyPr wrap="none" anchor="ctr"/>
            <a:lstStyle/>
            <a:p>
              <a:pPr eaLnBrk="1" hangingPunct="1"/>
              <a:endParaRPr lang="zh-CN" altLang="en-US"/>
            </a:p>
          </p:txBody>
        </p:sp>
        <p:sp>
          <p:nvSpPr>
            <p:cNvPr id="49166" name="Text Box 133"/>
            <p:cNvSpPr txBox="1">
              <a:spLocks noChangeArrowheads="1"/>
            </p:cNvSpPr>
            <p:nvPr/>
          </p:nvSpPr>
          <p:spPr bwMode="auto">
            <a:xfrm flipH="1">
              <a:off x="928" y="205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67" name="Text Box 134"/>
            <p:cNvSpPr txBox="1">
              <a:spLocks noChangeArrowheads="1"/>
            </p:cNvSpPr>
            <p:nvPr/>
          </p:nvSpPr>
          <p:spPr bwMode="auto">
            <a:xfrm flipH="1">
              <a:off x="931" y="1657"/>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68" name="Line 135"/>
            <p:cNvSpPr>
              <a:spLocks noChangeShapeType="1"/>
            </p:cNvSpPr>
            <p:nvPr/>
          </p:nvSpPr>
          <p:spPr bwMode="auto">
            <a:xfrm flipH="1">
              <a:off x="984" y="2093"/>
              <a:ext cx="100" cy="0"/>
            </a:xfrm>
            <a:prstGeom prst="line">
              <a:avLst/>
            </a:prstGeom>
            <a:noFill/>
            <a:ln w="28575">
              <a:solidFill>
                <a:schemeClr val="accent2"/>
              </a:solidFill>
              <a:round/>
              <a:headEnd/>
              <a:tailEnd/>
            </a:ln>
          </p:spPr>
          <p:txBody>
            <a:bodyPr wrap="none" anchor="ctr"/>
            <a:lstStyle/>
            <a:p>
              <a:endParaRPr lang="zh-CN" altLang="en-US"/>
            </a:p>
          </p:txBody>
        </p:sp>
        <p:sp>
          <p:nvSpPr>
            <p:cNvPr id="49169" name="Text Box 136"/>
            <p:cNvSpPr txBox="1">
              <a:spLocks noChangeArrowheads="1"/>
            </p:cNvSpPr>
            <p:nvPr/>
          </p:nvSpPr>
          <p:spPr bwMode="auto">
            <a:xfrm flipH="1">
              <a:off x="1152" y="1662"/>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D</a:t>
              </a:r>
            </a:p>
          </p:txBody>
        </p:sp>
        <p:sp>
          <p:nvSpPr>
            <p:cNvPr id="49170" name="Rectangle 137"/>
            <p:cNvSpPr>
              <a:spLocks noChangeArrowheads="1"/>
            </p:cNvSpPr>
            <p:nvPr/>
          </p:nvSpPr>
          <p:spPr bwMode="auto">
            <a:xfrm flipH="1">
              <a:off x="1577" y="1669"/>
              <a:ext cx="432" cy="624"/>
            </a:xfrm>
            <a:prstGeom prst="rect">
              <a:avLst/>
            </a:prstGeom>
            <a:noFill/>
            <a:ln w="38100">
              <a:solidFill>
                <a:schemeClr val="accent2"/>
              </a:solidFill>
              <a:miter lim="800000"/>
              <a:headEnd/>
              <a:tailEnd/>
            </a:ln>
          </p:spPr>
          <p:txBody>
            <a:bodyPr wrap="none" anchor="ctr"/>
            <a:lstStyle/>
            <a:p>
              <a:pPr eaLnBrk="1" hangingPunct="1"/>
              <a:endParaRPr lang="zh-CN" altLang="en-US"/>
            </a:p>
          </p:txBody>
        </p:sp>
        <p:sp>
          <p:nvSpPr>
            <p:cNvPr id="49171" name="AutoShape 138"/>
            <p:cNvSpPr>
              <a:spLocks noChangeArrowheads="1"/>
            </p:cNvSpPr>
            <p:nvPr/>
          </p:nvSpPr>
          <p:spPr bwMode="auto">
            <a:xfrm rot="-5400000">
              <a:off x="1913" y="1957"/>
              <a:ext cx="96" cy="96"/>
            </a:xfrm>
            <a:prstGeom prst="flowChartExtract">
              <a:avLst/>
            </a:prstGeom>
            <a:noFill/>
            <a:ln w="38100">
              <a:solidFill>
                <a:schemeClr val="accent2"/>
              </a:solidFill>
              <a:miter lim="800000"/>
              <a:headEnd/>
              <a:tailEnd/>
            </a:ln>
          </p:spPr>
          <p:txBody>
            <a:bodyPr wrap="none" anchor="ctr"/>
            <a:lstStyle/>
            <a:p>
              <a:pPr eaLnBrk="1" hangingPunct="1"/>
              <a:endParaRPr lang="zh-CN" altLang="en-US"/>
            </a:p>
          </p:txBody>
        </p:sp>
        <p:sp>
          <p:nvSpPr>
            <p:cNvPr id="49172" name="Text Box 139"/>
            <p:cNvSpPr txBox="1">
              <a:spLocks noChangeArrowheads="1"/>
            </p:cNvSpPr>
            <p:nvPr/>
          </p:nvSpPr>
          <p:spPr bwMode="auto">
            <a:xfrm flipH="1">
              <a:off x="1582" y="2062"/>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73" name="Text Box 140"/>
            <p:cNvSpPr txBox="1">
              <a:spLocks noChangeArrowheads="1"/>
            </p:cNvSpPr>
            <p:nvPr/>
          </p:nvSpPr>
          <p:spPr bwMode="auto">
            <a:xfrm flipH="1">
              <a:off x="1585" y="1663"/>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74" name="Line 141"/>
            <p:cNvSpPr>
              <a:spLocks noChangeShapeType="1"/>
            </p:cNvSpPr>
            <p:nvPr/>
          </p:nvSpPr>
          <p:spPr bwMode="auto">
            <a:xfrm flipH="1">
              <a:off x="1638" y="2090"/>
              <a:ext cx="100" cy="0"/>
            </a:xfrm>
            <a:prstGeom prst="line">
              <a:avLst/>
            </a:prstGeom>
            <a:noFill/>
            <a:ln w="28575">
              <a:solidFill>
                <a:schemeClr val="accent2"/>
              </a:solidFill>
              <a:round/>
              <a:headEnd/>
              <a:tailEnd/>
            </a:ln>
          </p:spPr>
          <p:txBody>
            <a:bodyPr wrap="none" anchor="ctr"/>
            <a:lstStyle/>
            <a:p>
              <a:endParaRPr lang="zh-CN" altLang="en-US"/>
            </a:p>
          </p:txBody>
        </p:sp>
        <p:sp>
          <p:nvSpPr>
            <p:cNvPr id="49175" name="Text Box 142"/>
            <p:cNvSpPr txBox="1">
              <a:spLocks noChangeArrowheads="1"/>
            </p:cNvSpPr>
            <p:nvPr/>
          </p:nvSpPr>
          <p:spPr bwMode="auto">
            <a:xfrm flipH="1">
              <a:off x="1806" y="1668"/>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D</a:t>
              </a:r>
            </a:p>
          </p:txBody>
        </p:sp>
        <p:sp>
          <p:nvSpPr>
            <p:cNvPr id="49176" name="Rectangle 143"/>
            <p:cNvSpPr>
              <a:spLocks noChangeArrowheads="1"/>
            </p:cNvSpPr>
            <p:nvPr/>
          </p:nvSpPr>
          <p:spPr bwMode="auto">
            <a:xfrm flipH="1">
              <a:off x="2231" y="1675"/>
              <a:ext cx="432" cy="624"/>
            </a:xfrm>
            <a:prstGeom prst="rect">
              <a:avLst/>
            </a:prstGeom>
            <a:noFill/>
            <a:ln w="38100">
              <a:solidFill>
                <a:schemeClr val="accent2"/>
              </a:solidFill>
              <a:miter lim="800000"/>
              <a:headEnd/>
              <a:tailEnd/>
            </a:ln>
          </p:spPr>
          <p:txBody>
            <a:bodyPr wrap="none" anchor="ctr"/>
            <a:lstStyle/>
            <a:p>
              <a:pPr eaLnBrk="1" hangingPunct="1"/>
              <a:endParaRPr lang="zh-CN" altLang="en-US"/>
            </a:p>
          </p:txBody>
        </p:sp>
        <p:sp>
          <p:nvSpPr>
            <p:cNvPr id="49177" name="AutoShape 144"/>
            <p:cNvSpPr>
              <a:spLocks noChangeArrowheads="1"/>
            </p:cNvSpPr>
            <p:nvPr/>
          </p:nvSpPr>
          <p:spPr bwMode="auto">
            <a:xfrm rot="-5400000">
              <a:off x="2567" y="1963"/>
              <a:ext cx="96" cy="96"/>
            </a:xfrm>
            <a:prstGeom prst="flowChartExtract">
              <a:avLst/>
            </a:prstGeom>
            <a:noFill/>
            <a:ln w="38100">
              <a:solidFill>
                <a:schemeClr val="accent2"/>
              </a:solidFill>
              <a:miter lim="800000"/>
              <a:headEnd/>
              <a:tailEnd/>
            </a:ln>
          </p:spPr>
          <p:txBody>
            <a:bodyPr wrap="none" anchor="ctr"/>
            <a:lstStyle/>
            <a:p>
              <a:pPr eaLnBrk="1" hangingPunct="1"/>
              <a:endParaRPr lang="zh-CN" altLang="en-US"/>
            </a:p>
          </p:txBody>
        </p:sp>
        <p:sp>
          <p:nvSpPr>
            <p:cNvPr id="49178" name="Text Box 145"/>
            <p:cNvSpPr txBox="1">
              <a:spLocks noChangeArrowheads="1"/>
            </p:cNvSpPr>
            <p:nvPr/>
          </p:nvSpPr>
          <p:spPr bwMode="auto">
            <a:xfrm flipH="1">
              <a:off x="2236" y="206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79" name="Text Box 146"/>
            <p:cNvSpPr txBox="1">
              <a:spLocks noChangeArrowheads="1"/>
            </p:cNvSpPr>
            <p:nvPr/>
          </p:nvSpPr>
          <p:spPr bwMode="auto">
            <a:xfrm flipH="1">
              <a:off x="2239" y="1669"/>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80" name="Line 147"/>
            <p:cNvSpPr>
              <a:spLocks noChangeShapeType="1"/>
            </p:cNvSpPr>
            <p:nvPr/>
          </p:nvSpPr>
          <p:spPr bwMode="auto">
            <a:xfrm flipH="1">
              <a:off x="2292" y="2096"/>
              <a:ext cx="100" cy="0"/>
            </a:xfrm>
            <a:prstGeom prst="line">
              <a:avLst/>
            </a:prstGeom>
            <a:noFill/>
            <a:ln w="28575">
              <a:solidFill>
                <a:schemeClr val="accent2"/>
              </a:solidFill>
              <a:round/>
              <a:headEnd/>
              <a:tailEnd/>
            </a:ln>
          </p:spPr>
          <p:txBody>
            <a:bodyPr wrap="none" anchor="ctr"/>
            <a:lstStyle/>
            <a:p>
              <a:endParaRPr lang="zh-CN" altLang="en-US"/>
            </a:p>
          </p:txBody>
        </p:sp>
        <p:sp>
          <p:nvSpPr>
            <p:cNvPr id="49181" name="Text Box 148"/>
            <p:cNvSpPr txBox="1">
              <a:spLocks noChangeArrowheads="1"/>
            </p:cNvSpPr>
            <p:nvPr/>
          </p:nvSpPr>
          <p:spPr bwMode="auto">
            <a:xfrm flipH="1">
              <a:off x="2460" y="1674"/>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D</a:t>
              </a:r>
            </a:p>
          </p:txBody>
        </p:sp>
        <p:sp>
          <p:nvSpPr>
            <p:cNvPr id="49182" name="Rectangle 149"/>
            <p:cNvSpPr>
              <a:spLocks noChangeArrowheads="1"/>
            </p:cNvSpPr>
            <p:nvPr/>
          </p:nvSpPr>
          <p:spPr bwMode="auto">
            <a:xfrm flipH="1">
              <a:off x="2885" y="1663"/>
              <a:ext cx="432" cy="624"/>
            </a:xfrm>
            <a:prstGeom prst="rect">
              <a:avLst/>
            </a:prstGeom>
            <a:noFill/>
            <a:ln w="38100">
              <a:solidFill>
                <a:schemeClr val="accent2"/>
              </a:solidFill>
              <a:miter lim="800000"/>
              <a:headEnd/>
              <a:tailEnd/>
            </a:ln>
          </p:spPr>
          <p:txBody>
            <a:bodyPr wrap="none" anchor="ctr"/>
            <a:lstStyle/>
            <a:p>
              <a:pPr eaLnBrk="1" hangingPunct="1"/>
              <a:endParaRPr lang="zh-CN" altLang="en-US"/>
            </a:p>
          </p:txBody>
        </p:sp>
        <p:sp>
          <p:nvSpPr>
            <p:cNvPr id="49183" name="AutoShape 150"/>
            <p:cNvSpPr>
              <a:spLocks noChangeArrowheads="1"/>
            </p:cNvSpPr>
            <p:nvPr/>
          </p:nvSpPr>
          <p:spPr bwMode="auto">
            <a:xfrm rot="-5400000">
              <a:off x="3221" y="1951"/>
              <a:ext cx="96" cy="96"/>
            </a:xfrm>
            <a:prstGeom prst="flowChartExtract">
              <a:avLst/>
            </a:prstGeom>
            <a:noFill/>
            <a:ln w="38100">
              <a:solidFill>
                <a:schemeClr val="accent2"/>
              </a:solidFill>
              <a:miter lim="800000"/>
              <a:headEnd/>
              <a:tailEnd/>
            </a:ln>
          </p:spPr>
          <p:txBody>
            <a:bodyPr wrap="none" anchor="ctr"/>
            <a:lstStyle/>
            <a:p>
              <a:pPr eaLnBrk="1" hangingPunct="1"/>
              <a:endParaRPr lang="zh-CN" altLang="en-US"/>
            </a:p>
          </p:txBody>
        </p:sp>
        <p:sp>
          <p:nvSpPr>
            <p:cNvPr id="49184" name="Text Box 151"/>
            <p:cNvSpPr txBox="1">
              <a:spLocks noChangeArrowheads="1"/>
            </p:cNvSpPr>
            <p:nvPr/>
          </p:nvSpPr>
          <p:spPr bwMode="auto">
            <a:xfrm flipH="1">
              <a:off x="2890" y="205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85" name="Text Box 152"/>
            <p:cNvSpPr txBox="1">
              <a:spLocks noChangeArrowheads="1"/>
            </p:cNvSpPr>
            <p:nvPr/>
          </p:nvSpPr>
          <p:spPr bwMode="auto">
            <a:xfrm flipH="1">
              <a:off x="2893" y="1657"/>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Q</a:t>
              </a:r>
            </a:p>
          </p:txBody>
        </p:sp>
        <p:sp>
          <p:nvSpPr>
            <p:cNvPr id="49186" name="Line 153"/>
            <p:cNvSpPr>
              <a:spLocks noChangeShapeType="1"/>
            </p:cNvSpPr>
            <p:nvPr/>
          </p:nvSpPr>
          <p:spPr bwMode="auto">
            <a:xfrm flipH="1">
              <a:off x="2946" y="2084"/>
              <a:ext cx="100" cy="0"/>
            </a:xfrm>
            <a:prstGeom prst="line">
              <a:avLst/>
            </a:prstGeom>
            <a:noFill/>
            <a:ln w="28575">
              <a:solidFill>
                <a:schemeClr val="accent2"/>
              </a:solidFill>
              <a:round/>
              <a:headEnd/>
              <a:tailEnd/>
            </a:ln>
          </p:spPr>
          <p:txBody>
            <a:bodyPr wrap="none" anchor="ctr"/>
            <a:lstStyle/>
            <a:p>
              <a:endParaRPr lang="zh-CN" altLang="en-US"/>
            </a:p>
          </p:txBody>
        </p:sp>
        <p:sp>
          <p:nvSpPr>
            <p:cNvPr id="49187" name="Text Box 154"/>
            <p:cNvSpPr txBox="1">
              <a:spLocks noChangeArrowheads="1"/>
            </p:cNvSpPr>
            <p:nvPr/>
          </p:nvSpPr>
          <p:spPr bwMode="auto">
            <a:xfrm flipH="1">
              <a:off x="3114" y="1662"/>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accent2"/>
                  </a:solidFill>
                </a:rPr>
                <a:t>D</a:t>
              </a:r>
            </a:p>
          </p:txBody>
        </p:sp>
        <p:sp>
          <p:nvSpPr>
            <p:cNvPr id="49188" name="Line 155"/>
            <p:cNvSpPr>
              <a:spLocks noChangeShapeType="1"/>
            </p:cNvSpPr>
            <p:nvPr/>
          </p:nvSpPr>
          <p:spPr bwMode="auto">
            <a:xfrm>
              <a:off x="1361" y="1780"/>
              <a:ext cx="218" cy="0"/>
            </a:xfrm>
            <a:prstGeom prst="line">
              <a:avLst/>
            </a:prstGeom>
            <a:noFill/>
            <a:ln w="38100">
              <a:solidFill>
                <a:schemeClr val="accent2"/>
              </a:solidFill>
              <a:round/>
              <a:headEnd/>
              <a:tailEnd/>
            </a:ln>
          </p:spPr>
          <p:txBody>
            <a:bodyPr wrap="none" anchor="ctr"/>
            <a:lstStyle/>
            <a:p>
              <a:endParaRPr lang="zh-CN" altLang="en-US"/>
            </a:p>
          </p:txBody>
        </p:sp>
        <p:sp>
          <p:nvSpPr>
            <p:cNvPr id="49189" name="Line 156"/>
            <p:cNvSpPr>
              <a:spLocks noChangeShapeType="1"/>
            </p:cNvSpPr>
            <p:nvPr/>
          </p:nvSpPr>
          <p:spPr bwMode="auto">
            <a:xfrm>
              <a:off x="2002" y="1776"/>
              <a:ext cx="218" cy="0"/>
            </a:xfrm>
            <a:prstGeom prst="line">
              <a:avLst/>
            </a:prstGeom>
            <a:noFill/>
            <a:ln w="38100">
              <a:solidFill>
                <a:schemeClr val="accent2"/>
              </a:solidFill>
              <a:round/>
              <a:headEnd/>
              <a:tailEnd/>
            </a:ln>
          </p:spPr>
          <p:txBody>
            <a:bodyPr wrap="none" anchor="ctr"/>
            <a:lstStyle/>
            <a:p>
              <a:endParaRPr lang="zh-CN" altLang="en-US"/>
            </a:p>
          </p:txBody>
        </p:sp>
        <p:sp>
          <p:nvSpPr>
            <p:cNvPr id="49190" name="Line 157"/>
            <p:cNvSpPr>
              <a:spLocks noChangeShapeType="1"/>
            </p:cNvSpPr>
            <p:nvPr/>
          </p:nvSpPr>
          <p:spPr bwMode="auto">
            <a:xfrm>
              <a:off x="2671" y="1781"/>
              <a:ext cx="218" cy="0"/>
            </a:xfrm>
            <a:prstGeom prst="line">
              <a:avLst/>
            </a:prstGeom>
            <a:noFill/>
            <a:ln w="38100">
              <a:solidFill>
                <a:schemeClr val="accent2"/>
              </a:solidFill>
              <a:round/>
              <a:headEnd/>
              <a:tailEnd/>
            </a:ln>
          </p:spPr>
          <p:txBody>
            <a:bodyPr wrap="none" anchor="ctr"/>
            <a:lstStyle/>
            <a:p>
              <a:endParaRPr lang="zh-CN" altLang="en-US"/>
            </a:p>
          </p:txBody>
        </p:sp>
        <p:sp>
          <p:nvSpPr>
            <p:cNvPr id="49191" name="Line 158"/>
            <p:cNvSpPr>
              <a:spLocks noChangeShapeType="1"/>
            </p:cNvSpPr>
            <p:nvPr/>
          </p:nvSpPr>
          <p:spPr bwMode="auto">
            <a:xfrm>
              <a:off x="1361" y="1998"/>
              <a:ext cx="109" cy="0"/>
            </a:xfrm>
            <a:prstGeom prst="line">
              <a:avLst/>
            </a:prstGeom>
            <a:noFill/>
            <a:ln w="38100">
              <a:solidFill>
                <a:schemeClr val="accent2"/>
              </a:solidFill>
              <a:round/>
              <a:headEnd/>
              <a:tailEnd/>
            </a:ln>
          </p:spPr>
          <p:txBody>
            <a:bodyPr wrap="none" anchor="ctr"/>
            <a:lstStyle/>
            <a:p>
              <a:endParaRPr lang="zh-CN" altLang="en-US"/>
            </a:p>
          </p:txBody>
        </p:sp>
        <p:sp>
          <p:nvSpPr>
            <p:cNvPr id="49192" name="Line 159"/>
            <p:cNvSpPr>
              <a:spLocks noChangeShapeType="1"/>
            </p:cNvSpPr>
            <p:nvPr/>
          </p:nvSpPr>
          <p:spPr bwMode="auto">
            <a:xfrm>
              <a:off x="2012" y="1994"/>
              <a:ext cx="109" cy="0"/>
            </a:xfrm>
            <a:prstGeom prst="line">
              <a:avLst/>
            </a:prstGeom>
            <a:noFill/>
            <a:ln w="38100">
              <a:solidFill>
                <a:schemeClr val="accent2"/>
              </a:solidFill>
              <a:round/>
              <a:headEnd/>
              <a:tailEnd/>
            </a:ln>
          </p:spPr>
          <p:txBody>
            <a:bodyPr wrap="none" anchor="ctr"/>
            <a:lstStyle/>
            <a:p>
              <a:endParaRPr lang="zh-CN" altLang="en-US"/>
            </a:p>
          </p:txBody>
        </p:sp>
        <p:sp>
          <p:nvSpPr>
            <p:cNvPr id="49193" name="Line 160"/>
            <p:cNvSpPr>
              <a:spLocks noChangeShapeType="1"/>
            </p:cNvSpPr>
            <p:nvPr/>
          </p:nvSpPr>
          <p:spPr bwMode="auto">
            <a:xfrm>
              <a:off x="3317" y="1999"/>
              <a:ext cx="109" cy="0"/>
            </a:xfrm>
            <a:prstGeom prst="line">
              <a:avLst/>
            </a:prstGeom>
            <a:noFill/>
            <a:ln w="38100">
              <a:solidFill>
                <a:schemeClr val="accent2"/>
              </a:solidFill>
              <a:round/>
              <a:headEnd/>
              <a:tailEnd/>
            </a:ln>
          </p:spPr>
          <p:txBody>
            <a:bodyPr wrap="none" anchor="ctr"/>
            <a:lstStyle/>
            <a:p>
              <a:endParaRPr lang="zh-CN" altLang="en-US"/>
            </a:p>
          </p:txBody>
        </p:sp>
        <p:sp>
          <p:nvSpPr>
            <p:cNvPr id="49194" name="Line 161"/>
            <p:cNvSpPr>
              <a:spLocks noChangeShapeType="1"/>
            </p:cNvSpPr>
            <p:nvPr/>
          </p:nvSpPr>
          <p:spPr bwMode="auto">
            <a:xfrm>
              <a:off x="2667" y="1995"/>
              <a:ext cx="109" cy="0"/>
            </a:xfrm>
            <a:prstGeom prst="line">
              <a:avLst/>
            </a:prstGeom>
            <a:noFill/>
            <a:ln w="38100">
              <a:solidFill>
                <a:schemeClr val="accent2"/>
              </a:solidFill>
              <a:round/>
              <a:headEnd/>
              <a:tailEnd/>
            </a:ln>
          </p:spPr>
          <p:txBody>
            <a:bodyPr wrap="none" anchor="ctr"/>
            <a:lstStyle/>
            <a:p>
              <a:endParaRPr lang="zh-CN" altLang="en-US"/>
            </a:p>
          </p:txBody>
        </p:sp>
        <p:sp>
          <p:nvSpPr>
            <p:cNvPr id="49195" name="Line 162"/>
            <p:cNvSpPr>
              <a:spLocks noChangeShapeType="1"/>
            </p:cNvSpPr>
            <p:nvPr/>
          </p:nvSpPr>
          <p:spPr bwMode="auto">
            <a:xfrm>
              <a:off x="1470" y="2498"/>
              <a:ext cx="2227" cy="0"/>
            </a:xfrm>
            <a:prstGeom prst="line">
              <a:avLst/>
            </a:prstGeom>
            <a:noFill/>
            <a:ln w="38100">
              <a:solidFill>
                <a:schemeClr val="accent2"/>
              </a:solidFill>
              <a:round/>
              <a:headEnd/>
              <a:tailEnd/>
            </a:ln>
          </p:spPr>
          <p:txBody>
            <a:bodyPr wrap="none" anchor="ctr"/>
            <a:lstStyle/>
            <a:p>
              <a:endParaRPr lang="zh-CN" altLang="en-US"/>
            </a:p>
          </p:txBody>
        </p:sp>
        <p:sp>
          <p:nvSpPr>
            <p:cNvPr id="49196" name="Line 163"/>
            <p:cNvSpPr>
              <a:spLocks noChangeShapeType="1"/>
            </p:cNvSpPr>
            <p:nvPr/>
          </p:nvSpPr>
          <p:spPr bwMode="auto">
            <a:xfrm>
              <a:off x="1470" y="2007"/>
              <a:ext cx="0" cy="509"/>
            </a:xfrm>
            <a:prstGeom prst="line">
              <a:avLst/>
            </a:prstGeom>
            <a:noFill/>
            <a:ln w="38100">
              <a:solidFill>
                <a:schemeClr val="accent2"/>
              </a:solidFill>
              <a:round/>
              <a:headEnd/>
              <a:tailEnd/>
            </a:ln>
          </p:spPr>
          <p:txBody>
            <a:bodyPr wrap="none" anchor="ctr"/>
            <a:lstStyle/>
            <a:p>
              <a:endParaRPr lang="zh-CN" altLang="en-US"/>
            </a:p>
          </p:txBody>
        </p:sp>
        <p:sp>
          <p:nvSpPr>
            <p:cNvPr id="49197" name="Line 164"/>
            <p:cNvSpPr>
              <a:spLocks noChangeShapeType="1"/>
            </p:cNvSpPr>
            <p:nvPr/>
          </p:nvSpPr>
          <p:spPr bwMode="auto">
            <a:xfrm>
              <a:off x="2120" y="2003"/>
              <a:ext cx="0" cy="509"/>
            </a:xfrm>
            <a:prstGeom prst="line">
              <a:avLst/>
            </a:prstGeom>
            <a:noFill/>
            <a:ln w="38100">
              <a:solidFill>
                <a:schemeClr val="accent2"/>
              </a:solidFill>
              <a:round/>
              <a:headEnd/>
              <a:tailEnd/>
            </a:ln>
          </p:spPr>
          <p:txBody>
            <a:bodyPr wrap="none" anchor="ctr"/>
            <a:lstStyle/>
            <a:p>
              <a:endParaRPr lang="zh-CN" altLang="en-US"/>
            </a:p>
          </p:txBody>
        </p:sp>
        <p:sp>
          <p:nvSpPr>
            <p:cNvPr id="49198" name="Line 165"/>
            <p:cNvSpPr>
              <a:spLocks noChangeShapeType="1"/>
            </p:cNvSpPr>
            <p:nvPr/>
          </p:nvSpPr>
          <p:spPr bwMode="auto">
            <a:xfrm>
              <a:off x="2771" y="1999"/>
              <a:ext cx="0" cy="509"/>
            </a:xfrm>
            <a:prstGeom prst="line">
              <a:avLst/>
            </a:prstGeom>
            <a:noFill/>
            <a:ln w="38100">
              <a:solidFill>
                <a:schemeClr val="accent2"/>
              </a:solidFill>
              <a:round/>
              <a:headEnd/>
              <a:tailEnd/>
            </a:ln>
          </p:spPr>
          <p:txBody>
            <a:bodyPr wrap="none" anchor="ctr"/>
            <a:lstStyle/>
            <a:p>
              <a:endParaRPr lang="zh-CN" altLang="en-US"/>
            </a:p>
          </p:txBody>
        </p:sp>
        <p:sp>
          <p:nvSpPr>
            <p:cNvPr id="49199" name="Line 166"/>
            <p:cNvSpPr>
              <a:spLocks noChangeShapeType="1"/>
            </p:cNvSpPr>
            <p:nvPr/>
          </p:nvSpPr>
          <p:spPr bwMode="auto">
            <a:xfrm>
              <a:off x="3421" y="1996"/>
              <a:ext cx="0" cy="509"/>
            </a:xfrm>
            <a:prstGeom prst="line">
              <a:avLst/>
            </a:prstGeom>
            <a:noFill/>
            <a:ln w="38100">
              <a:solidFill>
                <a:schemeClr val="accent2"/>
              </a:solidFill>
              <a:round/>
              <a:headEnd/>
              <a:tailEnd/>
            </a:ln>
          </p:spPr>
          <p:txBody>
            <a:bodyPr wrap="none" anchor="ctr"/>
            <a:lstStyle/>
            <a:p>
              <a:endParaRPr lang="zh-CN" altLang="en-US"/>
            </a:p>
          </p:txBody>
        </p:sp>
        <p:sp>
          <p:nvSpPr>
            <p:cNvPr id="49200" name="Oval 167"/>
            <p:cNvSpPr>
              <a:spLocks noChangeArrowheads="1"/>
            </p:cNvSpPr>
            <p:nvPr/>
          </p:nvSpPr>
          <p:spPr bwMode="auto">
            <a:xfrm>
              <a:off x="2076" y="2449"/>
              <a:ext cx="91" cy="91"/>
            </a:xfrm>
            <a:prstGeom prst="ellipse">
              <a:avLst/>
            </a:prstGeom>
            <a:solidFill>
              <a:schemeClr val="accent2"/>
            </a:solidFill>
            <a:ln w="9525">
              <a:solidFill>
                <a:schemeClr val="accent2"/>
              </a:solidFill>
              <a:round/>
              <a:headEnd/>
              <a:tailEnd/>
            </a:ln>
          </p:spPr>
          <p:txBody>
            <a:bodyPr wrap="none" anchor="ctr"/>
            <a:lstStyle/>
            <a:p>
              <a:pPr eaLnBrk="1" hangingPunct="1"/>
              <a:endParaRPr lang="zh-CN" altLang="en-US"/>
            </a:p>
          </p:txBody>
        </p:sp>
        <p:sp>
          <p:nvSpPr>
            <p:cNvPr id="49201" name="Oval 168"/>
            <p:cNvSpPr>
              <a:spLocks noChangeArrowheads="1"/>
            </p:cNvSpPr>
            <p:nvPr/>
          </p:nvSpPr>
          <p:spPr bwMode="auto">
            <a:xfrm>
              <a:off x="2724" y="2451"/>
              <a:ext cx="91" cy="91"/>
            </a:xfrm>
            <a:prstGeom prst="ellipse">
              <a:avLst/>
            </a:prstGeom>
            <a:solidFill>
              <a:schemeClr val="accent2"/>
            </a:solidFill>
            <a:ln w="9525">
              <a:solidFill>
                <a:schemeClr val="accent2"/>
              </a:solidFill>
              <a:round/>
              <a:headEnd/>
              <a:tailEnd/>
            </a:ln>
          </p:spPr>
          <p:txBody>
            <a:bodyPr wrap="none" anchor="ctr"/>
            <a:lstStyle/>
            <a:p>
              <a:pPr eaLnBrk="1" hangingPunct="1"/>
              <a:endParaRPr lang="zh-CN" altLang="en-US"/>
            </a:p>
          </p:txBody>
        </p:sp>
        <p:sp>
          <p:nvSpPr>
            <p:cNvPr id="49202" name="Oval 169"/>
            <p:cNvSpPr>
              <a:spLocks noChangeArrowheads="1"/>
            </p:cNvSpPr>
            <p:nvPr/>
          </p:nvSpPr>
          <p:spPr bwMode="auto">
            <a:xfrm>
              <a:off x="3374" y="2456"/>
              <a:ext cx="91" cy="91"/>
            </a:xfrm>
            <a:prstGeom prst="ellipse">
              <a:avLst/>
            </a:prstGeom>
            <a:solidFill>
              <a:schemeClr val="accent2"/>
            </a:solidFill>
            <a:ln w="9525">
              <a:solidFill>
                <a:schemeClr val="accent2"/>
              </a:solidFill>
              <a:round/>
              <a:headEnd/>
              <a:tailEnd/>
            </a:ln>
          </p:spPr>
          <p:txBody>
            <a:bodyPr wrap="none" anchor="ctr"/>
            <a:lstStyle/>
            <a:p>
              <a:pPr eaLnBrk="1" hangingPunct="1"/>
              <a:endParaRPr lang="zh-CN" altLang="en-US"/>
            </a:p>
          </p:txBody>
        </p:sp>
        <p:sp>
          <p:nvSpPr>
            <p:cNvPr id="49203" name="Text Box 170"/>
            <p:cNvSpPr txBox="1">
              <a:spLocks noChangeArrowheads="1"/>
            </p:cNvSpPr>
            <p:nvPr/>
          </p:nvSpPr>
          <p:spPr bwMode="auto">
            <a:xfrm>
              <a:off x="3462" y="2509"/>
              <a:ext cx="517" cy="51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2"/>
                  </a:solidFill>
                  <a:ea typeface="楷体_GB2312" pitchFamily="49" charset="-122"/>
                </a:rPr>
                <a:t>移位脉冲</a:t>
              </a:r>
            </a:p>
          </p:txBody>
        </p:sp>
        <p:sp>
          <p:nvSpPr>
            <p:cNvPr id="49204" name="Text Box 171"/>
            <p:cNvSpPr txBox="1">
              <a:spLocks noChangeArrowheads="1"/>
            </p:cNvSpPr>
            <p:nvPr/>
          </p:nvSpPr>
          <p:spPr bwMode="auto">
            <a:xfrm>
              <a:off x="3515" y="2225"/>
              <a:ext cx="473"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rPr>
                <a:t>CP</a:t>
              </a:r>
            </a:p>
          </p:txBody>
        </p:sp>
        <p:sp>
          <p:nvSpPr>
            <p:cNvPr id="49205" name="Text Box 172"/>
            <p:cNvSpPr txBox="1">
              <a:spLocks noChangeArrowheads="1"/>
            </p:cNvSpPr>
            <p:nvPr/>
          </p:nvSpPr>
          <p:spPr bwMode="auto">
            <a:xfrm>
              <a:off x="3346" y="1509"/>
              <a:ext cx="282"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rPr>
                <a:t>0</a:t>
              </a:r>
            </a:p>
          </p:txBody>
        </p:sp>
        <p:sp>
          <p:nvSpPr>
            <p:cNvPr id="49206" name="Line 173"/>
            <p:cNvSpPr>
              <a:spLocks noChangeShapeType="1"/>
            </p:cNvSpPr>
            <p:nvPr/>
          </p:nvSpPr>
          <p:spPr bwMode="auto">
            <a:xfrm>
              <a:off x="3306" y="1779"/>
              <a:ext cx="364" cy="0"/>
            </a:xfrm>
            <a:prstGeom prst="line">
              <a:avLst/>
            </a:prstGeom>
            <a:noFill/>
            <a:ln w="38100">
              <a:solidFill>
                <a:schemeClr val="accent2"/>
              </a:solidFill>
              <a:round/>
              <a:headEnd/>
              <a:tailEnd/>
            </a:ln>
          </p:spPr>
          <p:txBody>
            <a:bodyPr wrap="none" anchor="ctr"/>
            <a:lstStyle/>
            <a:p>
              <a:endParaRPr lang="zh-CN" altLang="en-US"/>
            </a:p>
          </p:txBody>
        </p:sp>
        <p:sp>
          <p:nvSpPr>
            <p:cNvPr id="49207" name="Text Box 174"/>
            <p:cNvSpPr txBox="1">
              <a:spLocks noChangeArrowheads="1"/>
            </p:cNvSpPr>
            <p:nvPr/>
          </p:nvSpPr>
          <p:spPr bwMode="auto">
            <a:xfrm>
              <a:off x="221" y="1503"/>
              <a:ext cx="564" cy="51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accent2"/>
                  </a:solidFill>
                  <a:ea typeface="楷体_GB2312" pitchFamily="49" charset="-122"/>
                </a:rPr>
                <a:t>串行输出</a:t>
              </a:r>
            </a:p>
          </p:txBody>
        </p:sp>
        <p:sp>
          <p:nvSpPr>
            <p:cNvPr id="49208" name="Text Box 175"/>
            <p:cNvSpPr txBox="1">
              <a:spLocks noChangeArrowheads="1"/>
            </p:cNvSpPr>
            <p:nvPr/>
          </p:nvSpPr>
          <p:spPr bwMode="auto">
            <a:xfrm>
              <a:off x="1045" y="1763"/>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accent2"/>
                  </a:solidFill>
                </a:rPr>
                <a:t>3</a:t>
              </a:r>
            </a:p>
          </p:txBody>
        </p:sp>
        <p:sp>
          <p:nvSpPr>
            <p:cNvPr id="49209" name="Text Box 176"/>
            <p:cNvSpPr txBox="1">
              <a:spLocks noChangeArrowheads="1"/>
            </p:cNvSpPr>
            <p:nvPr/>
          </p:nvSpPr>
          <p:spPr bwMode="auto">
            <a:xfrm>
              <a:off x="1707" y="1759"/>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accent2"/>
                  </a:solidFill>
                </a:rPr>
                <a:t>2</a:t>
              </a:r>
            </a:p>
          </p:txBody>
        </p:sp>
        <p:sp>
          <p:nvSpPr>
            <p:cNvPr id="49210" name="Text Box 177"/>
            <p:cNvSpPr txBox="1">
              <a:spLocks noChangeArrowheads="1"/>
            </p:cNvSpPr>
            <p:nvPr/>
          </p:nvSpPr>
          <p:spPr bwMode="auto">
            <a:xfrm>
              <a:off x="2361" y="1765"/>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accent2"/>
                  </a:solidFill>
                </a:rPr>
                <a:t>1</a:t>
              </a:r>
            </a:p>
          </p:txBody>
        </p:sp>
        <p:sp>
          <p:nvSpPr>
            <p:cNvPr id="49211" name="Text Box 178"/>
            <p:cNvSpPr txBox="1">
              <a:spLocks noChangeArrowheads="1"/>
            </p:cNvSpPr>
            <p:nvPr/>
          </p:nvSpPr>
          <p:spPr bwMode="auto">
            <a:xfrm>
              <a:off x="3006" y="1762"/>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accent2"/>
                  </a:solidFill>
                </a:rPr>
                <a:t>0</a:t>
              </a:r>
            </a:p>
          </p:txBody>
        </p:sp>
        <p:sp>
          <p:nvSpPr>
            <p:cNvPr id="49212" name="Line 179"/>
            <p:cNvSpPr>
              <a:spLocks noChangeShapeType="1"/>
            </p:cNvSpPr>
            <p:nvPr/>
          </p:nvSpPr>
          <p:spPr bwMode="auto">
            <a:xfrm>
              <a:off x="3655" y="1782"/>
              <a:ext cx="0" cy="200"/>
            </a:xfrm>
            <a:prstGeom prst="line">
              <a:avLst/>
            </a:prstGeom>
            <a:noFill/>
            <a:ln w="38100">
              <a:solidFill>
                <a:schemeClr val="accent2"/>
              </a:solidFill>
              <a:round/>
              <a:headEnd/>
              <a:tailEnd/>
            </a:ln>
          </p:spPr>
          <p:txBody>
            <a:bodyPr wrap="none" anchor="ctr"/>
            <a:lstStyle/>
            <a:p>
              <a:endParaRPr lang="zh-CN" altLang="en-US"/>
            </a:p>
          </p:txBody>
        </p:sp>
        <p:sp>
          <p:nvSpPr>
            <p:cNvPr id="49213" name="Line 180"/>
            <p:cNvSpPr>
              <a:spLocks noChangeShapeType="1"/>
            </p:cNvSpPr>
            <p:nvPr/>
          </p:nvSpPr>
          <p:spPr bwMode="auto">
            <a:xfrm>
              <a:off x="3546" y="1982"/>
              <a:ext cx="218" cy="0"/>
            </a:xfrm>
            <a:prstGeom prst="line">
              <a:avLst/>
            </a:prstGeom>
            <a:noFill/>
            <a:ln w="76200">
              <a:solidFill>
                <a:schemeClr val="accent2"/>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394">
                                            <p:txEl>
                                              <p:pRg st="0" end="0"/>
                                            </p:txEl>
                                          </p:spTgt>
                                        </p:tgtEl>
                                        <p:attrNameLst>
                                          <p:attrName>style.visibility</p:attrName>
                                        </p:attrNameLst>
                                      </p:cBhvr>
                                      <p:to>
                                        <p:strVal val="visible"/>
                                      </p:to>
                                    </p:set>
                                    <p:animEffect transition="in" filter="wipe(left)">
                                      <p:cBhvr>
                                        <p:cTn id="7" dur="500"/>
                                        <p:tgtEl>
                                          <p:spTgt spid="54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4395">
                                            <p:txEl>
                                              <p:pRg st="0" end="0"/>
                                            </p:txEl>
                                          </p:spTgt>
                                        </p:tgtEl>
                                        <p:attrNameLst>
                                          <p:attrName>style.visibility</p:attrName>
                                        </p:attrNameLst>
                                      </p:cBhvr>
                                      <p:to>
                                        <p:strVal val="visible"/>
                                      </p:to>
                                    </p:set>
                                    <p:animEffect transition="in" filter="box(out)">
                                      <p:cBhvr>
                                        <p:cTn id="12" dur="500"/>
                                        <p:tgtEl>
                                          <p:spTgt spid="543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54396">
                                            <p:txEl>
                                              <p:pRg st="0" end="0"/>
                                            </p:txEl>
                                          </p:spTgt>
                                        </p:tgtEl>
                                        <p:attrNameLst>
                                          <p:attrName>style.visibility</p:attrName>
                                        </p:attrNameLst>
                                      </p:cBhvr>
                                      <p:to>
                                        <p:strVal val="visible"/>
                                      </p:to>
                                    </p:set>
                                    <p:animEffect transition="in" filter="box(out)">
                                      <p:cBhvr>
                                        <p:cTn id="17" dur="500"/>
                                        <p:tgtEl>
                                          <p:spTgt spid="543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401">
                                            <p:txEl>
                                              <p:pRg st="0" end="0"/>
                                            </p:txEl>
                                          </p:spTgt>
                                        </p:tgtEl>
                                        <p:attrNameLst>
                                          <p:attrName>style.visibility</p:attrName>
                                        </p:attrNameLst>
                                      </p:cBhvr>
                                      <p:to>
                                        <p:strVal val="visible"/>
                                      </p:to>
                                    </p:set>
                                    <p:animEffect transition="in" filter="wipe(left)">
                                      <p:cBhvr>
                                        <p:cTn id="22" dur="500"/>
                                        <p:tgtEl>
                                          <p:spTgt spid="5440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54402"/>
                                        </p:tgtEl>
                                        <p:attrNameLst>
                                          <p:attrName>style.visibility</p:attrName>
                                        </p:attrNameLst>
                                      </p:cBhvr>
                                      <p:to>
                                        <p:strVal val="visible"/>
                                      </p:to>
                                    </p:set>
                                    <p:animEffect transition="in" filter="box(out)">
                                      <p:cBhvr>
                                        <p:cTn id="27" dur="500"/>
                                        <p:tgtEl>
                                          <p:spTgt spid="544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397">
                                            <p:txEl>
                                              <p:pRg st="0" end="0"/>
                                            </p:txEl>
                                          </p:spTgt>
                                        </p:tgtEl>
                                        <p:attrNameLst>
                                          <p:attrName>style.visibility</p:attrName>
                                        </p:attrNameLst>
                                      </p:cBhvr>
                                      <p:to>
                                        <p:strVal val="visible"/>
                                      </p:to>
                                    </p:set>
                                    <p:animEffect transition="in" filter="wipe(left)">
                                      <p:cBhvr>
                                        <p:cTn id="32" dur="500"/>
                                        <p:tgtEl>
                                          <p:spTgt spid="5439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4398">
                                            <p:txEl>
                                              <p:pRg st="0" end="0"/>
                                            </p:txEl>
                                          </p:spTgt>
                                        </p:tgtEl>
                                        <p:attrNameLst>
                                          <p:attrName>style.visibility</p:attrName>
                                        </p:attrNameLst>
                                      </p:cBhvr>
                                      <p:to>
                                        <p:strVal val="visible"/>
                                      </p:to>
                                    </p:set>
                                    <p:animEffect transition="in" filter="wipe(left)">
                                      <p:cBhvr>
                                        <p:cTn id="37" dur="500"/>
                                        <p:tgtEl>
                                          <p:spTgt spid="5439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4399">
                                            <p:txEl>
                                              <p:pRg st="0" end="0"/>
                                            </p:txEl>
                                          </p:spTgt>
                                        </p:tgtEl>
                                        <p:attrNameLst>
                                          <p:attrName>style.visibility</p:attrName>
                                        </p:attrNameLst>
                                      </p:cBhvr>
                                      <p:to>
                                        <p:strVal val="visible"/>
                                      </p:to>
                                    </p:set>
                                    <p:animEffect transition="in" filter="wipe(left)">
                                      <p:cBhvr>
                                        <p:cTn id="42" dur="500"/>
                                        <p:tgtEl>
                                          <p:spTgt spid="5439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400">
                                            <p:txEl>
                                              <p:pRg st="0" end="0"/>
                                            </p:txEl>
                                          </p:spTgt>
                                        </p:tgtEl>
                                        <p:attrNameLst>
                                          <p:attrName>style.visibility</p:attrName>
                                        </p:attrNameLst>
                                      </p:cBhvr>
                                      <p:to>
                                        <p:strVal val="visible"/>
                                      </p:to>
                                    </p:set>
                                    <p:animEffect transition="in" filter="wipe(left)">
                                      <p:cBhvr>
                                        <p:cTn id="47" dur="500"/>
                                        <p:tgtEl>
                                          <p:spTgt spid="54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94" grpId="0" build="p" autoUpdateAnimBg="0"/>
      <p:bldP spid="54395" grpId="0" build="p" autoUpdateAnimBg="0"/>
      <p:bldP spid="54396" grpId="0" build="p" autoUpdateAnimBg="0"/>
      <p:bldP spid="54397" grpId="0" build="p" autoUpdateAnimBg="0"/>
      <p:bldP spid="54398" grpId="0" build="p" autoUpdateAnimBg="0"/>
      <p:bldP spid="54399" grpId="0" build="p" autoUpdateAnimBg="0"/>
      <p:bldP spid="54400" grpId="0" build="p" autoUpdateAnimBg="0"/>
      <p:bldP spid="54401"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6854825" y="414338"/>
            <a:ext cx="1565275" cy="519112"/>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0</a:t>
            </a:r>
            <a:r>
              <a:rPr lang="en-US" altLang="zh-CN" sz="2800" b="1"/>
              <a:t> </a:t>
            </a:r>
            <a:r>
              <a:rPr lang="zh-CN" altLang="en-US" sz="2800" b="1"/>
              <a:t>＝ </a:t>
            </a:r>
            <a:r>
              <a:rPr lang="en-US" altLang="zh-CN" sz="2800" b="1"/>
              <a:t>0</a:t>
            </a:r>
          </a:p>
        </p:txBody>
      </p:sp>
      <p:sp>
        <p:nvSpPr>
          <p:cNvPr id="50179" name="Text Box 3"/>
          <p:cNvSpPr txBox="1">
            <a:spLocks noChangeArrowheads="1"/>
          </p:cNvSpPr>
          <p:nvPr/>
        </p:nvSpPr>
        <p:spPr bwMode="auto">
          <a:xfrm>
            <a:off x="6843713" y="944563"/>
            <a:ext cx="1563687" cy="519112"/>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1  </a:t>
            </a:r>
            <a:r>
              <a:rPr lang="zh-CN" altLang="en-US" sz="2800" b="1"/>
              <a:t>＝ </a:t>
            </a:r>
            <a:r>
              <a:rPr lang="en-US" altLang="zh-CN" sz="2800" b="1"/>
              <a:t>Q</a:t>
            </a:r>
            <a:r>
              <a:rPr lang="en-US" altLang="zh-CN" sz="2800" b="1" baseline="-25000"/>
              <a:t>0</a:t>
            </a:r>
            <a:endParaRPr lang="en-US" altLang="zh-CN" sz="2800" b="1"/>
          </a:p>
        </p:txBody>
      </p:sp>
      <p:sp>
        <p:nvSpPr>
          <p:cNvPr id="50180" name="Text Box 4"/>
          <p:cNvSpPr txBox="1">
            <a:spLocks noChangeArrowheads="1"/>
          </p:cNvSpPr>
          <p:nvPr/>
        </p:nvSpPr>
        <p:spPr bwMode="auto">
          <a:xfrm>
            <a:off x="6843713" y="1501775"/>
            <a:ext cx="1535112" cy="519113"/>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2  </a:t>
            </a:r>
            <a:r>
              <a:rPr lang="zh-CN" altLang="en-US" sz="2800" b="1"/>
              <a:t>＝ </a:t>
            </a:r>
            <a:r>
              <a:rPr lang="en-US" altLang="zh-CN" sz="2800" b="1"/>
              <a:t>Q</a:t>
            </a:r>
            <a:r>
              <a:rPr lang="en-US" altLang="zh-CN" sz="2800" b="1" baseline="-25000"/>
              <a:t>1</a:t>
            </a:r>
            <a:endParaRPr lang="en-US" altLang="zh-CN" sz="2800" b="1"/>
          </a:p>
        </p:txBody>
      </p:sp>
      <p:sp>
        <p:nvSpPr>
          <p:cNvPr id="50181" name="Text Box 5"/>
          <p:cNvSpPr txBox="1">
            <a:spLocks noChangeArrowheads="1"/>
          </p:cNvSpPr>
          <p:nvPr/>
        </p:nvSpPr>
        <p:spPr bwMode="auto">
          <a:xfrm>
            <a:off x="6853238" y="2065338"/>
            <a:ext cx="1563687" cy="519112"/>
          </a:xfrm>
          <a:prstGeom prst="rect">
            <a:avLst/>
          </a:prstGeom>
          <a:noFill/>
          <a:ln w="9525">
            <a:noFill/>
            <a:miter lim="800000"/>
            <a:headEnd/>
            <a:tailEnd/>
          </a:ln>
        </p:spPr>
        <p:txBody>
          <a:bodyPr>
            <a:spAutoFit/>
          </a:bodyPr>
          <a:lstStyle/>
          <a:p>
            <a:pPr eaLnBrk="1" hangingPunct="1">
              <a:spcBef>
                <a:spcPct val="50000"/>
              </a:spcBef>
            </a:pPr>
            <a:r>
              <a:rPr lang="en-US" altLang="zh-CN" sz="2800" b="1"/>
              <a:t>D</a:t>
            </a:r>
            <a:r>
              <a:rPr lang="en-US" altLang="zh-CN" sz="2800" b="1" baseline="-25000"/>
              <a:t>3  </a:t>
            </a:r>
            <a:r>
              <a:rPr lang="zh-CN" altLang="en-US" sz="2800" b="1"/>
              <a:t>＝ </a:t>
            </a:r>
            <a:r>
              <a:rPr lang="en-US" altLang="zh-CN" sz="2800" b="1"/>
              <a:t>Q</a:t>
            </a:r>
            <a:r>
              <a:rPr lang="en-US" altLang="zh-CN" sz="2800" b="1" baseline="-25000"/>
              <a:t>2</a:t>
            </a:r>
            <a:endParaRPr lang="en-US" altLang="zh-CN" sz="2800" b="1"/>
          </a:p>
        </p:txBody>
      </p:sp>
      <p:grpSp>
        <p:nvGrpSpPr>
          <p:cNvPr id="50182" name="Group 6"/>
          <p:cNvGrpSpPr>
            <a:grpSpLocks/>
          </p:cNvGrpSpPr>
          <p:nvPr/>
        </p:nvGrpSpPr>
        <p:grpSpPr bwMode="auto">
          <a:xfrm>
            <a:off x="347663" y="103188"/>
            <a:ext cx="5980112" cy="2419350"/>
            <a:chOff x="221" y="171"/>
            <a:chExt cx="3767" cy="1524"/>
          </a:xfrm>
        </p:grpSpPr>
        <p:sp>
          <p:nvSpPr>
            <p:cNvPr id="50291" name="Rectangle 7"/>
            <p:cNvSpPr>
              <a:spLocks noChangeArrowheads="1"/>
            </p:cNvSpPr>
            <p:nvPr/>
          </p:nvSpPr>
          <p:spPr bwMode="auto">
            <a:xfrm flipH="1">
              <a:off x="923" y="331"/>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0292" name="AutoShape 8"/>
            <p:cNvSpPr>
              <a:spLocks noChangeArrowheads="1"/>
            </p:cNvSpPr>
            <p:nvPr/>
          </p:nvSpPr>
          <p:spPr bwMode="auto">
            <a:xfrm rot="-5400000">
              <a:off x="1259" y="619"/>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50293" name="Text Box 9"/>
            <p:cNvSpPr txBox="1">
              <a:spLocks noChangeArrowheads="1"/>
            </p:cNvSpPr>
            <p:nvPr/>
          </p:nvSpPr>
          <p:spPr bwMode="auto">
            <a:xfrm flipH="1">
              <a:off x="928" y="72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294" name="Text Box 10"/>
            <p:cNvSpPr txBox="1">
              <a:spLocks noChangeArrowheads="1"/>
            </p:cNvSpPr>
            <p:nvPr/>
          </p:nvSpPr>
          <p:spPr bwMode="auto">
            <a:xfrm flipH="1">
              <a:off x="931" y="325"/>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295" name="Line 11"/>
            <p:cNvSpPr>
              <a:spLocks noChangeShapeType="1"/>
            </p:cNvSpPr>
            <p:nvPr/>
          </p:nvSpPr>
          <p:spPr bwMode="auto">
            <a:xfrm flipH="1">
              <a:off x="966" y="743"/>
              <a:ext cx="100" cy="0"/>
            </a:xfrm>
            <a:prstGeom prst="line">
              <a:avLst/>
            </a:prstGeom>
            <a:noFill/>
            <a:ln w="28575">
              <a:solidFill>
                <a:schemeClr val="tx1"/>
              </a:solidFill>
              <a:round/>
              <a:headEnd/>
              <a:tailEnd/>
            </a:ln>
          </p:spPr>
          <p:txBody>
            <a:bodyPr wrap="none" anchor="ctr"/>
            <a:lstStyle/>
            <a:p>
              <a:endParaRPr lang="zh-CN" altLang="en-US"/>
            </a:p>
          </p:txBody>
        </p:sp>
        <p:sp>
          <p:nvSpPr>
            <p:cNvPr id="50296" name="Text Box 12"/>
            <p:cNvSpPr txBox="1">
              <a:spLocks noChangeArrowheads="1"/>
            </p:cNvSpPr>
            <p:nvPr/>
          </p:nvSpPr>
          <p:spPr bwMode="auto">
            <a:xfrm flipH="1">
              <a:off x="1152" y="330"/>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D</a:t>
              </a:r>
            </a:p>
          </p:txBody>
        </p:sp>
        <p:sp>
          <p:nvSpPr>
            <p:cNvPr id="50297" name="Rectangle 13"/>
            <p:cNvSpPr>
              <a:spLocks noChangeArrowheads="1"/>
            </p:cNvSpPr>
            <p:nvPr/>
          </p:nvSpPr>
          <p:spPr bwMode="auto">
            <a:xfrm flipH="1">
              <a:off x="1577" y="337"/>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0298" name="AutoShape 14"/>
            <p:cNvSpPr>
              <a:spLocks noChangeArrowheads="1"/>
            </p:cNvSpPr>
            <p:nvPr/>
          </p:nvSpPr>
          <p:spPr bwMode="auto">
            <a:xfrm rot="-5400000">
              <a:off x="1913" y="625"/>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50299" name="Text Box 15"/>
            <p:cNvSpPr txBox="1">
              <a:spLocks noChangeArrowheads="1"/>
            </p:cNvSpPr>
            <p:nvPr/>
          </p:nvSpPr>
          <p:spPr bwMode="auto">
            <a:xfrm flipH="1">
              <a:off x="1582" y="730"/>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00" name="Text Box 16"/>
            <p:cNvSpPr txBox="1">
              <a:spLocks noChangeArrowheads="1"/>
            </p:cNvSpPr>
            <p:nvPr/>
          </p:nvSpPr>
          <p:spPr bwMode="auto">
            <a:xfrm flipH="1">
              <a:off x="1585" y="331"/>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01" name="Line 17"/>
            <p:cNvSpPr>
              <a:spLocks noChangeShapeType="1"/>
            </p:cNvSpPr>
            <p:nvPr/>
          </p:nvSpPr>
          <p:spPr bwMode="auto">
            <a:xfrm flipH="1">
              <a:off x="1620" y="740"/>
              <a:ext cx="100" cy="0"/>
            </a:xfrm>
            <a:prstGeom prst="line">
              <a:avLst/>
            </a:prstGeom>
            <a:noFill/>
            <a:ln w="28575">
              <a:solidFill>
                <a:schemeClr val="tx1"/>
              </a:solidFill>
              <a:round/>
              <a:headEnd/>
              <a:tailEnd/>
            </a:ln>
          </p:spPr>
          <p:txBody>
            <a:bodyPr wrap="none" anchor="ctr"/>
            <a:lstStyle/>
            <a:p>
              <a:endParaRPr lang="zh-CN" altLang="en-US"/>
            </a:p>
          </p:txBody>
        </p:sp>
        <p:sp>
          <p:nvSpPr>
            <p:cNvPr id="50302" name="Text Box 18"/>
            <p:cNvSpPr txBox="1">
              <a:spLocks noChangeArrowheads="1"/>
            </p:cNvSpPr>
            <p:nvPr/>
          </p:nvSpPr>
          <p:spPr bwMode="auto">
            <a:xfrm flipH="1">
              <a:off x="1806" y="336"/>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D</a:t>
              </a:r>
            </a:p>
          </p:txBody>
        </p:sp>
        <p:sp>
          <p:nvSpPr>
            <p:cNvPr id="50303" name="Rectangle 19"/>
            <p:cNvSpPr>
              <a:spLocks noChangeArrowheads="1"/>
            </p:cNvSpPr>
            <p:nvPr/>
          </p:nvSpPr>
          <p:spPr bwMode="auto">
            <a:xfrm flipH="1">
              <a:off x="2231" y="343"/>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0304" name="AutoShape 20"/>
            <p:cNvSpPr>
              <a:spLocks noChangeArrowheads="1"/>
            </p:cNvSpPr>
            <p:nvPr/>
          </p:nvSpPr>
          <p:spPr bwMode="auto">
            <a:xfrm rot="-5400000">
              <a:off x="2567" y="631"/>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50305" name="Text Box 21"/>
            <p:cNvSpPr txBox="1">
              <a:spLocks noChangeArrowheads="1"/>
            </p:cNvSpPr>
            <p:nvPr/>
          </p:nvSpPr>
          <p:spPr bwMode="auto">
            <a:xfrm flipH="1">
              <a:off x="2236" y="73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06" name="Text Box 22"/>
            <p:cNvSpPr txBox="1">
              <a:spLocks noChangeArrowheads="1"/>
            </p:cNvSpPr>
            <p:nvPr/>
          </p:nvSpPr>
          <p:spPr bwMode="auto">
            <a:xfrm flipH="1">
              <a:off x="2239" y="337"/>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07" name="Line 23"/>
            <p:cNvSpPr>
              <a:spLocks noChangeShapeType="1"/>
            </p:cNvSpPr>
            <p:nvPr/>
          </p:nvSpPr>
          <p:spPr bwMode="auto">
            <a:xfrm flipH="1">
              <a:off x="2274" y="764"/>
              <a:ext cx="100" cy="0"/>
            </a:xfrm>
            <a:prstGeom prst="line">
              <a:avLst/>
            </a:prstGeom>
            <a:noFill/>
            <a:ln w="28575">
              <a:solidFill>
                <a:schemeClr val="tx1"/>
              </a:solidFill>
              <a:round/>
              <a:headEnd/>
              <a:tailEnd/>
            </a:ln>
          </p:spPr>
          <p:txBody>
            <a:bodyPr wrap="none" anchor="ctr"/>
            <a:lstStyle/>
            <a:p>
              <a:endParaRPr lang="zh-CN" altLang="en-US"/>
            </a:p>
          </p:txBody>
        </p:sp>
        <p:sp>
          <p:nvSpPr>
            <p:cNvPr id="50308" name="Text Box 24"/>
            <p:cNvSpPr txBox="1">
              <a:spLocks noChangeArrowheads="1"/>
            </p:cNvSpPr>
            <p:nvPr/>
          </p:nvSpPr>
          <p:spPr bwMode="auto">
            <a:xfrm flipH="1">
              <a:off x="2460" y="342"/>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D</a:t>
              </a:r>
            </a:p>
          </p:txBody>
        </p:sp>
        <p:sp>
          <p:nvSpPr>
            <p:cNvPr id="50309" name="Rectangle 25"/>
            <p:cNvSpPr>
              <a:spLocks noChangeArrowheads="1"/>
            </p:cNvSpPr>
            <p:nvPr/>
          </p:nvSpPr>
          <p:spPr bwMode="auto">
            <a:xfrm flipH="1">
              <a:off x="2885" y="331"/>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50310" name="AutoShape 26"/>
            <p:cNvSpPr>
              <a:spLocks noChangeArrowheads="1"/>
            </p:cNvSpPr>
            <p:nvPr/>
          </p:nvSpPr>
          <p:spPr bwMode="auto">
            <a:xfrm rot="-5400000">
              <a:off x="3221" y="619"/>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50311" name="Text Box 27"/>
            <p:cNvSpPr txBox="1">
              <a:spLocks noChangeArrowheads="1"/>
            </p:cNvSpPr>
            <p:nvPr/>
          </p:nvSpPr>
          <p:spPr bwMode="auto">
            <a:xfrm flipH="1">
              <a:off x="2890" y="72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12" name="Text Box 28"/>
            <p:cNvSpPr txBox="1">
              <a:spLocks noChangeArrowheads="1"/>
            </p:cNvSpPr>
            <p:nvPr/>
          </p:nvSpPr>
          <p:spPr bwMode="auto">
            <a:xfrm flipH="1">
              <a:off x="2893" y="325"/>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Q</a:t>
              </a:r>
            </a:p>
          </p:txBody>
        </p:sp>
        <p:sp>
          <p:nvSpPr>
            <p:cNvPr id="50313" name="Line 29"/>
            <p:cNvSpPr>
              <a:spLocks noChangeShapeType="1"/>
            </p:cNvSpPr>
            <p:nvPr/>
          </p:nvSpPr>
          <p:spPr bwMode="auto">
            <a:xfrm flipH="1">
              <a:off x="2928" y="752"/>
              <a:ext cx="100" cy="0"/>
            </a:xfrm>
            <a:prstGeom prst="line">
              <a:avLst/>
            </a:prstGeom>
            <a:noFill/>
            <a:ln w="28575">
              <a:solidFill>
                <a:schemeClr val="tx1"/>
              </a:solidFill>
              <a:round/>
              <a:headEnd/>
              <a:tailEnd/>
            </a:ln>
          </p:spPr>
          <p:txBody>
            <a:bodyPr wrap="none" anchor="ctr"/>
            <a:lstStyle/>
            <a:p>
              <a:endParaRPr lang="zh-CN" altLang="en-US"/>
            </a:p>
          </p:txBody>
        </p:sp>
        <p:sp>
          <p:nvSpPr>
            <p:cNvPr id="50314" name="Text Box 30"/>
            <p:cNvSpPr txBox="1">
              <a:spLocks noChangeArrowheads="1"/>
            </p:cNvSpPr>
            <p:nvPr/>
          </p:nvSpPr>
          <p:spPr bwMode="auto">
            <a:xfrm flipH="1">
              <a:off x="3114" y="330"/>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solidFill>
                    <a:schemeClr val="tx2"/>
                  </a:solidFill>
                </a:rPr>
                <a:t>D</a:t>
              </a:r>
            </a:p>
          </p:txBody>
        </p:sp>
        <p:sp>
          <p:nvSpPr>
            <p:cNvPr id="50315" name="Line 31"/>
            <p:cNvSpPr>
              <a:spLocks noChangeShapeType="1"/>
            </p:cNvSpPr>
            <p:nvPr/>
          </p:nvSpPr>
          <p:spPr bwMode="auto">
            <a:xfrm>
              <a:off x="1361" y="448"/>
              <a:ext cx="218" cy="0"/>
            </a:xfrm>
            <a:prstGeom prst="line">
              <a:avLst/>
            </a:prstGeom>
            <a:noFill/>
            <a:ln w="38100">
              <a:solidFill>
                <a:schemeClr val="tx1"/>
              </a:solidFill>
              <a:round/>
              <a:headEnd/>
              <a:tailEnd/>
            </a:ln>
          </p:spPr>
          <p:txBody>
            <a:bodyPr wrap="none" anchor="ctr"/>
            <a:lstStyle/>
            <a:p>
              <a:endParaRPr lang="zh-CN" altLang="en-US"/>
            </a:p>
          </p:txBody>
        </p:sp>
        <p:sp>
          <p:nvSpPr>
            <p:cNvPr id="50316" name="Line 32"/>
            <p:cNvSpPr>
              <a:spLocks noChangeShapeType="1"/>
            </p:cNvSpPr>
            <p:nvPr/>
          </p:nvSpPr>
          <p:spPr bwMode="auto">
            <a:xfrm>
              <a:off x="2020" y="462"/>
              <a:ext cx="218" cy="0"/>
            </a:xfrm>
            <a:prstGeom prst="line">
              <a:avLst/>
            </a:prstGeom>
            <a:noFill/>
            <a:ln w="38100">
              <a:solidFill>
                <a:schemeClr val="tx1"/>
              </a:solidFill>
              <a:round/>
              <a:headEnd/>
              <a:tailEnd/>
            </a:ln>
          </p:spPr>
          <p:txBody>
            <a:bodyPr wrap="none" anchor="ctr"/>
            <a:lstStyle/>
            <a:p>
              <a:endParaRPr lang="zh-CN" altLang="en-US"/>
            </a:p>
          </p:txBody>
        </p:sp>
        <p:sp>
          <p:nvSpPr>
            <p:cNvPr id="50317" name="Line 33"/>
            <p:cNvSpPr>
              <a:spLocks noChangeShapeType="1"/>
            </p:cNvSpPr>
            <p:nvPr/>
          </p:nvSpPr>
          <p:spPr bwMode="auto">
            <a:xfrm>
              <a:off x="2671" y="449"/>
              <a:ext cx="218" cy="0"/>
            </a:xfrm>
            <a:prstGeom prst="line">
              <a:avLst/>
            </a:prstGeom>
            <a:noFill/>
            <a:ln w="38100">
              <a:solidFill>
                <a:schemeClr val="tx1"/>
              </a:solidFill>
              <a:round/>
              <a:headEnd/>
              <a:tailEnd/>
            </a:ln>
          </p:spPr>
          <p:txBody>
            <a:bodyPr wrap="none" anchor="ctr"/>
            <a:lstStyle/>
            <a:p>
              <a:endParaRPr lang="zh-CN" altLang="en-US"/>
            </a:p>
          </p:txBody>
        </p:sp>
        <p:sp>
          <p:nvSpPr>
            <p:cNvPr id="50318" name="Line 34"/>
            <p:cNvSpPr>
              <a:spLocks noChangeShapeType="1"/>
            </p:cNvSpPr>
            <p:nvPr/>
          </p:nvSpPr>
          <p:spPr bwMode="auto">
            <a:xfrm flipH="1">
              <a:off x="688" y="448"/>
              <a:ext cx="227"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0319" name="Line 35"/>
            <p:cNvSpPr>
              <a:spLocks noChangeShapeType="1"/>
            </p:cNvSpPr>
            <p:nvPr/>
          </p:nvSpPr>
          <p:spPr bwMode="auto">
            <a:xfrm>
              <a:off x="1361" y="666"/>
              <a:ext cx="109" cy="0"/>
            </a:xfrm>
            <a:prstGeom prst="line">
              <a:avLst/>
            </a:prstGeom>
            <a:noFill/>
            <a:ln w="38100">
              <a:solidFill>
                <a:schemeClr val="tx1"/>
              </a:solidFill>
              <a:round/>
              <a:headEnd/>
              <a:tailEnd/>
            </a:ln>
          </p:spPr>
          <p:txBody>
            <a:bodyPr wrap="none" anchor="ctr"/>
            <a:lstStyle/>
            <a:p>
              <a:endParaRPr lang="zh-CN" altLang="en-US"/>
            </a:p>
          </p:txBody>
        </p:sp>
        <p:sp>
          <p:nvSpPr>
            <p:cNvPr id="50320" name="Line 36"/>
            <p:cNvSpPr>
              <a:spLocks noChangeShapeType="1"/>
            </p:cNvSpPr>
            <p:nvPr/>
          </p:nvSpPr>
          <p:spPr bwMode="auto">
            <a:xfrm>
              <a:off x="2012" y="662"/>
              <a:ext cx="109" cy="0"/>
            </a:xfrm>
            <a:prstGeom prst="line">
              <a:avLst/>
            </a:prstGeom>
            <a:noFill/>
            <a:ln w="38100">
              <a:solidFill>
                <a:schemeClr val="tx1"/>
              </a:solidFill>
              <a:round/>
              <a:headEnd/>
              <a:tailEnd/>
            </a:ln>
          </p:spPr>
          <p:txBody>
            <a:bodyPr wrap="none" anchor="ctr"/>
            <a:lstStyle/>
            <a:p>
              <a:endParaRPr lang="zh-CN" altLang="en-US"/>
            </a:p>
          </p:txBody>
        </p:sp>
        <p:sp>
          <p:nvSpPr>
            <p:cNvPr id="50321" name="Line 37"/>
            <p:cNvSpPr>
              <a:spLocks noChangeShapeType="1"/>
            </p:cNvSpPr>
            <p:nvPr/>
          </p:nvSpPr>
          <p:spPr bwMode="auto">
            <a:xfrm>
              <a:off x="3317" y="667"/>
              <a:ext cx="109" cy="0"/>
            </a:xfrm>
            <a:prstGeom prst="line">
              <a:avLst/>
            </a:prstGeom>
            <a:noFill/>
            <a:ln w="38100">
              <a:solidFill>
                <a:schemeClr val="tx1"/>
              </a:solidFill>
              <a:round/>
              <a:headEnd/>
              <a:tailEnd/>
            </a:ln>
          </p:spPr>
          <p:txBody>
            <a:bodyPr wrap="none" anchor="ctr"/>
            <a:lstStyle/>
            <a:p>
              <a:endParaRPr lang="zh-CN" altLang="en-US"/>
            </a:p>
          </p:txBody>
        </p:sp>
        <p:sp>
          <p:nvSpPr>
            <p:cNvPr id="50322" name="Line 38"/>
            <p:cNvSpPr>
              <a:spLocks noChangeShapeType="1"/>
            </p:cNvSpPr>
            <p:nvPr/>
          </p:nvSpPr>
          <p:spPr bwMode="auto">
            <a:xfrm>
              <a:off x="2667" y="663"/>
              <a:ext cx="109" cy="0"/>
            </a:xfrm>
            <a:prstGeom prst="line">
              <a:avLst/>
            </a:prstGeom>
            <a:noFill/>
            <a:ln w="38100">
              <a:solidFill>
                <a:schemeClr val="tx1"/>
              </a:solidFill>
              <a:round/>
              <a:headEnd/>
              <a:tailEnd/>
            </a:ln>
          </p:spPr>
          <p:txBody>
            <a:bodyPr wrap="none" anchor="ctr"/>
            <a:lstStyle/>
            <a:p>
              <a:endParaRPr lang="zh-CN" altLang="en-US"/>
            </a:p>
          </p:txBody>
        </p:sp>
        <p:sp>
          <p:nvSpPr>
            <p:cNvPr id="50323" name="Line 39"/>
            <p:cNvSpPr>
              <a:spLocks noChangeShapeType="1"/>
            </p:cNvSpPr>
            <p:nvPr/>
          </p:nvSpPr>
          <p:spPr bwMode="auto">
            <a:xfrm>
              <a:off x="1470" y="1166"/>
              <a:ext cx="2227" cy="0"/>
            </a:xfrm>
            <a:prstGeom prst="line">
              <a:avLst/>
            </a:prstGeom>
            <a:noFill/>
            <a:ln w="38100">
              <a:solidFill>
                <a:schemeClr val="tx1"/>
              </a:solidFill>
              <a:round/>
              <a:headEnd/>
              <a:tailEnd/>
            </a:ln>
          </p:spPr>
          <p:txBody>
            <a:bodyPr wrap="none" anchor="ctr"/>
            <a:lstStyle/>
            <a:p>
              <a:endParaRPr lang="zh-CN" altLang="en-US"/>
            </a:p>
          </p:txBody>
        </p:sp>
        <p:sp>
          <p:nvSpPr>
            <p:cNvPr id="50324" name="Line 40"/>
            <p:cNvSpPr>
              <a:spLocks noChangeShapeType="1"/>
            </p:cNvSpPr>
            <p:nvPr/>
          </p:nvSpPr>
          <p:spPr bwMode="auto">
            <a:xfrm>
              <a:off x="1470" y="675"/>
              <a:ext cx="0" cy="509"/>
            </a:xfrm>
            <a:prstGeom prst="line">
              <a:avLst/>
            </a:prstGeom>
            <a:noFill/>
            <a:ln w="38100">
              <a:solidFill>
                <a:schemeClr val="tx1"/>
              </a:solidFill>
              <a:round/>
              <a:headEnd/>
              <a:tailEnd/>
            </a:ln>
          </p:spPr>
          <p:txBody>
            <a:bodyPr wrap="none" anchor="ctr"/>
            <a:lstStyle/>
            <a:p>
              <a:endParaRPr lang="zh-CN" altLang="en-US"/>
            </a:p>
          </p:txBody>
        </p:sp>
        <p:sp>
          <p:nvSpPr>
            <p:cNvPr id="50325" name="Line 41"/>
            <p:cNvSpPr>
              <a:spLocks noChangeShapeType="1"/>
            </p:cNvSpPr>
            <p:nvPr/>
          </p:nvSpPr>
          <p:spPr bwMode="auto">
            <a:xfrm>
              <a:off x="2120" y="671"/>
              <a:ext cx="0" cy="509"/>
            </a:xfrm>
            <a:prstGeom prst="line">
              <a:avLst/>
            </a:prstGeom>
            <a:noFill/>
            <a:ln w="38100">
              <a:solidFill>
                <a:schemeClr val="tx1"/>
              </a:solidFill>
              <a:round/>
              <a:headEnd/>
              <a:tailEnd/>
            </a:ln>
          </p:spPr>
          <p:txBody>
            <a:bodyPr wrap="none" anchor="ctr"/>
            <a:lstStyle/>
            <a:p>
              <a:endParaRPr lang="zh-CN" altLang="en-US"/>
            </a:p>
          </p:txBody>
        </p:sp>
        <p:sp>
          <p:nvSpPr>
            <p:cNvPr id="50326" name="Line 42"/>
            <p:cNvSpPr>
              <a:spLocks noChangeShapeType="1"/>
            </p:cNvSpPr>
            <p:nvPr/>
          </p:nvSpPr>
          <p:spPr bwMode="auto">
            <a:xfrm>
              <a:off x="2771" y="667"/>
              <a:ext cx="0" cy="509"/>
            </a:xfrm>
            <a:prstGeom prst="line">
              <a:avLst/>
            </a:prstGeom>
            <a:noFill/>
            <a:ln w="38100">
              <a:solidFill>
                <a:schemeClr val="tx1"/>
              </a:solidFill>
              <a:round/>
              <a:headEnd/>
              <a:tailEnd/>
            </a:ln>
          </p:spPr>
          <p:txBody>
            <a:bodyPr wrap="none" anchor="ctr"/>
            <a:lstStyle/>
            <a:p>
              <a:endParaRPr lang="zh-CN" altLang="en-US"/>
            </a:p>
          </p:txBody>
        </p:sp>
        <p:sp>
          <p:nvSpPr>
            <p:cNvPr id="50327" name="Line 43"/>
            <p:cNvSpPr>
              <a:spLocks noChangeShapeType="1"/>
            </p:cNvSpPr>
            <p:nvPr/>
          </p:nvSpPr>
          <p:spPr bwMode="auto">
            <a:xfrm>
              <a:off x="3421" y="664"/>
              <a:ext cx="0" cy="509"/>
            </a:xfrm>
            <a:prstGeom prst="line">
              <a:avLst/>
            </a:prstGeom>
            <a:noFill/>
            <a:ln w="38100">
              <a:solidFill>
                <a:schemeClr val="tx1"/>
              </a:solidFill>
              <a:round/>
              <a:headEnd/>
              <a:tailEnd/>
            </a:ln>
          </p:spPr>
          <p:txBody>
            <a:bodyPr wrap="none" anchor="ctr"/>
            <a:lstStyle/>
            <a:p>
              <a:endParaRPr lang="zh-CN" altLang="en-US"/>
            </a:p>
          </p:txBody>
        </p:sp>
        <p:sp>
          <p:nvSpPr>
            <p:cNvPr id="50328" name="Oval 44"/>
            <p:cNvSpPr>
              <a:spLocks noChangeArrowheads="1"/>
            </p:cNvSpPr>
            <p:nvPr/>
          </p:nvSpPr>
          <p:spPr bwMode="auto">
            <a:xfrm>
              <a:off x="2076" y="1117"/>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50329" name="Oval 45"/>
            <p:cNvSpPr>
              <a:spLocks noChangeArrowheads="1"/>
            </p:cNvSpPr>
            <p:nvPr/>
          </p:nvSpPr>
          <p:spPr bwMode="auto">
            <a:xfrm>
              <a:off x="2724" y="1119"/>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50330" name="Oval 46"/>
            <p:cNvSpPr>
              <a:spLocks noChangeArrowheads="1"/>
            </p:cNvSpPr>
            <p:nvPr/>
          </p:nvSpPr>
          <p:spPr bwMode="auto">
            <a:xfrm>
              <a:off x="3356" y="1124"/>
              <a:ext cx="91" cy="91"/>
            </a:xfrm>
            <a:prstGeom prst="ellipse">
              <a:avLst/>
            </a:prstGeom>
            <a:solidFill>
              <a:schemeClr val="tx1"/>
            </a:solidFill>
            <a:ln w="9525">
              <a:solidFill>
                <a:schemeClr val="tx1"/>
              </a:solidFill>
              <a:round/>
              <a:headEnd/>
              <a:tailEnd/>
            </a:ln>
          </p:spPr>
          <p:txBody>
            <a:bodyPr wrap="none" anchor="ctr"/>
            <a:lstStyle/>
            <a:p>
              <a:pPr eaLnBrk="1" hangingPunct="1"/>
              <a:endParaRPr lang="zh-CN" altLang="en-US"/>
            </a:p>
          </p:txBody>
        </p:sp>
        <p:sp>
          <p:nvSpPr>
            <p:cNvPr id="50331" name="Text Box 47"/>
            <p:cNvSpPr txBox="1">
              <a:spLocks noChangeArrowheads="1"/>
            </p:cNvSpPr>
            <p:nvPr/>
          </p:nvSpPr>
          <p:spPr bwMode="auto">
            <a:xfrm>
              <a:off x="3462" y="1177"/>
              <a:ext cx="517" cy="51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tx2"/>
                  </a:solidFill>
                  <a:ea typeface="楷体_GB2312" pitchFamily="49" charset="-122"/>
                </a:rPr>
                <a:t>移位脉冲</a:t>
              </a:r>
            </a:p>
          </p:txBody>
        </p:sp>
        <p:sp>
          <p:nvSpPr>
            <p:cNvPr id="50332" name="Text Box 48"/>
            <p:cNvSpPr txBox="1">
              <a:spLocks noChangeArrowheads="1"/>
            </p:cNvSpPr>
            <p:nvPr/>
          </p:nvSpPr>
          <p:spPr bwMode="auto">
            <a:xfrm>
              <a:off x="3515" y="893"/>
              <a:ext cx="473"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tx2"/>
                  </a:solidFill>
                </a:rPr>
                <a:t>CP</a:t>
              </a:r>
            </a:p>
          </p:txBody>
        </p:sp>
        <p:sp>
          <p:nvSpPr>
            <p:cNvPr id="50333" name="Text Box 49"/>
            <p:cNvSpPr txBox="1">
              <a:spLocks noChangeArrowheads="1"/>
            </p:cNvSpPr>
            <p:nvPr/>
          </p:nvSpPr>
          <p:spPr bwMode="auto">
            <a:xfrm>
              <a:off x="3346" y="177"/>
              <a:ext cx="282"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tx2"/>
                  </a:solidFill>
                </a:rPr>
                <a:t>0</a:t>
              </a:r>
            </a:p>
          </p:txBody>
        </p:sp>
        <p:sp>
          <p:nvSpPr>
            <p:cNvPr id="50334" name="Line 50"/>
            <p:cNvSpPr>
              <a:spLocks noChangeShapeType="1"/>
            </p:cNvSpPr>
            <p:nvPr/>
          </p:nvSpPr>
          <p:spPr bwMode="auto">
            <a:xfrm>
              <a:off x="3306" y="447"/>
              <a:ext cx="364" cy="0"/>
            </a:xfrm>
            <a:prstGeom prst="line">
              <a:avLst/>
            </a:prstGeom>
            <a:noFill/>
            <a:ln w="38100">
              <a:solidFill>
                <a:schemeClr val="tx1"/>
              </a:solidFill>
              <a:round/>
              <a:headEnd/>
              <a:tailEnd/>
            </a:ln>
          </p:spPr>
          <p:txBody>
            <a:bodyPr wrap="none" anchor="ctr"/>
            <a:lstStyle/>
            <a:p>
              <a:endParaRPr lang="zh-CN" altLang="en-US"/>
            </a:p>
          </p:txBody>
        </p:sp>
        <p:sp>
          <p:nvSpPr>
            <p:cNvPr id="50335" name="Text Box 51"/>
            <p:cNvSpPr txBox="1">
              <a:spLocks noChangeArrowheads="1"/>
            </p:cNvSpPr>
            <p:nvPr/>
          </p:nvSpPr>
          <p:spPr bwMode="auto">
            <a:xfrm>
              <a:off x="221" y="171"/>
              <a:ext cx="564" cy="518"/>
            </a:xfrm>
            <a:prstGeom prst="rect">
              <a:avLst/>
            </a:prstGeom>
            <a:noFill/>
            <a:ln w="9525">
              <a:noFill/>
              <a:miter lim="800000"/>
              <a:headEnd/>
              <a:tailEnd/>
            </a:ln>
          </p:spPr>
          <p:txBody>
            <a:bodyPr>
              <a:spAutoFit/>
            </a:bodyPr>
            <a:lstStyle/>
            <a:p>
              <a:pPr eaLnBrk="1" hangingPunct="1">
                <a:spcBef>
                  <a:spcPct val="50000"/>
                </a:spcBef>
              </a:pPr>
              <a:r>
                <a:rPr lang="zh-CN" altLang="en-US" b="1">
                  <a:solidFill>
                    <a:schemeClr val="tx2"/>
                  </a:solidFill>
                  <a:ea typeface="楷体_GB2312" pitchFamily="49" charset="-122"/>
                </a:rPr>
                <a:t>串行输出</a:t>
              </a:r>
            </a:p>
          </p:txBody>
        </p:sp>
        <p:sp>
          <p:nvSpPr>
            <p:cNvPr id="50336" name="Text Box 52"/>
            <p:cNvSpPr txBox="1">
              <a:spLocks noChangeArrowheads="1"/>
            </p:cNvSpPr>
            <p:nvPr/>
          </p:nvSpPr>
          <p:spPr bwMode="auto">
            <a:xfrm>
              <a:off x="1045" y="431"/>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tx2"/>
                  </a:solidFill>
                </a:rPr>
                <a:t>3</a:t>
              </a:r>
            </a:p>
          </p:txBody>
        </p:sp>
        <p:sp>
          <p:nvSpPr>
            <p:cNvPr id="50337" name="Text Box 53"/>
            <p:cNvSpPr txBox="1">
              <a:spLocks noChangeArrowheads="1"/>
            </p:cNvSpPr>
            <p:nvPr/>
          </p:nvSpPr>
          <p:spPr bwMode="auto">
            <a:xfrm>
              <a:off x="1707" y="427"/>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tx2"/>
                  </a:solidFill>
                </a:rPr>
                <a:t>2</a:t>
              </a:r>
            </a:p>
          </p:txBody>
        </p:sp>
        <p:sp>
          <p:nvSpPr>
            <p:cNvPr id="50338" name="Text Box 54"/>
            <p:cNvSpPr txBox="1">
              <a:spLocks noChangeArrowheads="1"/>
            </p:cNvSpPr>
            <p:nvPr/>
          </p:nvSpPr>
          <p:spPr bwMode="auto">
            <a:xfrm>
              <a:off x="2361" y="433"/>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tx2"/>
                  </a:solidFill>
                </a:rPr>
                <a:t>1</a:t>
              </a:r>
            </a:p>
          </p:txBody>
        </p:sp>
        <p:sp>
          <p:nvSpPr>
            <p:cNvPr id="50339" name="Text Box 55"/>
            <p:cNvSpPr txBox="1">
              <a:spLocks noChangeArrowheads="1"/>
            </p:cNvSpPr>
            <p:nvPr/>
          </p:nvSpPr>
          <p:spPr bwMode="auto">
            <a:xfrm>
              <a:off x="3006" y="430"/>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solidFill>
                    <a:schemeClr val="tx2"/>
                  </a:solidFill>
                </a:rPr>
                <a:t>0</a:t>
              </a:r>
            </a:p>
          </p:txBody>
        </p:sp>
        <p:sp>
          <p:nvSpPr>
            <p:cNvPr id="50340" name="Line 56"/>
            <p:cNvSpPr>
              <a:spLocks noChangeShapeType="1"/>
            </p:cNvSpPr>
            <p:nvPr/>
          </p:nvSpPr>
          <p:spPr bwMode="auto">
            <a:xfrm>
              <a:off x="3655" y="450"/>
              <a:ext cx="0" cy="200"/>
            </a:xfrm>
            <a:prstGeom prst="line">
              <a:avLst/>
            </a:prstGeom>
            <a:noFill/>
            <a:ln w="38100">
              <a:solidFill>
                <a:schemeClr val="tx1"/>
              </a:solidFill>
              <a:round/>
              <a:headEnd/>
              <a:tailEnd/>
            </a:ln>
          </p:spPr>
          <p:txBody>
            <a:bodyPr wrap="none" anchor="ctr"/>
            <a:lstStyle/>
            <a:p>
              <a:endParaRPr lang="zh-CN" altLang="en-US"/>
            </a:p>
          </p:txBody>
        </p:sp>
        <p:sp>
          <p:nvSpPr>
            <p:cNvPr id="50341" name="Line 57"/>
            <p:cNvSpPr>
              <a:spLocks noChangeShapeType="1"/>
            </p:cNvSpPr>
            <p:nvPr/>
          </p:nvSpPr>
          <p:spPr bwMode="auto">
            <a:xfrm>
              <a:off x="3546" y="650"/>
              <a:ext cx="218" cy="0"/>
            </a:xfrm>
            <a:prstGeom prst="line">
              <a:avLst/>
            </a:prstGeom>
            <a:noFill/>
            <a:ln w="76200">
              <a:solidFill>
                <a:schemeClr val="tx1"/>
              </a:solidFill>
              <a:round/>
              <a:headEnd/>
              <a:tailEnd/>
            </a:ln>
          </p:spPr>
          <p:txBody>
            <a:bodyPr wrap="none" anchor="ctr"/>
            <a:lstStyle/>
            <a:p>
              <a:endParaRPr lang="zh-CN" altLang="en-US"/>
            </a:p>
          </p:txBody>
        </p:sp>
      </p:grpSp>
      <p:sp>
        <p:nvSpPr>
          <p:cNvPr id="55354" name="Text Box 58"/>
          <p:cNvSpPr txBox="1">
            <a:spLocks noChangeArrowheads="1"/>
          </p:cNvSpPr>
          <p:nvPr/>
        </p:nvSpPr>
        <p:spPr bwMode="auto">
          <a:xfrm>
            <a:off x="927100" y="3386138"/>
            <a:ext cx="1760538" cy="519112"/>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2"/>
                </a:solidFill>
                <a:ea typeface="楷体_GB2312" pitchFamily="49" charset="-122"/>
              </a:rPr>
              <a:t>1 0 1 1</a:t>
            </a:r>
          </a:p>
        </p:txBody>
      </p:sp>
      <p:sp>
        <p:nvSpPr>
          <p:cNvPr id="55355" name="Text Box 59"/>
          <p:cNvSpPr txBox="1">
            <a:spLocks noChangeArrowheads="1"/>
          </p:cNvSpPr>
          <p:nvPr/>
        </p:nvSpPr>
        <p:spPr bwMode="auto">
          <a:xfrm>
            <a:off x="2536825" y="3381375"/>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ea typeface="楷体_GB2312" pitchFamily="49" charset="-122"/>
              </a:rPr>
              <a:t>0 1 1 0 </a:t>
            </a:r>
          </a:p>
        </p:txBody>
      </p:sp>
      <p:sp>
        <p:nvSpPr>
          <p:cNvPr id="55356" name="Text Box 60"/>
          <p:cNvSpPr txBox="1">
            <a:spLocks noChangeArrowheads="1"/>
          </p:cNvSpPr>
          <p:nvPr/>
        </p:nvSpPr>
        <p:spPr bwMode="auto">
          <a:xfrm>
            <a:off x="946150" y="3848100"/>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chemeClr val="accent1"/>
                </a:solidFill>
                <a:ea typeface="楷体_GB2312" pitchFamily="49" charset="-122"/>
              </a:rPr>
              <a:t>0 1 1 0 </a:t>
            </a:r>
          </a:p>
        </p:txBody>
      </p:sp>
      <p:sp>
        <p:nvSpPr>
          <p:cNvPr id="55357" name="Text Box 61"/>
          <p:cNvSpPr txBox="1">
            <a:spLocks noChangeArrowheads="1"/>
          </p:cNvSpPr>
          <p:nvPr/>
        </p:nvSpPr>
        <p:spPr bwMode="auto">
          <a:xfrm>
            <a:off x="2541588" y="3829050"/>
            <a:ext cx="1760537"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ea typeface="楷体_GB2312" pitchFamily="49" charset="-122"/>
              </a:rPr>
              <a:t>1 1 0 0 </a:t>
            </a:r>
          </a:p>
        </p:txBody>
      </p:sp>
      <p:sp>
        <p:nvSpPr>
          <p:cNvPr id="55358" name="Text Box 62"/>
          <p:cNvSpPr txBox="1">
            <a:spLocks noChangeArrowheads="1"/>
          </p:cNvSpPr>
          <p:nvPr/>
        </p:nvSpPr>
        <p:spPr bwMode="auto">
          <a:xfrm>
            <a:off x="936625" y="4295775"/>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0000"/>
                </a:solidFill>
                <a:ea typeface="楷体_GB2312" pitchFamily="49" charset="-122"/>
              </a:rPr>
              <a:t>1 1 0 0 </a:t>
            </a:r>
          </a:p>
        </p:txBody>
      </p:sp>
      <p:sp>
        <p:nvSpPr>
          <p:cNvPr id="55359" name="Text Box 63"/>
          <p:cNvSpPr txBox="1">
            <a:spLocks noChangeArrowheads="1"/>
          </p:cNvSpPr>
          <p:nvPr/>
        </p:nvSpPr>
        <p:spPr bwMode="auto">
          <a:xfrm>
            <a:off x="2532063" y="4305300"/>
            <a:ext cx="1760537"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CC00CC"/>
                </a:solidFill>
                <a:ea typeface="楷体_GB2312" pitchFamily="49" charset="-122"/>
              </a:rPr>
              <a:t>1 0 0 0 </a:t>
            </a:r>
          </a:p>
        </p:txBody>
      </p:sp>
      <p:sp>
        <p:nvSpPr>
          <p:cNvPr id="55360" name="Text Box 64"/>
          <p:cNvSpPr txBox="1">
            <a:spLocks noChangeArrowheads="1"/>
          </p:cNvSpPr>
          <p:nvPr/>
        </p:nvSpPr>
        <p:spPr bwMode="auto">
          <a:xfrm>
            <a:off x="955675" y="4772025"/>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CC00CC"/>
                </a:solidFill>
                <a:ea typeface="楷体_GB2312" pitchFamily="49" charset="-122"/>
              </a:rPr>
              <a:t>1 0 0 0 </a:t>
            </a:r>
          </a:p>
        </p:txBody>
      </p:sp>
      <p:sp>
        <p:nvSpPr>
          <p:cNvPr id="55361" name="Text Box 65"/>
          <p:cNvSpPr txBox="1">
            <a:spLocks noChangeArrowheads="1"/>
          </p:cNvSpPr>
          <p:nvPr/>
        </p:nvSpPr>
        <p:spPr bwMode="auto">
          <a:xfrm>
            <a:off x="2536825" y="4752975"/>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9933"/>
                </a:solidFill>
                <a:ea typeface="楷体_GB2312" pitchFamily="49" charset="-122"/>
              </a:rPr>
              <a:t>0 0 0 0 </a:t>
            </a:r>
          </a:p>
        </p:txBody>
      </p:sp>
      <p:sp>
        <p:nvSpPr>
          <p:cNvPr id="55362" name="Text Box 66"/>
          <p:cNvSpPr txBox="1">
            <a:spLocks noChangeArrowheads="1"/>
          </p:cNvSpPr>
          <p:nvPr/>
        </p:nvSpPr>
        <p:spPr bwMode="auto">
          <a:xfrm>
            <a:off x="946150" y="5219700"/>
            <a:ext cx="1760538" cy="519113"/>
          </a:xfrm>
          <a:prstGeom prst="rect">
            <a:avLst/>
          </a:prstGeom>
          <a:noFill/>
          <a:ln w="9525">
            <a:noFill/>
            <a:miter lim="800000"/>
            <a:headEnd/>
            <a:tailEnd/>
          </a:ln>
        </p:spPr>
        <p:txBody>
          <a:bodyPr>
            <a:spAutoFit/>
          </a:bodyPr>
          <a:lstStyle/>
          <a:p>
            <a:pPr eaLnBrk="1" hangingPunct="1">
              <a:spcBef>
                <a:spcPct val="50000"/>
              </a:spcBef>
            </a:pPr>
            <a:r>
              <a:rPr lang="en-US" altLang="zh-CN" sz="2800" b="1">
                <a:solidFill>
                  <a:srgbClr val="FF9933"/>
                </a:solidFill>
                <a:ea typeface="楷体_GB2312" pitchFamily="49" charset="-122"/>
              </a:rPr>
              <a:t>0 0 0 0 </a:t>
            </a:r>
          </a:p>
        </p:txBody>
      </p:sp>
      <p:sp>
        <p:nvSpPr>
          <p:cNvPr id="55363" name="Text Box 67"/>
          <p:cNvSpPr txBox="1">
            <a:spLocks noChangeArrowheads="1"/>
          </p:cNvSpPr>
          <p:nvPr/>
        </p:nvSpPr>
        <p:spPr bwMode="auto">
          <a:xfrm>
            <a:off x="2541588" y="5229225"/>
            <a:ext cx="1760537" cy="519113"/>
          </a:xfrm>
          <a:prstGeom prst="rect">
            <a:avLst/>
          </a:prstGeom>
          <a:noFill/>
          <a:ln w="9525">
            <a:noFill/>
            <a:miter lim="800000"/>
            <a:headEnd/>
            <a:tailEnd/>
          </a:ln>
        </p:spPr>
        <p:txBody>
          <a:bodyPr>
            <a:spAutoFit/>
          </a:bodyPr>
          <a:lstStyle/>
          <a:p>
            <a:pPr eaLnBrk="1" hangingPunct="1">
              <a:spcBef>
                <a:spcPct val="50000"/>
              </a:spcBef>
            </a:pPr>
            <a:r>
              <a:rPr lang="en-US" altLang="zh-CN" sz="2800" b="1">
                <a:ea typeface="楷体_GB2312" pitchFamily="49" charset="-122"/>
              </a:rPr>
              <a:t>0 0 0 0 </a:t>
            </a:r>
          </a:p>
        </p:txBody>
      </p:sp>
      <p:sp>
        <p:nvSpPr>
          <p:cNvPr id="55364" name="Text Box 68"/>
          <p:cNvSpPr txBox="1">
            <a:spLocks noChangeArrowheads="1"/>
          </p:cNvSpPr>
          <p:nvPr/>
        </p:nvSpPr>
        <p:spPr bwMode="auto">
          <a:xfrm>
            <a:off x="2522538" y="5667375"/>
            <a:ext cx="1760537" cy="519113"/>
          </a:xfrm>
          <a:prstGeom prst="rect">
            <a:avLst/>
          </a:prstGeom>
          <a:noFill/>
          <a:ln w="9525">
            <a:noFill/>
            <a:miter lim="800000"/>
            <a:headEnd/>
            <a:tailEnd/>
          </a:ln>
        </p:spPr>
        <p:txBody>
          <a:bodyPr>
            <a:spAutoFit/>
          </a:bodyPr>
          <a:lstStyle/>
          <a:p>
            <a:pPr eaLnBrk="1" hangingPunct="1">
              <a:spcBef>
                <a:spcPct val="50000"/>
              </a:spcBef>
            </a:pPr>
            <a:r>
              <a:rPr lang="en-US" altLang="zh-CN" sz="2800" b="1">
                <a:ea typeface="楷体_GB2312" pitchFamily="49" charset="-122"/>
              </a:rPr>
              <a:t>0 0 0 0 </a:t>
            </a:r>
          </a:p>
        </p:txBody>
      </p:sp>
      <p:sp>
        <p:nvSpPr>
          <p:cNvPr id="55365" name="Text Box 69"/>
          <p:cNvSpPr txBox="1">
            <a:spLocks noChangeArrowheads="1"/>
          </p:cNvSpPr>
          <p:nvPr/>
        </p:nvSpPr>
        <p:spPr bwMode="auto">
          <a:xfrm>
            <a:off x="960438" y="5648325"/>
            <a:ext cx="1760537" cy="519113"/>
          </a:xfrm>
          <a:prstGeom prst="rect">
            <a:avLst/>
          </a:prstGeom>
          <a:noFill/>
          <a:ln w="9525">
            <a:noFill/>
            <a:miter lim="800000"/>
            <a:headEnd/>
            <a:tailEnd/>
          </a:ln>
        </p:spPr>
        <p:txBody>
          <a:bodyPr>
            <a:spAutoFit/>
          </a:bodyPr>
          <a:lstStyle/>
          <a:p>
            <a:pPr eaLnBrk="1" hangingPunct="1">
              <a:spcBef>
                <a:spcPct val="50000"/>
              </a:spcBef>
            </a:pPr>
            <a:r>
              <a:rPr lang="en-US" altLang="zh-CN" sz="2800" b="1">
                <a:ea typeface="楷体_GB2312" pitchFamily="49" charset="-122"/>
              </a:rPr>
              <a:t>0 0 0 0 </a:t>
            </a:r>
          </a:p>
        </p:txBody>
      </p:sp>
      <p:grpSp>
        <p:nvGrpSpPr>
          <p:cNvPr id="55366" name="Group 70"/>
          <p:cNvGrpSpPr>
            <a:grpSpLocks/>
          </p:cNvGrpSpPr>
          <p:nvPr/>
        </p:nvGrpSpPr>
        <p:grpSpPr bwMode="auto">
          <a:xfrm>
            <a:off x="673100" y="2914650"/>
            <a:ext cx="3435350" cy="3267075"/>
            <a:chOff x="2737" y="1975"/>
            <a:chExt cx="2164" cy="2058"/>
          </a:xfrm>
        </p:grpSpPr>
        <p:sp>
          <p:nvSpPr>
            <p:cNvPr id="50287" name="Text Box 71"/>
            <p:cNvSpPr txBox="1">
              <a:spLocks noChangeArrowheads="1"/>
            </p:cNvSpPr>
            <p:nvPr/>
          </p:nvSpPr>
          <p:spPr bwMode="auto">
            <a:xfrm>
              <a:off x="2864" y="1975"/>
              <a:ext cx="1075" cy="288"/>
            </a:xfrm>
            <a:prstGeom prst="rect">
              <a:avLst/>
            </a:prstGeom>
            <a:noFill/>
            <a:ln w="9525">
              <a:noFill/>
              <a:miter lim="800000"/>
              <a:headEnd/>
              <a:tailEnd/>
            </a:ln>
          </p:spPr>
          <p:txBody>
            <a:bodyPr>
              <a:spAutoFit/>
            </a:bodyPr>
            <a:lstStyle/>
            <a:p>
              <a:pPr eaLnBrk="1" hangingPunct="1">
                <a:spcBef>
                  <a:spcPct val="50000"/>
                </a:spcBef>
              </a:pPr>
              <a:r>
                <a:rPr lang="en-US" altLang="zh-CN" b="1"/>
                <a:t>Q</a:t>
              </a:r>
              <a:r>
                <a:rPr lang="en-US" altLang="zh-CN" b="1" baseline="-25000"/>
                <a:t>3</a:t>
              </a:r>
              <a:r>
                <a:rPr lang="en-US" altLang="zh-CN" b="1">
                  <a:ea typeface="楷体_GB2312" pitchFamily="49" charset="-122"/>
                </a:rPr>
                <a:t>Q</a:t>
              </a:r>
              <a:r>
                <a:rPr lang="en-US" altLang="zh-CN" b="1" baseline="-25000">
                  <a:ea typeface="楷体_GB2312" pitchFamily="49" charset="-122"/>
                </a:rPr>
                <a:t>2</a:t>
              </a:r>
              <a:r>
                <a:rPr lang="en-US" altLang="zh-CN" b="1">
                  <a:ea typeface="楷体_GB2312" pitchFamily="49" charset="-122"/>
                </a:rPr>
                <a:t>Q</a:t>
              </a:r>
              <a:r>
                <a:rPr lang="en-US" altLang="zh-CN" b="1" baseline="-25000">
                  <a:ea typeface="楷体_GB2312" pitchFamily="49" charset="-122"/>
                </a:rPr>
                <a:t>1</a:t>
              </a:r>
              <a:r>
                <a:rPr lang="en-US" altLang="zh-CN" b="1">
                  <a:ea typeface="楷体_GB2312" pitchFamily="49" charset="-122"/>
                </a:rPr>
                <a:t>Q</a:t>
              </a:r>
              <a:r>
                <a:rPr lang="en-US" altLang="zh-CN" b="1" baseline="-25000">
                  <a:ea typeface="楷体_GB2312" pitchFamily="49" charset="-122"/>
                </a:rPr>
                <a:t>0</a:t>
              </a:r>
              <a:endParaRPr lang="en-US" altLang="zh-CN" b="1"/>
            </a:p>
          </p:txBody>
        </p:sp>
        <p:sp>
          <p:nvSpPr>
            <p:cNvPr id="50288" name="Text Box 72"/>
            <p:cNvSpPr txBox="1">
              <a:spLocks noChangeArrowheads="1"/>
            </p:cNvSpPr>
            <p:nvPr/>
          </p:nvSpPr>
          <p:spPr bwMode="auto">
            <a:xfrm>
              <a:off x="3853" y="1978"/>
              <a:ext cx="948" cy="288"/>
            </a:xfrm>
            <a:prstGeom prst="rect">
              <a:avLst/>
            </a:prstGeom>
            <a:noFill/>
            <a:ln w="9525">
              <a:noFill/>
              <a:miter lim="800000"/>
              <a:headEnd/>
              <a:tailEnd/>
            </a:ln>
          </p:spPr>
          <p:txBody>
            <a:bodyPr>
              <a:spAutoFit/>
            </a:bodyPr>
            <a:lstStyle/>
            <a:p>
              <a:pPr eaLnBrk="1" hangingPunct="1">
                <a:spcBef>
                  <a:spcPct val="50000"/>
                </a:spcBef>
              </a:pPr>
              <a:r>
                <a:rPr lang="en-US" altLang="zh-CN" b="1"/>
                <a:t>D</a:t>
              </a:r>
              <a:r>
                <a:rPr lang="en-US" altLang="zh-CN" b="1" baseline="-25000"/>
                <a:t>3</a:t>
              </a:r>
              <a:r>
                <a:rPr lang="en-US" altLang="zh-CN" b="1">
                  <a:ea typeface="楷体_GB2312" pitchFamily="49" charset="-122"/>
                </a:rPr>
                <a:t>D</a:t>
              </a:r>
              <a:r>
                <a:rPr lang="en-US" altLang="zh-CN" b="1" baseline="-25000">
                  <a:ea typeface="楷体_GB2312" pitchFamily="49" charset="-122"/>
                </a:rPr>
                <a:t>2</a:t>
              </a:r>
              <a:r>
                <a:rPr lang="en-US" altLang="zh-CN" b="1">
                  <a:ea typeface="楷体_GB2312" pitchFamily="49" charset="-122"/>
                </a:rPr>
                <a:t>D</a:t>
              </a:r>
              <a:r>
                <a:rPr lang="en-US" altLang="zh-CN" b="1" baseline="-25000">
                  <a:ea typeface="楷体_GB2312" pitchFamily="49" charset="-122"/>
                </a:rPr>
                <a:t>1</a:t>
              </a:r>
              <a:r>
                <a:rPr lang="en-US" altLang="zh-CN" b="1">
                  <a:ea typeface="楷体_GB2312" pitchFamily="49" charset="-122"/>
                </a:rPr>
                <a:t>D</a:t>
              </a:r>
              <a:r>
                <a:rPr lang="en-US" altLang="zh-CN" b="1" baseline="-25000">
                  <a:ea typeface="楷体_GB2312" pitchFamily="49" charset="-122"/>
                </a:rPr>
                <a:t>0</a:t>
              </a:r>
              <a:endParaRPr lang="en-US" altLang="zh-CN" b="1"/>
            </a:p>
          </p:txBody>
        </p:sp>
        <p:sp>
          <p:nvSpPr>
            <p:cNvPr id="50289" name="Line 73"/>
            <p:cNvSpPr>
              <a:spLocks noChangeShapeType="1"/>
            </p:cNvSpPr>
            <p:nvPr/>
          </p:nvSpPr>
          <p:spPr bwMode="auto">
            <a:xfrm>
              <a:off x="2737" y="2287"/>
              <a:ext cx="2164" cy="0"/>
            </a:xfrm>
            <a:prstGeom prst="line">
              <a:avLst/>
            </a:prstGeom>
            <a:noFill/>
            <a:ln w="57150">
              <a:solidFill>
                <a:schemeClr val="tx1"/>
              </a:solidFill>
              <a:round/>
              <a:headEnd/>
              <a:tailEnd/>
            </a:ln>
          </p:spPr>
          <p:txBody>
            <a:bodyPr wrap="none" anchor="ctr"/>
            <a:lstStyle/>
            <a:p>
              <a:endParaRPr lang="zh-CN" altLang="en-US"/>
            </a:p>
          </p:txBody>
        </p:sp>
        <p:sp>
          <p:nvSpPr>
            <p:cNvPr id="50290" name="Line 74"/>
            <p:cNvSpPr>
              <a:spLocks noChangeShapeType="1"/>
            </p:cNvSpPr>
            <p:nvPr/>
          </p:nvSpPr>
          <p:spPr bwMode="auto">
            <a:xfrm>
              <a:off x="3827" y="2033"/>
              <a:ext cx="0" cy="2000"/>
            </a:xfrm>
            <a:prstGeom prst="line">
              <a:avLst/>
            </a:prstGeom>
            <a:noFill/>
            <a:ln w="57150">
              <a:solidFill>
                <a:schemeClr val="tx1"/>
              </a:solidFill>
              <a:round/>
              <a:headEnd/>
              <a:tailEnd/>
            </a:ln>
          </p:spPr>
          <p:txBody>
            <a:bodyPr wrap="none" anchor="ctr"/>
            <a:lstStyle/>
            <a:p>
              <a:endParaRPr lang="zh-CN" altLang="en-US"/>
            </a:p>
          </p:txBody>
        </p:sp>
      </p:grpSp>
      <p:sp>
        <p:nvSpPr>
          <p:cNvPr id="50196" name="Text Box 75"/>
          <p:cNvSpPr txBox="1">
            <a:spLocks noChangeArrowheads="1"/>
          </p:cNvSpPr>
          <p:nvPr/>
        </p:nvSpPr>
        <p:spPr bwMode="auto">
          <a:xfrm>
            <a:off x="536575" y="2198688"/>
            <a:ext cx="4532313" cy="519112"/>
          </a:xfrm>
          <a:prstGeom prst="rect">
            <a:avLst/>
          </a:prstGeom>
          <a:noFill/>
          <a:ln w="9525">
            <a:noFill/>
            <a:miter lim="800000"/>
            <a:headEnd/>
            <a:tailEnd/>
          </a:ln>
        </p:spPr>
        <p:txBody>
          <a:bodyPr>
            <a:spAutoFit/>
          </a:bodyPr>
          <a:lstStyle/>
          <a:p>
            <a:pPr eaLnBrk="1" hangingPunct="1">
              <a:spcBef>
                <a:spcPct val="50000"/>
              </a:spcBef>
            </a:pPr>
            <a:r>
              <a:rPr lang="zh-CN" altLang="en-US" sz="2800" b="1"/>
              <a:t>设初态 </a:t>
            </a:r>
            <a:r>
              <a:rPr lang="en-US" altLang="zh-CN" sz="2800" b="1"/>
              <a:t>Q</a:t>
            </a:r>
            <a:r>
              <a:rPr lang="en-US" altLang="zh-CN" sz="2800" b="1" baseline="-25000"/>
              <a:t>3</a:t>
            </a:r>
            <a:r>
              <a:rPr lang="en-US" altLang="zh-CN" sz="2800" b="1"/>
              <a:t>Q</a:t>
            </a:r>
            <a:r>
              <a:rPr lang="en-US" altLang="zh-CN" sz="2800" b="1" baseline="-25000"/>
              <a:t>2</a:t>
            </a:r>
            <a:r>
              <a:rPr lang="en-US" altLang="zh-CN" sz="2800" b="1"/>
              <a:t>Q</a:t>
            </a:r>
            <a:r>
              <a:rPr lang="en-US" altLang="zh-CN" sz="2800" b="1" baseline="-25000"/>
              <a:t>1</a:t>
            </a:r>
            <a:r>
              <a:rPr lang="en-US" altLang="zh-CN" sz="2800" b="1"/>
              <a:t>Q</a:t>
            </a:r>
            <a:r>
              <a:rPr lang="en-US" altLang="zh-CN" sz="2800" b="1" baseline="-25000"/>
              <a:t>0</a:t>
            </a:r>
            <a:r>
              <a:rPr lang="en-US" altLang="zh-CN" sz="2800" b="1"/>
              <a:t> </a:t>
            </a:r>
            <a:r>
              <a:rPr lang="zh-CN" altLang="en-US" sz="2800" b="1"/>
              <a:t>＝ </a:t>
            </a:r>
            <a:r>
              <a:rPr lang="en-US" altLang="zh-CN" sz="2800" b="1">
                <a:solidFill>
                  <a:schemeClr val="accent2"/>
                </a:solidFill>
              </a:rPr>
              <a:t>1011</a:t>
            </a:r>
            <a:endParaRPr lang="en-US" altLang="zh-CN" sz="2800" b="1"/>
          </a:p>
        </p:txBody>
      </p:sp>
      <p:sp>
        <p:nvSpPr>
          <p:cNvPr id="55372" name="Text Box 76"/>
          <p:cNvSpPr txBox="1">
            <a:spLocks noChangeArrowheads="1"/>
          </p:cNvSpPr>
          <p:nvPr/>
        </p:nvSpPr>
        <p:spPr bwMode="auto">
          <a:xfrm>
            <a:off x="4638675" y="2568575"/>
            <a:ext cx="3775075" cy="519113"/>
          </a:xfrm>
          <a:prstGeom prst="rect">
            <a:avLst/>
          </a:prstGeom>
          <a:noFill/>
          <a:ln w="9525">
            <a:noFill/>
            <a:miter lim="800000"/>
            <a:headEnd/>
            <a:tailEnd/>
          </a:ln>
        </p:spPr>
        <p:txBody>
          <a:bodyPr>
            <a:spAutoFit/>
          </a:bodyPr>
          <a:lstStyle/>
          <a:p>
            <a:pPr eaLnBrk="1" hangingPunct="1">
              <a:spcBef>
                <a:spcPct val="50000"/>
              </a:spcBef>
            </a:pPr>
            <a:r>
              <a:rPr lang="zh-CN" altLang="en-US" sz="2800" b="1" u="sng">
                <a:solidFill>
                  <a:srgbClr val="0000FF"/>
                </a:solidFill>
              </a:rPr>
              <a:t>用波形图表示如下：</a:t>
            </a:r>
          </a:p>
        </p:txBody>
      </p:sp>
      <p:grpSp>
        <p:nvGrpSpPr>
          <p:cNvPr id="55373" name="Group 77"/>
          <p:cNvGrpSpPr>
            <a:grpSpLocks/>
          </p:cNvGrpSpPr>
          <p:nvPr/>
        </p:nvGrpSpPr>
        <p:grpSpPr bwMode="auto">
          <a:xfrm>
            <a:off x="4459288" y="4032250"/>
            <a:ext cx="798512" cy="2424113"/>
            <a:chOff x="2809" y="2540"/>
            <a:chExt cx="503" cy="1527"/>
          </a:xfrm>
        </p:grpSpPr>
        <p:sp>
          <p:nvSpPr>
            <p:cNvPr id="50283" name="Text Box 78"/>
            <p:cNvSpPr txBox="1">
              <a:spLocks noChangeArrowheads="1"/>
            </p:cNvSpPr>
            <p:nvPr/>
          </p:nvSpPr>
          <p:spPr bwMode="auto">
            <a:xfrm>
              <a:off x="2818" y="3779"/>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3</a:t>
              </a:r>
              <a:endParaRPr lang="en-US" altLang="zh-CN" b="1">
                <a:ea typeface="楷体_GB2312" pitchFamily="49" charset="-122"/>
              </a:endParaRPr>
            </a:p>
          </p:txBody>
        </p:sp>
        <p:sp>
          <p:nvSpPr>
            <p:cNvPr id="50284" name="Text Box 79"/>
            <p:cNvSpPr txBox="1">
              <a:spLocks noChangeArrowheads="1"/>
            </p:cNvSpPr>
            <p:nvPr/>
          </p:nvSpPr>
          <p:spPr bwMode="auto">
            <a:xfrm>
              <a:off x="2821" y="3385"/>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2</a:t>
              </a:r>
              <a:endParaRPr lang="en-US" altLang="zh-CN" b="1">
                <a:ea typeface="楷体_GB2312" pitchFamily="49" charset="-122"/>
              </a:endParaRPr>
            </a:p>
          </p:txBody>
        </p:sp>
        <p:sp>
          <p:nvSpPr>
            <p:cNvPr id="50285" name="Text Box 80"/>
            <p:cNvSpPr txBox="1">
              <a:spLocks noChangeArrowheads="1"/>
            </p:cNvSpPr>
            <p:nvPr/>
          </p:nvSpPr>
          <p:spPr bwMode="auto">
            <a:xfrm>
              <a:off x="2809" y="2972"/>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1</a:t>
              </a:r>
              <a:endParaRPr lang="en-US" altLang="zh-CN" b="1">
                <a:ea typeface="楷体_GB2312" pitchFamily="49" charset="-122"/>
              </a:endParaRPr>
            </a:p>
          </p:txBody>
        </p:sp>
        <p:sp>
          <p:nvSpPr>
            <p:cNvPr id="50286" name="Text Box 81"/>
            <p:cNvSpPr txBox="1">
              <a:spLocks noChangeArrowheads="1"/>
            </p:cNvSpPr>
            <p:nvPr/>
          </p:nvSpPr>
          <p:spPr bwMode="auto">
            <a:xfrm>
              <a:off x="2815" y="2540"/>
              <a:ext cx="491"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0</a:t>
              </a:r>
              <a:endParaRPr lang="en-US" altLang="zh-CN" b="1">
                <a:ea typeface="楷体_GB2312" pitchFamily="49" charset="-122"/>
              </a:endParaRPr>
            </a:p>
          </p:txBody>
        </p:sp>
      </p:grpSp>
      <p:grpSp>
        <p:nvGrpSpPr>
          <p:cNvPr id="55378" name="Group 82"/>
          <p:cNvGrpSpPr>
            <a:grpSpLocks/>
          </p:cNvGrpSpPr>
          <p:nvPr/>
        </p:nvGrpSpPr>
        <p:grpSpPr bwMode="auto">
          <a:xfrm>
            <a:off x="4502150" y="3327400"/>
            <a:ext cx="4211638" cy="561975"/>
            <a:chOff x="2836" y="2096"/>
            <a:chExt cx="2653" cy="354"/>
          </a:xfrm>
        </p:grpSpPr>
        <p:sp>
          <p:nvSpPr>
            <p:cNvPr id="50261" name="Text Box 83"/>
            <p:cNvSpPr txBox="1">
              <a:spLocks noChangeArrowheads="1"/>
            </p:cNvSpPr>
            <p:nvPr/>
          </p:nvSpPr>
          <p:spPr bwMode="auto">
            <a:xfrm>
              <a:off x="2836" y="2162"/>
              <a:ext cx="418"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CP</a:t>
              </a:r>
            </a:p>
          </p:txBody>
        </p:sp>
        <p:sp>
          <p:nvSpPr>
            <p:cNvPr id="50262" name="Line 84"/>
            <p:cNvSpPr>
              <a:spLocks noChangeShapeType="1"/>
            </p:cNvSpPr>
            <p:nvPr/>
          </p:nvSpPr>
          <p:spPr bwMode="auto">
            <a:xfrm>
              <a:off x="3372" y="2108"/>
              <a:ext cx="209" cy="0"/>
            </a:xfrm>
            <a:prstGeom prst="line">
              <a:avLst/>
            </a:prstGeom>
            <a:noFill/>
            <a:ln w="38100">
              <a:solidFill>
                <a:schemeClr val="tx1"/>
              </a:solidFill>
              <a:round/>
              <a:headEnd/>
              <a:tailEnd/>
            </a:ln>
          </p:spPr>
          <p:txBody>
            <a:bodyPr wrap="none" anchor="ctr"/>
            <a:lstStyle/>
            <a:p>
              <a:endParaRPr lang="zh-CN" altLang="en-US"/>
            </a:p>
          </p:txBody>
        </p:sp>
        <p:sp>
          <p:nvSpPr>
            <p:cNvPr id="50263" name="Line 85"/>
            <p:cNvSpPr>
              <a:spLocks noChangeShapeType="1"/>
            </p:cNvSpPr>
            <p:nvPr/>
          </p:nvSpPr>
          <p:spPr bwMode="auto">
            <a:xfrm>
              <a:off x="3162" y="2384"/>
              <a:ext cx="209" cy="0"/>
            </a:xfrm>
            <a:prstGeom prst="line">
              <a:avLst/>
            </a:prstGeom>
            <a:noFill/>
            <a:ln w="38100">
              <a:solidFill>
                <a:schemeClr val="tx1"/>
              </a:solidFill>
              <a:round/>
              <a:headEnd/>
              <a:tailEnd/>
            </a:ln>
          </p:spPr>
          <p:txBody>
            <a:bodyPr wrap="none" anchor="ctr"/>
            <a:lstStyle/>
            <a:p>
              <a:endParaRPr lang="zh-CN" altLang="en-US"/>
            </a:p>
          </p:txBody>
        </p:sp>
        <p:sp>
          <p:nvSpPr>
            <p:cNvPr id="50264" name="Line 86"/>
            <p:cNvSpPr>
              <a:spLocks noChangeShapeType="1"/>
            </p:cNvSpPr>
            <p:nvPr/>
          </p:nvSpPr>
          <p:spPr bwMode="auto">
            <a:xfrm>
              <a:off x="3585" y="2384"/>
              <a:ext cx="209" cy="0"/>
            </a:xfrm>
            <a:prstGeom prst="line">
              <a:avLst/>
            </a:prstGeom>
            <a:noFill/>
            <a:ln w="38100">
              <a:solidFill>
                <a:schemeClr val="tx1"/>
              </a:solidFill>
              <a:round/>
              <a:headEnd/>
              <a:tailEnd/>
            </a:ln>
          </p:spPr>
          <p:txBody>
            <a:bodyPr wrap="none" anchor="ctr"/>
            <a:lstStyle/>
            <a:p>
              <a:endParaRPr lang="zh-CN" altLang="en-US"/>
            </a:p>
          </p:txBody>
        </p:sp>
        <p:sp>
          <p:nvSpPr>
            <p:cNvPr id="50265" name="Line 87"/>
            <p:cNvSpPr>
              <a:spLocks noChangeShapeType="1"/>
            </p:cNvSpPr>
            <p:nvPr/>
          </p:nvSpPr>
          <p:spPr bwMode="auto">
            <a:xfrm>
              <a:off x="3798" y="2111"/>
              <a:ext cx="209" cy="0"/>
            </a:xfrm>
            <a:prstGeom prst="line">
              <a:avLst/>
            </a:prstGeom>
            <a:noFill/>
            <a:ln w="38100">
              <a:solidFill>
                <a:schemeClr val="tx1"/>
              </a:solidFill>
              <a:round/>
              <a:headEnd/>
              <a:tailEnd/>
            </a:ln>
          </p:spPr>
          <p:txBody>
            <a:bodyPr wrap="none" anchor="ctr"/>
            <a:lstStyle/>
            <a:p>
              <a:endParaRPr lang="zh-CN" altLang="en-US"/>
            </a:p>
          </p:txBody>
        </p:sp>
        <p:sp>
          <p:nvSpPr>
            <p:cNvPr id="50266" name="Line 88"/>
            <p:cNvSpPr>
              <a:spLocks noChangeShapeType="1"/>
            </p:cNvSpPr>
            <p:nvPr/>
          </p:nvSpPr>
          <p:spPr bwMode="auto">
            <a:xfrm>
              <a:off x="4011" y="2378"/>
              <a:ext cx="209" cy="0"/>
            </a:xfrm>
            <a:prstGeom prst="line">
              <a:avLst/>
            </a:prstGeom>
            <a:noFill/>
            <a:ln w="38100">
              <a:solidFill>
                <a:schemeClr val="tx1"/>
              </a:solidFill>
              <a:round/>
              <a:headEnd/>
              <a:tailEnd/>
            </a:ln>
          </p:spPr>
          <p:txBody>
            <a:bodyPr wrap="none" anchor="ctr"/>
            <a:lstStyle/>
            <a:p>
              <a:endParaRPr lang="zh-CN" altLang="en-US"/>
            </a:p>
          </p:txBody>
        </p:sp>
        <p:sp>
          <p:nvSpPr>
            <p:cNvPr id="50267" name="Line 89"/>
            <p:cNvSpPr>
              <a:spLocks noChangeShapeType="1"/>
            </p:cNvSpPr>
            <p:nvPr/>
          </p:nvSpPr>
          <p:spPr bwMode="auto">
            <a:xfrm>
              <a:off x="4215" y="2105"/>
              <a:ext cx="209" cy="0"/>
            </a:xfrm>
            <a:prstGeom prst="line">
              <a:avLst/>
            </a:prstGeom>
            <a:noFill/>
            <a:ln w="38100">
              <a:solidFill>
                <a:schemeClr val="tx1"/>
              </a:solidFill>
              <a:round/>
              <a:headEnd/>
              <a:tailEnd/>
            </a:ln>
          </p:spPr>
          <p:txBody>
            <a:bodyPr wrap="none" anchor="ctr"/>
            <a:lstStyle/>
            <a:p>
              <a:endParaRPr lang="zh-CN" altLang="en-US"/>
            </a:p>
          </p:txBody>
        </p:sp>
        <p:sp>
          <p:nvSpPr>
            <p:cNvPr id="50268" name="Line 90"/>
            <p:cNvSpPr>
              <a:spLocks noChangeShapeType="1"/>
            </p:cNvSpPr>
            <p:nvPr/>
          </p:nvSpPr>
          <p:spPr bwMode="auto">
            <a:xfrm>
              <a:off x="4428" y="2381"/>
              <a:ext cx="209" cy="0"/>
            </a:xfrm>
            <a:prstGeom prst="line">
              <a:avLst/>
            </a:prstGeom>
            <a:noFill/>
            <a:ln w="38100">
              <a:solidFill>
                <a:schemeClr val="tx1"/>
              </a:solidFill>
              <a:round/>
              <a:headEnd/>
              <a:tailEnd/>
            </a:ln>
          </p:spPr>
          <p:txBody>
            <a:bodyPr wrap="none" anchor="ctr"/>
            <a:lstStyle/>
            <a:p>
              <a:endParaRPr lang="zh-CN" altLang="en-US"/>
            </a:p>
          </p:txBody>
        </p:sp>
        <p:sp>
          <p:nvSpPr>
            <p:cNvPr id="50269" name="Line 91"/>
            <p:cNvSpPr>
              <a:spLocks noChangeShapeType="1"/>
            </p:cNvSpPr>
            <p:nvPr/>
          </p:nvSpPr>
          <p:spPr bwMode="auto">
            <a:xfrm>
              <a:off x="4632" y="2108"/>
              <a:ext cx="209" cy="0"/>
            </a:xfrm>
            <a:prstGeom prst="line">
              <a:avLst/>
            </a:prstGeom>
            <a:noFill/>
            <a:ln w="38100">
              <a:solidFill>
                <a:schemeClr val="tx1"/>
              </a:solidFill>
              <a:round/>
              <a:headEnd/>
              <a:tailEnd/>
            </a:ln>
          </p:spPr>
          <p:txBody>
            <a:bodyPr wrap="none" anchor="ctr"/>
            <a:lstStyle/>
            <a:p>
              <a:endParaRPr lang="zh-CN" altLang="en-US"/>
            </a:p>
          </p:txBody>
        </p:sp>
        <p:sp>
          <p:nvSpPr>
            <p:cNvPr id="50270" name="Line 92"/>
            <p:cNvSpPr>
              <a:spLocks noChangeShapeType="1"/>
            </p:cNvSpPr>
            <p:nvPr/>
          </p:nvSpPr>
          <p:spPr bwMode="auto">
            <a:xfrm>
              <a:off x="4845" y="2384"/>
              <a:ext cx="209" cy="0"/>
            </a:xfrm>
            <a:prstGeom prst="line">
              <a:avLst/>
            </a:prstGeom>
            <a:noFill/>
            <a:ln w="38100">
              <a:solidFill>
                <a:schemeClr val="tx1"/>
              </a:solidFill>
              <a:round/>
              <a:headEnd/>
              <a:tailEnd/>
            </a:ln>
          </p:spPr>
          <p:txBody>
            <a:bodyPr wrap="none" anchor="ctr"/>
            <a:lstStyle/>
            <a:p>
              <a:endParaRPr lang="zh-CN" altLang="en-US"/>
            </a:p>
          </p:txBody>
        </p:sp>
        <p:sp>
          <p:nvSpPr>
            <p:cNvPr id="50271" name="Line 93"/>
            <p:cNvSpPr>
              <a:spLocks noChangeShapeType="1"/>
            </p:cNvSpPr>
            <p:nvPr/>
          </p:nvSpPr>
          <p:spPr bwMode="auto">
            <a:xfrm>
              <a:off x="5058" y="2111"/>
              <a:ext cx="209" cy="0"/>
            </a:xfrm>
            <a:prstGeom prst="line">
              <a:avLst/>
            </a:prstGeom>
            <a:noFill/>
            <a:ln w="38100">
              <a:solidFill>
                <a:schemeClr val="tx1"/>
              </a:solidFill>
              <a:round/>
              <a:headEnd/>
              <a:tailEnd/>
            </a:ln>
          </p:spPr>
          <p:txBody>
            <a:bodyPr wrap="none" anchor="ctr"/>
            <a:lstStyle/>
            <a:p>
              <a:endParaRPr lang="zh-CN" altLang="en-US"/>
            </a:p>
          </p:txBody>
        </p:sp>
        <p:sp>
          <p:nvSpPr>
            <p:cNvPr id="50272" name="Line 94"/>
            <p:cNvSpPr>
              <a:spLocks noChangeShapeType="1"/>
            </p:cNvSpPr>
            <p:nvPr/>
          </p:nvSpPr>
          <p:spPr bwMode="auto">
            <a:xfrm>
              <a:off x="5280" y="2378"/>
              <a:ext cx="209" cy="0"/>
            </a:xfrm>
            <a:prstGeom prst="line">
              <a:avLst/>
            </a:prstGeom>
            <a:noFill/>
            <a:ln w="38100">
              <a:solidFill>
                <a:schemeClr val="tx1"/>
              </a:solidFill>
              <a:round/>
              <a:headEnd/>
              <a:tailEnd/>
            </a:ln>
          </p:spPr>
          <p:txBody>
            <a:bodyPr wrap="none" anchor="ctr"/>
            <a:lstStyle/>
            <a:p>
              <a:endParaRPr lang="zh-CN" altLang="en-US"/>
            </a:p>
          </p:txBody>
        </p:sp>
        <p:sp>
          <p:nvSpPr>
            <p:cNvPr id="50273" name="Line 95"/>
            <p:cNvSpPr>
              <a:spLocks noChangeShapeType="1"/>
            </p:cNvSpPr>
            <p:nvPr/>
          </p:nvSpPr>
          <p:spPr bwMode="auto">
            <a:xfrm>
              <a:off x="3374" y="2099"/>
              <a:ext cx="0" cy="291"/>
            </a:xfrm>
            <a:prstGeom prst="line">
              <a:avLst/>
            </a:prstGeom>
            <a:noFill/>
            <a:ln w="38100">
              <a:solidFill>
                <a:schemeClr val="tx1"/>
              </a:solidFill>
              <a:round/>
              <a:headEnd/>
              <a:tailEnd/>
            </a:ln>
          </p:spPr>
          <p:txBody>
            <a:bodyPr wrap="none" anchor="ctr"/>
            <a:lstStyle/>
            <a:p>
              <a:endParaRPr lang="zh-CN" altLang="en-US"/>
            </a:p>
          </p:txBody>
        </p:sp>
        <p:sp>
          <p:nvSpPr>
            <p:cNvPr id="50274" name="Line 96"/>
            <p:cNvSpPr>
              <a:spLocks noChangeShapeType="1"/>
            </p:cNvSpPr>
            <p:nvPr/>
          </p:nvSpPr>
          <p:spPr bwMode="auto">
            <a:xfrm>
              <a:off x="3578" y="2109"/>
              <a:ext cx="0" cy="291"/>
            </a:xfrm>
            <a:prstGeom prst="line">
              <a:avLst/>
            </a:prstGeom>
            <a:noFill/>
            <a:ln w="38100">
              <a:solidFill>
                <a:schemeClr val="tx1"/>
              </a:solidFill>
              <a:round/>
              <a:headEnd/>
              <a:tailEnd/>
            </a:ln>
          </p:spPr>
          <p:txBody>
            <a:bodyPr wrap="none" anchor="ctr"/>
            <a:lstStyle/>
            <a:p>
              <a:endParaRPr lang="zh-CN" altLang="en-US"/>
            </a:p>
          </p:txBody>
        </p:sp>
        <p:sp>
          <p:nvSpPr>
            <p:cNvPr id="50275" name="Line 97"/>
            <p:cNvSpPr>
              <a:spLocks noChangeShapeType="1"/>
            </p:cNvSpPr>
            <p:nvPr/>
          </p:nvSpPr>
          <p:spPr bwMode="auto">
            <a:xfrm>
              <a:off x="3791" y="2102"/>
              <a:ext cx="0" cy="291"/>
            </a:xfrm>
            <a:prstGeom prst="line">
              <a:avLst/>
            </a:prstGeom>
            <a:noFill/>
            <a:ln w="38100">
              <a:solidFill>
                <a:schemeClr val="tx1"/>
              </a:solidFill>
              <a:round/>
              <a:headEnd/>
              <a:tailEnd/>
            </a:ln>
          </p:spPr>
          <p:txBody>
            <a:bodyPr wrap="none" anchor="ctr"/>
            <a:lstStyle/>
            <a:p>
              <a:endParaRPr lang="zh-CN" altLang="en-US"/>
            </a:p>
          </p:txBody>
        </p:sp>
        <p:sp>
          <p:nvSpPr>
            <p:cNvPr id="50276" name="Line 98"/>
            <p:cNvSpPr>
              <a:spLocks noChangeShapeType="1"/>
            </p:cNvSpPr>
            <p:nvPr/>
          </p:nvSpPr>
          <p:spPr bwMode="auto">
            <a:xfrm>
              <a:off x="4004" y="2099"/>
              <a:ext cx="0" cy="291"/>
            </a:xfrm>
            <a:prstGeom prst="line">
              <a:avLst/>
            </a:prstGeom>
            <a:noFill/>
            <a:ln w="38100">
              <a:solidFill>
                <a:schemeClr val="tx1"/>
              </a:solidFill>
              <a:round/>
              <a:headEnd/>
              <a:tailEnd/>
            </a:ln>
          </p:spPr>
          <p:txBody>
            <a:bodyPr wrap="none" anchor="ctr"/>
            <a:lstStyle/>
            <a:p>
              <a:endParaRPr lang="zh-CN" altLang="en-US"/>
            </a:p>
          </p:txBody>
        </p:sp>
        <p:sp>
          <p:nvSpPr>
            <p:cNvPr id="50277" name="Line 99"/>
            <p:cNvSpPr>
              <a:spLocks noChangeShapeType="1"/>
            </p:cNvSpPr>
            <p:nvPr/>
          </p:nvSpPr>
          <p:spPr bwMode="auto">
            <a:xfrm>
              <a:off x="4217" y="2096"/>
              <a:ext cx="0" cy="291"/>
            </a:xfrm>
            <a:prstGeom prst="line">
              <a:avLst/>
            </a:prstGeom>
            <a:noFill/>
            <a:ln w="38100">
              <a:solidFill>
                <a:schemeClr val="tx1"/>
              </a:solidFill>
              <a:round/>
              <a:headEnd/>
              <a:tailEnd/>
            </a:ln>
          </p:spPr>
          <p:txBody>
            <a:bodyPr wrap="none" anchor="ctr"/>
            <a:lstStyle/>
            <a:p>
              <a:endParaRPr lang="zh-CN" altLang="en-US"/>
            </a:p>
          </p:txBody>
        </p:sp>
        <p:sp>
          <p:nvSpPr>
            <p:cNvPr id="50278" name="Line 100"/>
            <p:cNvSpPr>
              <a:spLocks noChangeShapeType="1"/>
            </p:cNvSpPr>
            <p:nvPr/>
          </p:nvSpPr>
          <p:spPr bwMode="auto">
            <a:xfrm>
              <a:off x="4430" y="2102"/>
              <a:ext cx="0" cy="291"/>
            </a:xfrm>
            <a:prstGeom prst="line">
              <a:avLst/>
            </a:prstGeom>
            <a:noFill/>
            <a:ln w="38100">
              <a:solidFill>
                <a:schemeClr val="tx1"/>
              </a:solidFill>
              <a:round/>
              <a:headEnd/>
              <a:tailEnd/>
            </a:ln>
          </p:spPr>
          <p:txBody>
            <a:bodyPr wrap="none" anchor="ctr"/>
            <a:lstStyle/>
            <a:p>
              <a:endParaRPr lang="zh-CN" altLang="en-US"/>
            </a:p>
          </p:txBody>
        </p:sp>
        <p:sp>
          <p:nvSpPr>
            <p:cNvPr id="50279" name="Line 101"/>
            <p:cNvSpPr>
              <a:spLocks noChangeShapeType="1"/>
            </p:cNvSpPr>
            <p:nvPr/>
          </p:nvSpPr>
          <p:spPr bwMode="auto">
            <a:xfrm>
              <a:off x="4634" y="2099"/>
              <a:ext cx="0" cy="291"/>
            </a:xfrm>
            <a:prstGeom prst="line">
              <a:avLst/>
            </a:prstGeom>
            <a:noFill/>
            <a:ln w="38100">
              <a:solidFill>
                <a:schemeClr val="tx1"/>
              </a:solidFill>
              <a:round/>
              <a:headEnd/>
              <a:tailEnd/>
            </a:ln>
          </p:spPr>
          <p:txBody>
            <a:bodyPr wrap="none" anchor="ctr"/>
            <a:lstStyle/>
            <a:p>
              <a:endParaRPr lang="zh-CN" altLang="en-US"/>
            </a:p>
          </p:txBody>
        </p:sp>
        <p:sp>
          <p:nvSpPr>
            <p:cNvPr id="50280" name="Line 102"/>
            <p:cNvSpPr>
              <a:spLocks noChangeShapeType="1"/>
            </p:cNvSpPr>
            <p:nvPr/>
          </p:nvSpPr>
          <p:spPr bwMode="auto">
            <a:xfrm>
              <a:off x="4843" y="2109"/>
              <a:ext cx="0" cy="291"/>
            </a:xfrm>
            <a:prstGeom prst="line">
              <a:avLst/>
            </a:prstGeom>
            <a:noFill/>
            <a:ln w="38100">
              <a:solidFill>
                <a:schemeClr val="tx1"/>
              </a:solidFill>
              <a:round/>
              <a:headEnd/>
              <a:tailEnd/>
            </a:ln>
          </p:spPr>
          <p:txBody>
            <a:bodyPr wrap="none" anchor="ctr"/>
            <a:lstStyle/>
            <a:p>
              <a:endParaRPr lang="zh-CN" altLang="en-US"/>
            </a:p>
          </p:txBody>
        </p:sp>
        <p:sp>
          <p:nvSpPr>
            <p:cNvPr id="50281" name="Line 103"/>
            <p:cNvSpPr>
              <a:spLocks noChangeShapeType="1"/>
            </p:cNvSpPr>
            <p:nvPr/>
          </p:nvSpPr>
          <p:spPr bwMode="auto">
            <a:xfrm>
              <a:off x="5051" y="2102"/>
              <a:ext cx="0" cy="291"/>
            </a:xfrm>
            <a:prstGeom prst="line">
              <a:avLst/>
            </a:prstGeom>
            <a:noFill/>
            <a:ln w="38100">
              <a:solidFill>
                <a:schemeClr val="tx1"/>
              </a:solidFill>
              <a:round/>
              <a:headEnd/>
              <a:tailEnd/>
            </a:ln>
          </p:spPr>
          <p:txBody>
            <a:bodyPr wrap="none" anchor="ctr"/>
            <a:lstStyle/>
            <a:p>
              <a:endParaRPr lang="zh-CN" altLang="en-US"/>
            </a:p>
          </p:txBody>
        </p:sp>
        <p:sp>
          <p:nvSpPr>
            <p:cNvPr id="50282" name="Line 104"/>
            <p:cNvSpPr>
              <a:spLocks noChangeShapeType="1"/>
            </p:cNvSpPr>
            <p:nvPr/>
          </p:nvSpPr>
          <p:spPr bwMode="auto">
            <a:xfrm>
              <a:off x="5273" y="2099"/>
              <a:ext cx="0" cy="291"/>
            </a:xfrm>
            <a:prstGeom prst="line">
              <a:avLst/>
            </a:prstGeom>
            <a:noFill/>
            <a:ln w="38100">
              <a:solidFill>
                <a:schemeClr val="tx1"/>
              </a:solidFill>
              <a:round/>
              <a:headEnd/>
              <a:tailEnd/>
            </a:ln>
          </p:spPr>
          <p:txBody>
            <a:bodyPr wrap="none" anchor="ctr"/>
            <a:lstStyle/>
            <a:p>
              <a:endParaRPr lang="zh-CN" altLang="en-US"/>
            </a:p>
          </p:txBody>
        </p:sp>
      </p:grpSp>
      <p:grpSp>
        <p:nvGrpSpPr>
          <p:cNvPr id="55401" name="Group 105"/>
          <p:cNvGrpSpPr>
            <a:grpSpLocks/>
          </p:cNvGrpSpPr>
          <p:nvPr/>
        </p:nvGrpSpPr>
        <p:grpSpPr bwMode="auto">
          <a:xfrm>
            <a:off x="4997450" y="4011613"/>
            <a:ext cx="365125" cy="2452687"/>
            <a:chOff x="3148" y="2527"/>
            <a:chExt cx="230" cy="1545"/>
          </a:xfrm>
        </p:grpSpPr>
        <p:sp>
          <p:nvSpPr>
            <p:cNvPr id="50253" name="Line 106"/>
            <p:cNvSpPr>
              <a:spLocks noChangeShapeType="1"/>
            </p:cNvSpPr>
            <p:nvPr/>
          </p:nvSpPr>
          <p:spPr bwMode="auto">
            <a:xfrm>
              <a:off x="3154" y="2527"/>
              <a:ext cx="218" cy="0"/>
            </a:xfrm>
            <a:prstGeom prst="line">
              <a:avLst/>
            </a:prstGeom>
            <a:noFill/>
            <a:ln w="38100">
              <a:solidFill>
                <a:schemeClr val="accent2"/>
              </a:solidFill>
              <a:round/>
              <a:headEnd/>
              <a:tailEnd/>
            </a:ln>
          </p:spPr>
          <p:txBody>
            <a:bodyPr wrap="none" anchor="ctr"/>
            <a:lstStyle/>
            <a:p>
              <a:endParaRPr lang="zh-CN" altLang="en-US"/>
            </a:p>
          </p:txBody>
        </p:sp>
        <p:sp>
          <p:nvSpPr>
            <p:cNvPr id="50254" name="Line 107"/>
            <p:cNvSpPr>
              <a:spLocks noChangeShapeType="1"/>
            </p:cNvSpPr>
            <p:nvPr/>
          </p:nvSpPr>
          <p:spPr bwMode="auto">
            <a:xfrm>
              <a:off x="3160" y="2938"/>
              <a:ext cx="218" cy="0"/>
            </a:xfrm>
            <a:prstGeom prst="line">
              <a:avLst/>
            </a:prstGeom>
            <a:noFill/>
            <a:ln w="38100">
              <a:solidFill>
                <a:schemeClr val="accent2"/>
              </a:solidFill>
              <a:round/>
              <a:headEnd/>
              <a:tailEnd/>
            </a:ln>
          </p:spPr>
          <p:txBody>
            <a:bodyPr wrap="none" anchor="ctr"/>
            <a:lstStyle/>
            <a:p>
              <a:endParaRPr lang="zh-CN" altLang="en-US"/>
            </a:p>
          </p:txBody>
        </p:sp>
        <p:sp>
          <p:nvSpPr>
            <p:cNvPr id="50255" name="Line 108"/>
            <p:cNvSpPr>
              <a:spLocks noChangeShapeType="1"/>
            </p:cNvSpPr>
            <p:nvPr/>
          </p:nvSpPr>
          <p:spPr bwMode="auto">
            <a:xfrm>
              <a:off x="3157" y="3637"/>
              <a:ext cx="218" cy="0"/>
            </a:xfrm>
            <a:prstGeom prst="line">
              <a:avLst/>
            </a:prstGeom>
            <a:noFill/>
            <a:ln w="38100">
              <a:solidFill>
                <a:schemeClr val="accent2"/>
              </a:solidFill>
              <a:round/>
              <a:headEnd/>
              <a:tailEnd/>
            </a:ln>
          </p:spPr>
          <p:txBody>
            <a:bodyPr wrap="none" anchor="ctr"/>
            <a:lstStyle/>
            <a:p>
              <a:endParaRPr lang="zh-CN" altLang="en-US"/>
            </a:p>
          </p:txBody>
        </p:sp>
        <p:sp>
          <p:nvSpPr>
            <p:cNvPr id="50256" name="Line 109"/>
            <p:cNvSpPr>
              <a:spLocks noChangeShapeType="1"/>
            </p:cNvSpPr>
            <p:nvPr/>
          </p:nvSpPr>
          <p:spPr bwMode="auto">
            <a:xfrm>
              <a:off x="3154" y="3769"/>
              <a:ext cx="218" cy="0"/>
            </a:xfrm>
            <a:prstGeom prst="line">
              <a:avLst/>
            </a:prstGeom>
            <a:noFill/>
            <a:ln w="38100">
              <a:solidFill>
                <a:schemeClr val="accent2"/>
              </a:solidFill>
              <a:round/>
              <a:headEnd/>
              <a:tailEnd/>
            </a:ln>
          </p:spPr>
          <p:txBody>
            <a:bodyPr wrap="none" anchor="ctr"/>
            <a:lstStyle/>
            <a:p>
              <a:endParaRPr lang="zh-CN" altLang="en-US"/>
            </a:p>
          </p:txBody>
        </p:sp>
        <p:sp>
          <p:nvSpPr>
            <p:cNvPr id="50257" name="Text Box 110"/>
            <p:cNvSpPr txBox="1">
              <a:spLocks noChangeArrowheads="1"/>
            </p:cNvSpPr>
            <p:nvPr/>
          </p:nvSpPr>
          <p:spPr bwMode="auto">
            <a:xfrm>
              <a:off x="3154" y="2977"/>
              <a:ext cx="20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1</a:t>
              </a:r>
            </a:p>
          </p:txBody>
        </p:sp>
        <p:sp>
          <p:nvSpPr>
            <p:cNvPr id="50258" name="Text Box 111"/>
            <p:cNvSpPr txBox="1">
              <a:spLocks noChangeArrowheads="1"/>
            </p:cNvSpPr>
            <p:nvPr/>
          </p:nvSpPr>
          <p:spPr bwMode="auto">
            <a:xfrm>
              <a:off x="3151" y="3784"/>
              <a:ext cx="20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1</a:t>
              </a:r>
            </a:p>
          </p:txBody>
        </p:sp>
        <p:sp>
          <p:nvSpPr>
            <p:cNvPr id="50259" name="Text Box 112"/>
            <p:cNvSpPr txBox="1">
              <a:spLocks noChangeArrowheads="1"/>
            </p:cNvSpPr>
            <p:nvPr/>
          </p:nvSpPr>
          <p:spPr bwMode="auto">
            <a:xfrm>
              <a:off x="3148" y="3394"/>
              <a:ext cx="20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0</a:t>
              </a:r>
            </a:p>
          </p:txBody>
        </p:sp>
        <p:sp>
          <p:nvSpPr>
            <p:cNvPr id="50260" name="Text Box 113"/>
            <p:cNvSpPr txBox="1">
              <a:spLocks noChangeArrowheads="1"/>
            </p:cNvSpPr>
            <p:nvPr/>
          </p:nvSpPr>
          <p:spPr bwMode="auto">
            <a:xfrm>
              <a:off x="3154" y="2563"/>
              <a:ext cx="209"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2"/>
                  </a:solidFill>
                  <a:ea typeface="楷体_GB2312" pitchFamily="49" charset="-122"/>
                </a:rPr>
                <a:t>1</a:t>
              </a:r>
            </a:p>
          </p:txBody>
        </p:sp>
      </p:grpSp>
      <p:grpSp>
        <p:nvGrpSpPr>
          <p:cNvPr id="55410" name="Group 114"/>
          <p:cNvGrpSpPr>
            <a:grpSpLocks/>
          </p:cNvGrpSpPr>
          <p:nvPr/>
        </p:nvGrpSpPr>
        <p:grpSpPr bwMode="auto">
          <a:xfrm>
            <a:off x="5346700" y="3995738"/>
            <a:ext cx="671513" cy="2463800"/>
            <a:chOff x="3368" y="2517"/>
            <a:chExt cx="423" cy="1552"/>
          </a:xfrm>
        </p:grpSpPr>
        <p:sp>
          <p:nvSpPr>
            <p:cNvPr id="50242" name="Text Box 115"/>
            <p:cNvSpPr txBox="1">
              <a:spLocks noChangeArrowheads="1"/>
            </p:cNvSpPr>
            <p:nvPr/>
          </p:nvSpPr>
          <p:spPr bwMode="auto">
            <a:xfrm>
              <a:off x="3473" y="3781"/>
              <a:ext cx="155"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0</a:t>
              </a:r>
            </a:p>
          </p:txBody>
        </p:sp>
        <p:sp>
          <p:nvSpPr>
            <p:cNvPr id="50243" name="Line 116"/>
            <p:cNvSpPr>
              <a:spLocks noChangeShapeType="1"/>
            </p:cNvSpPr>
            <p:nvPr/>
          </p:nvSpPr>
          <p:spPr bwMode="auto">
            <a:xfrm>
              <a:off x="3372" y="2809"/>
              <a:ext cx="418" cy="0"/>
            </a:xfrm>
            <a:prstGeom prst="line">
              <a:avLst/>
            </a:prstGeom>
            <a:noFill/>
            <a:ln w="38100">
              <a:solidFill>
                <a:schemeClr val="accent1"/>
              </a:solidFill>
              <a:round/>
              <a:headEnd/>
              <a:tailEnd/>
            </a:ln>
          </p:spPr>
          <p:txBody>
            <a:bodyPr wrap="none" anchor="ctr"/>
            <a:lstStyle/>
            <a:p>
              <a:endParaRPr lang="zh-CN" altLang="en-US"/>
            </a:p>
          </p:txBody>
        </p:sp>
        <p:sp>
          <p:nvSpPr>
            <p:cNvPr id="50244" name="Line 117"/>
            <p:cNvSpPr>
              <a:spLocks noChangeShapeType="1"/>
            </p:cNvSpPr>
            <p:nvPr/>
          </p:nvSpPr>
          <p:spPr bwMode="auto">
            <a:xfrm>
              <a:off x="3368" y="4043"/>
              <a:ext cx="418" cy="0"/>
            </a:xfrm>
            <a:prstGeom prst="line">
              <a:avLst/>
            </a:prstGeom>
            <a:noFill/>
            <a:ln w="38100">
              <a:solidFill>
                <a:schemeClr val="accent1"/>
              </a:solidFill>
              <a:round/>
              <a:headEnd/>
              <a:tailEnd/>
            </a:ln>
          </p:spPr>
          <p:txBody>
            <a:bodyPr wrap="none" anchor="ctr"/>
            <a:lstStyle/>
            <a:p>
              <a:endParaRPr lang="zh-CN" altLang="en-US"/>
            </a:p>
          </p:txBody>
        </p:sp>
        <p:sp>
          <p:nvSpPr>
            <p:cNvPr id="50245" name="Line 118"/>
            <p:cNvSpPr>
              <a:spLocks noChangeShapeType="1"/>
            </p:cNvSpPr>
            <p:nvPr/>
          </p:nvSpPr>
          <p:spPr bwMode="auto">
            <a:xfrm>
              <a:off x="3373" y="3362"/>
              <a:ext cx="418" cy="0"/>
            </a:xfrm>
            <a:prstGeom prst="line">
              <a:avLst/>
            </a:prstGeom>
            <a:noFill/>
            <a:ln w="38100">
              <a:solidFill>
                <a:schemeClr val="accent1"/>
              </a:solidFill>
              <a:round/>
              <a:headEnd/>
              <a:tailEnd/>
            </a:ln>
          </p:spPr>
          <p:txBody>
            <a:bodyPr wrap="none" anchor="ctr"/>
            <a:lstStyle/>
            <a:p>
              <a:endParaRPr lang="zh-CN" altLang="en-US"/>
            </a:p>
          </p:txBody>
        </p:sp>
        <p:sp>
          <p:nvSpPr>
            <p:cNvPr id="50246" name="Line 119"/>
            <p:cNvSpPr>
              <a:spLocks noChangeShapeType="1"/>
            </p:cNvSpPr>
            <p:nvPr/>
          </p:nvSpPr>
          <p:spPr bwMode="auto">
            <a:xfrm>
              <a:off x="3370" y="2940"/>
              <a:ext cx="418" cy="0"/>
            </a:xfrm>
            <a:prstGeom prst="line">
              <a:avLst/>
            </a:prstGeom>
            <a:noFill/>
            <a:ln w="38100">
              <a:solidFill>
                <a:schemeClr val="accent1"/>
              </a:solidFill>
              <a:round/>
              <a:headEnd/>
              <a:tailEnd/>
            </a:ln>
          </p:spPr>
          <p:txBody>
            <a:bodyPr wrap="none" anchor="ctr"/>
            <a:lstStyle/>
            <a:p>
              <a:endParaRPr lang="zh-CN" altLang="en-US"/>
            </a:p>
          </p:txBody>
        </p:sp>
        <p:sp>
          <p:nvSpPr>
            <p:cNvPr id="50247" name="Text Box 120"/>
            <p:cNvSpPr txBox="1">
              <a:spLocks noChangeArrowheads="1"/>
            </p:cNvSpPr>
            <p:nvPr/>
          </p:nvSpPr>
          <p:spPr bwMode="auto">
            <a:xfrm>
              <a:off x="3471" y="2560"/>
              <a:ext cx="155"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0</a:t>
              </a:r>
            </a:p>
          </p:txBody>
        </p:sp>
        <p:sp>
          <p:nvSpPr>
            <p:cNvPr id="50248" name="Text Box 121"/>
            <p:cNvSpPr txBox="1">
              <a:spLocks noChangeArrowheads="1"/>
            </p:cNvSpPr>
            <p:nvPr/>
          </p:nvSpPr>
          <p:spPr bwMode="auto">
            <a:xfrm>
              <a:off x="3483" y="2974"/>
              <a:ext cx="155"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1</a:t>
              </a:r>
            </a:p>
          </p:txBody>
        </p:sp>
        <p:sp>
          <p:nvSpPr>
            <p:cNvPr id="50249" name="Text Box 122"/>
            <p:cNvSpPr txBox="1">
              <a:spLocks noChangeArrowheads="1"/>
            </p:cNvSpPr>
            <p:nvPr/>
          </p:nvSpPr>
          <p:spPr bwMode="auto">
            <a:xfrm>
              <a:off x="3480" y="3394"/>
              <a:ext cx="155" cy="288"/>
            </a:xfrm>
            <a:prstGeom prst="rect">
              <a:avLst/>
            </a:prstGeom>
            <a:noFill/>
            <a:ln w="9525">
              <a:noFill/>
              <a:miter lim="800000"/>
              <a:headEnd/>
              <a:tailEnd/>
            </a:ln>
          </p:spPr>
          <p:txBody>
            <a:bodyPr>
              <a:spAutoFit/>
            </a:bodyPr>
            <a:lstStyle/>
            <a:p>
              <a:pPr eaLnBrk="1" hangingPunct="1">
                <a:spcBef>
                  <a:spcPct val="50000"/>
                </a:spcBef>
              </a:pPr>
              <a:r>
                <a:rPr lang="en-US" altLang="zh-CN" b="1">
                  <a:solidFill>
                    <a:schemeClr val="accent1"/>
                  </a:solidFill>
                  <a:ea typeface="楷体_GB2312" pitchFamily="49" charset="-122"/>
                </a:rPr>
                <a:t>1</a:t>
              </a:r>
            </a:p>
          </p:txBody>
        </p:sp>
        <p:sp>
          <p:nvSpPr>
            <p:cNvPr id="50250" name="Line 123"/>
            <p:cNvSpPr>
              <a:spLocks noChangeShapeType="1"/>
            </p:cNvSpPr>
            <p:nvPr/>
          </p:nvSpPr>
          <p:spPr bwMode="auto">
            <a:xfrm>
              <a:off x="3372" y="2517"/>
              <a:ext cx="0" cy="291"/>
            </a:xfrm>
            <a:prstGeom prst="line">
              <a:avLst/>
            </a:prstGeom>
            <a:noFill/>
            <a:ln w="38100">
              <a:solidFill>
                <a:schemeClr val="accent1"/>
              </a:solidFill>
              <a:round/>
              <a:headEnd/>
              <a:tailEnd/>
            </a:ln>
          </p:spPr>
          <p:txBody>
            <a:bodyPr wrap="none" anchor="ctr"/>
            <a:lstStyle/>
            <a:p>
              <a:endParaRPr lang="zh-CN" altLang="en-US"/>
            </a:p>
          </p:txBody>
        </p:sp>
        <p:sp>
          <p:nvSpPr>
            <p:cNvPr id="50251" name="Line 124"/>
            <p:cNvSpPr>
              <a:spLocks noChangeShapeType="1"/>
            </p:cNvSpPr>
            <p:nvPr/>
          </p:nvSpPr>
          <p:spPr bwMode="auto">
            <a:xfrm>
              <a:off x="3369" y="3364"/>
              <a:ext cx="0" cy="291"/>
            </a:xfrm>
            <a:prstGeom prst="line">
              <a:avLst/>
            </a:prstGeom>
            <a:noFill/>
            <a:ln w="38100">
              <a:solidFill>
                <a:schemeClr val="accent1"/>
              </a:solidFill>
              <a:round/>
              <a:headEnd/>
              <a:tailEnd/>
            </a:ln>
          </p:spPr>
          <p:txBody>
            <a:bodyPr wrap="none" anchor="ctr"/>
            <a:lstStyle/>
            <a:p>
              <a:endParaRPr lang="zh-CN" altLang="en-US"/>
            </a:p>
          </p:txBody>
        </p:sp>
        <p:sp>
          <p:nvSpPr>
            <p:cNvPr id="50252" name="Line 125"/>
            <p:cNvSpPr>
              <a:spLocks noChangeShapeType="1"/>
            </p:cNvSpPr>
            <p:nvPr/>
          </p:nvSpPr>
          <p:spPr bwMode="auto">
            <a:xfrm>
              <a:off x="3375" y="3762"/>
              <a:ext cx="0" cy="291"/>
            </a:xfrm>
            <a:prstGeom prst="line">
              <a:avLst/>
            </a:prstGeom>
            <a:noFill/>
            <a:ln w="38100">
              <a:solidFill>
                <a:schemeClr val="accent1"/>
              </a:solidFill>
              <a:round/>
              <a:headEnd/>
              <a:tailEnd/>
            </a:ln>
          </p:spPr>
          <p:txBody>
            <a:bodyPr wrap="none" anchor="ctr"/>
            <a:lstStyle/>
            <a:p>
              <a:endParaRPr lang="zh-CN" altLang="en-US"/>
            </a:p>
          </p:txBody>
        </p:sp>
      </p:grpSp>
      <p:grpSp>
        <p:nvGrpSpPr>
          <p:cNvPr id="55422" name="Group 126"/>
          <p:cNvGrpSpPr>
            <a:grpSpLocks/>
          </p:cNvGrpSpPr>
          <p:nvPr/>
        </p:nvGrpSpPr>
        <p:grpSpPr bwMode="auto">
          <a:xfrm>
            <a:off x="6008688" y="4067175"/>
            <a:ext cx="679450" cy="2400300"/>
            <a:chOff x="3785" y="2562"/>
            <a:chExt cx="428" cy="1512"/>
          </a:xfrm>
        </p:grpSpPr>
        <p:sp>
          <p:nvSpPr>
            <p:cNvPr id="50232" name="Line 127"/>
            <p:cNvSpPr>
              <a:spLocks noChangeShapeType="1"/>
            </p:cNvSpPr>
            <p:nvPr/>
          </p:nvSpPr>
          <p:spPr bwMode="auto">
            <a:xfrm>
              <a:off x="3790" y="3772"/>
              <a:ext cx="418" cy="0"/>
            </a:xfrm>
            <a:prstGeom prst="line">
              <a:avLst/>
            </a:prstGeom>
            <a:noFill/>
            <a:ln w="38100">
              <a:solidFill>
                <a:srgbClr val="FF0000"/>
              </a:solidFill>
              <a:round/>
              <a:headEnd/>
              <a:tailEnd/>
            </a:ln>
          </p:spPr>
          <p:txBody>
            <a:bodyPr wrap="none" anchor="ctr"/>
            <a:lstStyle/>
            <a:p>
              <a:endParaRPr lang="zh-CN" altLang="en-US"/>
            </a:p>
          </p:txBody>
        </p:sp>
        <p:sp>
          <p:nvSpPr>
            <p:cNvPr id="50233" name="Line 128"/>
            <p:cNvSpPr>
              <a:spLocks noChangeShapeType="1"/>
            </p:cNvSpPr>
            <p:nvPr/>
          </p:nvSpPr>
          <p:spPr bwMode="auto">
            <a:xfrm>
              <a:off x="3795" y="3359"/>
              <a:ext cx="418" cy="0"/>
            </a:xfrm>
            <a:prstGeom prst="line">
              <a:avLst/>
            </a:prstGeom>
            <a:noFill/>
            <a:ln w="38100">
              <a:solidFill>
                <a:srgbClr val="FF0000"/>
              </a:solidFill>
              <a:round/>
              <a:headEnd/>
              <a:tailEnd/>
            </a:ln>
          </p:spPr>
          <p:txBody>
            <a:bodyPr wrap="none" anchor="ctr"/>
            <a:lstStyle/>
            <a:p>
              <a:endParaRPr lang="zh-CN" altLang="en-US"/>
            </a:p>
          </p:txBody>
        </p:sp>
        <p:sp>
          <p:nvSpPr>
            <p:cNvPr id="50234" name="Line 129"/>
            <p:cNvSpPr>
              <a:spLocks noChangeShapeType="1"/>
            </p:cNvSpPr>
            <p:nvPr/>
          </p:nvSpPr>
          <p:spPr bwMode="auto">
            <a:xfrm>
              <a:off x="3791" y="3219"/>
              <a:ext cx="418" cy="0"/>
            </a:xfrm>
            <a:prstGeom prst="line">
              <a:avLst/>
            </a:prstGeom>
            <a:noFill/>
            <a:ln w="38100">
              <a:solidFill>
                <a:srgbClr val="FF0000"/>
              </a:solidFill>
              <a:round/>
              <a:headEnd/>
              <a:tailEnd/>
            </a:ln>
          </p:spPr>
          <p:txBody>
            <a:bodyPr wrap="none" anchor="ctr"/>
            <a:lstStyle/>
            <a:p>
              <a:endParaRPr lang="zh-CN" altLang="en-US"/>
            </a:p>
          </p:txBody>
        </p:sp>
        <p:sp>
          <p:nvSpPr>
            <p:cNvPr id="50235" name="Line 130"/>
            <p:cNvSpPr>
              <a:spLocks noChangeShapeType="1"/>
            </p:cNvSpPr>
            <p:nvPr/>
          </p:nvSpPr>
          <p:spPr bwMode="auto">
            <a:xfrm>
              <a:off x="3787" y="2806"/>
              <a:ext cx="418" cy="0"/>
            </a:xfrm>
            <a:prstGeom prst="line">
              <a:avLst/>
            </a:prstGeom>
            <a:noFill/>
            <a:ln w="38100">
              <a:solidFill>
                <a:srgbClr val="FF0000"/>
              </a:solidFill>
              <a:round/>
              <a:headEnd/>
              <a:tailEnd/>
            </a:ln>
          </p:spPr>
          <p:txBody>
            <a:bodyPr wrap="none" anchor="ctr"/>
            <a:lstStyle/>
            <a:p>
              <a:endParaRPr lang="zh-CN" altLang="en-US"/>
            </a:p>
          </p:txBody>
        </p:sp>
        <p:sp>
          <p:nvSpPr>
            <p:cNvPr id="50236" name="Text Box 131"/>
            <p:cNvSpPr txBox="1">
              <a:spLocks noChangeArrowheads="1"/>
            </p:cNvSpPr>
            <p:nvPr/>
          </p:nvSpPr>
          <p:spPr bwMode="auto">
            <a:xfrm>
              <a:off x="3899" y="2562"/>
              <a:ext cx="300"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0</a:t>
              </a:r>
            </a:p>
          </p:txBody>
        </p:sp>
        <p:sp>
          <p:nvSpPr>
            <p:cNvPr id="50237" name="Text Box 132"/>
            <p:cNvSpPr txBox="1">
              <a:spLocks noChangeArrowheads="1"/>
            </p:cNvSpPr>
            <p:nvPr/>
          </p:nvSpPr>
          <p:spPr bwMode="auto">
            <a:xfrm>
              <a:off x="3896" y="2964"/>
              <a:ext cx="300"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0</a:t>
              </a:r>
            </a:p>
          </p:txBody>
        </p:sp>
        <p:sp>
          <p:nvSpPr>
            <p:cNvPr id="50238" name="Text Box 133"/>
            <p:cNvSpPr txBox="1">
              <a:spLocks noChangeArrowheads="1"/>
            </p:cNvSpPr>
            <p:nvPr/>
          </p:nvSpPr>
          <p:spPr bwMode="auto">
            <a:xfrm>
              <a:off x="3893" y="3393"/>
              <a:ext cx="300"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1</a:t>
              </a:r>
            </a:p>
          </p:txBody>
        </p:sp>
        <p:sp>
          <p:nvSpPr>
            <p:cNvPr id="50239" name="Text Box 134"/>
            <p:cNvSpPr txBox="1">
              <a:spLocks noChangeArrowheads="1"/>
            </p:cNvSpPr>
            <p:nvPr/>
          </p:nvSpPr>
          <p:spPr bwMode="auto">
            <a:xfrm>
              <a:off x="3899" y="3786"/>
              <a:ext cx="300"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0000"/>
                  </a:solidFill>
                  <a:ea typeface="楷体_GB2312" pitchFamily="49" charset="-122"/>
                </a:rPr>
                <a:t>1</a:t>
              </a:r>
            </a:p>
          </p:txBody>
        </p:sp>
        <p:sp>
          <p:nvSpPr>
            <p:cNvPr id="50240" name="Line 135"/>
            <p:cNvSpPr>
              <a:spLocks noChangeShapeType="1"/>
            </p:cNvSpPr>
            <p:nvPr/>
          </p:nvSpPr>
          <p:spPr bwMode="auto">
            <a:xfrm>
              <a:off x="3785" y="2927"/>
              <a:ext cx="0" cy="298"/>
            </a:xfrm>
            <a:prstGeom prst="line">
              <a:avLst/>
            </a:prstGeom>
            <a:noFill/>
            <a:ln w="38100">
              <a:solidFill>
                <a:srgbClr val="FF0000"/>
              </a:solidFill>
              <a:round/>
              <a:headEnd/>
              <a:tailEnd/>
            </a:ln>
          </p:spPr>
          <p:txBody>
            <a:bodyPr wrap="none" anchor="ctr"/>
            <a:lstStyle/>
            <a:p>
              <a:endParaRPr lang="zh-CN" altLang="en-US"/>
            </a:p>
          </p:txBody>
        </p:sp>
        <p:sp>
          <p:nvSpPr>
            <p:cNvPr id="50241" name="Line 136"/>
            <p:cNvSpPr>
              <a:spLocks noChangeShapeType="1"/>
            </p:cNvSpPr>
            <p:nvPr/>
          </p:nvSpPr>
          <p:spPr bwMode="auto">
            <a:xfrm>
              <a:off x="3787" y="3774"/>
              <a:ext cx="0" cy="281"/>
            </a:xfrm>
            <a:prstGeom prst="line">
              <a:avLst/>
            </a:prstGeom>
            <a:noFill/>
            <a:ln w="38100">
              <a:solidFill>
                <a:srgbClr val="FF0000"/>
              </a:solidFill>
              <a:round/>
              <a:headEnd/>
              <a:tailEnd/>
            </a:ln>
          </p:spPr>
          <p:txBody>
            <a:bodyPr wrap="none" anchor="ctr"/>
            <a:lstStyle/>
            <a:p>
              <a:endParaRPr lang="zh-CN" altLang="en-US"/>
            </a:p>
          </p:txBody>
        </p:sp>
      </p:grpSp>
      <p:grpSp>
        <p:nvGrpSpPr>
          <p:cNvPr id="55433" name="Group 137"/>
          <p:cNvGrpSpPr>
            <a:grpSpLocks/>
          </p:cNvGrpSpPr>
          <p:nvPr/>
        </p:nvGrpSpPr>
        <p:grpSpPr bwMode="auto">
          <a:xfrm>
            <a:off x="7351713" y="4068763"/>
            <a:ext cx="671512" cy="2386012"/>
            <a:chOff x="4631" y="2563"/>
            <a:chExt cx="423" cy="1503"/>
          </a:xfrm>
        </p:grpSpPr>
        <p:sp>
          <p:nvSpPr>
            <p:cNvPr id="50223" name="Line 138"/>
            <p:cNvSpPr>
              <a:spLocks noChangeShapeType="1"/>
            </p:cNvSpPr>
            <p:nvPr/>
          </p:nvSpPr>
          <p:spPr bwMode="auto">
            <a:xfrm>
              <a:off x="4635" y="2808"/>
              <a:ext cx="418" cy="0"/>
            </a:xfrm>
            <a:prstGeom prst="line">
              <a:avLst/>
            </a:prstGeom>
            <a:noFill/>
            <a:ln w="38100">
              <a:solidFill>
                <a:srgbClr val="FF9933"/>
              </a:solidFill>
              <a:round/>
              <a:headEnd/>
              <a:tailEnd/>
            </a:ln>
          </p:spPr>
          <p:txBody>
            <a:bodyPr wrap="none" anchor="ctr"/>
            <a:lstStyle/>
            <a:p>
              <a:endParaRPr lang="zh-CN" altLang="en-US"/>
            </a:p>
          </p:txBody>
        </p:sp>
        <p:sp>
          <p:nvSpPr>
            <p:cNvPr id="50224" name="Line 139"/>
            <p:cNvSpPr>
              <a:spLocks noChangeShapeType="1"/>
            </p:cNvSpPr>
            <p:nvPr/>
          </p:nvSpPr>
          <p:spPr bwMode="auto">
            <a:xfrm>
              <a:off x="4631" y="3213"/>
              <a:ext cx="418" cy="0"/>
            </a:xfrm>
            <a:prstGeom prst="line">
              <a:avLst/>
            </a:prstGeom>
            <a:noFill/>
            <a:ln w="38100">
              <a:solidFill>
                <a:srgbClr val="FF9933"/>
              </a:solidFill>
              <a:round/>
              <a:headEnd/>
              <a:tailEnd/>
            </a:ln>
          </p:spPr>
          <p:txBody>
            <a:bodyPr wrap="none" anchor="ctr"/>
            <a:lstStyle/>
            <a:p>
              <a:endParaRPr lang="zh-CN" altLang="en-US"/>
            </a:p>
          </p:txBody>
        </p:sp>
        <p:sp>
          <p:nvSpPr>
            <p:cNvPr id="50225" name="Line 140"/>
            <p:cNvSpPr>
              <a:spLocks noChangeShapeType="1"/>
            </p:cNvSpPr>
            <p:nvPr/>
          </p:nvSpPr>
          <p:spPr bwMode="auto">
            <a:xfrm>
              <a:off x="4636" y="3637"/>
              <a:ext cx="418" cy="0"/>
            </a:xfrm>
            <a:prstGeom prst="line">
              <a:avLst/>
            </a:prstGeom>
            <a:noFill/>
            <a:ln w="38100">
              <a:solidFill>
                <a:srgbClr val="FF9933"/>
              </a:solidFill>
              <a:round/>
              <a:headEnd/>
              <a:tailEnd/>
            </a:ln>
          </p:spPr>
          <p:txBody>
            <a:bodyPr wrap="none" anchor="ctr"/>
            <a:lstStyle/>
            <a:p>
              <a:endParaRPr lang="zh-CN" altLang="en-US"/>
            </a:p>
          </p:txBody>
        </p:sp>
        <p:sp>
          <p:nvSpPr>
            <p:cNvPr id="50226" name="Line 141"/>
            <p:cNvSpPr>
              <a:spLocks noChangeShapeType="1"/>
            </p:cNvSpPr>
            <p:nvPr/>
          </p:nvSpPr>
          <p:spPr bwMode="auto">
            <a:xfrm>
              <a:off x="4633" y="4024"/>
              <a:ext cx="418" cy="0"/>
            </a:xfrm>
            <a:prstGeom prst="line">
              <a:avLst/>
            </a:prstGeom>
            <a:noFill/>
            <a:ln w="38100">
              <a:solidFill>
                <a:srgbClr val="FF9933"/>
              </a:solidFill>
              <a:round/>
              <a:headEnd/>
              <a:tailEnd/>
            </a:ln>
          </p:spPr>
          <p:txBody>
            <a:bodyPr wrap="none" anchor="ctr"/>
            <a:lstStyle/>
            <a:p>
              <a:endParaRPr lang="zh-CN" altLang="en-US"/>
            </a:p>
          </p:txBody>
        </p:sp>
        <p:sp>
          <p:nvSpPr>
            <p:cNvPr id="50227" name="Line 142"/>
            <p:cNvSpPr>
              <a:spLocks noChangeShapeType="1"/>
            </p:cNvSpPr>
            <p:nvPr/>
          </p:nvSpPr>
          <p:spPr bwMode="auto">
            <a:xfrm>
              <a:off x="4635" y="3763"/>
              <a:ext cx="0" cy="273"/>
            </a:xfrm>
            <a:prstGeom prst="line">
              <a:avLst/>
            </a:prstGeom>
            <a:noFill/>
            <a:ln w="38100">
              <a:solidFill>
                <a:srgbClr val="FF9933"/>
              </a:solidFill>
              <a:round/>
              <a:headEnd/>
              <a:tailEnd/>
            </a:ln>
          </p:spPr>
          <p:txBody>
            <a:bodyPr wrap="none" anchor="ctr"/>
            <a:lstStyle/>
            <a:p>
              <a:endParaRPr lang="zh-CN" altLang="en-US"/>
            </a:p>
          </p:txBody>
        </p:sp>
        <p:sp>
          <p:nvSpPr>
            <p:cNvPr id="50228" name="Text Box 143"/>
            <p:cNvSpPr txBox="1">
              <a:spLocks noChangeArrowheads="1"/>
            </p:cNvSpPr>
            <p:nvPr/>
          </p:nvSpPr>
          <p:spPr bwMode="auto">
            <a:xfrm>
              <a:off x="4735" y="2563"/>
              <a:ext cx="218"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9933"/>
                  </a:solidFill>
                  <a:ea typeface="楷体_GB2312" pitchFamily="49" charset="-122"/>
                </a:rPr>
                <a:t>0</a:t>
              </a:r>
            </a:p>
          </p:txBody>
        </p:sp>
        <p:sp>
          <p:nvSpPr>
            <p:cNvPr id="50229" name="Text Box 144"/>
            <p:cNvSpPr txBox="1">
              <a:spLocks noChangeArrowheads="1"/>
            </p:cNvSpPr>
            <p:nvPr/>
          </p:nvSpPr>
          <p:spPr bwMode="auto">
            <a:xfrm>
              <a:off x="4732" y="2974"/>
              <a:ext cx="218"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9933"/>
                  </a:solidFill>
                  <a:ea typeface="楷体_GB2312" pitchFamily="49" charset="-122"/>
                </a:rPr>
                <a:t>0</a:t>
              </a:r>
            </a:p>
          </p:txBody>
        </p:sp>
        <p:sp>
          <p:nvSpPr>
            <p:cNvPr id="50230" name="Text Box 145"/>
            <p:cNvSpPr txBox="1">
              <a:spLocks noChangeArrowheads="1"/>
            </p:cNvSpPr>
            <p:nvPr/>
          </p:nvSpPr>
          <p:spPr bwMode="auto">
            <a:xfrm>
              <a:off x="4737" y="3391"/>
              <a:ext cx="218"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9933"/>
                  </a:solidFill>
                  <a:ea typeface="楷体_GB2312" pitchFamily="49" charset="-122"/>
                </a:rPr>
                <a:t>0</a:t>
              </a:r>
            </a:p>
          </p:txBody>
        </p:sp>
        <p:sp>
          <p:nvSpPr>
            <p:cNvPr id="50231" name="Text Box 146"/>
            <p:cNvSpPr txBox="1">
              <a:spLocks noChangeArrowheads="1"/>
            </p:cNvSpPr>
            <p:nvPr/>
          </p:nvSpPr>
          <p:spPr bwMode="auto">
            <a:xfrm>
              <a:off x="4732" y="3778"/>
              <a:ext cx="218"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FF9933"/>
                  </a:solidFill>
                  <a:ea typeface="楷体_GB2312" pitchFamily="49" charset="-122"/>
                </a:rPr>
                <a:t>0</a:t>
              </a:r>
            </a:p>
          </p:txBody>
        </p:sp>
      </p:grpSp>
      <p:grpSp>
        <p:nvGrpSpPr>
          <p:cNvPr id="55443" name="Group 147"/>
          <p:cNvGrpSpPr>
            <a:grpSpLocks/>
          </p:cNvGrpSpPr>
          <p:nvPr/>
        </p:nvGrpSpPr>
        <p:grpSpPr bwMode="auto">
          <a:xfrm>
            <a:off x="8016875" y="4068763"/>
            <a:ext cx="706438" cy="2386012"/>
            <a:chOff x="5050" y="2563"/>
            <a:chExt cx="445" cy="1503"/>
          </a:xfrm>
        </p:grpSpPr>
        <p:sp>
          <p:nvSpPr>
            <p:cNvPr id="50215" name="Line 148"/>
            <p:cNvSpPr>
              <a:spLocks noChangeShapeType="1"/>
            </p:cNvSpPr>
            <p:nvPr/>
          </p:nvSpPr>
          <p:spPr bwMode="auto">
            <a:xfrm>
              <a:off x="5053" y="2808"/>
              <a:ext cx="437" cy="0"/>
            </a:xfrm>
            <a:prstGeom prst="line">
              <a:avLst/>
            </a:prstGeom>
            <a:noFill/>
            <a:ln w="38100">
              <a:solidFill>
                <a:schemeClr val="tx1"/>
              </a:solidFill>
              <a:round/>
              <a:headEnd/>
              <a:tailEnd/>
            </a:ln>
          </p:spPr>
          <p:txBody>
            <a:bodyPr wrap="none" anchor="ctr"/>
            <a:lstStyle/>
            <a:p>
              <a:endParaRPr lang="zh-CN" altLang="en-US"/>
            </a:p>
          </p:txBody>
        </p:sp>
        <p:sp>
          <p:nvSpPr>
            <p:cNvPr id="50216" name="Line 149"/>
            <p:cNvSpPr>
              <a:spLocks noChangeShapeType="1"/>
            </p:cNvSpPr>
            <p:nvPr/>
          </p:nvSpPr>
          <p:spPr bwMode="auto">
            <a:xfrm>
              <a:off x="5058" y="3213"/>
              <a:ext cx="437" cy="0"/>
            </a:xfrm>
            <a:prstGeom prst="line">
              <a:avLst/>
            </a:prstGeom>
            <a:noFill/>
            <a:ln w="38100">
              <a:solidFill>
                <a:schemeClr val="tx1"/>
              </a:solidFill>
              <a:round/>
              <a:headEnd/>
              <a:tailEnd/>
            </a:ln>
          </p:spPr>
          <p:txBody>
            <a:bodyPr wrap="none" anchor="ctr"/>
            <a:lstStyle/>
            <a:p>
              <a:endParaRPr lang="zh-CN" altLang="en-US"/>
            </a:p>
          </p:txBody>
        </p:sp>
        <p:sp>
          <p:nvSpPr>
            <p:cNvPr id="50217" name="Line 150"/>
            <p:cNvSpPr>
              <a:spLocks noChangeShapeType="1"/>
            </p:cNvSpPr>
            <p:nvPr/>
          </p:nvSpPr>
          <p:spPr bwMode="auto">
            <a:xfrm>
              <a:off x="5054" y="3637"/>
              <a:ext cx="437" cy="0"/>
            </a:xfrm>
            <a:prstGeom prst="line">
              <a:avLst/>
            </a:prstGeom>
            <a:noFill/>
            <a:ln w="38100">
              <a:solidFill>
                <a:schemeClr val="tx1"/>
              </a:solidFill>
              <a:round/>
              <a:headEnd/>
              <a:tailEnd/>
            </a:ln>
          </p:spPr>
          <p:txBody>
            <a:bodyPr wrap="none" anchor="ctr"/>
            <a:lstStyle/>
            <a:p>
              <a:endParaRPr lang="zh-CN" altLang="en-US"/>
            </a:p>
          </p:txBody>
        </p:sp>
        <p:sp>
          <p:nvSpPr>
            <p:cNvPr id="50218" name="Line 151"/>
            <p:cNvSpPr>
              <a:spLocks noChangeShapeType="1"/>
            </p:cNvSpPr>
            <p:nvPr/>
          </p:nvSpPr>
          <p:spPr bwMode="auto">
            <a:xfrm>
              <a:off x="5050" y="4024"/>
              <a:ext cx="437" cy="0"/>
            </a:xfrm>
            <a:prstGeom prst="line">
              <a:avLst/>
            </a:prstGeom>
            <a:noFill/>
            <a:ln w="38100">
              <a:solidFill>
                <a:schemeClr val="tx1"/>
              </a:solidFill>
              <a:round/>
              <a:headEnd/>
              <a:tailEnd/>
            </a:ln>
          </p:spPr>
          <p:txBody>
            <a:bodyPr wrap="none" anchor="ctr"/>
            <a:lstStyle/>
            <a:p>
              <a:endParaRPr lang="zh-CN" altLang="en-US"/>
            </a:p>
          </p:txBody>
        </p:sp>
        <p:sp>
          <p:nvSpPr>
            <p:cNvPr id="50219" name="Text Box 152"/>
            <p:cNvSpPr txBox="1">
              <a:spLocks noChangeArrowheads="1"/>
            </p:cNvSpPr>
            <p:nvPr/>
          </p:nvSpPr>
          <p:spPr bwMode="auto">
            <a:xfrm>
              <a:off x="5162" y="2563"/>
              <a:ext cx="318"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0</a:t>
              </a:r>
            </a:p>
          </p:txBody>
        </p:sp>
        <p:sp>
          <p:nvSpPr>
            <p:cNvPr id="50220" name="Text Box 153"/>
            <p:cNvSpPr txBox="1">
              <a:spLocks noChangeArrowheads="1"/>
            </p:cNvSpPr>
            <p:nvPr/>
          </p:nvSpPr>
          <p:spPr bwMode="auto">
            <a:xfrm>
              <a:off x="5159" y="2974"/>
              <a:ext cx="318"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0</a:t>
              </a:r>
            </a:p>
          </p:txBody>
        </p:sp>
        <p:sp>
          <p:nvSpPr>
            <p:cNvPr id="50221" name="Text Box 154"/>
            <p:cNvSpPr txBox="1">
              <a:spLocks noChangeArrowheads="1"/>
            </p:cNvSpPr>
            <p:nvPr/>
          </p:nvSpPr>
          <p:spPr bwMode="auto">
            <a:xfrm>
              <a:off x="5163" y="3391"/>
              <a:ext cx="318"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0</a:t>
              </a:r>
            </a:p>
          </p:txBody>
        </p:sp>
        <p:sp>
          <p:nvSpPr>
            <p:cNvPr id="50222" name="Text Box 155"/>
            <p:cNvSpPr txBox="1">
              <a:spLocks noChangeArrowheads="1"/>
            </p:cNvSpPr>
            <p:nvPr/>
          </p:nvSpPr>
          <p:spPr bwMode="auto">
            <a:xfrm>
              <a:off x="5159" y="3778"/>
              <a:ext cx="318" cy="288"/>
            </a:xfrm>
            <a:prstGeom prst="rect">
              <a:avLst/>
            </a:prstGeom>
            <a:noFill/>
            <a:ln w="9525">
              <a:noFill/>
              <a:miter lim="800000"/>
              <a:headEnd/>
              <a:tailEnd/>
            </a:ln>
          </p:spPr>
          <p:txBody>
            <a:bodyPr>
              <a:spAutoFit/>
            </a:bodyPr>
            <a:lstStyle/>
            <a:p>
              <a:pPr eaLnBrk="1" hangingPunct="1">
                <a:spcBef>
                  <a:spcPct val="50000"/>
                </a:spcBef>
              </a:pPr>
              <a:r>
                <a:rPr lang="en-US" altLang="zh-CN" b="1">
                  <a:ea typeface="楷体_GB2312" pitchFamily="49" charset="-122"/>
                </a:rPr>
                <a:t>0</a:t>
              </a:r>
            </a:p>
          </p:txBody>
        </p:sp>
      </p:grpSp>
      <p:grpSp>
        <p:nvGrpSpPr>
          <p:cNvPr id="55452" name="Group 156"/>
          <p:cNvGrpSpPr>
            <a:grpSpLocks/>
          </p:cNvGrpSpPr>
          <p:nvPr/>
        </p:nvGrpSpPr>
        <p:grpSpPr bwMode="auto">
          <a:xfrm>
            <a:off x="6677025" y="4067175"/>
            <a:ext cx="693738" cy="2400300"/>
            <a:chOff x="4206" y="2562"/>
            <a:chExt cx="437" cy="1512"/>
          </a:xfrm>
        </p:grpSpPr>
        <p:sp>
          <p:nvSpPr>
            <p:cNvPr id="50206" name="Text Box 157"/>
            <p:cNvSpPr txBox="1">
              <a:spLocks noChangeArrowheads="1"/>
            </p:cNvSpPr>
            <p:nvPr/>
          </p:nvSpPr>
          <p:spPr bwMode="auto">
            <a:xfrm>
              <a:off x="4314" y="2973"/>
              <a:ext cx="246"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0</a:t>
              </a:r>
            </a:p>
          </p:txBody>
        </p:sp>
        <p:sp>
          <p:nvSpPr>
            <p:cNvPr id="50207" name="Text Box 158"/>
            <p:cNvSpPr txBox="1">
              <a:spLocks noChangeArrowheads="1"/>
            </p:cNvSpPr>
            <p:nvPr/>
          </p:nvSpPr>
          <p:spPr bwMode="auto">
            <a:xfrm>
              <a:off x="4317" y="2562"/>
              <a:ext cx="246"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0</a:t>
              </a:r>
            </a:p>
          </p:txBody>
        </p:sp>
        <p:sp>
          <p:nvSpPr>
            <p:cNvPr id="50208" name="Line 159"/>
            <p:cNvSpPr>
              <a:spLocks noChangeShapeType="1"/>
            </p:cNvSpPr>
            <p:nvPr/>
          </p:nvSpPr>
          <p:spPr bwMode="auto">
            <a:xfrm>
              <a:off x="4208" y="3772"/>
              <a:ext cx="427" cy="0"/>
            </a:xfrm>
            <a:prstGeom prst="line">
              <a:avLst/>
            </a:prstGeom>
            <a:noFill/>
            <a:ln w="38100">
              <a:solidFill>
                <a:srgbClr val="CC00CC"/>
              </a:solidFill>
              <a:round/>
              <a:headEnd/>
              <a:tailEnd/>
            </a:ln>
          </p:spPr>
          <p:txBody>
            <a:bodyPr wrap="none" anchor="ctr"/>
            <a:lstStyle/>
            <a:p>
              <a:endParaRPr lang="zh-CN" altLang="en-US"/>
            </a:p>
          </p:txBody>
        </p:sp>
        <p:sp>
          <p:nvSpPr>
            <p:cNvPr id="50209" name="Line 160"/>
            <p:cNvSpPr>
              <a:spLocks noChangeShapeType="1"/>
            </p:cNvSpPr>
            <p:nvPr/>
          </p:nvSpPr>
          <p:spPr bwMode="auto">
            <a:xfrm>
              <a:off x="4210" y="3215"/>
              <a:ext cx="427" cy="0"/>
            </a:xfrm>
            <a:prstGeom prst="line">
              <a:avLst/>
            </a:prstGeom>
            <a:noFill/>
            <a:ln w="38100">
              <a:solidFill>
                <a:srgbClr val="CC00CC"/>
              </a:solidFill>
              <a:round/>
              <a:headEnd/>
              <a:tailEnd/>
            </a:ln>
          </p:spPr>
          <p:txBody>
            <a:bodyPr wrap="none" anchor="ctr"/>
            <a:lstStyle/>
            <a:p>
              <a:endParaRPr lang="zh-CN" altLang="en-US"/>
            </a:p>
          </p:txBody>
        </p:sp>
        <p:sp>
          <p:nvSpPr>
            <p:cNvPr id="50210" name="Line 161"/>
            <p:cNvSpPr>
              <a:spLocks noChangeShapeType="1"/>
            </p:cNvSpPr>
            <p:nvPr/>
          </p:nvSpPr>
          <p:spPr bwMode="auto">
            <a:xfrm>
              <a:off x="4216" y="3635"/>
              <a:ext cx="427" cy="0"/>
            </a:xfrm>
            <a:prstGeom prst="line">
              <a:avLst/>
            </a:prstGeom>
            <a:noFill/>
            <a:ln w="38100">
              <a:solidFill>
                <a:srgbClr val="CC00CC"/>
              </a:solidFill>
              <a:round/>
              <a:headEnd/>
              <a:tailEnd/>
            </a:ln>
          </p:spPr>
          <p:txBody>
            <a:bodyPr wrap="none" anchor="ctr"/>
            <a:lstStyle/>
            <a:p>
              <a:endParaRPr lang="zh-CN" altLang="en-US"/>
            </a:p>
          </p:txBody>
        </p:sp>
        <p:sp>
          <p:nvSpPr>
            <p:cNvPr id="50211" name="Line 162"/>
            <p:cNvSpPr>
              <a:spLocks noChangeShapeType="1"/>
            </p:cNvSpPr>
            <p:nvPr/>
          </p:nvSpPr>
          <p:spPr bwMode="auto">
            <a:xfrm>
              <a:off x="4217" y="3363"/>
              <a:ext cx="0" cy="273"/>
            </a:xfrm>
            <a:prstGeom prst="line">
              <a:avLst/>
            </a:prstGeom>
            <a:noFill/>
            <a:ln w="38100">
              <a:solidFill>
                <a:srgbClr val="CC00CC"/>
              </a:solidFill>
              <a:round/>
              <a:headEnd/>
              <a:tailEnd/>
            </a:ln>
          </p:spPr>
          <p:txBody>
            <a:bodyPr wrap="none" anchor="ctr"/>
            <a:lstStyle/>
            <a:p>
              <a:endParaRPr lang="zh-CN" altLang="en-US"/>
            </a:p>
          </p:txBody>
        </p:sp>
        <p:sp>
          <p:nvSpPr>
            <p:cNvPr id="50212" name="Text Box 163"/>
            <p:cNvSpPr txBox="1">
              <a:spLocks noChangeArrowheads="1"/>
            </p:cNvSpPr>
            <p:nvPr/>
          </p:nvSpPr>
          <p:spPr bwMode="auto">
            <a:xfrm>
              <a:off x="4311" y="3393"/>
              <a:ext cx="246"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0</a:t>
              </a:r>
            </a:p>
          </p:txBody>
        </p:sp>
        <p:sp>
          <p:nvSpPr>
            <p:cNvPr id="50213" name="Text Box 164"/>
            <p:cNvSpPr txBox="1">
              <a:spLocks noChangeArrowheads="1"/>
            </p:cNvSpPr>
            <p:nvPr/>
          </p:nvSpPr>
          <p:spPr bwMode="auto">
            <a:xfrm>
              <a:off x="4317" y="3786"/>
              <a:ext cx="246" cy="28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CC00CC"/>
                  </a:solidFill>
                  <a:ea typeface="楷体_GB2312" pitchFamily="49" charset="-122"/>
                </a:rPr>
                <a:t>1</a:t>
              </a:r>
            </a:p>
          </p:txBody>
        </p:sp>
        <p:sp>
          <p:nvSpPr>
            <p:cNvPr id="50214" name="Line 165"/>
            <p:cNvSpPr>
              <a:spLocks noChangeShapeType="1"/>
            </p:cNvSpPr>
            <p:nvPr/>
          </p:nvSpPr>
          <p:spPr bwMode="auto">
            <a:xfrm>
              <a:off x="4206" y="2810"/>
              <a:ext cx="427" cy="0"/>
            </a:xfrm>
            <a:prstGeom prst="line">
              <a:avLst/>
            </a:prstGeom>
            <a:noFill/>
            <a:ln w="38100">
              <a:solidFill>
                <a:srgbClr val="CC00CC"/>
              </a:solidFill>
              <a:round/>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5366"/>
                                        </p:tgtEl>
                                        <p:attrNameLst>
                                          <p:attrName>style.visibility</p:attrName>
                                        </p:attrNameLst>
                                      </p:cBhvr>
                                      <p:to>
                                        <p:strVal val="visible"/>
                                      </p:to>
                                    </p:set>
                                    <p:animEffect transition="in" filter="box(out)">
                                      <p:cBhvr>
                                        <p:cTn id="7" dur="500"/>
                                        <p:tgtEl>
                                          <p:spTgt spid="553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54">
                                            <p:txEl>
                                              <p:pRg st="0" end="0"/>
                                            </p:txEl>
                                          </p:spTgt>
                                        </p:tgtEl>
                                        <p:attrNameLst>
                                          <p:attrName>style.visibility</p:attrName>
                                        </p:attrNameLst>
                                      </p:cBhvr>
                                      <p:to>
                                        <p:strVal val="visible"/>
                                      </p:to>
                                    </p:set>
                                    <p:animEffect transition="in" filter="wipe(left)">
                                      <p:cBhvr>
                                        <p:cTn id="12" dur="500"/>
                                        <p:tgtEl>
                                          <p:spTgt spid="553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55">
                                            <p:txEl>
                                              <p:pRg st="0" end="0"/>
                                            </p:txEl>
                                          </p:spTgt>
                                        </p:tgtEl>
                                        <p:attrNameLst>
                                          <p:attrName>style.visibility</p:attrName>
                                        </p:attrNameLst>
                                      </p:cBhvr>
                                      <p:to>
                                        <p:strVal val="visible"/>
                                      </p:to>
                                    </p:set>
                                    <p:animEffect transition="in" filter="wipe(left)">
                                      <p:cBhvr>
                                        <p:cTn id="17" dur="500"/>
                                        <p:tgtEl>
                                          <p:spTgt spid="553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56">
                                            <p:txEl>
                                              <p:pRg st="0" end="0"/>
                                            </p:txEl>
                                          </p:spTgt>
                                        </p:tgtEl>
                                        <p:attrNameLst>
                                          <p:attrName>style.visibility</p:attrName>
                                        </p:attrNameLst>
                                      </p:cBhvr>
                                      <p:to>
                                        <p:strVal val="visible"/>
                                      </p:to>
                                    </p:set>
                                    <p:animEffect transition="in" filter="wipe(left)">
                                      <p:cBhvr>
                                        <p:cTn id="22" dur="500"/>
                                        <p:tgtEl>
                                          <p:spTgt spid="5535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57">
                                            <p:txEl>
                                              <p:pRg st="0" end="0"/>
                                            </p:txEl>
                                          </p:spTgt>
                                        </p:tgtEl>
                                        <p:attrNameLst>
                                          <p:attrName>style.visibility</p:attrName>
                                        </p:attrNameLst>
                                      </p:cBhvr>
                                      <p:to>
                                        <p:strVal val="visible"/>
                                      </p:to>
                                    </p:set>
                                    <p:animEffect transition="in" filter="wipe(left)">
                                      <p:cBhvr>
                                        <p:cTn id="27" dur="500"/>
                                        <p:tgtEl>
                                          <p:spTgt spid="5535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58">
                                            <p:txEl>
                                              <p:pRg st="0" end="0"/>
                                            </p:txEl>
                                          </p:spTgt>
                                        </p:tgtEl>
                                        <p:attrNameLst>
                                          <p:attrName>style.visibility</p:attrName>
                                        </p:attrNameLst>
                                      </p:cBhvr>
                                      <p:to>
                                        <p:strVal val="visible"/>
                                      </p:to>
                                    </p:set>
                                    <p:animEffect transition="in" filter="wipe(left)">
                                      <p:cBhvr>
                                        <p:cTn id="32" dur="500"/>
                                        <p:tgtEl>
                                          <p:spTgt spid="5535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59">
                                            <p:txEl>
                                              <p:pRg st="0" end="0"/>
                                            </p:txEl>
                                          </p:spTgt>
                                        </p:tgtEl>
                                        <p:attrNameLst>
                                          <p:attrName>style.visibility</p:attrName>
                                        </p:attrNameLst>
                                      </p:cBhvr>
                                      <p:to>
                                        <p:strVal val="visible"/>
                                      </p:to>
                                    </p:set>
                                    <p:animEffect transition="in" filter="wipe(left)">
                                      <p:cBhvr>
                                        <p:cTn id="37" dur="500"/>
                                        <p:tgtEl>
                                          <p:spTgt spid="5535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360">
                                            <p:txEl>
                                              <p:pRg st="0" end="0"/>
                                            </p:txEl>
                                          </p:spTgt>
                                        </p:tgtEl>
                                        <p:attrNameLst>
                                          <p:attrName>style.visibility</p:attrName>
                                        </p:attrNameLst>
                                      </p:cBhvr>
                                      <p:to>
                                        <p:strVal val="visible"/>
                                      </p:to>
                                    </p:set>
                                    <p:animEffect transition="in" filter="wipe(left)">
                                      <p:cBhvr>
                                        <p:cTn id="42" dur="500"/>
                                        <p:tgtEl>
                                          <p:spTgt spid="5536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361">
                                            <p:txEl>
                                              <p:pRg st="0" end="0"/>
                                            </p:txEl>
                                          </p:spTgt>
                                        </p:tgtEl>
                                        <p:attrNameLst>
                                          <p:attrName>style.visibility</p:attrName>
                                        </p:attrNameLst>
                                      </p:cBhvr>
                                      <p:to>
                                        <p:strVal val="visible"/>
                                      </p:to>
                                    </p:set>
                                    <p:animEffect transition="in" filter="wipe(left)">
                                      <p:cBhvr>
                                        <p:cTn id="47" dur="500"/>
                                        <p:tgtEl>
                                          <p:spTgt spid="55361">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5362">
                                            <p:txEl>
                                              <p:pRg st="0" end="0"/>
                                            </p:txEl>
                                          </p:spTgt>
                                        </p:tgtEl>
                                        <p:attrNameLst>
                                          <p:attrName>style.visibility</p:attrName>
                                        </p:attrNameLst>
                                      </p:cBhvr>
                                      <p:to>
                                        <p:strVal val="visible"/>
                                      </p:to>
                                    </p:set>
                                    <p:animEffect transition="in" filter="wipe(left)">
                                      <p:cBhvr>
                                        <p:cTn id="52" dur="500"/>
                                        <p:tgtEl>
                                          <p:spTgt spid="55362">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363">
                                            <p:txEl>
                                              <p:pRg st="0" end="0"/>
                                            </p:txEl>
                                          </p:spTgt>
                                        </p:tgtEl>
                                        <p:attrNameLst>
                                          <p:attrName>style.visibility</p:attrName>
                                        </p:attrNameLst>
                                      </p:cBhvr>
                                      <p:to>
                                        <p:strVal val="visible"/>
                                      </p:to>
                                    </p:set>
                                    <p:animEffect transition="in" filter="wipe(left)">
                                      <p:cBhvr>
                                        <p:cTn id="57" dur="500"/>
                                        <p:tgtEl>
                                          <p:spTgt spid="55363">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5365">
                                            <p:txEl>
                                              <p:pRg st="0" end="0"/>
                                            </p:txEl>
                                          </p:spTgt>
                                        </p:tgtEl>
                                        <p:attrNameLst>
                                          <p:attrName>style.visibility</p:attrName>
                                        </p:attrNameLst>
                                      </p:cBhvr>
                                      <p:to>
                                        <p:strVal val="visible"/>
                                      </p:to>
                                    </p:set>
                                    <p:animEffect transition="in" filter="wipe(left)">
                                      <p:cBhvr>
                                        <p:cTn id="62" dur="500"/>
                                        <p:tgtEl>
                                          <p:spTgt spid="5536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5364">
                                            <p:txEl>
                                              <p:pRg st="0" end="0"/>
                                            </p:txEl>
                                          </p:spTgt>
                                        </p:tgtEl>
                                        <p:attrNameLst>
                                          <p:attrName>style.visibility</p:attrName>
                                        </p:attrNameLst>
                                      </p:cBhvr>
                                      <p:to>
                                        <p:strVal val="visible"/>
                                      </p:to>
                                    </p:set>
                                    <p:animEffect transition="in" filter="wipe(left)">
                                      <p:cBhvr>
                                        <p:cTn id="67" dur="500"/>
                                        <p:tgtEl>
                                          <p:spTgt spid="55364">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5372">
                                            <p:txEl>
                                              <p:pRg st="0" end="0"/>
                                            </p:txEl>
                                          </p:spTgt>
                                        </p:tgtEl>
                                        <p:attrNameLst>
                                          <p:attrName>style.visibility</p:attrName>
                                        </p:attrNameLst>
                                      </p:cBhvr>
                                      <p:to>
                                        <p:strVal val="visible"/>
                                      </p:to>
                                    </p:set>
                                    <p:animEffect transition="in" filter="wipe(left)">
                                      <p:cBhvr>
                                        <p:cTn id="72" dur="500"/>
                                        <p:tgtEl>
                                          <p:spTgt spid="55372">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5378"/>
                                        </p:tgtEl>
                                        <p:attrNameLst>
                                          <p:attrName>style.visibility</p:attrName>
                                        </p:attrNameLst>
                                      </p:cBhvr>
                                      <p:to>
                                        <p:strVal val="visible"/>
                                      </p:to>
                                    </p:set>
                                    <p:animEffect transition="in" filter="wipe(left)">
                                      <p:cBhvr>
                                        <p:cTn id="77" dur="500"/>
                                        <p:tgtEl>
                                          <p:spTgt spid="5537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5373"/>
                                        </p:tgtEl>
                                        <p:attrNameLst>
                                          <p:attrName>style.visibility</p:attrName>
                                        </p:attrNameLst>
                                      </p:cBhvr>
                                      <p:to>
                                        <p:strVal val="visible"/>
                                      </p:to>
                                    </p:set>
                                    <p:animEffect transition="in" filter="wipe(left)">
                                      <p:cBhvr>
                                        <p:cTn id="82" dur="500"/>
                                        <p:tgtEl>
                                          <p:spTgt spid="5537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5401"/>
                                        </p:tgtEl>
                                        <p:attrNameLst>
                                          <p:attrName>style.visibility</p:attrName>
                                        </p:attrNameLst>
                                      </p:cBhvr>
                                      <p:to>
                                        <p:strVal val="visible"/>
                                      </p:to>
                                    </p:set>
                                    <p:animEffect transition="in" filter="wipe(left)">
                                      <p:cBhvr>
                                        <p:cTn id="87" dur="500"/>
                                        <p:tgtEl>
                                          <p:spTgt spid="5540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55410"/>
                                        </p:tgtEl>
                                        <p:attrNameLst>
                                          <p:attrName>style.visibility</p:attrName>
                                        </p:attrNameLst>
                                      </p:cBhvr>
                                      <p:to>
                                        <p:strVal val="visible"/>
                                      </p:to>
                                    </p:set>
                                    <p:animEffect transition="in" filter="wipe(left)">
                                      <p:cBhvr>
                                        <p:cTn id="92" dur="500"/>
                                        <p:tgtEl>
                                          <p:spTgt spid="55410"/>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55422"/>
                                        </p:tgtEl>
                                        <p:attrNameLst>
                                          <p:attrName>style.visibility</p:attrName>
                                        </p:attrNameLst>
                                      </p:cBhvr>
                                      <p:to>
                                        <p:strVal val="visible"/>
                                      </p:to>
                                    </p:set>
                                    <p:animEffect transition="in" filter="wipe(left)">
                                      <p:cBhvr>
                                        <p:cTn id="97" dur="500"/>
                                        <p:tgtEl>
                                          <p:spTgt spid="5542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55452"/>
                                        </p:tgtEl>
                                        <p:attrNameLst>
                                          <p:attrName>style.visibility</p:attrName>
                                        </p:attrNameLst>
                                      </p:cBhvr>
                                      <p:to>
                                        <p:strVal val="visible"/>
                                      </p:to>
                                    </p:set>
                                    <p:animEffect transition="in" filter="wipe(left)">
                                      <p:cBhvr>
                                        <p:cTn id="102" dur="500"/>
                                        <p:tgtEl>
                                          <p:spTgt spid="5545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nodeType="clickEffect">
                                  <p:stCondLst>
                                    <p:cond delay="0"/>
                                  </p:stCondLst>
                                  <p:childTnLst>
                                    <p:set>
                                      <p:cBhvr>
                                        <p:cTn id="106" dur="1" fill="hold">
                                          <p:stCondLst>
                                            <p:cond delay="0"/>
                                          </p:stCondLst>
                                        </p:cTn>
                                        <p:tgtEl>
                                          <p:spTgt spid="55433"/>
                                        </p:tgtEl>
                                        <p:attrNameLst>
                                          <p:attrName>style.visibility</p:attrName>
                                        </p:attrNameLst>
                                      </p:cBhvr>
                                      <p:to>
                                        <p:strVal val="visible"/>
                                      </p:to>
                                    </p:set>
                                    <p:animEffect transition="in" filter="wipe(left)">
                                      <p:cBhvr>
                                        <p:cTn id="107" dur="500"/>
                                        <p:tgtEl>
                                          <p:spTgt spid="5543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nodeType="clickEffect">
                                  <p:stCondLst>
                                    <p:cond delay="0"/>
                                  </p:stCondLst>
                                  <p:childTnLst>
                                    <p:set>
                                      <p:cBhvr>
                                        <p:cTn id="111" dur="1" fill="hold">
                                          <p:stCondLst>
                                            <p:cond delay="0"/>
                                          </p:stCondLst>
                                        </p:cTn>
                                        <p:tgtEl>
                                          <p:spTgt spid="55443"/>
                                        </p:tgtEl>
                                        <p:attrNameLst>
                                          <p:attrName>style.visibility</p:attrName>
                                        </p:attrNameLst>
                                      </p:cBhvr>
                                      <p:to>
                                        <p:strVal val="visible"/>
                                      </p:to>
                                    </p:set>
                                    <p:animEffect transition="in" filter="wipe(left)">
                                      <p:cBhvr>
                                        <p:cTn id="112" dur="500"/>
                                        <p:tgtEl>
                                          <p:spTgt spid="55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54" grpId="0" build="p" autoUpdateAnimBg="0"/>
      <p:bldP spid="55355" grpId="0" build="p" autoUpdateAnimBg="0"/>
      <p:bldP spid="55356" grpId="0" build="p" autoUpdateAnimBg="0"/>
      <p:bldP spid="55357" grpId="0" build="p" autoUpdateAnimBg="0"/>
      <p:bldP spid="55358" grpId="0" build="p" autoUpdateAnimBg="0"/>
      <p:bldP spid="55359" grpId="0" build="p" autoUpdateAnimBg="0"/>
      <p:bldP spid="55360" grpId="0" build="p" autoUpdateAnimBg="0"/>
      <p:bldP spid="55361" grpId="0" build="p" autoUpdateAnimBg="0"/>
      <p:bldP spid="55362" grpId="0" build="p" autoUpdateAnimBg="0"/>
      <p:bldP spid="55363" grpId="0" build="p" autoUpdateAnimBg="0"/>
      <p:bldP spid="55364" grpId="0" build="p" autoUpdateAnimBg="0"/>
      <p:bldP spid="55365" grpId="0" build="p" autoUpdateAnimBg="0"/>
      <p:bldP spid="55372"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36550" y="196850"/>
            <a:ext cx="5397500" cy="519113"/>
          </a:xfrm>
          <a:prstGeom prst="rect">
            <a:avLst/>
          </a:prstGeom>
          <a:noFill/>
          <a:ln w="9525">
            <a:noFill/>
            <a:miter lim="800000"/>
            <a:headEnd/>
            <a:tailEnd/>
          </a:ln>
        </p:spPr>
        <p:txBody>
          <a:bodyPr>
            <a:spAutoFit/>
          </a:bodyPr>
          <a:lstStyle/>
          <a:p>
            <a:pPr eaLnBrk="1" hangingPunct="1">
              <a:spcBef>
                <a:spcPct val="50000"/>
              </a:spcBef>
            </a:pPr>
            <a:r>
              <a:rPr lang="zh-CN" altLang="en-US" sz="2800" b="1" u="sng">
                <a:solidFill>
                  <a:srgbClr val="0000FF"/>
                </a:solidFill>
              </a:rPr>
              <a:t>四位串入 </a:t>
            </a:r>
            <a:r>
              <a:rPr lang="en-US" altLang="zh-CN" sz="2800" b="1" u="sng">
                <a:solidFill>
                  <a:srgbClr val="0000FF"/>
                </a:solidFill>
              </a:rPr>
              <a:t>- </a:t>
            </a:r>
            <a:r>
              <a:rPr lang="zh-CN" altLang="en-US" sz="2800" b="1" u="sng">
                <a:solidFill>
                  <a:srgbClr val="0000FF"/>
                </a:solidFill>
              </a:rPr>
              <a:t>串出的左移寄存器：</a:t>
            </a:r>
          </a:p>
        </p:txBody>
      </p:sp>
      <p:grpSp>
        <p:nvGrpSpPr>
          <p:cNvPr id="56323" name="Group 3"/>
          <p:cNvGrpSpPr>
            <a:grpSpLocks/>
          </p:cNvGrpSpPr>
          <p:nvPr/>
        </p:nvGrpSpPr>
        <p:grpSpPr bwMode="auto">
          <a:xfrm>
            <a:off x="7131050" y="752475"/>
            <a:ext cx="1584325" cy="1757363"/>
            <a:chOff x="4372" y="223"/>
            <a:chExt cx="998" cy="1407"/>
          </a:xfrm>
        </p:grpSpPr>
        <p:sp>
          <p:nvSpPr>
            <p:cNvPr id="51305" name="Text Box 4"/>
            <p:cNvSpPr txBox="1">
              <a:spLocks noChangeArrowheads="1"/>
            </p:cNvSpPr>
            <p:nvPr/>
          </p:nvSpPr>
          <p:spPr bwMode="auto">
            <a:xfrm>
              <a:off x="4380" y="223"/>
              <a:ext cx="986" cy="366"/>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0</a:t>
              </a:r>
              <a:r>
                <a:rPr lang="en-US" altLang="zh-CN" b="1">
                  <a:solidFill>
                    <a:srgbClr val="800000"/>
                  </a:solidFill>
                </a:rPr>
                <a:t> </a:t>
              </a:r>
              <a:r>
                <a:rPr lang="zh-CN" altLang="en-US" b="1">
                  <a:solidFill>
                    <a:srgbClr val="800000"/>
                  </a:solidFill>
                  <a:ea typeface="楷体_GB2312" pitchFamily="49" charset="-122"/>
                </a:rPr>
                <a:t>＝ </a:t>
              </a:r>
              <a:r>
                <a:rPr lang="en-US" altLang="zh-CN" b="1">
                  <a:solidFill>
                    <a:srgbClr val="800000"/>
                  </a:solidFill>
                  <a:ea typeface="楷体_GB2312" pitchFamily="49" charset="-122"/>
                </a:rPr>
                <a:t>L</a:t>
              </a:r>
              <a:endParaRPr lang="en-US" altLang="zh-CN" b="1">
                <a:solidFill>
                  <a:srgbClr val="800000"/>
                </a:solidFill>
              </a:endParaRPr>
            </a:p>
          </p:txBody>
        </p:sp>
        <p:sp>
          <p:nvSpPr>
            <p:cNvPr id="51306" name="Text Box 5"/>
            <p:cNvSpPr txBox="1">
              <a:spLocks noChangeArrowheads="1"/>
            </p:cNvSpPr>
            <p:nvPr/>
          </p:nvSpPr>
          <p:spPr bwMode="auto">
            <a:xfrm>
              <a:off x="4385" y="557"/>
              <a:ext cx="985" cy="366"/>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1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0</a:t>
              </a:r>
              <a:endParaRPr lang="en-US" altLang="zh-CN" b="1">
                <a:solidFill>
                  <a:srgbClr val="800000"/>
                </a:solidFill>
              </a:endParaRPr>
            </a:p>
          </p:txBody>
        </p:sp>
        <p:sp>
          <p:nvSpPr>
            <p:cNvPr id="51307" name="Text Box 6"/>
            <p:cNvSpPr txBox="1">
              <a:spLocks noChangeArrowheads="1"/>
            </p:cNvSpPr>
            <p:nvPr/>
          </p:nvSpPr>
          <p:spPr bwMode="auto">
            <a:xfrm>
              <a:off x="4372" y="908"/>
              <a:ext cx="967" cy="366"/>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2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1</a:t>
              </a:r>
              <a:endParaRPr lang="en-US" altLang="zh-CN" b="1">
                <a:solidFill>
                  <a:srgbClr val="800000"/>
                </a:solidFill>
              </a:endParaRPr>
            </a:p>
          </p:txBody>
        </p:sp>
        <p:sp>
          <p:nvSpPr>
            <p:cNvPr id="51308" name="Text Box 7"/>
            <p:cNvSpPr txBox="1">
              <a:spLocks noChangeArrowheads="1"/>
            </p:cNvSpPr>
            <p:nvPr/>
          </p:nvSpPr>
          <p:spPr bwMode="auto">
            <a:xfrm>
              <a:off x="4378" y="1264"/>
              <a:ext cx="985" cy="366"/>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3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2</a:t>
              </a:r>
              <a:endParaRPr lang="en-US" altLang="zh-CN" b="1">
                <a:solidFill>
                  <a:srgbClr val="800000"/>
                </a:solidFill>
              </a:endParaRPr>
            </a:p>
          </p:txBody>
        </p:sp>
      </p:grpSp>
      <p:sp>
        <p:nvSpPr>
          <p:cNvPr id="56328" name="Text Box 8"/>
          <p:cNvSpPr txBox="1">
            <a:spLocks noChangeArrowheads="1"/>
          </p:cNvSpPr>
          <p:nvPr/>
        </p:nvSpPr>
        <p:spPr bwMode="auto">
          <a:xfrm>
            <a:off x="346075" y="2654300"/>
            <a:ext cx="5656263" cy="519113"/>
          </a:xfrm>
          <a:prstGeom prst="rect">
            <a:avLst/>
          </a:prstGeom>
          <a:noFill/>
          <a:ln w="9525">
            <a:noFill/>
            <a:miter lim="800000"/>
            <a:headEnd/>
            <a:tailEnd/>
          </a:ln>
        </p:spPr>
        <p:txBody>
          <a:bodyPr>
            <a:spAutoFit/>
          </a:bodyPr>
          <a:lstStyle/>
          <a:p>
            <a:pPr eaLnBrk="1" hangingPunct="1">
              <a:spcBef>
                <a:spcPct val="50000"/>
              </a:spcBef>
            </a:pPr>
            <a:r>
              <a:rPr lang="zh-CN" altLang="en-US" sz="2800" b="1" u="sng">
                <a:solidFill>
                  <a:srgbClr val="0000FF"/>
                </a:solidFill>
              </a:rPr>
              <a:t>四位串入 </a:t>
            </a:r>
            <a:r>
              <a:rPr lang="en-US" altLang="zh-CN" sz="2800" b="1" u="sng">
                <a:solidFill>
                  <a:srgbClr val="0000FF"/>
                </a:solidFill>
              </a:rPr>
              <a:t>- </a:t>
            </a:r>
            <a:r>
              <a:rPr lang="zh-CN" altLang="en-US" sz="2800" b="1" u="sng">
                <a:solidFill>
                  <a:srgbClr val="0000FF"/>
                </a:solidFill>
              </a:rPr>
              <a:t>串出的右移寄存器：</a:t>
            </a:r>
          </a:p>
        </p:txBody>
      </p:sp>
      <p:grpSp>
        <p:nvGrpSpPr>
          <p:cNvPr id="56329" name="Group 9"/>
          <p:cNvGrpSpPr>
            <a:grpSpLocks/>
          </p:cNvGrpSpPr>
          <p:nvPr/>
        </p:nvGrpSpPr>
        <p:grpSpPr bwMode="auto">
          <a:xfrm>
            <a:off x="7186613" y="3182938"/>
            <a:ext cx="1770062" cy="1774825"/>
            <a:chOff x="4384" y="2891"/>
            <a:chExt cx="1115" cy="1392"/>
          </a:xfrm>
        </p:grpSpPr>
        <p:sp>
          <p:nvSpPr>
            <p:cNvPr id="51301" name="Text Box 10"/>
            <p:cNvSpPr txBox="1">
              <a:spLocks noChangeArrowheads="1"/>
            </p:cNvSpPr>
            <p:nvPr/>
          </p:nvSpPr>
          <p:spPr bwMode="auto">
            <a:xfrm>
              <a:off x="4391" y="3228"/>
              <a:ext cx="1071" cy="359"/>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1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2</a:t>
              </a:r>
              <a:endParaRPr lang="en-US" altLang="zh-CN" b="1">
                <a:solidFill>
                  <a:srgbClr val="800000"/>
                </a:solidFill>
              </a:endParaRPr>
            </a:p>
          </p:txBody>
        </p:sp>
        <p:sp>
          <p:nvSpPr>
            <p:cNvPr id="51302" name="Text Box 11"/>
            <p:cNvSpPr txBox="1">
              <a:spLocks noChangeArrowheads="1"/>
            </p:cNvSpPr>
            <p:nvPr/>
          </p:nvSpPr>
          <p:spPr bwMode="auto">
            <a:xfrm>
              <a:off x="4387" y="3570"/>
              <a:ext cx="1112" cy="358"/>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2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3</a:t>
              </a:r>
              <a:endParaRPr lang="en-US" altLang="zh-CN" b="1">
                <a:solidFill>
                  <a:srgbClr val="800000"/>
                </a:solidFill>
              </a:endParaRPr>
            </a:p>
          </p:txBody>
        </p:sp>
        <p:sp>
          <p:nvSpPr>
            <p:cNvPr id="51303" name="Text Box 12"/>
            <p:cNvSpPr txBox="1">
              <a:spLocks noChangeArrowheads="1"/>
            </p:cNvSpPr>
            <p:nvPr/>
          </p:nvSpPr>
          <p:spPr bwMode="auto">
            <a:xfrm>
              <a:off x="4393" y="3924"/>
              <a:ext cx="985" cy="359"/>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3  </a:t>
              </a:r>
              <a:r>
                <a:rPr lang="zh-CN" altLang="en-US" b="1">
                  <a:solidFill>
                    <a:srgbClr val="800000"/>
                  </a:solidFill>
                  <a:ea typeface="楷体_GB2312" pitchFamily="49" charset="-122"/>
                </a:rPr>
                <a:t>＝ </a:t>
              </a:r>
              <a:r>
                <a:rPr lang="en-US" altLang="zh-CN" b="1">
                  <a:solidFill>
                    <a:srgbClr val="800000"/>
                  </a:solidFill>
                </a:rPr>
                <a:t>R</a:t>
              </a:r>
            </a:p>
          </p:txBody>
        </p:sp>
        <p:sp>
          <p:nvSpPr>
            <p:cNvPr id="51304" name="Text Box 13"/>
            <p:cNvSpPr txBox="1">
              <a:spLocks noChangeArrowheads="1"/>
            </p:cNvSpPr>
            <p:nvPr/>
          </p:nvSpPr>
          <p:spPr bwMode="auto">
            <a:xfrm>
              <a:off x="4384" y="2891"/>
              <a:ext cx="967" cy="359"/>
            </a:xfrm>
            <a:prstGeom prst="rect">
              <a:avLst/>
            </a:prstGeom>
            <a:noFill/>
            <a:ln w="9525">
              <a:noFill/>
              <a:miter lim="800000"/>
              <a:headEnd/>
              <a:tailEnd/>
            </a:ln>
          </p:spPr>
          <p:txBody>
            <a:bodyPr>
              <a:spAutoFit/>
            </a:bodyPr>
            <a:lstStyle/>
            <a:p>
              <a:pPr eaLnBrk="1" hangingPunct="1">
                <a:spcBef>
                  <a:spcPct val="50000"/>
                </a:spcBef>
              </a:pPr>
              <a:r>
                <a:rPr lang="en-US" altLang="zh-CN" b="1">
                  <a:solidFill>
                    <a:srgbClr val="800000"/>
                  </a:solidFill>
                </a:rPr>
                <a:t>D</a:t>
              </a:r>
              <a:r>
                <a:rPr lang="en-US" altLang="zh-CN" b="1" baseline="-25000">
                  <a:solidFill>
                    <a:srgbClr val="800000"/>
                  </a:solidFill>
                </a:rPr>
                <a:t>0  </a:t>
              </a:r>
              <a:r>
                <a:rPr lang="zh-CN" altLang="en-US" b="1">
                  <a:solidFill>
                    <a:srgbClr val="800000"/>
                  </a:solidFill>
                  <a:ea typeface="楷体_GB2312" pitchFamily="49" charset="-122"/>
                </a:rPr>
                <a:t>＝ </a:t>
              </a:r>
              <a:r>
                <a:rPr lang="en-US" altLang="zh-CN" b="1">
                  <a:solidFill>
                    <a:srgbClr val="800000"/>
                  </a:solidFill>
                </a:rPr>
                <a:t>Q</a:t>
              </a:r>
              <a:r>
                <a:rPr lang="en-US" altLang="zh-CN" b="1" baseline="-25000">
                  <a:solidFill>
                    <a:srgbClr val="800000"/>
                  </a:solidFill>
                </a:rPr>
                <a:t>1</a:t>
              </a:r>
              <a:endParaRPr lang="en-US" altLang="zh-CN" b="1">
                <a:solidFill>
                  <a:srgbClr val="800000"/>
                </a:solidFill>
              </a:endParaRPr>
            </a:p>
          </p:txBody>
        </p:sp>
      </p:grpSp>
      <p:grpSp>
        <p:nvGrpSpPr>
          <p:cNvPr id="56334" name="Group 14"/>
          <p:cNvGrpSpPr>
            <a:grpSpLocks/>
          </p:cNvGrpSpPr>
          <p:nvPr/>
        </p:nvGrpSpPr>
        <p:grpSpPr bwMode="auto">
          <a:xfrm>
            <a:off x="509588" y="744538"/>
            <a:ext cx="6416675" cy="1657350"/>
            <a:chOff x="113" y="755"/>
            <a:chExt cx="4042" cy="1044"/>
          </a:xfrm>
        </p:grpSpPr>
        <p:sp>
          <p:nvSpPr>
            <p:cNvPr id="51253" name="Rectangle 15"/>
            <p:cNvSpPr>
              <a:spLocks noChangeArrowheads="1"/>
            </p:cNvSpPr>
            <p:nvPr/>
          </p:nvSpPr>
          <p:spPr bwMode="auto">
            <a:xfrm flipH="1">
              <a:off x="815" y="915"/>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54" name="AutoShape 16"/>
            <p:cNvSpPr>
              <a:spLocks noChangeArrowheads="1"/>
            </p:cNvSpPr>
            <p:nvPr/>
          </p:nvSpPr>
          <p:spPr bwMode="auto">
            <a:xfrm rot="-5400000">
              <a:off x="1151" y="1203"/>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55" name="Text Box 17"/>
            <p:cNvSpPr txBox="1">
              <a:spLocks noChangeArrowheads="1"/>
            </p:cNvSpPr>
            <p:nvPr/>
          </p:nvSpPr>
          <p:spPr bwMode="auto">
            <a:xfrm flipH="1">
              <a:off x="820" y="130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56" name="Text Box 18"/>
            <p:cNvSpPr txBox="1">
              <a:spLocks noChangeArrowheads="1"/>
            </p:cNvSpPr>
            <p:nvPr/>
          </p:nvSpPr>
          <p:spPr bwMode="auto">
            <a:xfrm flipH="1">
              <a:off x="823" y="909"/>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57" name="Line 19"/>
            <p:cNvSpPr>
              <a:spLocks noChangeShapeType="1"/>
            </p:cNvSpPr>
            <p:nvPr/>
          </p:nvSpPr>
          <p:spPr bwMode="auto">
            <a:xfrm flipH="1">
              <a:off x="876" y="1327"/>
              <a:ext cx="100" cy="0"/>
            </a:xfrm>
            <a:prstGeom prst="line">
              <a:avLst/>
            </a:prstGeom>
            <a:noFill/>
            <a:ln w="28575">
              <a:solidFill>
                <a:schemeClr val="tx2"/>
              </a:solidFill>
              <a:round/>
              <a:headEnd/>
              <a:tailEnd/>
            </a:ln>
          </p:spPr>
          <p:txBody>
            <a:bodyPr wrap="none" anchor="ctr"/>
            <a:lstStyle/>
            <a:p>
              <a:endParaRPr lang="zh-CN" altLang="en-US"/>
            </a:p>
          </p:txBody>
        </p:sp>
        <p:sp>
          <p:nvSpPr>
            <p:cNvPr id="51258" name="Text Box 20"/>
            <p:cNvSpPr txBox="1">
              <a:spLocks noChangeArrowheads="1"/>
            </p:cNvSpPr>
            <p:nvPr/>
          </p:nvSpPr>
          <p:spPr bwMode="auto">
            <a:xfrm flipH="1">
              <a:off x="1044" y="914"/>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59" name="Rectangle 21"/>
            <p:cNvSpPr>
              <a:spLocks noChangeArrowheads="1"/>
            </p:cNvSpPr>
            <p:nvPr/>
          </p:nvSpPr>
          <p:spPr bwMode="auto">
            <a:xfrm flipH="1">
              <a:off x="1469" y="921"/>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60" name="AutoShape 22"/>
            <p:cNvSpPr>
              <a:spLocks noChangeArrowheads="1"/>
            </p:cNvSpPr>
            <p:nvPr/>
          </p:nvSpPr>
          <p:spPr bwMode="auto">
            <a:xfrm rot="-5400000">
              <a:off x="1805" y="1209"/>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61" name="Text Box 23"/>
            <p:cNvSpPr txBox="1">
              <a:spLocks noChangeArrowheads="1"/>
            </p:cNvSpPr>
            <p:nvPr/>
          </p:nvSpPr>
          <p:spPr bwMode="auto">
            <a:xfrm flipH="1">
              <a:off x="1474" y="131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62" name="Text Box 24"/>
            <p:cNvSpPr txBox="1">
              <a:spLocks noChangeArrowheads="1"/>
            </p:cNvSpPr>
            <p:nvPr/>
          </p:nvSpPr>
          <p:spPr bwMode="auto">
            <a:xfrm flipH="1">
              <a:off x="1477" y="915"/>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63" name="Line 25"/>
            <p:cNvSpPr>
              <a:spLocks noChangeShapeType="1"/>
            </p:cNvSpPr>
            <p:nvPr/>
          </p:nvSpPr>
          <p:spPr bwMode="auto">
            <a:xfrm flipH="1">
              <a:off x="1530" y="1324"/>
              <a:ext cx="100" cy="0"/>
            </a:xfrm>
            <a:prstGeom prst="line">
              <a:avLst/>
            </a:prstGeom>
            <a:noFill/>
            <a:ln w="28575">
              <a:solidFill>
                <a:schemeClr val="tx2"/>
              </a:solidFill>
              <a:round/>
              <a:headEnd/>
              <a:tailEnd/>
            </a:ln>
          </p:spPr>
          <p:txBody>
            <a:bodyPr wrap="none" anchor="ctr"/>
            <a:lstStyle/>
            <a:p>
              <a:endParaRPr lang="zh-CN" altLang="en-US"/>
            </a:p>
          </p:txBody>
        </p:sp>
        <p:sp>
          <p:nvSpPr>
            <p:cNvPr id="51264" name="Text Box 26"/>
            <p:cNvSpPr txBox="1">
              <a:spLocks noChangeArrowheads="1"/>
            </p:cNvSpPr>
            <p:nvPr/>
          </p:nvSpPr>
          <p:spPr bwMode="auto">
            <a:xfrm flipH="1">
              <a:off x="1698" y="920"/>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65" name="Rectangle 27"/>
            <p:cNvSpPr>
              <a:spLocks noChangeArrowheads="1"/>
            </p:cNvSpPr>
            <p:nvPr/>
          </p:nvSpPr>
          <p:spPr bwMode="auto">
            <a:xfrm flipH="1">
              <a:off x="2123" y="927"/>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66" name="AutoShape 28"/>
            <p:cNvSpPr>
              <a:spLocks noChangeArrowheads="1"/>
            </p:cNvSpPr>
            <p:nvPr/>
          </p:nvSpPr>
          <p:spPr bwMode="auto">
            <a:xfrm rot="-5400000">
              <a:off x="2459" y="1215"/>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67" name="Text Box 29"/>
            <p:cNvSpPr txBox="1">
              <a:spLocks noChangeArrowheads="1"/>
            </p:cNvSpPr>
            <p:nvPr/>
          </p:nvSpPr>
          <p:spPr bwMode="auto">
            <a:xfrm flipH="1">
              <a:off x="2128" y="1320"/>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68" name="Text Box 30"/>
            <p:cNvSpPr txBox="1">
              <a:spLocks noChangeArrowheads="1"/>
            </p:cNvSpPr>
            <p:nvPr/>
          </p:nvSpPr>
          <p:spPr bwMode="auto">
            <a:xfrm flipH="1">
              <a:off x="2131" y="921"/>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69" name="Line 31"/>
            <p:cNvSpPr>
              <a:spLocks noChangeShapeType="1"/>
            </p:cNvSpPr>
            <p:nvPr/>
          </p:nvSpPr>
          <p:spPr bwMode="auto">
            <a:xfrm flipH="1">
              <a:off x="2184" y="1348"/>
              <a:ext cx="100" cy="0"/>
            </a:xfrm>
            <a:prstGeom prst="line">
              <a:avLst/>
            </a:prstGeom>
            <a:noFill/>
            <a:ln w="28575">
              <a:solidFill>
                <a:schemeClr val="tx2"/>
              </a:solidFill>
              <a:round/>
              <a:headEnd/>
              <a:tailEnd/>
            </a:ln>
          </p:spPr>
          <p:txBody>
            <a:bodyPr wrap="none" anchor="ctr"/>
            <a:lstStyle/>
            <a:p>
              <a:endParaRPr lang="zh-CN" altLang="en-US"/>
            </a:p>
          </p:txBody>
        </p:sp>
        <p:sp>
          <p:nvSpPr>
            <p:cNvPr id="51270" name="Text Box 32"/>
            <p:cNvSpPr txBox="1">
              <a:spLocks noChangeArrowheads="1"/>
            </p:cNvSpPr>
            <p:nvPr/>
          </p:nvSpPr>
          <p:spPr bwMode="auto">
            <a:xfrm flipH="1">
              <a:off x="2352" y="926"/>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71" name="Rectangle 33"/>
            <p:cNvSpPr>
              <a:spLocks noChangeArrowheads="1"/>
            </p:cNvSpPr>
            <p:nvPr/>
          </p:nvSpPr>
          <p:spPr bwMode="auto">
            <a:xfrm flipH="1">
              <a:off x="2777" y="915"/>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72" name="AutoShape 34"/>
            <p:cNvSpPr>
              <a:spLocks noChangeArrowheads="1"/>
            </p:cNvSpPr>
            <p:nvPr/>
          </p:nvSpPr>
          <p:spPr bwMode="auto">
            <a:xfrm rot="-5400000">
              <a:off x="3113" y="1203"/>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73" name="Text Box 35"/>
            <p:cNvSpPr txBox="1">
              <a:spLocks noChangeArrowheads="1"/>
            </p:cNvSpPr>
            <p:nvPr/>
          </p:nvSpPr>
          <p:spPr bwMode="auto">
            <a:xfrm flipH="1">
              <a:off x="2782" y="1308"/>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74" name="Text Box 36"/>
            <p:cNvSpPr txBox="1">
              <a:spLocks noChangeArrowheads="1"/>
            </p:cNvSpPr>
            <p:nvPr/>
          </p:nvSpPr>
          <p:spPr bwMode="auto">
            <a:xfrm flipH="1">
              <a:off x="2785" y="909"/>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75" name="Line 37"/>
            <p:cNvSpPr>
              <a:spLocks noChangeShapeType="1"/>
            </p:cNvSpPr>
            <p:nvPr/>
          </p:nvSpPr>
          <p:spPr bwMode="auto">
            <a:xfrm flipH="1">
              <a:off x="2838" y="1336"/>
              <a:ext cx="100" cy="0"/>
            </a:xfrm>
            <a:prstGeom prst="line">
              <a:avLst/>
            </a:prstGeom>
            <a:noFill/>
            <a:ln w="28575">
              <a:solidFill>
                <a:schemeClr val="tx2"/>
              </a:solidFill>
              <a:round/>
              <a:headEnd/>
              <a:tailEnd/>
            </a:ln>
          </p:spPr>
          <p:txBody>
            <a:bodyPr wrap="none" anchor="ctr"/>
            <a:lstStyle/>
            <a:p>
              <a:endParaRPr lang="zh-CN" altLang="en-US"/>
            </a:p>
          </p:txBody>
        </p:sp>
        <p:sp>
          <p:nvSpPr>
            <p:cNvPr id="51276" name="Text Box 38"/>
            <p:cNvSpPr txBox="1">
              <a:spLocks noChangeArrowheads="1"/>
            </p:cNvSpPr>
            <p:nvPr/>
          </p:nvSpPr>
          <p:spPr bwMode="auto">
            <a:xfrm flipH="1">
              <a:off x="3006" y="914"/>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77" name="Line 39"/>
            <p:cNvSpPr>
              <a:spLocks noChangeShapeType="1"/>
            </p:cNvSpPr>
            <p:nvPr/>
          </p:nvSpPr>
          <p:spPr bwMode="auto">
            <a:xfrm>
              <a:off x="1253" y="1014"/>
              <a:ext cx="218" cy="0"/>
            </a:xfrm>
            <a:prstGeom prst="line">
              <a:avLst/>
            </a:prstGeom>
            <a:noFill/>
            <a:ln w="38100">
              <a:solidFill>
                <a:schemeClr val="tx2"/>
              </a:solidFill>
              <a:round/>
              <a:headEnd/>
              <a:tailEnd/>
            </a:ln>
          </p:spPr>
          <p:txBody>
            <a:bodyPr wrap="none" anchor="ctr"/>
            <a:lstStyle/>
            <a:p>
              <a:endParaRPr lang="zh-CN" altLang="en-US"/>
            </a:p>
          </p:txBody>
        </p:sp>
        <p:sp>
          <p:nvSpPr>
            <p:cNvPr id="51278" name="Line 40"/>
            <p:cNvSpPr>
              <a:spLocks noChangeShapeType="1"/>
            </p:cNvSpPr>
            <p:nvPr/>
          </p:nvSpPr>
          <p:spPr bwMode="auto">
            <a:xfrm>
              <a:off x="1894" y="1028"/>
              <a:ext cx="218" cy="0"/>
            </a:xfrm>
            <a:prstGeom prst="line">
              <a:avLst/>
            </a:prstGeom>
            <a:noFill/>
            <a:ln w="38100">
              <a:solidFill>
                <a:schemeClr val="tx2"/>
              </a:solidFill>
              <a:round/>
              <a:headEnd/>
              <a:tailEnd/>
            </a:ln>
          </p:spPr>
          <p:txBody>
            <a:bodyPr wrap="none" anchor="ctr"/>
            <a:lstStyle/>
            <a:p>
              <a:endParaRPr lang="zh-CN" altLang="en-US"/>
            </a:p>
          </p:txBody>
        </p:sp>
        <p:sp>
          <p:nvSpPr>
            <p:cNvPr id="51279" name="Line 41"/>
            <p:cNvSpPr>
              <a:spLocks noChangeShapeType="1"/>
            </p:cNvSpPr>
            <p:nvPr/>
          </p:nvSpPr>
          <p:spPr bwMode="auto">
            <a:xfrm>
              <a:off x="2563" y="1033"/>
              <a:ext cx="218" cy="0"/>
            </a:xfrm>
            <a:prstGeom prst="line">
              <a:avLst/>
            </a:prstGeom>
            <a:noFill/>
            <a:ln w="38100">
              <a:solidFill>
                <a:schemeClr val="tx2"/>
              </a:solidFill>
              <a:round/>
              <a:headEnd/>
              <a:tailEnd/>
            </a:ln>
          </p:spPr>
          <p:txBody>
            <a:bodyPr wrap="none" anchor="ctr"/>
            <a:lstStyle/>
            <a:p>
              <a:endParaRPr lang="zh-CN" altLang="en-US"/>
            </a:p>
          </p:txBody>
        </p:sp>
        <p:sp>
          <p:nvSpPr>
            <p:cNvPr id="51280" name="Line 42"/>
            <p:cNvSpPr>
              <a:spLocks noChangeShapeType="1"/>
            </p:cNvSpPr>
            <p:nvPr/>
          </p:nvSpPr>
          <p:spPr bwMode="auto">
            <a:xfrm flipH="1">
              <a:off x="580" y="1032"/>
              <a:ext cx="227" cy="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51281" name="Line 43"/>
            <p:cNvSpPr>
              <a:spLocks noChangeShapeType="1"/>
            </p:cNvSpPr>
            <p:nvPr/>
          </p:nvSpPr>
          <p:spPr bwMode="auto">
            <a:xfrm>
              <a:off x="1253" y="1250"/>
              <a:ext cx="109" cy="0"/>
            </a:xfrm>
            <a:prstGeom prst="line">
              <a:avLst/>
            </a:prstGeom>
            <a:noFill/>
            <a:ln w="38100">
              <a:solidFill>
                <a:schemeClr val="tx2"/>
              </a:solidFill>
              <a:round/>
              <a:headEnd/>
              <a:tailEnd/>
            </a:ln>
          </p:spPr>
          <p:txBody>
            <a:bodyPr wrap="none" anchor="ctr"/>
            <a:lstStyle/>
            <a:p>
              <a:endParaRPr lang="zh-CN" altLang="en-US"/>
            </a:p>
          </p:txBody>
        </p:sp>
        <p:sp>
          <p:nvSpPr>
            <p:cNvPr id="51282" name="Line 44"/>
            <p:cNvSpPr>
              <a:spLocks noChangeShapeType="1"/>
            </p:cNvSpPr>
            <p:nvPr/>
          </p:nvSpPr>
          <p:spPr bwMode="auto">
            <a:xfrm>
              <a:off x="1904" y="1246"/>
              <a:ext cx="109" cy="0"/>
            </a:xfrm>
            <a:prstGeom prst="line">
              <a:avLst/>
            </a:prstGeom>
            <a:noFill/>
            <a:ln w="38100">
              <a:solidFill>
                <a:schemeClr val="tx2"/>
              </a:solidFill>
              <a:round/>
              <a:headEnd/>
              <a:tailEnd/>
            </a:ln>
          </p:spPr>
          <p:txBody>
            <a:bodyPr wrap="none" anchor="ctr"/>
            <a:lstStyle/>
            <a:p>
              <a:endParaRPr lang="zh-CN" altLang="en-US"/>
            </a:p>
          </p:txBody>
        </p:sp>
        <p:sp>
          <p:nvSpPr>
            <p:cNvPr id="51283" name="Line 45"/>
            <p:cNvSpPr>
              <a:spLocks noChangeShapeType="1"/>
            </p:cNvSpPr>
            <p:nvPr/>
          </p:nvSpPr>
          <p:spPr bwMode="auto">
            <a:xfrm>
              <a:off x="3209" y="1251"/>
              <a:ext cx="109" cy="0"/>
            </a:xfrm>
            <a:prstGeom prst="line">
              <a:avLst/>
            </a:prstGeom>
            <a:noFill/>
            <a:ln w="38100">
              <a:solidFill>
                <a:schemeClr val="tx2"/>
              </a:solidFill>
              <a:round/>
              <a:headEnd/>
              <a:tailEnd/>
            </a:ln>
          </p:spPr>
          <p:txBody>
            <a:bodyPr wrap="none" anchor="ctr"/>
            <a:lstStyle/>
            <a:p>
              <a:endParaRPr lang="zh-CN" altLang="en-US"/>
            </a:p>
          </p:txBody>
        </p:sp>
        <p:sp>
          <p:nvSpPr>
            <p:cNvPr id="51284" name="Line 46"/>
            <p:cNvSpPr>
              <a:spLocks noChangeShapeType="1"/>
            </p:cNvSpPr>
            <p:nvPr/>
          </p:nvSpPr>
          <p:spPr bwMode="auto">
            <a:xfrm>
              <a:off x="2559" y="1247"/>
              <a:ext cx="109" cy="0"/>
            </a:xfrm>
            <a:prstGeom prst="line">
              <a:avLst/>
            </a:prstGeom>
            <a:noFill/>
            <a:ln w="38100">
              <a:solidFill>
                <a:schemeClr val="tx2"/>
              </a:solidFill>
              <a:round/>
              <a:headEnd/>
              <a:tailEnd/>
            </a:ln>
          </p:spPr>
          <p:txBody>
            <a:bodyPr wrap="none" anchor="ctr"/>
            <a:lstStyle/>
            <a:p>
              <a:endParaRPr lang="zh-CN" altLang="en-US"/>
            </a:p>
          </p:txBody>
        </p:sp>
        <p:sp>
          <p:nvSpPr>
            <p:cNvPr id="51285" name="Line 47"/>
            <p:cNvSpPr>
              <a:spLocks noChangeShapeType="1"/>
            </p:cNvSpPr>
            <p:nvPr/>
          </p:nvSpPr>
          <p:spPr bwMode="auto">
            <a:xfrm>
              <a:off x="1362" y="1750"/>
              <a:ext cx="2227" cy="0"/>
            </a:xfrm>
            <a:prstGeom prst="line">
              <a:avLst/>
            </a:prstGeom>
            <a:noFill/>
            <a:ln w="38100">
              <a:solidFill>
                <a:schemeClr val="tx2"/>
              </a:solidFill>
              <a:round/>
              <a:headEnd/>
              <a:tailEnd/>
            </a:ln>
          </p:spPr>
          <p:txBody>
            <a:bodyPr wrap="none" anchor="ctr"/>
            <a:lstStyle/>
            <a:p>
              <a:endParaRPr lang="zh-CN" altLang="en-US"/>
            </a:p>
          </p:txBody>
        </p:sp>
        <p:sp>
          <p:nvSpPr>
            <p:cNvPr id="51286" name="Line 48"/>
            <p:cNvSpPr>
              <a:spLocks noChangeShapeType="1"/>
            </p:cNvSpPr>
            <p:nvPr/>
          </p:nvSpPr>
          <p:spPr bwMode="auto">
            <a:xfrm>
              <a:off x="1362" y="1246"/>
              <a:ext cx="0" cy="509"/>
            </a:xfrm>
            <a:prstGeom prst="line">
              <a:avLst/>
            </a:prstGeom>
            <a:noFill/>
            <a:ln w="38100">
              <a:solidFill>
                <a:schemeClr val="tx2"/>
              </a:solidFill>
              <a:round/>
              <a:headEnd/>
              <a:tailEnd/>
            </a:ln>
          </p:spPr>
          <p:txBody>
            <a:bodyPr wrap="none" anchor="ctr"/>
            <a:lstStyle/>
            <a:p>
              <a:endParaRPr lang="zh-CN" altLang="en-US"/>
            </a:p>
          </p:txBody>
        </p:sp>
        <p:sp>
          <p:nvSpPr>
            <p:cNvPr id="51287" name="Line 49"/>
            <p:cNvSpPr>
              <a:spLocks noChangeShapeType="1"/>
            </p:cNvSpPr>
            <p:nvPr/>
          </p:nvSpPr>
          <p:spPr bwMode="auto">
            <a:xfrm>
              <a:off x="2012" y="1255"/>
              <a:ext cx="0" cy="509"/>
            </a:xfrm>
            <a:prstGeom prst="line">
              <a:avLst/>
            </a:prstGeom>
            <a:noFill/>
            <a:ln w="38100">
              <a:solidFill>
                <a:schemeClr val="tx2"/>
              </a:solidFill>
              <a:round/>
              <a:headEnd/>
              <a:tailEnd/>
            </a:ln>
          </p:spPr>
          <p:txBody>
            <a:bodyPr wrap="none" anchor="ctr"/>
            <a:lstStyle/>
            <a:p>
              <a:endParaRPr lang="zh-CN" altLang="en-US"/>
            </a:p>
          </p:txBody>
        </p:sp>
        <p:sp>
          <p:nvSpPr>
            <p:cNvPr id="51288" name="Line 50"/>
            <p:cNvSpPr>
              <a:spLocks noChangeShapeType="1"/>
            </p:cNvSpPr>
            <p:nvPr/>
          </p:nvSpPr>
          <p:spPr bwMode="auto">
            <a:xfrm>
              <a:off x="2663" y="1251"/>
              <a:ext cx="0" cy="509"/>
            </a:xfrm>
            <a:prstGeom prst="line">
              <a:avLst/>
            </a:prstGeom>
            <a:noFill/>
            <a:ln w="38100">
              <a:solidFill>
                <a:schemeClr val="tx2"/>
              </a:solidFill>
              <a:round/>
              <a:headEnd/>
              <a:tailEnd/>
            </a:ln>
          </p:spPr>
          <p:txBody>
            <a:bodyPr wrap="none" anchor="ctr"/>
            <a:lstStyle/>
            <a:p>
              <a:endParaRPr lang="zh-CN" altLang="en-US"/>
            </a:p>
          </p:txBody>
        </p:sp>
        <p:sp>
          <p:nvSpPr>
            <p:cNvPr id="51289" name="Line 51"/>
            <p:cNvSpPr>
              <a:spLocks noChangeShapeType="1"/>
            </p:cNvSpPr>
            <p:nvPr/>
          </p:nvSpPr>
          <p:spPr bwMode="auto">
            <a:xfrm>
              <a:off x="3313" y="1253"/>
              <a:ext cx="0" cy="509"/>
            </a:xfrm>
            <a:prstGeom prst="line">
              <a:avLst/>
            </a:prstGeom>
            <a:noFill/>
            <a:ln w="38100">
              <a:solidFill>
                <a:schemeClr val="tx2"/>
              </a:solidFill>
              <a:round/>
              <a:headEnd/>
              <a:tailEnd/>
            </a:ln>
          </p:spPr>
          <p:txBody>
            <a:bodyPr wrap="none" anchor="ctr"/>
            <a:lstStyle/>
            <a:p>
              <a:endParaRPr lang="zh-CN" altLang="en-US"/>
            </a:p>
          </p:txBody>
        </p:sp>
        <p:sp>
          <p:nvSpPr>
            <p:cNvPr id="51290" name="Oval 52"/>
            <p:cNvSpPr>
              <a:spLocks noChangeArrowheads="1"/>
            </p:cNvSpPr>
            <p:nvPr/>
          </p:nvSpPr>
          <p:spPr bwMode="auto">
            <a:xfrm>
              <a:off x="1968" y="1701"/>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91" name="Oval 53"/>
            <p:cNvSpPr>
              <a:spLocks noChangeArrowheads="1"/>
            </p:cNvSpPr>
            <p:nvPr/>
          </p:nvSpPr>
          <p:spPr bwMode="auto">
            <a:xfrm>
              <a:off x="2616" y="1703"/>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92" name="Oval 54"/>
            <p:cNvSpPr>
              <a:spLocks noChangeArrowheads="1"/>
            </p:cNvSpPr>
            <p:nvPr/>
          </p:nvSpPr>
          <p:spPr bwMode="auto">
            <a:xfrm>
              <a:off x="3266" y="1708"/>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93" name="Text Box 55"/>
            <p:cNvSpPr txBox="1">
              <a:spLocks noChangeArrowheads="1"/>
            </p:cNvSpPr>
            <p:nvPr/>
          </p:nvSpPr>
          <p:spPr bwMode="auto">
            <a:xfrm>
              <a:off x="3407" y="1477"/>
              <a:ext cx="473" cy="288"/>
            </a:xfrm>
            <a:prstGeom prst="rect">
              <a:avLst/>
            </a:prstGeom>
            <a:noFill/>
            <a:ln w="9525">
              <a:noFill/>
              <a:miter lim="800000"/>
              <a:headEnd/>
              <a:tailEnd/>
            </a:ln>
          </p:spPr>
          <p:txBody>
            <a:bodyPr>
              <a:spAutoFit/>
            </a:bodyPr>
            <a:lstStyle/>
            <a:p>
              <a:pPr eaLnBrk="1" hangingPunct="1">
                <a:spcBef>
                  <a:spcPct val="50000"/>
                </a:spcBef>
              </a:pPr>
              <a:r>
                <a:rPr lang="en-US" altLang="zh-CN" b="1"/>
                <a:t>CP</a:t>
              </a:r>
              <a:endParaRPr lang="en-US" altLang="zh-CN" b="1">
                <a:solidFill>
                  <a:schemeClr val="accent2"/>
                </a:solidFill>
              </a:endParaRPr>
            </a:p>
          </p:txBody>
        </p:sp>
        <p:sp>
          <p:nvSpPr>
            <p:cNvPr id="51294" name="Line 56"/>
            <p:cNvSpPr>
              <a:spLocks noChangeShapeType="1"/>
            </p:cNvSpPr>
            <p:nvPr/>
          </p:nvSpPr>
          <p:spPr bwMode="auto">
            <a:xfrm>
              <a:off x="3216" y="1031"/>
              <a:ext cx="364" cy="0"/>
            </a:xfrm>
            <a:prstGeom prst="line">
              <a:avLst/>
            </a:prstGeom>
            <a:noFill/>
            <a:ln w="38100">
              <a:solidFill>
                <a:schemeClr val="tx2"/>
              </a:solidFill>
              <a:round/>
              <a:headEnd/>
              <a:tailEnd/>
            </a:ln>
          </p:spPr>
          <p:txBody>
            <a:bodyPr wrap="none" anchor="ctr"/>
            <a:lstStyle/>
            <a:p>
              <a:endParaRPr lang="zh-CN" altLang="en-US"/>
            </a:p>
          </p:txBody>
        </p:sp>
        <p:sp>
          <p:nvSpPr>
            <p:cNvPr id="51295" name="Text Box 57"/>
            <p:cNvSpPr txBox="1">
              <a:spLocks noChangeArrowheads="1"/>
            </p:cNvSpPr>
            <p:nvPr/>
          </p:nvSpPr>
          <p:spPr bwMode="auto">
            <a:xfrm>
              <a:off x="113" y="755"/>
              <a:ext cx="564"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串行输出</a:t>
              </a:r>
              <a:endParaRPr lang="zh-CN" altLang="en-US" b="1">
                <a:solidFill>
                  <a:schemeClr val="accent2"/>
                </a:solidFill>
                <a:ea typeface="楷体_GB2312" pitchFamily="49" charset="-122"/>
              </a:endParaRPr>
            </a:p>
          </p:txBody>
        </p:sp>
        <p:sp>
          <p:nvSpPr>
            <p:cNvPr id="51296" name="Text Box 58"/>
            <p:cNvSpPr txBox="1">
              <a:spLocks noChangeArrowheads="1"/>
            </p:cNvSpPr>
            <p:nvPr/>
          </p:nvSpPr>
          <p:spPr bwMode="auto">
            <a:xfrm>
              <a:off x="937" y="1015"/>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t>3</a:t>
              </a:r>
            </a:p>
          </p:txBody>
        </p:sp>
        <p:sp>
          <p:nvSpPr>
            <p:cNvPr id="51297" name="Text Box 59"/>
            <p:cNvSpPr txBox="1">
              <a:spLocks noChangeArrowheads="1"/>
            </p:cNvSpPr>
            <p:nvPr/>
          </p:nvSpPr>
          <p:spPr bwMode="auto">
            <a:xfrm>
              <a:off x="1599" y="1011"/>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t>2</a:t>
              </a:r>
              <a:endParaRPr lang="en-US" altLang="zh-CN" sz="1200" b="1">
                <a:solidFill>
                  <a:schemeClr val="accent2"/>
                </a:solidFill>
              </a:endParaRPr>
            </a:p>
          </p:txBody>
        </p:sp>
        <p:sp>
          <p:nvSpPr>
            <p:cNvPr id="51298" name="Text Box 60"/>
            <p:cNvSpPr txBox="1">
              <a:spLocks noChangeArrowheads="1"/>
            </p:cNvSpPr>
            <p:nvPr/>
          </p:nvSpPr>
          <p:spPr bwMode="auto">
            <a:xfrm>
              <a:off x="2253" y="1017"/>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t>1</a:t>
              </a:r>
            </a:p>
          </p:txBody>
        </p:sp>
        <p:sp>
          <p:nvSpPr>
            <p:cNvPr id="51299" name="Text Box 61"/>
            <p:cNvSpPr txBox="1">
              <a:spLocks noChangeArrowheads="1"/>
            </p:cNvSpPr>
            <p:nvPr/>
          </p:nvSpPr>
          <p:spPr bwMode="auto">
            <a:xfrm>
              <a:off x="2898" y="1014"/>
              <a:ext cx="191" cy="173"/>
            </a:xfrm>
            <a:prstGeom prst="rect">
              <a:avLst/>
            </a:prstGeom>
            <a:noFill/>
            <a:ln w="9525">
              <a:noFill/>
              <a:miter lim="800000"/>
              <a:headEnd/>
              <a:tailEnd/>
            </a:ln>
          </p:spPr>
          <p:txBody>
            <a:bodyPr>
              <a:spAutoFit/>
            </a:bodyPr>
            <a:lstStyle/>
            <a:p>
              <a:pPr eaLnBrk="1" hangingPunct="1">
                <a:spcBef>
                  <a:spcPct val="50000"/>
                </a:spcBef>
              </a:pPr>
              <a:r>
                <a:rPr lang="en-US" altLang="zh-CN" sz="1200" b="1"/>
                <a:t>0</a:t>
              </a:r>
            </a:p>
          </p:txBody>
        </p:sp>
        <p:sp>
          <p:nvSpPr>
            <p:cNvPr id="51300" name="Text Box 62"/>
            <p:cNvSpPr txBox="1">
              <a:spLocks noChangeArrowheads="1"/>
            </p:cNvSpPr>
            <p:nvPr/>
          </p:nvSpPr>
          <p:spPr bwMode="auto">
            <a:xfrm>
              <a:off x="3638" y="781"/>
              <a:ext cx="51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串行输入</a:t>
              </a:r>
            </a:p>
          </p:txBody>
        </p:sp>
      </p:grpSp>
      <p:grpSp>
        <p:nvGrpSpPr>
          <p:cNvPr id="56383" name="Group 63"/>
          <p:cNvGrpSpPr>
            <a:grpSpLocks/>
          </p:cNvGrpSpPr>
          <p:nvPr/>
        </p:nvGrpSpPr>
        <p:grpSpPr bwMode="auto">
          <a:xfrm>
            <a:off x="500063" y="3225800"/>
            <a:ext cx="6386512" cy="1649413"/>
            <a:chOff x="172" y="2630"/>
            <a:chExt cx="4023" cy="1039"/>
          </a:xfrm>
        </p:grpSpPr>
        <p:sp>
          <p:nvSpPr>
            <p:cNvPr id="51209" name="Rectangle 64"/>
            <p:cNvSpPr>
              <a:spLocks noChangeArrowheads="1"/>
            </p:cNvSpPr>
            <p:nvPr/>
          </p:nvSpPr>
          <p:spPr bwMode="auto">
            <a:xfrm flipH="1">
              <a:off x="1015" y="2785"/>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10" name="AutoShape 65"/>
            <p:cNvSpPr>
              <a:spLocks noChangeArrowheads="1"/>
            </p:cNvSpPr>
            <p:nvPr/>
          </p:nvSpPr>
          <p:spPr bwMode="auto">
            <a:xfrm rot="5400000" flipH="1">
              <a:off x="1018" y="3073"/>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11" name="Text Box 66"/>
            <p:cNvSpPr txBox="1">
              <a:spLocks noChangeArrowheads="1"/>
            </p:cNvSpPr>
            <p:nvPr/>
          </p:nvSpPr>
          <p:spPr bwMode="auto">
            <a:xfrm flipH="1">
              <a:off x="1254" y="319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12" name="Line 67"/>
            <p:cNvSpPr>
              <a:spLocks noChangeShapeType="1"/>
            </p:cNvSpPr>
            <p:nvPr/>
          </p:nvSpPr>
          <p:spPr bwMode="auto">
            <a:xfrm flipH="1">
              <a:off x="1301" y="3206"/>
              <a:ext cx="100" cy="0"/>
            </a:xfrm>
            <a:prstGeom prst="line">
              <a:avLst/>
            </a:prstGeom>
            <a:noFill/>
            <a:ln w="28575">
              <a:solidFill>
                <a:schemeClr val="tx2"/>
              </a:solidFill>
              <a:round/>
              <a:headEnd/>
              <a:tailEnd/>
            </a:ln>
          </p:spPr>
          <p:txBody>
            <a:bodyPr wrap="none" anchor="ctr"/>
            <a:lstStyle/>
            <a:p>
              <a:endParaRPr lang="zh-CN" altLang="en-US"/>
            </a:p>
          </p:txBody>
        </p:sp>
        <p:sp>
          <p:nvSpPr>
            <p:cNvPr id="51213" name="Text Box 68"/>
            <p:cNvSpPr txBox="1">
              <a:spLocks noChangeArrowheads="1"/>
            </p:cNvSpPr>
            <p:nvPr/>
          </p:nvSpPr>
          <p:spPr bwMode="auto">
            <a:xfrm flipH="1">
              <a:off x="1019" y="2784"/>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14" name="Rectangle 69"/>
            <p:cNvSpPr>
              <a:spLocks noChangeArrowheads="1"/>
            </p:cNvSpPr>
            <p:nvPr/>
          </p:nvSpPr>
          <p:spPr bwMode="auto">
            <a:xfrm flipH="1">
              <a:off x="1669" y="2791"/>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15" name="AutoShape 70"/>
            <p:cNvSpPr>
              <a:spLocks noChangeArrowheads="1"/>
            </p:cNvSpPr>
            <p:nvPr/>
          </p:nvSpPr>
          <p:spPr bwMode="auto">
            <a:xfrm rot="5400000" flipH="1">
              <a:off x="1672" y="3079"/>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16" name="Text Box 71"/>
            <p:cNvSpPr txBox="1">
              <a:spLocks noChangeArrowheads="1"/>
            </p:cNvSpPr>
            <p:nvPr/>
          </p:nvSpPr>
          <p:spPr bwMode="auto">
            <a:xfrm flipH="1">
              <a:off x="1908" y="3184"/>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17" name="Text Box 72"/>
            <p:cNvSpPr txBox="1">
              <a:spLocks noChangeArrowheads="1"/>
            </p:cNvSpPr>
            <p:nvPr/>
          </p:nvSpPr>
          <p:spPr bwMode="auto">
            <a:xfrm flipH="1">
              <a:off x="1195" y="2785"/>
              <a:ext cx="39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3</a:t>
              </a:r>
              <a:endParaRPr lang="en-US" altLang="zh-CN" sz="1800" b="1"/>
            </a:p>
          </p:txBody>
        </p:sp>
        <p:sp>
          <p:nvSpPr>
            <p:cNvPr id="51218" name="Line 73"/>
            <p:cNvSpPr>
              <a:spLocks noChangeShapeType="1"/>
            </p:cNvSpPr>
            <p:nvPr/>
          </p:nvSpPr>
          <p:spPr bwMode="auto">
            <a:xfrm flipH="1">
              <a:off x="1946" y="3221"/>
              <a:ext cx="100" cy="0"/>
            </a:xfrm>
            <a:prstGeom prst="line">
              <a:avLst/>
            </a:prstGeom>
            <a:noFill/>
            <a:ln w="28575">
              <a:solidFill>
                <a:schemeClr val="tx2"/>
              </a:solidFill>
              <a:round/>
              <a:headEnd/>
              <a:tailEnd/>
            </a:ln>
          </p:spPr>
          <p:txBody>
            <a:bodyPr wrap="none" anchor="ctr"/>
            <a:lstStyle/>
            <a:p>
              <a:endParaRPr lang="zh-CN" altLang="en-US"/>
            </a:p>
          </p:txBody>
        </p:sp>
        <p:sp>
          <p:nvSpPr>
            <p:cNvPr id="51219" name="Text Box 74"/>
            <p:cNvSpPr txBox="1">
              <a:spLocks noChangeArrowheads="1"/>
            </p:cNvSpPr>
            <p:nvPr/>
          </p:nvSpPr>
          <p:spPr bwMode="auto">
            <a:xfrm flipH="1">
              <a:off x="1682" y="2790"/>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20" name="Rectangle 75"/>
            <p:cNvSpPr>
              <a:spLocks noChangeArrowheads="1"/>
            </p:cNvSpPr>
            <p:nvPr/>
          </p:nvSpPr>
          <p:spPr bwMode="auto">
            <a:xfrm flipH="1">
              <a:off x="2323" y="2797"/>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21" name="AutoShape 76"/>
            <p:cNvSpPr>
              <a:spLocks noChangeArrowheads="1"/>
            </p:cNvSpPr>
            <p:nvPr/>
          </p:nvSpPr>
          <p:spPr bwMode="auto">
            <a:xfrm rot="5400000" flipH="1">
              <a:off x="2326" y="3085"/>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22" name="Text Box 77"/>
            <p:cNvSpPr txBox="1">
              <a:spLocks noChangeArrowheads="1"/>
            </p:cNvSpPr>
            <p:nvPr/>
          </p:nvSpPr>
          <p:spPr bwMode="auto">
            <a:xfrm flipH="1">
              <a:off x="2553" y="3190"/>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23" name="Line 78"/>
            <p:cNvSpPr>
              <a:spLocks noChangeShapeType="1"/>
            </p:cNvSpPr>
            <p:nvPr/>
          </p:nvSpPr>
          <p:spPr bwMode="auto">
            <a:xfrm flipH="1">
              <a:off x="2600" y="3209"/>
              <a:ext cx="100" cy="0"/>
            </a:xfrm>
            <a:prstGeom prst="line">
              <a:avLst/>
            </a:prstGeom>
            <a:noFill/>
            <a:ln w="28575">
              <a:solidFill>
                <a:schemeClr val="tx2"/>
              </a:solidFill>
              <a:round/>
              <a:headEnd/>
              <a:tailEnd/>
            </a:ln>
          </p:spPr>
          <p:txBody>
            <a:bodyPr wrap="none" anchor="ctr"/>
            <a:lstStyle/>
            <a:p>
              <a:endParaRPr lang="zh-CN" altLang="en-US"/>
            </a:p>
          </p:txBody>
        </p:sp>
        <p:sp>
          <p:nvSpPr>
            <p:cNvPr id="51224" name="Text Box 79"/>
            <p:cNvSpPr txBox="1">
              <a:spLocks noChangeArrowheads="1"/>
            </p:cNvSpPr>
            <p:nvPr/>
          </p:nvSpPr>
          <p:spPr bwMode="auto">
            <a:xfrm flipH="1">
              <a:off x="2336" y="2796"/>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25" name="Rectangle 80"/>
            <p:cNvSpPr>
              <a:spLocks noChangeArrowheads="1"/>
            </p:cNvSpPr>
            <p:nvPr/>
          </p:nvSpPr>
          <p:spPr bwMode="auto">
            <a:xfrm flipH="1">
              <a:off x="2977" y="2785"/>
              <a:ext cx="432" cy="624"/>
            </a:xfrm>
            <a:prstGeom prst="rect">
              <a:avLst/>
            </a:prstGeom>
            <a:noFill/>
            <a:ln w="38100">
              <a:solidFill>
                <a:schemeClr val="tx2"/>
              </a:solidFill>
              <a:miter lim="800000"/>
              <a:headEnd/>
              <a:tailEnd/>
            </a:ln>
          </p:spPr>
          <p:txBody>
            <a:bodyPr wrap="none" anchor="ctr"/>
            <a:lstStyle/>
            <a:p>
              <a:pPr eaLnBrk="1" hangingPunct="1"/>
              <a:endParaRPr lang="zh-CN" altLang="en-US"/>
            </a:p>
          </p:txBody>
        </p:sp>
        <p:sp>
          <p:nvSpPr>
            <p:cNvPr id="51226" name="AutoShape 81"/>
            <p:cNvSpPr>
              <a:spLocks noChangeArrowheads="1"/>
            </p:cNvSpPr>
            <p:nvPr/>
          </p:nvSpPr>
          <p:spPr bwMode="auto">
            <a:xfrm rot="5400000" flipH="1">
              <a:off x="2980" y="3073"/>
              <a:ext cx="96" cy="96"/>
            </a:xfrm>
            <a:prstGeom prst="flowChartExtract">
              <a:avLst/>
            </a:prstGeom>
            <a:noFill/>
            <a:ln w="38100">
              <a:solidFill>
                <a:schemeClr val="tx2"/>
              </a:solidFill>
              <a:miter lim="800000"/>
              <a:headEnd/>
              <a:tailEnd/>
            </a:ln>
          </p:spPr>
          <p:txBody>
            <a:bodyPr wrap="none" anchor="ctr"/>
            <a:lstStyle/>
            <a:p>
              <a:pPr eaLnBrk="1" hangingPunct="1"/>
              <a:endParaRPr lang="zh-CN" altLang="en-US"/>
            </a:p>
          </p:txBody>
        </p:sp>
        <p:sp>
          <p:nvSpPr>
            <p:cNvPr id="51227" name="Text Box 82"/>
            <p:cNvSpPr txBox="1">
              <a:spLocks noChangeArrowheads="1"/>
            </p:cNvSpPr>
            <p:nvPr/>
          </p:nvSpPr>
          <p:spPr bwMode="auto">
            <a:xfrm flipH="1">
              <a:off x="3216" y="3196"/>
              <a:ext cx="264"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p>
          </p:txBody>
        </p:sp>
        <p:sp>
          <p:nvSpPr>
            <p:cNvPr id="51228" name="Line 83"/>
            <p:cNvSpPr>
              <a:spLocks noChangeShapeType="1"/>
            </p:cNvSpPr>
            <p:nvPr/>
          </p:nvSpPr>
          <p:spPr bwMode="auto">
            <a:xfrm flipH="1">
              <a:off x="3254" y="3206"/>
              <a:ext cx="100" cy="0"/>
            </a:xfrm>
            <a:prstGeom prst="line">
              <a:avLst/>
            </a:prstGeom>
            <a:noFill/>
            <a:ln w="28575">
              <a:solidFill>
                <a:schemeClr val="tx2"/>
              </a:solidFill>
              <a:round/>
              <a:headEnd/>
              <a:tailEnd/>
            </a:ln>
          </p:spPr>
          <p:txBody>
            <a:bodyPr wrap="none" anchor="ctr"/>
            <a:lstStyle/>
            <a:p>
              <a:endParaRPr lang="zh-CN" altLang="en-US"/>
            </a:p>
          </p:txBody>
        </p:sp>
        <p:sp>
          <p:nvSpPr>
            <p:cNvPr id="51229" name="Text Box 84"/>
            <p:cNvSpPr txBox="1">
              <a:spLocks noChangeArrowheads="1"/>
            </p:cNvSpPr>
            <p:nvPr/>
          </p:nvSpPr>
          <p:spPr bwMode="auto">
            <a:xfrm flipH="1">
              <a:off x="2990" y="2793"/>
              <a:ext cx="246"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p>
          </p:txBody>
        </p:sp>
        <p:sp>
          <p:nvSpPr>
            <p:cNvPr id="51230" name="Line 85"/>
            <p:cNvSpPr>
              <a:spLocks noChangeShapeType="1"/>
            </p:cNvSpPr>
            <p:nvPr/>
          </p:nvSpPr>
          <p:spPr bwMode="auto">
            <a:xfrm>
              <a:off x="1453" y="2884"/>
              <a:ext cx="218" cy="0"/>
            </a:xfrm>
            <a:prstGeom prst="line">
              <a:avLst/>
            </a:prstGeom>
            <a:noFill/>
            <a:ln w="38100">
              <a:solidFill>
                <a:schemeClr val="tx2"/>
              </a:solidFill>
              <a:round/>
              <a:headEnd/>
              <a:tailEnd/>
            </a:ln>
          </p:spPr>
          <p:txBody>
            <a:bodyPr wrap="none" anchor="ctr"/>
            <a:lstStyle/>
            <a:p>
              <a:endParaRPr lang="zh-CN" altLang="en-US"/>
            </a:p>
          </p:txBody>
        </p:sp>
        <p:sp>
          <p:nvSpPr>
            <p:cNvPr id="51231" name="Line 86"/>
            <p:cNvSpPr>
              <a:spLocks noChangeShapeType="1"/>
            </p:cNvSpPr>
            <p:nvPr/>
          </p:nvSpPr>
          <p:spPr bwMode="auto">
            <a:xfrm>
              <a:off x="2094" y="2898"/>
              <a:ext cx="218" cy="0"/>
            </a:xfrm>
            <a:prstGeom prst="line">
              <a:avLst/>
            </a:prstGeom>
            <a:noFill/>
            <a:ln w="38100">
              <a:solidFill>
                <a:schemeClr val="tx2"/>
              </a:solidFill>
              <a:round/>
              <a:headEnd/>
              <a:tailEnd/>
            </a:ln>
          </p:spPr>
          <p:txBody>
            <a:bodyPr wrap="none" anchor="ctr"/>
            <a:lstStyle/>
            <a:p>
              <a:endParaRPr lang="zh-CN" altLang="en-US"/>
            </a:p>
          </p:txBody>
        </p:sp>
        <p:sp>
          <p:nvSpPr>
            <p:cNvPr id="51232" name="Line 87"/>
            <p:cNvSpPr>
              <a:spLocks noChangeShapeType="1"/>
            </p:cNvSpPr>
            <p:nvPr/>
          </p:nvSpPr>
          <p:spPr bwMode="auto">
            <a:xfrm>
              <a:off x="2763" y="2903"/>
              <a:ext cx="218" cy="0"/>
            </a:xfrm>
            <a:prstGeom prst="line">
              <a:avLst/>
            </a:prstGeom>
            <a:noFill/>
            <a:ln w="38100">
              <a:solidFill>
                <a:schemeClr val="tx2"/>
              </a:solidFill>
              <a:round/>
              <a:headEnd/>
              <a:tailEnd/>
            </a:ln>
          </p:spPr>
          <p:txBody>
            <a:bodyPr wrap="none" anchor="ctr"/>
            <a:lstStyle/>
            <a:p>
              <a:endParaRPr lang="zh-CN" altLang="en-US"/>
            </a:p>
          </p:txBody>
        </p:sp>
        <p:sp>
          <p:nvSpPr>
            <p:cNvPr id="51233" name="Line 88"/>
            <p:cNvSpPr>
              <a:spLocks noChangeShapeType="1"/>
            </p:cNvSpPr>
            <p:nvPr/>
          </p:nvSpPr>
          <p:spPr bwMode="auto">
            <a:xfrm>
              <a:off x="3410" y="2902"/>
              <a:ext cx="227" cy="0"/>
            </a:xfrm>
            <a:prstGeom prst="line">
              <a:avLst/>
            </a:prstGeom>
            <a:noFill/>
            <a:ln w="38100">
              <a:solidFill>
                <a:schemeClr val="tx2"/>
              </a:solidFill>
              <a:round/>
              <a:headEnd/>
              <a:tailEnd type="triangle" w="med" len="med"/>
            </a:ln>
          </p:spPr>
          <p:txBody>
            <a:bodyPr wrap="none" anchor="ctr"/>
            <a:lstStyle/>
            <a:p>
              <a:endParaRPr lang="zh-CN" altLang="en-US"/>
            </a:p>
          </p:txBody>
        </p:sp>
        <p:sp>
          <p:nvSpPr>
            <p:cNvPr id="51234" name="Line 89"/>
            <p:cNvSpPr>
              <a:spLocks noChangeShapeType="1"/>
            </p:cNvSpPr>
            <p:nvPr/>
          </p:nvSpPr>
          <p:spPr bwMode="auto">
            <a:xfrm>
              <a:off x="1552" y="3129"/>
              <a:ext cx="109" cy="0"/>
            </a:xfrm>
            <a:prstGeom prst="line">
              <a:avLst/>
            </a:prstGeom>
            <a:noFill/>
            <a:ln w="38100">
              <a:solidFill>
                <a:schemeClr val="tx2"/>
              </a:solidFill>
              <a:round/>
              <a:headEnd/>
              <a:tailEnd/>
            </a:ln>
          </p:spPr>
          <p:txBody>
            <a:bodyPr wrap="none" anchor="ctr"/>
            <a:lstStyle/>
            <a:p>
              <a:endParaRPr lang="zh-CN" altLang="en-US"/>
            </a:p>
          </p:txBody>
        </p:sp>
        <p:sp>
          <p:nvSpPr>
            <p:cNvPr id="51235" name="Line 90"/>
            <p:cNvSpPr>
              <a:spLocks noChangeShapeType="1"/>
            </p:cNvSpPr>
            <p:nvPr/>
          </p:nvSpPr>
          <p:spPr bwMode="auto">
            <a:xfrm>
              <a:off x="2212" y="3125"/>
              <a:ext cx="109" cy="0"/>
            </a:xfrm>
            <a:prstGeom prst="line">
              <a:avLst/>
            </a:prstGeom>
            <a:noFill/>
            <a:ln w="38100">
              <a:solidFill>
                <a:schemeClr val="tx2"/>
              </a:solidFill>
              <a:round/>
              <a:headEnd/>
              <a:tailEnd/>
            </a:ln>
          </p:spPr>
          <p:txBody>
            <a:bodyPr wrap="none" anchor="ctr"/>
            <a:lstStyle/>
            <a:p>
              <a:endParaRPr lang="zh-CN" altLang="en-US"/>
            </a:p>
          </p:txBody>
        </p:sp>
        <p:sp>
          <p:nvSpPr>
            <p:cNvPr id="51236" name="Line 91"/>
            <p:cNvSpPr>
              <a:spLocks noChangeShapeType="1"/>
            </p:cNvSpPr>
            <p:nvPr/>
          </p:nvSpPr>
          <p:spPr bwMode="auto">
            <a:xfrm>
              <a:off x="909" y="3130"/>
              <a:ext cx="109" cy="0"/>
            </a:xfrm>
            <a:prstGeom prst="line">
              <a:avLst/>
            </a:prstGeom>
            <a:noFill/>
            <a:ln w="38100">
              <a:solidFill>
                <a:schemeClr val="tx2"/>
              </a:solidFill>
              <a:round/>
              <a:headEnd/>
              <a:tailEnd/>
            </a:ln>
          </p:spPr>
          <p:txBody>
            <a:bodyPr wrap="none" anchor="ctr"/>
            <a:lstStyle/>
            <a:p>
              <a:endParaRPr lang="zh-CN" altLang="en-US"/>
            </a:p>
          </p:txBody>
        </p:sp>
        <p:sp>
          <p:nvSpPr>
            <p:cNvPr id="51237" name="Line 92"/>
            <p:cNvSpPr>
              <a:spLocks noChangeShapeType="1"/>
            </p:cNvSpPr>
            <p:nvPr/>
          </p:nvSpPr>
          <p:spPr bwMode="auto">
            <a:xfrm>
              <a:off x="2876" y="3117"/>
              <a:ext cx="109" cy="0"/>
            </a:xfrm>
            <a:prstGeom prst="line">
              <a:avLst/>
            </a:prstGeom>
            <a:noFill/>
            <a:ln w="38100">
              <a:solidFill>
                <a:schemeClr val="tx2"/>
              </a:solidFill>
              <a:round/>
              <a:headEnd/>
              <a:tailEnd/>
            </a:ln>
          </p:spPr>
          <p:txBody>
            <a:bodyPr wrap="none" anchor="ctr"/>
            <a:lstStyle/>
            <a:p>
              <a:endParaRPr lang="zh-CN" altLang="en-US"/>
            </a:p>
          </p:txBody>
        </p:sp>
        <p:sp>
          <p:nvSpPr>
            <p:cNvPr id="51238" name="Line 93"/>
            <p:cNvSpPr>
              <a:spLocks noChangeShapeType="1"/>
            </p:cNvSpPr>
            <p:nvPr/>
          </p:nvSpPr>
          <p:spPr bwMode="auto">
            <a:xfrm>
              <a:off x="905" y="3620"/>
              <a:ext cx="2682" cy="0"/>
            </a:xfrm>
            <a:prstGeom prst="line">
              <a:avLst/>
            </a:prstGeom>
            <a:noFill/>
            <a:ln w="38100">
              <a:solidFill>
                <a:schemeClr val="tx2"/>
              </a:solidFill>
              <a:round/>
              <a:headEnd/>
              <a:tailEnd/>
            </a:ln>
          </p:spPr>
          <p:txBody>
            <a:bodyPr wrap="none" anchor="ctr"/>
            <a:lstStyle/>
            <a:p>
              <a:endParaRPr lang="zh-CN" altLang="en-US"/>
            </a:p>
          </p:txBody>
        </p:sp>
        <p:sp>
          <p:nvSpPr>
            <p:cNvPr id="51239" name="Line 94"/>
            <p:cNvSpPr>
              <a:spLocks noChangeShapeType="1"/>
            </p:cNvSpPr>
            <p:nvPr/>
          </p:nvSpPr>
          <p:spPr bwMode="auto">
            <a:xfrm>
              <a:off x="1562" y="3129"/>
              <a:ext cx="0" cy="509"/>
            </a:xfrm>
            <a:prstGeom prst="line">
              <a:avLst/>
            </a:prstGeom>
            <a:noFill/>
            <a:ln w="38100">
              <a:solidFill>
                <a:schemeClr val="tx2"/>
              </a:solidFill>
              <a:round/>
              <a:headEnd/>
              <a:tailEnd/>
            </a:ln>
          </p:spPr>
          <p:txBody>
            <a:bodyPr wrap="none" anchor="ctr"/>
            <a:lstStyle/>
            <a:p>
              <a:endParaRPr lang="zh-CN" altLang="en-US"/>
            </a:p>
          </p:txBody>
        </p:sp>
        <p:sp>
          <p:nvSpPr>
            <p:cNvPr id="51240" name="Line 95"/>
            <p:cNvSpPr>
              <a:spLocks noChangeShapeType="1"/>
            </p:cNvSpPr>
            <p:nvPr/>
          </p:nvSpPr>
          <p:spPr bwMode="auto">
            <a:xfrm>
              <a:off x="2212" y="3125"/>
              <a:ext cx="0" cy="509"/>
            </a:xfrm>
            <a:prstGeom prst="line">
              <a:avLst/>
            </a:prstGeom>
            <a:noFill/>
            <a:ln w="38100">
              <a:solidFill>
                <a:schemeClr val="tx2"/>
              </a:solidFill>
              <a:round/>
              <a:headEnd/>
              <a:tailEnd/>
            </a:ln>
          </p:spPr>
          <p:txBody>
            <a:bodyPr wrap="none" anchor="ctr"/>
            <a:lstStyle/>
            <a:p>
              <a:endParaRPr lang="zh-CN" altLang="en-US"/>
            </a:p>
          </p:txBody>
        </p:sp>
        <p:sp>
          <p:nvSpPr>
            <p:cNvPr id="51241" name="Line 96"/>
            <p:cNvSpPr>
              <a:spLocks noChangeShapeType="1"/>
            </p:cNvSpPr>
            <p:nvPr/>
          </p:nvSpPr>
          <p:spPr bwMode="auto">
            <a:xfrm>
              <a:off x="2863" y="3121"/>
              <a:ext cx="0" cy="509"/>
            </a:xfrm>
            <a:prstGeom prst="line">
              <a:avLst/>
            </a:prstGeom>
            <a:noFill/>
            <a:ln w="38100">
              <a:solidFill>
                <a:schemeClr val="tx2"/>
              </a:solidFill>
              <a:round/>
              <a:headEnd/>
              <a:tailEnd/>
            </a:ln>
          </p:spPr>
          <p:txBody>
            <a:bodyPr wrap="none" anchor="ctr"/>
            <a:lstStyle/>
            <a:p>
              <a:endParaRPr lang="zh-CN" altLang="en-US"/>
            </a:p>
          </p:txBody>
        </p:sp>
        <p:sp>
          <p:nvSpPr>
            <p:cNvPr id="51242" name="Line 97"/>
            <p:cNvSpPr>
              <a:spLocks noChangeShapeType="1"/>
            </p:cNvSpPr>
            <p:nvPr/>
          </p:nvSpPr>
          <p:spPr bwMode="auto">
            <a:xfrm>
              <a:off x="896" y="3127"/>
              <a:ext cx="0" cy="509"/>
            </a:xfrm>
            <a:prstGeom prst="line">
              <a:avLst/>
            </a:prstGeom>
            <a:noFill/>
            <a:ln w="38100">
              <a:solidFill>
                <a:schemeClr val="tx2"/>
              </a:solidFill>
              <a:round/>
              <a:headEnd/>
              <a:tailEnd/>
            </a:ln>
          </p:spPr>
          <p:txBody>
            <a:bodyPr wrap="none" anchor="ctr"/>
            <a:lstStyle/>
            <a:p>
              <a:endParaRPr lang="zh-CN" altLang="en-US"/>
            </a:p>
          </p:txBody>
        </p:sp>
        <p:sp>
          <p:nvSpPr>
            <p:cNvPr id="51243" name="Oval 98"/>
            <p:cNvSpPr>
              <a:spLocks noChangeArrowheads="1"/>
            </p:cNvSpPr>
            <p:nvPr/>
          </p:nvSpPr>
          <p:spPr bwMode="auto">
            <a:xfrm>
              <a:off x="2168" y="3571"/>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44" name="Oval 99"/>
            <p:cNvSpPr>
              <a:spLocks noChangeArrowheads="1"/>
            </p:cNvSpPr>
            <p:nvPr/>
          </p:nvSpPr>
          <p:spPr bwMode="auto">
            <a:xfrm>
              <a:off x="2816" y="3573"/>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45" name="Oval 100"/>
            <p:cNvSpPr>
              <a:spLocks noChangeArrowheads="1"/>
            </p:cNvSpPr>
            <p:nvPr/>
          </p:nvSpPr>
          <p:spPr bwMode="auto">
            <a:xfrm>
              <a:off x="1514" y="3578"/>
              <a:ext cx="91" cy="91"/>
            </a:xfrm>
            <a:prstGeom prst="ellipse">
              <a:avLst/>
            </a:prstGeom>
            <a:solidFill>
              <a:schemeClr val="tx1"/>
            </a:solidFill>
            <a:ln w="9525">
              <a:solidFill>
                <a:schemeClr val="tx2"/>
              </a:solidFill>
              <a:round/>
              <a:headEnd/>
              <a:tailEnd/>
            </a:ln>
          </p:spPr>
          <p:txBody>
            <a:bodyPr wrap="none" anchor="ctr"/>
            <a:lstStyle/>
            <a:p>
              <a:pPr eaLnBrk="1" hangingPunct="1"/>
              <a:endParaRPr lang="zh-CN" altLang="en-US"/>
            </a:p>
          </p:txBody>
        </p:sp>
        <p:sp>
          <p:nvSpPr>
            <p:cNvPr id="51246" name="Text Box 101"/>
            <p:cNvSpPr txBox="1">
              <a:spLocks noChangeArrowheads="1"/>
            </p:cNvSpPr>
            <p:nvPr/>
          </p:nvSpPr>
          <p:spPr bwMode="auto">
            <a:xfrm>
              <a:off x="3607" y="3347"/>
              <a:ext cx="473" cy="288"/>
            </a:xfrm>
            <a:prstGeom prst="rect">
              <a:avLst/>
            </a:prstGeom>
            <a:noFill/>
            <a:ln w="9525">
              <a:noFill/>
              <a:miter lim="800000"/>
              <a:headEnd/>
              <a:tailEnd/>
            </a:ln>
          </p:spPr>
          <p:txBody>
            <a:bodyPr>
              <a:spAutoFit/>
            </a:bodyPr>
            <a:lstStyle/>
            <a:p>
              <a:pPr eaLnBrk="1" hangingPunct="1">
                <a:spcBef>
                  <a:spcPct val="50000"/>
                </a:spcBef>
              </a:pPr>
              <a:r>
                <a:rPr lang="en-US" altLang="zh-CN" b="1"/>
                <a:t>CP</a:t>
              </a:r>
              <a:endParaRPr lang="en-US" altLang="zh-CN" b="1">
                <a:solidFill>
                  <a:schemeClr val="accent2"/>
                </a:solidFill>
              </a:endParaRPr>
            </a:p>
          </p:txBody>
        </p:sp>
        <p:sp>
          <p:nvSpPr>
            <p:cNvPr id="51247" name="Line 102"/>
            <p:cNvSpPr>
              <a:spLocks noChangeShapeType="1"/>
            </p:cNvSpPr>
            <p:nvPr/>
          </p:nvSpPr>
          <p:spPr bwMode="auto">
            <a:xfrm>
              <a:off x="652" y="2883"/>
              <a:ext cx="364" cy="0"/>
            </a:xfrm>
            <a:prstGeom prst="line">
              <a:avLst/>
            </a:prstGeom>
            <a:noFill/>
            <a:ln w="38100">
              <a:solidFill>
                <a:schemeClr val="tx2"/>
              </a:solidFill>
              <a:round/>
              <a:headEnd/>
              <a:tailEnd/>
            </a:ln>
          </p:spPr>
          <p:txBody>
            <a:bodyPr wrap="none" anchor="ctr"/>
            <a:lstStyle/>
            <a:p>
              <a:endParaRPr lang="zh-CN" altLang="en-US"/>
            </a:p>
          </p:txBody>
        </p:sp>
        <p:sp>
          <p:nvSpPr>
            <p:cNvPr id="51248" name="Text Box 103"/>
            <p:cNvSpPr txBox="1">
              <a:spLocks noChangeArrowheads="1"/>
            </p:cNvSpPr>
            <p:nvPr/>
          </p:nvSpPr>
          <p:spPr bwMode="auto">
            <a:xfrm>
              <a:off x="3631" y="2633"/>
              <a:ext cx="564"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串行输出</a:t>
              </a:r>
              <a:endParaRPr lang="zh-CN" altLang="en-US" b="1">
                <a:solidFill>
                  <a:schemeClr val="accent2"/>
                </a:solidFill>
                <a:ea typeface="楷体_GB2312" pitchFamily="49" charset="-122"/>
              </a:endParaRPr>
            </a:p>
          </p:txBody>
        </p:sp>
        <p:sp>
          <p:nvSpPr>
            <p:cNvPr id="51249" name="Text Box 104"/>
            <p:cNvSpPr txBox="1">
              <a:spLocks noChangeArrowheads="1"/>
            </p:cNvSpPr>
            <p:nvPr/>
          </p:nvSpPr>
          <p:spPr bwMode="auto">
            <a:xfrm flipH="1">
              <a:off x="2492" y="2790"/>
              <a:ext cx="39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51250" name="Text Box 105"/>
            <p:cNvSpPr txBox="1">
              <a:spLocks noChangeArrowheads="1"/>
            </p:cNvSpPr>
            <p:nvPr/>
          </p:nvSpPr>
          <p:spPr bwMode="auto">
            <a:xfrm flipH="1">
              <a:off x="1850" y="2795"/>
              <a:ext cx="39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51251" name="Text Box 106"/>
            <p:cNvSpPr txBox="1">
              <a:spLocks noChangeArrowheads="1"/>
            </p:cNvSpPr>
            <p:nvPr/>
          </p:nvSpPr>
          <p:spPr bwMode="auto">
            <a:xfrm flipH="1">
              <a:off x="3155" y="2792"/>
              <a:ext cx="39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51252" name="Text Box 107"/>
            <p:cNvSpPr txBox="1">
              <a:spLocks noChangeArrowheads="1"/>
            </p:cNvSpPr>
            <p:nvPr/>
          </p:nvSpPr>
          <p:spPr bwMode="auto">
            <a:xfrm>
              <a:off x="172" y="2630"/>
              <a:ext cx="517" cy="518"/>
            </a:xfrm>
            <a:prstGeom prst="rect">
              <a:avLst/>
            </a:prstGeom>
            <a:noFill/>
            <a:ln w="9525">
              <a:noFill/>
              <a:miter lim="800000"/>
              <a:headEnd/>
              <a:tailEnd/>
            </a:ln>
          </p:spPr>
          <p:txBody>
            <a:bodyPr>
              <a:spAutoFit/>
            </a:bodyPr>
            <a:lstStyle/>
            <a:p>
              <a:pPr eaLnBrk="1" hangingPunct="1">
                <a:spcBef>
                  <a:spcPct val="50000"/>
                </a:spcBef>
              </a:pPr>
              <a:r>
                <a:rPr lang="zh-CN" altLang="en-US" b="1">
                  <a:ea typeface="楷体_GB2312" pitchFamily="49" charset="-122"/>
                </a:rPr>
                <a:t>串行输入</a:t>
              </a:r>
            </a:p>
          </p:txBody>
        </p:sp>
      </p:grpSp>
      <p:sp>
        <p:nvSpPr>
          <p:cNvPr id="56428" name="Text Box 108"/>
          <p:cNvSpPr txBox="1">
            <a:spLocks noChangeArrowheads="1"/>
          </p:cNvSpPr>
          <p:nvPr/>
        </p:nvSpPr>
        <p:spPr bwMode="auto">
          <a:xfrm>
            <a:off x="423863" y="5187950"/>
            <a:ext cx="8091487" cy="1373188"/>
          </a:xfrm>
          <a:prstGeom prst="rect">
            <a:avLst/>
          </a:prstGeom>
          <a:noFill/>
          <a:ln w="9525">
            <a:noFill/>
            <a:miter lim="800000"/>
            <a:headEnd/>
            <a:tailEnd/>
          </a:ln>
        </p:spPr>
        <p:txBody>
          <a:bodyPr>
            <a:spAutoFit/>
          </a:bodyPr>
          <a:lstStyle/>
          <a:p>
            <a:pPr eaLnBrk="1" hangingPunct="1">
              <a:spcBef>
                <a:spcPct val="50000"/>
              </a:spcBef>
            </a:pPr>
            <a:r>
              <a:rPr lang="zh-CN" altLang="en-US" sz="2800" b="1" u="sng">
                <a:solidFill>
                  <a:srgbClr val="FF0000"/>
                </a:solidFill>
              </a:rPr>
              <a:t>双向移位寄存器的构成：</a:t>
            </a:r>
            <a:r>
              <a:rPr lang="zh-CN" altLang="en-US" sz="2800" b="1"/>
              <a:t>只要设置一个控制端</a:t>
            </a:r>
            <a:r>
              <a:rPr lang="en-US" altLang="zh-CN" sz="2800" b="1"/>
              <a:t>S</a:t>
            </a:r>
            <a:r>
              <a:rPr lang="zh-CN" altLang="en-US" sz="2800" b="1"/>
              <a:t>，当</a:t>
            </a:r>
            <a:r>
              <a:rPr lang="en-US" altLang="zh-CN" sz="2800" b="1"/>
              <a:t>S</a:t>
            </a:r>
            <a:r>
              <a:rPr lang="zh-CN" altLang="en-US" sz="2800" b="1"/>
              <a:t>＝</a:t>
            </a:r>
            <a:r>
              <a:rPr lang="en-US" altLang="zh-CN" sz="2800" b="1"/>
              <a:t>0 </a:t>
            </a:r>
            <a:r>
              <a:rPr lang="zh-CN" altLang="en-US" sz="2800" b="1"/>
              <a:t>时左移；而当</a:t>
            </a:r>
            <a:r>
              <a:rPr lang="en-US" altLang="zh-CN" sz="2800" b="1"/>
              <a:t>S</a:t>
            </a:r>
            <a:r>
              <a:rPr lang="zh-CN" altLang="en-US" sz="2800" b="1"/>
              <a:t>＝</a:t>
            </a:r>
            <a:r>
              <a:rPr lang="en-US" altLang="zh-CN" sz="2800" b="1"/>
              <a:t>1</a:t>
            </a:r>
            <a:r>
              <a:rPr lang="zh-CN" altLang="en-US" sz="2800" b="1"/>
              <a:t>时右移即可。集成组件 电路</a:t>
            </a:r>
            <a:r>
              <a:rPr lang="en-US" altLang="zh-CN" sz="2800" b="1">
                <a:solidFill>
                  <a:srgbClr val="0000FF"/>
                </a:solidFill>
              </a:rPr>
              <a:t>74LS194</a:t>
            </a:r>
            <a:r>
              <a:rPr lang="zh-CN" altLang="en-US" sz="2800" b="1"/>
              <a:t>就是这样的多功能移位寄存器。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34"/>
                                        </p:tgtEl>
                                        <p:attrNameLst>
                                          <p:attrName>style.visibility</p:attrName>
                                        </p:attrNameLst>
                                      </p:cBhvr>
                                      <p:to>
                                        <p:strVal val="visible"/>
                                      </p:to>
                                    </p:set>
                                    <p:animEffect transition="in" filter="wipe(left)">
                                      <p:cBhvr>
                                        <p:cTn id="7" dur="500"/>
                                        <p:tgtEl>
                                          <p:spTgt spid="56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wipe(left)">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8">
                                            <p:txEl>
                                              <p:pRg st="0" end="0"/>
                                            </p:txEl>
                                          </p:spTgt>
                                        </p:tgtEl>
                                        <p:attrNameLst>
                                          <p:attrName>style.visibility</p:attrName>
                                        </p:attrNameLst>
                                      </p:cBhvr>
                                      <p:to>
                                        <p:strVal val="visible"/>
                                      </p:to>
                                    </p:set>
                                    <p:animEffect transition="in" filter="wipe(left)">
                                      <p:cBhvr>
                                        <p:cTn id="17" dur="500"/>
                                        <p:tgtEl>
                                          <p:spTgt spid="5632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6383"/>
                                        </p:tgtEl>
                                        <p:attrNameLst>
                                          <p:attrName>style.visibility</p:attrName>
                                        </p:attrNameLst>
                                      </p:cBhvr>
                                      <p:to>
                                        <p:strVal val="visible"/>
                                      </p:to>
                                    </p:set>
                                    <p:animEffect transition="in" filter="wipe(left)">
                                      <p:cBhvr>
                                        <p:cTn id="22" dur="500"/>
                                        <p:tgtEl>
                                          <p:spTgt spid="563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6329"/>
                                        </p:tgtEl>
                                        <p:attrNameLst>
                                          <p:attrName>style.visibility</p:attrName>
                                        </p:attrNameLst>
                                      </p:cBhvr>
                                      <p:to>
                                        <p:strVal val="visible"/>
                                      </p:to>
                                    </p:set>
                                    <p:animEffect transition="in" filter="wipe(left)">
                                      <p:cBhvr>
                                        <p:cTn id="27" dur="500"/>
                                        <p:tgtEl>
                                          <p:spTgt spid="563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428">
                                            <p:txEl>
                                              <p:pRg st="0" end="0"/>
                                            </p:txEl>
                                          </p:spTgt>
                                        </p:tgtEl>
                                        <p:attrNameLst>
                                          <p:attrName>style.visibility</p:attrName>
                                        </p:attrNameLst>
                                      </p:cBhvr>
                                      <p:to>
                                        <p:strVal val="visible"/>
                                      </p:to>
                                    </p:set>
                                    <p:animEffect transition="in" filter="wipe(left)">
                                      <p:cBhvr>
                                        <p:cTn id="32" dur="500"/>
                                        <p:tgtEl>
                                          <p:spTgt spid="564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build="p" autoUpdateAnimBg="0"/>
      <p:bldP spid="5642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00025" y="228600"/>
            <a:ext cx="6186488"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二、  异步计数器的分析</a:t>
            </a:r>
          </a:p>
        </p:txBody>
      </p:sp>
      <p:sp>
        <p:nvSpPr>
          <p:cNvPr id="64515" name="Text Box 3"/>
          <p:cNvSpPr txBox="1">
            <a:spLocks noChangeArrowheads="1"/>
          </p:cNvSpPr>
          <p:nvPr/>
        </p:nvSpPr>
        <p:spPr bwMode="auto">
          <a:xfrm>
            <a:off x="725488" y="882650"/>
            <a:ext cx="7416800" cy="2655888"/>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800" b="1" u="sng">
                <a:solidFill>
                  <a:srgbClr val="0000FF"/>
                </a:solidFill>
              </a:rPr>
              <a:t>异步计数器的特点：</a:t>
            </a:r>
            <a:r>
              <a:rPr lang="zh-CN" altLang="en-US" sz="2800" b="1"/>
              <a:t>在异步计数器内部，有的触发器直接受输入计数脉冲控制，有的触发器则是把其它触发器的输出信号作为自己的时钟脉冲，</a:t>
            </a:r>
            <a:r>
              <a:rPr lang="zh-CN" altLang="en-US" sz="2800" b="1">
                <a:solidFill>
                  <a:srgbClr val="CC0066"/>
                </a:solidFill>
              </a:rPr>
              <a:t>因此各个触发器状态变换的时间先后不一，故被称为“ 异步计数器 ”。</a:t>
            </a:r>
            <a:endParaRPr lang="zh-CN" altLang="en-US" sz="2800" b="1"/>
          </a:p>
        </p:txBody>
      </p:sp>
      <p:grpSp>
        <p:nvGrpSpPr>
          <p:cNvPr id="64516" name="Group 4"/>
          <p:cNvGrpSpPr>
            <a:grpSpLocks/>
          </p:cNvGrpSpPr>
          <p:nvPr/>
        </p:nvGrpSpPr>
        <p:grpSpPr bwMode="auto">
          <a:xfrm>
            <a:off x="1978025" y="4370388"/>
            <a:ext cx="4565650" cy="2030412"/>
            <a:chOff x="1246" y="2753"/>
            <a:chExt cx="2876" cy="1279"/>
          </a:xfrm>
        </p:grpSpPr>
        <p:sp>
          <p:nvSpPr>
            <p:cNvPr id="6150" name="Rectangle 5"/>
            <p:cNvSpPr>
              <a:spLocks noChangeArrowheads="1"/>
            </p:cNvSpPr>
            <p:nvPr/>
          </p:nvSpPr>
          <p:spPr bwMode="auto">
            <a:xfrm>
              <a:off x="1916" y="2936"/>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1" name="AutoShape 6"/>
            <p:cNvSpPr>
              <a:spLocks noChangeArrowheads="1"/>
            </p:cNvSpPr>
            <p:nvPr/>
          </p:nvSpPr>
          <p:spPr bwMode="auto">
            <a:xfrm rot="5400000" flipH="1">
              <a:off x="1916" y="3179"/>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6152" name="Text Box 7"/>
            <p:cNvSpPr txBox="1">
              <a:spLocks noChangeArrowheads="1"/>
            </p:cNvSpPr>
            <p:nvPr/>
          </p:nvSpPr>
          <p:spPr bwMode="auto">
            <a:xfrm>
              <a:off x="2112" y="2984"/>
              <a:ext cx="301"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6153" name="Line 8"/>
            <p:cNvSpPr>
              <a:spLocks noChangeShapeType="1"/>
            </p:cNvSpPr>
            <p:nvPr/>
          </p:nvSpPr>
          <p:spPr bwMode="auto">
            <a:xfrm>
              <a:off x="2178" y="3015"/>
              <a:ext cx="100" cy="0"/>
            </a:xfrm>
            <a:prstGeom prst="line">
              <a:avLst/>
            </a:prstGeom>
            <a:noFill/>
            <a:ln w="28575">
              <a:solidFill>
                <a:schemeClr val="tx1"/>
              </a:solidFill>
              <a:round/>
              <a:headEnd/>
              <a:tailEnd/>
            </a:ln>
          </p:spPr>
          <p:txBody>
            <a:bodyPr wrap="none" anchor="ctr"/>
            <a:lstStyle/>
            <a:p>
              <a:endParaRPr lang="zh-CN" altLang="en-US"/>
            </a:p>
          </p:txBody>
        </p:sp>
        <p:sp>
          <p:nvSpPr>
            <p:cNvPr id="6154" name="Text Box 9"/>
            <p:cNvSpPr txBox="1">
              <a:spLocks noChangeArrowheads="1"/>
            </p:cNvSpPr>
            <p:nvPr/>
          </p:nvSpPr>
          <p:spPr bwMode="auto">
            <a:xfrm>
              <a:off x="1900" y="2935"/>
              <a:ext cx="300"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2</a:t>
              </a:r>
              <a:endParaRPr lang="en-US" altLang="zh-CN" sz="1800" b="1"/>
            </a:p>
          </p:txBody>
        </p:sp>
        <p:sp>
          <p:nvSpPr>
            <p:cNvPr id="6155" name="Rectangle 10"/>
            <p:cNvSpPr>
              <a:spLocks noChangeArrowheads="1"/>
            </p:cNvSpPr>
            <p:nvPr/>
          </p:nvSpPr>
          <p:spPr bwMode="auto">
            <a:xfrm>
              <a:off x="2642" y="2933"/>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56" name="AutoShape 11"/>
            <p:cNvSpPr>
              <a:spLocks noChangeArrowheads="1"/>
            </p:cNvSpPr>
            <p:nvPr/>
          </p:nvSpPr>
          <p:spPr bwMode="auto">
            <a:xfrm rot="5400000" flipH="1">
              <a:off x="2642" y="3194"/>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6157" name="Text Box 12"/>
            <p:cNvSpPr txBox="1">
              <a:spLocks noChangeArrowheads="1"/>
            </p:cNvSpPr>
            <p:nvPr/>
          </p:nvSpPr>
          <p:spPr bwMode="auto">
            <a:xfrm>
              <a:off x="2829" y="2990"/>
              <a:ext cx="3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6158" name="Line 13"/>
            <p:cNvSpPr>
              <a:spLocks noChangeShapeType="1"/>
            </p:cNvSpPr>
            <p:nvPr/>
          </p:nvSpPr>
          <p:spPr bwMode="auto">
            <a:xfrm>
              <a:off x="2895" y="3021"/>
              <a:ext cx="100" cy="0"/>
            </a:xfrm>
            <a:prstGeom prst="line">
              <a:avLst/>
            </a:prstGeom>
            <a:noFill/>
            <a:ln w="28575">
              <a:solidFill>
                <a:schemeClr val="tx1"/>
              </a:solidFill>
              <a:round/>
              <a:headEnd/>
              <a:tailEnd/>
            </a:ln>
          </p:spPr>
          <p:txBody>
            <a:bodyPr wrap="none" anchor="ctr"/>
            <a:lstStyle/>
            <a:p>
              <a:endParaRPr lang="zh-CN" altLang="en-US"/>
            </a:p>
          </p:txBody>
        </p:sp>
        <p:sp>
          <p:nvSpPr>
            <p:cNvPr id="6159" name="Text Box 14"/>
            <p:cNvSpPr txBox="1">
              <a:spLocks noChangeArrowheads="1"/>
            </p:cNvSpPr>
            <p:nvPr/>
          </p:nvSpPr>
          <p:spPr bwMode="auto">
            <a:xfrm>
              <a:off x="2626" y="2932"/>
              <a:ext cx="319"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1</a:t>
              </a:r>
              <a:endParaRPr lang="en-US" altLang="zh-CN" sz="1800" b="1"/>
            </a:p>
          </p:txBody>
        </p:sp>
        <p:sp>
          <p:nvSpPr>
            <p:cNvPr id="6160" name="Rectangle 15"/>
            <p:cNvSpPr>
              <a:spLocks noChangeArrowheads="1"/>
            </p:cNvSpPr>
            <p:nvPr/>
          </p:nvSpPr>
          <p:spPr bwMode="auto">
            <a:xfrm>
              <a:off x="3368" y="2939"/>
              <a:ext cx="416" cy="60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6161" name="AutoShape 16"/>
            <p:cNvSpPr>
              <a:spLocks noChangeArrowheads="1"/>
            </p:cNvSpPr>
            <p:nvPr/>
          </p:nvSpPr>
          <p:spPr bwMode="auto">
            <a:xfrm rot="5400000" flipH="1">
              <a:off x="3367" y="3193"/>
              <a:ext cx="94" cy="92"/>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6162" name="Text Box 17"/>
            <p:cNvSpPr txBox="1">
              <a:spLocks noChangeArrowheads="1"/>
            </p:cNvSpPr>
            <p:nvPr/>
          </p:nvSpPr>
          <p:spPr bwMode="auto">
            <a:xfrm>
              <a:off x="3538" y="2978"/>
              <a:ext cx="37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6163" name="Line 18"/>
            <p:cNvSpPr>
              <a:spLocks noChangeShapeType="1"/>
            </p:cNvSpPr>
            <p:nvPr/>
          </p:nvSpPr>
          <p:spPr bwMode="auto">
            <a:xfrm>
              <a:off x="3600" y="3012"/>
              <a:ext cx="97" cy="0"/>
            </a:xfrm>
            <a:prstGeom prst="line">
              <a:avLst/>
            </a:prstGeom>
            <a:noFill/>
            <a:ln w="28575">
              <a:solidFill>
                <a:schemeClr val="tx1"/>
              </a:solidFill>
              <a:round/>
              <a:headEnd/>
              <a:tailEnd/>
            </a:ln>
          </p:spPr>
          <p:txBody>
            <a:bodyPr wrap="none" anchor="ctr"/>
            <a:lstStyle/>
            <a:p>
              <a:endParaRPr lang="zh-CN" altLang="en-US"/>
            </a:p>
          </p:txBody>
        </p:sp>
        <p:sp>
          <p:nvSpPr>
            <p:cNvPr id="6164" name="Text Box 19"/>
            <p:cNvSpPr txBox="1">
              <a:spLocks noChangeArrowheads="1"/>
            </p:cNvSpPr>
            <p:nvPr/>
          </p:nvSpPr>
          <p:spPr bwMode="auto">
            <a:xfrm>
              <a:off x="3352" y="2929"/>
              <a:ext cx="310" cy="231"/>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0</a:t>
              </a:r>
              <a:endParaRPr lang="en-US" altLang="zh-CN" sz="1800" b="1"/>
            </a:p>
          </p:txBody>
        </p:sp>
        <p:sp>
          <p:nvSpPr>
            <p:cNvPr id="6165" name="Text Box 20"/>
            <p:cNvSpPr txBox="1">
              <a:spLocks noChangeArrowheads="1"/>
            </p:cNvSpPr>
            <p:nvPr/>
          </p:nvSpPr>
          <p:spPr bwMode="auto">
            <a:xfrm>
              <a:off x="2100" y="3314"/>
              <a:ext cx="301"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6166" name="Text Box 21"/>
            <p:cNvSpPr txBox="1">
              <a:spLocks noChangeArrowheads="1"/>
            </p:cNvSpPr>
            <p:nvPr/>
          </p:nvSpPr>
          <p:spPr bwMode="auto">
            <a:xfrm>
              <a:off x="2826" y="3320"/>
              <a:ext cx="318"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6167" name="Text Box 22"/>
            <p:cNvSpPr txBox="1">
              <a:spLocks noChangeArrowheads="1"/>
            </p:cNvSpPr>
            <p:nvPr/>
          </p:nvSpPr>
          <p:spPr bwMode="auto">
            <a:xfrm>
              <a:off x="3535" y="3299"/>
              <a:ext cx="37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6168" name="Line 23"/>
            <p:cNvSpPr>
              <a:spLocks noChangeShapeType="1"/>
            </p:cNvSpPr>
            <p:nvPr/>
          </p:nvSpPr>
          <p:spPr bwMode="auto">
            <a:xfrm>
              <a:off x="1818" y="3044"/>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69" name="Line 24"/>
            <p:cNvSpPr>
              <a:spLocks noChangeShapeType="1"/>
            </p:cNvSpPr>
            <p:nvPr/>
          </p:nvSpPr>
          <p:spPr bwMode="auto">
            <a:xfrm>
              <a:off x="2541" y="3058"/>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70" name="Line 25"/>
            <p:cNvSpPr>
              <a:spLocks noChangeShapeType="1"/>
            </p:cNvSpPr>
            <p:nvPr/>
          </p:nvSpPr>
          <p:spPr bwMode="auto">
            <a:xfrm>
              <a:off x="3277" y="3045"/>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71" name="Line 26"/>
            <p:cNvSpPr>
              <a:spLocks noChangeShapeType="1"/>
            </p:cNvSpPr>
            <p:nvPr/>
          </p:nvSpPr>
          <p:spPr bwMode="auto">
            <a:xfrm>
              <a:off x="2359" y="3058"/>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72" name="Line 27"/>
            <p:cNvSpPr>
              <a:spLocks noChangeShapeType="1"/>
            </p:cNvSpPr>
            <p:nvPr/>
          </p:nvSpPr>
          <p:spPr bwMode="auto">
            <a:xfrm>
              <a:off x="3064" y="3045"/>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73" name="Line 28"/>
            <p:cNvSpPr>
              <a:spLocks noChangeShapeType="1"/>
            </p:cNvSpPr>
            <p:nvPr/>
          </p:nvSpPr>
          <p:spPr bwMode="auto">
            <a:xfrm>
              <a:off x="3783" y="3042"/>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6174" name="Line 29"/>
            <p:cNvSpPr>
              <a:spLocks noChangeShapeType="1"/>
            </p:cNvSpPr>
            <p:nvPr/>
          </p:nvSpPr>
          <p:spPr bwMode="auto">
            <a:xfrm>
              <a:off x="1818" y="2753"/>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6175" name="Line 30"/>
            <p:cNvSpPr>
              <a:spLocks noChangeShapeType="1"/>
            </p:cNvSpPr>
            <p:nvPr/>
          </p:nvSpPr>
          <p:spPr bwMode="auto">
            <a:xfrm>
              <a:off x="2441" y="2768"/>
              <a:ext cx="0" cy="482"/>
            </a:xfrm>
            <a:prstGeom prst="line">
              <a:avLst/>
            </a:prstGeom>
            <a:noFill/>
            <a:ln w="38100">
              <a:solidFill>
                <a:schemeClr val="tx1"/>
              </a:solidFill>
              <a:round/>
              <a:headEnd/>
              <a:tailEnd/>
            </a:ln>
            <a:effectLst/>
          </p:spPr>
          <p:txBody>
            <a:bodyPr wrap="none" anchor="ctr"/>
            <a:lstStyle/>
            <a:p>
              <a:endParaRPr lang="zh-CN" altLang="en-US"/>
            </a:p>
          </p:txBody>
        </p:sp>
        <p:sp>
          <p:nvSpPr>
            <p:cNvPr id="6176" name="Line 31"/>
            <p:cNvSpPr>
              <a:spLocks noChangeShapeType="1"/>
            </p:cNvSpPr>
            <p:nvPr/>
          </p:nvSpPr>
          <p:spPr bwMode="auto">
            <a:xfrm>
              <a:off x="2550" y="2769"/>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6177" name="Line 32"/>
            <p:cNvSpPr>
              <a:spLocks noChangeShapeType="1"/>
            </p:cNvSpPr>
            <p:nvPr/>
          </p:nvSpPr>
          <p:spPr bwMode="auto">
            <a:xfrm>
              <a:off x="3155" y="2766"/>
              <a:ext cx="0" cy="482"/>
            </a:xfrm>
            <a:prstGeom prst="line">
              <a:avLst/>
            </a:prstGeom>
            <a:noFill/>
            <a:ln w="38100">
              <a:solidFill>
                <a:schemeClr val="tx1"/>
              </a:solidFill>
              <a:round/>
              <a:headEnd/>
              <a:tailEnd/>
            </a:ln>
            <a:effectLst/>
          </p:spPr>
          <p:txBody>
            <a:bodyPr wrap="none" anchor="ctr"/>
            <a:lstStyle/>
            <a:p>
              <a:endParaRPr lang="zh-CN" altLang="en-US"/>
            </a:p>
          </p:txBody>
        </p:sp>
        <p:sp>
          <p:nvSpPr>
            <p:cNvPr id="6178" name="Line 33"/>
            <p:cNvSpPr>
              <a:spLocks noChangeShapeType="1"/>
            </p:cNvSpPr>
            <p:nvPr/>
          </p:nvSpPr>
          <p:spPr bwMode="auto">
            <a:xfrm>
              <a:off x="3273" y="2768"/>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6179" name="Line 34"/>
            <p:cNvSpPr>
              <a:spLocks noChangeShapeType="1"/>
            </p:cNvSpPr>
            <p:nvPr/>
          </p:nvSpPr>
          <p:spPr bwMode="auto">
            <a:xfrm>
              <a:off x="3896" y="2765"/>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6180" name="Line 35"/>
            <p:cNvSpPr>
              <a:spLocks noChangeShapeType="1"/>
            </p:cNvSpPr>
            <p:nvPr/>
          </p:nvSpPr>
          <p:spPr bwMode="auto">
            <a:xfrm>
              <a:off x="1818" y="2753"/>
              <a:ext cx="636" cy="0"/>
            </a:xfrm>
            <a:prstGeom prst="line">
              <a:avLst/>
            </a:prstGeom>
            <a:noFill/>
            <a:ln w="38100">
              <a:solidFill>
                <a:schemeClr val="tx1"/>
              </a:solidFill>
              <a:round/>
              <a:headEnd/>
              <a:tailEnd/>
            </a:ln>
            <a:effectLst/>
          </p:spPr>
          <p:txBody>
            <a:bodyPr wrap="none" anchor="ctr"/>
            <a:lstStyle/>
            <a:p>
              <a:endParaRPr lang="zh-CN" altLang="en-US"/>
            </a:p>
          </p:txBody>
        </p:sp>
        <p:sp>
          <p:nvSpPr>
            <p:cNvPr id="6181" name="Line 36"/>
            <p:cNvSpPr>
              <a:spLocks noChangeShapeType="1"/>
            </p:cNvSpPr>
            <p:nvPr/>
          </p:nvSpPr>
          <p:spPr bwMode="auto">
            <a:xfrm flipV="1">
              <a:off x="2545" y="2762"/>
              <a:ext cx="612" cy="13"/>
            </a:xfrm>
            <a:prstGeom prst="line">
              <a:avLst/>
            </a:prstGeom>
            <a:noFill/>
            <a:ln w="38100">
              <a:solidFill>
                <a:schemeClr val="tx1"/>
              </a:solidFill>
              <a:round/>
              <a:headEnd/>
              <a:tailEnd/>
            </a:ln>
            <a:effectLst/>
          </p:spPr>
          <p:txBody>
            <a:bodyPr wrap="none" anchor="ctr"/>
            <a:lstStyle/>
            <a:p>
              <a:endParaRPr lang="zh-CN" altLang="en-US"/>
            </a:p>
          </p:txBody>
        </p:sp>
        <p:sp>
          <p:nvSpPr>
            <p:cNvPr id="6182" name="Line 37"/>
            <p:cNvSpPr>
              <a:spLocks noChangeShapeType="1"/>
            </p:cNvSpPr>
            <p:nvPr/>
          </p:nvSpPr>
          <p:spPr bwMode="auto">
            <a:xfrm>
              <a:off x="3267" y="2772"/>
              <a:ext cx="637" cy="0"/>
            </a:xfrm>
            <a:prstGeom prst="line">
              <a:avLst/>
            </a:prstGeom>
            <a:noFill/>
            <a:ln w="38100">
              <a:solidFill>
                <a:schemeClr val="tx1"/>
              </a:solidFill>
              <a:round/>
              <a:headEnd/>
              <a:tailEnd/>
            </a:ln>
            <a:effectLst/>
          </p:spPr>
          <p:txBody>
            <a:bodyPr wrap="none" anchor="ctr"/>
            <a:lstStyle/>
            <a:p>
              <a:endParaRPr lang="zh-CN" altLang="en-US"/>
            </a:p>
          </p:txBody>
        </p:sp>
        <p:sp>
          <p:nvSpPr>
            <p:cNvPr id="6183" name="Line 38"/>
            <p:cNvSpPr>
              <a:spLocks noChangeShapeType="1"/>
            </p:cNvSpPr>
            <p:nvPr/>
          </p:nvSpPr>
          <p:spPr bwMode="auto">
            <a:xfrm>
              <a:off x="2454" y="3235"/>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6184" name="Line 39"/>
            <p:cNvSpPr>
              <a:spLocks noChangeShapeType="1"/>
            </p:cNvSpPr>
            <p:nvPr/>
          </p:nvSpPr>
          <p:spPr bwMode="auto">
            <a:xfrm>
              <a:off x="3171" y="3232"/>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6185" name="Line 40"/>
            <p:cNvSpPr>
              <a:spLocks noChangeShapeType="1"/>
            </p:cNvSpPr>
            <p:nvPr/>
          </p:nvSpPr>
          <p:spPr bwMode="auto">
            <a:xfrm>
              <a:off x="1722" y="3232"/>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6186" name="Oval 41"/>
            <p:cNvSpPr>
              <a:spLocks noChangeArrowheads="1"/>
            </p:cNvSpPr>
            <p:nvPr/>
          </p:nvSpPr>
          <p:spPr bwMode="auto">
            <a:xfrm>
              <a:off x="2408" y="3017"/>
              <a:ext cx="64" cy="63"/>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6187" name="Oval 42"/>
            <p:cNvSpPr>
              <a:spLocks noChangeArrowheads="1"/>
            </p:cNvSpPr>
            <p:nvPr/>
          </p:nvSpPr>
          <p:spPr bwMode="auto">
            <a:xfrm>
              <a:off x="3121" y="3005"/>
              <a:ext cx="64" cy="63"/>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6188" name="Text Box 43"/>
            <p:cNvSpPr txBox="1">
              <a:spLocks noChangeArrowheads="1"/>
            </p:cNvSpPr>
            <p:nvPr/>
          </p:nvSpPr>
          <p:spPr bwMode="auto">
            <a:xfrm>
              <a:off x="1320" y="2999"/>
              <a:ext cx="50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6189" name="Text Box 44"/>
            <p:cNvSpPr txBox="1">
              <a:spLocks noChangeArrowheads="1"/>
            </p:cNvSpPr>
            <p:nvPr/>
          </p:nvSpPr>
          <p:spPr bwMode="auto">
            <a:xfrm>
              <a:off x="1246" y="3234"/>
              <a:ext cx="600" cy="518"/>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计数脉冲</a:t>
              </a:r>
            </a:p>
          </p:txBody>
        </p:sp>
        <p:sp>
          <p:nvSpPr>
            <p:cNvPr id="6190" name="Text Box 45"/>
            <p:cNvSpPr txBox="1">
              <a:spLocks noChangeArrowheads="1"/>
            </p:cNvSpPr>
            <p:nvPr/>
          </p:nvSpPr>
          <p:spPr bwMode="auto">
            <a:xfrm>
              <a:off x="1577" y="3744"/>
              <a:ext cx="2545" cy="288"/>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三位二进制异步加法计数器</a:t>
              </a:r>
            </a:p>
          </p:txBody>
        </p:sp>
      </p:grpSp>
      <p:sp>
        <p:nvSpPr>
          <p:cNvPr id="64558" name="Text Box 46"/>
          <p:cNvSpPr txBox="1">
            <a:spLocks noChangeArrowheads="1"/>
          </p:cNvSpPr>
          <p:nvPr/>
        </p:nvSpPr>
        <p:spPr bwMode="auto">
          <a:xfrm>
            <a:off x="757238" y="3673475"/>
            <a:ext cx="6986587"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FF0000"/>
                </a:solidFill>
              </a:rPr>
              <a:t>例：</a:t>
            </a:r>
            <a:r>
              <a:rPr lang="zh-CN" altLang="en-US" sz="2800" b="1"/>
              <a:t>三位二进制</a:t>
            </a:r>
            <a:r>
              <a:rPr lang="zh-CN" altLang="en-US" sz="2800" b="1">
                <a:solidFill>
                  <a:schemeClr val="accent2"/>
                </a:solidFill>
              </a:rPr>
              <a:t>异步</a:t>
            </a:r>
            <a:r>
              <a:rPr lang="zh-CN" altLang="en-US" sz="2800" b="1"/>
              <a:t>加法计数器。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558">
                                            <p:txEl>
                                              <p:pRg st="0" end="0"/>
                                            </p:txEl>
                                          </p:spTgt>
                                        </p:tgtEl>
                                        <p:attrNameLst>
                                          <p:attrName>style.visibility</p:attrName>
                                        </p:attrNameLst>
                                      </p:cBhvr>
                                      <p:to>
                                        <p:strVal val="visible"/>
                                      </p:to>
                                    </p:set>
                                    <p:animEffect transition="in" filter="wipe(left)">
                                      <p:cBhvr>
                                        <p:cTn id="12" dur="500"/>
                                        <p:tgtEl>
                                          <p:spTgt spid="6455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64516"/>
                                        </p:tgtEl>
                                        <p:attrNameLst>
                                          <p:attrName>style.visibility</p:attrName>
                                        </p:attrNameLst>
                                      </p:cBhvr>
                                      <p:to>
                                        <p:strVal val="visible"/>
                                      </p:to>
                                    </p:set>
                                    <p:animEffect transition="in" filter="box(out)">
                                      <p:cBhvr>
                                        <p:cTn id="1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P spid="64558"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404813" y="374650"/>
            <a:ext cx="4395787"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rPr>
              <a:t>2</a:t>
            </a:r>
            <a:r>
              <a:rPr lang="zh-CN" altLang="en-US" sz="2800" b="1">
                <a:solidFill>
                  <a:srgbClr val="FF0000"/>
                </a:solidFill>
              </a:rPr>
              <a:t>、循环移位寄存器</a:t>
            </a:r>
          </a:p>
        </p:txBody>
      </p:sp>
      <p:grpSp>
        <p:nvGrpSpPr>
          <p:cNvPr id="117763" name="Group 3"/>
          <p:cNvGrpSpPr>
            <a:grpSpLocks/>
          </p:cNvGrpSpPr>
          <p:nvPr/>
        </p:nvGrpSpPr>
        <p:grpSpPr bwMode="auto">
          <a:xfrm>
            <a:off x="315913" y="1358900"/>
            <a:ext cx="8828087" cy="2924175"/>
            <a:chOff x="199" y="856"/>
            <a:chExt cx="5561" cy="1842"/>
          </a:xfrm>
        </p:grpSpPr>
        <p:grpSp>
          <p:nvGrpSpPr>
            <p:cNvPr id="52248" name="Group 4"/>
            <p:cNvGrpSpPr>
              <a:grpSpLocks/>
            </p:cNvGrpSpPr>
            <p:nvPr/>
          </p:nvGrpSpPr>
          <p:grpSpPr bwMode="auto">
            <a:xfrm>
              <a:off x="320" y="856"/>
              <a:ext cx="4573" cy="327"/>
              <a:chOff x="273" y="1822"/>
              <a:chExt cx="4573" cy="327"/>
            </a:xfrm>
          </p:grpSpPr>
          <p:sp>
            <p:nvSpPr>
              <p:cNvPr id="52355" name="Text Box 5"/>
              <p:cNvSpPr txBox="1">
                <a:spLocks noChangeArrowheads="1"/>
              </p:cNvSpPr>
              <p:nvPr/>
            </p:nvSpPr>
            <p:spPr bwMode="auto">
              <a:xfrm>
                <a:off x="273" y="1822"/>
                <a:ext cx="33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a:t>
                </a:r>
              </a:p>
            </p:txBody>
          </p:sp>
          <p:grpSp>
            <p:nvGrpSpPr>
              <p:cNvPr id="52356" name="Group 6"/>
              <p:cNvGrpSpPr>
                <a:grpSpLocks/>
              </p:cNvGrpSpPr>
              <p:nvPr/>
            </p:nvGrpSpPr>
            <p:grpSpPr bwMode="auto">
              <a:xfrm>
                <a:off x="533" y="1956"/>
                <a:ext cx="4313" cy="86"/>
                <a:chOff x="533" y="1956"/>
                <a:chExt cx="4313" cy="86"/>
              </a:xfrm>
            </p:grpSpPr>
            <p:sp>
              <p:nvSpPr>
                <p:cNvPr id="52357" name="Line 7"/>
                <p:cNvSpPr>
                  <a:spLocks noChangeShapeType="1"/>
                </p:cNvSpPr>
                <p:nvPr/>
              </p:nvSpPr>
              <p:spPr bwMode="auto">
                <a:xfrm>
                  <a:off x="533" y="1996"/>
                  <a:ext cx="4313" cy="0"/>
                </a:xfrm>
                <a:prstGeom prst="line">
                  <a:avLst/>
                </a:prstGeom>
                <a:noFill/>
                <a:ln w="28575">
                  <a:solidFill>
                    <a:schemeClr val="tx1"/>
                  </a:solidFill>
                  <a:round/>
                  <a:headEnd/>
                  <a:tailEnd/>
                </a:ln>
                <a:effectLst/>
              </p:spPr>
              <p:txBody>
                <a:bodyPr wrap="none" anchor="ctr"/>
                <a:lstStyle/>
                <a:p>
                  <a:endParaRPr lang="zh-CN" altLang="en-US"/>
                </a:p>
              </p:txBody>
            </p:sp>
            <p:sp>
              <p:nvSpPr>
                <p:cNvPr id="52358" name="Oval 8"/>
                <p:cNvSpPr>
                  <a:spLocks noChangeArrowheads="1"/>
                </p:cNvSpPr>
                <p:nvPr/>
              </p:nvSpPr>
              <p:spPr bwMode="auto">
                <a:xfrm>
                  <a:off x="1119" y="1964"/>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2359" name="Oval 9"/>
                <p:cNvSpPr>
                  <a:spLocks noChangeArrowheads="1"/>
                </p:cNvSpPr>
                <p:nvPr/>
              </p:nvSpPr>
              <p:spPr bwMode="auto">
                <a:xfrm>
                  <a:off x="2370" y="1969"/>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2360" name="Oval 10"/>
                <p:cNvSpPr>
                  <a:spLocks noChangeArrowheads="1"/>
                </p:cNvSpPr>
                <p:nvPr/>
              </p:nvSpPr>
              <p:spPr bwMode="auto">
                <a:xfrm>
                  <a:off x="3574" y="1956"/>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grpSp>
        </p:grpSp>
        <p:grpSp>
          <p:nvGrpSpPr>
            <p:cNvPr id="52249" name="Group 11"/>
            <p:cNvGrpSpPr>
              <a:grpSpLocks/>
            </p:cNvGrpSpPr>
            <p:nvPr/>
          </p:nvGrpSpPr>
          <p:grpSpPr bwMode="auto">
            <a:xfrm>
              <a:off x="711" y="1035"/>
              <a:ext cx="978" cy="1086"/>
              <a:chOff x="1092" y="564"/>
              <a:chExt cx="978" cy="1086"/>
            </a:xfrm>
          </p:grpSpPr>
          <p:sp>
            <p:nvSpPr>
              <p:cNvPr id="52341" name="Rectangle 12"/>
              <p:cNvSpPr>
                <a:spLocks noChangeArrowheads="1"/>
              </p:cNvSpPr>
              <p:nvPr/>
            </p:nvSpPr>
            <p:spPr bwMode="auto">
              <a:xfrm>
                <a:off x="1265" y="762"/>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2342" name="Text Box 13"/>
              <p:cNvSpPr txBox="1">
                <a:spLocks noChangeArrowheads="1"/>
              </p:cNvSpPr>
              <p:nvPr/>
            </p:nvSpPr>
            <p:spPr bwMode="auto">
              <a:xfrm>
                <a:off x="1629" y="824"/>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2343" name="Line 14"/>
              <p:cNvSpPr>
                <a:spLocks noChangeShapeType="1"/>
              </p:cNvSpPr>
              <p:nvPr/>
            </p:nvSpPr>
            <p:spPr bwMode="auto">
              <a:xfrm>
                <a:off x="1272" y="1188"/>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2344" name="Line 15"/>
              <p:cNvSpPr>
                <a:spLocks noChangeShapeType="1"/>
              </p:cNvSpPr>
              <p:nvPr/>
            </p:nvSpPr>
            <p:spPr bwMode="auto">
              <a:xfrm flipH="1">
                <a:off x="1270" y="1290"/>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2345" name="Line 16"/>
              <p:cNvSpPr>
                <a:spLocks noChangeShapeType="1"/>
              </p:cNvSpPr>
              <p:nvPr/>
            </p:nvSpPr>
            <p:spPr bwMode="auto">
              <a:xfrm>
                <a:off x="1092" y="1278"/>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46" name="Text Box 17"/>
              <p:cNvSpPr txBox="1">
                <a:spLocks noChangeArrowheads="1"/>
              </p:cNvSpPr>
              <p:nvPr/>
            </p:nvSpPr>
            <p:spPr bwMode="auto">
              <a:xfrm>
                <a:off x="1476" y="1170"/>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2347" name="Oval 18"/>
              <p:cNvSpPr>
                <a:spLocks noChangeArrowheads="1"/>
              </p:cNvSpPr>
              <p:nvPr/>
            </p:nvSpPr>
            <p:spPr bwMode="auto">
              <a:xfrm>
                <a:off x="1554" y="1458"/>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48" name="Oval 19"/>
              <p:cNvSpPr>
                <a:spLocks noChangeArrowheads="1"/>
              </p:cNvSpPr>
              <p:nvPr/>
            </p:nvSpPr>
            <p:spPr bwMode="auto">
              <a:xfrm>
                <a:off x="1542" y="666"/>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49" name="Text Box 20"/>
              <p:cNvSpPr txBox="1">
                <a:spLocks noChangeArrowheads="1"/>
              </p:cNvSpPr>
              <p:nvPr/>
            </p:nvSpPr>
            <p:spPr bwMode="auto">
              <a:xfrm>
                <a:off x="1464" y="732"/>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2350" name="Line 21"/>
              <p:cNvSpPr>
                <a:spLocks noChangeShapeType="1"/>
              </p:cNvSpPr>
              <p:nvPr/>
            </p:nvSpPr>
            <p:spPr bwMode="auto">
              <a:xfrm>
                <a:off x="1884"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51" name="Line 22"/>
              <p:cNvSpPr>
                <a:spLocks noChangeShapeType="1"/>
              </p:cNvSpPr>
              <p:nvPr/>
            </p:nvSpPr>
            <p:spPr bwMode="auto">
              <a:xfrm>
                <a:off x="1092"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52" name="Line 23"/>
              <p:cNvSpPr>
                <a:spLocks noChangeShapeType="1"/>
              </p:cNvSpPr>
              <p:nvPr/>
            </p:nvSpPr>
            <p:spPr bwMode="auto">
              <a:xfrm>
                <a:off x="1596" y="1548"/>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53" name="Line 24"/>
              <p:cNvSpPr>
                <a:spLocks noChangeShapeType="1"/>
              </p:cNvSpPr>
              <p:nvPr/>
            </p:nvSpPr>
            <p:spPr bwMode="auto">
              <a:xfrm>
                <a:off x="1584" y="564"/>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54" name="Text Box 25"/>
              <p:cNvSpPr txBox="1">
                <a:spLocks noChangeArrowheads="1"/>
              </p:cNvSpPr>
              <p:nvPr/>
            </p:nvSpPr>
            <p:spPr bwMode="auto">
              <a:xfrm>
                <a:off x="1248" y="846"/>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grpSp>
        <p:grpSp>
          <p:nvGrpSpPr>
            <p:cNvPr id="52250" name="Group 26"/>
            <p:cNvGrpSpPr>
              <a:grpSpLocks/>
            </p:cNvGrpSpPr>
            <p:nvPr/>
          </p:nvGrpSpPr>
          <p:grpSpPr bwMode="auto">
            <a:xfrm>
              <a:off x="1958" y="1039"/>
              <a:ext cx="978" cy="1086"/>
              <a:chOff x="1092" y="564"/>
              <a:chExt cx="978" cy="1086"/>
            </a:xfrm>
          </p:grpSpPr>
          <p:sp>
            <p:nvSpPr>
              <p:cNvPr id="52327" name="Rectangle 27"/>
              <p:cNvSpPr>
                <a:spLocks noChangeArrowheads="1"/>
              </p:cNvSpPr>
              <p:nvPr/>
            </p:nvSpPr>
            <p:spPr bwMode="auto">
              <a:xfrm>
                <a:off x="1265" y="762"/>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2328" name="Text Box 28"/>
              <p:cNvSpPr txBox="1">
                <a:spLocks noChangeArrowheads="1"/>
              </p:cNvSpPr>
              <p:nvPr/>
            </p:nvSpPr>
            <p:spPr bwMode="auto">
              <a:xfrm>
                <a:off x="1629" y="824"/>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2329" name="Line 29"/>
              <p:cNvSpPr>
                <a:spLocks noChangeShapeType="1"/>
              </p:cNvSpPr>
              <p:nvPr/>
            </p:nvSpPr>
            <p:spPr bwMode="auto">
              <a:xfrm>
                <a:off x="1272" y="1188"/>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2330" name="Line 30"/>
              <p:cNvSpPr>
                <a:spLocks noChangeShapeType="1"/>
              </p:cNvSpPr>
              <p:nvPr/>
            </p:nvSpPr>
            <p:spPr bwMode="auto">
              <a:xfrm flipH="1">
                <a:off x="1270" y="1290"/>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2331" name="Line 31"/>
              <p:cNvSpPr>
                <a:spLocks noChangeShapeType="1"/>
              </p:cNvSpPr>
              <p:nvPr/>
            </p:nvSpPr>
            <p:spPr bwMode="auto">
              <a:xfrm>
                <a:off x="1092" y="1278"/>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32" name="Text Box 32"/>
              <p:cNvSpPr txBox="1">
                <a:spLocks noChangeArrowheads="1"/>
              </p:cNvSpPr>
              <p:nvPr/>
            </p:nvSpPr>
            <p:spPr bwMode="auto">
              <a:xfrm>
                <a:off x="1476" y="1170"/>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2333" name="Oval 33"/>
              <p:cNvSpPr>
                <a:spLocks noChangeArrowheads="1"/>
              </p:cNvSpPr>
              <p:nvPr/>
            </p:nvSpPr>
            <p:spPr bwMode="auto">
              <a:xfrm>
                <a:off x="1554" y="1458"/>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34" name="Oval 34"/>
              <p:cNvSpPr>
                <a:spLocks noChangeArrowheads="1"/>
              </p:cNvSpPr>
              <p:nvPr/>
            </p:nvSpPr>
            <p:spPr bwMode="auto">
              <a:xfrm>
                <a:off x="1542" y="666"/>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35" name="Text Box 35"/>
              <p:cNvSpPr txBox="1">
                <a:spLocks noChangeArrowheads="1"/>
              </p:cNvSpPr>
              <p:nvPr/>
            </p:nvSpPr>
            <p:spPr bwMode="auto">
              <a:xfrm>
                <a:off x="1464" y="732"/>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2336" name="Line 36"/>
              <p:cNvSpPr>
                <a:spLocks noChangeShapeType="1"/>
              </p:cNvSpPr>
              <p:nvPr/>
            </p:nvSpPr>
            <p:spPr bwMode="auto">
              <a:xfrm>
                <a:off x="1884"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37" name="Line 37"/>
              <p:cNvSpPr>
                <a:spLocks noChangeShapeType="1"/>
              </p:cNvSpPr>
              <p:nvPr/>
            </p:nvSpPr>
            <p:spPr bwMode="auto">
              <a:xfrm>
                <a:off x="1092"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38" name="Line 38"/>
              <p:cNvSpPr>
                <a:spLocks noChangeShapeType="1"/>
              </p:cNvSpPr>
              <p:nvPr/>
            </p:nvSpPr>
            <p:spPr bwMode="auto">
              <a:xfrm>
                <a:off x="1596" y="1548"/>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39" name="Line 39"/>
              <p:cNvSpPr>
                <a:spLocks noChangeShapeType="1"/>
              </p:cNvSpPr>
              <p:nvPr/>
            </p:nvSpPr>
            <p:spPr bwMode="auto">
              <a:xfrm>
                <a:off x="1584" y="564"/>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40" name="Text Box 40"/>
              <p:cNvSpPr txBox="1">
                <a:spLocks noChangeArrowheads="1"/>
              </p:cNvSpPr>
              <p:nvPr/>
            </p:nvSpPr>
            <p:spPr bwMode="auto">
              <a:xfrm>
                <a:off x="1248" y="846"/>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grpSp>
        <p:grpSp>
          <p:nvGrpSpPr>
            <p:cNvPr id="52251" name="Group 41"/>
            <p:cNvGrpSpPr>
              <a:grpSpLocks/>
            </p:cNvGrpSpPr>
            <p:nvPr/>
          </p:nvGrpSpPr>
          <p:grpSpPr bwMode="auto">
            <a:xfrm>
              <a:off x="3171" y="1035"/>
              <a:ext cx="978" cy="1086"/>
              <a:chOff x="1092" y="564"/>
              <a:chExt cx="978" cy="1086"/>
            </a:xfrm>
          </p:grpSpPr>
          <p:sp>
            <p:nvSpPr>
              <p:cNvPr id="52313" name="Rectangle 42"/>
              <p:cNvSpPr>
                <a:spLocks noChangeArrowheads="1"/>
              </p:cNvSpPr>
              <p:nvPr/>
            </p:nvSpPr>
            <p:spPr bwMode="auto">
              <a:xfrm>
                <a:off x="1265" y="762"/>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2314" name="Text Box 43"/>
              <p:cNvSpPr txBox="1">
                <a:spLocks noChangeArrowheads="1"/>
              </p:cNvSpPr>
              <p:nvPr/>
            </p:nvSpPr>
            <p:spPr bwMode="auto">
              <a:xfrm>
                <a:off x="1629" y="824"/>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2315" name="Line 44"/>
              <p:cNvSpPr>
                <a:spLocks noChangeShapeType="1"/>
              </p:cNvSpPr>
              <p:nvPr/>
            </p:nvSpPr>
            <p:spPr bwMode="auto">
              <a:xfrm>
                <a:off x="1272" y="1188"/>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2316" name="Line 45"/>
              <p:cNvSpPr>
                <a:spLocks noChangeShapeType="1"/>
              </p:cNvSpPr>
              <p:nvPr/>
            </p:nvSpPr>
            <p:spPr bwMode="auto">
              <a:xfrm flipH="1">
                <a:off x="1270" y="1290"/>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2317" name="Line 46"/>
              <p:cNvSpPr>
                <a:spLocks noChangeShapeType="1"/>
              </p:cNvSpPr>
              <p:nvPr/>
            </p:nvSpPr>
            <p:spPr bwMode="auto">
              <a:xfrm>
                <a:off x="1092" y="1278"/>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18" name="Text Box 47"/>
              <p:cNvSpPr txBox="1">
                <a:spLocks noChangeArrowheads="1"/>
              </p:cNvSpPr>
              <p:nvPr/>
            </p:nvSpPr>
            <p:spPr bwMode="auto">
              <a:xfrm>
                <a:off x="1476" y="1170"/>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2319" name="Oval 48"/>
              <p:cNvSpPr>
                <a:spLocks noChangeArrowheads="1"/>
              </p:cNvSpPr>
              <p:nvPr/>
            </p:nvSpPr>
            <p:spPr bwMode="auto">
              <a:xfrm>
                <a:off x="1554" y="1458"/>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20" name="Oval 49"/>
              <p:cNvSpPr>
                <a:spLocks noChangeArrowheads="1"/>
              </p:cNvSpPr>
              <p:nvPr/>
            </p:nvSpPr>
            <p:spPr bwMode="auto">
              <a:xfrm>
                <a:off x="1542" y="666"/>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21" name="Text Box 50"/>
              <p:cNvSpPr txBox="1">
                <a:spLocks noChangeArrowheads="1"/>
              </p:cNvSpPr>
              <p:nvPr/>
            </p:nvSpPr>
            <p:spPr bwMode="auto">
              <a:xfrm>
                <a:off x="1464" y="732"/>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2322" name="Line 51"/>
              <p:cNvSpPr>
                <a:spLocks noChangeShapeType="1"/>
              </p:cNvSpPr>
              <p:nvPr/>
            </p:nvSpPr>
            <p:spPr bwMode="auto">
              <a:xfrm>
                <a:off x="1884"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23" name="Line 52"/>
              <p:cNvSpPr>
                <a:spLocks noChangeShapeType="1"/>
              </p:cNvSpPr>
              <p:nvPr/>
            </p:nvSpPr>
            <p:spPr bwMode="auto">
              <a:xfrm>
                <a:off x="1092"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24" name="Line 53"/>
              <p:cNvSpPr>
                <a:spLocks noChangeShapeType="1"/>
              </p:cNvSpPr>
              <p:nvPr/>
            </p:nvSpPr>
            <p:spPr bwMode="auto">
              <a:xfrm>
                <a:off x="1596" y="1548"/>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25" name="Line 54"/>
              <p:cNvSpPr>
                <a:spLocks noChangeShapeType="1"/>
              </p:cNvSpPr>
              <p:nvPr/>
            </p:nvSpPr>
            <p:spPr bwMode="auto">
              <a:xfrm>
                <a:off x="1584" y="564"/>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26" name="Text Box 55"/>
              <p:cNvSpPr txBox="1">
                <a:spLocks noChangeArrowheads="1"/>
              </p:cNvSpPr>
              <p:nvPr/>
            </p:nvSpPr>
            <p:spPr bwMode="auto">
              <a:xfrm>
                <a:off x="1248" y="846"/>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grpSp>
        <p:grpSp>
          <p:nvGrpSpPr>
            <p:cNvPr id="52252" name="Group 56"/>
            <p:cNvGrpSpPr>
              <a:grpSpLocks/>
            </p:cNvGrpSpPr>
            <p:nvPr/>
          </p:nvGrpSpPr>
          <p:grpSpPr bwMode="auto">
            <a:xfrm>
              <a:off x="4386" y="1038"/>
              <a:ext cx="978" cy="1086"/>
              <a:chOff x="1092" y="564"/>
              <a:chExt cx="978" cy="1086"/>
            </a:xfrm>
          </p:grpSpPr>
          <p:sp>
            <p:nvSpPr>
              <p:cNvPr id="52299" name="Rectangle 57"/>
              <p:cNvSpPr>
                <a:spLocks noChangeArrowheads="1"/>
              </p:cNvSpPr>
              <p:nvPr/>
            </p:nvSpPr>
            <p:spPr bwMode="auto">
              <a:xfrm>
                <a:off x="1265" y="762"/>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2300" name="Text Box 58"/>
              <p:cNvSpPr txBox="1">
                <a:spLocks noChangeArrowheads="1"/>
              </p:cNvSpPr>
              <p:nvPr/>
            </p:nvSpPr>
            <p:spPr bwMode="auto">
              <a:xfrm>
                <a:off x="1629" y="824"/>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2301" name="Line 59"/>
              <p:cNvSpPr>
                <a:spLocks noChangeShapeType="1"/>
              </p:cNvSpPr>
              <p:nvPr/>
            </p:nvSpPr>
            <p:spPr bwMode="auto">
              <a:xfrm>
                <a:off x="1272" y="1188"/>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2302" name="Line 60"/>
              <p:cNvSpPr>
                <a:spLocks noChangeShapeType="1"/>
              </p:cNvSpPr>
              <p:nvPr/>
            </p:nvSpPr>
            <p:spPr bwMode="auto">
              <a:xfrm flipH="1">
                <a:off x="1270" y="1290"/>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2303" name="Line 61"/>
              <p:cNvSpPr>
                <a:spLocks noChangeShapeType="1"/>
              </p:cNvSpPr>
              <p:nvPr/>
            </p:nvSpPr>
            <p:spPr bwMode="auto">
              <a:xfrm>
                <a:off x="1092" y="1278"/>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04" name="Text Box 62"/>
              <p:cNvSpPr txBox="1">
                <a:spLocks noChangeArrowheads="1"/>
              </p:cNvSpPr>
              <p:nvPr/>
            </p:nvSpPr>
            <p:spPr bwMode="auto">
              <a:xfrm>
                <a:off x="1476" y="1170"/>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2305" name="Oval 63"/>
              <p:cNvSpPr>
                <a:spLocks noChangeArrowheads="1"/>
              </p:cNvSpPr>
              <p:nvPr/>
            </p:nvSpPr>
            <p:spPr bwMode="auto">
              <a:xfrm>
                <a:off x="1554" y="1458"/>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06" name="Oval 64"/>
              <p:cNvSpPr>
                <a:spLocks noChangeArrowheads="1"/>
              </p:cNvSpPr>
              <p:nvPr/>
            </p:nvSpPr>
            <p:spPr bwMode="auto">
              <a:xfrm>
                <a:off x="1542" y="666"/>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2307" name="Text Box 65"/>
              <p:cNvSpPr txBox="1">
                <a:spLocks noChangeArrowheads="1"/>
              </p:cNvSpPr>
              <p:nvPr/>
            </p:nvSpPr>
            <p:spPr bwMode="auto">
              <a:xfrm>
                <a:off x="1464" y="732"/>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2308" name="Line 66"/>
              <p:cNvSpPr>
                <a:spLocks noChangeShapeType="1"/>
              </p:cNvSpPr>
              <p:nvPr/>
            </p:nvSpPr>
            <p:spPr bwMode="auto">
              <a:xfrm>
                <a:off x="1884"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09" name="Line 67"/>
              <p:cNvSpPr>
                <a:spLocks noChangeShapeType="1"/>
              </p:cNvSpPr>
              <p:nvPr/>
            </p:nvSpPr>
            <p:spPr bwMode="auto">
              <a:xfrm>
                <a:off x="1092" y="97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2310" name="Line 68"/>
              <p:cNvSpPr>
                <a:spLocks noChangeShapeType="1"/>
              </p:cNvSpPr>
              <p:nvPr/>
            </p:nvSpPr>
            <p:spPr bwMode="auto">
              <a:xfrm>
                <a:off x="1596" y="1548"/>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11" name="Line 69"/>
              <p:cNvSpPr>
                <a:spLocks noChangeShapeType="1"/>
              </p:cNvSpPr>
              <p:nvPr/>
            </p:nvSpPr>
            <p:spPr bwMode="auto">
              <a:xfrm>
                <a:off x="1584" y="564"/>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2312" name="Text Box 70"/>
              <p:cNvSpPr txBox="1">
                <a:spLocks noChangeArrowheads="1"/>
              </p:cNvSpPr>
              <p:nvPr/>
            </p:nvSpPr>
            <p:spPr bwMode="auto">
              <a:xfrm>
                <a:off x="1248" y="846"/>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grpSp>
        <p:grpSp>
          <p:nvGrpSpPr>
            <p:cNvPr id="52253" name="Group 71"/>
            <p:cNvGrpSpPr>
              <a:grpSpLocks/>
            </p:cNvGrpSpPr>
            <p:nvPr/>
          </p:nvGrpSpPr>
          <p:grpSpPr bwMode="auto">
            <a:xfrm>
              <a:off x="1509" y="1120"/>
              <a:ext cx="619" cy="327"/>
              <a:chOff x="1463" y="2092"/>
              <a:chExt cx="619" cy="327"/>
            </a:xfrm>
          </p:grpSpPr>
          <p:sp>
            <p:nvSpPr>
              <p:cNvPr id="52297" name="Line 72"/>
              <p:cNvSpPr>
                <a:spLocks noChangeShapeType="1"/>
              </p:cNvSpPr>
              <p:nvPr/>
            </p:nvSpPr>
            <p:spPr bwMode="auto">
              <a:xfrm>
                <a:off x="1463" y="2417"/>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98" name="Text Box 73"/>
              <p:cNvSpPr txBox="1">
                <a:spLocks noChangeArrowheads="1"/>
              </p:cNvSpPr>
              <p:nvPr/>
            </p:nvSpPr>
            <p:spPr bwMode="auto">
              <a:xfrm>
                <a:off x="1501" y="2092"/>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Q1</a:t>
                </a:r>
              </a:p>
            </p:txBody>
          </p:sp>
        </p:grpSp>
        <p:grpSp>
          <p:nvGrpSpPr>
            <p:cNvPr id="52254" name="Group 74"/>
            <p:cNvGrpSpPr>
              <a:grpSpLocks/>
            </p:cNvGrpSpPr>
            <p:nvPr/>
          </p:nvGrpSpPr>
          <p:grpSpPr bwMode="auto">
            <a:xfrm>
              <a:off x="2739" y="1120"/>
              <a:ext cx="619" cy="327"/>
              <a:chOff x="2687" y="2088"/>
              <a:chExt cx="619" cy="327"/>
            </a:xfrm>
          </p:grpSpPr>
          <p:sp>
            <p:nvSpPr>
              <p:cNvPr id="52295" name="Line 75"/>
              <p:cNvSpPr>
                <a:spLocks noChangeShapeType="1"/>
              </p:cNvSpPr>
              <p:nvPr/>
            </p:nvSpPr>
            <p:spPr bwMode="auto">
              <a:xfrm>
                <a:off x="2687" y="2414"/>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96" name="Text Box 76"/>
              <p:cNvSpPr txBox="1">
                <a:spLocks noChangeArrowheads="1"/>
              </p:cNvSpPr>
              <p:nvPr/>
            </p:nvSpPr>
            <p:spPr bwMode="auto">
              <a:xfrm>
                <a:off x="2760" y="2088"/>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Q2</a:t>
                </a:r>
              </a:p>
            </p:txBody>
          </p:sp>
        </p:grpSp>
        <p:grpSp>
          <p:nvGrpSpPr>
            <p:cNvPr id="52255" name="Group 77"/>
            <p:cNvGrpSpPr>
              <a:grpSpLocks/>
            </p:cNvGrpSpPr>
            <p:nvPr/>
          </p:nvGrpSpPr>
          <p:grpSpPr bwMode="auto">
            <a:xfrm>
              <a:off x="3956" y="1130"/>
              <a:ext cx="619" cy="327"/>
              <a:chOff x="3910" y="2102"/>
              <a:chExt cx="619" cy="327"/>
            </a:xfrm>
          </p:grpSpPr>
          <p:sp>
            <p:nvSpPr>
              <p:cNvPr id="52293" name="Line 78"/>
              <p:cNvSpPr>
                <a:spLocks noChangeShapeType="1"/>
              </p:cNvSpPr>
              <p:nvPr/>
            </p:nvSpPr>
            <p:spPr bwMode="auto">
              <a:xfrm>
                <a:off x="3910" y="2419"/>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94" name="Text Box 79"/>
              <p:cNvSpPr txBox="1">
                <a:spLocks noChangeArrowheads="1"/>
              </p:cNvSpPr>
              <p:nvPr/>
            </p:nvSpPr>
            <p:spPr bwMode="auto">
              <a:xfrm>
                <a:off x="3992" y="2102"/>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Q3</a:t>
                </a:r>
              </a:p>
            </p:txBody>
          </p:sp>
        </p:grpSp>
        <p:sp>
          <p:nvSpPr>
            <p:cNvPr id="52256" name="Text Box 80"/>
            <p:cNvSpPr txBox="1">
              <a:spLocks noChangeArrowheads="1"/>
            </p:cNvSpPr>
            <p:nvPr/>
          </p:nvSpPr>
          <p:spPr bwMode="auto">
            <a:xfrm>
              <a:off x="5315" y="1134"/>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Q4</a:t>
              </a:r>
            </a:p>
          </p:txBody>
        </p:sp>
        <p:grpSp>
          <p:nvGrpSpPr>
            <p:cNvPr id="52257" name="Group 81"/>
            <p:cNvGrpSpPr>
              <a:grpSpLocks/>
            </p:cNvGrpSpPr>
            <p:nvPr/>
          </p:nvGrpSpPr>
          <p:grpSpPr bwMode="auto">
            <a:xfrm>
              <a:off x="199" y="1746"/>
              <a:ext cx="4191" cy="646"/>
              <a:chOff x="153" y="2718"/>
              <a:chExt cx="4191" cy="646"/>
            </a:xfrm>
          </p:grpSpPr>
          <p:sp>
            <p:nvSpPr>
              <p:cNvPr id="52284" name="Line 82"/>
              <p:cNvSpPr>
                <a:spLocks noChangeShapeType="1"/>
              </p:cNvSpPr>
              <p:nvPr/>
            </p:nvSpPr>
            <p:spPr bwMode="auto">
              <a:xfrm>
                <a:off x="508" y="3217"/>
                <a:ext cx="3836" cy="0"/>
              </a:xfrm>
              <a:prstGeom prst="line">
                <a:avLst/>
              </a:prstGeom>
              <a:noFill/>
              <a:ln w="28575">
                <a:solidFill>
                  <a:schemeClr val="tx1"/>
                </a:solidFill>
                <a:round/>
                <a:headEnd/>
                <a:tailEnd/>
              </a:ln>
              <a:effectLst/>
            </p:spPr>
            <p:txBody>
              <a:bodyPr wrap="none" anchor="ctr"/>
              <a:lstStyle/>
              <a:p>
                <a:endParaRPr lang="zh-CN" altLang="en-US"/>
              </a:p>
            </p:txBody>
          </p:sp>
          <p:sp>
            <p:nvSpPr>
              <p:cNvPr id="52285" name="Line 83"/>
              <p:cNvSpPr>
                <a:spLocks noChangeShapeType="1"/>
              </p:cNvSpPr>
              <p:nvPr/>
            </p:nvSpPr>
            <p:spPr bwMode="auto">
              <a:xfrm>
                <a:off x="4334" y="2718"/>
                <a:ext cx="0" cy="508"/>
              </a:xfrm>
              <a:prstGeom prst="line">
                <a:avLst/>
              </a:prstGeom>
              <a:noFill/>
              <a:ln w="28575">
                <a:solidFill>
                  <a:schemeClr val="tx1"/>
                </a:solidFill>
                <a:round/>
                <a:headEnd/>
                <a:tailEnd/>
              </a:ln>
              <a:effectLst/>
            </p:spPr>
            <p:txBody>
              <a:bodyPr wrap="none" anchor="ctr"/>
              <a:lstStyle/>
              <a:p>
                <a:endParaRPr lang="zh-CN" altLang="en-US"/>
              </a:p>
            </p:txBody>
          </p:sp>
          <p:sp>
            <p:nvSpPr>
              <p:cNvPr id="52286" name="Line 84"/>
              <p:cNvSpPr>
                <a:spLocks noChangeShapeType="1"/>
              </p:cNvSpPr>
              <p:nvPr/>
            </p:nvSpPr>
            <p:spPr bwMode="auto">
              <a:xfrm>
                <a:off x="3134" y="2723"/>
                <a:ext cx="0" cy="508"/>
              </a:xfrm>
              <a:prstGeom prst="line">
                <a:avLst/>
              </a:prstGeom>
              <a:noFill/>
              <a:ln w="28575">
                <a:solidFill>
                  <a:schemeClr val="tx1"/>
                </a:solidFill>
                <a:round/>
                <a:headEnd/>
                <a:tailEnd/>
              </a:ln>
              <a:effectLst/>
            </p:spPr>
            <p:txBody>
              <a:bodyPr wrap="none" anchor="ctr"/>
              <a:lstStyle/>
              <a:p>
                <a:endParaRPr lang="zh-CN" altLang="en-US"/>
              </a:p>
            </p:txBody>
          </p:sp>
          <p:sp>
            <p:nvSpPr>
              <p:cNvPr id="52287" name="Line 85"/>
              <p:cNvSpPr>
                <a:spLocks noChangeShapeType="1"/>
              </p:cNvSpPr>
              <p:nvPr/>
            </p:nvSpPr>
            <p:spPr bwMode="auto">
              <a:xfrm>
                <a:off x="676" y="2727"/>
                <a:ext cx="0" cy="508"/>
              </a:xfrm>
              <a:prstGeom prst="line">
                <a:avLst/>
              </a:prstGeom>
              <a:noFill/>
              <a:ln w="28575">
                <a:solidFill>
                  <a:schemeClr val="tx1"/>
                </a:solidFill>
                <a:round/>
                <a:headEnd/>
                <a:tailEnd/>
              </a:ln>
              <a:effectLst/>
            </p:spPr>
            <p:txBody>
              <a:bodyPr wrap="none" anchor="ctr"/>
              <a:lstStyle/>
              <a:p>
                <a:endParaRPr lang="zh-CN" altLang="en-US"/>
              </a:p>
            </p:txBody>
          </p:sp>
          <p:sp>
            <p:nvSpPr>
              <p:cNvPr id="52288" name="Oval 86"/>
              <p:cNvSpPr>
                <a:spLocks noChangeArrowheads="1"/>
              </p:cNvSpPr>
              <p:nvPr/>
            </p:nvSpPr>
            <p:spPr bwMode="auto">
              <a:xfrm>
                <a:off x="3098" y="3180"/>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2289" name="Oval 87"/>
              <p:cNvSpPr>
                <a:spLocks noChangeArrowheads="1"/>
              </p:cNvSpPr>
              <p:nvPr/>
            </p:nvSpPr>
            <p:spPr bwMode="auto">
              <a:xfrm>
                <a:off x="643" y="3185"/>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2290" name="Oval 88"/>
              <p:cNvSpPr>
                <a:spLocks noChangeArrowheads="1"/>
              </p:cNvSpPr>
              <p:nvPr/>
            </p:nvSpPr>
            <p:spPr bwMode="auto">
              <a:xfrm>
                <a:off x="1875" y="3172"/>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2291" name="Text Box 89"/>
              <p:cNvSpPr txBox="1">
                <a:spLocks noChangeArrowheads="1"/>
              </p:cNvSpPr>
              <p:nvPr/>
            </p:nvSpPr>
            <p:spPr bwMode="auto">
              <a:xfrm>
                <a:off x="153" y="3037"/>
                <a:ext cx="489"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52292" name="Line 90"/>
              <p:cNvSpPr>
                <a:spLocks noChangeShapeType="1"/>
              </p:cNvSpPr>
              <p:nvPr/>
            </p:nvSpPr>
            <p:spPr bwMode="auto">
              <a:xfrm>
                <a:off x="1912" y="2721"/>
                <a:ext cx="0" cy="508"/>
              </a:xfrm>
              <a:prstGeom prst="line">
                <a:avLst/>
              </a:prstGeom>
              <a:noFill/>
              <a:ln w="28575">
                <a:solidFill>
                  <a:schemeClr val="tx1"/>
                </a:solidFill>
                <a:round/>
                <a:headEnd/>
                <a:tailEnd/>
              </a:ln>
              <a:effectLst/>
            </p:spPr>
            <p:txBody>
              <a:bodyPr wrap="none" anchor="ctr"/>
              <a:lstStyle/>
              <a:p>
                <a:endParaRPr lang="zh-CN" altLang="en-US"/>
              </a:p>
            </p:txBody>
          </p:sp>
        </p:grpSp>
        <p:grpSp>
          <p:nvGrpSpPr>
            <p:cNvPr id="52258" name="Group 91"/>
            <p:cNvGrpSpPr>
              <a:grpSpLocks/>
            </p:cNvGrpSpPr>
            <p:nvPr/>
          </p:nvGrpSpPr>
          <p:grpSpPr bwMode="auto">
            <a:xfrm>
              <a:off x="272" y="2346"/>
              <a:ext cx="1921" cy="352"/>
              <a:chOff x="272" y="2346"/>
              <a:chExt cx="1921" cy="352"/>
            </a:xfrm>
          </p:grpSpPr>
          <p:grpSp>
            <p:nvGrpSpPr>
              <p:cNvPr id="52259" name="Group 92"/>
              <p:cNvGrpSpPr>
                <a:grpSpLocks/>
              </p:cNvGrpSpPr>
              <p:nvPr/>
            </p:nvGrpSpPr>
            <p:grpSpPr bwMode="auto">
              <a:xfrm>
                <a:off x="272" y="2346"/>
                <a:ext cx="1921" cy="352"/>
                <a:chOff x="226" y="3318"/>
                <a:chExt cx="1921" cy="352"/>
              </a:xfrm>
            </p:grpSpPr>
            <p:sp>
              <p:nvSpPr>
                <p:cNvPr id="52264" name="Line 93"/>
                <p:cNvSpPr>
                  <a:spLocks noChangeShapeType="1"/>
                </p:cNvSpPr>
                <p:nvPr/>
              </p:nvSpPr>
              <p:spPr bwMode="auto">
                <a:xfrm flipV="1">
                  <a:off x="226" y="3670"/>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65" name="Line 94"/>
                <p:cNvSpPr>
                  <a:spLocks noChangeShapeType="1"/>
                </p:cNvSpPr>
                <p:nvPr/>
              </p:nvSpPr>
              <p:spPr bwMode="auto">
                <a:xfrm flipV="1">
                  <a:off x="386" y="3347"/>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66" name="Line 95"/>
                <p:cNvSpPr>
                  <a:spLocks noChangeShapeType="1"/>
                </p:cNvSpPr>
                <p:nvPr/>
              </p:nvSpPr>
              <p:spPr bwMode="auto">
                <a:xfrm flipV="1">
                  <a:off x="563" y="3660"/>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67" name="Line 96"/>
                <p:cNvSpPr>
                  <a:spLocks noChangeShapeType="1"/>
                </p:cNvSpPr>
                <p:nvPr/>
              </p:nvSpPr>
              <p:spPr bwMode="auto">
                <a:xfrm flipV="1">
                  <a:off x="395" y="3349"/>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68" name="Line 97"/>
                <p:cNvSpPr>
                  <a:spLocks noChangeShapeType="1"/>
                </p:cNvSpPr>
                <p:nvPr/>
              </p:nvSpPr>
              <p:spPr bwMode="auto">
                <a:xfrm flipV="1">
                  <a:off x="554" y="3352"/>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69" name="Line 98"/>
                <p:cNvSpPr>
                  <a:spLocks noChangeShapeType="1"/>
                </p:cNvSpPr>
                <p:nvPr/>
              </p:nvSpPr>
              <p:spPr bwMode="auto">
                <a:xfrm flipV="1">
                  <a:off x="1632" y="3641"/>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0" name="Line 99"/>
                <p:cNvSpPr>
                  <a:spLocks noChangeShapeType="1"/>
                </p:cNvSpPr>
                <p:nvPr/>
              </p:nvSpPr>
              <p:spPr bwMode="auto">
                <a:xfrm flipV="1">
                  <a:off x="1792" y="3318"/>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1" name="Line 100"/>
                <p:cNvSpPr>
                  <a:spLocks noChangeShapeType="1"/>
                </p:cNvSpPr>
                <p:nvPr/>
              </p:nvSpPr>
              <p:spPr bwMode="auto">
                <a:xfrm flipV="1">
                  <a:off x="1969" y="3631"/>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2" name="Line 101"/>
                <p:cNvSpPr>
                  <a:spLocks noChangeShapeType="1"/>
                </p:cNvSpPr>
                <p:nvPr/>
              </p:nvSpPr>
              <p:spPr bwMode="auto">
                <a:xfrm flipV="1">
                  <a:off x="1801" y="3320"/>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73" name="Line 102"/>
                <p:cNvSpPr>
                  <a:spLocks noChangeShapeType="1"/>
                </p:cNvSpPr>
                <p:nvPr/>
              </p:nvSpPr>
              <p:spPr bwMode="auto">
                <a:xfrm flipV="1">
                  <a:off x="1960" y="3323"/>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74" name="Line 103"/>
                <p:cNvSpPr>
                  <a:spLocks noChangeShapeType="1"/>
                </p:cNvSpPr>
                <p:nvPr/>
              </p:nvSpPr>
              <p:spPr bwMode="auto">
                <a:xfrm flipV="1">
                  <a:off x="678" y="3662"/>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5" name="Line 104"/>
                <p:cNvSpPr>
                  <a:spLocks noChangeShapeType="1"/>
                </p:cNvSpPr>
                <p:nvPr/>
              </p:nvSpPr>
              <p:spPr bwMode="auto">
                <a:xfrm flipV="1">
                  <a:off x="838" y="3339"/>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6" name="Line 105"/>
                <p:cNvSpPr>
                  <a:spLocks noChangeShapeType="1"/>
                </p:cNvSpPr>
                <p:nvPr/>
              </p:nvSpPr>
              <p:spPr bwMode="auto">
                <a:xfrm flipV="1">
                  <a:off x="1015" y="3652"/>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77" name="Line 106"/>
                <p:cNvSpPr>
                  <a:spLocks noChangeShapeType="1"/>
                </p:cNvSpPr>
                <p:nvPr/>
              </p:nvSpPr>
              <p:spPr bwMode="auto">
                <a:xfrm flipV="1">
                  <a:off x="847" y="3341"/>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78" name="Line 107"/>
                <p:cNvSpPr>
                  <a:spLocks noChangeShapeType="1"/>
                </p:cNvSpPr>
                <p:nvPr/>
              </p:nvSpPr>
              <p:spPr bwMode="auto">
                <a:xfrm flipV="1">
                  <a:off x="1006" y="3344"/>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79" name="Line 108"/>
                <p:cNvSpPr>
                  <a:spLocks noChangeShapeType="1"/>
                </p:cNvSpPr>
                <p:nvPr/>
              </p:nvSpPr>
              <p:spPr bwMode="auto">
                <a:xfrm flipV="1">
                  <a:off x="1150" y="3651"/>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80" name="Line 109"/>
                <p:cNvSpPr>
                  <a:spLocks noChangeShapeType="1"/>
                </p:cNvSpPr>
                <p:nvPr/>
              </p:nvSpPr>
              <p:spPr bwMode="auto">
                <a:xfrm flipV="1">
                  <a:off x="1310" y="3328"/>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81" name="Line 110"/>
                <p:cNvSpPr>
                  <a:spLocks noChangeShapeType="1"/>
                </p:cNvSpPr>
                <p:nvPr/>
              </p:nvSpPr>
              <p:spPr bwMode="auto">
                <a:xfrm flipV="1">
                  <a:off x="1487" y="3641"/>
                  <a:ext cx="178" cy="0"/>
                </a:xfrm>
                <a:prstGeom prst="line">
                  <a:avLst/>
                </a:prstGeom>
                <a:noFill/>
                <a:ln w="28575">
                  <a:solidFill>
                    <a:schemeClr val="tx1"/>
                  </a:solidFill>
                  <a:round/>
                  <a:headEnd/>
                  <a:tailEnd/>
                </a:ln>
                <a:effectLst/>
              </p:spPr>
              <p:txBody>
                <a:bodyPr wrap="none" anchor="ctr"/>
                <a:lstStyle/>
                <a:p>
                  <a:endParaRPr lang="zh-CN" altLang="en-US"/>
                </a:p>
              </p:txBody>
            </p:sp>
            <p:sp>
              <p:nvSpPr>
                <p:cNvPr id="52282" name="Line 111"/>
                <p:cNvSpPr>
                  <a:spLocks noChangeShapeType="1"/>
                </p:cNvSpPr>
                <p:nvPr/>
              </p:nvSpPr>
              <p:spPr bwMode="auto">
                <a:xfrm flipV="1">
                  <a:off x="1319" y="3330"/>
                  <a:ext cx="0" cy="318"/>
                </a:xfrm>
                <a:prstGeom prst="line">
                  <a:avLst/>
                </a:prstGeom>
                <a:noFill/>
                <a:ln w="28575">
                  <a:solidFill>
                    <a:schemeClr val="tx1"/>
                  </a:solidFill>
                  <a:round/>
                  <a:headEnd/>
                  <a:tailEnd/>
                </a:ln>
                <a:effectLst/>
              </p:spPr>
              <p:txBody>
                <a:bodyPr wrap="none" anchor="ctr"/>
                <a:lstStyle/>
                <a:p>
                  <a:endParaRPr lang="zh-CN" altLang="en-US"/>
                </a:p>
              </p:txBody>
            </p:sp>
            <p:sp>
              <p:nvSpPr>
                <p:cNvPr id="52283" name="Line 112"/>
                <p:cNvSpPr>
                  <a:spLocks noChangeShapeType="1"/>
                </p:cNvSpPr>
                <p:nvPr/>
              </p:nvSpPr>
              <p:spPr bwMode="auto">
                <a:xfrm flipV="1">
                  <a:off x="1478" y="3333"/>
                  <a:ext cx="0" cy="318"/>
                </a:xfrm>
                <a:prstGeom prst="line">
                  <a:avLst/>
                </a:prstGeom>
                <a:noFill/>
                <a:ln w="28575">
                  <a:solidFill>
                    <a:schemeClr val="tx1"/>
                  </a:solidFill>
                  <a:round/>
                  <a:headEnd/>
                  <a:tailEnd/>
                </a:ln>
                <a:effectLst/>
              </p:spPr>
              <p:txBody>
                <a:bodyPr wrap="none" anchor="ctr"/>
                <a:lstStyle/>
                <a:p>
                  <a:endParaRPr lang="zh-CN" altLang="en-US"/>
                </a:p>
              </p:txBody>
            </p:sp>
          </p:grpSp>
          <p:sp>
            <p:nvSpPr>
              <p:cNvPr id="52260" name="Line 113"/>
              <p:cNvSpPr>
                <a:spLocks noChangeShapeType="1"/>
              </p:cNvSpPr>
              <p:nvPr/>
            </p:nvSpPr>
            <p:spPr bwMode="auto">
              <a:xfrm flipV="1">
                <a:off x="437" y="2471"/>
                <a:ext cx="0" cy="16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61" name="Line 114"/>
              <p:cNvSpPr>
                <a:spLocks noChangeShapeType="1"/>
              </p:cNvSpPr>
              <p:nvPr/>
            </p:nvSpPr>
            <p:spPr bwMode="auto">
              <a:xfrm flipV="1">
                <a:off x="893" y="2461"/>
                <a:ext cx="0" cy="16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62" name="Line 115"/>
              <p:cNvSpPr>
                <a:spLocks noChangeShapeType="1"/>
              </p:cNvSpPr>
              <p:nvPr/>
            </p:nvSpPr>
            <p:spPr bwMode="auto">
              <a:xfrm flipV="1">
                <a:off x="1365" y="2457"/>
                <a:ext cx="0" cy="163"/>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2263" name="Line 116"/>
              <p:cNvSpPr>
                <a:spLocks noChangeShapeType="1"/>
              </p:cNvSpPr>
              <p:nvPr/>
            </p:nvSpPr>
            <p:spPr bwMode="auto">
              <a:xfrm flipV="1">
                <a:off x="1843" y="2435"/>
                <a:ext cx="0" cy="163"/>
              </a:xfrm>
              <a:prstGeom prst="line">
                <a:avLst/>
              </a:prstGeom>
              <a:noFill/>
              <a:ln w="28575">
                <a:solidFill>
                  <a:schemeClr val="tx1"/>
                </a:solidFill>
                <a:round/>
                <a:headEnd/>
                <a:tailEnd type="triangle" w="med" len="med"/>
              </a:ln>
              <a:effectLst/>
            </p:spPr>
            <p:txBody>
              <a:bodyPr wrap="none" anchor="ctr"/>
              <a:lstStyle/>
              <a:p>
                <a:endParaRPr lang="zh-CN" altLang="en-US"/>
              </a:p>
            </p:txBody>
          </p:sp>
        </p:grpSp>
      </p:grpSp>
      <p:sp>
        <p:nvSpPr>
          <p:cNvPr id="117877" name="Text Box 117"/>
          <p:cNvSpPr txBox="1">
            <a:spLocks noChangeArrowheads="1"/>
          </p:cNvSpPr>
          <p:nvPr/>
        </p:nvSpPr>
        <p:spPr bwMode="auto">
          <a:xfrm>
            <a:off x="1731963" y="4903788"/>
            <a:ext cx="2509837" cy="1169987"/>
          </a:xfrm>
          <a:prstGeom prst="rect">
            <a:avLst/>
          </a:prstGeom>
          <a:noFill/>
          <a:ln w="9525">
            <a:solidFill>
              <a:schemeClr val="accent1"/>
            </a:solidFill>
            <a:miter lim="800000"/>
            <a:headEnd/>
            <a:tailEnd/>
          </a:ln>
          <a:effectLst/>
        </p:spPr>
        <p:txBody>
          <a:bodyPr>
            <a:spAutoFit/>
          </a:bodyPr>
          <a:lstStyle/>
          <a:p>
            <a:pPr algn="ctr" eaLnBrk="1" hangingPunct="1">
              <a:spcBef>
                <a:spcPct val="50000"/>
              </a:spcBef>
            </a:pPr>
            <a:r>
              <a:rPr lang="zh-CN" altLang="en-US" sz="2800" b="1"/>
              <a:t>经</a:t>
            </a:r>
            <a:r>
              <a:rPr lang="en-US" altLang="zh-CN" sz="2800" b="1"/>
              <a:t>4</a:t>
            </a:r>
            <a:r>
              <a:rPr lang="zh-CN" altLang="en-US" sz="2800" b="1"/>
              <a:t>个</a:t>
            </a:r>
            <a:r>
              <a:rPr lang="en-US" altLang="zh-CN" sz="2800" b="1"/>
              <a:t>CP</a:t>
            </a:r>
            <a:r>
              <a:rPr lang="zh-CN" altLang="en-US" sz="2800" b="1"/>
              <a:t>脉冲</a:t>
            </a:r>
          </a:p>
          <a:p>
            <a:pPr algn="ctr" eaLnBrk="1" hangingPunct="1">
              <a:spcBef>
                <a:spcPct val="50000"/>
              </a:spcBef>
            </a:pPr>
            <a:r>
              <a:rPr lang="zh-CN" altLang="en-US" sz="2800" b="1"/>
              <a:t>循环一周</a:t>
            </a:r>
          </a:p>
        </p:txBody>
      </p:sp>
      <p:grpSp>
        <p:nvGrpSpPr>
          <p:cNvPr id="117878" name="Group 118"/>
          <p:cNvGrpSpPr>
            <a:grpSpLocks/>
          </p:cNvGrpSpPr>
          <p:nvPr/>
        </p:nvGrpSpPr>
        <p:grpSpPr bwMode="auto">
          <a:xfrm>
            <a:off x="1127125" y="1184275"/>
            <a:ext cx="7372350" cy="1109663"/>
            <a:chOff x="710" y="746"/>
            <a:chExt cx="4644" cy="699"/>
          </a:xfrm>
        </p:grpSpPr>
        <p:sp>
          <p:nvSpPr>
            <p:cNvPr id="52244" name="Line 119"/>
            <p:cNvSpPr>
              <a:spLocks noChangeShapeType="1"/>
            </p:cNvSpPr>
            <p:nvPr/>
          </p:nvSpPr>
          <p:spPr bwMode="auto">
            <a:xfrm>
              <a:off x="5345" y="1445"/>
              <a:ext cx="0" cy="0"/>
            </a:xfrm>
            <a:prstGeom prst="line">
              <a:avLst/>
            </a:prstGeom>
            <a:noFill/>
            <a:ln w="9525">
              <a:solidFill>
                <a:srgbClr val="FF0000"/>
              </a:solidFill>
              <a:round/>
              <a:headEnd/>
              <a:tailEnd/>
            </a:ln>
            <a:effectLst/>
          </p:spPr>
          <p:txBody>
            <a:bodyPr wrap="none" anchor="ctr"/>
            <a:lstStyle/>
            <a:p>
              <a:endParaRPr lang="zh-CN" altLang="en-US"/>
            </a:p>
          </p:txBody>
        </p:sp>
        <p:sp>
          <p:nvSpPr>
            <p:cNvPr id="52245" name="Line 120"/>
            <p:cNvSpPr>
              <a:spLocks noChangeShapeType="1"/>
            </p:cNvSpPr>
            <p:nvPr/>
          </p:nvSpPr>
          <p:spPr bwMode="auto">
            <a:xfrm flipH="1">
              <a:off x="710" y="758"/>
              <a:ext cx="4644" cy="0"/>
            </a:xfrm>
            <a:prstGeom prst="line">
              <a:avLst/>
            </a:prstGeom>
            <a:noFill/>
            <a:ln w="28575">
              <a:solidFill>
                <a:srgbClr val="FF0000"/>
              </a:solidFill>
              <a:round/>
              <a:headEnd/>
              <a:tailEnd/>
            </a:ln>
            <a:effectLst/>
          </p:spPr>
          <p:txBody>
            <a:bodyPr wrap="none" anchor="ctr"/>
            <a:lstStyle/>
            <a:p>
              <a:endParaRPr lang="zh-CN" altLang="en-US"/>
            </a:p>
          </p:txBody>
        </p:sp>
        <p:sp>
          <p:nvSpPr>
            <p:cNvPr id="52246" name="Line 121"/>
            <p:cNvSpPr>
              <a:spLocks noChangeShapeType="1"/>
            </p:cNvSpPr>
            <p:nvPr/>
          </p:nvSpPr>
          <p:spPr bwMode="auto">
            <a:xfrm flipV="1">
              <a:off x="712" y="752"/>
              <a:ext cx="0" cy="691"/>
            </a:xfrm>
            <a:prstGeom prst="line">
              <a:avLst/>
            </a:prstGeom>
            <a:noFill/>
            <a:ln w="28575">
              <a:solidFill>
                <a:srgbClr val="FF0000"/>
              </a:solidFill>
              <a:round/>
              <a:headEnd/>
              <a:tailEnd/>
            </a:ln>
            <a:effectLst/>
          </p:spPr>
          <p:txBody>
            <a:bodyPr wrap="none" anchor="ctr"/>
            <a:lstStyle/>
            <a:p>
              <a:endParaRPr lang="zh-CN" altLang="en-US"/>
            </a:p>
          </p:txBody>
        </p:sp>
        <p:sp>
          <p:nvSpPr>
            <p:cNvPr id="52247" name="Line 122"/>
            <p:cNvSpPr>
              <a:spLocks noChangeShapeType="1"/>
            </p:cNvSpPr>
            <p:nvPr/>
          </p:nvSpPr>
          <p:spPr bwMode="auto">
            <a:xfrm>
              <a:off x="5354" y="746"/>
              <a:ext cx="0" cy="690"/>
            </a:xfrm>
            <a:prstGeom prst="line">
              <a:avLst/>
            </a:prstGeom>
            <a:noFill/>
            <a:ln w="28575">
              <a:solidFill>
                <a:srgbClr val="FF0000"/>
              </a:solidFill>
              <a:round/>
              <a:headEnd/>
              <a:tailEnd/>
            </a:ln>
            <a:effectLst/>
          </p:spPr>
          <p:txBody>
            <a:bodyPr wrap="none" anchor="ctr"/>
            <a:lstStyle/>
            <a:p>
              <a:endParaRPr lang="zh-CN" altLang="en-US"/>
            </a:p>
          </p:txBody>
        </p:sp>
      </p:grpSp>
      <p:grpSp>
        <p:nvGrpSpPr>
          <p:cNvPr id="117883" name="Group 123"/>
          <p:cNvGrpSpPr>
            <a:grpSpLocks/>
          </p:cNvGrpSpPr>
          <p:nvPr/>
        </p:nvGrpSpPr>
        <p:grpSpPr bwMode="auto">
          <a:xfrm>
            <a:off x="5137150" y="2922588"/>
            <a:ext cx="3636963" cy="3816350"/>
            <a:chOff x="3236" y="2399"/>
            <a:chExt cx="2291" cy="2404"/>
          </a:xfrm>
        </p:grpSpPr>
        <p:sp>
          <p:nvSpPr>
            <p:cNvPr id="52240" name="Rectangle 124"/>
            <p:cNvSpPr>
              <a:spLocks noChangeArrowheads="1"/>
            </p:cNvSpPr>
            <p:nvPr/>
          </p:nvSpPr>
          <p:spPr bwMode="auto">
            <a:xfrm>
              <a:off x="3236" y="2399"/>
              <a:ext cx="2291" cy="2400"/>
            </a:xfrm>
            <a:prstGeom prst="rect">
              <a:avLst/>
            </a:prstGeom>
            <a:solidFill>
              <a:srgbClr val="FFCCFF"/>
            </a:solidFill>
            <a:ln w="9525">
              <a:noFill/>
              <a:miter lim="800000"/>
              <a:headEnd/>
              <a:tailEnd/>
            </a:ln>
            <a:effectLst/>
          </p:spPr>
          <p:txBody>
            <a:bodyPr wrap="none" anchor="ctr"/>
            <a:lstStyle/>
            <a:p>
              <a:pPr eaLnBrk="1" hangingPunct="1"/>
              <a:endParaRPr lang="zh-CN" altLang="en-US"/>
            </a:p>
          </p:txBody>
        </p:sp>
        <p:sp>
          <p:nvSpPr>
            <p:cNvPr id="52241" name="Text Box 125"/>
            <p:cNvSpPr txBox="1">
              <a:spLocks noChangeArrowheads="1"/>
            </p:cNvSpPr>
            <p:nvPr/>
          </p:nvSpPr>
          <p:spPr bwMode="auto">
            <a:xfrm>
              <a:off x="3239" y="2456"/>
              <a:ext cx="2233" cy="234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  Q1   Q2   Q3   Q4</a:t>
              </a:r>
            </a:p>
            <a:p>
              <a:pPr eaLnBrk="1" hangingPunct="1">
                <a:spcBef>
                  <a:spcPct val="50000"/>
                </a:spcBef>
              </a:pPr>
              <a:r>
                <a:rPr lang="en-US" altLang="zh-CN" sz="2800" b="1"/>
                <a:t>   0    1      0      0      0</a:t>
              </a:r>
            </a:p>
            <a:p>
              <a:pPr eaLnBrk="1" hangingPunct="1">
                <a:spcBef>
                  <a:spcPct val="50000"/>
                </a:spcBef>
              </a:pPr>
              <a:r>
                <a:rPr lang="en-US" altLang="zh-CN" sz="2800" b="1"/>
                <a:t>   1    0      1      0      0</a:t>
              </a:r>
            </a:p>
            <a:p>
              <a:pPr eaLnBrk="1" hangingPunct="1">
                <a:spcBef>
                  <a:spcPct val="50000"/>
                </a:spcBef>
              </a:pPr>
              <a:r>
                <a:rPr lang="en-US" altLang="zh-CN" sz="2800" b="1"/>
                <a:t>   2    0      0      1      0</a:t>
              </a:r>
            </a:p>
            <a:p>
              <a:pPr eaLnBrk="1" hangingPunct="1">
                <a:spcBef>
                  <a:spcPct val="50000"/>
                </a:spcBef>
              </a:pPr>
              <a:r>
                <a:rPr lang="en-US" altLang="zh-CN" sz="2800" b="1"/>
                <a:t>   3    0      0      0      1</a:t>
              </a:r>
            </a:p>
            <a:p>
              <a:pPr eaLnBrk="1" hangingPunct="1">
                <a:spcBef>
                  <a:spcPct val="50000"/>
                </a:spcBef>
              </a:pPr>
              <a:r>
                <a:rPr lang="en-US" altLang="zh-CN" sz="2800" b="1"/>
                <a:t>   4    1      0      0      0</a:t>
              </a:r>
            </a:p>
          </p:txBody>
        </p:sp>
        <p:sp>
          <p:nvSpPr>
            <p:cNvPr id="52242" name="Line 126"/>
            <p:cNvSpPr>
              <a:spLocks noChangeShapeType="1"/>
            </p:cNvSpPr>
            <p:nvPr/>
          </p:nvSpPr>
          <p:spPr bwMode="auto">
            <a:xfrm>
              <a:off x="3345" y="2817"/>
              <a:ext cx="2018" cy="0"/>
            </a:xfrm>
            <a:prstGeom prst="line">
              <a:avLst/>
            </a:prstGeom>
            <a:noFill/>
            <a:ln w="28575">
              <a:solidFill>
                <a:srgbClr val="000000"/>
              </a:solidFill>
              <a:round/>
              <a:headEnd/>
              <a:tailEnd/>
            </a:ln>
            <a:effectLst/>
          </p:spPr>
          <p:txBody>
            <a:bodyPr wrap="none" anchor="ctr"/>
            <a:lstStyle/>
            <a:p>
              <a:endParaRPr lang="zh-CN" altLang="en-US"/>
            </a:p>
          </p:txBody>
        </p:sp>
        <p:sp>
          <p:nvSpPr>
            <p:cNvPr id="52243" name="Line 127"/>
            <p:cNvSpPr>
              <a:spLocks noChangeShapeType="1"/>
            </p:cNvSpPr>
            <p:nvPr/>
          </p:nvSpPr>
          <p:spPr bwMode="auto">
            <a:xfrm>
              <a:off x="3654" y="2527"/>
              <a:ext cx="0" cy="2181"/>
            </a:xfrm>
            <a:prstGeom prst="line">
              <a:avLst/>
            </a:prstGeom>
            <a:noFill/>
            <a:ln w="9525">
              <a:solidFill>
                <a:srgbClr val="000000"/>
              </a:solidFill>
              <a:round/>
              <a:headEnd/>
              <a:tailEnd/>
            </a:ln>
            <a:effectLst/>
          </p:spPr>
          <p:txBody>
            <a:bodyPr wrap="none" anchor="ctr"/>
            <a:lstStyle/>
            <a:p>
              <a:endParaRPr lang="zh-CN" altLang="en-US"/>
            </a:p>
          </p:txBody>
        </p:sp>
      </p:grpSp>
      <p:sp>
        <p:nvSpPr>
          <p:cNvPr id="117888" name="Line 128"/>
          <p:cNvSpPr>
            <a:spLocks noChangeShapeType="1"/>
          </p:cNvSpPr>
          <p:nvPr/>
        </p:nvSpPr>
        <p:spPr bwMode="auto">
          <a:xfrm>
            <a:off x="7732713" y="3911600"/>
            <a:ext cx="346075" cy="0"/>
          </a:xfrm>
          <a:prstGeom prst="line">
            <a:avLst/>
          </a:prstGeom>
          <a:noFill/>
          <a:ln w="28575">
            <a:solidFill>
              <a:schemeClr val="accent2"/>
            </a:solidFill>
            <a:round/>
            <a:headEnd/>
            <a:tailEnd type="triangle" w="med" len="med"/>
          </a:ln>
          <a:effectLst/>
        </p:spPr>
        <p:txBody>
          <a:bodyPr wrap="none" anchor="ctr"/>
          <a:lstStyle/>
          <a:p>
            <a:endParaRPr lang="zh-CN" altLang="en-US"/>
          </a:p>
        </p:txBody>
      </p:sp>
      <p:sp>
        <p:nvSpPr>
          <p:cNvPr id="117889" name="Line 129"/>
          <p:cNvSpPr>
            <a:spLocks noChangeShapeType="1"/>
          </p:cNvSpPr>
          <p:nvPr/>
        </p:nvSpPr>
        <p:spPr bwMode="auto">
          <a:xfrm>
            <a:off x="7007225" y="3905250"/>
            <a:ext cx="346075" cy="0"/>
          </a:xfrm>
          <a:prstGeom prst="line">
            <a:avLst/>
          </a:prstGeom>
          <a:noFill/>
          <a:ln w="28575">
            <a:solidFill>
              <a:schemeClr val="accent2"/>
            </a:solidFill>
            <a:round/>
            <a:headEnd/>
            <a:tailEnd type="triangle" w="med" len="med"/>
          </a:ln>
          <a:effectLst/>
        </p:spPr>
        <p:txBody>
          <a:bodyPr wrap="none" anchor="ctr"/>
          <a:lstStyle/>
          <a:p>
            <a:endParaRPr lang="zh-CN" altLang="en-US"/>
          </a:p>
        </p:txBody>
      </p:sp>
      <p:sp>
        <p:nvSpPr>
          <p:cNvPr id="117890" name="Line 130"/>
          <p:cNvSpPr>
            <a:spLocks noChangeShapeType="1"/>
          </p:cNvSpPr>
          <p:nvPr/>
        </p:nvSpPr>
        <p:spPr bwMode="auto">
          <a:xfrm>
            <a:off x="6323013" y="3927475"/>
            <a:ext cx="346075" cy="0"/>
          </a:xfrm>
          <a:prstGeom prst="line">
            <a:avLst/>
          </a:prstGeom>
          <a:noFill/>
          <a:ln w="28575">
            <a:solidFill>
              <a:schemeClr val="accent2"/>
            </a:solidFill>
            <a:round/>
            <a:headEnd/>
            <a:tailEnd type="triangle" w="med" len="med"/>
          </a:ln>
          <a:effectLst/>
        </p:spPr>
        <p:txBody>
          <a:bodyPr wrap="none" anchor="ctr"/>
          <a:lstStyle/>
          <a:p>
            <a:endParaRPr lang="zh-CN" altLang="en-US"/>
          </a:p>
        </p:txBody>
      </p:sp>
      <p:grpSp>
        <p:nvGrpSpPr>
          <p:cNvPr id="117891" name="Group 131"/>
          <p:cNvGrpSpPr>
            <a:grpSpLocks/>
          </p:cNvGrpSpPr>
          <p:nvPr/>
        </p:nvGrpSpPr>
        <p:grpSpPr bwMode="auto">
          <a:xfrm>
            <a:off x="5902325" y="3665538"/>
            <a:ext cx="2597150" cy="274637"/>
            <a:chOff x="3718" y="2309"/>
            <a:chExt cx="1636" cy="173"/>
          </a:xfrm>
        </p:grpSpPr>
        <p:sp>
          <p:nvSpPr>
            <p:cNvPr id="52235" name="Line 132"/>
            <p:cNvSpPr>
              <a:spLocks noChangeShapeType="1"/>
            </p:cNvSpPr>
            <p:nvPr/>
          </p:nvSpPr>
          <p:spPr bwMode="auto">
            <a:xfrm>
              <a:off x="5282" y="2464"/>
              <a:ext cx="72" cy="0"/>
            </a:xfrm>
            <a:prstGeom prst="line">
              <a:avLst/>
            </a:prstGeom>
            <a:noFill/>
            <a:ln w="28575">
              <a:solidFill>
                <a:schemeClr val="accent2"/>
              </a:solidFill>
              <a:round/>
              <a:headEnd/>
              <a:tailEnd/>
            </a:ln>
            <a:effectLst/>
          </p:spPr>
          <p:txBody>
            <a:bodyPr wrap="none" anchor="ctr"/>
            <a:lstStyle/>
            <a:p>
              <a:endParaRPr lang="zh-CN" altLang="en-US"/>
            </a:p>
          </p:txBody>
        </p:sp>
        <p:sp>
          <p:nvSpPr>
            <p:cNvPr id="52236" name="Line 133"/>
            <p:cNvSpPr>
              <a:spLocks noChangeShapeType="1"/>
            </p:cNvSpPr>
            <p:nvPr/>
          </p:nvSpPr>
          <p:spPr bwMode="auto">
            <a:xfrm flipV="1">
              <a:off x="5354" y="2309"/>
              <a:ext cx="0" cy="155"/>
            </a:xfrm>
            <a:prstGeom prst="line">
              <a:avLst/>
            </a:prstGeom>
            <a:noFill/>
            <a:ln w="28575">
              <a:solidFill>
                <a:schemeClr val="accent2"/>
              </a:solidFill>
              <a:round/>
              <a:headEnd/>
              <a:tailEnd/>
            </a:ln>
            <a:effectLst/>
          </p:spPr>
          <p:txBody>
            <a:bodyPr wrap="none" anchor="ctr"/>
            <a:lstStyle/>
            <a:p>
              <a:endParaRPr lang="zh-CN" altLang="en-US"/>
            </a:p>
          </p:txBody>
        </p:sp>
        <p:sp>
          <p:nvSpPr>
            <p:cNvPr id="52237" name="Line 134"/>
            <p:cNvSpPr>
              <a:spLocks noChangeShapeType="1"/>
            </p:cNvSpPr>
            <p:nvPr/>
          </p:nvSpPr>
          <p:spPr bwMode="auto">
            <a:xfrm flipH="1">
              <a:off x="3718" y="2309"/>
              <a:ext cx="1636" cy="0"/>
            </a:xfrm>
            <a:prstGeom prst="line">
              <a:avLst/>
            </a:prstGeom>
            <a:noFill/>
            <a:ln w="28575">
              <a:solidFill>
                <a:schemeClr val="accent2"/>
              </a:solidFill>
              <a:round/>
              <a:headEnd/>
              <a:tailEnd/>
            </a:ln>
            <a:effectLst/>
          </p:spPr>
          <p:txBody>
            <a:bodyPr wrap="none" anchor="ctr"/>
            <a:lstStyle/>
            <a:p>
              <a:endParaRPr lang="zh-CN" altLang="en-US"/>
            </a:p>
          </p:txBody>
        </p:sp>
        <p:sp>
          <p:nvSpPr>
            <p:cNvPr id="52238" name="Line 135"/>
            <p:cNvSpPr>
              <a:spLocks noChangeShapeType="1"/>
            </p:cNvSpPr>
            <p:nvPr/>
          </p:nvSpPr>
          <p:spPr bwMode="auto">
            <a:xfrm>
              <a:off x="3727" y="2318"/>
              <a:ext cx="0" cy="155"/>
            </a:xfrm>
            <a:prstGeom prst="line">
              <a:avLst/>
            </a:prstGeom>
            <a:noFill/>
            <a:ln w="28575">
              <a:solidFill>
                <a:schemeClr val="accent2"/>
              </a:solidFill>
              <a:round/>
              <a:headEnd/>
              <a:tailEnd/>
            </a:ln>
            <a:effectLst/>
          </p:spPr>
          <p:txBody>
            <a:bodyPr wrap="none" anchor="ctr"/>
            <a:lstStyle/>
            <a:p>
              <a:endParaRPr lang="zh-CN" altLang="en-US"/>
            </a:p>
          </p:txBody>
        </p:sp>
        <p:sp>
          <p:nvSpPr>
            <p:cNvPr id="52239" name="Line 136"/>
            <p:cNvSpPr>
              <a:spLocks noChangeShapeType="1"/>
            </p:cNvSpPr>
            <p:nvPr/>
          </p:nvSpPr>
          <p:spPr bwMode="auto">
            <a:xfrm>
              <a:off x="3718" y="2482"/>
              <a:ext cx="136" cy="0"/>
            </a:xfrm>
            <a:prstGeom prst="line">
              <a:avLst/>
            </a:prstGeom>
            <a:noFill/>
            <a:ln w="28575">
              <a:solidFill>
                <a:schemeClr val="accent2"/>
              </a:solidFill>
              <a:round/>
              <a:headEnd/>
              <a:tailEnd type="triangle" w="med" len="me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barn(outVertical)">
                                      <p:cBhvr>
                                        <p:cTn id="7" dur="500"/>
                                        <p:tgtEl>
                                          <p:spTgt spid="117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117878"/>
                                        </p:tgtEl>
                                        <p:attrNameLst>
                                          <p:attrName>style.visibility</p:attrName>
                                        </p:attrNameLst>
                                      </p:cBhvr>
                                      <p:to>
                                        <p:strVal val="visible"/>
                                      </p:to>
                                    </p:set>
                                    <p:animEffect transition="in" filter="wipe(right)">
                                      <p:cBhvr>
                                        <p:cTn id="12" dur="500"/>
                                        <p:tgtEl>
                                          <p:spTgt spid="117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7883"/>
                                        </p:tgtEl>
                                        <p:attrNameLst>
                                          <p:attrName>style.visibility</p:attrName>
                                        </p:attrNameLst>
                                      </p:cBhvr>
                                      <p:to>
                                        <p:strVal val="visible"/>
                                      </p:to>
                                    </p:set>
                                    <p:animEffect transition="in" filter="wipe(up)">
                                      <p:cBhvr>
                                        <p:cTn id="17" dur="500"/>
                                        <p:tgtEl>
                                          <p:spTgt spid="1178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890"/>
                                        </p:tgtEl>
                                        <p:attrNameLst>
                                          <p:attrName>style.visibility</p:attrName>
                                        </p:attrNameLst>
                                      </p:cBhvr>
                                      <p:to>
                                        <p:strVal val="visible"/>
                                      </p:to>
                                    </p:set>
                                    <p:animEffect transition="in" filter="wipe(left)">
                                      <p:cBhvr>
                                        <p:cTn id="22" dur="500"/>
                                        <p:tgtEl>
                                          <p:spTgt spid="1178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889"/>
                                        </p:tgtEl>
                                        <p:attrNameLst>
                                          <p:attrName>style.visibility</p:attrName>
                                        </p:attrNameLst>
                                      </p:cBhvr>
                                      <p:to>
                                        <p:strVal val="visible"/>
                                      </p:to>
                                    </p:set>
                                    <p:animEffect transition="in" filter="wipe(left)">
                                      <p:cBhvr>
                                        <p:cTn id="27" dur="500"/>
                                        <p:tgtEl>
                                          <p:spTgt spid="1178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888"/>
                                        </p:tgtEl>
                                        <p:attrNameLst>
                                          <p:attrName>style.visibility</p:attrName>
                                        </p:attrNameLst>
                                      </p:cBhvr>
                                      <p:to>
                                        <p:strVal val="visible"/>
                                      </p:to>
                                    </p:set>
                                    <p:animEffect transition="in" filter="wipe(left)">
                                      <p:cBhvr>
                                        <p:cTn id="32" dur="500"/>
                                        <p:tgtEl>
                                          <p:spTgt spid="1178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117891"/>
                                        </p:tgtEl>
                                        <p:attrNameLst>
                                          <p:attrName>style.visibility</p:attrName>
                                        </p:attrNameLst>
                                      </p:cBhvr>
                                      <p:to>
                                        <p:strVal val="visible"/>
                                      </p:to>
                                    </p:set>
                                    <p:animEffect transition="in" filter="wipe(right)">
                                      <p:cBhvr>
                                        <p:cTn id="37" dur="500"/>
                                        <p:tgtEl>
                                          <p:spTgt spid="1178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7877"/>
                                        </p:tgtEl>
                                        <p:attrNameLst>
                                          <p:attrName>style.visibility</p:attrName>
                                        </p:attrNameLst>
                                      </p:cBhvr>
                                      <p:to>
                                        <p:strVal val="visible"/>
                                      </p:to>
                                    </p:set>
                                    <p:animEffect transition="in" filter="wipe(left)">
                                      <p:cBhvr>
                                        <p:cTn id="42" dur="500"/>
                                        <p:tgtEl>
                                          <p:spTgt spid="11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77" grpId="0" animBg="1" autoUpdateAnimBg="0"/>
      <p:bldP spid="117888" grpId="0" animBg="1"/>
      <p:bldP spid="117889" grpId="0" animBg="1"/>
      <p:bldP spid="11789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457200" y="266700"/>
            <a:ext cx="7562850"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FF0000"/>
                </a:solidFill>
              </a:rPr>
              <a:t>既具有串行输入又具有并行输入的移位寄存器</a:t>
            </a:r>
          </a:p>
        </p:txBody>
      </p:sp>
      <p:grpSp>
        <p:nvGrpSpPr>
          <p:cNvPr id="118787" name="Group 3"/>
          <p:cNvGrpSpPr>
            <a:grpSpLocks/>
          </p:cNvGrpSpPr>
          <p:nvPr/>
        </p:nvGrpSpPr>
        <p:grpSpPr bwMode="auto">
          <a:xfrm>
            <a:off x="0" y="908050"/>
            <a:ext cx="9144000" cy="2789238"/>
            <a:chOff x="60" y="572"/>
            <a:chExt cx="5760" cy="1757"/>
          </a:xfrm>
        </p:grpSpPr>
        <p:sp>
          <p:nvSpPr>
            <p:cNvPr id="53319" name="Text Box 4"/>
            <p:cNvSpPr txBox="1">
              <a:spLocks noChangeArrowheads="1"/>
            </p:cNvSpPr>
            <p:nvPr/>
          </p:nvSpPr>
          <p:spPr bwMode="auto">
            <a:xfrm>
              <a:off x="253" y="2002"/>
              <a:ext cx="489"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grpSp>
          <p:nvGrpSpPr>
            <p:cNvPr id="53320" name="Group 5"/>
            <p:cNvGrpSpPr>
              <a:grpSpLocks/>
            </p:cNvGrpSpPr>
            <p:nvPr/>
          </p:nvGrpSpPr>
          <p:grpSpPr bwMode="auto">
            <a:xfrm>
              <a:off x="60" y="572"/>
              <a:ext cx="5760" cy="1651"/>
              <a:chOff x="54" y="572"/>
              <a:chExt cx="5760" cy="1651"/>
            </a:xfrm>
          </p:grpSpPr>
          <p:sp>
            <p:nvSpPr>
              <p:cNvPr id="53321" name="Text Box 6"/>
              <p:cNvSpPr txBox="1">
                <a:spLocks noChangeArrowheads="1"/>
              </p:cNvSpPr>
              <p:nvPr/>
            </p:nvSpPr>
            <p:spPr bwMode="auto">
              <a:xfrm>
                <a:off x="5369" y="1080"/>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Q4</a:t>
                </a:r>
              </a:p>
            </p:txBody>
          </p:sp>
          <p:grpSp>
            <p:nvGrpSpPr>
              <p:cNvPr id="53322" name="Group 7"/>
              <p:cNvGrpSpPr>
                <a:grpSpLocks/>
              </p:cNvGrpSpPr>
              <p:nvPr/>
            </p:nvGrpSpPr>
            <p:grpSpPr bwMode="auto">
              <a:xfrm>
                <a:off x="374" y="802"/>
                <a:ext cx="4573" cy="327"/>
                <a:chOff x="273" y="1822"/>
                <a:chExt cx="4573" cy="327"/>
              </a:xfrm>
            </p:grpSpPr>
            <p:sp>
              <p:nvSpPr>
                <p:cNvPr id="53399" name="Text Box 8"/>
                <p:cNvSpPr txBox="1">
                  <a:spLocks noChangeArrowheads="1"/>
                </p:cNvSpPr>
                <p:nvPr/>
              </p:nvSpPr>
              <p:spPr bwMode="auto">
                <a:xfrm>
                  <a:off x="273" y="1822"/>
                  <a:ext cx="33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a:t>
                  </a:r>
                </a:p>
              </p:txBody>
            </p:sp>
            <p:grpSp>
              <p:nvGrpSpPr>
                <p:cNvPr id="53400" name="Group 9"/>
                <p:cNvGrpSpPr>
                  <a:grpSpLocks/>
                </p:cNvGrpSpPr>
                <p:nvPr/>
              </p:nvGrpSpPr>
              <p:grpSpPr bwMode="auto">
                <a:xfrm>
                  <a:off x="533" y="1956"/>
                  <a:ext cx="4313" cy="86"/>
                  <a:chOff x="533" y="1956"/>
                  <a:chExt cx="4313" cy="86"/>
                </a:xfrm>
              </p:grpSpPr>
              <p:sp>
                <p:nvSpPr>
                  <p:cNvPr id="53401" name="Line 10"/>
                  <p:cNvSpPr>
                    <a:spLocks noChangeShapeType="1"/>
                  </p:cNvSpPr>
                  <p:nvPr/>
                </p:nvSpPr>
                <p:spPr bwMode="auto">
                  <a:xfrm>
                    <a:off x="533" y="1996"/>
                    <a:ext cx="4313" cy="0"/>
                  </a:xfrm>
                  <a:prstGeom prst="line">
                    <a:avLst/>
                  </a:prstGeom>
                  <a:noFill/>
                  <a:ln w="28575">
                    <a:solidFill>
                      <a:schemeClr val="tx1"/>
                    </a:solidFill>
                    <a:round/>
                    <a:headEnd/>
                    <a:tailEnd/>
                  </a:ln>
                  <a:effectLst/>
                </p:spPr>
                <p:txBody>
                  <a:bodyPr wrap="none" anchor="ctr"/>
                  <a:lstStyle/>
                  <a:p>
                    <a:endParaRPr lang="zh-CN" altLang="en-US"/>
                  </a:p>
                </p:txBody>
              </p:sp>
              <p:sp>
                <p:nvSpPr>
                  <p:cNvPr id="53402" name="Oval 11"/>
                  <p:cNvSpPr>
                    <a:spLocks noChangeArrowheads="1"/>
                  </p:cNvSpPr>
                  <p:nvPr/>
                </p:nvSpPr>
                <p:spPr bwMode="auto">
                  <a:xfrm>
                    <a:off x="1119" y="1964"/>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3403" name="Oval 12"/>
                  <p:cNvSpPr>
                    <a:spLocks noChangeArrowheads="1"/>
                  </p:cNvSpPr>
                  <p:nvPr/>
                </p:nvSpPr>
                <p:spPr bwMode="auto">
                  <a:xfrm>
                    <a:off x="2370" y="1969"/>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3404" name="Oval 13"/>
                  <p:cNvSpPr>
                    <a:spLocks noChangeArrowheads="1"/>
                  </p:cNvSpPr>
                  <p:nvPr/>
                </p:nvSpPr>
                <p:spPr bwMode="auto">
                  <a:xfrm>
                    <a:off x="3574" y="1956"/>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grpSp>
          </p:grpSp>
          <p:sp>
            <p:nvSpPr>
              <p:cNvPr id="53323" name="Rectangle 14"/>
              <p:cNvSpPr>
                <a:spLocks noChangeArrowheads="1"/>
              </p:cNvSpPr>
              <p:nvPr/>
            </p:nvSpPr>
            <p:spPr bwMode="auto">
              <a:xfrm>
                <a:off x="938" y="1179"/>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3324" name="Text Box 15"/>
              <p:cNvSpPr txBox="1">
                <a:spLocks noChangeArrowheads="1"/>
              </p:cNvSpPr>
              <p:nvPr/>
            </p:nvSpPr>
            <p:spPr bwMode="auto">
              <a:xfrm>
                <a:off x="1302" y="1241"/>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3325" name="Line 16"/>
              <p:cNvSpPr>
                <a:spLocks noChangeShapeType="1"/>
              </p:cNvSpPr>
              <p:nvPr/>
            </p:nvSpPr>
            <p:spPr bwMode="auto">
              <a:xfrm>
                <a:off x="945" y="1605"/>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3326" name="Line 17"/>
              <p:cNvSpPr>
                <a:spLocks noChangeShapeType="1"/>
              </p:cNvSpPr>
              <p:nvPr/>
            </p:nvSpPr>
            <p:spPr bwMode="auto">
              <a:xfrm flipH="1">
                <a:off x="943" y="1707"/>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3327" name="Line 18"/>
              <p:cNvSpPr>
                <a:spLocks noChangeShapeType="1"/>
              </p:cNvSpPr>
              <p:nvPr/>
            </p:nvSpPr>
            <p:spPr bwMode="auto">
              <a:xfrm>
                <a:off x="765" y="1695"/>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28" name="Text Box 19"/>
              <p:cNvSpPr txBox="1">
                <a:spLocks noChangeArrowheads="1"/>
              </p:cNvSpPr>
              <p:nvPr/>
            </p:nvSpPr>
            <p:spPr bwMode="auto">
              <a:xfrm>
                <a:off x="1149" y="1587"/>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3329" name="Oval 20"/>
              <p:cNvSpPr>
                <a:spLocks noChangeArrowheads="1"/>
              </p:cNvSpPr>
              <p:nvPr/>
            </p:nvSpPr>
            <p:spPr bwMode="auto">
              <a:xfrm>
                <a:off x="1227" y="1875"/>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30" name="Oval 21"/>
              <p:cNvSpPr>
                <a:spLocks noChangeArrowheads="1"/>
              </p:cNvSpPr>
              <p:nvPr/>
            </p:nvSpPr>
            <p:spPr bwMode="auto">
              <a:xfrm>
                <a:off x="1215" y="1083"/>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31" name="Text Box 22"/>
              <p:cNvSpPr txBox="1">
                <a:spLocks noChangeArrowheads="1"/>
              </p:cNvSpPr>
              <p:nvPr/>
            </p:nvSpPr>
            <p:spPr bwMode="auto">
              <a:xfrm>
                <a:off x="1137" y="1149"/>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3332" name="Line 23"/>
              <p:cNvSpPr>
                <a:spLocks noChangeShapeType="1"/>
              </p:cNvSpPr>
              <p:nvPr/>
            </p:nvSpPr>
            <p:spPr bwMode="auto">
              <a:xfrm>
                <a:off x="765" y="1389"/>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33" name="Line 24"/>
              <p:cNvSpPr>
                <a:spLocks noChangeShapeType="1"/>
              </p:cNvSpPr>
              <p:nvPr/>
            </p:nvSpPr>
            <p:spPr bwMode="auto">
              <a:xfrm>
                <a:off x="1269" y="1965"/>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34" name="Line 25"/>
              <p:cNvSpPr>
                <a:spLocks noChangeShapeType="1"/>
              </p:cNvSpPr>
              <p:nvPr/>
            </p:nvSpPr>
            <p:spPr bwMode="auto">
              <a:xfrm>
                <a:off x="1257" y="981"/>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35" name="Text Box 26"/>
              <p:cNvSpPr txBox="1">
                <a:spLocks noChangeArrowheads="1"/>
              </p:cNvSpPr>
              <p:nvPr/>
            </p:nvSpPr>
            <p:spPr bwMode="auto">
              <a:xfrm>
                <a:off x="921" y="1263"/>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sp>
            <p:nvSpPr>
              <p:cNvPr id="53336" name="Rectangle 27"/>
              <p:cNvSpPr>
                <a:spLocks noChangeArrowheads="1"/>
              </p:cNvSpPr>
              <p:nvPr/>
            </p:nvSpPr>
            <p:spPr bwMode="auto">
              <a:xfrm>
                <a:off x="2185" y="1201"/>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3337" name="Text Box 28"/>
              <p:cNvSpPr txBox="1">
                <a:spLocks noChangeArrowheads="1"/>
              </p:cNvSpPr>
              <p:nvPr/>
            </p:nvSpPr>
            <p:spPr bwMode="auto">
              <a:xfrm>
                <a:off x="2549" y="1263"/>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3338" name="Line 29"/>
              <p:cNvSpPr>
                <a:spLocks noChangeShapeType="1"/>
              </p:cNvSpPr>
              <p:nvPr/>
            </p:nvSpPr>
            <p:spPr bwMode="auto">
              <a:xfrm>
                <a:off x="2192" y="1627"/>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3339" name="Line 30"/>
              <p:cNvSpPr>
                <a:spLocks noChangeShapeType="1"/>
              </p:cNvSpPr>
              <p:nvPr/>
            </p:nvSpPr>
            <p:spPr bwMode="auto">
              <a:xfrm flipH="1">
                <a:off x="2190" y="1729"/>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3340" name="Line 31"/>
              <p:cNvSpPr>
                <a:spLocks noChangeShapeType="1"/>
              </p:cNvSpPr>
              <p:nvPr/>
            </p:nvSpPr>
            <p:spPr bwMode="auto">
              <a:xfrm>
                <a:off x="2012" y="1717"/>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41" name="Text Box 32"/>
              <p:cNvSpPr txBox="1">
                <a:spLocks noChangeArrowheads="1"/>
              </p:cNvSpPr>
              <p:nvPr/>
            </p:nvSpPr>
            <p:spPr bwMode="auto">
              <a:xfrm>
                <a:off x="2396" y="1609"/>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3342" name="Oval 33"/>
              <p:cNvSpPr>
                <a:spLocks noChangeArrowheads="1"/>
              </p:cNvSpPr>
              <p:nvPr/>
            </p:nvSpPr>
            <p:spPr bwMode="auto">
              <a:xfrm>
                <a:off x="2474" y="1897"/>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43" name="Oval 34"/>
              <p:cNvSpPr>
                <a:spLocks noChangeArrowheads="1"/>
              </p:cNvSpPr>
              <p:nvPr/>
            </p:nvSpPr>
            <p:spPr bwMode="auto">
              <a:xfrm>
                <a:off x="2462" y="1105"/>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44" name="Text Box 35"/>
              <p:cNvSpPr txBox="1">
                <a:spLocks noChangeArrowheads="1"/>
              </p:cNvSpPr>
              <p:nvPr/>
            </p:nvSpPr>
            <p:spPr bwMode="auto">
              <a:xfrm>
                <a:off x="2384" y="1171"/>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3345" name="Line 36"/>
              <p:cNvSpPr>
                <a:spLocks noChangeShapeType="1"/>
              </p:cNvSpPr>
              <p:nvPr/>
            </p:nvSpPr>
            <p:spPr bwMode="auto">
              <a:xfrm>
                <a:off x="2516" y="1987"/>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46" name="Line 37"/>
              <p:cNvSpPr>
                <a:spLocks noChangeShapeType="1"/>
              </p:cNvSpPr>
              <p:nvPr/>
            </p:nvSpPr>
            <p:spPr bwMode="auto">
              <a:xfrm>
                <a:off x="2504" y="1003"/>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47" name="Text Box 38"/>
              <p:cNvSpPr txBox="1">
                <a:spLocks noChangeArrowheads="1"/>
              </p:cNvSpPr>
              <p:nvPr/>
            </p:nvSpPr>
            <p:spPr bwMode="auto">
              <a:xfrm>
                <a:off x="2168" y="1285"/>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sp>
            <p:nvSpPr>
              <p:cNvPr id="53348" name="Rectangle 39"/>
              <p:cNvSpPr>
                <a:spLocks noChangeArrowheads="1"/>
              </p:cNvSpPr>
              <p:nvPr/>
            </p:nvSpPr>
            <p:spPr bwMode="auto">
              <a:xfrm>
                <a:off x="3398" y="1161"/>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3349" name="Text Box 40"/>
              <p:cNvSpPr txBox="1">
                <a:spLocks noChangeArrowheads="1"/>
              </p:cNvSpPr>
              <p:nvPr/>
            </p:nvSpPr>
            <p:spPr bwMode="auto">
              <a:xfrm>
                <a:off x="3762" y="1223"/>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3350" name="Line 41"/>
              <p:cNvSpPr>
                <a:spLocks noChangeShapeType="1"/>
              </p:cNvSpPr>
              <p:nvPr/>
            </p:nvSpPr>
            <p:spPr bwMode="auto">
              <a:xfrm>
                <a:off x="3405" y="1587"/>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3351" name="Line 42"/>
              <p:cNvSpPr>
                <a:spLocks noChangeShapeType="1"/>
              </p:cNvSpPr>
              <p:nvPr/>
            </p:nvSpPr>
            <p:spPr bwMode="auto">
              <a:xfrm flipH="1">
                <a:off x="3403" y="1689"/>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3352" name="Line 43"/>
              <p:cNvSpPr>
                <a:spLocks noChangeShapeType="1"/>
              </p:cNvSpPr>
              <p:nvPr/>
            </p:nvSpPr>
            <p:spPr bwMode="auto">
              <a:xfrm>
                <a:off x="3225" y="1677"/>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53" name="Text Box 44"/>
              <p:cNvSpPr txBox="1">
                <a:spLocks noChangeArrowheads="1"/>
              </p:cNvSpPr>
              <p:nvPr/>
            </p:nvSpPr>
            <p:spPr bwMode="auto">
              <a:xfrm>
                <a:off x="3609" y="1569"/>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3354" name="Oval 45"/>
              <p:cNvSpPr>
                <a:spLocks noChangeArrowheads="1"/>
              </p:cNvSpPr>
              <p:nvPr/>
            </p:nvSpPr>
            <p:spPr bwMode="auto">
              <a:xfrm>
                <a:off x="3687" y="1857"/>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55" name="Oval 46"/>
              <p:cNvSpPr>
                <a:spLocks noChangeArrowheads="1"/>
              </p:cNvSpPr>
              <p:nvPr/>
            </p:nvSpPr>
            <p:spPr bwMode="auto">
              <a:xfrm>
                <a:off x="3675" y="1065"/>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56" name="Text Box 47"/>
              <p:cNvSpPr txBox="1">
                <a:spLocks noChangeArrowheads="1"/>
              </p:cNvSpPr>
              <p:nvPr/>
            </p:nvSpPr>
            <p:spPr bwMode="auto">
              <a:xfrm>
                <a:off x="3597" y="1131"/>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3357" name="Line 48"/>
              <p:cNvSpPr>
                <a:spLocks noChangeShapeType="1"/>
              </p:cNvSpPr>
              <p:nvPr/>
            </p:nvSpPr>
            <p:spPr bwMode="auto">
              <a:xfrm>
                <a:off x="3729" y="1947"/>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58" name="Line 49"/>
              <p:cNvSpPr>
                <a:spLocks noChangeShapeType="1"/>
              </p:cNvSpPr>
              <p:nvPr/>
            </p:nvSpPr>
            <p:spPr bwMode="auto">
              <a:xfrm>
                <a:off x="3717" y="963"/>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59" name="Text Box 50"/>
              <p:cNvSpPr txBox="1">
                <a:spLocks noChangeArrowheads="1"/>
              </p:cNvSpPr>
              <p:nvPr/>
            </p:nvSpPr>
            <p:spPr bwMode="auto">
              <a:xfrm>
                <a:off x="3381" y="1245"/>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sp>
            <p:nvSpPr>
              <p:cNvPr id="53360" name="Rectangle 51"/>
              <p:cNvSpPr>
                <a:spLocks noChangeArrowheads="1"/>
              </p:cNvSpPr>
              <p:nvPr/>
            </p:nvSpPr>
            <p:spPr bwMode="auto">
              <a:xfrm>
                <a:off x="4613" y="1182"/>
                <a:ext cx="616" cy="682"/>
              </a:xfrm>
              <a:prstGeom prst="rect">
                <a:avLst/>
              </a:prstGeom>
              <a:solidFill>
                <a:srgbClr val="CCFF99"/>
              </a:solidFill>
              <a:ln w="28575">
                <a:solidFill>
                  <a:schemeClr val="tx1"/>
                </a:solidFill>
                <a:miter lim="800000"/>
                <a:headEnd/>
                <a:tailEnd/>
              </a:ln>
              <a:effectLst/>
            </p:spPr>
            <p:txBody>
              <a:bodyPr wrap="none" anchor="ctr"/>
              <a:lstStyle/>
              <a:p>
                <a:pPr eaLnBrk="1" hangingPunct="1"/>
                <a:endParaRPr lang="zh-CN" altLang="en-US"/>
              </a:p>
            </p:txBody>
          </p:sp>
          <p:sp>
            <p:nvSpPr>
              <p:cNvPr id="53361" name="Text Box 52"/>
              <p:cNvSpPr txBox="1">
                <a:spLocks noChangeArrowheads="1"/>
              </p:cNvSpPr>
              <p:nvPr/>
            </p:nvSpPr>
            <p:spPr bwMode="auto">
              <a:xfrm>
                <a:off x="4977" y="1244"/>
                <a:ext cx="2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p>
            </p:txBody>
          </p:sp>
          <p:sp>
            <p:nvSpPr>
              <p:cNvPr id="53362" name="Line 53"/>
              <p:cNvSpPr>
                <a:spLocks noChangeShapeType="1"/>
              </p:cNvSpPr>
              <p:nvPr/>
            </p:nvSpPr>
            <p:spPr bwMode="auto">
              <a:xfrm>
                <a:off x="4620" y="1608"/>
                <a:ext cx="108" cy="108"/>
              </a:xfrm>
              <a:prstGeom prst="line">
                <a:avLst/>
              </a:prstGeom>
              <a:noFill/>
              <a:ln w="28575">
                <a:solidFill>
                  <a:schemeClr val="tx1"/>
                </a:solidFill>
                <a:round/>
                <a:headEnd/>
                <a:tailEnd/>
              </a:ln>
              <a:effectLst/>
            </p:spPr>
            <p:txBody>
              <a:bodyPr wrap="none" anchor="ctr"/>
              <a:lstStyle/>
              <a:p>
                <a:endParaRPr lang="zh-CN" altLang="en-US"/>
              </a:p>
            </p:txBody>
          </p:sp>
          <p:sp>
            <p:nvSpPr>
              <p:cNvPr id="53363" name="Line 54"/>
              <p:cNvSpPr>
                <a:spLocks noChangeShapeType="1"/>
              </p:cNvSpPr>
              <p:nvPr/>
            </p:nvSpPr>
            <p:spPr bwMode="auto">
              <a:xfrm flipH="1">
                <a:off x="4618" y="1710"/>
                <a:ext cx="104" cy="60"/>
              </a:xfrm>
              <a:prstGeom prst="line">
                <a:avLst/>
              </a:prstGeom>
              <a:noFill/>
              <a:ln w="28575">
                <a:solidFill>
                  <a:schemeClr val="tx1"/>
                </a:solidFill>
                <a:round/>
                <a:headEnd/>
                <a:tailEnd/>
              </a:ln>
              <a:effectLst/>
            </p:spPr>
            <p:txBody>
              <a:bodyPr wrap="none" anchor="ctr"/>
              <a:lstStyle/>
              <a:p>
                <a:endParaRPr lang="zh-CN" altLang="en-US"/>
              </a:p>
            </p:txBody>
          </p:sp>
          <p:sp>
            <p:nvSpPr>
              <p:cNvPr id="53364" name="Line 55"/>
              <p:cNvSpPr>
                <a:spLocks noChangeShapeType="1"/>
              </p:cNvSpPr>
              <p:nvPr/>
            </p:nvSpPr>
            <p:spPr bwMode="auto">
              <a:xfrm>
                <a:off x="4440" y="1698"/>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65" name="Text Box 56"/>
              <p:cNvSpPr txBox="1">
                <a:spLocks noChangeArrowheads="1"/>
              </p:cNvSpPr>
              <p:nvPr/>
            </p:nvSpPr>
            <p:spPr bwMode="auto">
              <a:xfrm>
                <a:off x="4824" y="1590"/>
                <a:ext cx="22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S</a:t>
                </a:r>
              </a:p>
            </p:txBody>
          </p:sp>
          <p:sp>
            <p:nvSpPr>
              <p:cNvPr id="53366" name="Oval 57"/>
              <p:cNvSpPr>
                <a:spLocks noChangeArrowheads="1"/>
              </p:cNvSpPr>
              <p:nvPr/>
            </p:nvSpPr>
            <p:spPr bwMode="auto">
              <a:xfrm>
                <a:off x="4902" y="1878"/>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67" name="Oval 58"/>
              <p:cNvSpPr>
                <a:spLocks noChangeArrowheads="1"/>
              </p:cNvSpPr>
              <p:nvPr/>
            </p:nvSpPr>
            <p:spPr bwMode="auto">
              <a:xfrm>
                <a:off x="4890" y="1086"/>
                <a:ext cx="84" cy="84"/>
              </a:xfrm>
              <a:prstGeom prst="ellipse">
                <a:avLst/>
              </a:prstGeom>
              <a:solidFill>
                <a:srgbClr val="CCFF99"/>
              </a:solidFill>
              <a:ln w="28575">
                <a:solidFill>
                  <a:schemeClr val="tx1"/>
                </a:solidFill>
                <a:round/>
                <a:headEnd/>
                <a:tailEnd/>
              </a:ln>
              <a:effectLst/>
            </p:spPr>
            <p:txBody>
              <a:bodyPr wrap="none" anchor="ctr"/>
              <a:lstStyle/>
              <a:p>
                <a:pPr eaLnBrk="1" hangingPunct="1"/>
                <a:endParaRPr lang="zh-CN" altLang="en-US"/>
              </a:p>
            </p:txBody>
          </p:sp>
          <p:sp>
            <p:nvSpPr>
              <p:cNvPr id="53368" name="Text Box 59"/>
              <p:cNvSpPr txBox="1">
                <a:spLocks noChangeArrowheads="1"/>
              </p:cNvSpPr>
              <p:nvPr/>
            </p:nvSpPr>
            <p:spPr bwMode="auto">
              <a:xfrm>
                <a:off x="4812" y="1152"/>
                <a:ext cx="258" cy="288"/>
              </a:xfrm>
              <a:prstGeom prst="rect">
                <a:avLst/>
              </a:prstGeom>
              <a:noFill/>
              <a:ln w="9525">
                <a:noFill/>
                <a:miter lim="800000"/>
                <a:headEnd/>
                <a:tailEnd/>
              </a:ln>
              <a:effectLst/>
            </p:spPr>
            <p:txBody>
              <a:bodyPr>
                <a:spAutoFit/>
              </a:bodyPr>
              <a:lstStyle/>
              <a:p>
                <a:pPr eaLnBrk="1" hangingPunct="1">
                  <a:spcBef>
                    <a:spcPct val="50000"/>
                  </a:spcBef>
                </a:pPr>
                <a:r>
                  <a:rPr lang="en-US" altLang="zh-CN" b="1"/>
                  <a:t>R</a:t>
                </a:r>
              </a:p>
            </p:txBody>
          </p:sp>
          <p:sp>
            <p:nvSpPr>
              <p:cNvPr id="53369" name="Line 60"/>
              <p:cNvSpPr>
                <a:spLocks noChangeShapeType="1"/>
              </p:cNvSpPr>
              <p:nvPr/>
            </p:nvSpPr>
            <p:spPr bwMode="auto">
              <a:xfrm>
                <a:off x="5232" y="1392"/>
                <a:ext cx="186" cy="0"/>
              </a:xfrm>
              <a:prstGeom prst="line">
                <a:avLst/>
              </a:prstGeom>
              <a:noFill/>
              <a:ln w="28575">
                <a:solidFill>
                  <a:schemeClr val="tx1"/>
                </a:solidFill>
                <a:round/>
                <a:headEnd/>
                <a:tailEnd/>
              </a:ln>
              <a:effectLst/>
            </p:spPr>
            <p:txBody>
              <a:bodyPr wrap="none" anchor="ctr"/>
              <a:lstStyle/>
              <a:p>
                <a:endParaRPr lang="zh-CN" altLang="en-US"/>
              </a:p>
            </p:txBody>
          </p:sp>
          <p:sp>
            <p:nvSpPr>
              <p:cNvPr id="53370" name="Line 61"/>
              <p:cNvSpPr>
                <a:spLocks noChangeShapeType="1"/>
              </p:cNvSpPr>
              <p:nvPr/>
            </p:nvSpPr>
            <p:spPr bwMode="auto">
              <a:xfrm>
                <a:off x="4944" y="1968"/>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71" name="Line 62"/>
              <p:cNvSpPr>
                <a:spLocks noChangeShapeType="1"/>
              </p:cNvSpPr>
              <p:nvPr/>
            </p:nvSpPr>
            <p:spPr bwMode="auto">
              <a:xfrm>
                <a:off x="4932" y="984"/>
                <a:ext cx="0" cy="102"/>
              </a:xfrm>
              <a:prstGeom prst="line">
                <a:avLst/>
              </a:prstGeom>
              <a:noFill/>
              <a:ln w="28575">
                <a:solidFill>
                  <a:schemeClr val="tx1"/>
                </a:solidFill>
                <a:round/>
                <a:headEnd/>
                <a:tailEnd/>
              </a:ln>
              <a:effectLst/>
            </p:spPr>
            <p:txBody>
              <a:bodyPr wrap="none" anchor="ctr"/>
              <a:lstStyle/>
              <a:p>
                <a:endParaRPr lang="zh-CN" altLang="en-US"/>
              </a:p>
            </p:txBody>
          </p:sp>
          <p:sp>
            <p:nvSpPr>
              <p:cNvPr id="53372" name="Text Box 63"/>
              <p:cNvSpPr txBox="1">
                <a:spLocks noChangeArrowheads="1"/>
              </p:cNvSpPr>
              <p:nvPr/>
            </p:nvSpPr>
            <p:spPr bwMode="auto">
              <a:xfrm>
                <a:off x="4596" y="1266"/>
                <a:ext cx="252" cy="288"/>
              </a:xfrm>
              <a:prstGeom prst="rect">
                <a:avLst/>
              </a:prstGeom>
              <a:noFill/>
              <a:ln w="9525">
                <a:noFill/>
                <a:miter lim="800000"/>
                <a:headEnd/>
                <a:tailEnd/>
              </a:ln>
              <a:effectLst/>
            </p:spPr>
            <p:txBody>
              <a:bodyPr>
                <a:spAutoFit/>
              </a:bodyPr>
              <a:lstStyle/>
              <a:p>
                <a:pPr eaLnBrk="1" hangingPunct="1">
                  <a:spcBef>
                    <a:spcPct val="50000"/>
                  </a:spcBef>
                </a:pPr>
                <a:r>
                  <a:rPr lang="en-US" altLang="zh-CN" b="1"/>
                  <a:t>D</a:t>
                </a:r>
              </a:p>
            </p:txBody>
          </p:sp>
          <p:grpSp>
            <p:nvGrpSpPr>
              <p:cNvPr id="53373" name="Group 64"/>
              <p:cNvGrpSpPr>
                <a:grpSpLocks/>
              </p:cNvGrpSpPr>
              <p:nvPr/>
            </p:nvGrpSpPr>
            <p:grpSpPr bwMode="auto">
              <a:xfrm>
                <a:off x="1569" y="1064"/>
                <a:ext cx="619" cy="327"/>
                <a:chOff x="1463" y="2092"/>
                <a:chExt cx="619" cy="327"/>
              </a:xfrm>
            </p:grpSpPr>
            <p:sp>
              <p:nvSpPr>
                <p:cNvPr id="53397" name="Line 65"/>
                <p:cNvSpPr>
                  <a:spLocks noChangeShapeType="1"/>
                </p:cNvSpPr>
                <p:nvPr/>
              </p:nvSpPr>
              <p:spPr bwMode="auto">
                <a:xfrm>
                  <a:off x="1463" y="2417"/>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3398" name="Text Box 66"/>
                <p:cNvSpPr txBox="1">
                  <a:spLocks noChangeArrowheads="1"/>
                </p:cNvSpPr>
                <p:nvPr/>
              </p:nvSpPr>
              <p:spPr bwMode="auto">
                <a:xfrm>
                  <a:off x="1501" y="2092"/>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Q1</a:t>
                  </a:r>
                </a:p>
              </p:txBody>
            </p:sp>
          </p:grpSp>
          <p:grpSp>
            <p:nvGrpSpPr>
              <p:cNvPr id="53374" name="Group 67"/>
              <p:cNvGrpSpPr>
                <a:grpSpLocks/>
              </p:cNvGrpSpPr>
              <p:nvPr/>
            </p:nvGrpSpPr>
            <p:grpSpPr bwMode="auto">
              <a:xfrm>
                <a:off x="2794" y="1066"/>
                <a:ext cx="619" cy="327"/>
                <a:chOff x="2687" y="2088"/>
                <a:chExt cx="619" cy="327"/>
              </a:xfrm>
            </p:grpSpPr>
            <p:sp>
              <p:nvSpPr>
                <p:cNvPr id="53395" name="Line 68"/>
                <p:cNvSpPr>
                  <a:spLocks noChangeShapeType="1"/>
                </p:cNvSpPr>
                <p:nvPr/>
              </p:nvSpPr>
              <p:spPr bwMode="auto">
                <a:xfrm>
                  <a:off x="2687" y="2414"/>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3396" name="Text Box 69"/>
                <p:cNvSpPr txBox="1">
                  <a:spLocks noChangeArrowheads="1"/>
                </p:cNvSpPr>
                <p:nvPr/>
              </p:nvSpPr>
              <p:spPr bwMode="auto">
                <a:xfrm>
                  <a:off x="2760" y="2088"/>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Q2</a:t>
                  </a:r>
                </a:p>
              </p:txBody>
            </p:sp>
          </p:grpSp>
          <p:grpSp>
            <p:nvGrpSpPr>
              <p:cNvPr id="53375" name="Group 70"/>
              <p:cNvGrpSpPr>
                <a:grpSpLocks/>
              </p:cNvGrpSpPr>
              <p:nvPr/>
            </p:nvGrpSpPr>
            <p:grpSpPr bwMode="auto">
              <a:xfrm>
                <a:off x="4028" y="1051"/>
                <a:ext cx="595" cy="327"/>
                <a:chOff x="3910" y="2102"/>
                <a:chExt cx="619" cy="327"/>
              </a:xfrm>
            </p:grpSpPr>
            <p:sp>
              <p:nvSpPr>
                <p:cNvPr id="53393" name="Line 71"/>
                <p:cNvSpPr>
                  <a:spLocks noChangeShapeType="1"/>
                </p:cNvSpPr>
                <p:nvPr/>
              </p:nvSpPr>
              <p:spPr bwMode="auto">
                <a:xfrm>
                  <a:off x="3910" y="2419"/>
                  <a:ext cx="619"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3394" name="Text Box 72"/>
                <p:cNvSpPr txBox="1">
                  <a:spLocks noChangeArrowheads="1"/>
                </p:cNvSpPr>
                <p:nvPr/>
              </p:nvSpPr>
              <p:spPr bwMode="auto">
                <a:xfrm>
                  <a:off x="3992" y="2102"/>
                  <a:ext cx="44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Q3</a:t>
                  </a:r>
                </a:p>
              </p:txBody>
            </p:sp>
          </p:grpSp>
          <p:sp>
            <p:nvSpPr>
              <p:cNvPr id="53376" name="Line 73"/>
              <p:cNvSpPr>
                <a:spLocks noChangeShapeType="1"/>
              </p:cNvSpPr>
              <p:nvPr/>
            </p:nvSpPr>
            <p:spPr bwMode="auto">
              <a:xfrm>
                <a:off x="608" y="2182"/>
                <a:ext cx="3836" cy="0"/>
              </a:xfrm>
              <a:prstGeom prst="line">
                <a:avLst/>
              </a:prstGeom>
              <a:noFill/>
              <a:ln w="28575">
                <a:solidFill>
                  <a:schemeClr val="tx1"/>
                </a:solidFill>
                <a:round/>
                <a:headEnd/>
                <a:tailEnd/>
              </a:ln>
              <a:effectLst/>
            </p:spPr>
            <p:txBody>
              <a:bodyPr wrap="none" anchor="ctr"/>
              <a:lstStyle/>
              <a:p>
                <a:endParaRPr lang="zh-CN" altLang="en-US"/>
              </a:p>
            </p:txBody>
          </p:sp>
          <p:sp>
            <p:nvSpPr>
              <p:cNvPr id="53377" name="Line 74"/>
              <p:cNvSpPr>
                <a:spLocks noChangeShapeType="1"/>
              </p:cNvSpPr>
              <p:nvPr/>
            </p:nvSpPr>
            <p:spPr bwMode="auto">
              <a:xfrm>
                <a:off x="4434" y="1693"/>
                <a:ext cx="0" cy="498"/>
              </a:xfrm>
              <a:prstGeom prst="line">
                <a:avLst/>
              </a:prstGeom>
              <a:noFill/>
              <a:ln w="28575">
                <a:solidFill>
                  <a:schemeClr val="tx1"/>
                </a:solidFill>
                <a:round/>
                <a:headEnd/>
                <a:tailEnd/>
              </a:ln>
              <a:effectLst/>
            </p:spPr>
            <p:txBody>
              <a:bodyPr wrap="none" anchor="ctr"/>
              <a:lstStyle/>
              <a:p>
                <a:endParaRPr lang="zh-CN" altLang="en-US"/>
              </a:p>
            </p:txBody>
          </p:sp>
          <p:sp>
            <p:nvSpPr>
              <p:cNvPr id="53378" name="Line 75"/>
              <p:cNvSpPr>
                <a:spLocks noChangeShapeType="1"/>
              </p:cNvSpPr>
              <p:nvPr/>
            </p:nvSpPr>
            <p:spPr bwMode="auto">
              <a:xfrm>
                <a:off x="3234" y="1688"/>
                <a:ext cx="0" cy="508"/>
              </a:xfrm>
              <a:prstGeom prst="line">
                <a:avLst/>
              </a:prstGeom>
              <a:noFill/>
              <a:ln w="28575">
                <a:solidFill>
                  <a:schemeClr val="tx1"/>
                </a:solidFill>
                <a:round/>
                <a:headEnd/>
                <a:tailEnd/>
              </a:ln>
              <a:effectLst/>
            </p:spPr>
            <p:txBody>
              <a:bodyPr wrap="none" anchor="ctr"/>
              <a:lstStyle/>
              <a:p>
                <a:endParaRPr lang="zh-CN" altLang="en-US"/>
              </a:p>
            </p:txBody>
          </p:sp>
          <p:sp>
            <p:nvSpPr>
              <p:cNvPr id="53379" name="Line 76"/>
              <p:cNvSpPr>
                <a:spLocks noChangeShapeType="1"/>
              </p:cNvSpPr>
              <p:nvPr/>
            </p:nvSpPr>
            <p:spPr bwMode="auto">
              <a:xfrm>
                <a:off x="776" y="1692"/>
                <a:ext cx="0" cy="508"/>
              </a:xfrm>
              <a:prstGeom prst="line">
                <a:avLst/>
              </a:prstGeom>
              <a:noFill/>
              <a:ln w="28575">
                <a:solidFill>
                  <a:schemeClr val="tx1"/>
                </a:solidFill>
                <a:round/>
                <a:headEnd/>
                <a:tailEnd/>
              </a:ln>
              <a:effectLst/>
            </p:spPr>
            <p:txBody>
              <a:bodyPr wrap="none" anchor="ctr"/>
              <a:lstStyle/>
              <a:p>
                <a:endParaRPr lang="zh-CN" altLang="en-US"/>
              </a:p>
            </p:txBody>
          </p:sp>
          <p:sp>
            <p:nvSpPr>
              <p:cNvPr id="53380" name="Oval 77"/>
              <p:cNvSpPr>
                <a:spLocks noChangeArrowheads="1"/>
              </p:cNvSpPr>
              <p:nvPr/>
            </p:nvSpPr>
            <p:spPr bwMode="auto">
              <a:xfrm>
                <a:off x="3198" y="2145"/>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3381" name="Oval 78"/>
              <p:cNvSpPr>
                <a:spLocks noChangeArrowheads="1"/>
              </p:cNvSpPr>
              <p:nvPr/>
            </p:nvSpPr>
            <p:spPr bwMode="auto">
              <a:xfrm>
                <a:off x="743" y="2150"/>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3382" name="Oval 79"/>
              <p:cNvSpPr>
                <a:spLocks noChangeArrowheads="1"/>
              </p:cNvSpPr>
              <p:nvPr/>
            </p:nvSpPr>
            <p:spPr bwMode="auto">
              <a:xfrm>
                <a:off x="1975" y="2137"/>
                <a:ext cx="73" cy="73"/>
              </a:xfrm>
              <a:prstGeom prst="ellipse">
                <a:avLst/>
              </a:prstGeom>
              <a:solidFill>
                <a:schemeClr val="tx1"/>
              </a:solidFill>
              <a:ln w="9525">
                <a:solidFill>
                  <a:schemeClr val="tx1"/>
                </a:solidFill>
                <a:round/>
                <a:headEnd/>
                <a:tailEnd/>
              </a:ln>
              <a:effectLst/>
            </p:spPr>
            <p:txBody>
              <a:bodyPr wrap="none" anchor="ctr"/>
              <a:lstStyle/>
              <a:p>
                <a:pPr eaLnBrk="1" hangingPunct="1"/>
                <a:endParaRPr lang="zh-CN" altLang="en-US"/>
              </a:p>
            </p:txBody>
          </p:sp>
          <p:sp>
            <p:nvSpPr>
              <p:cNvPr id="53383" name="Line 80"/>
              <p:cNvSpPr>
                <a:spLocks noChangeShapeType="1"/>
              </p:cNvSpPr>
              <p:nvPr/>
            </p:nvSpPr>
            <p:spPr bwMode="auto">
              <a:xfrm>
                <a:off x="2012" y="1704"/>
                <a:ext cx="0" cy="490"/>
              </a:xfrm>
              <a:prstGeom prst="line">
                <a:avLst/>
              </a:prstGeom>
              <a:noFill/>
              <a:ln w="28575">
                <a:solidFill>
                  <a:schemeClr val="tx1"/>
                </a:solidFill>
                <a:round/>
                <a:headEnd/>
                <a:tailEnd/>
              </a:ln>
              <a:effectLst/>
            </p:spPr>
            <p:txBody>
              <a:bodyPr wrap="none" anchor="ctr"/>
              <a:lstStyle/>
              <a:p>
                <a:endParaRPr lang="zh-CN" altLang="en-US"/>
              </a:p>
            </p:txBody>
          </p:sp>
          <p:sp>
            <p:nvSpPr>
              <p:cNvPr id="53384" name="Text Box 81"/>
              <p:cNvSpPr txBox="1">
                <a:spLocks noChangeArrowheads="1"/>
              </p:cNvSpPr>
              <p:nvPr/>
            </p:nvSpPr>
            <p:spPr bwMode="auto">
              <a:xfrm>
                <a:off x="54" y="1499"/>
                <a:ext cx="709" cy="518"/>
              </a:xfrm>
              <a:prstGeom prst="rect">
                <a:avLst/>
              </a:prstGeom>
              <a:solidFill>
                <a:srgbClr val="66FF33"/>
              </a:solidFill>
              <a:ln w="9525">
                <a:noFill/>
                <a:miter lim="800000"/>
                <a:headEnd/>
                <a:tailEnd/>
              </a:ln>
              <a:effectLst/>
            </p:spPr>
            <p:txBody>
              <a:bodyPr>
                <a:spAutoFit/>
              </a:bodyPr>
              <a:lstStyle/>
              <a:p>
                <a:pPr eaLnBrk="1" hangingPunct="1">
                  <a:spcBef>
                    <a:spcPct val="50000"/>
                  </a:spcBef>
                </a:pPr>
                <a:r>
                  <a:rPr lang="zh-CN" altLang="en-US" b="1"/>
                  <a:t>串行输入数据</a:t>
                </a:r>
              </a:p>
            </p:txBody>
          </p:sp>
          <p:sp>
            <p:nvSpPr>
              <p:cNvPr id="53385" name="Text Box 82"/>
              <p:cNvSpPr txBox="1">
                <a:spLocks noChangeArrowheads="1"/>
              </p:cNvSpPr>
              <p:nvPr/>
            </p:nvSpPr>
            <p:spPr bwMode="auto">
              <a:xfrm>
                <a:off x="345" y="1199"/>
                <a:ext cx="373"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Di</a:t>
                </a:r>
              </a:p>
            </p:txBody>
          </p:sp>
          <p:grpSp>
            <p:nvGrpSpPr>
              <p:cNvPr id="53386" name="Group 83"/>
              <p:cNvGrpSpPr>
                <a:grpSpLocks/>
              </p:cNvGrpSpPr>
              <p:nvPr/>
            </p:nvGrpSpPr>
            <p:grpSpPr bwMode="auto">
              <a:xfrm>
                <a:off x="351" y="607"/>
                <a:ext cx="271" cy="231"/>
                <a:chOff x="4270" y="3391"/>
                <a:chExt cx="271" cy="231"/>
              </a:xfrm>
            </p:grpSpPr>
            <p:sp>
              <p:nvSpPr>
                <p:cNvPr id="53388" name="Line 84"/>
                <p:cNvSpPr>
                  <a:spLocks noChangeShapeType="1"/>
                </p:cNvSpPr>
                <p:nvPr/>
              </p:nvSpPr>
              <p:spPr bwMode="auto">
                <a:xfrm>
                  <a:off x="4270" y="3400"/>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389" name="Line 85"/>
                <p:cNvSpPr>
                  <a:spLocks noChangeShapeType="1"/>
                </p:cNvSpPr>
                <p:nvPr/>
              </p:nvSpPr>
              <p:spPr bwMode="auto">
                <a:xfrm>
                  <a:off x="4364" y="3611"/>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390" name="Line 86"/>
                <p:cNvSpPr>
                  <a:spLocks noChangeShapeType="1"/>
                </p:cNvSpPr>
                <p:nvPr/>
              </p:nvSpPr>
              <p:spPr bwMode="auto">
                <a:xfrm>
                  <a:off x="4442" y="3399"/>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391" name="Line 87"/>
                <p:cNvSpPr>
                  <a:spLocks noChangeShapeType="1"/>
                </p:cNvSpPr>
                <p:nvPr/>
              </p:nvSpPr>
              <p:spPr bwMode="auto">
                <a:xfrm>
                  <a:off x="4373" y="3391"/>
                  <a:ext cx="0" cy="229"/>
                </a:xfrm>
                <a:prstGeom prst="line">
                  <a:avLst/>
                </a:prstGeom>
                <a:noFill/>
                <a:ln w="28575">
                  <a:solidFill>
                    <a:schemeClr val="tx1"/>
                  </a:solidFill>
                  <a:round/>
                  <a:headEnd/>
                  <a:tailEnd/>
                </a:ln>
                <a:effectLst/>
              </p:spPr>
              <p:txBody>
                <a:bodyPr wrap="none" anchor="ctr"/>
                <a:lstStyle/>
                <a:p>
                  <a:endParaRPr lang="zh-CN" altLang="en-US"/>
                </a:p>
              </p:txBody>
            </p:sp>
            <p:sp>
              <p:nvSpPr>
                <p:cNvPr id="53392" name="Line 88"/>
                <p:cNvSpPr>
                  <a:spLocks noChangeShapeType="1"/>
                </p:cNvSpPr>
                <p:nvPr/>
              </p:nvSpPr>
              <p:spPr bwMode="auto">
                <a:xfrm>
                  <a:off x="4458" y="3393"/>
                  <a:ext cx="0" cy="229"/>
                </a:xfrm>
                <a:prstGeom prst="line">
                  <a:avLst/>
                </a:prstGeom>
                <a:noFill/>
                <a:ln w="28575">
                  <a:solidFill>
                    <a:schemeClr val="tx1"/>
                  </a:solidFill>
                  <a:round/>
                  <a:headEnd/>
                  <a:tailEnd/>
                </a:ln>
                <a:effectLst/>
              </p:spPr>
              <p:txBody>
                <a:bodyPr wrap="none" anchor="ctr"/>
                <a:lstStyle/>
                <a:p>
                  <a:endParaRPr lang="zh-CN" altLang="en-US"/>
                </a:p>
              </p:txBody>
            </p:sp>
          </p:grpSp>
          <p:sp>
            <p:nvSpPr>
              <p:cNvPr id="53387" name="Text Box 89"/>
              <p:cNvSpPr txBox="1">
                <a:spLocks noChangeArrowheads="1"/>
              </p:cNvSpPr>
              <p:nvPr/>
            </p:nvSpPr>
            <p:spPr bwMode="auto">
              <a:xfrm>
                <a:off x="732" y="572"/>
                <a:ext cx="900" cy="327"/>
              </a:xfrm>
              <a:prstGeom prst="rect">
                <a:avLst/>
              </a:prstGeom>
              <a:solidFill>
                <a:srgbClr val="66FF33"/>
              </a:solidFill>
              <a:ln w="28575">
                <a:noFill/>
                <a:miter lim="800000"/>
                <a:headEnd/>
                <a:tailEnd/>
              </a:ln>
              <a:effectLst/>
            </p:spPr>
            <p:txBody>
              <a:bodyPr wrap="none" anchor="ctr">
                <a:spAutoFit/>
              </a:bodyPr>
              <a:lstStyle/>
              <a:p>
                <a:pPr eaLnBrk="1" hangingPunct="1">
                  <a:spcBef>
                    <a:spcPct val="50000"/>
                  </a:spcBef>
                </a:pPr>
                <a:r>
                  <a:rPr lang="zh-CN" altLang="en-US" sz="2800" b="1"/>
                  <a:t>清</a:t>
                </a:r>
                <a:r>
                  <a:rPr lang="en-US" altLang="zh-CN" sz="2800" b="1"/>
                  <a:t>0</a:t>
                </a:r>
                <a:r>
                  <a:rPr lang="zh-CN" altLang="en-US" sz="2800" b="1"/>
                  <a:t>脉冲</a:t>
                </a:r>
              </a:p>
            </p:txBody>
          </p:sp>
        </p:grpSp>
      </p:grpSp>
      <p:grpSp>
        <p:nvGrpSpPr>
          <p:cNvPr id="118874" name="Group 90"/>
          <p:cNvGrpSpPr>
            <a:grpSpLocks/>
          </p:cNvGrpSpPr>
          <p:nvPr/>
        </p:nvGrpSpPr>
        <p:grpSpPr bwMode="auto">
          <a:xfrm>
            <a:off x="125413" y="3244850"/>
            <a:ext cx="8426450" cy="3517900"/>
            <a:chOff x="127" y="2034"/>
            <a:chExt cx="5308" cy="2216"/>
          </a:xfrm>
        </p:grpSpPr>
        <p:grpSp>
          <p:nvGrpSpPr>
            <p:cNvPr id="53270" name="Group 91"/>
            <p:cNvGrpSpPr>
              <a:grpSpLocks/>
            </p:cNvGrpSpPr>
            <p:nvPr/>
          </p:nvGrpSpPr>
          <p:grpSpPr bwMode="auto">
            <a:xfrm>
              <a:off x="972" y="2051"/>
              <a:ext cx="618" cy="1277"/>
              <a:chOff x="2963" y="742"/>
              <a:chExt cx="618" cy="1277"/>
            </a:xfrm>
          </p:grpSpPr>
          <p:sp>
            <p:nvSpPr>
              <p:cNvPr id="53313" name="Rectangle 92"/>
              <p:cNvSpPr>
                <a:spLocks noChangeArrowheads="1"/>
              </p:cNvSpPr>
              <p:nvPr/>
            </p:nvSpPr>
            <p:spPr bwMode="auto">
              <a:xfrm>
                <a:off x="2963" y="1218"/>
                <a:ext cx="618" cy="491"/>
              </a:xfrm>
              <a:prstGeom prst="rect">
                <a:avLst/>
              </a:prstGeom>
              <a:solidFill>
                <a:srgbClr val="CCFF99"/>
              </a:solidFill>
              <a:ln w="28575">
                <a:solidFill>
                  <a:srgbClr val="000000"/>
                </a:solidFill>
                <a:miter lim="800000"/>
                <a:headEnd/>
                <a:tailEnd/>
              </a:ln>
              <a:effectLst/>
            </p:spPr>
            <p:txBody>
              <a:bodyPr wrap="none" anchor="ctr"/>
              <a:lstStyle/>
              <a:p>
                <a:pPr eaLnBrk="1" hangingPunct="1"/>
                <a:endParaRPr lang="zh-CN" altLang="en-US"/>
              </a:p>
            </p:txBody>
          </p:sp>
          <p:sp>
            <p:nvSpPr>
              <p:cNvPr id="53314" name="Text Box 93"/>
              <p:cNvSpPr txBox="1">
                <a:spLocks noChangeArrowheads="1"/>
              </p:cNvSpPr>
              <p:nvPr/>
            </p:nvSpPr>
            <p:spPr bwMode="auto">
              <a:xfrm>
                <a:off x="3127" y="1309"/>
                <a:ext cx="32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&amp;</a:t>
                </a:r>
              </a:p>
            </p:txBody>
          </p:sp>
          <p:sp>
            <p:nvSpPr>
              <p:cNvPr id="53315" name="Oval 94"/>
              <p:cNvSpPr>
                <a:spLocks noChangeArrowheads="1"/>
              </p:cNvSpPr>
              <p:nvPr/>
            </p:nvSpPr>
            <p:spPr bwMode="auto">
              <a:xfrm>
                <a:off x="3182" y="1054"/>
                <a:ext cx="164" cy="164"/>
              </a:xfrm>
              <a:prstGeom prst="ellipse">
                <a:avLst/>
              </a:prstGeom>
              <a:solidFill>
                <a:srgbClr val="CCFF99"/>
              </a:solidFill>
              <a:ln w="28575">
                <a:solidFill>
                  <a:srgbClr val="000000"/>
                </a:solidFill>
                <a:round/>
                <a:headEnd/>
                <a:tailEnd/>
              </a:ln>
              <a:effectLst/>
            </p:spPr>
            <p:txBody>
              <a:bodyPr wrap="none" anchor="ctr"/>
              <a:lstStyle/>
              <a:p>
                <a:pPr eaLnBrk="1" hangingPunct="1"/>
                <a:endParaRPr lang="zh-CN" altLang="en-US"/>
              </a:p>
            </p:txBody>
          </p:sp>
          <p:sp>
            <p:nvSpPr>
              <p:cNvPr id="53316" name="Line 95"/>
              <p:cNvSpPr>
                <a:spLocks noChangeShapeType="1"/>
              </p:cNvSpPr>
              <p:nvPr/>
            </p:nvSpPr>
            <p:spPr bwMode="auto">
              <a:xfrm>
                <a:off x="3463" y="1709"/>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17" name="Line 96"/>
              <p:cNvSpPr>
                <a:spLocks noChangeShapeType="1"/>
              </p:cNvSpPr>
              <p:nvPr/>
            </p:nvSpPr>
            <p:spPr bwMode="auto">
              <a:xfrm>
                <a:off x="3259" y="74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18" name="Line 97"/>
              <p:cNvSpPr>
                <a:spLocks noChangeShapeType="1"/>
              </p:cNvSpPr>
              <p:nvPr/>
            </p:nvSpPr>
            <p:spPr bwMode="auto">
              <a:xfrm>
                <a:off x="3092" y="1710"/>
                <a:ext cx="0" cy="309"/>
              </a:xfrm>
              <a:prstGeom prst="line">
                <a:avLst/>
              </a:prstGeom>
              <a:noFill/>
              <a:ln w="28575">
                <a:solidFill>
                  <a:srgbClr val="000000"/>
                </a:solidFill>
                <a:round/>
                <a:headEnd/>
                <a:tailEnd/>
              </a:ln>
              <a:effectLst/>
            </p:spPr>
            <p:txBody>
              <a:bodyPr wrap="none" anchor="ctr"/>
              <a:lstStyle/>
              <a:p>
                <a:endParaRPr lang="zh-CN" altLang="en-US"/>
              </a:p>
            </p:txBody>
          </p:sp>
        </p:grpSp>
        <p:grpSp>
          <p:nvGrpSpPr>
            <p:cNvPr id="53271" name="Group 98"/>
            <p:cNvGrpSpPr>
              <a:grpSpLocks/>
            </p:cNvGrpSpPr>
            <p:nvPr/>
          </p:nvGrpSpPr>
          <p:grpSpPr bwMode="auto">
            <a:xfrm>
              <a:off x="2214" y="2047"/>
              <a:ext cx="618" cy="1277"/>
              <a:chOff x="2963" y="742"/>
              <a:chExt cx="618" cy="1277"/>
            </a:xfrm>
          </p:grpSpPr>
          <p:sp>
            <p:nvSpPr>
              <p:cNvPr id="53307" name="Rectangle 99"/>
              <p:cNvSpPr>
                <a:spLocks noChangeArrowheads="1"/>
              </p:cNvSpPr>
              <p:nvPr/>
            </p:nvSpPr>
            <p:spPr bwMode="auto">
              <a:xfrm>
                <a:off x="2963" y="1218"/>
                <a:ext cx="618" cy="491"/>
              </a:xfrm>
              <a:prstGeom prst="rect">
                <a:avLst/>
              </a:prstGeom>
              <a:solidFill>
                <a:srgbClr val="CCFF99"/>
              </a:solidFill>
              <a:ln w="28575">
                <a:solidFill>
                  <a:srgbClr val="000000"/>
                </a:solidFill>
                <a:miter lim="800000"/>
                <a:headEnd/>
                <a:tailEnd/>
              </a:ln>
              <a:effectLst/>
            </p:spPr>
            <p:txBody>
              <a:bodyPr wrap="none" anchor="ctr"/>
              <a:lstStyle/>
              <a:p>
                <a:pPr eaLnBrk="1" hangingPunct="1"/>
                <a:endParaRPr lang="zh-CN" altLang="en-US"/>
              </a:p>
            </p:txBody>
          </p:sp>
          <p:sp>
            <p:nvSpPr>
              <p:cNvPr id="53308" name="Text Box 100"/>
              <p:cNvSpPr txBox="1">
                <a:spLocks noChangeArrowheads="1"/>
              </p:cNvSpPr>
              <p:nvPr/>
            </p:nvSpPr>
            <p:spPr bwMode="auto">
              <a:xfrm>
                <a:off x="3127" y="1309"/>
                <a:ext cx="32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&amp;</a:t>
                </a:r>
              </a:p>
            </p:txBody>
          </p:sp>
          <p:sp>
            <p:nvSpPr>
              <p:cNvPr id="53309" name="Oval 101"/>
              <p:cNvSpPr>
                <a:spLocks noChangeArrowheads="1"/>
              </p:cNvSpPr>
              <p:nvPr/>
            </p:nvSpPr>
            <p:spPr bwMode="auto">
              <a:xfrm>
                <a:off x="3182" y="1054"/>
                <a:ext cx="164" cy="164"/>
              </a:xfrm>
              <a:prstGeom prst="ellipse">
                <a:avLst/>
              </a:prstGeom>
              <a:solidFill>
                <a:srgbClr val="CCFF99"/>
              </a:solidFill>
              <a:ln w="28575">
                <a:solidFill>
                  <a:srgbClr val="000000"/>
                </a:solidFill>
                <a:round/>
                <a:headEnd/>
                <a:tailEnd/>
              </a:ln>
              <a:effectLst/>
            </p:spPr>
            <p:txBody>
              <a:bodyPr wrap="none" anchor="ctr"/>
              <a:lstStyle/>
              <a:p>
                <a:pPr eaLnBrk="1" hangingPunct="1"/>
                <a:endParaRPr lang="zh-CN" altLang="en-US"/>
              </a:p>
            </p:txBody>
          </p:sp>
          <p:sp>
            <p:nvSpPr>
              <p:cNvPr id="53310" name="Line 102"/>
              <p:cNvSpPr>
                <a:spLocks noChangeShapeType="1"/>
              </p:cNvSpPr>
              <p:nvPr/>
            </p:nvSpPr>
            <p:spPr bwMode="auto">
              <a:xfrm>
                <a:off x="3463" y="1709"/>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11" name="Line 103"/>
              <p:cNvSpPr>
                <a:spLocks noChangeShapeType="1"/>
              </p:cNvSpPr>
              <p:nvPr/>
            </p:nvSpPr>
            <p:spPr bwMode="auto">
              <a:xfrm>
                <a:off x="3259" y="74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12" name="Line 104"/>
              <p:cNvSpPr>
                <a:spLocks noChangeShapeType="1"/>
              </p:cNvSpPr>
              <p:nvPr/>
            </p:nvSpPr>
            <p:spPr bwMode="auto">
              <a:xfrm>
                <a:off x="3092" y="1710"/>
                <a:ext cx="0" cy="309"/>
              </a:xfrm>
              <a:prstGeom prst="line">
                <a:avLst/>
              </a:prstGeom>
              <a:noFill/>
              <a:ln w="28575">
                <a:solidFill>
                  <a:srgbClr val="000000"/>
                </a:solidFill>
                <a:round/>
                <a:headEnd/>
                <a:tailEnd/>
              </a:ln>
              <a:effectLst/>
            </p:spPr>
            <p:txBody>
              <a:bodyPr wrap="none" anchor="ctr"/>
              <a:lstStyle/>
              <a:p>
                <a:endParaRPr lang="zh-CN" altLang="en-US"/>
              </a:p>
            </p:txBody>
          </p:sp>
        </p:grpSp>
        <p:grpSp>
          <p:nvGrpSpPr>
            <p:cNvPr id="53272" name="Group 105"/>
            <p:cNvGrpSpPr>
              <a:grpSpLocks/>
            </p:cNvGrpSpPr>
            <p:nvPr/>
          </p:nvGrpSpPr>
          <p:grpSpPr bwMode="auto">
            <a:xfrm>
              <a:off x="3437" y="2034"/>
              <a:ext cx="618" cy="1277"/>
              <a:chOff x="2963" y="742"/>
              <a:chExt cx="618" cy="1277"/>
            </a:xfrm>
          </p:grpSpPr>
          <p:sp>
            <p:nvSpPr>
              <p:cNvPr id="53301" name="Rectangle 106"/>
              <p:cNvSpPr>
                <a:spLocks noChangeArrowheads="1"/>
              </p:cNvSpPr>
              <p:nvPr/>
            </p:nvSpPr>
            <p:spPr bwMode="auto">
              <a:xfrm>
                <a:off x="2963" y="1218"/>
                <a:ext cx="618" cy="491"/>
              </a:xfrm>
              <a:prstGeom prst="rect">
                <a:avLst/>
              </a:prstGeom>
              <a:solidFill>
                <a:srgbClr val="CCFF99"/>
              </a:solidFill>
              <a:ln w="28575">
                <a:solidFill>
                  <a:srgbClr val="000000"/>
                </a:solidFill>
                <a:miter lim="800000"/>
                <a:headEnd/>
                <a:tailEnd/>
              </a:ln>
              <a:effectLst/>
            </p:spPr>
            <p:txBody>
              <a:bodyPr wrap="none" anchor="ctr"/>
              <a:lstStyle/>
              <a:p>
                <a:pPr eaLnBrk="1" hangingPunct="1"/>
                <a:endParaRPr lang="zh-CN" altLang="en-US"/>
              </a:p>
            </p:txBody>
          </p:sp>
          <p:sp>
            <p:nvSpPr>
              <p:cNvPr id="53302" name="Text Box 107"/>
              <p:cNvSpPr txBox="1">
                <a:spLocks noChangeArrowheads="1"/>
              </p:cNvSpPr>
              <p:nvPr/>
            </p:nvSpPr>
            <p:spPr bwMode="auto">
              <a:xfrm>
                <a:off x="3127" y="1309"/>
                <a:ext cx="32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&amp;</a:t>
                </a:r>
              </a:p>
            </p:txBody>
          </p:sp>
          <p:sp>
            <p:nvSpPr>
              <p:cNvPr id="53303" name="Oval 108"/>
              <p:cNvSpPr>
                <a:spLocks noChangeArrowheads="1"/>
              </p:cNvSpPr>
              <p:nvPr/>
            </p:nvSpPr>
            <p:spPr bwMode="auto">
              <a:xfrm>
                <a:off x="3182" y="1054"/>
                <a:ext cx="164" cy="164"/>
              </a:xfrm>
              <a:prstGeom prst="ellipse">
                <a:avLst/>
              </a:prstGeom>
              <a:solidFill>
                <a:srgbClr val="CCFF99"/>
              </a:solidFill>
              <a:ln w="28575">
                <a:solidFill>
                  <a:srgbClr val="000000"/>
                </a:solidFill>
                <a:round/>
                <a:headEnd/>
                <a:tailEnd/>
              </a:ln>
              <a:effectLst/>
            </p:spPr>
            <p:txBody>
              <a:bodyPr wrap="none" anchor="ctr"/>
              <a:lstStyle/>
              <a:p>
                <a:pPr eaLnBrk="1" hangingPunct="1"/>
                <a:endParaRPr lang="zh-CN" altLang="en-US"/>
              </a:p>
            </p:txBody>
          </p:sp>
          <p:sp>
            <p:nvSpPr>
              <p:cNvPr id="53304" name="Line 109"/>
              <p:cNvSpPr>
                <a:spLocks noChangeShapeType="1"/>
              </p:cNvSpPr>
              <p:nvPr/>
            </p:nvSpPr>
            <p:spPr bwMode="auto">
              <a:xfrm>
                <a:off x="3463" y="1709"/>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05" name="Line 110"/>
              <p:cNvSpPr>
                <a:spLocks noChangeShapeType="1"/>
              </p:cNvSpPr>
              <p:nvPr/>
            </p:nvSpPr>
            <p:spPr bwMode="auto">
              <a:xfrm>
                <a:off x="3259" y="74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06" name="Line 111"/>
              <p:cNvSpPr>
                <a:spLocks noChangeShapeType="1"/>
              </p:cNvSpPr>
              <p:nvPr/>
            </p:nvSpPr>
            <p:spPr bwMode="auto">
              <a:xfrm>
                <a:off x="3092" y="1710"/>
                <a:ext cx="0" cy="309"/>
              </a:xfrm>
              <a:prstGeom prst="line">
                <a:avLst/>
              </a:prstGeom>
              <a:noFill/>
              <a:ln w="28575">
                <a:solidFill>
                  <a:srgbClr val="000000"/>
                </a:solidFill>
                <a:round/>
                <a:headEnd/>
                <a:tailEnd/>
              </a:ln>
              <a:effectLst/>
            </p:spPr>
            <p:txBody>
              <a:bodyPr wrap="none" anchor="ctr"/>
              <a:lstStyle/>
              <a:p>
                <a:endParaRPr lang="zh-CN" altLang="en-US"/>
              </a:p>
            </p:txBody>
          </p:sp>
        </p:grpSp>
        <p:grpSp>
          <p:nvGrpSpPr>
            <p:cNvPr id="53273" name="Group 112"/>
            <p:cNvGrpSpPr>
              <a:grpSpLocks/>
            </p:cNvGrpSpPr>
            <p:nvPr/>
          </p:nvGrpSpPr>
          <p:grpSpPr bwMode="auto">
            <a:xfrm>
              <a:off x="4651" y="2047"/>
              <a:ext cx="618" cy="1277"/>
              <a:chOff x="2963" y="742"/>
              <a:chExt cx="618" cy="1277"/>
            </a:xfrm>
          </p:grpSpPr>
          <p:sp>
            <p:nvSpPr>
              <p:cNvPr id="53295" name="Rectangle 113"/>
              <p:cNvSpPr>
                <a:spLocks noChangeArrowheads="1"/>
              </p:cNvSpPr>
              <p:nvPr/>
            </p:nvSpPr>
            <p:spPr bwMode="auto">
              <a:xfrm>
                <a:off x="2963" y="1218"/>
                <a:ext cx="618" cy="491"/>
              </a:xfrm>
              <a:prstGeom prst="rect">
                <a:avLst/>
              </a:prstGeom>
              <a:solidFill>
                <a:srgbClr val="CCFF99"/>
              </a:solidFill>
              <a:ln w="28575">
                <a:solidFill>
                  <a:srgbClr val="000000"/>
                </a:solidFill>
                <a:miter lim="800000"/>
                <a:headEnd/>
                <a:tailEnd/>
              </a:ln>
              <a:effectLst/>
            </p:spPr>
            <p:txBody>
              <a:bodyPr wrap="none" anchor="ctr"/>
              <a:lstStyle/>
              <a:p>
                <a:pPr eaLnBrk="1" hangingPunct="1"/>
                <a:endParaRPr lang="zh-CN" altLang="en-US"/>
              </a:p>
            </p:txBody>
          </p:sp>
          <p:sp>
            <p:nvSpPr>
              <p:cNvPr id="53296" name="Text Box 114"/>
              <p:cNvSpPr txBox="1">
                <a:spLocks noChangeArrowheads="1"/>
              </p:cNvSpPr>
              <p:nvPr/>
            </p:nvSpPr>
            <p:spPr bwMode="auto">
              <a:xfrm>
                <a:off x="3127" y="1309"/>
                <a:ext cx="32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&amp;</a:t>
                </a:r>
              </a:p>
            </p:txBody>
          </p:sp>
          <p:sp>
            <p:nvSpPr>
              <p:cNvPr id="53297" name="Oval 115"/>
              <p:cNvSpPr>
                <a:spLocks noChangeArrowheads="1"/>
              </p:cNvSpPr>
              <p:nvPr/>
            </p:nvSpPr>
            <p:spPr bwMode="auto">
              <a:xfrm>
                <a:off x="3182" y="1054"/>
                <a:ext cx="164" cy="164"/>
              </a:xfrm>
              <a:prstGeom prst="ellipse">
                <a:avLst/>
              </a:prstGeom>
              <a:solidFill>
                <a:srgbClr val="CCFF99"/>
              </a:solidFill>
              <a:ln w="28575">
                <a:solidFill>
                  <a:srgbClr val="000000"/>
                </a:solidFill>
                <a:round/>
                <a:headEnd/>
                <a:tailEnd/>
              </a:ln>
              <a:effectLst/>
            </p:spPr>
            <p:txBody>
              <a:bodyPr wrap="none" anchor="ctr"/>
              <a:lstStyle/>
              <a:p>
                <a:pPr eaLnBrk="1" hangingPunct="1"/>
                <a:endParaRPr lang="zh-CN" altLang="en-US"/>
              </a:p>
            </p:txBody>
          </p:sp>
          <p:sp>
            <p:nvSpPr>
              <p:cNvPr id="53298" name="Line 116"/>
              <p:cNvSpPr>
                <a:spLocks noChangeShapeType="1"/>
              </p:cNvSpPr>
              <p:nvPr/>
            </p:nvSpPr>
            <p:spPr bwMode="auto">
              <a:xfrm>
                <a:off x="3463" y="1709"/>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299" name="Line 117"/>
              <p:cNvSpPr>
                <a:spLocks noChangeShapeType="1"/>
              </p:cNvSpPr>
              <p:nvPr/>
            </p:nvSpPr>
            <p:spPr bwMode="auto">
              <a:xfrm>
                <a:off x="3259" y="74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300" name="Line 118"/>
              <p:cNvSpPr>
                <a:spLocks noChangeShapeType="1"/>
              </p:cNvSpPr>
              <p:nvPr/>
            </p:nvSpPr>
            <p:spPr bwMode="auto">
              <a:xfrm>
                <a:off x="3092" y="1710"/>
                <a:ext cx="0" cy="309"/>
              </a:xfrm>
              <a:prstGeom prst="line">
                <a:avLst/>
              </a:prstGeom>
              <a:noFill/>
              <a:ln w="28575">
                <a:solidFill>
                  <a:srgbClr val="000000"/>
                </a:solidFill>
                <a:round/>
                <a:headEnd/>
                <a:tailEnd/>
              </a:ln>
              <a:effectLst/>
            </p:spPr>
            <p:txBody>
              <a:bodyPr wrap="none" anchor="ctr"/>
              <a:lstStyle/>
              <a:p>
                <a:endParaRPr lang="zh-CN" altLang="en-US"/>
              </a:p>
            </p:txBody>
          </p:sp>
        </p:grpSp>
        <p:sp>
          <p:nvSpPr>
            <p:cNvPr id="53274" name="Line 119"/>
            <p:cNvSpPr>
              <a:spLocks noChangeShapeType="1"/>
            </p:cNvSpPr>
            <p:nvPr/>
          </p:nvSpPr>
          <p:spPr bwMode="auto">
            <a:xfrm>
              <a:off x="1472" y="3326"/>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275" name="Line 120"/>
            <p:cNvSpPr>
              <a:spLocks noChangeShapeType="1"/>
            </p:cNvSpPr>
            <p:nvPr/>
          </p:nvSpPr>
          <p:spPr bwMode="auto">
            <a:xfrm>
              <a:off x="2722" y="331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276" name="Line 121"/>
            <p:cNvSpPr>
              <a:spLocks noChangeShapeType="1"/>
            </p:cNvSpPr>
            <p:nvPr/>
          </p:nvSpPr>
          <p:spPr bwMode="auto">
            <a:xfrm>
              <a:off x="3936" y="3299"/>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277" name="Line 122"/>
            <p:cNvSpPr>
              <a:spLocks noChangeShapeType="1"/>
            </p:cNvSpPr>
            <p:nvPr/>
          </p:nvSpPr>
          <p:spPr bwMode="auto">
            <a:xfrm>
              <a:off x="5150" y="3322"/>
              <a:ext cx="0" cy="309"/>
            </a:xfrm>
            <a:prstGeom prst="line">
              <a:avLst/>
            </a:prstGeom>
            <a:noFill/>
            <a:ln w="28575">
              <a:solidFill>
                <a:srgbClr val="000000"/>
              </a:solidFill>
              <a:round/>
              <a:headEnd/>
              <a:tailEnd/>
            </a:ln>
            <a:effectLst/>
          </p:spPr>
          <p:txBody>
            <a:bodyPr wrap="none" anchor="ctr"/>
            <a:lstStyle/>
            <a:p>
              <a:endParaRPr lang="zh-CN" altLang="en-US"/>
            </a:p>
          </p:txBody>
        </p:sp>
        <p:sp>
          <p:nvSpPr>
            <p:cNvPr id="53278" name="Line 123"/>
            <p:cNvSpPr>
              <a:spLocks noChangeShapeType="1"/>
            </p:cNvSpPr>
            <p:nvPr/>
          </p:nvSpPr>
          <p:spPr bwMode="auto">
            <a:xfrm>
              <a:off x="790" y="3317"/>
              <a:ext cx="3982" cy="0"/>
            </a:xfrm>
            <a:prstGeom prst="line">
              <a:avLst/>
            </a:prstGeom>
            <a:noFill/>
            <a:ln w="28575">
              <a:solidFill>
                <a:srgbClr val="000000"/>
              </a:solidFill>
              <a:round/>
              <a:headEnd/>
              <a:tailEnd/>
            </a:ln>
            <a:effectLst/>
          </p:spPr>
          <p:txBody>
            <a:bodyPr wrap="none" anchor="ctr"/>
            <a:lstStyle/>
            <a:p>
              <a:endParaRPr lang="zh-CN" altLang="en-US"/>
            </a:p>
          </p:txBody>
        </p:sp>
        <p:sp>
          <p:nvSpPr>
            <p:cNvPr id="53279" name="Oval 124"/>
            <p:cNvSpPr>
              <a:spLocks noChangeArrowheads="1"/>
            </p:cNvSpPr>
            <p:nvPr/>
          </p:nvSpPr>
          <p:spPr bwMode="auto">
            <a:xfrm>
              <a:off x="1068" y="3285"/>
              <a:ext cx="47" cy="47"/>
            </a:xfrm>
            <a:prstGeom prst="ellipse">
              <a:avLst/>
            </a:prstGeom>
            <a:solidFill>
              <a:schemeClr val="tx1"/>
            </a:solidFill>
            <a:ln w="9525">
              <a:solidFill>
                <a:srgbClr val="000000"/>
              </a:solidFill>
              <a:round/>
              <a:headEnd/>
              <a:tailEnd/>
            </a:ln>
            <a:effectLst/>
          </p:spPr>
          <p:txBody>
            <a:bodyPr wrap="none" anchor="ctr"/>
            <a:lstStyle/>
            <a:p>
              <a:pPr eaLnBrk="1" hangingPunct="1"/>
              <a:endParaRPr lang="zh-CN" altLang="en-US"/>
            </a:p>
          </p:txBody>
        </p:sp>
        <p:sp>
          <p:nvSpPr>
            <p:cNvPr id="53280" name="Oval 125"/>
            <p:cNvSpPr>
              <a:spLocks noChangeArrowheads="1"/>
            </p:cNvSpPr>
            <p:nvPr/>
          </p:nvSpPr>
          <p:spPr bwMode="auto">
            <a:xfrm>
              <a:off x="2319" y="3291"/>
              <a:ext cx="47" cy="47"/>
            </a:xfrm>
            <a:prstGeom prst="ellipse">
              <a:avLst/>
            </a:prstGeom>
            <a:solidFill>
              <a:schemeClr val="tx1"/>
            </a:solidFill>
            <a:ln w="9525">
              <a:solidFill>
                <a:srgbClr val="000000"/>
              </a:solidFill>
              <a:round/>
              <a:headEnd/>
              <a:tailEnd/>
            </a:ln>
            <a:effectLst/>
          </p:spPr>
          <p:txBody>
            <a:bodyPr wrap="none" anchor="ctr"/>
            <a:lstStyle/>
            <a:p>
              <a:pPr eaLnBrk="1" hangingPunct="1"/>
              <a:endParaRPr lang="zh-CN" altLang="en-US"/>
            </a:p>
          </p:txBody>
        </p:sp>
        <p:sp>
          <p:nvSpPr>
            <p:cNvPr id="53281" name="Oval 126"/>
            <p:cNvSpPr>
              <a:spLocks noChangeArrowheads="1"/>
            </p:cNvSpPr>
            <p:nvPr/>
          </p:nvSpPr>
          <p:spPr bwMode="auto">
            <a:xfrm>
              <a:off x="3533" y="3287"/>
              <a:ext cx="47" cy="47"/>
            </a:xfrm>
            <a:prstGeom prst="ellipse">
              <a:avLst/>
            </a:prstGeom>
            <a:solidFill>
              <a:schemeClr val="tx1"/>
            </a:solidFill>
            <a:ln w="9525">
              <a:solidFill>
                <a:srgbClr val="000000"/>
              </a:solidFill>
              <a:round/>
              <a:headEnd/>
              <a:tailEnd/>
            </a:ln>
            <a:effectLst/>
          </p:spPr>
          <p:txBody>
            <a:bodyPr wrap="none" anchor="ctr"/>
            <a:lstStyle/>
            <a:p>
              <a:pPr eaLnBrk="1" hangingPunct="1"/>
              <a:endParaRPr lang="zh-CN" altLang="en-US"/>
            </a:p>
          </p:txBody>
        </p:sp>
        <p:sp>
          <p:nvSpPr>
            <p:cNvPr id="53282" name="Text Box 127"/>
            <p:cNvSpPr txBox="1">
              <a:spLocks noChangeArrowheads="1"/>
            </p:cNvSpPr>
            <p:nvPr/>
          </p:nvSpPr>
          <p:spPr bwMode="auto">
            <a:xfrm>
              <a:off x="1327" y="3617"/>
              <a:ext cx="4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D1</a:t>
              </a:r>
            </a:p>
          </p:txBody>
        </p:sp>
        <p:sp>
          <p:nvSpPr>
            <p:cNvPr id="53283" name="Text Box 128"/>
            <p:cNvSpPr txBox="1">
              <a:spLocks noChangeArrowheads="1"/>
            </p:cNvSpPr>
            <p:nvPr/>
          </p:nvSpPr>
          <p:spPr bwMode="auto">
            <a:xfrm>
              <a:off x="2591" y="3608"/>
              <a:ext cx="40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D2</a:t>
              </a:r>
            </a:p>
          </p:txBody>
        </p:sp>
        <p:sp>
          <p:nvSpPr>
            <p:cNvPr id="53284" name="Text Box 129"/>
            <p:cNvSpPr txBox="1">
              <a:spLocks noChangeArrowheads="1"/>
            </p:cNvSpPr>
            <p:nvPr/>
          </p:nvSpPr>
          <p:spPr bwMode="auto">
            <a:xfrm>
              <a:off x="3781" y="3598"/>
              <a:ext cx="509"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D3</a:t>
              </a:r>
            </a:p>
          </p:txBody>
        </p:sp>
        <p:sp>
          <p:nvSpPr>
            <p:cNvPr id="53285" name="Text Box 130"/>
            <p:cNvSpPr txBox="1">
              <a:spLocks noChangeArrowheads="1"/>
            </p:cNvSpPr>
            <p:nvPr/>
          </p:nvSpPr>
          <p:spPr bwMode="auto">
            <a:xfrm>
              <a:off x="4980" y="3599"/>
              <a:ext cx="455"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D4</a:t>
              </a:r>
            </a:p>
          </p:txBody>
        </p:sp>
        <p:sp>
          <p:nvSpPr>
            <p:cNvPr id="53286" name="Text Box 131"/>
            <p:cNvSpPr txBox="1">
              <a:spLocks noChangeArrowheads="1"/>
            </p:cNvSpPr>
            <p:nvPr/>
          </p:nvSpPr>
          <p:spPr bwMode="auto">
            <a:xfrm>
              <a:off x="409" y="3108"/>
              <a:ext cx="29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L</a:t>
              </a:r>
            </a:p>
          </p:txBody>
        </p:sp>
        <p:sp>
          <p:nvSpPr>
            <p:cNvPr id="53287" name="Text Box 132"/>
            <p:cNvSpPr txBox="1">
              <a:spLocks noChangeArrowheads="1"/>
            </p:cNvSpPr>
            <p:nvPr/>
          </p:nvSpPr>
          <p:spPr bwMode="auto">
            <a:xfrm>
              <a:off x="127" y="2526"/>
              <a:ext cx="827" cy="596"/>
            </a:xfrm>
            <a:prstGeom prst="rect">
              <a:avLst/>
            </a:prstGeom>
            <a:solidFill>
              <a:srgbClr val="66FF33"/>
            </a:solidFill>
            <a:ln w="9525">
              <a:noFill/>
              <a:miter lim="800000"/>
              <a:headEnd/>
              <a:tailEnd/>
            </a:ln>
            <a:effectLst/>
          </p:spPr>
          <p:txBody>
            <a:bodyPr>
              <a:spAutoFit/>
            </a:bodyPr>
            <a:lstStyle/>
            <a:p>
              <a:pPr eaLnBrk="1" hangingPunct="1">
                <a:spcBef>
                  <a:spcPct val="50000"/>
                </a:spcBef>
              </a:pPr>
              <a:r>
                <a:rPr lang="zh-CN" altLang="en-US" sz="2800" b="1"/>
                <a:t>并行输入脉冲</a:t>
              </a:r>
            </a:p>
          </p:txBody>
        </p:sp>
        <p:grpSp>
          <p:nvGrpSpPr>
            <p:cNvPr id="53288" name="Group 133"/>
            <p:cNvGrpSpPr>
              <a:grpSpLocks/>
            </p:cNvGrpSpPr>
            <p:nvPr/>
          </p:nvGrpSpPr>
          <p:grpSpPr bwMode="auto">
            <a:xfrm flipV="1">
              <a:off x="384" y="3413"/>
              <a:ext cx="271" cy="231"/>
              <a:chOff x="4270" y="3391"/>
              <a:chExt cx="271" cy="231"/>
            </a:xfrm>
          </p:grpSpPr>
          <p:sp>
            <p:nvSpPr>
              <p:cNvPr id="53290" name="Line 134"/>
              <p:cNvSpPr>
                <a:spLocks noChangeShapeType="1"/>
              </p:cNvSpPr>
              <p:nvPr/>
            </p:nvSpPr>
            <p:spPr bwMode="auto">
              <a:xfrm>
                <a:off x="4270" y="3400"/>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291" name="Line 135"/>
              <p:cNvSpPr>
                <a:spLocks noChangeShapeType="1"/>
              </p:cNvSpPr>
              <p:nvPr/>
            </p:nvSpPr>
            <p:spPr bwMode="auto">
              <a:xfrm>
                <a:off x="4364" y="3611"/>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292" name="Line 136"/>
              <p:cNvSpPr>
                <a:spLocks noChangeShapeType="1"/>
              </p:cNvSpPr>
              <p:nvPr/>
            </p:nvSpPr>
            <p:spPr bwMode="auto">
              <a:xfrm>
                <a:off x="4442" y="3399"/>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3293" name="Line 137"/>
              <p:cNvSpPr>
                <a:spLocks noChangeShapeType="1"/>
              </p:cNvSpPr>
              <p:nvPr/>
            </p:nvSpPr>
            <p:spPr bwMode="auto">
              <a:xfrm>
                <a:off x="4373" y="3391"/>
                <a:ext cx="0" cy="229"/>
              </a:xfrm>
              <a:prstGeom prst="line">
                <a:avLst/>
              </a:prstGeom>
              <a:noFill/>
              <a:ln w="28575">
                <a:solidFill>
                  <a:schemeClr val="tx1"/>
                </a:solidFill>
                <a:round/>
                <a:headEnd/>
                <a:tailEnd/>
              </a:ln>
              <a:effectLst/>
            </p:spPr>
            <p:txBody>
              <a:bodyPr wrap="none" anchor="ctr"/>
              <a:lstStyle/>
              <a:p>
                <a:endParaRPr lang="zh-CN" altLang="en-US"/>
              </a:p>
            </p:txBody>
          </p:sp>
          <p:sp>
            <p:nvSpPr>
              <p:cNvPr id="53294" name="Line 138"/>
              <p:cNvSpPr>
                <a:spLocks noChangeShapeType="1"/>
              </p:cNvSpPr>
              <p:nvPr/>
            </p:nvSpPr>
            <p:spPr bwMode="auto">
              <a:xfrm>
                <a:off x="4458" y="3393"/>
                <a:ext cx="0" cy="229"/>
              </a:xfrm>
              <a:prstGeom prst="line">
                <a:avLst/>
              </a:prstGeom>
              <a:noFill/>
              <a:ln w="28575">
                <a:solidFill>
                  <a:schemeClr val="tx1"/>
                </a:solidFill>
                <a:round/>
                <a:headEnd/>
                <a:tailEnd/>
              </a:ln>
              <a:effectLst/>
            </p:spPr>
            <p:txBody>
              <a:bodyPr wrap="none" anchor="ctr"/>
              <a:lstStyle/>
              <a:p>
                <a:endParaRPr lang="zh-CN" altLang="en-US"/>
              </a:p>
            </p:txBody>
          </p:sp>
        </p:grpSp>
        <p:sp>
          <p:nvSpPr>
            <p:cNvPr id="53289" name="Text Box 139"/>
            <p:cNvSpPr txBox="1">
              <a:spLocks noChangeArrowheads="1"/>
            </p:cNvSpPr>
            <p:nvPr/>
          </p:nvSpPr>
          <p:spPr bwMode="auto">
            <a:xfrm>
              <a:off x="2295" y="3923"/>
              <a:ext cx="1472" cy="327"/>
            </a:xfrm>
            <a:prstGeom prst="rect">
              <a:avLst/>
            </a:prstGeom>
            <a:solidFill>
              <a:srgbClr val="66FF33"/>
            </a:solidFill>
            <a:ln w="28575">
              <a:noFill/>
              <a:miter lim="800000"/>
              <a:headEnd/>
              <a:tailEnd/>
            </a:ln>
            <a:effectLst/>
          </p:spPr>
          <p:txBody>
            <a:bodyPr wrap="none" anchor="ctr">
              <a:spAutoFit/>
            </a:bodyPr>
            <a:lstStyle/>
            <a:p>
              <a:pPr algn="ctr" eaLnBrk="1" hangingPunct="1">
                <a:spcBef>
                  <a:spcPct val="50000"/>
                </a:spcBef>
              </a:pPr>
              <a:r>
                <a:rPr lang="zh-CN" altLang="en-US" sz="2800" b="1"/>
                <a:t>并行输入数据</a:t>
              </a:r>
            </a:p>
          </p:txBody>
        </p:sp>
      </p:grpSp>
      <p:grpSp>
        <p:nvGrpSpPr>
          <p:cNvPr id="118924" name="Group 140"/>
          <p:cNvGrpSpPr>
            <a:grpSpLocks/>
          </p:cNvGrpSpPr>
          <p:nvPr/>
        </p:nvGrpSpPr>
        <p:grpSpPr bwMode="auto">
          <a:xfrm>
            <a:off x="2603500" y="2179638"/>
            <a:ext cx="6267450" cy="533400"/>
            <a:chOff x="1692" y="1368"/>
            <a:chExt cx="3948" cy="336"/>
          </a:xfrm>
        </p:grpSpPr>
        <p:sp>
          <p:nvSpPr>
            <p:cNvPr id="53266" name="Text Box 141"/>
            <p:cNvSpPr txBox="1">
              <a:spLocks noChangeArrowheads="1"/>
            </p:cNvSpPr>
            <p:nvPr/>
          </p:nvSpPr>
          <p:spPr bwMode="auto">
            <a:xfrm>
              <a:off x="1692" y="1380"/>
              <a:ext cx="288" cy="288"/>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0</a:t>
              </a:r>
            </a:p>
          </p:txBody>
        </p:sp>
        <p:sp>
          <p:nvSpPr>
            <p:cNvPr id="53267" name="Text Box 142"/>
            <p:cNvSpPr txBox="1">
              <a:spLocks noChangeArrowheads="1"/>
            </p:cNvSpPr>
            <p:nvPr/>
          </p:nvSpPr>
          <p:spPr bwMode="auto">
            <a:xfrm>
              <a:off x="2952" y="1380"/>
              <a:ext cx="324" cy="288"/>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0</a:t>
              </a:r>
            </a:p>
          </p:txBody>
        </p:sp>
        <p:sp>
          <p:nvSpPr>
            <p:cNvPr id="53268" name="Text Box 143"/>
            <p:cNvSpPr txBox="1">
              <a:spLocks noChangeArrowheads="1"/>
            </p:cNvSpPr>
            <p:nvPr/>
          </p:nvSpPr>
          <p:spPr bwMode="auto">
            <a:xfrm>
              <a:off x="4164" y="1368"/>
              <a:ext cx="264" cy="288"/>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0</a:t>
              </a:r>
            </a:p>
          </p:txBody>
        </p:sp>
        <p:sp>
          <p:nvSpPr>
            <p:cNvPr id="53269" name="Text Box 144"/>
            <p:cNvSpPr txBox="1">
              <a:spLocks noChangeArrowheads="1"/>
            </p:cNvSpPr>
            <p:nvPr/>
          </p:nvSpPr>
          <p:spPr bwMode="auto">
            <a:xfrm>
              <a:off x="5448" y="1416"/>
              <a:ext cx="192" cy="288"/>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0</a:t>
              </a:r>
            </a:p>
          </p:txBody>
        </p:sp>
      </p:grpSp>
      <p:sp>
        <p:nvSpPr>
          <p:cNvPr id="118929" name="Text Box 145"/>
          <p:cNvSpPr txBox="1">
            <a:spLocks noChangeArrowheads="1"/>
          </p:cNvSpPr>
          <p:nvPr/>
        </p:nvSpPr>
        <p:spPr bwMode="auto">
          <a:xfrm>
            <a:off x="2381250" y="5334000"/>
            <a:ext cx="63246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1                       0                        1                       0</a:t>
            </a:r>
          </a:p>
        </p:txBody>
      </p:sp>
      <p:sp>
        <p:nvSpPr>
          <p:cNvPr id="118930" name="Text Box 146"/>
          <p:cNvSpPr txBox="1">
            <a:spLocks noChangeArrowheads="1"/>
          </p:cNvSpPr>
          <p:nvPr/>
        </p:nvSpPr>
        <p:spPr bwMode="auto">
          <a:xfrm>
            <a:off x="2190750" y="3543300"/>
            <a:ext cx="4953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0</a:t>
            </a:r>
          </a:p>
        </p:txBody>
      </p:sp>
      <p:sp>
        <p:nvSpPr>
          <p:cNvPr id="118931" name="Text Box 147"/>
          <p:cNvSpPr txBox="1">
            <a:spLocks noChangeArrowheads="1"/>
          </p:cNvSpPr>
          <p:nvPr/>
        </p:nvSpPr>
        <p:spPr bwMode="auto">
          <a:xfrm>
            <a:off x="4076700" y="3581400"/>
            <a:ext cx="457200" cy="457200"/>
          </a:xfrm>
          <a:prstGeom prst="rect">
            <a:avLst/>
          </a:prstGeom>
          <a:noFill/>
          <a:ln w="9525">
            <a:noFill/>
            <a:miter lim="800000"/>
            <a:headEnd/>
            <a:tailEnd/>
          </a:ln>
          <a:effectLst/>
        </p:spPr>
        <p:txBody>
          <a:bodyPr>
            <a:spAutoFit/>
          </a:bodyPr>
          <a:lstStyle/>
          <a:p>
            <a:pPr algn="ctr" eaLnBrk="1" hangingPunct="1">
              <a:spcBef>
                <a:spcPct val="50000"/>
              </a:spcBef>
            </a:pPr>
            <a:r>
              <a:rPr lang="en-US" altLang="zh-CN" b="1">
                <a:solidFill>
                  <a:srgbClr val="FF0000"/>
                </a:solidFill>
              </a:rPr>
              <a:t>1</a:t>
            </a:r>
          </a:p>
        </p:txBody>
      </p:sp>
      <p:sp>
        <p:nvSpPr>
          <p:cNvPr id="118932" name="Text Box 148"/>
          <p:cNvSpPr txBox="1">
            <a:spLocks noChangeArrowheads="1"/>
          </p:cNvSpPr>
          <p:nvPr/>
        </p:nvSpPr>
        <p:spPr bwMode="auto">
          <a:xfrm>
            <a:off x="2559050" y="2260600"/>
            <a:ext cx="514350" cy="457200"/>
          </a:xfrm>
          <a:prstGeom prst="rect">
            <a:avLst/>
          </a:prstGeom>
          <a:solidFill>
            <a:srgbClr val="66FF33"/>
          </a:solidFill>
          <a:ln w="9525">
            <a:noFill/>
            <a:miter lim="800000"/>
            <a:headEnd/>
            <a:tailEnd/>
          </a:ln>
          <a:effectLst/>
        </p:spPr>
        <p:txBody>
          <a:bodyPr>
            <a:spAutoFit/>
          </a:bodyPr>
          <a:lstStyle/>
          <a:p>
            <a:pPr algn="ctr" eaLnBrk="1" hangingPunct="1">
              <a:spcBef>
                <a:spcPct val="50000"/>
              </a:spcBef>
            </a:pPr>
            <a:r>
              <a:rPr lang="en-US" altLang="zh-CN" b="1"/>
              <a:t>1</a:t>
            </a:r>
          </a:p>
        </p:txBody>
      </p:sp>
      <p:sp>
        <p:nvSpPr>
          <p:cNvPr id="118933" name="Text Box 149"/>
          <p:cNvSpPr txBox="1">
            <a:spLocks noChangeArrowheads="1"/>
          </p:cNvSpPr>
          <p:nvPr/>
        </p:nvSpPr>
        <p:spPr bwMode="auto">
          <a:xfrm>
            <a:off x="6427788" y="2208213"/>
            <a:ext cx="514350" cy="457200"/>
          </a:xfrm>
          <a:prstGeom prst="rect">
            <a:avLst/>
          </a:prstGeom>
          <a:solidFill>
            <a:srgbClr val="66FF33"/>
          </a:solidFill>
          <a:ln w="9525">
            <a:noFill/>
            <a:miter lim="800000"/>
            <a:headEnd/>
            <a:tailEnd/>
          </a:ln>
          <a:effectLst/>
        </p:spPr>
        <p:txBody>
          <a:bodyPr>
            <a:spAutoFit/>
          </a:bodyPr>
          <a:lstStyle/>
          <a:p>
            <a:pPr algn="ctr" eaLnBrk="1" hangingPunct="1">
              <a:spcBef>
                <a:spcPct val="50000"/>
              </a:spcBef>
            </a:pPr>
            <a:r>
              <a:rPr lang="en-US" altLang="zh-CN" b="1"/>
              <a:t>1</a:t>
            </a:r>
          </a:p>
        </p:txBody>
      </p:sp>
      <p:sp>
        <p:nvSpPr>
          <p:cNvPr id="118934" name="Text Box 150"/>
          <p:cNvSpPr txBox="1">
            <a:spLocks noChangeArrowheads="1"/>
          </p:cNvSpPr>
          <p:nvPr/>
        </p:nvSpPr>
        <p:spPr bwMode="auto">
          <a:xfrm>
            <a:off x="5943600" y="3524250"/>
            <a:ext cx="495300" cy="457200"/>
          </a:xfrm>
          <a:prstGeom prst="rect">
            <a:avLst/>
          </a:prstGeom>
          <a:noFill/>
          <a:ln w="9525">
            <a:noFill/>
            <a:miter lim="800000"/>
            <a:headEnd/>
            <a:tailEnd/>
          </a:ln>
          <a:effectLst/>
        </p:spPr>
        <p:txBody>
          <a:bodyPr>
            <a:spAutoFit/>
          </a:bodyPr>
          <a:lstStyle/>
          <a:p>
            <a:pPr algn="ctr" eaLnBrk="1" hangingPunct="1">
              <a:spcBef>
                <a:spcPct val="50000"/>
              </a:spcBef>
            </a:pPr>
            <a:r>
              <a:rPr lang="en-US" altLang="zh-CN" b="1">
                <a:solidFill>
                  <a:srgbClr val="FF0000"/>
                </a:solidFill>
              </a:rPr>
              <a:t>0</a:t>
            </a:r>
          </a:p>
        </p:txBody>
      </p:sp>
      <p:sp>
        <p:nvSpPr>
          <p:cNvPr id="118935" name="Text Box 151"/>
          <p:cNvSpPr txBox="1">
            <a:spLocks noChangeArrowheads="1"/>
          </p:cNvSpPr>
          <p:nvPr/>
        </p:nvSpPr>
        <p:spPr bwMode="auto">
          <a:xfrm>
            <a:off x="7905750" y="3505200"/>
            <a:ext cx="457200" cy="457200"/>
          </a:xfrm>
          <a:prstGeom prst="rect">
            <a:avLst/>
          </a:prstGeom>
          <a:noFill/>
          <a:ln w="9525">
            <a:noFill/>
            <a:miter lim="800000"/>
            <a:headEnd/>
            <a:tailEnd/>
          </a:ln>
          <a:effectLst/>
        </p:spPr>
        <p:txBody>
          <a:bodyPr>
            <a:spAutoFit/>
          </a:bodyPr>
          <a:lstStyle/>
          <a:p>
            <a:pPr algn="ctr" eaLnBrk="1" hangingPunct="1">
              <a:spcBef>
                <a:spcPct val="50000"/>
              </a:spcBef>
            </a:pPr>
            <a:r>
              <a:rPr lang="en-US" altLang="zh-CN" b="1">
                <a:solidFill>
                  <a:srgbClr val="FF0000"/>
                </a:solidFill>
              </a:rPr>
              <a:t>1</a:t>
            </a:r>
          </a:p>
        </p:txBody>
      </p:sp>
      <p:sp>
        <p:nvSpPr>
          <p:cNvPr id="118936" name="Text Box 152"/>
          <p:cNvSpPr txBox="1">
            <a:spLocks noChangeArrowheads="1"/>
          </p:cNvSpPr>
          <p:nvPr/>
        </p:nvSpPr>
        <p:spPr bwMode="auto">
          <a:xfrm>
            <a:off x="2495550" y="3543300"/>
            <a:ext cx="781050" cy="1069975"/>
          </a:xfrm>
          <a:prstGeom prst="rect">
            <a:avLst/>
          </a:prstGeom>
          <a:solidFill>
            <a:srgbClr val="FFCCFF"/>
          </a:solidFill>
          <a:ln w="9525">
            <a:noFill/>
            <a:miter lim="800000"/>
            <a:headEnd/>
            <a:tailEnd/>
          </a:ln>
          <a:effectLst/>
        </p:spPr>
        <p:txBody>
          <a:bodyPr>
            <a:spAutoFit/>
          </a:bodyPr>
          <a:lstStyle/>
          <a:p>
            <a:pPr eaLnBrk="1" hangingPunct="1">
              <a:spcBef>
                <a:spcPct val="50000"/>
              </a:spcBef>
            </a:pPr>
            <a:r>
              <a:rPr lang="en-US" altLang="zh-CN" sz="1600" b="1"/>
              <a:t>R=1</a:t>
            </a:r>
          </a:p>
          <a:p>
            <a:pPr eaLnBrk="1" hangingPunct="1">
              <a:spcBef>
                <a:spcPct val="50000"/>
              </a:spcBef>
            </a:pPr>
            <a:r>
              <a:rPr lang="en-US" altLang="zh-CN" sz="1600" b="1"/>
              <a:t>S=0</a:t>
            </a:r>
          </a:p>
          <a:p>
            <a:pPr eaLnBrk="1" hangingPunct="1">
              <a:spcBef>
                <a:spcPct val="50000"/>
              </a:spcBef>
            </a:pPr>
            <a:r>
              <a:rPr lang="en-US" altLang="zh-CN" sz="1600" b="1"/>
              <a:t>Q1=1</a:t>
            </a:r>
          </a:p>
        </p:txBody>
      </p:sp>
      <p:sp>
        <p:nvSpPr>
          <p:cNvPr id="118937" name="Text Box 153"/>
          <p:cNvSpPr txBox="1">
            <a:spLocks noChangeArrowheads="1"/>
          </p:cNvSpPr>
          <p:nvPr/>
        </p:nvSpPr>
        <p:spPr bwMode="auto">
          <a:xfrm>
            <a:off x="6438900" y="3505200"/>
            <a:ext cx="781050" cy="1069975"/>
          </a:xfrm>
          <a:prstGeom prst="rect">
            <a:avLst/>
          </a:prstGeom>
          <a:solidFill>
            <a:srgbClr val="FFCCFF"/>
          </a:solidFill>
          <a:ln w="9525">
            <a:noFill/>
            <a:miter lim="800000"/>
            <a:headEnd/>
            <a:tailEnd/>
          </a:ln>
          <a:effectLst/>
        </p:spPr>
        <p:txBody>
          <a:bodyPr>
            <a:spAutoFit/>
          </a:bodyPr>
          <a:lstStyle/>
          <a:p>
            <a:pPr eaLnBrk="1" hangingPunct="1">
              <a:spcBef>
                <a:spcPct val="50000"/>
              </a:spcBef>
            </a:pPr>
            <a:r>
              <a:rPr lang="en-US" altLang="zh-CN" sz="1600" b="1"/>
              <a:t>R=1</a:t>
            </a:r>
          </a:p>
          <a:p>
            <a:pPr eaLnBrk="1" hangingPunct="1">
              <a:spcBef>
                <a:spcPct val="50000"/>
              </a:spcBef>
            </a:pPr>
            <a:r>
              <a:rPr lang="en-US" altLang="zh-CN" sz="1600" b="1"/>
              <a:t>S=0</a:t>
            </a:r>
          </a:p>
          <a:p>
            <a:pPr eaLnBrk="1" hangingPunct="1">
              <a:spcBef>
                <a:spcPct val="50000"/>
              </a:spcBef>
            </a:pPr>
            <a:r>
              <a:rPr lang="en-US" altLang="zh-CN" sz="1600" b="1"/>
              <a:t>Q3=1</a:t>
            </a:r>
          </a:p>
        </p:txBody>
      </p:sp>
      <p:sp>
        <p:nvSpPr>
          <p:cNvPr id="118938" name="Text Box 154"/>
          <p:cNvSpPr txBox="1">
            <a:spLocks noChangeArrowheads="1"/>
          </p:cNvSpPr>
          <p:nvPr/>
        </p:nvSpPr>
        <p:spPr bwMode="auto">
          <a:xfrm>
            <a:off x="4438650" y="3524250"/>
            <a:ext cx="857250" cy="1069975"/>
          </a:xfrm>
          <a:prstGeom prst="rect">
            <a:avLst/>
          </a:prstGeom>
          <a:solidFill>
            <a:srgbClr val="FFCCFF"/>
          </a:solidFill>
          <a:ln w="9525">
            <a:noFill/>
            <a:miter lim="800000"/>
            <a:headEnd/>
            <a:tailEnd/>
          </a:ln>
          <a:effectLst/>
        </p:spPr>
        <p:txBody>
          <a:bodyPr>
            <a:spAutoFit/>
          </a:bodyPr>
          <a:lstStyle/>
          <a:p>
            <a:pPr eaLnBrk="1" hangingPunct="1">
              <a:spcBef>
                <a:spcPct val="50000"/>
              </a:spcBef>
            </a:pPr>
            <a:r>
              <a:rPr lang="en-US" altLang="zh-CN" sz="1600" b="1"/>
              <a:t>R=1</a:t>
            </a:r>
          </a:p>
          <a:p>
            <a:pPr eaLnBrk="1" hangingPunct="1">
              <a:spcBef>
                <a:spcPct val="50000"/>
              </a:spcBef>
            </a:pPr>
            <a:r>
              <a:rPr lang="en-US" altLang="zh-CN" sz="1600" b="1"/>
              <a:t>S=1</a:t>
            </a:r>
          </a:p>
          <a:p>
            <a:pPr eaLnBrk="1" hangingPunct="1">
              <a:spcBef>
                <a:spcPct val="50000"/>
              </a:spcBef>
            </a:pPr>
            <a:r>
              <a:rPr lang="en-US" altLang="zh-CN" sz="1600" b="1"/>
              <a:t>Q2</a:t>
            </a:r>
            <a:r>
              <a:rPr lang="zh-CN" altLang="en-US" sz="1600" b="1"/>
              <a:t>不变</a:t>
            </a:r>
          </a:p>
        </p:txBody>
      </p:sp>
      <p:sp>
        <p:nvSpPr>
          <p:cNvPr id="118939" name="Text Box 155"/>
          <p:cNvSpPr txBox="1">
            <a:spLocks noChangeArrowheads="1"/>
          </p:cNvSpPr>
          <p:nvPr/>
        </p:nvSpPr>
        <p:spPr bwMode="auto">
          <a:xfrm>
            <a:off x="8248650" y="3543300"/>
            <a:ext cx="857250" cy="1069975"/>
          </a:xfrm>
          <a:prstGeom prst="rect">
            <a:avLst/>
          </a:prstGeom>
          <a:solidFill>
            <a:srgbClr val="FFCCFF"/>
          </a:solidFill>
          <a:ln w="9525">
            <a:noFill/>
            <a:miter lim="800000"/>
            <a:headEnd/>
            <a:tailEnd/>
          </a:ln>
          <a:effectLst/>
        </p:spPr>
        <p:txBody>
          <a:bodyPr>
            <a:spAutoFit/>
          </a:bodyPr>
          <a:lstStyle/>
          <a:p>
            <a:pPr eaLnBrk="1" hangingPunct="1">
              <a:spcBef>
                <a:spcPct val="50000"/>
              </a:spcBef>
            </a:pPr>
            <a:r>
              <a:rPr lang="en-US" altLang="zh-CN" sz="1600" b="1"/>
              <a:t>R=1</a:t>
            </a:r>
          </a:p>
          <a:p>
            <a:pPr eaLnBrk="1" hangingPunct="1">
              <a:spcBef>
                <a:spcPct val="50000"/>
              </a:spcBef>
            </a:pPr>
            <a:r>
              <a:rPr lang="en-US" altLang="zh-CN" sz="1600" b="1"/>
              <a:t>S=1</a:t>
            </a:r>
          </a:p>
          <a:p>
            <a:pPr eaLnBrk="1" hangingPunct="1">
              <a:spcBef>
                <a:spcPct val="50000"/>
              </a:spcBef>
            </a:pPr>
            <a:r>
              <a:rPr lang="en-US" altLang="zh-CN" sz="1600" b="1"/>
              <a:t>Q4</a:t>
            </a:r>
            <a:r>
              <a:rPr lang="zh-CN" altLang="en-US" sz="1600" b="1"/>
              <a:t>不变</a:t>
            </a:r>
          </a:p>
        </p:txBody>
      </p:sp>
      <p:sp>
        <p:nvSpPr>
          <p:cNvPr id="118940" name="Text Box 156"/>
          <p:cNvSpPr txBox="1">
            <a:spLocks noChangeArrowheads="1"/>
          </p:cNvSpPr>
          <p:nvPr/>
        </p:nvSpPr>
        <p:spPr bwMode="auto">
          <a:xfrm>
            <a:off x="1139825" y="4892675"/>
            <a:ext cx="51435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barn(outVertical)">
                                      <p:cBhvr>
                                        <p:cTn id="7" dur="500"/>
                                        <p:tgtEl>
                                          <p:spTgt spid="1187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8874"/>
                                        </p:tgtEl>
                                        <p:attrNameLst>
                                          <p:attrName>style.visibility</p:attrName>
                                        </p:attrNameLst>
                                      </p:cBhvr>
                                      <p:to>
                                        <p:strVal val="visible"/>
                                      </p:to>
                                    </p:set>
                                    <p:animEffect transition="in" filter="wipe(down)">
                                      <p:cBhvr>
                                        <p:cTn id="12" dur="500"/>
                                        <p:tgtEl>
                                          <p:spTgt spid="118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8924"/>
                                        </p:tgtEl>
                                        <p:attrNameLst>
                                          <p:attrName>style.visibility</p:attrName>
                                        </p:attrNameLst>
                                      </p:cBhvr>
                                      <p:to>
                                        <p:strVal val="visible"/>
                                      </p:to>
                                    </p:set>
                                    <p:animEffect transition="in" filter="wipe(up)">
                                      <p:cBhvr>
                                        <p:cTn id="17" dur="500"/>
                                        <p:tgtEl>
                                          <p:spTgt spid="1189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8929"/>
                                        </p:tgtEl>
                                        <p:attrNameLst>
                                          <p:attrName>style.visibility</p:attrName>
                                        </p:attrNameLst>
                                      </p:cBhvr>
                                      <p:to>
                                        <p:strVal val="visible"/>
                                      </p:to>
                                    </p:set>
                                    <p:animEffect transition="in" filter="wipe(up)">
                                      <p:cBhvr>
                                        <p:cTn id="22" dur="500"/>
                                        <p:tgtEl>
                                          <p:spTgt spid="1189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8940"/>
                                        </p:tgtEl>
                                        <p:attrNameLst>
                                          <p:attrName>style.visibility</p:attrName>
                                        </p:attrNameLst>
                                      </p:cBhvr>
                                      <p:to>
                                        <p:strVal val="visible"/>
                                      </p:to>
                                    </p:set>
                                    <p:animEffect transition="in" filter="box(out)">
                                      <p:cBhvr>
                                        <p:cTn id="27" dur="500"/>
                                        <p:tgtEl>
                                          <p:spTgt spid="1189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8930"/>
                                        </p:tgtEl>
                                        <p:attrNameLst>
                                          <p:attrName>style.visibility</p:attrName>
                                        </p:attrNameLst>
                                      </p:cBhvr>
                                      <p:to>
                                        <p:strVal val="visible"/>
                                      </p:to>
                                    </p:set>
                                    <p:animEffect transition="in" filter="box(out)">
                                      <p:cBhvr>
                                        <p:cTn id="32" dur="500"/>
                                        <p:tgtEl>
                                          <p:spTgt spid="1189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18936"/>
                                        </p:tgtEl>
                                        <p:attrNameLst>
                                          <p:attrName>style.visibility</p:attrName>
                                        </p:attrNameLst>
                                      </p:cBhvr>
                                      <p:to>
                                        <p:strVal val="visible"/>
                                      </p:to>
                                    </p:set>
                                    <p:animEffect transition="in" filter="wipe(up)">
                                      <p:cBhvr>
                                        <p:cTn id="37" dur="500"/>
                                        <p:tgtEl>
                                          <p:spTgt spid="1189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8932"/>
                                        </p:tgtEl>
                                        <p:attrNameLst>
                                          <p:attrName>style.visibility</p:attrName>
                                        </p:attrNameLst>
                                      </p:cBhvr>
                                      <p:to>
                                        <p:strVal val="visible"/>
                                      </p:to>
                                    </p:set>
                                    <p:animEffect transition="in" filter="box(out)">
                                      <p:cBhvr>
                                        <p:cTn id="42" dur="500"/>
                                        <p:tgtEl>
                                          <p:spTgt spid="1189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8931"/>
                                        </p:tgtEl>
                                        <p:attrNameLst>
                                          <p:attrName>style.visibility</p:attrName>
                                        </p:attrNameLst>
                                      </p:cBhvr>
                                      <p:to>
                                        <p:strVal val="visible"/>
                                      </p:to>
                                    </p:set>
                                    <p:animEffect transition="in" filter="box(out)">
                                      <p:cBhvr>
                                        <p:cTn id="47" dur="500"/>
                                        <p:tgtEl>
                                          <p:spTgt spid="1189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18938"/>
                                        </p:tgtEl>
                                        <p:attrNameLst>
                                          <p:attrName>style.visibility</p:attrName>
                                        </p:attrNameLst>
                                      </p:cBhvr>
                                      <p:to>
                                        <p:strVal val="visible"/>
                                      </p:to>
                                    </p:set>
                                    <p:animEffect transition="in" filter="wipe(up)">
                                      <p:cBhvr>
                                        <p:cTn id="52" dur="500"/>
                                        <p:tgtEl>
                                          <p:spTgt spid="1189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8934"/>
                                        </p:tgtEl>
                                        <p:attrNameLst>
                                          <p:attrName>style.visibility</p:attrName>
                                        </p:attrNameLst>
                                      </p:cBhvr>
                                      <p:to>
                                        <p:strVal val="visible"/>
                                      </p:to>
                                    </p:set>
                                    <p:animEffect transition="in" filter="box(out)">
                                      <p:cBhvr>
                                        <p:cTn id="57" dur="500"/>
                                        <p:tgtEl>
                                          <p:spTgt spid="1189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18937"/>
                                        </p:tgtEl>
                                        <p:attrNameLst>
                                          <p:attrName>style.visibility</p:attrName>
                                        </p:attrNameLst>
                                      </p:cBhvr>
                                      <p:to>
                                        <p:strVal val="visible"/>
                                      </p:to>
                                    </p:set>
                                    <p:animEffect transition="in" filter="wipe(up)">
                                      <p:cBhvr>
                                        <p:cTn id="62" dur="500"/>
                                        <p:tgtEl>
                                          <p:spTgt spid="11893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18933"/>
                                        </p:tgtEl>
                                        <p:attrNameLst>
                                          <p:attrName>style.visibility</p:attrName>
                                        </p:attrNameLst>
                                      </p:cBhvr>
                                      <p:to>
                                        <p:strVal val="visible"/>
                                      </p:to>
                                    </p:set>
                                    <p:animEffect transition="in" filter="box(out)">
                                      <p:cBhvr>
                                        <p:cTn id="67" dur="500"/>
                                        <p:tgtEl>
                                          <p:spTgt spid="1189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18935"/>
                                        </p:tgtEl>
                                        <p:attrNameLst>
                                          <p:attrName>style.visibility</p:attrName>
                                        </p:attrNameLst>
                                      </p:cBhvr>
                                      <p:to>
                                        <p:strVal val="visible"/>
                                      </p:to>
                                    </p:set>
                                    <p:animEffect transition="in" filter="box(out)">
                                      <p:cBhvr>
                                        <p:cTn id="72" dur="500"/>
                                        <p:tgtEl>
                                          <p:spTgt spid="1189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118939"/>
                                        </p:tgtEl>
                                        <p:attrNameLst>
                                          <p:attrName>style.visibility</p:attrName>
                                        </p:attrNameLst>
                                      </p:cBhvr>
                                      <p:to>
                                        <p:strVal val="visible"/>
                                      </p:to>
                                    </p:set>
                                    <p:animEffect transition="in" filter="wipe(up)">
                                      <p:cBhvr>
                                        <p:cTn id="77" dur="500"/>
                                        <p:tgtEl>
                                          <p:spTgt spid="118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29" grpId="0" autoUpdateAnimBg="0"/>
      <p:bldP spid="118930" grpId="0" autoUpdateAnimBg="0"/>
      <p:bldP spid="118931" grpId="0" autoUpdateAnimBg="0"/>
      <p:bldP spid="118932" grpId="0" animBg="1" autoUpdateAnimBg="0"/>
      <p:bldP spid="118933" grpId="0" animBg="1" autoUpdateAnimBg="0"/>
      <p:bldP spid="118934" grpId="0" autoUpdateAnimBg="0"/>
      <p:bldP spid="118935" grpId="0" autoUpdateAnimBg="0"/>
      <p:bldP spid="118936" grpId="0" animBg="1" autoUpdateAnimBg="0"/>
      <p:bldP spid="118937" grpId="0" animBg="1" autoUpdateAnimBg="0"/>
      <p:bldP spid="118938" grpId="0" animBg="1" autoUpdateAnimBg="0"/>
      <p:bldP spid="118939" grpId="0" animBg="1" autoUpdateAnimBg="0"/>
      <p:bldP spid="11894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401638" y="315913"/>
            <a:ext cx="6926262"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rPr>
              <a:t>3 </a:t>
            </a:r>
            <a:r>
              <a:rPr lang="zh-CN" altLang="en-US" sz="2800" b="1">
                <a:solidFill>
                  <a:srgbClr val="FF0000"/>
                </a:solidFill>
              </a:rPr>
              <a:t>、集成电路双向移位寄存器</a:t>
            </a:r>
            <a:r>
              <a:rPr lang="en-US" altLang="zh-CN" sz="2800" b="1">
                <a:solidFill>
                  <a:srgbClr val="FF0000"/>
                </a:solidFill>
              </a:rPr>
              <a:t>(74LS194)</a:t>
            </a:r>
          </a:p>
        </p:txBody>
      </p:sp>
      <p:grpSp>
        <p:nvGrpSpPr>
          <p:cNvPr id="119811" name="Group 3"/>
          <p:cNvGrpSpPr>
            <a:grpSpLocks/>
          </p:cNvGrpSpPr>
          <p:nvPr/>
        </p:nvGrpSpPr>
        <p:grpSpPr bwMode="auto">
          <a:xfrm>
            <a:off x="3116263" y="5124450"/>
            <a:ext cx="2859087" cy="1033463"/>
            <a:chOff x="1963" y="3228"/>
            <a:chExt cx="1801" cy="651"/>
          </a:xfrm>
        </p:grpSpPr>
        <p:sp>
          <p:nvSpPr>
            <p:cNvPr id="54315" name="AutoShape 4"/>
            <p:cNvSpPr>
              <a:spLocks/>
            </p:cNvSpPr>
            <p:nvPr/>
          </p:nvSpPr>
          <p:spPr bwMode="auto">
            <a:xfrm rot="-5400000">
              <a:off x="2783" y="2408"/>
              <a:ext cx="161" cy="1801"/>
            </a:xfrm>
            <a:prstGeom prst="leftBrace">
              <a:avLst>
                <a:gd name="adj1" fmla="val 93219"/>
                <a:gd name="adj2" fmla="val 50000"/>
              </a:avLst>
            </a:prstGeom>
            <a:noFill/>
            <a:ln w="28575">
              <a:solidFill>
                <a:schemeClr val="tx1"/>
              </a:solidFill>
              <a:round/>
              <a:headEnd/>
              <a:tailEnd/>
            </a:ln>
            <a:effectLst/>
          </p:spPr>
          <p:txBody>
            <a:bodyPr wrap="none" anchor="ctr"/>
            <a:lstStyle/>
            <a:p>
              <a:pPr eaLnBrk="1" hangingPunct="1"/>
              <a:endParaRPr lang="zh-CN" altLang="en-US"/>
            </a:p>
          </p:txBody>
        </p:sp>
        <p:sp>
          <p:nvSpPr>
            <p:cNvPr id="54316" name="Text Box 5"/>
            <p:cNvSpPr txBox="1">
              <a:spLocks noChangeArrowheads="1"/>
            </p:cNvSpPr>
            <p:nvPr/>
          </p:nvSpPr>
          <p:spPr bwMode="auto">
            <a:xfrm>
              <a:off x="2163" y="3552"/>
              <a:ext cx="1531"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并行输入数据</a:t>
              </a:r>
            </a:p>
          </p:txBody>
        </p:sp>
      </p:grpSp>
      <p:sp>
        <p:nvSpPr>
          <p:cNvPr id="119814" name="Text Box 6"/>
          <p:cNvSpPr txBox="1">
            <a:spLocks noChangeArrowheads="1"/>
          </p:cNvSpPr>
          <p:nvPr/>
        </p:nvSpPr>
        <p:spPr bwMode="auto">
          <a:xfrm>
            <a:off x="1312863" y="4943475"/>
            <a:ext cx="1751012" cy="94615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800" b="1"/>
              <a:t>右移串入数据</a:t>
            </a:r>
          </a:p>
        </p:txBody>
      </p:sp>
      <p:grpSp>
        <p:nvGrpSpPr>
          <p:cNvPr id="119815" name="Group 7"/>
          <p:cNvGrpSpPr>
            <a:grpSpLocks/>
          </p:cNvGrpSpPr>
          <p:nvPr/>
        </p:nvGrpSpPr>
        <p:grpSpPr bwMode="auto">
          <a:xfrm>
            <a:off x="7532688" y="2711450"/>
            <a:ext cx="1611312" cy="1125538"/>
            <a:chOff x="4745" y="1708"/>
            <a:chExt cx="1015" cy="709"/>
          </a:xfrm>
        </p:grpSpPr>
        <p:sp>
          <p:nvSpPr>
            <p:cNvPr id="54313" name="Text Box 8"/>
            <p:cNvSpPr txBox="1">
              <a:spLocks noChangeArrowheads="1"/>
            </p:cNvSpPr>
            <p:nvPr/>
          </p:nvSpPr>
          <p:spPr bwMode="auto">
            <a:xfrm>
              <a:off x="4906" y="1907"/>
              <a:ext cx="854"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控制端</a:t>
              </a:r>
            </a:p>
          </p:txBody>
        </p:sp>
        <p:sp>
          <p:nvSpPr>
            <p:cNvPr id="54314" name="AutoShape 9"/>
            <p:cNvSpPr>
              <a:spLocks/>
            </p:cNvSpPr>
            <p:nvPr/>
          </p:nvSpPr>
          <p:spPr bwMode="auto">
            <a:xfrm>
              <a:off x="4745" y="1708"/>
              <a:ext cx="200" cy="709"/>
            </a:xfrm>
            <a:prstGeom prst="rightBrace">
              <a:avLst>
                <a:gd name="adj1" fmla="val 29542"/>
                <a:gd name="adj2" fmla="val 50000"/>
              </a:avLst>
            </a:prstGeom>
            <a:noFill/>
            <a:ln w="28575">
              <a:solidFill>
                <a:schemeClr val="tx1"/>
              </a:solidFill>
              <a:round/>
              <a:headEnd/>
              <a:tailEnd/>
            </a:ln>
            <a:effectLst/>
          </p:spPr>
          <p:txBody>
            <a:bodyPr wrap="none" anchor="ctr"/>
            <a:lstStyle/>
            <a:p>
              <a:pPr eaLnBrk="1" hangingPunct="1"/>
              <a:endParaRPr lang="zh-CN" altLang="en-US"/>
            </a:p>
          </p:txBody>
        </p:sp>
      </p:grpSp>
      <p:grpSp>
        <p:nvGrpSpPr>
          <p:cNvPr id="119818" name="Group 10"/>
          <p:cNvGrpSpPr>
            <a:grpSpLocks/>
          </p:cNvGrpSpPr>
          <p:nvPr/>
        </p:nvGrpSpPr>
        <p:grpSpPr bwMode="auto">
          <a:xfrm>
            <a:off x="3116263" y="979488"/>
            <a:ext cx="2827337" cy="781050"/>
            <a:chOff x="1963" y="617"/>
            <a:chExt cx="1781" cy="492"/>
          </a:xfrm>
        </p:grpSpPr>
        <p:sp>
          <p:nvSpPr>
            <p:cNvPr id="54311" name="AutoShape 11"/>
            <p:cNvSpPr>
              <a:spLocks/>
            </p:cNvSpPr>
            <p:nvPr/>
          </p:nvSpPr>
          <p:spPr bwMode="auto">
            <a:xfrm rot="5400000">
              <a:off x="2773" y="137"/>
              <a:ext cx="162" cy="1781"/>
            </a:xfrm>
            <a:prstGeom prst="leftBrace">
              <a:avLst>
                <a:gd name="adj1" fmla="val 91615"/>
                <a:gd name="adj2" fmla="val 50000"/>
              </a:avLst>
            </a:prstGeom>
            <a:noFill/>
            <a:ln w="28575">
              <a:solidFill>
                <a:schemeClr val="tx1"/>
              </a:solidFill>
              <a:round/>
              <a:headEnd/>
              <a:tailEnd/>
            </a:ln>
            <a:effectLst/>
          </p:spPr>
          <p:txBody>
            <a:bodyPr wrap="none" anchor="ctr"/>
            <a:lstStyle/>
            <a:p>
              <a:pPr eaLnBrk="1" hangingPunct="1"/>
              <a:endParaRPr lang="zh-CN" altLang="en-US"/>
            </a:p>
          </p:txBody>
        </p:sp>
        <p:sp>
          <p:nvSpPr>
            <p:cNvPr id="54312" name="Text Box 12"/>
            <p:cNvSpPr txBox="1">
              <a:spLocks noChangeArrowheads="1"/>
            </p:cNvSpPr>
            <p:nvPr/>
          </p:nvSpPr>
          <p:spPr bwMode="auto">
            <a:xfrm>
              <a:off x="2636" y="617"/>
              <a:ext cx="618"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输出</a:t>
              </a:r>
            </a:p>
          </p:txBody>
        </p:sp>
      </p:grpSp>
      <p:grpSp>
        <p:nvGrpSpPr>
          <p:cNvPr id="119821" name="Group 13"/>
          <p:cNvGrpSpPr>
            <a:grpSpLocks/>
          </p:cNvGrpSpPr>
          <p:nvPr/>
        </p:nvGrpSpPr>
        <p:grpSpPr bwMode="auto">
          <a:xfrm>
            <a:off x="404813" y="2541588"/>
            <a:ext cx="1268412" cy="873125"/>
            <a:chOff x="255" y="1601"/>
            <a:chExt cx="799" cy="550"/>
          </a:xfrm>
        </p:grpSpPr>
        <p:grpSp>
          <p:nvGrpSpPr>
            <p:cNvPr id="54304" name="Group 14"/>
            <p:cNvGrpSpPr>
              <a:grpSpLocks/>
            </p:cNvGrpSpPr>
            <p:nvPr/>
          </p:nvGrpSpPr>
          <p:grpSpPr bwMode="auto">
            <a:xfrm>
              <a:off x="505" y="1920"/>
              <a:ext cx="271" cy="231"/>
              <a:chOff x="3738" y="2423"/>
              <a:chExt cx="271" cy="231"/>
            </a:xfrm>
          </p:grpSpPr>
          <p:sp>
            <p:nvSpPr>
              <p:cNvPr id="54306" name="Line 15"/>
              <p:cNvSpPr>
                <a:spLocks noChangeShapeType="1"/>
              </p:cNvSpPr>
              <p:nvPr/>
            </p:nvSpPr>
            <p:spPr bwMode="auto">
              <a:xfrm>
                <a:off x="3738" y="2432"/>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4307" name="Line 16"/>
              <p:cNvSpPr>
                <a:spLocks noChangeShapeType="1"/>
              </p:cNvSpPr>
              <p:nvPr/>
            </p:nvSpPr>
            <p:spPr bwMode="auto">
              <a:xfrm>
                <a:off x="3832" y="2643"/>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4308" name="Line 17"/>
              <p:cNvSpPr>
                <a:spLocks noChangeShapeType="1"/>
              </p:cNvSpPr>
              <p:nvPr/>
            </p:nvSpPr>
            <p:spPr bwMode="auto">
              <a:xfrm>
                <a:off x="3910" y="2431"/>
                <a:ext cx="99" cy="0"/>
              </a:xfrm>
              <a:prstGeom prst="line">
                <a:avLst/>
              </a:prstGeom>
              <a:noFill/>
              <a:ln w="28575">
                <a:solidFill>
                  <a:schemeClr val="tx1"/>
                </a:solidFill>
                <a:round/>
                <a:headEnd/>
                <a:tailEnd/>
              </a:ln>
              <a:effectLst/>
            </p:spPr>
            <p:txBody>
              <a:bodyPr wrap="none" anchor="ctr"/>
              <a:lstStyle/>
              <a:p>
                <a:endParaRPr lang="zh-CN" altLang="en-US"/>
              </a:p>
            </p:txBody>
          </p:sp>
          <p:sp>
            <p:nvSpPr>
              <p:cNvPr id="54309" name="Line 18"/>
              <p:cNvSpPr>
                <a:spLocks noChangeShapeType="1"/>
              </p:cNvSpPr>
              <p:nvPr/>
            </p:nvSpPr>
            <p:spPr bwMode="auto">
              <a:xfrm>
                <a:off x="3841" y="2423"/>
                <a:ext cx="0" cy="229"/>
              </a:xfrm>
              <a:prstGeom prst="line">
                <a:avLst/>
              </a:prstGeom>
              <a:noFill/>
              <a:ln w="28575">
                <a:solidFill>
                  <a:schemeClr val="tx1"/>
                </a:solidFill>
                <a:round/>
                <a:headEnd/>
                <a:tailEnd/>
              </a:ln>
              <a:effectLst/>
            </p:spPr>
            <p:txBody>
              <a:bodyPr wrap="none" anchor="ctr"/>
              <a:lstStyle/>
              <a:p>
                <a:endParaRPr lang="zh-CN" altLang="en-US"/>
              </a:p>
            </p:txBody>
          </p:sp>
          <p:sp>
            <p:nvSpPr>
              <p:cNvPr id="54310" name="Line 19"/>
              <p:cNvSpPr>
                <a:spLocks noChangeShapeType="1"/>
              </p:cNvSpPr>
              <p:nvPr/>
            </p:nvSpPr>
            <p:spPr bwMode="auto">
              <a:xfrm>
                <a:off x="3917" y="2425"/>
                <a:ext cx="0" cy="229"/>
              </a:xfrm>
              <a:prstGeom prst="line">
                <a:avLst/>
              </a:prstGeom>
              <a:noFill/>
              <a:ln w="28575">
                <a:solidFill>
                  <a:schemeClr val="tx1"/>
                </a:solidFill>
                <a:round/>
                <a:headEnd/>
                <a:tailEnd/>
              </a:ln>
              <a:effectLst/>
            </p:spPr>
            <p:txBody>
              <a:bodyPr wrap="none" anchor="ctr"/>
              <a:lstStyle/>
              <a:p>
                <a:endParaRPr lang="zh-CN" altLang="en-US"/>
              </a:p>
            </p:txBody>
          </p:sp>
        </p:grpSp>
        <p:sp>
          <p:nvSpPr>
            <p:cNvPr id="54305" name="Text Box 20"/>
            <p:cNvSpPr txBox="1">
              <a:spLocks noChangeArrowheads="1"/>
            </p:cNvSpPr>
            <p:nvPr/>
          </p:nvSpPr>
          <p:spPr bwMode="auto">
            <a:xfrm>
              <a:off x="255" y="1601"/>
              <a:ext cx="799" cy="327"/>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清</a:t>
              </a:r>
              <a:r>
                <a:rPr lang="en-US" altLang="zh-CN" sz="2800" b="1"/>
                <a:t>0</a:t>
              </a:r>
              <a:r>
                <a:rPr lang="zh-CN" altLang="en-US" sz="2800" b="1"/>
                <a:t>端</a:t>
              </a:r>
            </a:p>
          </p:txBody>
        </p:sp>
      </p:grpSp>
      <p:sp>
        <p:nvSpPr>
          <p:cNvPr id="119829" name="Text Box 21"/>
          <p:cNvSpPr txBox="1">
            <a:spLocks noChangeArrowheads="1"/>
          </p:cNvSpPr>
          <p:nvPr/>
        </p:nvSpPr>
        <p:spPr bwMode="auto">
          <a:xfrm>
            <a:off x="577850" y="3635375"/>
            <a:ext cx="1009650"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时钟</a:t>
            </a:r>
          </a:p>
        </p:txBody>
      </p:sp>
      <p:sp>
        <p:nvSpPr>
          <p:cNvPr id="119830" name="Text Box 22"/>
          <p:cNvSpPr txBox="1">
            <a:spLocks noChangeArrowheads="1"/>
          </p:cNvSpPr>
          <p:nvPr/>
        </p:nvSpPr>
        <p:spPr bwMode="auto">
          <a:xfrm>
            <a:off x="6170613" y="4953000"/>
            <a:ext cx="1751012" cy="946150"/>
          </a:xfrm>
          <a:prstGeom prst="rect">
            <a:avLst/>
          </a:prstGeom>
          <a:noFill/>
          <a:ln w="9525">
            <a:noFill/>
            <a:miter lim="800000"/>
            <a:headEnd/>
            <a:tailEnd/>
          </a:ln>
          <a:effectLst/>
        </p:spPr>
        <p:txBody>
          <a:bodyPr>
            <a:spAutoFit/>
          </a:bodyPr>
          <a:lstStyle/>
          <a:p>
            <a:pPr algn="ctr" eaLnBrk="1" hangingPunct="1">
              <a:spcBef>
                <a:spcPct val="50000"/>
              </a:spcBef>
            </a:pPr>
            <a:r>
              <a:rPr lang="zh-CN" altLang="en-US" sz="2800" b="1"/>
              <a:t>左移串入数据</a:t>
            </a:r>
          </a:p>
        </p:txBody>
      </p:sp>
      <p:grpSp>
        <p:nvGrpSpPr>
          <p:cNvPr id="119831" name="Group 23"/>
          <p:cNvGrpSpPr>
            <a:grpSpLocks/>
          </p:cNvGrpSpPr>
          <p:nvPr/>
        </p:nvGrpSpPr>
        <p:grpSpPr bwMode="auto">
          <a:xfrm>
            <a:off x="1444625" y="1763713"/>
            <a:ext cx="6176963" cy="3154362"/>
            <a:chOff x="910" y="1111"/>
            <a:chExt cx="3891" cy="1987"/>
          </a:xfrm>
        </p:grpSpPr>
        <p:sp>
          <p:nvSpPr>
            <p:cNvPr id="54283" name="Rectangle 24"/>
            <p:cNvSpPr>
              <a:spLocks noChangeArrowheads="1"/>
            </p:cNvSpPr>
            <p:nvPr/>
          </p:nvSpPr>
          <p:spPr bwMode="auto">
            <a:xfrm>
              <a:off x="1279" y="1411"/>
              <a:ext cx="3230" cy="1395"/>
            </a:xfrm>
            <a:prstGeom prst="rect">
              <a:avLst/>
            </a:prstGeom>
            <a:solidFill>
              <a:srgbClr val="FFFFCC"/>
            </a:solidFill>
            <a:ln w="28575">
              <a:solidFill>
                <a:schemeClr val="tx1"/>
              </a:solidFill>
              <a:miter lim="800000"/>
              <a:headEnd/>
              <a:tailEnd/>
            </a:ln>
            <a:effectLst/>
          </p:spPr>
          <p:txBody>
            <a:bodyPr wrap="none" anchor="ctr"/>
            <a:lstStyle/>
            <a:p>
              <a:pPr eaLnBrk="1" hangingPunct="1"/>
              <a:endParaRPr lang="zh-CN" altLang="en-US"/>
            </a:p>
          </p:txBody>
        </p:sp>
        <p:sp>
          <p:nvSpPr>
            <p:cNvPr id="54284" name="Text Box 25"/>
            <p:cNvSpPr txBox="1">
              <a:spLocks noChangeArrowheads="1"/>
            </p:cNvSpPr>
            <p:nvPr/>
          </p:nvSpPr>
          <p:spPr bwMode="auto">
            <a:xfrm>
              <a:off x="1930" y="1445"/>
              <a:ext cx="2027"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Q0    Q1    Q2    Q3 </a:t>
              </a:r>
            </a:p>
          </p:txBody>
        </p:sp>
        <p:sp>
          <p:nvSpPr>
            <p:cNvPr id="54285" name="Text Box 26"/>
            <p:cNvSpPr txBox="1">
              <a:spLocks noChangeArrowheads="1"/>
            </p:cNvSpPr>
            <p:nvPr/>
          </p:nvSpPr>
          <p:spPr bwMode="auto">
            <a:xfrm>
              <a:off x="1321" y="2481"/>
              <a:ext cx="3130"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D</a:t>
              </a:r>
              <a:r>
                <a:rPr lang="en-US" altLang="zh-CN" sz="2800" b="1" baseline="-25000"/>
                <a:t>SR    </a:t>
              </a:r>
              <a:r>
                <a:rPr lang="en-US" altLang="zh-CN" sz="2800" b="1"/>
                <a:t>D0    D1     D2     D3    D</a:t>
              </a:r>
              <a:r>
                <a:rPr lang="en-US" altLang="zh-CN" sz="2800" b="1" baseline="-25000"/>
                <a:t>SL</a:t>
              </a:r>
              <a:r>
                <a:rPr lang="en-US" altLang="zh-CN" sz="2800" b="1"/>
                <a:t>  </a:t>
              </a:r>
            </a:p>
          </p:txBody>
        </p:sp>
        <p:sp>
          <p:nvSpPr>
            <p:cNvPr id="54286" name="Line 27"/>
            <p:cNvSpPr>
              <a:spLocks noChangeShapeType="1"/>
            </p:cNvSpPr>
            <p:nvPr/>
          </p:nvSpPr>
          <p:spPr bwMode="auto">
            <a:xfrm flipV="1">
              <a:off x="1492" y="2806"/>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87" name="Line 28"/>
            <p:cNvSpPr>
              <a:spLocks noChangeShapeType="1"/>
            </p:cNvSpPr>
            <p:nvPr/>
          </p:nvSpPr>
          <p:spPr bwMode="auto">
            <a:xfrm flipV="1">
              <a:off x="2140" y="1113"/>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88" name="Line 29"/>
            <p:cNvSpPr>
              <a:spLocks noChangeShapeType="1"/>
            </p:cNvSpPr>
            <p:nvPr/>
          </p:nvSpPr>
          <p:spPr bwMode="auto">
            <a:xfrm flipV="1">
              <a:off x="3011" y="2801"/>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89" name="Line 30"/>
            <p:cNvSpPr>
              <a:spLocks noChangeShapeType="1"/>
            </p:cNvSpPr>
            <p:nvPr/>
          </p:nvSpPr>
          <p:spPr bwMode="auto">
            <a:xfrm flipV="1">
              <a:off x="3577" y="2800"/>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0" name="Line 31"/>
            <p:cNvSpPr>
              <a:spLocks noChangeShapeType="1"/>
            </p:cNvSpPr>
            <p:nvPr/>
          </p:nvSpPr>
          <p:spPr bwMode="auto">
            <a:xfrm flipV="1">
              <a:off x="2608" y="1112"/>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1" name="Line 32"/>
            <p:cNvSpPr>
              <a:spLocks noChangeShapeType="1"/>
            </p:cNvSpPr>
            <p:nvPr/>
          </p:nvSpPr>
          <p:spPr bwMode="auto">
            <a:xfrm flipV="1">
              <a:off x="3110" y="1111"/>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2" name="Line 33"/>
            <p:cNvSpPr>
              <a:spLocks noChangeShapeType="1"/>
            </p:cNvSpPr>
            <p:nvPr/>
          </p:nvSpPr>
          <p:spPr bwMode="auto">
            <a:xfrm flipV="1">
              <a:off x="4160" y="2798"/>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3" name="Text Box 34"/>
            <p:cNvSpPr txBox="1">
              <a:spLocks noChangeArrowheads="1"/>
            </p:cNvSpPr>
            <p:nvPr/>
          </p:nvSpPr>
          <p:spPr bwMode="auto">
            <a:xfrm>
              <a:off x="1360" y="1639"/>
              <a:ext cx="5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a:t>
              </a:r>
              <a:r>
                <a:rPr lang="en-US" altLang="zh-CN" sz="2800" b="1" baseline="-25000"/>
                <a:t>R</a:t>
              </a:r>
              <a:endParaRPr lang="en-US" altLang="zh-CN" sz="2800" b="1"/>
            </a:p>
          </p:txBody>
        </p:sp>
        <p:sp>
          <p:nvSpPr>
            <p:cNvPr id="54294" name="Text Box 35"/>
            <p:cNvSpPr txBox="1">
              <a:spLocks noChangeArrowheads="1"/>
            </p:cNvSpPr>
            <p:nvPr/>
          </p:nvSpPr>
          <p:spPr bwMode="auto">
            <a:xfrm>
              <a:off x="4119" y="1734"/>
              <a:ext cx="454" cy="633"/>
            </a:xfrm>
            <a:prstGeom prst="rect">
              <a:avLst/>
            </a:prstGeom>
            <a:noFill/>
            <a:ln w="9525">
              <a:noFill/>
              <a:miter lim="800000"/>
              <a:headEnd/>
              <a:tailEnd/>
            </a:ln>
            <a:effectLst/>
          </p:spPr>
          <p:txBody>
            <a:bodyPr>
              <a:spAutoFit/>
            </a:bodyPr>
            <a:lstStyle/>
            <a:p>
              <a:pPr eaLnBrk="1" hangingPunct="1">
                <a:spcBef>
                  <a:spcPct val="50000"/>
                </a:spcBef>
              </a:pPr>
              <a:r>
                <a:rPr lang="en-US" altLang="zh-CN" b="1"/>
                <a:t>M</a:t>
              </a:r>
              <a:r>
                <a:rPr lang="en-US" altLang="zh-CN" b="1" baseline="-25000"/>
                <a:t>B</a:t>
              </a:r>
              <a:endParaRPr lang="en-US" altLang="zh-CN" b="1"/>
            </a:p>
            <a:p>
              <a:pPr eaLnBrk="1" hangingPunct="1">
                <a:spcBef>
                  <a:spcPct val="50000"/>
                </a:spcBef>
              </a:pPr>
              <a:r>
                <a:rPr lang="en-US" altLang="zh-CN" b="1"/>
                <a:t>M</a:t>
              </a:r>
              <a:r>
                <a:rPr lang="en-US" altLang="zh-CN" b="1" baseline="-25000"/>
                <a:t>A</a:t>
              </a:r>
              <a:endParaRPr lang="en-US" altLang="zh-CN" b="1"/>
            </a:p>
          </p:txBody>
        </p:sp>
        <p:sp>
          <p:nvSpPr>
            <p:cNvPr id="54295" name="Line 36"/>
            <p:cNvSpPr>
              <a:spLocks noChangeShapeType="1"/>
            </p:cNvSpPr>
            <p:nvPr/>
          </p:nvSpPr>
          <p:spPr bwMode="auto">
            <a:xfrm flipH="1">
              <a:off x="4510" y="1882"/>
              <a:ext cx="275"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6" name="Line 37"/>
            <p:cNvSpPr>
              <a:spLocks noChangeShapeType="1"/>
            </p:cNvSpPr>
            <p:nvPr/>
          </p:nvSpPr>
          <p:spPr bwMode="auto">
            <a:xfrm flipH="1">
              <a:off x="4526" y="2270"/>
              <a:ext cx="275"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7" name="Line 38"/>
            <p:cNvSpPr>
              <a:spLocks noChangeShapeType="1"/>
            </p:cNvSpPr>
            <p:nvPr/>
          </p:nvSpPr>
          <p:spPr bwMode="auto">
            <a:xfrm>
              <a:off x="941" y="1818"/>
              <a:ext cx="34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8" name="Line 39"/>
            <p:cNvSpPr>
              <a:spLocks noChangeShapeType="1"/>
            </p:cNvSpPr>
            <p:nvPr/>
          </p:nvSpPr>
          <p:spPr bwMode="auto">
            <a:xfrm flipV="1">
              <a:off x="3590" y="1111"/>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299" name="Line 40"/>
            <p:cNvSpPr>
              <a:spLocks noChangeShapeType="1"/>
            </p:cNvSpPr>
            <p:nvPr/>
          </p:nvSpPr>
          <p:spPr bwMode="auto">
            <a:xfrm flipV="1">
              <a:off x="2513" y="2801"/>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300" name="Line 41"/>
            <p:cNvSpPr>
              <a:spLocks noChangeShapeType="1"/>
            </p:cNvSpPr>
            <p:nvPr/>
          </p:nvSpPr>
          <p:spPr bwMode="auto">
            <a:xfrm flipV="1">
              <a:off x="2003" y="2789"/>
              <a:ext cx="0" cy="292"/>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301" name="Line 42"/>
            <p:cNvSpPr>
              <a:spLocks noChangeShapeType="1"/>
            </p:cNvSpPr>
            <p:nvPr/>
          </p:nvSpPr>
          <p:spPr bwMode="auto">
            <a:xfrm>
              <a:off x="910" y="2387"/>
              <a:ext cx="340" cy="0"/>
            </a:xfrm>
            <a:prstGeom prst="line">
              <a:avLst/>
            </a:prstGeom>
            <a:noFill/>
            <a:ln w="28575">
              <a:solidFill>
                <a:schemeClr val="tx1"/>
              </a:solidFill>
              <a:round/>
              <a:headEnd/>
              <a:tailEnd type="triangle" w="med" len="med"/>
            </a:ln>
            <a:effectLst/>
          </p:spPr>
          <p:txBody>
            <a:bodyPr wrap="none" anchor="ctr"/>
            <a:lstStyle/>
            <a:p>
              <a:endParaRPr lang="zh-CN" altLang="en-US"/>
            </a:p>
          </p:txBody>
        </p:sp>
        <p:sp>
          <p:nvSpPr>
            <p:cNvPr id="54302" name="Text Box 43"/>
            <p:cNvSpPr txBox="1">
              <a:spLocks noChangeArrowheads="1"/>
            </p:cNvSpPr>
            <p:nvPr/>
          </p:nvSpPr>
          <p:spPr bwMode="auto">
            <a:xfrm>
              <a:off x="1310" y="2218"/>
              <a:ext cx="436"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CP</a:t>
              </a:r>
            </a:p>
          </p:txBody>
        </p:sp>
        <p:sp>
          <p:nvSpPr>
            <p:cNvPr id="54303" name="Text Box 44"/>
            <p:cNvSpPr txBox="1">
              <a:spLocks noChangeArrowheads="1"/>
            </p:cNvSpPr>
            <p:nvPr/>
          </p:nvSpPr>
          <p:spPr bwMode="auto">
            <a:xfrm>
              <a:off x="2346" y="1964"/>
              <a:ext cx="1091"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rPr>
                <a:t>74LS194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119831"/>
                                        </p:tgtEl>
                                        <p:attrNameLst>
                                          <p:attrName>style.visibility</p:attrName>
                                        </p:attrNameLst>
                                      </p:cBhvr>
                                      <p:to>
                                        <p:strVal val="visible"/>
                                      </p:to>
                                    </p:set>
                                    <p:anim calcmode="lin" valueType="num">
                                      <p:cBhvr>
                                        <p:cTn id="7" dur="500" fill="hold"/>
                                        <p:tgtEl>
                                          <p:spTgt spid="119831"/>
                                        </p:tgtEl>
                                        <p:attrNameLst>
                                          <p:attrName>ppt_w</p:attrName>
                                        </p:attrNameLst>
                                      </p:cBhvr>
                                      <p:tavLst>
                                        <p:tav tm="0">
                                          <p:val>
                                            <p:fltVal val="0"/>
                                          </p:val>
                                        </p:tav>
                                        <p:tav tm="100000">
                                          <p:val>
                                            <p:strVal val="#ppt_w"/>
                                          </p:val>
                                        </p:tav>
                                      </p:tavLst>
                                    </p:anim>
                                    <p:anim calcmode="lin" valueType="num">
                                      <p:cBhvr>
                                        <p:cTn id="8" dur="500" fill="hold"/>
                                        <p:tgtEl>
                                          <p:spTgt spid="119831"/>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119811"/>
                                        </p:tgtEl>
                                        <p:attrNameLst>
                                          <p:attrName>style.visibility</p:attrName>
                                        </p:attrNameLst>
                                      </p:cBhvr>
                                      <p:to>
                                        <p:strVal val="visible"/>
                                      </p:to>
                                    </p:set>
                                    <p:animEffect transition="in" filter="wipe(up)">
                                      <p:cBhvr>
                                        <p:cTn id="13" dur="500"/>
                                        <p:tgtEl>
                                          <p:spTgt spid="1198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119818"/>
                                        </p:tgtEl>
                                        <p:attrNameLst>
                                          <p:attrName>style.visibility</p:attrName>
                                        </p:attrNameLst>
                                      </p:cBhvr>
                                      <p:to>
                                        <p:strVal val="visible"/>
                                      </p:to>
                                    </p:set>
                                    <p:animEffect transition="in" filter="wipe(down)">
                                      <p:cBhvr>
                                        <p:cTn id="18" dur="500"/>
                                        <p:tgtEl>
                                          <p:spTgt spid="1198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19821"/>
                                        </p:tgtEl>
                                        <p:attrNameLst>
                                          <p:attrName>style.visibility</p:attrName>
                                        </p:attrNameLst>
                                      </p:cBhvr>
                                      <p:to>
                                        <p:strVal val="visible"/>
                                      </p:to>
                                    </p:set>
                                    <p:animEffect transition="in" filter="wipe(left)">
                                      <p:cBhvr>
                                        <p:cTn id="23" dur="500"/>
                                        <p:tgtEl>
                                          <p:spTgt spid="11982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9829"/>
                                        </p:tgtEl>
                                        <p:attrNameLst>
                                          <p:attrName>style.visibility</p:attrName>
                                        </p:attrNameLst>
                                      </p:cBhvr>
                                      <p:to>
                                        <p:strVal val="visible"/>
                                      </p:to>
                                    </p:set>
                                    <p:animEffect transition="in" filter="wipe(left)">
                                      <p:cBhvr>
                                        <p:cTn id="28" dur="500"/>
                                        <p:tgtEl>
                                          <p:spTgt spid="1198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19814"/>
                                        </p:tgtEl>
                                        <p:attrNameLst>
                                          <p:attrName>style.visibility</p:attrName>
                                        </p:attrNameLst>
                                      </p:cBhvr>
                                      <p:to>
                                        <p:strVal val="visible"/>
                                      </p:to>
                                    </p:set>
                                    <p:animEffect transition="in" filter="wipe(up)">
                                      <p:cBhvr>
                                        <p:cTn id="33" dur="500"/>
                                        <p:tgtEl>
                                          <p:spTgt spid="11981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9830"/>
                                        </p:tgtEl>
                                        <p:attrNameLst>
                                          <p:attrName>style.visibility</p:attrName>
                                        </p:attrNameLst>
                                      </p:cBhvr>
                                      <p:to>
                                        <p:strVal val="visible"/>
                                      </p:to>
                                    </p:set>
                                    <p:animEffect transition="in" filter="wipe(up)">
                                      <p:cBhvr>
                                        <p:cTn id="38" dur="500"/>
                                        <p:tgtEl>
                                          <p:spTgt spid="1198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19815"/>
                                        </p:tgtEl>
                                        <p:attrNameLst>
                                          <p:attrName>style.visibility</p:attrName>
                                        </p:attrNameLst>
                                      </p:cBhvr>
                                      <p:to>
                                        <p:strVal val="visible"/>
                                      </p:to>
                                    </p:set>
                                    <p:animEffect transition="in" filter="wipe(left)">
                                      <p:cBhvr>
                                        <p:cTn id="43" dur="500"/>
                                        <p:tgtEl>
                                          <p:spTgt spid="119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autoUpdateAnimBg="0"/>
      <p:bldP spid="119829" grpId="0" autoUpdateAnimBg="0"/>
      <p:bldP spid="11983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767388" y="911225"/>
            <a:ext cx="2957512"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0000FF"/>
                </a:solidFill>
                <a:ea typeface="楷体_GB2312" pitchFamily="49" charset="-122"/>
              </a:rPr>
              <a:t>R—</a:t>
            </a:r>
            <a:r>
              <a:rPr lang="zh-CN" altLang="en-US" sz="2800" b="1">
                <a:ea typeface="楷体_GB2312" pitchFamily="49" charset="-122"/>
              </a:rPr>
              <a:t>右移串行输入</a:t>
            </a:r>
          </a:p>
        </p:txBody>
      </p:sp>
      <p:sp>
        <p:nvSpPr>
          <p:cNvPr id="57347" name="Text Box 3"/>
          <p:cNvSpPr txBox="1">
            <a:spLocks noChangeArrowheads="1"/>
          </p:cNvSpPr>
          <p:nvPr/>
        </p:nvSpPr>
        <p:spPr bwMode="auto">
          <a:xfrm>
            <a:off x="5784850" y="1733550"/>
            <a:ext cx="2957513" cy="519113"/>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0000FF"/>
                </a:solidFill>
                <a:ea typeface="楷体_GB2312" pitchFamily="49" charset="-122"/>
              </a:rPr>
              <a:t>L—</a:t>
            </a:r>
            <a:r>
              <a:rPr lang="zh-CN" altLang="en-US" sz="2800" b="1">
                <a:ea typeface="楷体_GB2312" pitchFamily="49" charset="-122"/>
              </a:rPr>
              <a:t>左移串行输入</a:t>
            </a:r>
          </a:p>
        </p:txBody>
      </p:sp>
      <p:sp>
        <p:nvSpPr>
          <p:cNvPr id="57348" name="Text Box 4"/>
          <p:cNvSpPr txBox="1">
            <a:spLocks noChangeArrowheads="1"/>
          </p:cNvSpPr>
          <p:nvPr/>
        </p:nvSpPr>
        <p:spPr bwMode="auto">
          <a:xfrm>
            <a:off x="5815013" y="2420938"/>
            <a:ext cx="2903537" cy="946150"/>
          </a:xfrm>
          <a:prstGeom prst="rect">
            <a:avLst/>
          </a:prstGeom>
          <a:noFill/>
          <a:ln w="9525">
            <a:noFill/>
            <a:miter lim="800000"/>
            <a:headEnd/>
            <a:tailEnd/>
          </a:ln>
          <a:effectLst/>
        </p:spPr>
        <p:txBody>
          <a:bodyPr>
            <a:spAutoFit/>
          </a:bodyPr>
          <a:lstStyle/>
          <a:p>
            <a:pPr marL="1052513" indent="-1052513" eaLnBrk="1" hangingPunct="1">
              <a:spcBef>
                <a:spcPct val="50000"/>
              </a:spcBef>
            </a:pPr>
            <a:r>
              <a:rPr lang="en-US" altLang="zh-CN" sz="2800" b="1">
                <a:solidFill>
                  <a:srgbClr val="0000FF"/>
                </a:solidFill>
                <a:ea typeface="楷体_GB2312" pitchFamily="49" charset="-122"/>
              </a:rPr>
              <a:t>A</a:t>
            </a:r>
            <a:r>
              <a:rPr lang="zh-CN" altLang="en-US" sz="2800" b="1">
                <a:solidFill>
                  <a:srgbClr val="0000FF"/>
                </a:solidFill>
                <a:ea typeface="楷体_GB2312" pitchFamily="49" charset="-122"/>
              </a:rPr>
              <a:t>、</a:t>
            </a:r>
            <a:r>
              <a:rPr lang="en-US" altLang="zh-CN" sz="2800" b="1">
                <a:solidFill>
                  <a:srgbClr val="0000FF"/>
                </a:solidFill>
                <a:ea typeface="楷体_GB2312" pitchFamily="49" charset="-122"/>
              </a:rPr>
              <a:t>B</a:t>
            </a:r>
            <a:r>
              <a:rPr lang="zh-CN" altLang="en-US" sz="2800" b="1">
                <a:solidFill>
                  <a:srgbClr val="0000FF"/>
                </a:solidFill>
                <a:ea typeface="楷体_GB2312" pitchFamily="49" charset="-122"/>
              </a:rPr>
              <a:t>、</a:t>
            </a:r>
            <a:r>
              <a:rPr lang="en-US" altLang="zh-CN" sz="2800" b="1">
                <a:solidFill>
                  <a:srgbClr val="0000FF"/>
                </a:solidFill>
                <a:ea typeface="楷体_GB2312" pitchFamily="49" charset="-122"/>
              </a:rPr>
              <a:t>C</a:t>
            </a:r>
            <a:r>
              <a:rPr lang="zh-CN" altLang="en-US" sz="2800" b="1">
                <a:solidFill>
                  <a:srgbClr val="0000FF"/>
                </a:solidFill>
                <a:ea typeface="楷体_GB2312" pitchFamily="49" charset="-122"/>
              </a:rPr>
              <a:t>、</a:t>
            </a:r>
            <a:r>
              <a:rPr lang="en-US" altLang="zh-CN" sz="2800" b="1">
                <a:solidFill>
                  <a:srgbClr val="0000FF"/>
                </a:solidFill>
                <a:ea typeface="楷体_GB2312" pitchFamily="49" charset="-122"/>
              </a:rPr>
              <a:t>D—</a:t>
            </a:r>
            <a:r>
              <a:rPr lang="zh-CN" altLang="en-US" sz="2800" b="1">
                <a:ea typeface="楷体_GB2312" pitchFamily="49" charset="-122"/>
              </a:rPr>
              <a:t>并行输入</a:t>
            </a:r>
          </a:p>
        </p:txBody>
      </p:sp>
      <p:grpSp>
        <p:nvGrpSpPr>
          <p:cNvPr id="55301" name="Group 5"/>
          <p:cNvGrpSpPr>
            <a:grpSpLocks/>
          </p:cNvGrpSpPr>
          <p:nvPr/>
        </p:nvGrpSpPr>
        <p:grpSpPr bwMode="auto">
          <a:xfrm>
            <a:off x="398463" y="180975"/>
            <a:ext cx="4851400" cy="3714750"/>
            <a:chOff x="1328" y="343"/>
            <a:chExt cx="3056" cy="2340"/>
          </a:xfrm>
        </p:grpSpPr>
        <p:sp>
          <p:nvSpPr>
            <p:cNvPr id="55340" name="Text Box 6"/>
            <p:cNvSpPr txBox="1">
              <a:spLocks noChangeArrowheads="1"/>
            </p:cNvSpPr>
            <p:nvPr/>
          </p:nvSpPr>
          <p:spPr bwMode="auto">
            <a:xfrm>
              <a:off x="1382" y="349"/>
              <a:ext cx="745"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V</a:t>
              </a:r>
              <a:r>
                <a:rPr lang="en-US" altLang="zh-CN" b="1" baseline="-25000">
                  <a:ea typeface="楷体_GB2312" pitchFamily="49" charset="-122"/>
                </a:rPr>
                <a:t>CC</a:t>
              </a:r>
              <a:endParaRPr lang="en-US" altLang="zh-CN" b="1">
                <a:ea typeface="楷体_GB2312" pitchFamily="49" charset="-122"/>
              </a:endParaRPr>
            </a:p>
          </p:txBody>
        </p:sp>
        <p:sp>
          <p:nvSpPr>
            <p:cNvPr id="55341" name="Text Box 7"/>
            <p:cNvSpPr txBox="1">
              <a:spLocks noChangeArrowheads="1"/>
            </p:cNvSpPr>
            <p:nvPr/>
          </p:nvSpPr>
          <p:spPr bwMode="auto">
            <a:xfrm>
              <a:off x="1801" y="343"/>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55342" name="Text Box 8"/>
            <p:cNvSpPr txBox="1">
              <a:spLocks noChangeArrowheads="1"/>
            </p:cNvSpPr>
            <p:nvPr/>
          </p:nvSpPr>
          <p:spPr bwMode="auto">
            <a:xfrm>
              <a:off x="2161" y="348"/>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55343" name="Text Box 9"/>
            <p:cNvSpPr txBox="1">
              <a:spLocks noChangeArrowheads="1"/>
            </p:cNvSpPr>
            <p:nvPr/>
          </p:nvSpPr>
          <p:spPr bwMode="auto">
            <a:xfrm>
              <a:off x="2502" y="344"/>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55344" name="Text Box 10"/>
            <p:cNvSpPr txBox="1">
              <a:spLocks noChangeArrowheads="1"/>
            </p:cNvSpPr>
            <p:nvPr/>
          </p:nvSpPr>
          <p:spPr bwMode="auto">
            <a:xfrm>
              <a:off x="2817" y="349"/>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55345" name="Text Box 11"/>
            <p:cNvSpPr txBox="1">
              <a:spLocks noChangeArrowheads="1"/>
            </p:cNvSpPr>
            <p:nvPr/>
          </p:nvSpPr>
          <p:spPr bwMode="auto">
            <a:xfrm>
              <a:off x="3531" y="345"/>
              <a:ext cx="38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1</a:t>
              </a:r>
              <a:endParaRPr lang="en-US" altLang="zh-CN" b="1">
                <a:ea typeface="楷体_GB2312" pitchFamily="49" charset="-122"/>
              </a:endParaRPr>
            </a:p>
          </p:txBody>
        </p:sp>
        <p:sp>
          <p:nvSpPr>
            <p:cNvPr id="55346" name="Text Box 12"/>
            <p:cNvSpPr txBox="1">
              <a:spLocks noChangeArrowheads="1"/>
            </p:cNvSpPr>
            <p:nvPr/>
          </p:nvSpPr>
          <p:spPr bwMode="auto">
            <a:xfrm>
              <a:off x="3861" y="349"/>
              <a:ext cx="38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0</a:t>
              </a:r>
              <a:endParaRPr lang="en-US" altLang="zh-CN" b="1">
                <a:ea typeface="楷体_GB2312" pitchFamily="49" charset="-122"/>
              </a:endParaRPr>
            </a:p>
          </p:txBody>
        </p:sp>
        <p:sp>
          <p:nvSpPr>
            <p:cNvPr id="55347" name="Text Box 13"/>
            <p:cNvSpPr txBox="1">
              <a:spLocks noChangeArrowheads="1"/>
            </p:cNvSpPr>
            <p:nvPr/>
          </p:nvSpPr>
          <p:spPr bwMode="auto">
            <a:xfrm>
              <a:off x="3126" y="396"/>
              <a:ext cx="40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55348" name="Rectangle 14"/>
            <p:cNvSpPr>
              <a:spLocks noChangeArrowheads="1"/>
            </p:cNvSpPr>
            <p:nvPr/>
          </p:nvSpPr>
          <p:spPr bwMode="auto">
            <a:xfrm>
              <a:off x="1799" y="1145"/>
              <a:ext cx="2036" cy="818"/>
            </a:xfrm>
            <a:prstGeom prst="rect">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55349" name="Oval 15"/>
            <p:cNvSpPr>
              <a:spLocks noChangeArrowheads="1"/>
            </p:cNvSpPr>
            <p:nvPr/>
          </p:nvSpPr>
          <p:spPr bwMode="auto">
            <a:xfrm>
              <a:off x="1721" y="1508"/>
              <a:ext cx="65" cy="73"/>
            </a:xfrm>
            <a:prstGeom prst="ellipse">
              <a:avLst/>
            </a:prstGeom>
            <a:solidFill>
              <a:srgbClr val="FFFFFF"/>
            </a:solidFill>
            <a:ln w="38100">
              <a:solidFill>
                <a:schemeClr val="tx1"/>
              </a:solidFill>
              <a:round/>
              <a:headEnd/>
              <a:tailEnd/>
            </a:ln>
            <a:effectLst/>
          </p:spPr>
          <p:txBody>
            <a:bodyPr wrap="none" anchor="ctr"/>
            <a:lstStyle/>
            <a:p>
              <a:pPr eaLnBrk="1" hangingPunct="1"/>
              <a:endParaRPr lang="zh-CN" altLang="en-US"/>
            </a:p>
          </p:txBody>
        </p:sp>
        <p:sp>
          <p:nvSpPr>
            <p:cNvPr id="55350" name="Line 16"/>
            <p:cNvSpPr>
              <a:spLocks noChangeShapeType="1"/>
            </p:cNvSpPr>
            <p:nvPr/>
          </p:nvSpPr>
          <p:spPr bwMode="auto">
            <a:xfrm>
              <a:off x="1638" y="1552"/>
              <a:ext cx="83" cy="0"/>
            </a:xfrm>
            <a:prstGeom prst="line">
              <a:avLst/>
            </a:prstGeom>
            <a:noFill/>
            <a:ln w="38100">
              <a:solidFill>
                <a:schemeClr val="tx1"/>
              </a:solidFill>
              <a:round/>
              <a:headEnd/>
              <a:tailEnd/>
            </a:ln>
            <a:effectLst/>
          </p:spPr>
          <p:txBody>
            <a:bodyPr wrap="none" anchor="ctr"/>
            <a:lstStyle/>
            <a:p>
              <a:endParaRPr lang="zh-CN" altLang="en-US"/>
            </a:p>
          </p:txBody>
        </p:sp>
        <p:sp>
          <p:nvSpPr>
            <p:cNvPr id="55351" name="Text Box 17"/>
            <p:cNvSpPr txBox="1">
              <a:spLocks noChangeArrowheads="1"/>
            </p:cNvSpPr>
            <p:nvPr/>
          </p:nvSpPr>
          <p:spPr bwMode="auto">
            <a:xfrm>
              <a:off x="1798" y="1125"/>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A</a:t>
              </a:r>
              <a:endParaRPr lang="en-US" altLang="zh-CN" b="1">
                <a:ea typeface="楷体_GB2312" pitchFamily="49" charset="-122"/>
              </a:endParaRPr>
            </a:p>
          </p:txBody>
        </p:sp>
        <p:sp>
          <p:nvSpPr>
            <p:cNvPr id="55352" name="Text Box 18"/>
            <p:cNvSpPr txBox="1">
              <a:spLocks noChangeArrowheads="1"/>
            </p:cNvSpPr>
            <p:nvPr/>
          </p:nvSpPr>
          <p:spPr bwMode="auto">
            <a:xfrm>
              <a:off x="2167" y="1121"/>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B</a:t>
              </a:r>
              <a:endParaRPr lang="en-US" altLang="zh-CN" b="1">
                <a:ea typeface="楷体_GB2312" pitchFamily="49" charset="-122"/>
              </a:endParaRPr>
            </a:p>
          </p:txBody>
        </p:sp>
        <p:sp>
          <p:nvSpPr>
            <p:cNvPr id="55353" name="Text Box 19"/>
            <p:cNvSpPr txBox="1">
              <a:spLocks noChangeArrowheads="1"/>
            </p:cNvSpPr>
            <p:nvPr/>
          </p:nvSpPr>
          <p:spPr bwMode="auto">
            <a:xfrm>
              <a:off x="2499" y="1126"/>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C</a:t>
              </a:r>
              <a:endParaRPr lang="en-US" altLang="zh-CN" b="1">
                <a:ea typeface="楷体_GB2312" pitchFamily="49" charset="-122"/>
              </a:endParaRPr>
            </a:p>
          </p:txBody>
        </p:sp>
        <p:sp>
          <p:nvSpPr>
            <p:cNvPr id="55354" name="Text Box 20"/>
            <p:cNvSpPr txBox="1">
              <a:spLocks noChangeArrowheads="1"/>
            </p:cNvSpPr>
            <p:nvPr/>
          </p:nvSpPr>
          <p:spPr bwMode="auto">
            <a:xfrm>
              <a:off x="2814" y="1122"/>
              <a:ext cx="4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Q</a:t>
              </a:r>
              <a:r>
                <a:rPr lang="en-US" altLang="zh-CN" b="1" baseline="-25000">
                  <a:ea typeface="楷体_GB2312" pitchFamily="49" charset="-122"/>
                </a:rPr>
                <a:t>D</a:t>
              </a:r>
              <a:endParaRPr lang="en-US" altLang="zh-CN" b="1">
                <a:ea typeface="楷体_GB2312" pitchFamily="49" charset="-122"/>
              </a:endParaRPr>
            </a:p>
          </p:txBody>
        </p:sp>
        <p:sp>
          <p:nvSpPr>
            <p:cNvPr id="55355" name="Text Box 21"/>
            <p:cNvSpPr txBox="1">
              <a:spLocks noChangeArrowheads="1"/>
            </p:cNvSpPr>
            <p:nvPr/>
          </p:nvSpPr>
          <p:spPr bwMode="auto">
            <a:xfrm>
              <a:off x="3132" y="1124"/>
              <a:ext cx="40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55356" name="Text Box 22"/>
            <p:cNvSpPr txBox="1">
              <a:spLocks noChangeArrowheads="1"/>
            </p:cNvSpPr>
            <p:nvPr/>
          </p:nvSpPr>
          <p:spPr bwMode="auto">
            <a:xfrm>
              <a:off x="3528" y="1118"/>
              <a:ext cx="38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1</a:t>
              </a:r>
              <a:endParaRPr lang="en-US" altLang="zh-CN" b="1">
                <a:ea typeface="楷体_GB2312" pitchFamily="49" charset="-122"/>
              </a:endParaRPr>
            </a:p>
          </p:txBody>
        </p:sp>
        <p:sp>
          <p:nvSpPr>
            <p:cNvPr id="55357" name="Text Box 23"/>
            <p:cNvSpPr txBox="1">
              <a:spLocks noChangeArrowheads="1"/>
            </p:cNvSpPr>
            <p:nvPr/>
          </p:nvSpPr>
          <p:spPr bwMode="auto">
            <a:xfrm>
              <a:off x="3552" y="1392"/>
              <a:ext cx="38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0</a:t>
              </a:r>
              <a:endParaRPr lang="en-US" altLang="zh-CN" b="1">
                <a:ea typeface="楷体_GB2312" pitchFamily="49" charset="-122"/>
              </a:endParaRPr>
            </a:p>
          </p:txBody>
        </p:sp>
        <p:sp>
          <p:nvSpPr>
            <p:cNvPr id="55358" name="Text Box 24"/>
            <p:cNvSpPr txBox="1">
              <a:spLocks noChangeArrowheads="1"/>
            </p:cNvSpPr>
            <p:nvPr/>
          </p:nvSpPr>
          <p:spPr bwMode="auto">
            <a:xfrm>
              <a:off x="1813" y="1417"/>
              <a:ext cx="59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CLR</a:t>
              </a:r>
            </a:p>
          </p:txBody>
        </p:sp>
        <p:sp>
          <p:nvSpPr>
            <p:cNvPr id="55359" name="Text Box 25"/>
            <p:cNvSpPr txBox="1">
              <a:spLocks noChangeArrowheads="1"/>
            </p:cNvSpPr>
            <p:nvPr/>
          </p:nvSpPr>
          <p:spPr bwMode="auto">
            <a:xfrm>
              <a:off x="3530" y="1699"/>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L</a:t>
              </a:r>
            </a:p>
          </p:txBody>
        </p:sp>
        <p:sp>
          <p:nvSpPr>
            <p:cNvPr id="55360" name="Text Box 26"/>
            <p:cNvSpPr txBox="1">
              <a:spLocks noChangeArrowheads="1"/>
            </p:cNvSpPr>
            <p:nvPr/>
          </p:nvSpPr>
          <p:spPr bwMode="auto">
            <a:xfrm>
              <a:off x="3198" y="1695"/>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D</a:t>
              </a:r>
            </a:p>
          </p:txBody>
        </p:sp>
        <p:sp>
          <p:nvSpPr>
            <p:cNvPr id="55361" name="Text Box 27"/>
            <p:cNvSpPr txBox="1">
              <a:spLocks noChangeArrowheads="1"/>
            </p:cNvSpPr>
            <p:nvPr/>
          </p:nvSpPr>
          <p:spPr bwMode="auto">
            <a:xfrm>
              <a:off x="2858" y="1691"/>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a:t>
              </a:r>
            </a:p>
          </p:txBody>
        </p:sp>
        <p:sp>
          <p:nvSpPr>
            <p:cNvPr id="55362" name="Text Box 28"/>
            <p:cNvSpPr txBox="1">
              <a:spLocks noChangeArrowheads="1"/>
            </p:cNvSpPr>
            <p:nvPr/>
          </p:nvSpPr>
          <p:spPr bwMode="auto">
            <a:xfrm>
              <a:off x="2536" y="1697"/>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B</a:t>
              </a:r>
            </a:p>
          </p:txBody>
        </p:sp>
        <p:sp>
          <p:nvSpPr>
            <p:cNvPr id="55363" name="Text Box 29"/>
            <p:cNvSpPr txBox="1">
              <a:spLocks noChangeArrowheads="1"/>
            </p:cNvSpPr>
            <p:nvPr/>
          </p:nvSpPr>
          <p:spPr bwMode="auto">
            <a:xfrm>
              <a:off x="2196" y="1693"/>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A</a:t>
              </a:r>
            </a:p>
          </p:txBody>
        </p:sp>
        <p:sp>
          <p:nvSpPr>
            <p:cNvPr id="55364" name="Text Box 30"/>
            <p:cNvSpPr txBox="1">
              <a:spLocks noChangeArrowheads="1"/>
            </p:cNvSpPr>
            <p:nvPr/>
          </p:nvSpPr>
          <p:spPr bwMode="auto">
            <a:xfrm>
              <a:off x="1856" y="1697"/>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R</a:t>
              </a:r>
            </a:p>
          </p:txBody>
        </p:sp>
        <p:sp>
          <p:nvSpPr>
            <p:cNvPr id="55365" name="Line 31"/>
            <p:cNvSpPr>
              <a:spLocks noChangeShapeType="1"/>
            </p:cNvSpPr>
            <p:nvPr/>
          </p:nvSpPr>
          <p:spPr bwMode="auto">
            <a:xfrm>
              <a:off x="3839" y="1536"/>
              <a:ext cx="155" cy="0"/>
            </a:xfrm>
            <a:prstGeom prst="line">
              <a:avLst/>
            </a:prstGeom>
            <a:noFill/>
            <a:ln w="38100">
              <a:solidFill>
                <a:schemeClr val="tx1"/>
              </a:solidFill>
              <a:round/>
              <a:headEnd/>
              <a:tailEnd/>
            </a:ln>
            <a:effectLst/>
          </p:spPr>
          <p:txBody>
            <a:bodyPr wrap="none" anchor="ctr"/>
            <a:lstStyle/>
            <a:p>
              <a:endParaRPr lang="zh-CN" altLang="en-US"/>
            </a:p>
          </p:txBody>
        </p:sp>
        <p:sp>
          <p:nvSpPr>
            <p:cNvPr id="55366" name="Text Box 32"/>
            <p:cNvSpPr txBox="1">
              <a:spLocks noChangeArrowheads="1"/>
            </p:cNvSpPr>
            <p:nvPr/>
          </p:nvSpPr>
          <p:spPr bwMode="auto">
            <a:xfrm>
              <a:off x="2202" y="2388"/>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A</a:t>
              </a:r>
            </a:p>
          </p:txBody>
        </p:sp>
        <p:sp>
          <p:nvSpPr>
            <p:cNvPr id="55367" name="Text Box 33"/>
            <p:cNvSpPr txBox="1">
              <a:spLocks noChangeArrowheads="1"/>
            </p:cNvSpPr>
            <p:nvPr/>
          </p:nvSpPr>
          <p:spPr bwMode="auto">
            <a:xfrm>
              <a:off x="2533" y="2392"/>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B</a:t>
              </a:r>
            </a:p>
          </p:txBody>
        </p:sp>
        <p:sp>
          <p:nvSpPr>
            <p:cNvPr id="55368" name="Text Box 34"/>
            <p:cNvSpPr txBox="1">
              <a:spLocks noChangeArrowheads="1"/>
            </p:cNvSpPr>
            <p:nvPr/>
          </p:nvSpPr>
          <p:spPr bwMode="auto">
            <a:xfrm>
              <a:off x="2855" y="2395"/>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a:t>
              </a:r>
            </a:p>
          </p:txBody>
        </p:sp>
        <p:sp>
          <p:nvSpPr>
            <p:cNvPr id="55369" name="Text Box 35"/>
            <p:cNvSpPr txBox="1">
              <a:spLocks noChangeArrowheads="1"/>
            </p:cNvSpPr>
            <p:nvPr/>
          </p:nvSpPr>
          <p:spPr bwMode="auto">
            <a:xfrm>
              <a:off x="3204" y="2390"/>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D</a:t>
              </a:r>
            </a:p>
          </p:txBody>
        </p:sp>
        <p:sp>
          <p:nvSpPr>
            <p:cNvPr id="55370" name="Text Box 36"/>
            <p:cNvSpPr txBox="1">
              <a:spLocks noChangeArrowheads="1"/>
            </p:cNvSpPr>
            <p:nvPr/>
          </p:nvSpPr>
          <p:spPr bwMode="auto">
            <a:xfrm>
              <a:off x="1853" y="2392"/>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R</a:t>
              </a:r>
            </a:p>
          </p:txBody>
        </p:sp>
        <p:sp>
          <p:nvSpPr>
            <p:cNvPr id="55371" name="Text Box 37"/>
            <p:cNvSpPr txBox="1">
              <a:spLocks noChangeArrowheads="1"/>
            </p:cNvSpPr>
            <p:nvPr/>
          </p:nvSpPr>
          <p:spPr bwMode="auto">
            <a:xfrm>
              <a:off x="3527" y="2394"/>
              <a:ext cx="272"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L</a:t>
              </a:r>
            </a:p>
          </p:txBody>
        </p:sp>
        <p:sp>
          <p:nvSpPr>
            <p:cNvPr id="55372" name="Text Box 38"/>
            <p:cNvSpPr txBox="1">
              <a:spLocks noChangeArrowheads="1"/>
            </p:cNvSpPr>
            <p:nvPr/>
          </p:nvSpPr>
          <p:spPr bwMode="auto">
            <a:xfrm>
              <a:off x="1364" y="2393"/>
              <a:ext cx="59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CLR</a:t>
              </a:r>
            </a:p>
          </p:txBody>
        </p:sp>
        <p:sp>
          <p:nvSpPr>
            <p:cNvPr id="55373" name="Text Box 39"/>
            <p:cNvSpPr txBox="1">
              <a:spLocks noChangeArrowheads="1"/>
            </p:cNvSpPr>
            <p:nvPr/>
          </p:nvSpPr>
          <p:spPr bwMode="auto">
            <a:xfrm>
              <a:off x="3730" y="2389"/>
              <a:ext cx="654"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GND</a:t>
              </a:r>
            </a:p>
          </p:txBody>
        </p:sp>
        <p:sp>
          <p:nvSpPr>
            <p:cNvPr id="55374" name="Text Box 40"/>
            <p:cNvSpPr txBox="1">
              <a:spLocks noChangeArrowheads="1"/>
            </p:cNvSpPr>
            <p:nvPr/>
          </p:nvSpPr>
          <p:spPr bwMode="auto">
            <a:xfrm>
              <a:off x="2447" y="1382"/>
              <a:ext cx="1118" cy="327"/>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FF0000"/>
                  </a:solidFill>
                  <a:ea typeface="楷体_GB2312" pitchFamily="49" charset="-122"/>
                </a:rPr>
                <a:t>74LS194</a:t>
              </a:r>
            </a:p>
          </p:txBody>
        </p:sp>
        <p:grpSp>
          <p:nvGrpSpPr>
            <p:cNvPr id="55375" name="Group 41"/>
            <p:cNvGrpSpPr>
              <a:grpSpLocks/>
            </p:cNvGrpSpPr>
            <p:nvPr/>
          </p:nvGrpSpPr>
          <p:grpSpPr bwMode="auto">
            <a:xfrm>
              <a:off x="1963" y="931"/>
              <a:ext cx="1698" cy="217"/>
              <a:chOff x="1963" y="931"/>
              <a:chExt cx="1698" cy="267"/>
            </a:xfrm>
          </p:grpSpPr>
          <p:sp>
            <p:nvSpPr>
              <p:cNvPr id="55435" name="Line 42"/>
              <p:cNvSpPr>
                <a:spLocks noChangeShapeType="1"/>
              </p:cNvSpPr>
              <p:nvPr/>
            </p:nvSpPr>
            <p:spPr bwMode="auto">
              <a:xfrm>
                <a:off x="2666" y="935"/>
                <a:ext cx="0" cy="261"/>
              </a:xfrm>
              <a:prstGeom prst="line">
                <a:avLst/>
              </a:prstGeom>
              <a:noFill/>
              <a:ln w="38100">
                <a:solidFill>
                  <a:schemeClr val="tx1"/>
                </a:solidFill>
                <a:round/>
                <a:headEnd/>
                <a:tailEnd/>
              </a:ln>
              <a:effectLst/>
            </p:spPr>
            <p:txBody>
              <a:bodyPr wrap="none" anchor="ctr"/>
              <a:lstStyle/>
              <a:p>
                <a:endParaRPr lang="zh-CN" altLang="en-US"/>
              </a:p>
            </p:txBody>
          </p:sp>
          <p:sp>
            <p:nvSpPr>
              <p:cNvPr id="55436" name="Line 43"/>
              <p:cNvSpPr>
                <a:spLocks noChangeShapeType="1"/>
              </p:cNvSpPr>
              <p:nvPr/>
            </p:nvSpPr>
            <p:spPr bwMode="auto">
              <a:xfrm>
                <a:off x="1963" y="931"/>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7" name="Line 44"/>
              <p:cNvSpPr>
                <a:spLocks noChangeShapeType="1"/>
              </p:cNvSpPr>
              <p:nvPr/>
            </p:nvSpPr>
            <p:spPr bwMode="auto">
              <a:xfrm>
                <a:off x="2320" y="936"/>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8" name="Line 45"/>
              <p:cNvSpPr>
                <a:spLocks noChangeShapeType="1"/>
              </p:cNvSpPr>
              <p:nvPr/>
            </p:nvSpPr>
            <p:spPr bwMode="auto">
              <a:xfrm>
                <a:off x="2983" y="934"/>
                <a:ext cx="0" cy="261"/>
              </a:xfrm>
              <a:prstGeom prst="line">
                <a:avLst/>
              </a:prstGeom>
              <a:noFill/>
              <a:ln w="38100">
                <a:solidFill>
                  <a:schemeClr val="tx1"/>
                </a:solidFill>
                <a:round/>
                <a:headEnd/>
                <a:tailEnd/>
              </a:ln>
              <a:effectLst/>
            </p:spPr>
            <p:txBody>
              <a:bodyPr wrap="none" anchor="ctr"/>
              <a:lstStyle/>
              <a:p>
                <a:endParaRPr lang="zh-CN" altLang="en-US"/>
              </a:p>
            </p:txBody>
          </p:sp>
          <p:sp>
            <p:nvSpPr>
              <p:cNvPr id="55439" name="Line 46"/>
              <p:cNvSpPr>
                <a:spLocks noChangeShapeType="1"/>
              </p:cNvSpPr>
              <p:nvPr/>
            </p:nvSpPr>
            <p:spPr bwMode="auto">
              <a:xfrm>
                <a:off x="3313" y="931"/>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40" name="Line 47"/>
              <p:cNvSpPr>
                <a:spLocks noChangeShapeType="1"/>
              </p:cNvSpPr>
              <p:nvPr/>
            </p:nvSpPr>
            <p:spPr bwMode="auto">
              <a:xfrm>
                <a:off x="3661" y="936"/>
                <a:ext cx="0" cy="262"/>
              </a:xfrm>
              <a:prstGeom prst="line">
                <a:avLst/>
              </a:prstGeom>
              <a:noFill/>
              <a:ln w="38100">
                <a:solidFill>
                  <a:schemeClr val="tx1"/>
                </a:solidFill>
                <a:round/>
                <a:headEnd/>
                <a:tailEnd/>
              </a:ln>
              <a:effectLst/>
            </p:spPr>
            <p:txBody>
              <a:bodyPr wrap="none" anchor="ctr"/>
              <a:lstStyle/>
              <a:p>
                <a:endParaRPr lang="zh-CN" altLang="en-US"/>
              </a:p>
            </p:txBody>
          </p:sp>
        </p:grpSp>
        <p:grpSp>
          <p:nvGrpSpPr>
            <p:cNvPr id="55376" name="Group 48"/>
            <p:cNvGrpSpPr>
              <a:grpSpLocks/>
            </p:cNvGrpSpPr>
            <p:nvPr/>
          </p:nvGrpSpPr>
          <p:grpSpPr bwMode="auto">
            <a:xfrm>
              <a:off x="1976" y="1961"/>
              <a:ext cx="1685" cy="200"/>
              <a:chOff x="1976" y="1886"/>
              <a:chExt cx="1685" cy="275"/>
            </a:xfrm>
          </p:grpSpPr>
          <p:sp>
            <p:nvSpPr>
              <p:cNvPr id="55429" name="Line 49"/>
              <p:cNvSpPr>
                <a:spLocks noChangeShapeType="1"/>
              </p:cNvSpPr>
              <p:nvPr/>
            </p:nvSpPr>
            <p:spPr bwMode="auto">
              <a:xfrm>
                <a:off x="1976" y="1894"/>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0" name="Line 50"/>
              <p:cNvSpPr>
                <a:spLocks noChangeShapeType="1"/>
              </p:cNvSpPr>
              <p:nvPr/>
            </p:nvSpPr>
            <p:spPr bwMode="auto">
              <a:xfrm>
                <a:off x="2324" y="1899"/>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1" name="Line 51"/>
              <p:cNvSpPr>
                <a:spLocks noChangeShapeType="1"/>
              </p:cNvSpPr>
              <p:nvPr/>
            </p:nvSpPr>
            <p:spPr bwMode="auto">
              <a:xfrm>
                <a:off x="2663" y="1889"/>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2" name="Line 52"/>
              <p:cNvSpPr>
                <a:spLocks noChangeShapeType="1"/>
              </p:cNvSpPr>
              <p:nvPr/>
            </p:nvSpPr>
            <p:spPr bwMode="auto">
              <a:xfrm>
                <a:off x="2983" y="1896"/>
                <a:ext cx="0" cy="262"/>
              </a:xfrm>
              <a:prstGeom prst="line">
                <a:avLst/>
              </a:prstGeom>
              <a:noFill/>
              <a:ln w="38100">
                <a:solidFill>
                  <a:schemeClr val="tx1"/>
                </a:solidFill>
                <a:round/>
                <a:headEnd/>
                <a:tailEnd/>
              </a:ln>
              <a:effectLst/>
            </p:spPr>
            <p:txBody>
              <a:bodyPr wrap="none" anchor="ctr"/>
              <a:lstStyle/>
              <a:p>
                <a:endParaRPr lang="zh-CN" altLang="en-US"/>
              </a:p>
            </p:txBody>
          </p:sp>
          <p:sp>
            <p:nvSpPr>
              <p:cNvPr id="55433" name="Line 53"/>
              <p:cNvSpPr>
                <a:spLocks noChangeShapeType="1"/>
              </p:cNvSpPr>
              <p:nvPr/>
            </p:nvSpPr>
            <p:spPr bwMode="auto">
              <a:xfrm>
                <a:off x="3313" y="1886"/>
                <a:ext cx="0" cy="261"/>
              </a:xfrm>
              <a:prstGeom prst="line">
                <a:avLst/>
              </a:prstGeom>
              <a:noFill/>
              <a:ln w="38100">
                <a:solidFill>
                  <a:schemeClr val="tx1"/>
                </a:solidFill>
                <a:round/>
                <a:headEnd/>
                <a:tailEnd/>
              </a:ln>
              <a:effectLst/>
            </p:spPr>
            <p:txBody>
              <a:bodyPr wrap="none" anchor="ctr"/>
              <a:lstStyle/>
              <a:p>
                <a:endParaRPr lang="zh-CN" altLang="en-US"/>
              </a:p>
            </p:txBody>
          </p:sp>
          <p:sp>
            <p:nvSpPr>
              <p:cNvPr id="55434" name="Line 54"/>
              <p:cNvSpPr>
                <a:spLocks noChangeShapeType="1"/>
              </p:cNvSpPr>
              <p:nvPr/>
            </p:nvSpPr>
            <p:spPr bwMode="auto">
              <a:xfrm>
                <a:off x="3661" y="1891"/>
                <a:ext cx="0" cy="262"/>
              </a:xfrm>
              <a:prstGeom prst="line">
                <a:avLst/>
              </a:prstGeom>
              <a:noFill/>
              <a:ln w="38100">
                <a:solidFill>
                  <a:schemeClr val="tx1"/>
                </a:solidFill>
                <a:round/>
                <a:headEnd/>
                <a:tailEnd/>
              </a:ln>
              <a:effectLst/>
            </p:spPr>
            <p:txBody>
              <a:bodyPr wrap="none" anchor="ctr"/>
              <a:lstStyle/>
              <a:p>
                <a:endParaRPr lang="zh-CN" altLang="en-US"/>
              </a:p>
            </p:txBody>
          </p:sp>
        </p:grpSp>
        <p:sp>
          <p:nvSpPr>
            <p:cNvPr id="55377" name="Line 55"/>
            <p:cNvSpPr>
              <a:spLocks noChangeShapeType="1"/>
            </p:cNvSpPr>
            <p:nvPr/>
          </p:nvSpPr>
          <p:spPr bwMode="auto">
            <a:xfrm>
              <a:off x="3981" y="921"/>
              <a:ext cx="0" cy="615"/>
            </a:xfrm>
            <a:prstGeom prst="line">
              <a:avLst/>
            </a:prstGeom>
            <a:noFill/>
            <a:ln w="38100">
              <a:solidFill>
                <a:schemeClr val="tx1"/>
              </a:solidFill>
              <a:round/>
              <a:headEnd/>
              <a:tailEnd/>
            </a:ln>
            <a:effectLst/>
          </p:spPr>
          <p:txBody>
            <a:bodyPr wrap="none" anchor="ctr"/>
            <a:lstStyle/>
            <a:p>
              <a:endParaRPr lang="zh-CN" altLang="en-US"/>
            </a:p>
          </p:txBody>
        </p:sp>
        <p:sp>
          <p:nvSpPr>
            <p:cNvPr id="55378" name="Rectangle 56"/>
            <p:cNvSpPr>
              <a:spLocks noChangeArrowheads="1"/>
            </p:cNvSpPr>
            <p:nvPr/>
          </p:nvSpPr>
          <p:spPr bwMode="auto">
            <a:xfrm>
              <a:off x="1401" y="936"/>
              <a:ext cx="2792" cy="1223"/>
            </a:xfrm>
            <a:prstGeom prst="rect">
              <a:avLst/>
            </a:prstGeom>
            <a:noFill/>
            <a:ln w="57150">
              <a:solidFill>
                <a:schemeClr val="tx1"/>
              </a:solidFill>
              <a:miter lim="800000"/>
              <a:headEnd/>
              <a:tailEnd/>
            </a:ln>
            <a:effectLst/>
          </p:spPr>
          <p:txBody>
            <a:bodyPr anchor="ctr">
              <a:spAutoFit/>
            </a:bodyPr>
            <a:lstStyle/>
            <a:p>
              <a:pPr eaLnBrk="1" hangingPunct="1"/>
              <a:endParaRPr lang="zh-CN" altLang="en-US"/>
            </a:p>
          </p:txBody>
        </p:sp>
        <p:sp>
          <p:nvSpPr>
            <p:cNvPr id="55379" name="Line 57"/>
            <p:cNvSpPr>
              <a:spLocks noChangeShapeType="1"/>
            </p:cNvSpPr>
            <p:nvPr/>
          </p:nvSpPr>
          <p:spPr bwMode="auto">
            <a:xfrm>
              <a:off x="1640" y="1553"/>
              <a:ext cx="0" cy="600"/>
            </a:xfrm>
            <a:prstGeom prst="line">
              <a:avLst/>
            </a:prstGeom>
            <a:noFill/>
            <a:ln w="38100">
              <a:solidFill>
                <a:schemeClr val="tx1"/>
              </a:solidFill>
              <a:round/>
              <a:headEnd/>
              <a:tailEnd/>
            </a:ln>
            <a:effectLst/>
          </p:spPr>
          <p:txBody>
            <a:bodyPr anchor="ctr">
              <a:spAutoFit/>
            </a:bodyPr>
            <a:lstStyle/>
            <a:p>
              <a:endParaRPr lang="zh-CN" altLang="en-US"/>
            </a:p>
          </p:txBody>
        </p:sp>
        <p:sp>
          <p:nvSpPr>
            <p:cNvPr id="55380" name="Rectangle 58"/>
            <p:cNvSpPr>
              <a:spLocks noChangeArrowheads="1"/>
            </p:cNvSpPr>
            <p:nvPr/>
          </p:nvSpPr>
          <p:spPr bwMode="auto">
            <a:xfrm>
              <a:off x="1328" y="867"/>
              <a:ext cx="2941" cy="1377"/>
            </a:xfrm>
            <a:prstGeom prst="rect">
              <a:avLst/>
            </a:prstGeom>
            <a:noFill/>
            <a:ln w="38100">
              <a:solidFill>
                <a:schemeClr val="tx1"/>
              </a:solidFill>
              <a:miter lim="800000"/>
              <a:headEnd/>
              <a:tailEnd/>
            </a:ln>
            <a:effectLst/>
          </p:spPr>
          <p:txBody>
            <a:bodyPr anchor="ctr">
              <a:spAutoFit/>
            </a:bodyPr>
            <a:lstStyle/>
            <a:p>
              <a:pPr eaLnBrk="1" hangingPunct="1"/>
              <a:endParaRPr lang="zh-CN" altLang="en-US"/>
            </a:p>
          </p:txBody>
        </p:sp>
        <p:grpSp>
          <p:nvGrpSpPr>
            <p:cNvPr id="55381" name="Group 59"/>
            <p:cNvGrpSpPr>
              <a:grpSpLocks/>
            </p:cNvGrpSpPr>
            <p:nvPr/>
          </p:nvGrpSpPr>
          <p:grpSpPr bwMode="auto">
            <a:xfrm>
              <a:off x="1832" y="673"/>
              <a:ext cx="355" cy="261"/>
              <a:chOff x="1832" y="673"/>
              <a:chExt cx="355" cy="261"/>
            </a:xfrm>
          </p:grpSpPr>
          <p:sp>
            <p:nvSpPr>
              <p:cNvPr id="55427" name="Rectangle 60"/>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28" name="Text Box 61"/>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15</a:t>
                </a:r>
              </a:p>
            </p:txBody>
          </p:sp>
        </p:grpSp>
        <p:grpSp>
          <p:nvGrpSpPr>
            <p:cNvPr id="55382" name="Group 62"/>
            <p:cNvGrpSpPr>
              <a:grpSpLocks/>
            </p:cNvGrpSpPr>
            <p:nvPr/>
          </p:nvGrpSpPr>
          <p:grpSpPr bwMode="auto">
            <a:xfrm>
              <a:off x="1473" y="678"/>
              <a:ext cx="355" cy="261"/>
              <a:chOff x="1832" y="673"/>
              <a:chExt cx="355" cy="261"/>
            </a:xfrm>
          </p:grpSpPr>
          <p:sp>
            <p:nvSpPr>
              <p:cNvPr id="55425" name="Rectangle 63"/>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26" name="Text Box 64"/>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16</a:t>
                </a:r>
              </a:p>
            </p:txBody>
          </p:sp>
        </p:grpSp>
        <p:grpSp>
          <p:nvGrpSpPr>
            <p:cNvPr id="55383" name="Group 65"/>
            <p:cNvGrpSpPr>
              <a:grpSpLocks/>
            </p:cNvGrpSpPr>
            <p:nvPr/>
          </p:nvGrpSpPr>
          <p:grpSpPr bwMode="auto">
            <a:xfrm>
              <a:off x="2188" y="678"/>
              <a:ext cx="355" cy="261"/>
              <a:chOff x="1832" y="673"/>
              <a:chExt cx="355" cy="261"/>
            </a:xfrm>
          </p:grpSpPr>
          <p:sp>
            <p:nvSpPr>
              <p:cNvPr id="55423" name="Rectangle 66"/>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24" name="Text Box 67"/>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14</a:t>
                </a:r>
              </a:p>
            </p:txBody>
          </p:sp>
        </p:grpSp>
        <p:grpSp>
          <p:nvGrpSpPr>
            <p:cNvPr id="55384" name="Group 68"/>
            <p:cNvGrpSpPr>
              <a:grpSpLocks/>
            </p:cNvGrpSpPr>
            <p:nvPr/>
          </p:nvGrpSpPr>
          <p:grpSpPr bwMode="auto">
            <a:xfrm>
              <a:off x="2529" y="682"/>
              <a:ext cx="355" cy="261"/>
              <a:chOff x="1832" y="673"/>
              <a:chExt cx="355" cy="261"/>
            </a:xfrm>
          </p:grpSpPr>
          <p:sp>
            <p:nvSpPr>
              <p:cNvPr id="55421" name="Rectangle 69"/>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22" name="Text Box 70"/>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13</a:t>
                </a:r>
              </a:p>
            </p:txBody>
          </p:sp>
        </p:grpSp>
        <p:grpSp>
          <p:nvGrpSpPr>
            <p:cNvPr id="55385" name="Group 71"/>
            <p:cNvGrpSpPr>
              <a:grpSpLocks/>
            </p:cNvGrpSpPr>
            <p:nvPr/>
          </p:nvGrpSpPr>
          <p:grpSpPr bwMode="auto">
            <a:xfrm>
              <a:off x="2872" y="674"/>
              <a:ext cx="355" cy="261"/>
              <a:chOff x="1832" y="673"/>
              <a:chExt cx="355" cy="261"/>
            </a:xfrm>
          </p:grpSpPr>
          <p:sp>
            <p:nvSpPr>
              <p:cNvPr id="55419" name="Rectangle 72"/>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20" name="Text Box 73"/>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12</a:t>
                </a:r>
              </a:p>
            </p:txBody>
          </p:sp>
        </p:grpSp>
        <p:grpSp>
          <p:nvGrpSpPr>
            <p:cNvPr id="55386" name="Group 74"/>
            <p:cNvGrpSpPr>
              <a:grpSpLocks/>
            </p:cNvGrpSpPr>
            <p:nvPr/>
          </p:nvGrpSpPr>
          <p:grpSpPr bwMode="auto">
            <a:xfrm>
              <a:off x="3202" y="679"/>
              <a:ext cx="355" cy="261"/>
              <a:chOff x="1832" y="673"/>
              <a:chExt cx="355" cy="261"/>
            </a:xfrm>
          </p:grpSpPr>
          <p:sp>
            <p:nvSpPr>
              <p:cNvPr id="55417" name="Rectangle 75"/>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18" name="Text Box 76"/>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11</a:t>
                </a:r>
              </a:p>
            </p:txBody>
          </p:sp>
        </p:grpSp>
        <p:grpSp>
          <p:nvGrpSpPr>
            <p:cNvPr id="55387" name="Group 77"/>
            <p:cNvGrpSpPr>
              <a:grpSpLocks/>
            </p:cNvGrpSpPr>
            <p:nvPr/>
          </p:nvGrpSpPr>
          <p:grpSpPr bwMode="auto">
            <a:xfrm>
              <a:off x="3545" y="684"/>
              <a:ext cx="355" cy="261"/>
              <a:chOff x="1832" y="673"/>
              <a:chExt cx="355" cy="261"/>
            </a:xfrm>
          </p:grpSpPr>
          <p:sp>
            <p:nvSpPr>
              <p:cNvPr id="55415" name="Rectangle 78"/>
              <p:cNvSpPr>
                <a:spLocks noChangeArrowheads="1"/>
              </p:cNvSpPr>
              <p:nvPr/>
            </p:nvSpPr>
            <p:spPr bwMode="auto">
              <a:xfrm>
                <a:off x="1846" y="673"/>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16" name="Text Box 79"/>
              <p:cNvSpPr txBox="1">
                <a:spLocks noChangeArrowheads="1"/>
              </p:cNvSpPr>
              <p:nvPr/>
            </p:nvSpPr>
            <p:spPr bwMode="auto">
              <a:xfrm>
                <a:off x="1832" y="684"/>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10</a:t>
                </a:r>
              </a:p>
            </p:txBody>
          </p:sp>
        </p:grpSp>
        <p:grpSp>
          <p:nvGrpSpPr>
            <p:cNvPr id="55388" name="Group 80"/>
            <p:cNvGrpSpPr>
              <a:grpSpLocks/>
            </p:cNvGrpSpPr>
            <p:nvPr/>
          </p:nvGrpSpPr>
          <p:grpSpPr bwMode="auto">
            <a:xfrm>
              <a:off x="3876" y="676"/>
              <a:ext cx="380" cy="261"/>
              <a:chOff x="3876" y="676"/>
              <a:chExt cx="380" cy="261"/>
            </a:xfrm>
          </p:grpSpPr>
          <p:sp>
            <p:nvSpPr>
              <p:cNvPr id="55413" name="Rectangle 81"/>
              <p:cNvSpPr>
                <a:spLocks noChangeArrowheads="1"/>
              </p:cNvSpPr>
              <p:nvPr/>
            </p:nvSpPr>
            <p:spPr bwMode="auto">
              <a:xfrm>
                <a:off x="3876" y="676"/>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14" name="Text Box 82"/>
              <p:cNvSpPr txBox="1">
                <a:spLocks noChangeArrowheads="1"/>
              </p:cNvSpPr>
              <p:nvPr/>
            </p:nvSpPr>
            <p:spPr bwMode="auto">
              <a:xfrm>
                <a:off x="3901" y="687"/>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9</a:t>
                </a:r>
              </a:p>
            </p:txBody>
          </p:sp>
        </p:grpSp>
        <p:grpSp>
          <p:nvGrpSpPr>
            <p:cNvPr id="55389" name="Group 83"/>
            <p:cNvGrpSpPr>
              <a:grpSpLocks/>
            </p:cNvGrpSpPr>
            <p:nvPr/>
          </p:nvGrpSpPr>
          <p:grpSpPr bwMode="auto">
            <a:xfrm>
              <a:off x="1518" y="2165"/>
              <a:ext cx="380" cy="261"/>
              <a:chOff x="1518" y="2165"/>
              <a:chExt cx="380" cy="261"/>
            </a:xfrm>
          </p:grpSpPr>
          <p:sp>
            <p:nvSpPr>
              <p:cNvPr id="55411" name="Rectangle 84"/>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12" name="Text Box 85"/>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a:t>
                </a:r>
              </a:p>
            </p:txBody>
          </p:sp>
        </p:grpSp>
        <p:grpSp>
          <p:nvGrpSpPr>
            <p:cNvPr id="55390" name="Group 86"/>
            <p:cNvGrpSpPr>
              <a:grpSpLocks/>
            </p:cNvGrpSpPr>
            <p:nvPr/>
          </p:nvGrpSpPr>
          <p:grpSpPr bwMode="auto">
            <a:xfrm>
              <a:off x="1848" y="2170"/>
              <a:ext cx="380" cy="261"/>
              <a:chOff x="1518" y="2165"/>
              <a:chExt cx="380" cy="261"/>
            </a:xfrm>
          </p:grpSpPr>
          <p:sp>
            <p:nvSpPr>
              <p:cNvPr id="55409" name="Rectangle 87"/>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10" name="Text Box 88"/>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2</a:t>
                </a:r>
              </a:p>
            </p:txBody>
          </p:sp>
        </p:grpSp>
        <p:grpSp>
          <p:nvGrpSpPr>
            <p:cNvPr id="55391" name="Group 89"/>
            <p:cNvGrpSpPr>
              <a:grpSpLocks/>
            </p:cNvGrpSpPr>
            <p:nvPr/>
          </p:nvGrpSpPr>
          <p:grpSpPr bwMode="auto">
            <a:xfrm>
              <a:off x="2217" y="2162"/>
              <a:ext cx="380" cy="261"/>
              <a:chOff x="1518" y="2165"/>
              <a:chExt cx="380" cy="261"/>
            </a:xfrm>
          </p:grpSpPr>
          <p:sp>
            <p:nvSpPr>
              <p:cNvPr id="55407" name="Rectangle 90"/>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08" name="Text Box 91"/>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3</a:t>
                </a:r>
              </a:p>
            </p:txBody>
          </p:sp>
        </p:grpSp>
        <p:grpSp>
          <p:nvGrpSpPr>
            <p:cNvPr id="55392" name="Group 92"/>
            <p:cNvGrpSpPr>
              <a:grpSpLocks/>
            </p:cNvGrpSpPr>
            <p:nvPr/>
          </p:nvGrpSpPr>
          <p:grpSpPr bwMode="auto">
            <a:xfrm>
              <a:off x="2560" y="2167"/>
              <a:ext cx="380" cy="261"/>
              <a:chOff x="1518" y="2165"/>
              <a:chExt cx="380" cy="261"/>
            </a:xfrm>
          </p:grpSpPr>
          <p:sp>
            <p:nvSpPr>
              <p:cNvPr id="55405" name="Rectangle 93"/>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06" name="Text Box 94"/>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4</a:t>
                </a:r>
              </a:p>
            </p:txBody>
          </p:sp>
        </p:grpSp>
        <p:grpSp>
          <p:nvGrpSpPr>
            <p:cNvPr id="55393" name="Group 95"/>
            <p:cNvGrpSpPr>
              <a:grpSpLocks/>
            </p:cNvGrpSpPr>
            <p:nvPr/>
          </p:nvGrpSpPr>
          <p:grpSpPr bwMode="auto">
            <a:xfrm>
              <a:off x="2891" y="2169"/>
              <a:ext cx="380" cy="261"/>
              <a:chOff x="1518" y="2165"/>
              <a:chExt cx="380" cy="261"/>
            </a:xfrm>
          </p:grpSpPr>
          <p:sp>
            <p:nvSpPr>
              <p:cNvPr id="55403" name="Rectangle 96"/>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04" name="Text Box 97"/>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5</a:t>
                </a:r>
              </a:p>
            </p:txBody>
          </p:sp>
        </p:grpSp>
        <p:grpSp>
          <p:nvGrpSpPr>
            <p:cNvPr id="55394" name="Group 98"/>
            <p:cNvGrpSpPr>
              <a:grpSpLocks/>
            </p:cNvGrpSpPr>
            <p:nvPr/>
          </p:nvGrpSpPr>
          <p:grpSpPr bwMode="auto">
            <a:xfrm>
              <a:off x="3221" y="2161"/>
              <a:ext cx="380" cy="261"/>
              <a:chOff x="1518" y="2165"/>
              <a:chExt cx="380" cy="261"/>
            </a:xfrm>
          </p:grpSpPr>
          <p:sp>
            <p:nvSpPr>
              <p:cNvPr id="55401" name="Rectangle 99"/>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02" name="Text Box 100"/>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6</a:t>
                </a:r>
              </a:p>
            </p:txBody>
          </p:sp>
        </p:grpSp>
        <p:grpSp>
          <p:nvGrpSpPr>
            <p:cNvPr id="55395" name="Group 101"/>
            <p:cNvGrpSpPr>
              <a:grpSpLocks/>
            </p:cNvGrpSpPr>
            <p:nvPr/>
          </p:nvGrpSpPr>
          <p:grpSpPr bwMode="auto">
            <a:xfrm>
              <a:off x="3538" y="2166"/>
              <a:ext cx="380" cy="261"/>
              <a:chOff x="1518" y="2165"/>
              <a:chExt cx="380" cy="261"/>
            </a:xfrm>
          </p:grpSpPr>
          <p:sp>
            <p:nvSpPr>
              <p:cNvPr id="55399" name="Rectangle 102"/>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400" name="Text Box 103"/>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7</a:t>
                </a:r>
              </a:p>
            </p:txBody>
          </p:sp>
        </p:grpSp>
        <p:grpSp>
          <p:nvGrpSpPr>
            <p:cNvPr id="55396" name="Group 104"/>
            <p:cNvGrpSpPr>
              <a:grpSpLocks/>
            </p:cNvGrpSpPr>
            <p:nvPr/>
          </p:nvGrpSpPr>
          <p:grpSpPr bwMode="auto">
            <a:xfrm>
              <a:off x="3881" y="2171"/>
              <a:ext cx="380" cy="261"/>
              <a:chOff x="1518" y="2165"/>
              <a:chExt cx="380" cy="261"/>
            </a:xfrm>
          </p:grpSpPr>
          <p:sp>
            <p:nvSpPr>
              <p:cNvPr id="55397" name="Rectangle 105"/>
              <p:cNvSpPr>
                <a:spLocks noChangeArrowheads="1"/>
              </p:cNvSpPr>
              <p:nvPr/>
            </p:nvSpPr>
            <p:spPr bwMode="auto">
              <a:xfrm>
                <a:off x="1518" y="2165"/>
                <a:ext cx="251" cy="260"/>
              </a:xfrm>
              <a:prstGeom prst="rect">
                <a:avLst/>
              </a:prstGeom>
              <a:solidFill>
                <a:schemeClr val="bg1"/>
              </a:solidFill>
              <a:ln w="38100">
                <a:solidFill>
                  <a:schemeClr val="tx1"/>
                </a:solidFill>
                <a:miter lim="800000"/>
                <a:headEnd/>
                <a:tailEnd/>
              </a:ln>
              <a:effectLst/>
            </p:spPr>
            <p:txBody>
              <a:bodyPr anchor="ctr">
                <a:spAutoFit/>
              </a:bodyPr>
              <a:lstStyle/>
              <a:p>
                <a:pPr eaLnBrk="1" hangingPunct="1"/>
                <a:endParaRPr lang="zh-CN" altLang="en-US"/>
              </a:p>
            </p:txBody>
          </p:sp>
          <p:sp>
            <p:nvSpPr>
              <p:cNvPr id="55398" name="Text Box 106"/>
              <p:cNvSpPr txBox="1">
                <a:spLocks noChangeArrowheads="1"/>
              </p:cNvSpPr>
              <p:nvPr/>
            </p:nvSpPr>
            <p:spPr bwMode="auto">
              <a:xfrm>
                <a:off x="1543" y="2176"/>
                <a:ext cx="355"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8</a:t>
                </a:r>
              </a:p>
            </p:txBody>
          </p:sp>
        </p:grpSp>
      </p:grpSp>
      <p:sp>
        <p:nvSpPr>
          <p:cNvPr id="57451" name="Text Box 107"/>
          <p:cNvSpPr txBox="1">
            <a:spLocks noChangeArrowheads="1"/>
          </p:cNvSpPr>
          <p:nvPr/>
        </p:nvSpPr>
        <p:spPr bwMode="auto">
          <a:xfrm>
            <a:off x="2078038" y="4502150"/>
            <a:ext cx="3460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a:t>
            </a:r>
          </a:p>
        </p:txBody>
      </p:sp>
      <p:sp>
        <p:nvSpPr>
          <p:cNvPr id="57452" name="Text Box 108"/>
          <p:cNvSpPr txBox="1">
            <a:spLocks noChangeArrowheads="1"/>
          </p:cNvSpPr>
          <p:nvPr/>
        </p:nvSpPr>
        <p:spPr bwMode="auto">
          <a:xfrm>
            <a:off x="2071688" y="4929188"/>
            <a:ext cx="3460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a:t>
            </a:r>
          </a:p>
        </p:txBody>
      </p:sp>
      <p:sp>
        <p:nvSpPr>
          <p:cNvPr id="57453" name="Text Box 109"/>
          <p:cNvSpPr txBox="1">
            <a:spLocks noChangeArrowheads="1"/>
          </p:cNvSpPr>
          <p:nvPr/>
        </p:nvSpPr>
        <p:spPr bwMode="auto">
          <a:xfrm>
            <a:off x="2078038" y="5354638"/>
            <a:ext cx="3460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a:t>
            </a:r>
          </a:p>
        </p:txBody>
      </p:sp>
      <p:sp>
        <p:nvSpPr>
          <p:cNvPr id="57454" name="Text Box 110"/>
          <p:cNvSpPr txBox="1">
            <a:spLocks noChangeArrowheads="1"/>
          </p:cNvSpPr>
          <p:nvPr/>
        </p:nvSpPr>
        <p:spPr bwMode="auto">
          <a:xfrm>
            <a:off x="2074863" y="5780088"/>
            <a:ext cx="3460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a:t>
            </a:r>
          </a:p>
        </p:txBody>
      </p:sp>
      <p:sp>
        <p:nvSpPr>
          <p:cNvPr id="57455" name="Text Box 111"/>
          <p:cNvSpPr txBox="1">
            <a:spLocks noChangeArrowheads="1"/>
          </p:cNvSpPr>
          <p:nvPr/>
        </p:nvSpPr>
        <p:spPr bwMode="auto">
          <a:xfrm>
            <a:off x="2068513" y="6207125"/>
            <a:ext cx="3460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a:t>
            </a:r>
          </a:p>
        </p:txBody>
      </p:sp>
      <p:sp>
        <p:nvSpPr>
          <p:cNvPr id="57456" name="Line 112"/>
          <p:cNvSpPr>
            <a:spLocks noChangeShapeType="1"/>
          </p:cNvSpPr>
          <p:nvPr/>
        </p:nvSpPr>
        <p:spPr bwMode="auto">
          <a:xfrm flipV="1">
            <a:off x="3116263" y="6292850"/>
            <a:ext cx="0" cy="27463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7457" name="Line 113"/>
          <p:cNvSpPr>
            <a:spLocks noChangeShapeType="1"/>
          </p:cNvSpPr>
          <p:nvPr/>
        </p:nvSpPr>
        <p:spPr bwMode="auto">
          <a:xfrm flipV="1">
            <a:off x="3109913" y="5867400"/>
            <a:ext cx="0" cy="274638"/>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7458" name="Line 114"/>
          <p:cNvSpPr>
            <a:spLocks noChangeShapeType="1"/>
          </p:cNvSpPr>
          <p:nvPr/>
        </p:nvSpPr>
        <p:spPr bwMode="auto">
          <a:xfrm flipV="1">
            <a:off x="3117850" y="5443538"/>
            <a:ext cx="0" cy="27463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7459" name="Line 115"/>
          <p:cNvSpPr>
            <a:spLocks noChangeShapeType="1"/>
          </p:cNvSpPr>
          <p:nvPr/>
        </p:nvSpPr>
        <p:spPr bwMode="auto">
          <a:xfrm flipV="1">
            <a:off x="3111500" y="5018088"/>
            <a:ext cx="0" cy="274637"/>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57460" name="Text Box 116"/>
          <p:cNvSpPr txBox="1">
            <a:spLocks noChangeArrowheads="1"/>
          </p:cNvSpPr>
          <p:nvPr/>
        </p:nvSpPr>
        <p:spPr bwMode="auto">
          <a:xfrm>
            <a:off x="3592513" y="4935538"/>
            <a:ext cx="122713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accent2"/>
                </a:solidFill>
                <a:ea typeface="楷体_GB2312" pitchFamily="49" charset="-122"/>
              </a:rPr>
              <a:t>0    0</a:t>
            </a:r>
          </a:p>
        </p:txBody>
      </p:sp>
      <p:sp>
        <p:nvSpPr>
          <p:cNvPr id="57461" name="Text Box 117"/>
          <p:cNvSpPr txBox="1">
            <a:spLocks noChangeArrowheads="1"/>
          </p:cNvSpPr>
          <p:nvPr/>
        </p:nvSpPr>
        <p:spPr bwMode="auto">
          <a:xfrm>
            <a:off x="3587750" y="5359400"/>
            <a:ext cx="122713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008000"/>
                </a:solidFill>
                <a:ea typeface="楷体_GB2312" pitchFamily="49" charset="-122"/>
              </a:rPr>
              <a:t>0    1</a:t>
            </a:r>
          </a:p>
        </p:txBody>
      </p:sp>
      <p:sp>
        <p:nvSpPr>
          <p:cNvPr id="57462" name="Text Box 118"/>
          <p:cNvSpPr txBox="1">
            <a:spLocks noChangeArrowheads="1"/>
          </p:cNvSpPr>
          <p:nvPr/>
        </p:nvSpPr>
        <p:spPr bwMode="auto">
          <a:xfrm>
            <a:off x="3582988" y="5783263"/>
            <a:ext cx="122713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CC00CC"/>
                </a:solidFill>
                <a:ea typeface="楷体_GB2312" pitchFamily="49" charset="-122"/>
              </a:rPr>
              <a:t>1    0</a:t>
            </a:r>
          </a:p>
        </p:txBody>
      </p:sp>
      <p:sp>
        <p:nvSpPr>
          <p:cNvPr id="57463" name="Text Box 119"/>
          <p:cNvSpPr txBox="1">
            <a:spLocks noChangeArrowheads="1"/>
          </p:cNvSpPr>
          <p:nvPr/>
        </p:nvSpPr>
        <p:spPr bwMode="auto">
          <a:xfrm>
            <a:off x="3592513" y="6192838"/>
            <a:ext cx="122713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6600"/>
                </a:solidFill>
                <a:ea typeface="楷体_GB2312" pitchFamily="49" charset="-122"/>
              </a:rPr>
              <a:t>1    1</a:t>
            </a:r>
          </a:p>
        </p:txBody>
      </p:sp>
      <p:sp>
        <p:nvSpPr>
          <p:cNvPr id="57464" name="Text Box 120"/>
          <p:cNvSpPr txBox="1">
            <a:spLocks noChangeArrowheads="1"/>
          </p:cNvSpPr>
          <p:nvPr/>
        </p:nvSpPr>
        <p:spPr bwMode="auto">
          <a:xfrm>
            <a:off x="5192713" y="4471988"/>
            <a:ext cx="1668462"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rgbClr val="FF0000"/>
                </a:solidFill>
                <a:ea typeface="楷体_GB2312" pitchFamily="49" charset="-122"/>
              </a:rPr>
              <a:t>直接清零</a:t>
            </a:r>
          </a:p>
        </p:txBody>
      </p:sp>
      <p:sp>
        <p:nvSpPr>
          <p:cNvPr id="57465" name="Text Box 121"/>
          <p:cNvSpPr txBox="1">
            <a:spLocks noChangeArrowheads="1"/>
          </p:cNvSpPr>
          <p:nvPr/>
        </p:nvSpPr>
        <p:spPr bwMode="auto">
          <a:xfrm>
            <a:off x="5173663" y="4938713"/>
            <a:ext cx="1668462"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chemeClr val="accent2"/>
                </a:solidFill>
                <a:ea typeface="楷体_GB2312" pitchFamily="49" charset="-122"/>
              </a:rPr>
              <a:t>保        持</a:t>
            </a:r>
          </a:p>
        </p:txBody>
      </p:sp>
      <p:sp>
        <p:nvSpPr>
          <p:cNvPr id="57466" name="Text Box 122"/>
          <p:cNvSpPr txBox="1">
            <a:spLocks noChangeArrowheads="1"/>
          </p:cNvSpPr>
          <p:nvPr/>
        </p:nvSpPr>
        <p:spPr bwMode="auto">
          <a:xfrm>
            <a:off x="4475163" y="5365750"/>
            <a:ext cx="3233737"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rgbClr val="008000"/>
                </a:solidFill>
                <a:ea typeface="楷体_GB2312" pitchFamily="49" charset="-122"/>
              </a:rPr>
              <a:t>右移</a:t>
            </a:r>
            <a:r>
              <a:rPr lang="en-US" altLang="zh-CN" b="1">
                <a:solidFill>
                  <a:srgbClr val="008000"/>
                </a:solidFill>
                <a:ea typeface="楷体_GB2312" pitchFamily="49" charset="-122"/>
              </a:rPr>
              <a:t>(</a:t>
            </a:r>
            <a:r>
              <a:rPr lang="zh-CN" altLang="en-US" b="1">
                <a:solidFill>
                  <a:srgbClr val="008000"/>
                </a:solidFill>
                <a:ea typeface="楷体_GB2312" pitchFamily="49" charset="-122"/>
              </a:rPr>
              <a:t>从</a:t>
            </a:r>
            <a:r>
              <a:rPr lang="en-US" altLang="zh-CN" b="1">
                <a:solidFill>
                  <a:srgbClr val="008000"/>
                </a:solidFill>
                <a:ea typeface="楷体_GB2312" pitchFamily="49" charset="-122"/>
              </a:rPr>
              <a:t>Q</a:t>
            </a:r>
            <a:r>
              <a:rPr lang="en-US" altLang="zh-CN" b="1" baseline="-25000">
                <a:solidFill>
                  <a:srgbClr val="008000"/>
                </a:solidFill>
                <a:ea typeface="楷体_GB2312" pitchFamily="49" charset="-122"/>
              </a:rPr>
              <a:t>A</a:t>
            </a:r>
            <a:r>
              <a:rPr lang="zh-CN" altLang="en-US" b="1">
                <a:solidFill>
                  <a:srgbClr val="008000"/>
                </a:solidFill>
                <a:ea typeface="楷体_GB2312" pitchFamily="49" charset="-122"/>
              </a:rPr>
              <a:t>向</a:t>
            </a:r>
            <a:r>
              <a:rPr lang="en-US" altLang="zh-CN" b="1">
                <a:solidFill>
                  <a:srgbClr val="008000"/>
                </a:solidFill>
                <a:ea typeface="楷体_GB2312" pitchFamily="49" charset="-122"/>
              </a:rPr>
              <a:t>Q</a:t>
            </a:r>
            <a:r>
              <a:rPr lang="en-US" altLang="zh-CN" b="1" baseline="-25000">
                <a:solidFill>
                  <a:srgbClr val="008000"/>
                </a:solidFill>
                <a:ea typeface="楷体_GB2312" pitchFamily="49" charset="-122"/>
              </a:rPr>
              <a:t>D</a:t>
            </a:r>
            <a:r>
              <a:rPr lang="zh-CN" altLang="en-US" b="1">
                <a:solidFill>
                  <a:srgbClr val="008000"/>
                </a:solidFill>
                <a:ea typeface="楷体_GB2312" pitchFamily="49" charset="-122"/>
              </a:rPr>
              <a:t>移动</a:t>
            </a:r>
            <a:r>
              <a:rPr lang="en-US" altLang="zh-CN" b="1">
                <a:solidFill>
                  <a:srgbClr val="008000"/>
                </a:solidFill>
                <a:ea typeface="楷体_GB2312" pitchFamily="49" charset="-122"/>
              </a:rPr>
              <a:t>)</a:t>
            </a:r>
          </a:p>
        </p:txBody>
      </p:sp>
      <p:sp>
        <p:nvSpPr>
          <p:cNvPr id="57467" name="Text Box 123"/>
          <p:cNvSpPr txBox="1">
            <a:spLocks noChangeArrowheads="1"/>
          </p:cNvSpPr>
          <p:nvPr/>
        </p:nvSpPr>
        <p:spPr bwMode="auto">
          <a:xfrm>
            <a:off x="4456113" y="5775325"/>
            <a:ext cx="3175000"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rgbClr val="CC00CC"/>
                </a:solidFill>
                <a:ea typeface="楷体_GB2312" pitchFamily="49" charset="-122"/>
              </a:rPr>
              <a:t>左移</a:t>
            </a:r>
            <a:r>
              <a:rPr lang="en-US" altLang="zh-CN" b="1">
                <a:solidFill>
                  <a:srgbClr val="CC00CC"/>
                </a:solidFill>
                <a:ea typeface="楷体_GB2312" pitchFamily="49" charset="-122"/>
              </a:rPr>
              <a:t>(</a:t>
            </a:r>
            <a:r>
              <a:rPr lang="zh-CN" altLang="en-US" b="1">
                <a:solidFill>
                  <a:srgbClr val="CC00CC"/>
                </a:solidFill>
                <a:ea typeface="楷体_GB2312" pitchFamily="49" charset="-122"/>
              </a:rPr>
              <a:t>从</a:t>
            </a:r>
            <a:r>
              <a:rPr lang="en-US" altLang="zh-CN" b="1">
                <a:solidFill>
                  <a:srgbClr val="CC00CC"/>
                </a:solidFill>
                <a:ea typeface="楷体_GB2312" pitchFamily="49" charset="-122"/>
              </a:rPr>
              <a:t>Q</a:t>
            </a:r>
            <a:r>
              <a:rPr lang="en-US" altLang="zh-CN" b="1" baseline="-25000">
                <a:solidFill>
                  <a:srgbClr val="CC00CC"/>
                </a:solidFill>
                <a:ea typeface="楷体_GB2312" pitchFamily="49" charset="-122"/>
              </a:rPr>
              <a:t>D</a:t>
            </a:r>
            <a:r>
              <a:rPr lang="zh-CN" altLang="en-US" b="1">
                <a:solidFill>
                  <a:srgbClr val="CC00CC"/>
                </a:solidFill>
                <a:ea typeface="楷体_GB2312" pitchFamily="49" charset="-122"/>
              </a:rPr>
              <a:t>向</a:t>
            </a:r>
            <a:r>
              <a:rPr lang="en-US" altLang="zh-CN" b="1">
                <a:solidFill>
                  <a:srgbClr val="CC00CC"/>
                </a:solidFill>
                <a:ea typeface="楷体_GB2312" pitchFamily="49" charset="-122"/>
              </a:rPr>
              <a:t>Q</a:t>
            </a:r>
            <a:r>
              <a:rPr lang="en-US" altLang="zh-CN" b="1" baseline="-25000">
                <a:solidFill>
                  <a:srgbClr val="CC00CC"/>
                </a:solidFill>
                <a:ea typeface="楷体_GB2312" pitchFamily="49" charset="-122"/>
              </a:rPr>
              <a:t>A</a:t>
            </a:r>
            <a:r>
              <a:rPr lang="zh-CN" altLang="en-US" b="1">
                <a:solidFill>
                  <a:srgbClr val="CC00CC"/>
                </a:solidFill>
                <a:ea typeface="楷体_GB2312" pitchFamily="49" charset="-122"/>
              </a:rPr>
              <a:t>移动</a:t>
            </a:r>
            <a:r>
              <a:rPr lang="en-US" altLang="zh-CN" b="1">
                <a:solidFill>
                  <a:srgbClr val="CC00CC"/>
                </a:solidFill>
                <a:ea typeface="楷体_GB2312" pitchFamily="49" charset="-122"/>
              </a:rPr>
              <a:t>)</a:t>
            </a:r>
          </a:p>
        </p:txBody>
      </p:sp>
      <p:sp>
        <p:nvSpPr>
          <p:cNvPr id="57468" name="Text Box 124"/>
          <p:cNvSpPr txBox="1">
            <a:spLocks noChangeArrowheads="1"/>
          </p:cNvSpPr>
          <p:nvPr/>
        </p:nvSpPr>
        <p:spPr bwMode="auto">
          <a:xfrm>
            <a:off x="5240338" y="6196013"/>
            <a:ext cx="1693862" cy="457200"/>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rgbClr val="FF6600"/>
                </a:solidFill>
                <a:ea typeface="楷体_GB2312" pitchFamily="49" charset="-122"/>
              </a:rPr>
              <a:t>并行输入 </a:t>
            </a:r>
          </a:p>
        </p:txBody>
      </p:sp>
      <p:grpSp>
        <p:nvGrpSpPr>
          <p:cNvPr id="57469" name="Group 125"/>
          <p:cNvGrpSpPr>
            <a:grpSpLocks/>
          </p:cNvGrpSpPr>
          <p:nvPr/>
        </p:nvGrpSpPr>
        <p:grpSpPr bwMode="auto">
          <a:xfrm>
            <a:off x="1697038" y="4041775"/>
            <a:ext cx="5638800" cy="2630488"/>
            <a:chOff x="1069" y="2546"/>
            <a:chExt cx="3552" cy="1657"/>
          </a:xfrm>
        </p:grpSpPr>
        <p:grpSp>
          <p:nvGrpSpPr>
            <p:cNvPr id="55325" name="Group 126"/>
            <p:cNvGrpSpPr>
              <a:grpSpLocks/>
            </p:cNvGrpSpPr>
            <p:nvPr/>
          </p:nvGrpSpPr>
          <p:grpSpPr bwMode="auto">
            <a:xfrm>
              <a:off x="1069" y="2546"/>
              <a:ext cx="3552" cy="1657"/>
              <a:chOff x="1069" y="2546"/>
              <a:chExt cx="3552" cy="1657"/>
            </a:xfrm>
          </p:grpSpPr>
          <p:sp>
            <p:nvSpPr>
              <p:cNvPr id="55327" name="Line 127"/>
              <p:cNvSpPr>
                <a:spLocks noChangeShapeType="1"/>
              </p:cNvSpPr>
              <p:nvPr/>
            </p:nvSpPr>
            <p:spPr bwMode="auto">
              <a:xfrm>
                <a:off x="1074" y="2581"/>
                <a:ext cx="3545" cy="0"/>
              </a:xfrm>
              <a:prstGeom prst="line">
                <a:avLst/>
              </a:prstGeom>
              <a:noFill/>
              <a:ln w="57150">
                <a:solidFill>
                  <a:schemeClr val="tx1"/>
                </a:solidFill>
                <a:round/>
                <a:headEnd/>
                <a:tailEnd/>
              </a:ln>
              <a:effectLst/>
            </p:spPr>
            <p:txBody>
              <a:bodyPr wrap="none" anchor="ctr"/>
              <a:lstStyle/>
              <a:p>
                <a:endParaRPr lang="zh-CN" altLang="en-US"/>
              </a:p>
            </p:txBody>
          </p:sp>
          <p:sp>
            <p:nvSpPr>
              <p:cNvPr id="55328" name="Text Box 128"/>
              <p:cNvSpPr txBox="1">
                <a:spLocks noChangeArrowheads="1"/>
              </p:cNvSpPr>
              <p:nvPr/>
            </p:nvSpPr>
            <p:spPr bwMode="auto">
              <a:xfrm>
                <a:off x="1163" y="2554"/>
                <a:ext cx="618"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CLR</a:t>
                </a:r>
              </a:p>
            </p:txBody>
          </p:sp>
          <p:sp>
            <p:nvSpPr>
              <p:cNvPr id="55329" name="Text Box 129"/>
              <p:cNvSpPr txBox="1">
                <a:spLocks noChangeArrowheads="1"/>
              </p:cNvSpPr>
              <p:nvPr/>
            </p:nvSpPr>
            <p:spPr bwMode="auto">
              <a:xfrm>
                <a:off x="1782" y="2546"/>
                <a:ext cx="509"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55330" name="Text Box 130"/>
              <p:cNvSpPr txBox="1">
                <a:spLocks noChangeArrowheads="1"/>
              </p:cNvSpPr>
              <p:nvPr/>
            </p:nvSpPr>
            <p:spPr bwMode="auto">
              <a:xfrm>
                <a:off x="2255" y="2554"/>
                <a:ext cx="71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S</a:t>
                </a:r>
                <a:r>
                  <a:rPr lang="en-US" altLang="zh-CN" b="1" baseline="-25000">
                    <a:ea typeface="楷体_GB2312" pitchFamily="49" charset="-122"/>
                  </a:rPr>
                  <a:t>1</a:t>
                </a:r>
                <a:r>
                  <a:rPr lang="en-US" altLang="zh-CN" b="1">
                    <a:ea typeface="楷体_GB2312" pitchFamily="49" charset="-122"/>
                  </a:rPr>
                  <a:t>  S</a:t>
                </a:r>
                <a:r>
                  <a:rPr lang="en-US" altLang="zh-CN" b="1" baseline="-25000">
                    <a:ea typeface="楷体_GB2312" pitchFamily="49" charset="-122"/>
                  </a:rPr>
                  <a:t>0</a:t>
                </a:r>
                <a:endParaRPr lang="en-US" altLang="zh-CN" b="1">
                  <a:ea typeface="楷体_GB2312" pitchFamily="49" charset="-122"/>
                </a:endParaRPr>
              </a:p>
            </p:txBody>
          </p:sp>
          <p:sp>
            <p:nvSpPr>
              <p:cNvPr id="55331" name="Line 131"/>
              <p:cNvSpPr>
                <a:spLocks noChangeShapeType="1"/>
              </p:cNvSpPr>
              <p:nvPr/>
            </p:nvSpPr>
            <p:spPr bwMode="auto">
              <a:xfrm>
                <a:off x="1072" y="2837"/>
                <a:ext cx="3546" cy="0"/>
              </a:xfrm>
              <a:prstGeom prst="line">
                <a:avLst/>
              </a:prstGeom>
              <a:noFill/>
              <a:ln w="38100">
                <a:solidFill>
                  <a:schemeClr val="tx1"/>
                </a:solidFill>
                <a:round/>
                <a:headEnd/>
                <a:tailEnd/>
              </a:ln>
              <a:effectLst/>
            </p:spPr>
            <p:txBody>
              <a:bodyPr wrap="none" anchor="ctr"/>
              <a:lstStyle/>
              <a:p>
                <a:endParaRPr lang="zh-CN" altLang="en-US"/>
              </a:p>
            </p:txBody>
          </p:sp>
          <p:sp>
            <p:nvSpPr>
              <p:cNvPr id="55332" name="Line 132"/>
              <p:cNvSpPr>
                <a:spLocks noChangeShapeType="1"/>
              </p:cNvSpPr>
              <p:nvPr/>
            </p:nvSpPr>
            <p:spPr bwMode="auto">
              <a:xfrm>
                <a:off x="1069" y="3113"/>
                <a:ext cx="3546" cy="0"/>
              </a:xfrm>
              <a:prstGeom prst="line">
                <a:avLst/>
              </a:prstGeom>
              <a:noFill/>
              <a:ln w="38100">
                <a:solidFill>
                  <a:schemeClr val="tx1"/>
                </a:solidFill>
                <a:round/>
                <a:headEnd/>
                <a:tailEnd/>
              </a:ln>
              <a:effectLst/>
            </p:spPr>
            <p:txBody>
              <a:bodyPr wrap="none" anchor="ctr"/>
              <a:lstStyle/>
              <a:p>
                <a:endParaRPr lang="zh-CN" altLang="en-US"/>
              </a:p>
            </p:txBody>
          </p:sp>
          <p:sp>
            <p:nvSpPr>
              <p:cNvPr id="55333" name="Line 133"/>
              <p:cNvSpPr>
                <a:spLocks noChangeShapeType="1"/>
              </p:cNvSpPr>
              <p:nvPr/>
            </p:nvSpPr>
            <p:spPr bwMode="auto">
              <a:xfrm>
                <a:off x="1075" y="3380"/>
                <a:ext cx="3546" cy="0"/>
              </a:xfrm>
              <a:prstGeom prst="line">
                <a:avLst/>
              </a:prstGeom>
              <a:noFill/>
              <a:ln w="38100">
                <a:solidFill>
                  <a:schemeClr val="tx1"/>
                </a:solidFill>
                <a:round/>
                <a:headEnd/>
                <a:tailEnd/>
              </a:ln>
              <a:effectLst/>
            </p:spPr>
            <p:txBody>
              <a:bodyPr wrap="none" anchor="ctr"/>
              <a:lstStyle/>
              <a:p>
                <a:endParaRPr lang="zh-CN" altLang="en-US"/>
              </a:p>
            </p:txBody>
          </p:sp>
          <p:sp>
            <p:nvSpPr>
              <p:cNvPr id="55334" name="Line 134"/>
              <p:cNvSpPr>
                <a:spLocks noChangeShapeType="1"/>
              </p:cNvSpPr>
              <p:nvPr/>
            </p:nvSpPr>
            <p:spPr bwMode="auto">
              <a:xfrm>
                <a:off x="1072" y="3647"/>
                <a:ext cx="3546" cy="0"/>
              </a:xfrm>
              <a:prstGeom prst="line">
                <a:avLst/>
              </a:prstGeom>
              <a:noFill/>
              <a:ln w="38100">
                <a:solidFill>
                  <a:schemeClr val="tx1"/>
                </a:solidFill>
                <a:round/>
                <a:headEnd/>
                <a:tailEnd/>
              </a:ln>
              <a:effectLst/>
            </p:spPr>
            <p:txBody>
              <a:bodyPr wrap="none" anchor="ctr"/>
              <a:lstStyle/>
              <a:p>
                <a:endParaRPr lang="zh-CN" altLang="en-US"/>
              </a:p>
            </p:txBody>
          </p:sp>
          <p:sp>
            <p:nvSpPr>
              <p:cNvPr id="55335" name="Line 135"/>
              <p:cNvSpPr>
                <a:spLocks noChangeShapeType="1"/>
              </p:cNvSpPr>
              <p:nvPr/>
            </p:nvSpPr>
            <p:spPr bwMode="auto">
              <a:xfrm>
                <a:off x="1069" y="3914"/>
                <a:ext cx="3546" cy="0"/>
              </a:xfrm>
              <a:prstGeom prst="line">
                <a:avLst/>
              </a:prstGeom>
              <a:noFill/>
              <a:ln w="38100">
                <a:solidFill>
                  <a:schemeClr val="tx1"/>
                </a:solidFill>
                <a:round/>
                <a:headEnd/>
                <a:tailEnd/>
              </a:ln>
              <a:effectLst/>
            </p:spPr>
            <p:txBody>
              <a:bodyPr wrap="none" anchor="ctr"/>
              <a:lstStyle/>
              <a:p>
                <a:endParaRPr lang="zh-CN" altLang="en-US"/>
              </a:p>
            </p:txBody>
          </p:sp>
          <p:sp>
            <p:nvSpPr>
              <p:cNvPr id="55336" name="Line 136"/>
              <p:cNvSpPr>
                <a:spLocks noChangeShapeType="1"/>
              </p:cNvSpPr>
              <p:nvPr/>
            </p:nvSpPr>
            <p:spPr bwMode="auto">
              <a:xfrm>
                <a:off x="1075" y="4190"/>
                <a:ext cx="3546" cy="0"/>
              </a:xfrm>
              <a:prstGeom prst="line">
                <a:avLst/>
              </a:prstGeom>
              <a:noFill/>
              <a:ln w="57150">
                <a:solidFill>
                  <a:schemeClr val="tx1"/>
                </a:solidFill>
                <a:round/>
                <a:headEnd/>
                <a:tailEnd/>
              </a:ln>
              <a:effectLst/>
            </p:spPr>
            <p:txBody>
              <a:bodyPr wrap="none" anchor="ctr"/>
              <a:lstStyle/>
              <a:p>
                <a:endParaRPr lang="zh-CN" altLang="en-US"/>
              </a:p>
            </p:txBody>
          </p:sp>
          <p:sp>
            <p:nvSpPr>
              <p:cNvPr id="55337" name="Line 137"/>
              <p:cNvSpPr>
                <a:spLocks noChangeShapeType="1"/>
              </p:cNvSpPr>
              <p:nvPr/>
            </p:nvSpPr>
            <p:spPr bwMode="auto">
              <a:xfrm>
                <a:off x="1728" y="2561"/>
                <a:ext cx="0" cy="1636"/>
              </a:xfrm>
              <a:prstGeom prst="line">
                <a:avLst/>
              </a:prstGeom>
              <a:noFill/>
              <a:ln w="38100">
                <a:solidFill>
                  <a:schemeClr val="tx1"/>
                </a:solidFill>
                <a:round/>
                <a:headEnd/>
                <a:tailEnd/>
              </a:ln>
              <a:effectLst/>
            </p:spPr>
            <p:txBody>
              <a:bodyPr wrap="none" anchor="ctr"/>
              <a:lstStyle/>
              <a:p>
                <a:endParaRPr lang="zh-CN" altLang="en-US"/>
              </a:p>
            </p:txBody>
          </p:sp>
          <p:sp>
            <p:nvSpPr>
              <p:cNvPr id="55338" name="Line 138"/>
              <p:cNvSpPr>
                <a:spLocks noChangeShapeType="1"/>
              </p:cNvSpPr>
              <p:nvPr/>
            </p:nvSpPr>
            <p:spPr bwMode="auto">
              <a:xfrm>
                <a:off x="2202" y="2594"/>
                <a:ext cx="0" cy="1609"/>
              </a:xfrm>
              <a:prstGeom prst="line">
                <a:avLst/>
              </a:prstGeom>
              <a:noFill/>
              <a:ln w="38100">
                <a:solidFill>
                  <a:schemeClr val="tx1"/>
                </a:solidFill>
                <a:round/>
                <a:headEnd/>
                <a:tailEnd/>
              </a:ln>
              <a:effectLst/>
            </p:spPr>
            <p:txBody>
              <a:bodyPr wrap="none" anchor="ctr"/>
              <a:lstStyle/>
              <a:p>
                <a:endParaRPr lang="zh-CN" altLang="en-US"/>
              </a:p>
            </p:txBody>
          </p:sp>
          <p:sp>
            <p:nvSpPr>
              <p:cNvPr id="55339" name="Line 139"/>
              <p:cNvSpPr>
                <a:spLocks noChangeShapeType="1"/>
              </p:cNvSpPr>
              <p:nvPr/>
            </p:nvSpPr>
            <p:spPr bwMode="auto">
              <a:xfrm>
                <a:off x="2838" y="2564"/>
                <a:ext cx="0" cy="1609"/>
              </a:xfrm>
              <a:prstGeom prst="line">
                <a:avLst/>
              </a:prstGeom>
              <a:noFill/>
              <a:ln w="57150">
                <a:solidFill>
                  <a:schemeClr val="tx1"/>
                </a:solidFill>
                <a:round/>
                <a:headEnd/>
                <a:tailEnd/>
              </a:ln>
              <a:effectLst/>
            </p:spPr>
            <p:txBody>
              <a:bodyPr wrap="none" anchor="ctr"/>
              <a:lstStyle/>
              <a:p>
                <a:endParaRPr lang="zh-CN" altLang="en-US"/>
              </a:p>
            </p:txBody>
          </p:sp>
        </p:grpSp>
        <p:sp>
          <p:nvSpPr>
            <p:cNvPr id="55326" name="Text Box 140"/>
            <p:cNvSpPr txBox="1">
              <a:spLocks noChangeArrowheads="1"/>
            </p:cNvSpPr>
            <p:nvPr/>
          </p:nvSpPr>
          <p:spPr bwMode="auto">
            <a:xfrm>
              <a:off x="3214" y="2563"/>
              <a:ext cx="1291" cy="288"/>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功           能</a:t>
              </a:r>
            </a:p>
          </p:txBody>
        </p:sp>
      </p:grpSp>
      <p:grpSp>
        <p:nvGrpSpPr>
          <p:cNvPr id="57485" name="Group 141"/>
          <p:cNvGrpSpPr>
            <a:grpSpLocks/>
          </p:cNvGrpSpPr>
          <p:nvPr/>
        </p:nvGrpSpPr>
        <p:grpSpPr bwMode="auto">
          <a:xfrm>
            <a:off x="2987675" y="4572000"/>
            <a:ext cx="1328738" cy="347663"/>
            <a:chOff x="1882" y="2880"/>
            <a:chExt cx="837" cy="219"/>
          </a:xfrm>
        </p:grpSpPr>
        <p:graphicFrame>
          <p:nvGraphicFramePr>
            <p:cNvPr id="55322" name="Object 142"/>
            <p:cNvGraphicFramePr>
              <a:graphicFrameLocks noChangeAspect="1"/>
            </p:cNvGraphicFramePr>
            <p:nvPr/>
          </p:nvGraphicFramePr>
          <p:xfrm>
            <a:off x="1882" y="2880"/>
            <a:ext cx="135" cy="217"/>
          </p:xfrm>
          <a:graphic>
            <a:graphicData uri="http://schemas.openxmlformats.org/presentationml/2006/ole">
              <mc:AlternateContent xmlns:mc="http://schemas.openxmlformats.org/markup-compatibility/2006">
                <mc:Choice xmlns:v="urn:schemas-microsoft-com:vml" Requires="v">
                  <p:oleObj spid="_x0000_s55361" name="公式" r:id="rId4" imgW="126835" imgH="202936" progId="Equation.3">
                    <p:embed/>
                  </p:oleObj>
                </mc:Choice>
                <mc:Fallback>
                  <p:oleObj name="公式" r:id="rId4" imgW="126835" imgH="202936" progId="Equation.3">
                    <p:embed/>
                    <p:pic>
                      <p:nvPicPr>
                        <p:cNvPr id="0" name="Object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2" y="2880"/>
                          <a:ext cx="135"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3" name="Object 143"/>
            <p:cNvGraphicFramePr>
              <a:graphicFrameLocks noChangeAspect="1"/>
            </p:cNvGraphicFramePr>
            <p:nvPr/>
          </p:nvGraphicFramePr>
          <p:xfrm>
            <a:off x="2302" y="2882"/>
            <a:ext cx="135" cy="217"/>
          </p:xfrm>
          <a:graphic>
            <a:graphicData uri="http://schemas.openxmlformats.org/presentationml/2006/ole">
              <mc:AlternateContent xmlns:mc="http://schemas.openxmlformats.org/markup-compatibility/2006">
                <mc:Choice xmlns:v="urn:schemas-microsoft-com:vml" Requires="v">
                  <p:oleObj spid="_x0000_s55362" name="公式" r:id="rId6" imgW="126835" imgH="202936" progId="Equation.3">
                    <p:embed/>
                  </p:oleObj>
                </mc:Choice>
                <mc:Fallback>
                  <p:oleObj name="公式" r:id="rId6" imgW="126835" imgH="202936" progId="Equation.3">
                    <p:embed/>
                    <p:pic>
                      <p:nvPicPr>
                        <p:cNvPr id="0" name="Object 1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2" y="2882"/>
                          <a:ext cx="135"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4" name="Object 144"/>
            <p:cNvGraphicFramePr>
              <a:graphicFrameLocks noChangeAspect="1"/>
            </p:cNvGraphicFramePr>
            <p:nvPr/>
          </p:nvGraphicFramePr>
          <p:xfrm>
            <a:off x="2584" y="2880"/>
            <a:ext cx="135" cy="217"/>
          </p:xfrm>
          <a:graphic>
            <a:graphicData uri="http://schemas.openxmlformats.org/presentationml/2006/ole">
              <mc:AlternateContent xmlns:mc="http://schemas.openxmlformats.org/markup-compatibility/2006">
                <mc:Choice xmlns:v="urn:schemas-microsoft-com:vml" Requires="v">
                  <p:oleObj spid="_x0000_s55363" name="公式" r:id="rId7" imgW="126835" imgH="202936" progId="Equation.3">
                    <p:embed/>
                  </p:oleObj>
                </mc:Choice>
                <mc:Fallback>
                  <p:oleObj name="公式" r:id="rId7" imgW="126835" imgH="202936" progId="Equation.3">
                    <p:embed/>
                    <p:pic>
                      <p:nvPicPr>
                        <p:cNvPr id="0" name="Object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4" y="2880"/>
                          <a:ext cx="135" cy="2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animEffect transition="in" filter="wipe(left)">
                                      <p:cBhvr>
                                        <p:cTn id="7" dur="500"/>
                                        <p:tgtEl>
                                          <p:spTgt spid="57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7">
                                            <p:txEl>
                                              <p:pRg st="0" end="0"/>
                                            </p:txEl>
                                          </p:spTgt>
                                        </p:tgtEl>
                                        <p:attrNameLst>
                                          <p:attrName>style.visibility</p:attrName>
                                        </p:attrNameLst>
                                      </p:cBhvr>
                                      <p:to>
                                        <p:strVal val="visible"/>
                                      </p:to>
                                    </p:set>
                                    <p:animEffect transition="in" filter="wipe(left)">
                                      <p:cBhvr>
                                        <p:cTn id="12" dur="500"/>
                                        <p:tgtEl>
                                          <p:spTgt spid="573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8">
                                            <p:txEl>
                                              <p:pRg st="0" end="0"/>
                                            </p:txEl>
                                          </p:spTgt>
                                        </p:tgtEl>
                                        <p:attrNameLst>
                                          <p:attrName>style.visibility</p:attrName>
                                        </p:attrNameLst>
                                      </p:cBhvr>
                                      <p:to>
                                        <p:strVal val="visible"/>
                                      </p:to>
                                    </p:set>
                                    <p:animEffect transition="in" filter="wipe(left)">
                                      <p:cBhvr>
                                        <p:cTn id="17" dur="500"/>
                                        <p:tgtEl>
                                          <p:spTgt spid="5734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469"/>
                                        </p:tgtEl>
                                        <p:attrNameLst>
                                          <p:attrName>style.visibility</p:attrName>
                                        </p:attrNameLst>
                                      </p:cBhvr>
                                      <p:to>
                                        <p:strVal val="visible"/>
                                      </p:to>
                                    </p:set>
                                    <p:animEffect transition="in" filter="wipe(left)">
                                      <p:cBhvr>
                                        <p:cTn id="22" dur="500"/>
                                        <p:tgtEl>
                                          <p:spTgt spid="574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57451">
                                            <p:txEl>
                                              <p:pRg st="0" end="0"/>
                                            </p:txEl>
                                          </p:spTgt>
                                        </p:tgtEl>
                                        <p:attrNameLst>
                                          <p:attrName>style.visibility</p:attrName>
                                        </p:attrNameLst>
                                      </p:cBhvr>
                                      <p:to>
                                        <p:strVal val="visible"/>
                                      </p:to>
                                    </p:set>
                                    <p:animEffect transition="in" filter="box(out)">
                                      <p:cBhvr>
                                        <p:cTn id="27" dur="500"/>
                                        <p:tgtEl>
                                          <p:spTgt spid="5745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485"/>
                                        </p:tgtEl>
                                        <p:attrNameLst>
                                          <p:attrName>style.visibility</p:attrName>
                                        </p:attrNameLst>
                                      </p:cBhvr>
                                      <p:to>
                                        <p:strVal val="visible"/>
                                      </p:to>
                                    </p:set>
                                    <p:animEffect transition="in" filter="wipe(left)">
                                      <p:cBhvr>
                                        <p:cTn id="32" dur="500"/>
                                        <p:tgtEl>
                                          <p:spTgt spid="57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7464">
                                            <p:txEl>
                                              <p:pRg st="0" end="0"/>
                                            </p:txEl>
                                          </p:spTgt>
                                        </p:tgtEl>
                                        <p:attrNameLst>
                                          <p:attrName>style.visibility</p:attrName>
                                        </p:attrNameLst>
                                      </p:cBhvr>
                                      <p:to>
                                        <p:strVal val="visible"/>
                                      </p:to>
                                    </p:set>
                                    <p:animEffect transition="in" filter="wipe(left)">
                                      <p:cBhvr>
                                        <p:cTn id="37" dur="500"/>
                                        <p:tgtEl>
                                          <p:spTgt spid="5746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57452">
                                            <p:txEl>
                                              <p:pRg st="0" end="0"/>
                                            </p:txEl>
                                          </p:spTgt>
                                        </p:tgtEl>
                                        <p:attrNameLst>
                                          <p:attrName>style.visibility</p:attrName>
                                        </p:attrNameLst>
                                      </p:cBhvr>
                                      <p:to>
                                        <p:strVal val="visible"/>
                                      </p:to>
                                    </p:set>
                                    <p:animEffect transition="in" filter="box(out)">
                                      <p:cBhvr>
                                        <p:cTn id="42" dur="500"/>
                                        <p:tgtEl>
                                          <p:spTgt spid="57452">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57459"/>
                                        </p:tgtEl>
                                        <p:attrNameLst>
                                          <p:attrName>style.visibility</p:attrName>
                                        </p:attrNameLst>
                                      </p:cBhvr>
                                      <p:to>
                                        <p:strVal val="visible"/>
                                      </p:to>
                                    </p:set>
                                    <p:animEffect transition="in" filter="box(out)">
                                      <p:cBhvr>
                                        <p:cTn id="47" dur="500"/>
                                        <p:tgtEl>
                                          <p:spTgt spid="574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57460">
                                            <p:txEl>
                                              <p:pRg st="0" end="0"/>
                                            </p:txEl>
                                          </p:spTgt>
                                        </p:tgtEl>
                                        <p:attrNameLst>
                                          <p:attrName>style.visibility</p:attrName>
                                        </p:attrNameLst>
                                      </p:cBhvr>
                                      <p:to>
                                        <p:strVal val="visible"/>
                                      </p:to>
                                    </p:set>
                                    <p:animEffect transition="in" filter="box(out)">
                                      <p:cBhvr>
                                        <p:cTn id="52" dur="500"/>
                                        <p:tgtEl>
                                          <p:spTgt spid="5746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57465">
                                            <p:txEl>
                                              <p:pRg st="0" end="0"/>
                                            </p:txEl>
                                          </p:spTgt>
                                        </p:tgtEl>
                                        <p:attrNameLst>
                                          <p:attrName>style.visibility</p:attrName>
                                        </p:attrNameLst>
                                      </p:cBhvr>
                                      <p:to>
                                        <p:strVal val="visible"/>
                                      </p:to>
                                    </p:set>
                                    <p:animEffect transition="in" filter="wipe(up)">
                                      <p:cBhvr>
                                        <p:cTn id="57" dur="75"/>
                                        <p:tgtEl>
                                          <p:spTgt spid="5746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57453">
                                            <p:txEl>
                                              <p:pRg st="0" end="0"/>
                                            </p:txEl>
                                          </p:spTgt>
                                        </p:tgtEl>
                                        <p:attrNameLst>
                                          <p:attrName>style.visibility</p:attrName>
                                        </p:attrNameLst>
                                      </p:cBhvr>
                                      <p:to>
                                        <p:strVal val="visible"/>
                                      </p:to>
                                    </p:set>
                                    <p:animEffect transition="in" filter="box(out)">
                                      <p:cBhvr>
                                        <p:cTn id="62" dur="500"/>
                                        <p:tgtEl>
                                          <p:spTgt spid="57453">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57458"/>
                                        </p:tgtEl>
                                        <p:attrNameLst>
                                          <p:attrName>style.visibility</p:attrName>
                                        </p:attrNameLst>
                                      </p:cBhvr>
                                      <p:to>
                                        <p:strVal val="visible"/>
                                      </p:to>
                                    </p:set>
                                    <p:animEffect transition="in" filter="box(out)">
                                      <p:cBhvr>
                                        <p:cTn id="67" dur="500"/>
                                        <p:tgtEl>
                                          <p:spTgt spid="574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57461">
                                            <p:txEl>
                                              <p:pRg st="0" end="0"/>
                                            </p:txEl>
                                          </p:spTgt>
                                        </p:tgtEl>
                                        <p:attrNameLst>
                                          <p:attrName>style.visibility</p:attrName>
                                        </p:attrNameLst>
                                      </p:cBhvr>
                                      <p:to>
                                        <p:strVal val="visible"/>
                                      </p:to>
                                    </p:set>
                                    <p:animEffect transition="in" filter="box(out)">
                                      <p:cBhvr>
                                        <p:cTn id="72" dur="500"/>
                                        <p:tgtEl>
                                          <p:spTgt spid="57461">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7466">
                                            <p:txEl>
                                              <p:pRg st="0" end="0"/>
                                            </p:txEl>
                                          </p:spTgt>
                                        </p:tgtEl>
                                        <p:attrNameLst>
                                          <p:attrName>style.visibility</p:attrName>
                                        </p:attrNameLst>
                                      </p:cBhvr>
                                      <p:to>
                                        <p:strVal val="visible"/>
                                      </p:to>
                                    </p:set>
                                    <p:animEffect transition="in" filter="wipe(left)">
                                      <p:cBhvr>
                                        <p:cTn id="77" dur="500"/>
                                        <p:tgtEl>
                                          <p:spTgt spid="57466">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57454">
                                            <p:txEl>
                                              <p:pRg st="0" end="0"/>
                                            </p:txEl>
                                          </p:spTgt>
                                        </p:tgtEl>
                                        <p:attrNameLst>
                                          <p:attrName>style.visibility</p:attrName>
                                        </p:attrNameLst>
                                      </p:cBhvr>
                                      <p:to>
                                        <p:strVal val="visible"/>
                                      </p:to>
                                    </p:set>
                                    <p:animEffect transition="in" filter="box(out)">
                                      <p:cBhvr>
                                        <p:cTn id="82" dur="500"/>
                                        <p:tgtEl>
                                          <p:spTgt spid="57454">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57457"/>
                                        </p:tgtEl>
                                        <p:attrNameLst>
                                          <p:attrName>style.visibility</p:attrName>
                                        </p:attrNameLst>
                                      </p:cBhvr>
                                      <p:to>
                                        <p:strVal val="visible"/>
                                      </p:to>
                                    </p:set>
                                    <p:animEffect transition="in" filter="box(out)">
                                      <p:cBhvr>
                                        <p:cTn id="87" dur="500"/>
                                        <p:tgtEl>
                                          <p:spTgt spid="5745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57462">
                                            <p:txEl>
                                              <p:pRg st="0" end="0"/>
                                            </p:txEl>
                                          </p:spTgt>
                                        </p:tgtEl>
                                        <p:attrNameLst>
                                          <p:attrName>style.visibility</p:attrName>
                                        </p:attrNameLst>
                                      </p:cBhvr>
                                      <p:to>
                                        <p:strVal val="visible"/>
                                      </p:to>
                                    </p:set>
                                    <p:animEffect transition="in" filter="box(out)">
                                      <p:cBhvr>
                                        <p:cTn id="92" dur="500"/>
                                        <p:tgtEl>
                                          <p:spTgt spid="57462">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57467">
                                            <p:txEl>
                                              <p:pRg st="0" end="0"/>
                                            </p:txEl>
                                          </p:spTgt>
                                        </p:tgtEl>
                                        <p:attrNameLst>
                                          <p:attrName>style.visibility</p:attrName>
                                        </p:attrNameLst>
                                      </p:cBhvr>
                                      <p:to>
                                        <p:strVal val="visible"/>
                                      </p:to>
                                    </p:set>
                                    <p:animEffect transition="in" filter="wipe(left)">
                                      <p:cBhvr>
                                        <p:cTn id="97" dur="500"/>
                                        <p:tgtEl>
                                          <p:spTgt spid="57467">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57455">
                                            <p:txEl>
                                              <p:pRg st="0" end="0"/>
                                            </p:txEl>
                                          </p:spTgt>
                                        </p:tgtEl>
                                        <p:attrNameLst>
                                          <p:attrName>style.visibility</p:attrName>
                                        </p:attrNameLst>
                                      </p:cBhvr>
                                      <p:to>
                                        <p:strVal val="visible"/>
                                      </p:to>
                                    </p:set>
                                    <p:animEffect transition="in" filter="box(out)">
                                      <p:cBhvr>
                                        <p:cTn id="102" dur="500"/>
                                        <p:tgtEl>
                                          <p:spTgt spid="57455">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57456"/>
                                        </p:tgtEl>
                                        <p:attrNameLst>
                                          <p:attrName>style.visibility</p:attrName>
                                        </p:attrNameLst>
                                      </p:cBhvr>
                                      <p:to>
                                        <p:strVal val="visible"/>
                                      </p:to>
                                    </p:set>
                                    <p:animEffect transition="in" filter="box(out)">
                                      <p:cBhvr>
                                        <p:cTn id="107" dur="500"/>
                                        <p:tgtEl>
                                          <p:spTgt spid="5745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57463">
                                            <p:txEl>
                                              <p:pRg st="0" end="0"/>
                                            </p:txEl>
                                          </p:spTgt>
                                        </p:tgtEl>
                                        <p:attrNameLst>
                                          <p:attrName>style.visibility</p:attrName>
                                        </p:attrNameLst>
                                      </p:cBhvr>
                                      <p:to>
                                        <p:strVal val="visible"/>
                                      </p:to>
                                    </p:set>
                                    <p:animEffect transition="in" filter="box(out)">
                                      <p:cBhvr>
                                        <p:cTn id="112" dur="500"/>
                                        <p:tgtEl>
                                          <p:spTgt spid="57463">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57468">
                                            <p:txEl>
                                              <p:pRg st="0" end="0"/>
                                            </p:txEl>
                                          </p:spTgt>
                                        </p:tgtEl>
                                        <p:attrNameLst>
                                          <p:attrName>style.visibility</p:attrName>
                                        </p:attrNameLst>
                                      </p:cBhvr>
                                      <p:to>
                                        <p:strVal val="visible"/>
                                      </p:to>
                                    </p:set>
                                    <p:animEffect transition="in" filter="wipe(left)">
                                      <p:cBhvr>
                                        <p:cTn id="117" dur="500"/>
                                        <p:tgtEl>
                                          <p:spTgt spid="574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autoUpdateAnimBg="0"/>
      <p:bldP spid="57347" grpId="0" build="p" autoUpdateAnimBg="0"/>
      <p:bldP spid="57348" grpId="0" build="p" autoUpdateAnimBg="0"/>
      <p:bldP spid="57451" grpId="0" build="p" autoUpdateAnimBg="0"/>
      <p:bldP spid="57452" grpId="0" build="p" autoUpdateAnimBg="0"/>
      <p:bldP spid="57453" grpId="0" build="p" autoUpdateAnimBg="0"/>
      <p:bldP spid="57454" grpId="0" build="p" autoUpdateAnimBg="0"/>
      <p:bldP spid="57455" grpId="0" build="p" autoUpdateAnimBg="0"/>
      <p:bldP spid="57456" grpId="0" animBg="1"/>
      <p:bldP spid="57457" grpId="0" animBg="1"/>
      <p:bldP spid="57458" grpId="0" animBg="1"/>
      <p:bldP spid="57459" grpId="0" animBg="1"/>
      <p:bldP spid="57460" grpId="0" build="p" autoUpdateAnimBg="0"/>
      <p:bldP spid="57461" grpId="0" build="p" autoUpdateAnimBg="0"/>
      <p:bldP spid="57462" grpId="0" build="p" autoUpdateAnimBg="0"/>
      <p:bldP spid="57463" grpId="0" build="p" autoUpdateAnimBg="0"/>
      <p:bldP spid="57464" grpId="0" build="p" autoUpdateAnimBg="0"/>
      <p:bldP spid="57465" grpId="0" build="p" autoUpdateAnimBg="0"/>
      <p:bldP spid="57466" grpId="0" build="p" autoUpdateAnimBg="0"/>
      <p:bldP spid="57467" grpId="0" build="p" autoUpdateAnimBg="0"/>
      <p:bldP spid="57468"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My Documents\My Pictures\图片22.gif"/>
          <p:cNvPicPr>
            <a:picLocks noChangeAspect="1" noChangeArrowheads="1"/>
          </p:cNvPicPr>
          <p:nvPr/>
        </p:nvPicPr>
        <p:blipFill>
          <a:blip r:embed="rId3"/>
          <a:srcRect/>
          <a:stretch>
            <a:fillRect/>
          </a:stretch>
        </p:blipFill>
        <p:spPr bwMode="auto">
          <a:xfrm>
            <a:off x="0" y="0"/>
            <a:ext cx="9144000" cy="6934200"/>
          </a:xfrm>
          <a:prstGeom prst="rect">
            <a:avLst/>
          </a:prstGeom>
          <a:noFill/>
          <a:ln w="9525">
            <a:noFill/>
            <a:miter lim="800000"/>
            <a:headEnd/>
            <a:tailEnd/>
          </a:ln>
        </p:spPr>
      </p:pic>
      <p:sp>
        <p:nvSpPr>
          <p:cNvPr id="125955" name="Text Box 3"/>
          <p:cNvSpPr txBox="1">
            <a:spLocks noChangeArrowheads="1"/>
          </p:cNvSpPr>
          <p:nvPr/>
        </p:nvSpPr>
        <p:spPr bwMode="auto">
          <a:xfrm>
            <a:off x="1905000" y="1743075"/>
            <a:ext cx="7010400" cy="3751263"/>
          </a:xfrm>
          <a:prstGeom prst="rect">
            <a:avLst/>
          </a:prstGeom>
          <a:noFill/>
          <a:ln w="9525">
            <a:noFill/>
            <a:miter lim="800000"/>
            <a:headEnd/>
            <a:tailEnd/>
          </a:ln>
        </p:spPr>
        <p:txBody>
          <a:bodyPr>
            <a:spAutoFit/>
          </a:bodyPr>
          <a:lstStyle/>
          <a:p>
            <a:pPr algn="ctr" eaLnBrk="1" hangingPunct="1">
              <a:spcBef>
                <a:spcPct val="50000"/>
              </a:spcBef>
            </a:pPr>
            <a:r>
              <a:rPr lang="zh-CN" altLang="en-US" sz="9600" b="1">
                <a:solidFill>
                  <a:srgbClr val="008000"/>
                </a:solidFill>
                <a:latin typeface="隶书" pitchFamily="49" charset="-122"/>
                <a:ea typeface="隶书" pitchFamily="49" charset="-122"/>
              </a:rPr>
              <a:t>第七章结束</a:t>
            </a:r>
          </a:p>
          <a:p>
            <a:pPr algn="ctr" eaLnBrk="1" hangingPunct="1">
              <a:spcBef>
                <a:spcPct val="50000"/>
              </a:spcBef>
            </a:pPr>
            <a:r>
              <a:rPr lang="zh-CN" altLang="en-US" sz="9600" b="1">
                <a:solidFill>
                  <a:srgbClr val="008000"/>
                </a:solidFill>
                <a:latin typeface="隶书" pitchFamily="49" charset="-122"/>
                <a:ea typeface="隶书" pitchFamily="49" charset="-122"/>
              </a:rPr>
              <a:t>谢谢</a:t>
            </a:r>
            <a:endParaRPr lang="zh-CN" altLang="en-US" sz="9600" b="1">
              <a:solidFill>
                <a:srgbClr val="008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 calcmode="lin" valueType="num">
                                      <p:cBhvr additive="base">
                                        <p:cTn id="7" dur="500" fill="hold"/>
                                        <p:tgtEl>
                                          <p:spTgt spid="1259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5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955">
                                            <p:txEl>
                                              <p:pRg st="1" end="1"/>
                                            </p:txEl>
                                          </p:spTgt>
                                        </p:tgtEl>
                                        <p:attrNameLst>
                                          <p:attrName>style.visibility</p:attrName>
                                        </p:attrNameLst>
                                      </p:cBhvr>
                                      <p:to>
                                        <p:strVal val="visible"/>
                                      </p:to>
                                    </p:set>
                                    <p:anim calcmode="lin" valueType="num">
                                      <p:cBhvr additive="base">
                                        <p:cTn id="13" dur="500" fill="hold"/>
                                        <p:tgtEl>
                                          <p:spTgt spid="1259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5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38" name="Group 2"/>
          <p:cNvGrpSpPr>
            <a:grpSpLocks/>
          </p:cNvGrpSpPr>
          <p:nvPr/>
        </p:nvGrpSpPr>
        <p:grpSpPr bwMode="auto">
          <a:xfrm>
            <a:off x="5481638" y="623888"/>
            <a:ext cx="2863850" cy="4619625"/>
            <a:chOff x="3453" y="393"/>
            <a:chExt cx="1804" cy="2910"/>
          </a:xfrm>
        </p:grpSpPr>
        <p:sp>
          <p:nvSpPr>
            <p:cNvPr id="7262" name="Line 3"/>
            <p:cNvSpPr>
              <a:spLocks noChangeShapeType="1"/>
            </p:cNvSpPr>
            <p:nvPr/>
          </p:nvSpPr>
          <p:spPr bwMode="auto">
            <a:xfrm>
              <a:off x="3453" y="788"/>
              <a:ext cx="1740" cy="0"/>
            </a:xfrm>
            <a:prstGeom prst="line">
              <a:avLst/>
            </a:prstGeom>
            <a:noFill/>
            <a:ln w="38100">
              <a:solidFill>
                <a:schemeClr val="tx1"/>
              </a:solidFill>
              <a:round/>
              <a:headEnd/>
              <a:tailEnd/>
            </a:ln>
            <a:effectLst/>
          </p:spPr>
          <p:txBody>
            <a:bodyPr wrap="none" anchor="ctr"/>
            <a:lstStyle/>
            <a:p>
              <a:endParaRPr lang="zh-CN" altLang="en-US"/>
            </a:p>
          </p:txBody>
        </p:sp>
        <p:sp>
          <p:nvSpPr>
            <p:cNvPr id="7263" name="Text Box 4"/>
            <p:cNvSpPr txBox="1">
              <a:spLocks noChangeArrowheads="1"/>
            </p:cNvSpPr>
            <p:nvPr/>
          </p:nvSpPr>
          <p:spPr bwMode="auto">
            <a:xfrm>
              <a:off x="3552" y="486"/>
              <a:ext cx="855" cy="288"/>
            </a:xfrm>
            <a:prstGeom prst="rect">
              <a:avLst/>
            </a:prstGeom>
            <a:noFill/>
            <a:ln w="9525">
              <a:noFill/>
              <a:miter lim="800000"/>
              <a:headEnd/>
              <a:tailEnd/>
            </a:ln>
            <a:effectLst/>
          </p:spPr>
          <p:txBody>
            <a:bodyPr>
              <a:spAutoFit/>
            </a:bodyPr>
            <a:lstStyle/>
            <a:p>
              <a:pPr eaLnBrk="1" hangingPunct="1">
                <a:spcBef>
                  <a:spcPct val="50000"/>
                </a:spcBef>
              </a:pPr>
              <a:r>
                <a:rPr lang="en-US" altLang="zh-CN" b="1"/>
                <a:t>Q</a:t>
              </a:r>
              <a:r>
                <a:rPr lang="en-US" altLang="zh-CN" b="1" baseline="-25000"/>
                <a:t>0</a:t>
              </a:r>
              <a:r>
                <a:rPr lang="en-US" altLang="zh-CN" b="1"/>
                <a:t>Q</a:t>
              </a:r>
              <a:r>
                <a:rPr lang="en-US" altLang="zh-CN" b="1" baseline="-25000"/>
                <a:t>1</a:t>
              </a:r>
              <a:r>
                <a:rPr lang="en-US" altLang="zh-CN" b="1"/>
                <a:t>Q</a:t>
              </a:r>
              <a:r>
                <a:rPr lang="en-US" altLang="zh-CN" b="1" baseline="-25000"/>
                <a:t>2</a:t>
              </a:r>
              <a:r>
                <a:rPr lang="en-US" altLang="zh-CN" b="1">
                  <a:ea typeface="楷体_GB2312" pitchFamily="49" charset="-122"/>
                </a:rPr>
                <a:t>      </a:t>
              </a:r>
            </a:p>
          </p:txBody>
        </p:sp>
        <p:graphicFrame>
          <p:nvGraphicFramePr>
            <p:cNvPr id="7264" name="Object 5"/>
            <p:cNvGraphicFramePr>
              <a:graphicFrameLocks noChangeAspect="1"/>
            </p:cNvGraphicFramePr>
            <p:nvPr/>
          </p:nvGraphicFramePr>
          <p:xfrm>
            <a:off x="4485" y="393"/>
            <a:ext cx="262" cy="364"/>
          </p:xfrm>
          <a:graphic>
            <a:graphicData uri="http://schemas.openxmlformats.org/presentationml/2006/ole">
              <mc:AlternateContent xmlns:mc="http://schemas.openxmlformats.org/markup-compatibility/2006">
                <mc:Choice xmlns:v="urn:schemas-microsoft-com:vml" Requires="v">
                  <p:oleObj spid="_x0000_s7288" name="Equation" r:id="rId4" imgW="165028" imgH="228501" progId="Equation.3">
                    <p:embed/>
                  </p:oleObj>
                </mc:Choice>
                <mc:Fallback>
                  <p:oleObj name="Equation" r:id="rId4" imgW="165028" imgH="228501"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 y="393"/>
                          <a:ext cx="262"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265" name="Object 6"/>
            <p:cNvGraphicFramePr>
              <a:graphicFrameLocks noChangeAspect="1"/>
            </p:cNvGraphicFramePr>
            <p:nvPr/>
          </p:nvGraphicFramePr>
          <p:xfrm>
            <a:off x="4797" y="399"/>
            <a:ext cx="262" cy="365"/>
          </p:xfrm>
          <a:graphic>
            <a:graphicData uri="http://schemas.openxmlformats.org/presentationml/2006/ole">
              <mc:AlternateContent xmlns:mc="http://schemas.openxmlformats.org/markup-compatibility/2006">
                <mc:Choice xmlns:v="urn:schemas-microsoft-com:vml" Requires="v">
                  <p:oleObj spid="_x0000_s7289" name="Equation" r:id="rId6" imgW="165028" imgH="228501" progId="Equation.3">
                    <p:embed/>
                  </p:oleObj>
                </mc:Choice>
                <mc:Fallback>
                  <p:oleObj name="Equation" r:id="rId6" imgW="165028" imgH="228501"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7" y="399"/>
                          <a:ext cx="2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266" name="Text Box 7"/>
            <p:cNvSpPr txBox="1">
              <a:spLocks noChangeArrowheads="1"/>
            </p:cNvSpPr>
            <p:nvPr/>
          </p:nvSpPr>
          <p:spPr bwMode="auto">
            <a:xfrm>
              <a:off x="4654" y="576"/>
              <a:ext cx="291"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2</a:t>
              </a:r>
            </a:p>
          </p:txBody>
        </p:sp>
        <p:sp>
          <p:nvSpPr>
            <p:cNvPr id="7267" name="Text Box 8"/>
            <p:cNvSpPr txBox="1">
              <a:spLocks noChangeArrowheads="1"/>
            </p:cNvSpPr>
            <p:nvPr/>
          </p:nvSpPr>
          <p:spPr bwMode="auto">
            <a:xfrm>
              <a:off x="4966" y="582"/>
              <a:ext cx="291"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1</a:t>
              </a:r>
            </a:p>
          </p:txBody>
        </p:sp>
        <p:sp>
          <p:nvSpPr>
            <p:cNvPr id="7268" name="Text Box 9"/>
            <p:cNvSpPr txBox="1">
              <a:spLocks noChangeArrowheads="1"/>
            </p:cNvSpPr>
            <p:nvPr/>
          </p:nvSpPr>
          <p:spPr bwMode="auto">
            <a:xfrm>
              <a:off x="3629" y="786"/>
              <a:ext cx="753" cy="288"/>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accent2"/>
                  </a:solidFill>
                  <a:ea typeface="楷体_GB2312" pitchFamily="49" charset="-122"/>
                </a:rPr>
                <a:t>0  0  0</a:t>
              </a:r>
            </a:p>
          </p:txBody>
        </p:sp>
        <p:sp>
          <p:nvSpPr>
            <p:cNvPr id="7269" name="Line 10"/>
            <p:cNvSpPr>
              <a:spLocks noChangeShapeType="1"/>
            </p:cNvSpPr>
            <p:nvPr/>
          </p:nvSpPr>
          <p:spPr bwMode="auto">
            <a:xfrm>
              <a:off x="4366" y="486"/>
              <a:ext cx="0" cy="2817"/>
            </a:xfrm>
            <a:prstGeom prst="line">
              <a:avLst/>
            </a:prstGeom>
            <a:noFill/>
            <a:ln w="38100">
              <a:solidFill>
                <a:schemeClr val="tx1"/>
              </a:solidFill>
              <a:round/>
              <a:headEnd/>
              <a:tailEnd/>
            </a:ln>
            <a:effectLst/>
          </p:spPr>
          <p:txBody>
            <a:bodyPr wrap="none" anchor="ctr"/>
            <a:lstStyle/>
            <a:p>
              <a:endParaRPr lang="zh-CN" altLang="en-US"/>
            </a:p>
          </p:txBody>
        </p:sp>
      </p:grpSp>
      <p:sp>
        <p:nvSpPr>
          <p:cNvPr id="65547" name="Text Box 11"/>
          <p:cNvSpPr txBox="1">
            <a:spLocks noChangeArrowheads="1"/>
          </p:cNvSpPr>
          <p:nvPr/>
        </p:nvSpPr>
        <p:spPr bwMode="auto">
          <a:xfrm>
            <a:off x="6367463" y="1539875"/>
            <a:ext cx="292100" cy="3743325"/>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1010101010</a:t>
            </a:r>
          </a:p>
        </p:txBody>
      </p:sp>
      <p:sp>
        <p:nvSpPr>
          <p:cNvPr id="65548" name="Text Box 12"/>
          <p:cNvSpPr txBox="1">
            <a:spLocks noChangeArrowheads="1"/>
          </p:cNvSpPr>
          <p:nvPr/>
        </p:nvSpPr>
        <p:spPr bwMode="auto">
          <a:xfrm>
            <a:off x="5767388" y="1524000"/>
            <a:ext cx="7207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a:t>
            </a:r>
          </a:p>
        </p:txBody>
      </p:sp>
      <p:grpSp>
        <p:nvGrpSpPr>
          <p:cNvPr id="65549" name="Group 13"/>
          <p:cNvGrpSpPr>
            <a:grpSpLocks/>
          </p:cNvGrpSpPr>
          <p:nvPr/>
        </p:nvGrpSpPr>
        <p:grpSpPr bwMode="auto">
          <a:xfrm>
            <a:off x="7324725" y="1519238"/>
            <a:ext cx="12700" cy="3506787"/>
            <a:chOff x="4614" y="933"/>
            <a:chExt cx="8" cy="2209"/>
          </a:xfrm>
        </p:grpSpPr>
        <p:sp>
          <p:nvSpPr>
            <p:cNvPr id="7252" name="Line 14"/>
            <p:cNvSpPr>
              <a:spLocks noChangeShapeType="1"/>
            </p:cNvSpPr>
            <p:nvPr/>
          </p:nvSpPr>
          <p:spPr bwMode="auto">
            <a:xfrm flipV="1">
              <a:off x="4622" y="1137"/>
              <a:ext cx="0" cy="163"/>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7253" name="Line 15"/>
            <p:cNvSpPr>
              <a:spLocks noChangeShapeType="1"/>
            </p:cNvSpPr>
            <p:nvPr/>
          </p:nvSpPr>
          <p:spPr bwMode="auto">
            <a:xfrm flipV="1">
              <a:off x="4616" y="1591"/>
              <a:ext cx="0" cy="163"/>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7254" name="Line 16"/>
            <p:cNvSpPr>
              <a:spLocks noChangeShapeType="1"/>
            </p:cNvSpPr>
            <p:nvPr/>
          </p:nvSpPr>
          <p:spPr bwMode="auto">
            <a:xfrm>
              <a:off x="4614" y="933"/>
              <a:ext cx="0" cy="163"/>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255" name="Line 17"/>
            <p:cNvSpPr>
              <a:spLocks noChangeShapeType="1"/>
            </p:cNvSpPr>
            <p:nvPr/>
          </p:nvSpPr>
          <p:spPr bwMode="auto">
            <a:xfrm flipV="1">
              <a:off x="4619" y="2979"/>
              <a:ext cx="0" cy="163"/>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7256" name="Line 18"/>
            <p:cNvSpPr>
              <a:spLocks noChangeShapeType="1"/>
            </p:cNvSpPr>
            <p:nvPr/>
          </p:nvSpPr>
          <p:spPr bwMode="auto">
            <a:xfrm flipV="1">
              <a:off x="4615" y="2529"/>
              <a:ext cx="0" cy="163"/>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7257" name="Line 19"/>
            <p:cNvSpPr>
              <a:spLocks noChangeShapeType="1"/>
            </p:cNvSpPr>
            <p:nvPr/>
          </p:nvSpPr>
          <p:spPr bwMode="auto">
            <a:xfrm flipV="1">
              <a:off x="4620" y="2072"/>
              <a:ext cx="0" cy="163"/>
            </a:xfrm>
            <a:prstGeom prst="line">
              <a:avLst/>
            </a:prstGeom>
            <a:noFill/>
            <a:ln w="38100">
              <a:solidFill>
                <a:srgbClr val="FF0000"/>
              </a:solidFill>
              <a:round/>
              <a:headEnd/>
              <a:tailEnd type="triangle" w="med" len="med"/>
            </a:ln>
            <a:effectLst/>
          </p:spPr>
          <p:txBody>
            <a:bodyPr wrap="none" anchor="ctr"/>
            <a:lstStyle/>
            <a:p>
              <a:endParaRPr lang="zh-CN" altLang="en-US"/>
            </a:p>
          </p:txBody>
        </p:sp>
        <p:sp>
          <p:nvSpPr>
            <p:cNvPr id="7258" name="Line 20"/>
            <p:cNvSpPr>
              <a:spLocks noChangeShapeType="1"/>
            </p:cNvSpPr>
            <p:nvPr/>
          </p:nvSpPr>
          <p:spPr bwMode="auto">
            <a:xfrm>
              <a:off x="4618" y="1396"/>
              <a:ext cx="0" cy="163"/>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259" name="Line 21"/>
            <p:cNvSpPr>
              <a:spLocks noChangeShapeType="1"/>
            </p:cNvSpPr>
            <p:nvPr/>
          </p:nvSpPr>
          <p:spPr bwMode="auto">
            <a:xfrm>
              <a:off x="4615" y="1852"/>
              <a:ext cx="0" cy="163"/>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260" name="Line 22"/>
            <p:cNvSpPr>
              <a:spLocks noChangeShapeType="1"/>
            </p:cNvSpPr>
            <p:nvPr/>
          </p:nvSpPr>
          <p:spPr bwMode="auto">
            <a:xfrm>
              <a:off x="4621" y="2317"/>
              <a:ext cx="0" cy="163"/>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7261" name="Line 23"/>
            <p:cNvSpPr>
              <a:spLocks noChangeShapeType="1"/>
            </p:cNvSpPr>
            <p:nvPr/>
          </p:nvSpPr>
          <p:spPr bwMode="auto">
            <a:xfrm>
              <a:off x="4618" y="2773"/>
              <a:ext cx="0" cy="163"/>
            </a:xfrm>
            <a:prstGeom prst="line">
              <a:avLst/>
            </a:prstGeom>
            <a:noFill/>
            <a:ln w="38100">
              <a:solidFill>
                <a:schemeClr val="tx1"/>
              </a:solidFill>
              <a:round/>
              <a:headEnd/>
              <a:tailEnd type="triangle" w="med" len="med"/>
            </a:ln>
            <a:effectLst/>
          </p:spPr>
          <p:txBody>
            <a:bodyPr wrap="none" anchor="ctr"/>
            <a:lstStyle/>
            <a:p>
              <a:endParaRPr lang="zh-CN" altLang="en-US"/>
            </a:p>
          </p:txBody>
        </p:sp>
      </p:grpSp>
      <p:sp>
        <p:nvSpPr>
          <p:cNvPr id="65560" name="Text Box 24"/>
          <p:cNvSpPr txBox="1">
            <a:spLocks noChangeArrowheads="1"/>
          </p:cNvSpPr>
          <p:nvPr/>
        </p:nvSpPr>
        <p:spPr bwMode="auto">
          <a:xfrm>
            <a:off x="6076950" y="1897063"/>
            <a:ext cx="3587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ea typeface="楷体_GB2312" pitchFamily="49" charset="-122"/>
              </a:rPr>
              <a:t>1</a:t>
            </a:r>
            <a:endParaRPr lang="en-US" altLang="zh-CN" b="1">
              <a:ea typeface="楷体_GB2312" pitchFamily="49" charset="-122"/>
            </a:endParaRPr>
          </a:p>
        </p:txBody>
      </p:sp>
      <p:sp>
        <p:nvSpPr>
          <p:cNvPr id="65561" name="Text Box 25"/>
          <p:cNvSpPr txBox="1">
            <a:spLocks noChangeArrowheads="1"/>
          </p:cNvSpPr>
          <p:nvPr/>
        </p:nvSpPr>
        <p:spPr bwMode="auto">
          <a:xfrm>
            <a:off x="5772150" y="2278063"/>
            <a:ext cx="7207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0  1</a:t>
            </a:r>
          </a:p>
        </p:txBody>
      </p:sp>
      <p:sp>
        <p:nvSpPr>
          <p:cNvPr id="65562" name="Line 26"/>
          <p:cNvSpPr>
            <a:spLocks noChangeShapeType="1"/>
          </p:cNvSpPr>
          <p:nvPr/>
        </p:nvSpPr>
        <p:spPr bwMode="auto">
          <a:xfrm>
            <a:off x="7829550" y="2012950"/>
            <a:ext cx="0" cy="27305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65563" name="Text Box 27"/>
          <p:cNvSpPr txBox="1">
            <a:spLocks noChangeArrowheads="1"/>
          </p:cNvSpPr>
          <p:nvPr/>
        </p:nvSpPr>
        <p:spPr bwMode="auto">
          <a:xfrm>
            <a:off x="6073775" y="2640013"/>
            <a:ext cx="43338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ea typeface="楷体_GB2312" pitchFamily="49" charset="-122"/>
              </a:rPr>
              <a:t>0</a:t>
            </a:r>
          </a:p>
        </p:txBody>
      </p:sp>
      <p:sp>
        <p:nvSpPr>
          <p:cNvPr id="65564" name="Line 28"/>
          <p:cNvSpPr>
            <a:spLocks noChangeShapeType="1"/>
          </p:cNvSpPr>
          <p:nvPr/>
        </p:nvSpPr>
        <p:spPr bwMode="auto">
          <a:xfrm flipV="1">
            <a:off x="7837488" y="2716213"/>
            <a:ext cx="0" cy="273050"/>
          </a:xfrm>
          <a:prstGeom prst="line">
            <a:avLst/>
          </a:prstGeom>
          <a:noFill/>
          <a:ln w="38100">
            <a:solidFill>
              <a:schemeClr val="accent1"/>
            </a:solidFill>
            <a:round/>
            <a:headEnd/>
            <a:tailEnd type="triangle" w="med" len="med"/>
          </a:ln>
          <a:effectLst/>
        </p:spPr>
        <p:txBody>
          <a:bodyPr wrap="none" anchor="ctr"/>
          <a:lstStyle/>
          <a:p>
            <a:endParaRPr lang="zh-CN" altLang="en-US"/>
          </a:p>
        </p:txBody>
      </p:sp>
      <p:sp>
        <p:nvSpPr>
          <p:cNvPr id="65565" name="Text Box 29"/>
          <p:cNvSpPr txBox="1">
            <a:spLocks noChangeArrowheads="1"/>
          </p:cNvSpPr>
          <p:nvPr/>
        </p:nvSpPr>
        <p:spPr bwMode="auto">
          <a:xfrm>
            <a:off x="5773738" y="2627313"/>
            <a:ext cx="38893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accent1"/>
                </a:solidFill>
                <a:ea typeface="楷体_GB2312" pitchFamily="49" charset="-122"/>
              </a:rPr>
              <a:t>1</a:t>
            </a:r>
          </a:p>
        </p:txBody>
      </p:sp>
      <p:sp>
        <p:nvSpPr>
          <p:cNvPr id="65566" name="Text Box 30"/>
          <p:cNvSpPr txBox="1">
            <a:spLocks noChangeArrowheads="1"/>
          </p:cNvSpPr>
          <p:nvPr/>
        </p:nvSpPr>
        <p:spPr bwMode="auto">
          <a:xfrm>
            <a:off x="5772150" y="2990850"/>
            <a:ext cx="80803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1  0</a:t>
            </a:r>
          </a:p>
        </p:txBody>
      </p:sp>
      <p:sp>
        <p:nvSpPr>
          <p:cNvPr id="65567" name="Text Box 31"/>
          <p:cNvSpPr txBox="1">
            <a:spLocks noChangeArrowheads="1"/>
          </p:cNvSpPr>
          <p:nvPr/>
        </p:nvSpPr>
        <p:spPr bwMode="auto">
          <a:xfrm>
            <a:off x="5937250" y="3376613"/>
            <a:ext cx="69215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a:t>
            </a:r>
            <a:r>
              <a:rPr lang="en-US" altLang="zh-CN" b="1">
                <a:solidFill>
                  <a:srgbClr val="FF0000"/>
                </a:solidFill>
                <a:ea typeface="楷体_GB2312" pitchFamily="49" charset="-122"/>
              </a:rPr>
              <a:t>1</a:t>
            </a:r>
            <a:endParaRPr lang="en-US" altLang="zh-CN" b="1">
              <a:ea typeface="楷体_GB2312" pitchFamily="49" charset="-122"/>
            </a:endParaRPr>
          </a:p>
        </p:txBody>
      </p:sp>
      <p:sp>
        <p:nvSpPr>
          <p:cNvPr id="65568" name="Line 32"/>
          <p:cNvSpPr>
            <a:spLocks noChangeShapeType="1"/>
          </p:cNvSpPr>
          <p:nvPr/>
        </p:nvSpPr>
        <p:spPr bwMode="auto">
          <a:xfrm>
            <a:off x="7837488" y="3467100"/>
            <a:ext cx="0" cy="273050"/>
          </a:xfrm>
          <a:prstGeom prst="line">
            <a:avLst/>
          </a:prstGeom>
          <a:noFill/>
          <a:ln w="38100">
            <a:solidFill>
              <a:schemeClr val="tx1"/>
            </a:solidFill>
            <a:round/>
            <a:headEnd/>
            <a:tailEnd type="triangle" w="med" len="med"/>
          </a:ln>
          <a:effectLst/>
        </p:spPr>
        <p:txBody>
          <a:bodyPr wrap="none" anchor="ctr"/>
          <a:lstStyle/>
          <a:p>
            <a:endParaRPr lang="zh-CN" altLang="en-US"/>
          </a:p>
        </p:txBody>
      </p:sp>
      <p:sp>
        <p:nvSpPr>
          <p:cNvPr id="65569" name="Text Box 33"/>
          <p:cNvSpPr txBox="1">
            <a:spLocks noChangeArrowheads="1"/>
          </p:cNvSpPr>
          <p:nvPr/>
        </p:nvSpPr>
        <p:spPr bwMode="auto">
          <a:xfrm>
            <a:off x="5764213" y="3729038"/>
            <a:ext cx="9667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tx2"/>
                </a:solidFill>
                <a:ea typeface="楷体_GB2312" pitchFamily="49" charset="-122"/>
              </a:rPr>
              <a:t>1  1</a:t>
            </a:r>
          </a:p>
        </p:txBody>
      </p:sp>
      <p:sp>
        <p:nvSpPr>
          <p:cNvPr id="65570" name="Text Box 34"/>
          <p:cNvSpPr txBox="1">
            <a:spLocks noChangeArrowheads="1"/>
          </p:cNvSpPr>
          <p:nvPr/>
        </p:nvSpPr>
        <p:spPr bwMode="auto">
          <a:xfrm>
            <a:off x="6075363" y="4111625"/>
            <a:ext cx="4318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rgbClr val="FF0000"/>
                </a:solidFill>
                <a:ea typeface="楷体_GB2312" pitchFamily="49" charset="-122"/>
              </a:rPr>
              <a:t>0</a:t>
            </a:r>
          </a:p>
        </p:txBody>
      </p:sp>
      <p:sp>
        <p:nvSpPr>
          <p:cNvPr id="65571" name="Line 35"/>
          <p:cNvSpPr>
            <a:spLocks noChangeShapeType="1"/>
          </p:cNvSpPr>
          <p:nvPr/>
        </p:nvSpPr>
        <p:spPr bwMode="auto">
          <a:xfrm flipV="1">
            <a:off x="7837488" y="4175125"/>
            <a:ext cx="0" cy="273050"/>
          </a:xfrm>
          <a:prstGeom prst="line">
            <a:avLst/>
          </a:prstGeom>
          <a:noFill/>
          <a:ln w="38100">
            <a:solidFill>
              <a:schemeClr val="accent1"/>
            </a:solidFill>
            <a:round/>
            <a:headEnd/>
            <a:tailEnd type="triangle" w="med" len="med"/>
          </a:ln>
          <a:effectLst/>
        </p:spPr>
        <p:txBody>
          <a:bodyPr wrap="none" anchor="ctr"/>
          <a:lstStyle/>
          <a:p>
            <a:endParaRPr lang="zh-CN" altLang="en-US"/>
          </a:p>
        </p:txBody>
      </p:sp>
      <p:sp>
        <p:nvSpPr>
          <p:cNvPr id="65572" name="Text Box 36"/>
          <p:cNvSpPr txBox="1">
            <a:spLocks noChangeArrowheads="1"/>
          </p:cNvSpPr>
          <p:nvPr/>
        </p:nvSpPr>
        <p:spPr bwMode="auto">
          <a:xfrm>
            <a:off x="5784850" y="4106863"/>
            <a:ext cx="431800"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solidFill>
                  <a:schemeClr val="accent1"/>
                </a:solidFill>
                <a:ea typeface="楷体_GB2312" pitchFamily="49" charset="-122"/>
              </a:rPr>
              <a:t>0</a:t>
            </a:r>
          </a:p>
        </p:txBody>
      </p:sp>
      <p:sp>
        <p:nvSpPr>
          <p:cNvPr id="65573" name="Text Box 37"/>
          <p:cNvSpPr txBox="1">
            <a:spLocks noChangeArrowheads="1"/>
          </p:cNvSpPr>
          <p:nvPr/>
        </p:nvSpPr>
        <p:spPr bwMode="auto">
          <a:xfrm>
            <a:off x="5772150" y="4460875"/>
            <a:ext cx="865188"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a:t>
            </a:r>
          </a:p>
        </p:txBody>
      </p:sp>
      <p:sp>
        <p:nvSpPr>
          <p:cNvPr id="65574" name="Text Box 38"/>
          <p:cNvSpPr txBox="1">
            <a:spLocks noChangeArrowheads="1"/>
          </p:cNvSpPr>
          <p:nvPr/>
        </p:nvSpPr>
        <p:spPr bwMode="auto">
          <a:xfrm>
            <a:off x="5772150" y="1892300"/>
            <a:ext cx="35877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a:t>
            </a:r>
          </a:p>
        </p:txBody>
      </p:sp>
      <p:sp>
        <p:nvSpPr>
          <p:cNvPr id="65575" name="Text Box 39"/>
          <p:cNvSpPr txBox="1">
            <a:spLocks noChangeArrowheads="1"/>
          </p:cNvSpPr>
          <p:nvPr/>
        </p:nvSpPr>
        <p:spPr bwMode="auto">
          <a:xfrm>
            <a:off x="5770563" y="3376613"/>
            <a:ext cx="404812"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a:t>
            </a:r>
          </a:p>
        </p:txBody>
      </p:sp>
      <p:sp>
        <p:nvSpPr>
          <p:cNvPr id="65576" name="Text Box 40"/>
          <p:cNvSpPr txBox="1">
            <a:spLocks noChangeArrowheads="1"/>
          </p:cNvSpPr>
          <p:nvPr/>
        </p:nvSpPr>
        <p:spPr bwMode="auto">
          <a:xfrm>
            <a:off x="5767388" y="4827588"/>
            <a:ext cx="8651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a:t>
            </a:r>
            <a:r>
              <a:rPr lang="en-US" altLang="zh-CN" b="1">
                <a:solidFill>
                  <a:srgbClr val="FF0000"/>
                </a:solidFill>
                <a:ea typeface="楷体_GB2312" pitchFamily="49" charset="-122"/>
              </a:rPr>
              <a:t>1</a:t>
            </a:r>
            <a:endParaRPr lang="en-US" altLang="zh-CN" b="1">
              <a:ea typeface="楷体_GB2312" pitchFamily="49" charset="-122"/>
            </a:endParaRPr>
          </a:p>
        </p:txBody>
      </p:sp>
      <p:sp>
        <p:nvSpPr>
          <p:cNvPr id="65578" name="Text Box 42"/>
          <p:cNvSpPr txBox="1">
            <a:spLocks noChangeArrowheads="1"/>
          </p:cNvSpPr>
          <p:nvPr/>
        </p:nvSpPr>
        <p:spPr bwMode="auto">
          <a:xfrm>
            <a:off x="974725" y="5441950"/>
            <a:ext cx="6080125"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u="sng">
                <a:solidFill>
                  <a:srgbClr val="FF0000"/>
                </a:solidFill>
              </a:rPr>
              <a:t>计数规律：</a:t>
            </a:r>
            <a:r>
              <a:rPr lang="zh-CN" altLang="en-US" sz="2800" b="1"/>
              <a:t>逢二进一。</a:t>
            </a:r>
          </a:p>
        </p:txBody>
      </p:sp>
      <p:sp>
        <p:nvSpPr>
          <p:cNvPr id="65579" name="Text Box 43"/>
          <p:cNvSpPr txBox="1">
            <a:spLocks noChangeArrowheads="1"/>
          </p:cNvSpPr>
          <p:nvPr/>
        </p:nvSpPr>
        <p:spPr bwMode="auto">
          <a:xfrm>
            <a:off x="969963" y="6018213"/>
            <a:ext cx="4840287" cy="519112"/>
          </a:xfrm>
          <a:prstGeom prst="rect">
            <a:avLst/>
          </a:prstGeom>
          <a:noFill/>
          <a:ln w="9525">
            <a:noFill/>
            <a:miter lim="800000"/>
            <a:headEnd/>
            <a:tailEnd/>
          </a:ln>
          <a:effectLst/>
        </p:spPr>
        <p:txBody>
          <a:bodyPr>
            <a:spAutoFit/>
          </a:bodyPr>
          <a:lstStyle/>
          <a:p>
            <a:pPr eaLnBrk="1" hangingPunct="1">
              <a:spcBef>
                <a:spcPct val="50000"/>
              </a:spcBef>
            </a:pPr>
            <a:r>
              <a:rPr lang="zh-CN" altLang="en-US" sz="2800" b="1"/>
              <a:t>三位二进制异步加法计数器</a:t>
            </a:r>
          </a:p>
        </p:txBody>
      </p:sp>
      <p:grpSp>
        <p:nvGrpSpPr>
          <p:cNvPr id="7193" name="Group 44"/>
          <p:cNvGrpSpPr>
            <a:grpSpLocks/>
          </p:cNvGrpSpPr>
          <p:nvPr/>
        </p:nvGrpSpPr>
        <p:grpSpPr bwMode="auto">
          <a:xfrm>
            <a:off x="785813" y="793750"/>
            <a:ext cx="4565650" cy="1952625"/>
            <a:chOff x="1246" y="2753"/>
            <a:chExt cx="2876" cy="1294"/>
          </a:xfrm>
        </p:grpSpPr>
        <p:sp>
          <p:nvSpPr>
            <p:cNvPr id="7211" name="Rectangle 45"/>
            <p:cNvSpPr>
              <a:spLocks noChangeArrowheads="1"/>
            </p:cNvSpPr>
            <p:nvPr/>
          </p:nvSpPr>
          <p:spPr bwMode="auto">
            <a:xfrm>
              <a:off x="1916" y="2936"/>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7212" name="AutoShape 46"/>
            <p:cNvSpPr>
              <a:spLocks noChangeArrowheads="1"/>
            </p:cNvSpPr>
            <p:nvPr/>
          </p:nvSpPr>
          <p:spPr bwMode="auto">
            <a:xfrm rot="5400000" flipH="1">
              <a:off x="1916" y="3179"/>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7213" name="Text Box 47"/>
            <p:cNvSpPr txBox="1">
              <a:spLocks noChangeArrowheads="1"/>
            </p:cNvSpPr>
            <p:nvPr/>
          </p:nvSpPr>
          <p:spPr bwMode="auto">
            <a:xfrm>
              <a:off x="2112" y="2984"/>
              <a:ext cx="301" cy="245"/>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7214" name="Line 48"/>
            <p:cNvSpPr>
              <a:spLocks noChangeShapeType="1"/>
            </p:cNvSpPr>
            <p:nvPr/>
          </p:nvSpPr>
          <p:spPr bwMode="auto">
            <a:xfrm>
              <a:off x="2178" y="3015"/>
              <a:ext cx="100" cy="0"/>
            </a:xfrm>
            <a:prstGeom prst="line">
              <a:avLst/>
            </a:prstGeom>
            <a:noFill/>
            <a:ln w="28575">
              <a:solidFill>
                <a:schemeClr val="tx1"/>
              </a:solidFill>
              <a:round/>
              <a:headEnd/>
              <a:tailEnd/>
            </a:ln>
          </p:spPr>
          <p:txBody>
            <a:bodyPr wrap="none" anchor="ctr"/>
            <a:lstStyle/>
            <a:p>
              <a:endParaRPr lang="zh-CN" altLang="en-US"/>
            </a:p>
          </p:txBody>
        </p:sp>
        <p:sp>
          <p:nvSpPr>
            <p:cNvPr id="7215" name="Text Box 49"/>
            <p:cNvSpPr txBox="1">
              <a:spLocks noChangeArrowheads="1"/>
            </p:cNvSpPr>
            <p:nvPr/>
          </p:nvSpPr>
          <p:spPr bwMode="auto">
            <a:xfrm>
              <a:off x="1900" y="2935"/>
              <a:ext cx="300" cy="243"/>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2</a:t>
              </a:r>
              <a:endParaRPr lang="en-US" altLang="zh-CN" sz="1800" b="1"/>
            </a:p>
          </p:txBody>
        </p:sp>
        <p:sp>
          <p:nvSpPr>
            <p:cNvPr id="7216" name="Rectangle 50"/>
            <p:cNvSpPr>
              <a:spLocks noChangeArrowheads="1"/>
            </p:cNvSpPr>
            <p:nvPr/>
          </p:nvSpPr>
          <p:spPr bwMode="auto">
            <a:xfrm>
              <a:off x="2642" y="2933"/>
              <a:ext cx="432" cy="62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7217" name="AutoShape 51"/>
            <p:cNvSpPr>
              <a:spLocks noChangeArrowheads="1"/>
            </p:cNvSpPr>
            <p:nvPr/>
          </p:nvSpPr>
          <p:spPr bwMode="auto">
            <a:xfrm rot="5400000" flipH="1">
              <a:off x="2642" y="3194"/>
              <a:ext cx="96"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7218" name="Text Box 52"/>
            <p:cNvSpPr txBox="1">
              <a:spLocks noChangeArrowheads="1"/>
            </p:cNvSpPr>
            <p:nvPr/>
          </p:nvSpPr>
          <p:spPr bwMode="auto">
            <a:xfrm>
              <a:off x="2829" y="2990"/>
              <a:ext cx="318" cy="243"/>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7219" name="Line 53"/>
            <p:cNvSpPr>
              <a:spLocks noChangeShapeType="1"/>
            </p:cNvSpPr>
            <p:nvPr/>
          </p:nvSpPr>
          <p:spPr bwMode="auto">
            <a:xfrm>
              <a:off x="2895" y="3021"/>
              <a:ext cx="100" cy="0"/>
            </a:xfrm>
            <a:prstGeom prst="line">
              <a:avLst/>
            </a:prstGeom>
            <a:noFill/>
            <a:ln w="28575">
              <a:solidFill>
                <a:schemeClr val="tx1"/>
              </a:solidFill>
              <a:round/>
              <a:headEnd/>
              <a:tailEnd/>
            </a:ln>
          </p:spPr>
          <p:txBody>
            <a:bodyPr wrap="none" anchor="ctr"/>
            <a:lstStyle/>
            <a:p>
              <a:endParaRPr lang="zh-CN" altLang="en-US"/>
            </a:p>
          </p:txBody>
        </p:sp>
        <p:sp>
          <p:nvSpPr>
            <p:cNvPr id="7220" name="Text Box 54"/>
            <p:cNvSpPr txBox="1">
              <a:spLocks noChangeArrowheads="1"/>
            </p:cNvSpPr>
            <p:nvPr/>
          </p:nvSpPr>
          <p:spPr bwMode="auto">
            <a:xfrm>
              <a:off x="2626" y="2933"/>
              <a:ext cx="319" cy="243"/>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1</a:t>
              </a:r>
              <a:endParaRPr lang="en-US" altLang="zh-CN" sz="1800" b="1"/>
            </a:p>
          </p:txBody>
        </p:sp>
        <p:sp>
          <p:nvSpPr>
            <p:cNvPr id="7221" name="Rectangle 55"/>
            <p:cNvSpPr>
              <a:spLocks noChangeArrowheads="1"/>
            </p:cNvSpPr>
            <p:nvPr/>
          </p:nvSpPr>
          <p:spPr bwMode="auto">
            <a:xfrm>
              <a:off x="3368" y="2939"/>
              <a:ext cx="416" cy="606"/>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7222" name="AutoShape 56"/>
            <p:cNvSpPr>
              <a:spLocks noChangeArrowheads="1"/>
            </p:cNvSpPr>
            <p:nvPr/>
          </p:nvSpPr>
          <p:spPr bwMode="auto">
            <a:xfrm rot="5400000" flipH="1">
              <a:off x="3367" y="3193"/>
              <a:ext cx="94" cy="92"/>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7223" name="Text Box 57"/>
            <p:cNvSpPr txBox="1">
              <a:spLocks noChangeArrowheads="1"/>
            </p:cNvSpPr>
            <p:nvPr/>
          </p:nvSpPr>
          <p:spPr bwMode="auto">
            <a:xfrm>
              <a:off x="3538" y="2978"/>
              <a:ext cx="372" cy="243"/>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7224" name="Line 58"/>
            <p:cNvSpPr>
              <a:spLocks noChangeShapeType="1"/>
            </p:cNvSpPr>
            <p:nvPr/>
          </p:nvSpPr>
          <p:spPr bwMode="auto">
            <a:xfrm>
              <a:off x="3600" y="3012"/>
              <a:ext cx="97" cy="0"/>
            </a:xfrm>
            <a:prstGeom prst="line">
              <a:avLst/>
            </a:prstGeom>
            <a:noFill/>
            <a:ln w="28575">
              <a:solidFill>
                <a:schemeClr val="tx1"/>
              </a:solidFill>
              <a:round/>
              <a:headEnd/>
              <a:tailEnd/>
            </a:ln>
          </p:spPr>
          <p:txBody>
            <a:bodyPr wrap="none" anchor="ctr"/>
            <a:lstStyle/>
            <a:p>
              <a:endParaRPr lang="zh-CN" altLang="en-US"/>
            </a:p>
          </p:txBody>
        </p:sp>
        <p:sp>
          <p:nvSpPr>
            <p:cNvPr id="7225" name="Text Box 59"/>
            <p:cNvSpPr txBox="1">
              <a:spLocks noChangeArrowheads="1"/>
            </p:cNvSpPr>
            <p:nvPr/>
          </p:nvSpPr>
          <p:spPr bwMode="auto">
            <a:xfrm>
              <a:off x="3352" y="2929"/>
              <a:ext cx="310" cy="243"/>
            </a:xfrm>
            <a:prstGeom prst="rect">
              <a:avLst/>
            </a:prstGeom>
            <a:noFill/>
            <a:ln w="9525">
              <a:noFill/>
              <a:miter lim="800000"/>
              <a:headEnd/>
              <a:tailEnd/>
            </a:ln>
          </p:spPr>
          <p:txBody>
            <a:bodyPr>
              <a:spAutoFit/>
            </a:bodyPr>
            <a:lstStyle/>
            <a:p>
              <a:pPr eaLnBrk="1" hangingPunct="1">
                <a:spcBef>
                  <a:spcPct val="50000"/>
                </a:spcBef>
              </a:pPr>
              <a:r>
                <a:rPr lang="en-US" altLang="zh-CN" sz="1800" b="1"/>
                <a:t>D</a:t>
              </a:r>
              <a:r>
                <a:rPr lang="en-US" altLang="zh-CN" sz="1800" b="1" baseline="-25000"/>
                <a:t>0</a:t>
              </a:r>
              <a:endParaRPr lang="en-US" altLang="zh-CN" sz="1800" b="1"/>
            </a:p>
          </p:txBody>
        </p:sp>
        <p:sp>
          <p:nvSpPr>
            <p:cNvPr id="7226" name="Text Box 60"/>
            <p:cNvSpPr txBox="1">
              <a:spLocks noChangeArrowheads="1"/>
            </p:cNvSpPr>
            <p:nvPr/>
          </p:nvSpPr>
          <p:spPr bwMode="auto">
            <a:xfrm>
              <a:off x="2100" y="3314"/>
              <a:ext cx="301" cy="243"/>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7227" name="Text Box 61"/>
            <p:cNvSpPr txBox="1">
              <a:spLocks noChangeArrowheads="1"/>
            </p:cNvSpPr>
            <p:nvPr/>
          </p:nvSpPr>
          <p:spPr bwMode="auto">
            <a:xfrm>
              <a:off x="2826" y="3320"/>
              <a:ext cx="318" cy="243"/>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7228" name="Text Box 62"/>
            <p:cNvSpPr txBox="1">
              <a:spLocks noChangeArrowheads="1"/>
            </p:cNvSpPr>
            <p:nvPr/>
          </p:nvSpPr>
          <p:spPr bwMode="auto">
            <a:xfrm>
              <a:off x="3535" y="3299"/>
              <a:ext cx="372" cy="243"/>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7229" name="Line 63"/>
            <p:cNvSpPr>
              <a:spLocks noChangeShapeType="1"/>
            </p:cNvSpPr>
            <p:nvPr/>
          </p:nvSpPr>
          <p:spPr bwMode="auto">
            <a:xfrm>
              <a:off x="1818" y="3044"/>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0" name="Line 64"/>
            <p:cNvSpPr>
              <a:spLocks noChangeShapeType="1"/>
            </p:cNvSpPr>
            <p:nvPr/>
          </p:nvSpPr>
          <p:spPr bwMode="auto">
            <a:xfrm>
              <a:off x="2541" y="3058"/>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1" name="Line 65"/>
            <p:cNvSpPr>
              <a:spLocks noChangeShapeType="1"/>
            </p:cNvSpPr>
            <p:nvPr/>
          </p:nvSpPr>
          <p:spPr bwMode="auto">
            <a:xfrm>
              <a:off x="3277" y="3045"/>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2" name="Line 66"/>
            <p:cNvSpPr>
              <a:spLocks noChangeShapeType="1"/>
            </p:cNvSpPr>
            <p:nvPr/>
          </p:nvSpPr>
          <p:spPr bwMode="auto">
            <a:xfrm>
              <a:off x="2359" y="3058"/>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3" name="Line 67"/>
            <p:cNvSpPr>
              <a:spLocks noChangeShapeType="1"/>
            </p:cNvSpPr>
            <p:nvPr/>
          </p:nvSpPr>
          <p:spPr bwMode="auto">
            <a:xfrm>
              <a:off x="3064" y="3045"/>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4" name="Line 68"/>
            <p:cNvSpPr>
              <a:spLocks noChangeShapeType="1"/>
            </p:cNvSpPr>
            <p:nvPr/>
          </p:nvSpPr>
          <p:spPr bwMode="auto">
            <a:xfrm>
              <a:off x="3783" y="3042"/>
              <a:ext cx="109" cy="0"/>
            </a:xfrm>
            <a:prstGeom prst="line">
              <a:avLst/>
            </a:prstGeom>
            <a:noFill/>
            <a:ln w="38100">
              <a:solidFill>
                <a:schemeClr val="tx1"/>
              </a:solidFill>
              <a:round/>
              <a:headEnd/>
              <a:tailEnd/>
            </a:ln>
            <a:effectLst/>
          </p:spPr>
          <p:txBody>
            <a:bodyPr wrap="none" anchor="ctr"/>
            <a:lstStyle/>
            <a:p>
              <a:endParaRPr lang="zh-CN" altLang="en-US"/>
            </a:p>
          </p:txBody>
        </p:sp>
        <p:sp>
          <p:nvSpPr>
            <p:cNvPr id="7235" name="Line 69"/>
            <p:cNvSpPr>
              <a:spLocks noChangeShapeType="1"/>
            </p:cNvSpPr>
            <p:nvPr/>
          </p:nvSpPr>
          <p:spPr bwMode="auto">
            <a:xfrm>
              <a:off x="1818" y="2753"/>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7236" name="Line 70"/>
            <p:cNvSpPr>
              <a:spLocks noChangeShapeType="1"/>
            </p:cNvSpPr>
            <p:nvPr/>
          </p:nvSpPr>
          <p:spPr bwMode="auto">
            <a:xfrm>
              <a:off x="2441" y="2768"/>
              <a:ext cx="0" cy="482"/>
            </a:xfrm>
            <a:prstGeom prst="line">
              <a:avLst/>
            </a:prstGeom>
            <a:noFill/>
            <a:ln w="38100">
              <a:solidFill>
                <a:schemeClr val="tx1"/>
              </a:solidFill>
              <a:round/>
              <a:headEnd/>
              <a:tailEnd/>
            </a:ln>
            <a:effectLst/>
          </p:spPr>
          <p:txBody>
            <a:bodyPr wrap="none" anchor="ctr"/>
            <a:lstStyle/>
            <a:p>
              <a:endParaRPr lang="zh-CN" altLang="en-US"/>
            </a:p>
          </p:txBody>
        </p:sp>
        <p:sp>
          <p:nvSpPr>
            <p:cNvPr id="7237" name="Line 71"/>
            <p:cNvSpPr>
              <a:spLocks noChangeShapeType="1"/>
            </p:cNvSpPr>
            <p:nvPr/>
          </p:nvSpPr>
          <p:spPr bwMode="auto">
            <a:xfrm>
              <a:off x="2550" y="2769"/>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7238" name="Line 72"/>
            <p:cNvSpPr>
              <a:spLocks noChangeShapeType="1"/>
            </p:cNvSpPr>
            <p:nvPr/>
          </p:nvSpPr>
          <p:spPr bwMode="auto">
            <a:xfrm>
              <a:off x="3155" y="2766"/>
              <a:ext cx="0" cy="482"/>
            </a:xfrm>
            <a:prstGeom prst="line">
              <a:avLst/>
            </a:prstGeom>
            <a:noFill/>
            <a:ln w="38100">
              <a:solidFill>
                <a:schemeClr val="tx1"/>
              </a:solidFill>
              <a:round/>
              <a:headEnd/>
              <a:tailEnd/>
            </a:ln>
            <a:effectLst/>
          </p:spPr>
          <p:txBody>
            <a:bodyPr wrap="none" anchor="ctr"/>
            <a:lstStyle/>
            <a:p>
              <a:endParaRPr lang="zh-CN" altLang="en-US"/>
            </a:p>
          </p:txBody>
        </p:sp>
        <p:sp>
          <p:nvSpPr>
            <p:cNvPr id="7239" name="Line 73"/>
            <p:cNvSpPr>
              <a:spLocks noChangeShapeType="1"/>
            </p:cNvSpPr>
            <p:nvPr/>
          </p:nvSpPr>
          <p:spPr bwMode="auto">
            <a:xfrm>
              <a:off x="3273" y="2768"/>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7240" name="Line 74"/>
            <p:cNvSpPr>
              <a:spLocks noChangeShapeType="1"/>
            </p:cNvSpPr>
            <p:nvPr/>
          </p:nvSpPr>
          <p:spPr bwMode="auto">
            <a:xfrm>
              <a:off x="3896" y="2765"/>
              <a:ext cx="0" cy="291"/>
            </a:xfrm>
            <a:prstGeom prst="line">
              <a:avLst/>
            </a:prstGeom>
            <a:noFill/>
            <a:ln w="38100">
              <a:solidFill>
                <a:schemeClr val="tx1"/>
              </a:solidFill>
              <a:round/>
              <a:headEnd/>
              <a:tailEnd/>
            </a:ln>
            <a:effectLst/>
          </p:spPr>
          <p:txBody>
            <a:bodyPr wrap="none" anchor="ctr"/>
            <a:lstStyle/>
            <a:p>
              <a:endParaRPr lang="zh-CN" altLang="en-US"/>
            </a:p>
          </p:txBody>
        </p:sp>
        <p:sp>
          <p:nvSpPr>
            <p:cNvPr id="7241" name="Line 75"/>
            <p:cNvSpPr>
              <a:spLocks noChangeShapeType="1"/>
            </p:cNvSpPr>
            <p:nvPr/>
          </p:nvSpPr>
          <p:spPr bwMode="auto">
            <a:xfrm>
              <a:off x="1818" y="2753"/>
              <a:ext cx="636" cy="0"/>
            </a:xfrm>
            <a:prstGeom prst="line">
              <a:avLst/>
            </a:prstGeom>
            <a:noFill/>
            <a:ln w="38100">
              <a:solidFill>
                <a:schemeClr val="tx1"/>
              </a:solidFill>
              <a:round/>
              <a:headEnd/>
              <a:tailEnd/>
            </a:ln>
            <a:effectLst/>
          </p:spPr>
          <p:txBody>
            <a:bodyPr wrap="none" anchor="ctr"/>
            <a:lstStyle/>
            <a:p>
              <a:endParaRPr lang="zh-CN" altLang="en-US"/>
            </a:p>
          </p:txBody>
        </p:sp>
        <p:sp>
          <p:nvSpPr>
            <p:cNvPr id="7242" name="Line 76"/>
            <p:cNvSpPr>
              <a:spLocks noChangeShapeType="1"/>
            </p:cNvSpPr>
            <p:nvPr/>
          </p:nvSpPr>
          <p:spPr bwMode="auto">
            <a:xfrm flipV="1">
              <a:off x="2545" y="2762"/>
              <a:ext cx="612" cy="13"/>
            </a:xfrm>
            <a:prstGeom prst="line">
              <a:avLst/>
            </a:prstGeom>
            <a:noFill/>
            <a:ln w="38100">
              <a:solidFill>
                <a:schemeClr val="tx1"/>
              </a:solidFill>
              <a:round/>
              <a:headEnd/>
              <a:tailEnd/>
            </a:ln>
            <a:effectLst/>
          </p:spPr>
          <p:txBody>
            <a:bodyPr wrap="none" anchor="ctr"/>
            <a:lstStyle/>
            <a:p>
              <a:endParaRPr lang="zh-CN" altLang="en-US"/>
            </a:p>
          </p:txBody>
        </p:sp>
        <p:sp>
          <p:nvSpPr>
            <p:cNvPr id="7243" name="Line 77"/>
            <p:cNvSpPr>
              <a:spLocks noChangeShapeType="1"/>
            </p:cNvSpPr>
            <p:nvPr/>
          </p:nvSpPr>
          <p:spPr bwMode="auto">
            <a:xfrm>
              <a:off x="3267" y="2772"/>
              <a:ext cx="637" cy="0"/>
            </a:xfrm>
            <a:prstGeom prst="line">
              <a:avLst/>
            </a:prstGeom>
            <a:noFill/>
            <a:ln w="38100">
              <a:solidFill>
                <a:schemeClr val="tx1"/>
              </a:solidFill>
              <a:round/>
              <a:headEnd/>
              <a:tailEnd/>
            </a:ln>
            <a:effectLst/>
          </p:spPr>
          <p:txBody>
            <a:bodyPr wrap="none" anchor="ctr"/>
            <a:lstStyle/>
            <a:p>
              <a:endParaRPr lang="zh-CN" altLang="en-US"/>
            </a:p>
          </p:txBody>
        </p:sp>
        <p:sp>
          <p:nvSpPr>
            <p:cNvPr id="7244" name="Line 78"/>
            <p:cNvSpPr>
              <a:spLocks noChangeShapeType="1"/>
            </p:cNvSpPr>
            <p:nvPr/>
          </p:nvSpPr>
          <p:spPr bwMode="auto">
            <a:xfrm>
              <a:off x="2454" y="3235"/>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7245" name="Line 79"/>
            <p:cNvSpPr>
              <a:spLocks noChangeShapeType="1"/>
            </p:cNvSpPr>
            <p:nvPr/>
          </p:nvSpPr>
          <p:spPr bwMode="auto">
            <a:xfrm>
              <a:off x="3171" y="3232"/>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7246" name="Line 80"/>
            <p:cNvSpPr>
              <a:spLocks noChangeShapeType="1"/>
            </p:cNvSpPr>
            <p:nvPr/>
          </p:nvSpPr>
          <p:spPr bwMode="auto">
            <a:xfrm>
              <a:off x="1722" y="3232"/>
              <a:ext cx="200" cy="0"/>
            </a:xfrm>
            <a:prstGeom prst="line">
              <a:avLst/>
            </a:prstGeom>
            <a:noFill/>
            <a:ln w="38100">
              <a:solidFill>
                <a:schemeClr val="tx1"/>
              </a:solidFill>
              <a:round/>
              <a:headEnd/>
              <a:tailEnd/>
            </a:ln>
            <a:effectLst/>
          </p:spPr>
          <p:txBody>
            <a:bodyPr wrap="none" anchor="ctr"/>
            <a:lstStyle/>
            <a:p>
              <a:endParaRPr lang="zh-CN" altLang="en-US"/>
            </a:p>
          </p:txBody>
        </p:sp>
        <p:sp>
          <p:nvSpPr>
            <p:cNvPr id="7247" name="Oval 81"/>
            <p:cNvSpPr>
              <a:spLocks noChangeArrowheads="1"/>
            </p:cNvSpPr>
            <p:nvPr/>
          </p:nvSpPr>
          <p:spPr bwMode="auto">
            <a:xfrm>
              <a:off x="2408" y="3017"/>
              <a:ext cx="64" cy="63"/>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7248" name="Oval 82"/>
            <p:cNvSpPr>
              <a:spLocks noChangeArrowheads="1"/>
            </p:cNvSpPr>
            <p:nvPr/>
          </p:nvSpPr>
          <p:spPr bwMode="auto">
            <a:xfrm>
              <a:off x="3121" y="3005"/>
              <a:ext cx="64" cy="63"/>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7249" name="Text Box 83"/>
            <p:cNvSpPr txBox="1">
              <a:spLocks noChangeArrowheads="1"/>
            </p:cNvSpPr>
            <p:nvPr/>
          </p:nvSpPr>
          <p:spPr bwMode="auto">
            <a:xfrm>
              <a:off x="1320" y="2999"/>
              <a:ext cx="509" cy="303"/>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7250" name="Text Box 84"/>
            <p:cNvSpPr txBox="1">
              <a:spLocks noChangeArrowheads="1"/>
            </p:cNvSpPr>
            <p:nvPr/>
          </p:nvSpPr>
          <p:spPr bwMode="auto">
            <a:xfrm>
              <a:off x="1246" y="3234"/>
              <a:ext cx="600" cy="545"/>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计数脉冲</a:t>
              </a:r>
            </a:p>
          </p:txBody>
        </p:sp>
        <p:sp>
          <p:nvSpPr>
            <p:cNvPr id="7251" name="Text Box 85"/>
            <p:cNvSpPr txBox="1">
              <a:spLocks noChangeArrowheads="1"/>
            </p:cNvSpPr>
            <p:nvPr/>
          </p:nvSpPr>
          <p:spPr bwMode="auto">
            <a:xfrm>
              <a:off x="1577" y="3744"/>
              <a:ext cx="2545" cy="303"/>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三位二进制异步加法计数器</a:t>
              </a:r>
            </a:p>
          </p:txBody>
        </p:sp>
      </p:grpSp>
      <p:sp>
        <p:nvSpPr>
          <p:cNvPr id="65622" name="Line 86"/>
          <p:cNvSpPr>
            <a:spLocks noChangeShapeType="1"/>
          </p:cNvSpPr>
          <p:nvPr/>
        </p:nvSpPr>
        <p:spPr bwMode="auto">
          <a:xfrm>
            <a:off x="304800" y="5410200"/>
            <a:ext cx="8588375" cy="0"/>
          </a:xfrm>
          <a:prstGeom prst="line">
            <a:avLst/>
          </a:prstGeom>
          <a:noFill/>
          <a:ln w="57150">
            <a:solidFill>
              <a:schemeClr val="accent1"/>
            </a:solidFill>
            <a:round/>
            <a:headEnd/>
            <a:tailEnd/>
          </a:ln>
          <a:effectLst/>
        </p:spPr>
        <p:txBody>
          <a:bodyPr anchor="ctr">
            <a:spAutoFit/>
          </a:bodyPr>
          <a:lstStyle/>
          <a:p>
            <a:endParaRPr lang="zh-CN" altLang="en-US"/>
          </a:p>
        </p:txBody>
      </p:sp>
      <p:sp>
        <p:nvSpPr>
          <p:cNvPr id="65623" name="Oval 87"/>
          <p:cNvSpPr>
            <a:spLocks noChangeArrowheads="1"/>
          </p:cNvSpPr>
          <p:nvPr/>
        </p:nvSpPr>
        <p:spPr bwMode="auto">
          <a:xfrm>
            <a:off x="1066800" y="3048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000</a:t>
            </a:r>
          </a:p>
        </p:txBody>
      </p:sp>
      <p:sp>
        <p:nvSpPr>
          <p:cNvPr id="65624" name="Oval 88"/>
          <p:cNvSpPr>
            <a:spLocks noChangeArrowheads="1"/>
          </p:cNvSpPr>
          <p:nvPr/>
        </p:nvSpPr>
        <p:spPr bwMode="auto">
          <a:xfrm>
            <a:off x="2133600" y="3048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001</a:t>
            </a:r>
          </a:p>
        </p:txBody>
      </p:sp>
      <p:sp>
        <p:nvSpPr>
          <p:cNvPr id="65625" name="Oval 89"/>
          <p:cNvSpPr>
            <a:spLocks noChangeArrowheads="1"/>
          </p:cNvSpPr>
          <p:nvPr/>
        </p:nvSpPr>
        <p:spPr bwMode="auto">
          <a:xfrm>
            <a:off x="3276600" y="3048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010</a:t>
            </a:r>
          </a:p>
        </p:txBody>
      </p:sp>
      <p:sp>
        <p:nvSpPr>
          <p:cNvPr id="65626" name="Oval 90"/>
          <p:cNvSpPr>
            <a:spLocks noChangeArrowheads="1"/>
          </p:cNvSpPr>
          <p:nvPr/>
        </p:nvSpPr>
        <p:spPr bwMode="auto">
          <a:xfrm>
            <a:off x="4495800" y="3048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011</a:t>
            </a:r>
          </a:p>
        </p:txBody>
      </p:sp>
      <p:sp>
        <p:nvSpPr>
          <p:cNvPr id="65627" name="Oval 91"/>
          <p:cNvSpPr>
            <a:spLocks noChangeArrowheads="1"/>
          </p:cNvSpPr>
          <p:nvPr/>
        </p:nvSpPr>
        <p:spPr bwMode="auto">
          <a:xfrm>
            <a:off x="4495800" y="4191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100</a:t>
            </a:r>
          </a:p>
        </p:txBody>
      </p:sp>
      <p:sp>
        <p:nvSpPr>
          <p:cNvPr id="65628" name="Oval 92"/>
          <p:cNvSpPr>
            <a:spLocks noChangeArrowheads="1"/>
          </p:cNvSpPr>
          <p:nvPr/>
        </p:nvSpPr>
        <p:spPr bwMode="auto">
          <a:xfrm>
            <a:off x="3276600" y="4191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101</a:t>
            </a:r>
          </a:p>
        </p:txBody>
      </p:sp>
      <p:sp>
        <p:nvSpPr>
          <p:cNvPr id="65629" name="Oval 93"/>
          <p:cNvSpPr>
            <a:spLocks noChangeArrowheads="1"/>
          </p:cNvSpPr>
          <p:nvPr/>
        </p:nvSpPr>
        <p:spPr bwMode="auto">
          <a:xfrm>
            <a:off x="2133600" y="4191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110</a:t>
            </a:r>
          </a:p>
        </p:txBody>
      </p:sp>
      <p:sp>
        <p:nvSpPr>
          <p:cNvPr id="65630" name="Oval 94"/>
          <p:cNvSpPr>
            <a:spLocks noChangeArrowheads="1"/>
          </p:cNvSpPr>
          <p:nvPr/>
        </p:nvSpPr>
        <p:spPr bwMode="auto">
          <a:xfrm>
            <a:off x="1066800" y="41910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111</a:t>
            </a:r>
          </a:p>
        </p:txBody>
      </p:sp>
      <p:sp>
        <p:nvSpPr>
          <p:cNvPr id="65631" name="Line 95"/>
          <p:cNvSpPr>
            <a:spLocks noChangeShapeType="1"/>
          </p:cNvSpPr>
          <p:nvPr/>
        </p:nvSpPr>
        <p:spPr bwMode="auto">
          <a:xfrm>
            <a:off x="1828800" y="3429000"/>
            <a:ext cx="3048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2" name="Line 96"/>
          <p:cNvSpPr>
            <a:spLocks noChangeShapeType="1"/>
          </p:cNvSpPr>
          <p:nvPr/>
        </p:nvSpPr>
        <p:spPr bwMode="auto">
          <a:xfrm>
            <a:off x="2895600" y="34290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3" name="Line 97"/>
          <p:cNvSpPr>
            <a:spLocks noChangeShapeType="1"/>
          </p:cNvSpPr>
          <p:nvPr/>
        </p:nvSpPr>
        <p:spPr bwMode="auto">
          <a:xfrm>
            <a:off x="4038600" y="3429000"/>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4" name="Line 98"/>
          <p:cNvSpPr>
            <a:spLocks noChangeShapeType="1"/>
          </p:cNvSpPr>
          <p:nvPr/>
        </p:nvSpPr>
        <p:spPr bwMode="auto">
          <a:xfrm>
            <a:off x="4876800" y="38100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65635" name="Line 99"/>
          <p:cNvSpPr>
            <a:spLocks noChangeShapeType="1"/>
          </p:cNvSpPr>
          <p:nvPr/>
        </p:nvSpPr>
        <p:spPr bwMode="auto">
          <a:xfrm flipH="1">
            <a:off x="4038600" y="4572000"/>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6" name="Line 100"/>
          <p:cNvSpPr>
            <a:spLocks noChangeShapeType="1"/>
          </p:cNvSpPr>
          <p:nvPr/>
        </p:nvSpPr>
        <p:spPr bwMode="auto">
          <a:xfrm flipH="1">
            <a:off x="2895600" y="45720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7" name="Line 101"/>
          <p:cNvSpPr>
            <a:spLocks noChangeShapeType="1"/>
          </p:cNvSpPr>
          <p:nvPr/>
        </p:nvSpPr>
        <p:spPr bwMode="auto">
          <a:xfrm flipH="1">
            <a:off x="1828800" y="45720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5638" name="Line 102"/>
          <p:cNvSpPr>
            <a:spLocks noChangeShapeType="1"/>
          </p:cNvSpPr>
          <p:nvPr/>
        </p:nvSpPr>
        <p:spPr bwMode="auto">
          <a:xfrm flipV="1">
            <a:off x="1447800" y="3810000"/>
            <a:ext cx="0" cy="3810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538"/>
                                        </p:tgtEl>
                                        <p:attrNameLst>
                                          <p:attrName>style.visibility</p:attrName>
                                        </p:attrNameLst>
                                      </p:cBhvr>
                                      <p:to>
                                        <p:strVal val="visible"/>
                                      </p:to>
                                    </p:set>
                                    <p:animEffect transition="in" filter="wipe(up)">
                                      <p:cBhvr>
                                        <p:cTn id="7" dur="500"/>
                                        <p:tgtEl>
                                          <p:spTgt spid="655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7"/>
                                        </p:tgtEl>
                                        <p:attrNameLst>
                                          <p:attrName>style.visibility</p:attrName>
                                        </p:attrNameLst>
                                      </p:cBhvr>
                                      <p:to>
                                        <p:strVal val="visible"/>
                                      </p:to>
                                    </p:set>
                                    <p:animEffect transition="in" filter="wipe(up)">
                                      <p:cBhvr>
                                        <p:cTn id="12" dur="500"/>
                                        <p:tgtEl>
                                          <p:spTgt spid="65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5549"/>
                                        </p:tgtEl>
                                        <p:attrNameLst>
                                          <p:attrName>style.visibility</p:attrName>
                                        </p:attrNameLst>
                                      </p:cBhvr>
                                      <p:to>
                                        <p:strVal val="visible"/>
                                      </p:to>
                                    </p:set>
                                    <p:animEffect transition="in" filter="wipe(up)">
                                      <p:cBhvr>
                                        <p:cTn id="17" dur="500"/>
                                        <p:tgtEl>
                                          <p:spTgt spid="655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5548">
                                            <p:txEl>
                                              <p:pRg st="0" end="0"/>
                                            </p:txEl>
                                          </p:spTgt>
                                        </p:tgtEl>
                                        <p:attrNameLst>
                                          <p:attrName>style.visibility</p:attrName>
                                        </p:attrNameLst>
                                      </p:cBhvr>
                                      <p:to>
                                        <p:strVal val="visible"/>
                                      </p:to>
                                    </p:set>
                                    <p:animEffect transition="in" filter="box(out)">
                                      <p:cBhvr>
                                        <p:cTn id="22" dur="500"/>
                                        <p:tgtEl>
                                          <p:spTgt spid="65548">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5560">
                                            <p:txEl>
                                              <p:pRg st="0" end="0"/>
                                            </p:txEl>
                                          </p:spTgt>
                                        </p:tgtEl>
                                        <p:attrNameLst>
                                          <p:attrName>style.visibility</p:attrName>
                                        </p:attrNameLst>
                                      </p:cBhvr>
                                      <p:to>
                                        <p:strVal val="visible"/>
                                      </p:to>
                                    </p:set>
                                    <p:animEffect transition="in" filter="box(out)">
                                      <p:cBhvr>
                                        <p:cTn id="27" dur="500"/>
                                        <p:tgtEl>
                                          <p:spTgt spid="6556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562"/>
                                        </p:tgtEl>
                                        <p:attrNameLst>
                                          <p:attrName>style.visibility</p:attrName>
                                        </p:attrNameLst>
                                      </p:cBhvr>
                                      <p:to>
                                        <p:strVal val="visible"/>
                                      </p:to>
                                    </p:set>
                                    <p:animEffect transition="in" filter="wipe(up)">
                                      <p:cBhvr>
                                        <p:cTn id="32" dur="500"/>
                                        <p:tgtEl>
                                          <p:spTgt spid="655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65574">
                                            <p:txEl>
                                              <p:pRg st="0" end="0"/>
                                            </p:txEl>
                                          </p:spTgt>
                                        </p:tgtEl>
                                        <p:attrNameLst>
                                          <p:attrName>style.visibility</p:attrName>
                                        </p:attrNameLst>
                                      </p:cBhvr>
                                      <p:to>
                                        <p:strVal val="visible"/>
                                      </p:to>
                                    </p:set>
                                    <p:animEffect transition="in" filter="box(out)">
                                      <p:cBhvr>
                                        <p:cTn id="37" dur="500"/>
                                        <p:tgtEl>
                                          <p:spTgt spid="6557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65561">
                                            <p:txEl>
                                              <p:pRg st="0" end="0"/>
                                            </p:txEl>
                                          </p:spTgt>
                                        </p:tgtEl>
                                        <p:attrNameLst>
                                          <p:attrName>style.visibility</p:attrName>
                                        </p:attrNameLst>
                                      </p:cBhvr>
                                      <p:to>
                                        <p:strVal val="visible"/>
                                      </p:to>
                                    </p:set>
                                    <p:animEffect transition="in" filter="box(out)">
                                      <p:cBhvr>
                                        <p:cTn id="42" dur="500"/>
                                        <p:tgtEl>
                                          <p:spTgt spid="65561">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65563">
                                            <p:txEl>
                                              <p:pRg st="0" end="0"/>
                                            </p:txEl>
                                          </p:spTgt>
                                        </p:tgtEl>
                                        <p:attrNameLst>
                                          <p:attrName>style.visibility</p:attrName>
                                        </p:attrNameLst>
                                      </p:cBhvr>
                                      <p:to>
                                        <p:strVal val="visible"/>
                                      </p:to>
                                    </p:set>
                                    <p:animEffect transition="in" filter="box(out)">
                                      <p:cBhvr>
                                        <p:cTn id="47" dur="500"/>
                                        <p:tgtEl>
                                          <p:spTgt spid="65563">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5564"/>
                                        </p:tgtEl>
                                        <p:attrNameLst>
                                          <p:attrName>style.visibility</p:attrName>
                                        </p:attrNameLst>
                                      </p:cBhvr>
                                      <p:to>
                                        <p:strVal val="visible"/>
                                      </p:to>
                                    </p:set>
                                    <p:animEffect transition="in" filter="wipe(down)">
                                      <p:cBhvr>
                                        <p:cTn id="52" dur="500"/>
                                        <p:tgtEl>
                                          <p:spTgt spid="655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65565">
                                            <p:txEl>
                                              <p:pRg st="0" end="0"/>
                                            </p:txEl>
                                          </p:spTgt>
                                        </p:tgtEl>
                                        <p:attrNameLst>
                                          <p:attrName>style.visibility</p:attrName>
                                        </p:attrNameLst>
                                      </p:cBhvr>
                                      <p:to>
                                        <p:strVal val="visible"/>
                                      </p:to>
                                    </p:set>
                                    <p:animEffect transition="in" filter="box(out)">
                                      <p:cBhvr>
                                        <p:cTn id="57" dur="500"/>
                                        <p:tgtEl>
                                          <p:spTgt spid="6556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65566">
                                            <p:txEl>
                                              <p:pRg st="0" end="0"/>
                                            </p:txEl>
                                          </p:spTgt>
                                        </p:tgtEl>
                                        <p:attrNameLst>
                                          <p:attrName>style.visibility</p:attrName>
                                        </p:attrNameLst>
                                      </p:cBhvr>
                                      <p:to>
                                        <p:strVal val="visible"/>
                                      </p:to>
                                    </p:set>
                                    <p:animEffect transition="in" filter="box(out)">
                                      <p:cBhvr>
                                        <p:cTn id="62" dur="500"/>
                                        <p:tgtEl>
                                          <p:spTgt spid="65566">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65567">
                                            <p:txEl>
                                              <p:pRg st="0" end="0"/>
                                            </p:txEl>
                                          </p:spTgt>
                                        </p:tgtEl>
                                        <p:attrNameLst>
                                          <p:attrName>style.visibility</p:attrName>
                                        </p:attrNameLst>
                                      </p:cBhvr>
                                      <p:to>
                                        <p:strVal val="visible"/>
                                      </p:to>
                                    </p:set>
                                    <p:animEffect transition="in" filter="box(out)">
                                      <p:cBhvr>
                                        <p:cTn id="67" dur="500"/>
                                        <p:tgtEl>
                                          <p:spTgt spid="65567">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65568"/>
                                        </p:tgtEl>
                                        <p:attrNameLst>
                                          <p:attrName>style.visibility</p:attrName>
                                        </p:attrNameLst>
                                      </p:cBhvr>
                                      <p:to>
                                        <p:strVal val="visible"/>
                                      </p:to>
                                    </p:set>
                                    <p:animEffect transition="in" filter="wipe(up)">
                                      <p:cBhvr>
                                        <p:cTn id="72" dur="500"/>
                                        <p:tgtEl>
                                          <p:spTgt spid="6556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65575">
                                            <p:txEl>
                                              <p:pRg st="0" end="0"/>
                                            </p:txEl>
                                          </p:spTgt>
                                        </p:tgtEl>
                                        <p:attrNameLst>
                                          <p:attrName>style.visibility</p:attrName>
                                        </p:attrNameLst>
                                      </p:cBhvr>
                                      <p:to>
                                        <p:strVal val="visible"/>
                                      </p:to>
                                    </p:set>
                                    <p:animEffect transition="in" filter="box(out)">
                                      <p:cBhvr>
                                        <p:cTn id="77" dur="500"/>
                                        <p:tgtEl>
                                          <p:spTgt spid="65575">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65569">
                                            <p:txEl>
                                              <p:pRg st="0" end="0"/>
                                            </p:txEl>
                                          </p:spTgt>
                                        </p:tgtEl>
                                        <p:attrNameLst>
                                          <p:attrName>style.visibility</p:attrName>
                                        </p:attrNameLst>
                                      </p:cBhvr>
                                      <p:to>
                                        <p:strVal val="visible"/>
                                      </p:to>
                                    </p:set>
                                    <p:animEffect transition="in" filter="box(out)">
                                      <p:cBhvr>
                                        <p:cTn id="82" dur="500"/>
                                        <p:tgtEl>
                                          <p:spTgt spid="65569">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65570">
                                            <p:txEl>
                                              <p:pRg st="0" end="0"/>
                                            </p:txEl>
                                          </p:spTgt>
                                        </p:tgtEl>
                                        <p:attrNameLst>
                                          <p:attrName>style.visibility</p:attrName>
                                        </p:attrNameLst>
                                      </p:cBhvr>
                                      <p:to>
                                        <p:strVal val="visible"/>
                                      </p:to>
                                    </p:set>
                                    <p:animEffect transition="in" filter="box(out)">
                                      <p:cBhvr>
                                        <p:cTn id="87" dur="500"/>
                                        <p:tgtEl>
                                          <p:spTgt spid="65570">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5571"/>
                                        </p:tgtEl>
                                        <p:attrNameLst>
                                          <p:attrName>style.visibility</p:attrName>
                                        </p:attrNameLst>
                                      </p:cBhvr>
                                      <p:to>
                                        <p:strVal val="visible"/>
                                      </p:to>
                                    </p:set>
                                    <p:animEffect transition="in" filter="wipe(down)">
                                      <p:cBhvr>
                                        <p:cTn id="92" dur="500"/>
                                        <p:tgtEl>
                                          <p:spTgt spid="65571"/>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65572">
                                            <p:txEl>
                                              <p:pRg st="0" end="0"/>
                                            </p:txEl>
                                          </p:spTgt>
                                        </p:tgtEl>
                                        <p:attrNameLst>
                                          <p:attrName>style.visibility</p:attrName>
                                        </p:attrNameLst>
                                      </p:cBhvr>
                                      <p:to>
                                        <p:strVal val="visible"/>
                                      </p:to>
                                    </p:set>
                                    <p:animEffect transition="in" filter="box(out)">
                                      <p:cBhvr>
                                        <p:cTn id="97" dur="500"/>
                                        <p:tgtEl>
                                          <p:spTgt spid="65572">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65573">
                                            <p:txEl>
                                              <p:pRg st="0" end="0"/>
                                            </p:txEl>
                                          </p:spTgt>
                                        </p:tgtEl>
                                        <p:attrNameLst>
                                          <p:attrName>style.visibility</p:attrName>
                                        </p:attrNameLst>
                                      </p:cBhvr>
                                      <p:to>
                                        <p:strVal val="visible"/>
                                      </p:to>
                                    </p:set>
                                    <p:animEffect transition="in" filter="box(out)">
                                      <p:cBhvr>
                                        <p:cTn id="102" dur="500"/>
                                        <p:tgtEl>
                                          <p:spTgt spid="65573">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65576">
                                            <p:txEl>
                                              <p:pRg st="0" end="0"/>
                                            </p:txEl>
                                          </p:spTgt>
                                        </p:tgtEl>
                                        <p:attrNameLst>
                                          <p:attrName>style.visibility</p:attrName>
                                        </p:attrNameLst>
                                      </p:cBhvr>
                                      <p:to>
                                        <p:strVal val="visible"/>
                                      </p:to>
                                    </p:set>
                                    <p:animEffect transition="in" filter="box(out)">
                                      <p:cBhvr>
                                        <p:cTn id="107" dur="500"/>
                                        <p:tgtEl>
                                          <p:spTgt spid="65576">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5623"/>
                                        </p:tgtEl>
                                        <p:attrNameLst>
                                          <p:attrName>style.visibility</p:attrName>
                                        </p:attrNameLst>
                                      </p:cBhvr>
                                      <p:to>
                                        <p:strVal val="visible"/>
                                      </p:to>
                                    </p:set>
                                    <p:animEffect transition="in" filter="wipe(left)">
                                      <p:cBhvr>
                                        <p:cTn id="112" dur="500"/>
                                        <p:tgtEl>
                                          <p:spTgt spid="65623"/>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5631"/>
                                        </p:tgtEl>
                                        <p:attrNameLst>
                                          <p:attrName>style.visibility</p:attrName>
                                        </p:attrNameLst>
                                      </p:cBhvr>
                                      <p:to>
                                        <p:strVal val="visible"/>
                                      </p:to>
                                    </p:set>
                                    <p:animEffect transition="in" filter="wipe(left)">
                                      <p:cBhvr>
                                        <p:cTn id="117" dur="500"/>
                                        <p:tgtEl>
                                          <p:spTgt spid="6563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65624"/>
                                        </p:tgtEl>
                                        <p:attrNameLst>
                                          <p:attrName>style.visibility</p:attrName>
                                        </p:attrNameLst>
                                      </p:cBhvr>
                                      <p:to>
                                        <p:strVal val="visible"/>
                                      </p:to>
                                    </p:set>
                                    <p:animEffect transition="in" filter="wipe(left)">
                                      <p:cBhvr>
                                        <p:cTn id="122" dur="500"/>
                                        <p:tgtEl>
                                          <p:spTgt spid="6562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65632"/>
                                        </p:tgtEl>
                                        <p:attrNameLst>
                                          <p:attrName>style.visibility</p:attrName>
                                        </p:attrNameLst>
                                      </p:cBhvr>
                                      <p:to>
                                        <p:strVal val="visible"/>
                                      </p:to>
                                    </p:set>
                                    <p:animEffect transition="in" filter="wipe(left)">
                                      <p:cBhvr>
                                        <p:cTn id="127" dur="500"/>
                                        <p:tgtEl>
                                          <p:spTgt spid="6563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5625"/>
                                        </p:tgtEl>
                                        <p:attrNameLst>
                                          <p:attrName>style.visibility</p:attrName>
                                        </p:attrNameLst>
                                      </p:cBhvr>
                                      <p:to>
                                        <p:strVal val="visible"/>
                                      </p:to>
                                    </p:set>
                                    <p:animEffect transition="in" filter="wipe(left)">
                                      <p:cBhvr>
                                        <p:cTn id="132" dur="500"/>
                                        <p:tgtEl>
                                          <p:spTgt spid="65625"/>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65633"/>
                                        </p:tgtEl>
                                        <p:attrNameLst>
                                          <p:attrName>style.visibility</p:attrName>
                                        </p:attrNameLst>
                                      </p:cBhvr>
                                      <p:to>
                                        <p:strVal val="visible"/>
                                      </p:to>
                                    </p:set>
                                    <p:animEffect transition="in" filter="wipe(left)">
                                      <p:cBhvr>
                                        <p:cTn id="137" dur="500"/>
                                        <p:tgtEl>
                                          <p:spTgt spid="65633"/>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65626"/>
                                        </p:tgtEl>
                                        <p:attrNameLst>
                                          <p:attrName>style.visibility</p:attrName>
                                        </p:attrNameLst>
                                      </p:cBhvr>
                                      <p:to>
                                        <p:strVal val="visible"/>
                                      </p:to>
                                    </p:set>
                                    <p:animEffect transition="in" filter="wipe(left)">
                                      <p:cBhvr>
                                        <p:cTn id="142" dur="500"/>
                                        <p:tgtEl>
                                          <p:spTgt spid="65626"/>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65634"/>
                                        </p:tgtEl>
                                        <p:attrNameLst>
                                          <p:attrName>style.visibility</p:attrName>
                                        </p:attrNameLst>
                                      </p:cBhvr>
                                      <p:to>
                                        <p:strVal val="visible"/>
                                      </p:to>
                                    </p:set>
                                    <p:animEffect transition="in" filter="wipe(left)">
                                      <p:cBhvr>
                                        <p:cTn id="147" dur="500"/>
                                        <p:tgtEl>
                                          <p:spTgt spid="65634"/>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65627"/>
                                        </p:tgtEl>
                                        <p:attrNameLst>
                                          <p:attrName>style.visibility</p:attrName>
                                        </p:attrNameLst>
                                      </p:cBhvr>
                                      <p:to>
                                        <p:strVal val="visible"/>
                                      </p:to>
                                    </p:set>
                                    <p:animEffect transition="in" filter="wipe(left)">
                                      <p:cBhvr>
                                        <p:cTn id="152" dur="500"/>
                                        <p:tgtEl>
                                          <p:spTgt spid="65627"/>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65635"/>
                                        </p:tgtEl>
                                        <p:attrNameLst>
                                          <p:attrName>style.visibility</p:attrName>
                                        </p:attrNameLst>
                                      </p:cBhvr>
                                      <p:to>
                                        <p:strVal val="visible"/>
                                      </p:to>
                                    </p:set>
                                    <p:animEffect transition="in" filter="wipe(left)">
                                      <p:cBhvr>
                                        <p:cTn id="157" dur="500"/>
                                        <p:tgtEl>
                                          <p:spTgt spid="65635"/>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65628"/>
                                        </p:tgtEl>
                                        <p:attrNameLst>
                                          <p:attrName>style.visibility</p:attrName>
                                        </p:attrNameLst>
                                      </p:cBhvr>
                                      <p:to>
                                        <p:strVal val="visible"/>
                                      </p:to>
                                    </p:set>
                                    <p:animEffect transition="in" filter="wipe(left)">
                                      <p:cBhvr>
                                        <p:cTn id="162" dur="500"/>
                                        <p:tgtEl>
                                          <p:spTgt spid="6562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65636"/>
                                        </p:tgtEl>
                                        <p:attrNameLst>
                                          <p:attrName>style.visibility</p:attrName>
                                        </p:attrNameLst>
                                      </p:cBhvr>
                                      <p:to>
                                        <p:strVal val="visible"/>
                                      </p:to>
                                    </p:set>
                                    <p:animEffect transition="in" filter="wipe(left)">
                                      <p:cBhvr>
                                        <p:cTn id="167" dur="500"/>
                                        <p:tgtEl>
                                          <p:spTgt spid="6563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65629"/>
                                        </p:tgtEl>
                                        <p:attrNameLst>
                                          <p:attrName>style.visibility</p:attrName>
                                        </p:attrNameLst>
                                      </p:cBhvr>
                                      <p:to>
                                        <p:strVal val="visible"/>
                                      </p:to>
                                    </p:set>
                                    <p:animEffect transition="in" filter="wipe(left)">
                                      <p:cBhvr>
                                        <p:cTn id="172" dur="500"/>
                                        <p:tgtEl>
                                          <p:spTgt spid="65629"/>
                                        </p:tgtEl>
                                      </p:cBhvr>
                                    </p:animEffect>
                                  </p:childTnLst>
                                </p:cTn>
                              </p:par>
                            </p:childTnLst>
                          </p:cTn>
                        </p:par>
                      </p:childTnLst>
                    </p:cTn>
                  </p:par>
                  <p:par>
                    <p:cTn id="173" fill="hold" nodeType="clickPar">
                      <p:stCondLst>
                        <p:cond delay="indefinite"/>
                      </p:stCondLst>
                      <p:childTnLst>
                        <p:par>
                          <p:cTn id="174" fill="hold" nodeType="withGroup">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65637"/>
                                        </p:tgtEl>
                                        <p:attrNameLst>
                                          <p:attrName>style.visibility</p:attrName>
                                        </p:attrNameLst>
                                      </p:cBhvr>
                                      <p:to>
                                        <p:strVal val="visible"/>
                                      </p:to>
                                    </p:set>
                                    <p:animEffect transition="in" filter="wipe(left)">
                                      <p:cBhvr>
                                        <p:cTn id="177" dur="500"/>
                                        <p:tgtEl>
                                          <p:spTgt spid="65637"/>
                                        </p:tgtEl>
                                      </p:cBhvr>
                                    </p:animEffect>
                                  </p:childTnLst>
                                </p:cTn>
                              </p:par>
                            </p:childTnLst>
                          </p:cTn>
                        </p:par>
                      </p:childTnLst>
                    </p:cTn>
                  </p:par>
                  <p:par>
                    <p:cTn id="178" fill="hold" nodeType="clickPar">
                      <p:stCondLst>
                        <p:cond delay="indefinite"/>
                      </p:stCondLst>
                      <p:childTnLst>
                        <p:par>
                          <p:cTn id="179" fill="hold" nodeType="withGroup">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65630"/>
                                        </p:tgtEl>
                                        <p:attrNameLst>
                                          <p:attrName>style.visibility</p:attrName>
                                        </p:attrNameLst>
                                      </p:cBhvr>
                                      <p:to>
                                        <p:strVal val="visible"/>
                                      </p:to>
                                    </p:set>
                                    <p:animEffect transition="in" filter="wipe(left)">
                                      <p:cBhvr>
                                        <p:cTn id="182" dur="500"/>
                                        <p:tgtEl>
                                          <p:spTgt spid="65630"/>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65638"/>
                                        </p:tgtEl>
                                        <p:attrNameLst>
                                          <p:attrName>style.visibility</p:attrName>
                                        </p:attrNameLst>
                                      </p:cBhvr>
                                      <p:to>
                                        <p:strVal val="visible"/>
                                      </p:to>
                                    </p:set>
                                    <p:animEffect transition="in" filter="wipe(left)">
                                      <p:cBhvr>
                                        <p:cTn id="187" dur="500"/>
                                        <p:tgtEl>
                                          <p:spTgt spid="65638"/>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 presetClass="entr" presetSubtype="4" fill="hold" grpId="0" nodeType="clickEffect">
                                  <p:stCondLst>
                                    <p:cond delay="0"/>
                                  </p:stCondLst>
                                  <p:childTnLst>
                                    <p:set>
                                      <p:cBhvr>
                                        <p:cTn id="191" dur="1" fill="hold">
                                          <p:stCondLst>
                                            <p:cond delay="0"/>
                                          </p:stCondLst>
                                        </p:cTn>
                                        <p:tgtEl>
                                          <p:spTgt spid="65622"/>
                                        </p:tgtEl>
                                        <p:attrNameLst>
                                          <p:attrName>style.visibility</p:attrName>
                                        </p:attrNameLst>
                                      </p:cBhvr>
                                      <p:to>
                                        <p:strVal val="visible"/>
                                      </p:to>
                                    </p:set>
                                    <p:anim calcmode="lin" valueType="num">
                                      <p:cBhvr additive="base">
                                        <p:cTn id="192" dur="500" fill="hold"/>
                                        <p:tgtEl>
                                          <p:spTgt spid="65622"/>
                                        </p:tgtEl>
                                        <p:attrNameLst>
                                          <p:attrName>ppt_x</p:attrName>
                                        </p:attrNameLst>
                                      </p:cBhvr>
                                      <p:tavLst>
                                        <p:tav tm="0">
                                          <p:val>
                                            <p:strVal val="#ppt_x"/>
                                          </p:val>
                                        </p:tav>
                                        <p:tav tm="100000">
                                          <p:val>
                                            <p:strVal val="#ppt_x"/>
                                          </p:val>
                                        </p:tav>
                                      </p:tavLst>
                                    </p:anim>
                                    <p:anim calcmode="lin" valueType="num">
                                      <p:cBhvr additive="base">
                                        <p:cTn id="193" dur="500" fill="hold"/>
                                        <p:tgtEl>
                                          <p:spTgt spid="65622"/>
                                        </p:tgtEl>
                                        <p:attrNameLst>
                                          <p:attrName>ppt_y</p:attrName>
                                        </p:attrNameLst>
                                      </p:cBhvr>
                                      <p:tavLst>
                                        <p:tav tm="0">
                                          <p:val>
                                            <p:strVal val="1+#ppt_h/2"/>
                                          </p:val>
                                        </p:tav>
                                        <p:tav tm="100000">
                                          <p:val>
                                            <p:strVal val="#ppt_y"/>
                                          </p:val>
                                        </p:tav>
                                      </p:tavLst>
                                    </p:anim>
                                  </p:childTnLst>
                                </p:cTn>
                              </p:par>
                            </p:childTnLst>
                          </p:cTn>
                        </p:par>
                      </p:childTnLst>
                    </p:cTn>
                  </p:par>
                  <p:par>
                    <p:cTn id="194" fill="hold" nodeType="clickPar">
                      <p:stCondLst>
                        <p:cond delay="indefinite"/>
                      </p:stCondLst>
                      <p:childTnLst>
                        <p:par>
                          <p:cTn id="195" fill="hold" nodeType="withGroup">
                            <p:stCondLst>
                              <p:cond delay="0"/>
                            </p:stCondLst>
                            <p:childTnLst>
                              <p:par>
                                <p:cTn id="196" presetID="22" presetClass="entr" presetSubtype="8" fill="hold" grpId="0" nodeType="clickEffect">
                                  <p:stCondLst>
                                    <p:cond delay="0"/>
                                  </p:stCondLst>
                                  <p:childTnLst>
                                    <p:set>
                                      <p:cBhvr>
                                        <p:cTn id="197" dur="1" fill="hold">
                                          <p:stCondLst>
                                            <p:cond delay="0"/>
                                          </p:stCondLst>
                                        </p:cTn>
                                        <p:tgtEl>
                                          <p:spTgt spid="65578">
                                            <p:txEl>
                                              <p:pRg st="0" end="0"/>
                                            </p:txEl>
                                          </p:spTgt>
                                        </p:tgtEl>
                                        <p:attrNameLst>
                                          <p:attrName>style.visibility</p:attrName>
                                        </p:attrNameLst>
                                      </p:cBhvr>
                                      <p:to>
                                        <p:strVal val="visible"/>
                                      </p:to>
                                    </p:set>
                                    <p:animEffect transition="in" filter="wipe(left)">
                                      <p:cBhvr>
                                        <p:cTn id="198" dur="500"/>
                                        <p:tgtEl>
                                          <p:spTgt spid="65578">
                                            <p:txEl>
                                              <p:pRg st="0" end="0"/>
                                            </p:txEl>
                                          </p:spTgt>
                                        </p:tgtEl>
                                      </p:cBhvr>
                                    </p:animEffect>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65579">
                                            <p:txEl>
                                              <p:pRg st="0" end="0"/>
                                            </p:txEl>
                                          </p:spTgt>
                                        </p:tgtEl>
                                        <p:attrNameLst>
                                          <p:attrName>style.visibility</p:attrName>
                                        </p:attrNameLst>
                                      </p:cBhvr>
                                      <p:to>
                                        <p:strVal val="visible"/>
                                      </p:to>
                                    </p:set>
                                    <p:animEffect transition="in" filter="wipe(left)">
                                      <p:cBhvr>
                                        <p:cTn id="203" dur="500"/>
                                        <p:tgtEl>
                                          <p:spTgt spid="655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7" grpId="0" autoUpdateAnimBg="0"/>
      <p:bldP spid="65548" grpId="0" build="p" autoUpdateAnimBg="0"/>
      <p:bldP spid="65560" grpId="0" build="p" autoUpdateAnimBg="0"/>
      <p:bldP spid="65561" grpId="0" build="p" autoUpdateAnimBg="0"/>
      <p:bldP spid="65562" grpId="0" animBg="1"/>
      <p:bldP spid="65563" grpId="0" build="p" autoUpdateAnimBg="0"/>
      <p:bldP spid="65564" grpId="0" animBg="1"/>
      <p:bldP spid="65565" grpId="0" build="p" autoUpdateAnimBg="0"/>
      <p:bldP spid="65566" grpId="0" build="p" autoUpdateAnimBg="0"/>
      <p:bldP spid="65567" grpId="0" build="p" autoUpdateAnimBg="0"/>
      <p:bldP spid="65568" grpId="0" animBg="1"/>
      <p:bldP spid="65569" grpId="0" build="p" autoUpdateAnimBg="0"/>
      <p:bldP spid="65570" grpId="0" build="p" autoUpdateAnimBg="0"/>
      <p:bldP spid="65571" grpId="0" animBg="1"/>
      <p:bldP spid="65572" grpId="0" build="p" autoUpdateAnimBg="0"/>
      <p:bldP spid="65573" grpId="0" build="p" autoUpdateAnimBg="0"/>
      <p:bldP spid="65574" grpId="0" build="p" autoUpdateAnimBg="0"/>
      <p:bldP spid="65575" grpId="0" build="p" autoUpdateAnimBg="0"/>
      <p:bldP spid="65576" grpId="0" build="p" autoUpdateAnimBg="0"/>
      <p:bldP spid="65578" grpId="0" build="p" autoUpdateAnimBg="0"/>
      <p:bldP spid="65579" grpId="0" build="p" autoUpdateAnimBg="0"/>
      <p:bldP spid="65622" grpId="0" animBg="1"/>
      <p:bldP spid="65623" grpId="0" animBg="1" autoUpdateAnimBg="0"/>
      <p:bldP spid="65624" grpId="0" animBg="1" autoUpdateAnimBg="0"/>
      <p:bldP spid="65625" grpId="0" animBg="1" autoUpdateAnimBg="0"/>
      <p:bldP spid="65626" grpId="0" animBg="1" autoUpdateAnimBg="0"/>
      <p:bldP spid="65627" grpId="0" animBg="1" autoUpdateAnimBg="0"/>
      <p:bldP spid="65628" grpId="0" animBg="1" autoUpdateAnimBg="0"/>
      <p:bldP spid="65629" grpId="0" animBg="1" autoUpdateAnimBg="0"/>
      <p:bldP spid="65630" grpId="0" animBg="1" autoUpdateAnimBg="0"/>
      <p:bldP spid="65631" grpId="0" animBg="1"/>
      <p:bldP spid="65632" grpId="0" animBg="1"/>
      <p:bldP spid="65633" grpId="0" animBg="1"/>
      <p:bldP spid="65634" grpId="0" animBg="1"/>
      <p:bldP spid="65635" grpId="0" animBg="1"/>
      <p:bldP spid="65636" grpId="0" animBg="1"/>
      <p:bldP spid="65637" grpId="0" animBg="1"/>
      <p:bldP spid="656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00025" y="228600"/>
            <a:ext cx="6343650" cy="641350"/>
          </a:xfrm>
          <a:prstGeom prst="rect">
            <a:avLst/>
          </a:prstGeom>
          <a:noFill/>
          <a:ln w="9525">
            <a:noFill/>
            <a:miter lim="800000"/>
            <a:headEnd/>
            <a:tailEnd/>
          </a:ln>
          <a:effectLst/>
        </p:spPr>
        <p:txBody>
          <a:bodyPr>
            <a:spAutoFit/>
          </a:bodyPr>
          <a:lstStyle/>
          <a:p>
            <a:pPr eaLnBrk="1" hangingPunct="1">
              <a:spcBef>
                <a:spcPct val="50000"/>
              </a:spcBef>
            </a:pPr>
            <a:r>
              <a:rPr lang="zh-CN" altLang="en-US" sz="3600" b="1">
                <a:solidFill>
                  <a:srgbClr val="0000FF"/>
                </a:solidFill>
                <a:ea typeface="隶书" pitchFamily="49" charset="-122"/>
              </a:rPr>
              <a:t>三、 同步计数器的分析</a:t>
            </a:r>
          </a:p>
        </p:txBody>
      </p:sp>
      <p:sp>
        <p:nvSpPr>
          <p:cNvPr id="66563" name="Text Box 3"/>
          <p:cNvSpPr txBox="1">
            <a:spLocks noChangeArrowheads="1"/>
          </p:cNvSpPr>
          <p:nvPr/>
        </p:nvSpPr>
        <p:spPr bwMode="auto">
          <a:xfrm>
            <a:off x="638175" y="871538"/>
            <a:ext cx="7545388" cy="2143125"/>
          </a:xfrm>
          <a:prstGeom prst="rect">
            <a:avLst/>
          </a:prstGeom>
          <a:noFill/>
          <a:ln w="9525">
            <a:noFill/>
            <a:miter lim="800000"/>
            <a:headEnd/>
            <a:tailEnd/>
          </a:ln>
          <a:effectLst/>
        </p:spPr>
        <p:txBody>
          <a:bodyPr>
            <a:spAutoFit/>
          </a:bodyPr>
          <a:lstStyle/>
          <a:p>
            <a:pPr eaLnBrk="1" hangingPunct="1">
              <a:lnSpc>
                <a:spcPct val="120000"/>
              </a:lnSpc>
              <a:spcBef>
                <a:spcPct val="50000"/>
              </a:spcBef>
            </a:pPr>
            <a:r>
              <a:rPr lang="zh-CN" altLang="en-US" sz="2800" b="1" u="sng">
                <a:solidFill>
                  <a:srgbClr val="0000FF"/>
                </a:solidFill>
              </a:rPr>
              <a:t>同步计数器的特点：</a:t>
            </a:r>
            <a:r>
              <a:rPr lang="zh-CN" altLang="en-US" sz="2800" b="1"/>
              <a:t>在同步计数器内部，各个触发器都受同一时钟脉冲</a:t>
            </a:r>
            <a:r>
              <a:rPr lang="en-US" altLang="zh-CN" sz="2800" b="1"/>
              <a:t>——</a:t>
            </a:r>
            <a:r>
              <a:rPr lang="zh-CN" altLang="en-US" sz="2800" b="1"/>
              <a:t>输入计数脉冲的控制，因此，它们状态的更新几乎是同时的，故被称为 “ 同步计数器 ”。</a:t>
            </a:r>
          </a:p>
        </p:txBody>
      </p:sp>
      <p:sp>
        <p:nvSpPr>
          <p:cNvPr id="66564" name="Text Box 4"/>
          <p:cNvSpPr txBox="1">
            <a:spLocks noChangeArrowheads="1"/>
          </p:cNvSpPr>
          <p:nvPr/>
        </p:nvSpPr>
        <p:spPr bwMode="auto">
          <a:xfrm>
            <a:off x="1098550" y="3252788"/>
            <a:ext cx="6148388" cy="519112"/>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FF0000"/>
                </a:solidFill>
              </a:rPr>
              <a:t>例：</a:t>
            </a:r>
            <a:r>
              <a:rPr lang="zh-CN" altLang="en-US" sz="2800" b="1"/>
              <a:t>三位二进制同步加法计数器。</a:t>
            </a:r>
          </a:p>
        </p:txBody>
      </p:sp>
      <p:grpSp>
        <p:nvGrpSpPr>
          <p:cNvPr id="66565" name="Group 5"/>
          <p:cNvGrpSpPr>
            <a:grpSpLocks/>
          </p:cNvGrpSpPr>
          <p:nvPr/>
        </p:nvGrpSpPr>
        <p:grpSpPr bwMode="auto">
          <a:xfrm>
            <a:off x="2062163" y="3927475"/>
            <a:ext cx="6232525" cy="2444750"/>
            <a:chOff x="1299" y="2474"/>
            <a:chExt cx="3926" cy="1540"/>
          </a:xfrm>
        </p:grpSpPr>
        <p:sp>
          <p:nvSpPr>
            <p:cNvPr id="8198" name="Text Box 6"/>
            <p:cNvSpPr txBox="1">
              <a:spLocks noChangeArrowheads="1"/>
            </p:cNvSpPr>
            <p:nvPr/>
          </p:nvSpPr>
          <p:spPr bwMode="auto">
            <a:xfrm>
              <a:off x="1595" y="3726"/>
              <a:ext cx="3313" cy="288"/>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chemeClr val="tx2"/>
                  </a:solidFill>
                  <a:ea typeface="楷体_GB2312" pitchFamily="49" charset="-122"/>
                </a:rPr>
                <a:t>三位二进制同步加法计数器</a:t>
              </a:r>
            </a:p>
          </p:txBody>
        </p:sp>
        <p:sp>
          <p:nvSpPr>
            <p:cNvPr id="8199" name="Rectangle 7"/>
            <p:cNvSpPr>
              <a:spLocks noChangeArrowheads="1"/>
            </p:cNvSpPr>
            <p:nvPr/>
          </p:nvSpPr>
          <p:spPr bwMode="auto">
            <a:xfrm flipH="1">
              <a:off x="1311" y="2673"/>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200" name="AutoShape 8"/>
            <p:cNvSpPr>
              <a:spLocks noChangeArrowheads="1"/>
            </p:cNvSpPr>
            <p:nvPr/>
          </p:nvSpPr>
          <p:spPr bwMode="auto">
            <a:xfrm rot="-5400000">
              <a:off x="1647" y="2948"/>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8201" name="Text Box 9"/>
            <p:cNvSpPr txBox="1">
              <a:spLocks noChangeArrowheads="1"/>
            </p:cNvSpPr>
            <p:nvPr/>
          </p:nvSpPr>
          <p:spPr bwMode="auto">
            <a:xfrm flipH="1">
              <a:off x="1299" y="3051"/>
              <a:ext cx="55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8202" name="Text Box 10"/>
            <p:cNvSpPr txBox="1">
              <a:spLocks noChangeArrowheads="1"/>
            </p:cNvSpPr>
            <p:nvPr/>
          </p:nvSpPr>
          <p:spPr bwMode="auto">
            <a:xfrm flipH="1">
              <a:off x="1301" y="2667"/>
              <a:ext cx="48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8203" name="Line 11"/>
            <p:cNvSpPr>
              <a:spLocks noChangeShapeType="1"/>
            </p:cNvSpPr>
            <p:nvPr/>
          </p:nvSpPr>
          <p:spPr bwMode="auto">
            <a:xfrm flipH="1">
              <a:off x="1363" y="3079"/>
              <a:ext cx="100" cy="0"/>
            </a:xfrm>
            <a:prstGeom prst="line">
              <a:avLst/>
            </a:prstGeom>
            <a:noFill/>
            <a:ln w="28575">
              <a:solidFill>
                <a:schemeClr val="tx1"/>
              </a:solidFill>
              <a:round/>
              <a:headEnd/>
              <a:tailEnd/>
            </a:ln>
          </p:spPr>
          <p:txBody>
            <a:bodyPr wrap="none" anchor="ctr"/>
            <a:lstStyle/>
            <a:p>
              <a:endParaRPr lang="zh-CN" altLang="en-US"/>
            </a:p>
          </p:txBody>
        </p:sp>
        <p:sp>
          <p:nvSpPr>
            <p:cNvPr id="8204" name="Oval 12"/>
            <p:cNvSpPr>
              <a:spLocks noChangeArrowheads="1"/>
            </p:cNvSpPr>
            <p:nvPr/>
          </p:nvSpPr>
          <p:spPr bwMode="auto">
            <a:xfrm flipH="1">
              <a:off x="1766" y="296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8205" name="Text Box 13"/>
            <p:cNvSpPr txBox="1">
              <a:spLocks noChangeArrowheads="1"/>
            </p:cNvSpPr>
            <p:nvPr/>
          </p:nvSpPr>
          <p:spPr bwMode="auto">
            <a:xfrm flipH="1">
              <a:off x="1528" y="2674"/>
              <a:ext cx="3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2</a:t>
              </a:r>
              <a:endParaRPr lang="en-US" altLang="zh-CN" sz="1800" b="1"/>
            </a:p>
          </p:txBody>
        </p:sp>
        <p:sp>
          <p:nvSpPr>
            <p:cNvPr id="8206" name="Text Box 14"/>
            <p:cNvSpPr txBox="1">
              <a:spLocks noChangeArrowheads="1"/>
            </p:cNvSpPr>
            <p:nvPr/>
          </p:nvSpPr>
          <p:spPr bwMode="auto">
            <a:xfrm flipH="1">
              <a:off x="1484" y="3052"/>
              <a:ext cx="555"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2</a:t>
              </a:r>
              <a:endParaRPr lang="en-US" altLang="zh-CN" sz="1800" b="1"/>
            </a:p>
          </p:txBody>
        </p:sp>
        <p:sp>
          <p:nvSpPr>
            <p:cNvPr id="8207" name="Rectangle 15"/>
            <p:cNvSpPr>
              <a:spLocks noChangeArrowheads="1"/>
            </p:cNvSpPr>
            <p:nvPr/>
          </p:nvSpPr>
          <p:spPr bwMode="auto">
            <a:xfrm flipH="1">
              <a:off x="2487" y="2670"/>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208" name="AutoShape 16"/>
            <p:cNvSpPr>
              <a:spLocks noChangeArrowheads="1"/>
            </p:cNvSpPr>
            <p:nvPr/>
          </p:nvSpPr>
          <p:spPr bwMode="auto">
            <a:xfrm rot="-5400000">
              <a:off x="2823" y="294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8209" name="Text Box 17"/>
            <p:cNvSpPr txBox="1">
              <a:spLocks noChangeArrowheads="1"/>
            </p:cNvSpPr>
            <p:nvPr/>
          </p:nvSpPr>
          <p:spPr bwMode="auto">
            <a:xfrm flipH="1">
              <a:off x="2475" y="3048"/>
              <a:ext cx="35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8210" name="Text Box 18"/>
            <p:cNvSpPr txBox="1">
              <a:spLocks noChangeArrowheads="1"/>
            </p:cNvSpPr>
            <p:nvPr/>
          </p:nvSpPr>
          <p:spPr bwMode="auto">
            <a:xfrm flipH="1">
              <a:off x="2478" y="2673"/>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8211" name="Line 19"/>
            <p:cNvSpPr>
              <a:spLocks noChangeShapeType="1"/>
            </p:cNvSpPr>
            <p:nvPr/>
          </p:nvSpPr>
          <p:spPr bwMode="auto">
            <a:xfrm flipH="1">
              <a:off x="2548" y="3085"/>
              <a:ext cx="100" cy="0"/>
            </a:xfrm>
            <a:prstGeom prst="line">
              <a:avLst/>
            </a:prstGeom>
            <a:noFill/>
            <a:ln w="28575">
              <a:solidFill>
                <a:schemeClr val="tx1"/>
              </a:solidFill>
              <a:round/>
              <a:headEnd/>
              <a:tailEnd/>
            </a:ln>
          </p:spPr>
          <p:txBody>
            <a:bodyPr wrap="none" anchor="ctr"/>
            <a:lstStyle/>
            <a:p>
              <a:endParaRPr lang="zh-CN" altLang="en-US"/>
            </a:p>
          </p:txBody>
        </p:sp>
        <p:sp>
          <p:nvSpPr>
            <p:cNvPr id="8212" name="Oval 20"/>
            <p:cNvSpPr>
              <a:spLocks noChangeArrowheads="1"/>
            </p:cNvSpPr>
            <p:nvPr/>
          </p:nvSpPr>
          <p:spPr bwMode="auto">
            <a:xfrm flipH="1">
              <a:off x="2942" y="296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8213" name="Text Box 21"/>
            <p:cNvSpPr txBox="1">
              <a:spLocks noChangeArrowheads="1"/>
            </p:cNvSpPr>
            <p:nvPr/>
          </p:nvSpPr>
          <p:spPr bwMode="auto">
            <a:xfrm flipH="1">
              <a:off x="2704" y="2671"/>
              <a:ext cx="437"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1</a:t>
              </a:r>
              <a:endParaRPr lang="en-US" altLang="zh-CN" sz="1800" b="1"/>
            </a:p>
          </p:txBody>
        </p:sp>
        <p:sp>
          <p:nvSpPr>
            <p:cNvPr id="8214" name="Text Box 22"/>
            <p:cNvSpPr txBox="1">
              <a:spLocks noChangeArrowheads="1"/>
            </p:cNvSpPr>
            <p:nvPr/>
          </p:nvSpPr>
          <p:spPr bwMode="auto">
            <a:xfrm flipH="1">
              <a:off x="2668" y="3049"/>
              <a:ext cx="373"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1</a:t>
              </a:r>
              <a:endParaRPr lang="en-US" altLang="zh-CN" sz="1800" b="1"/>
            </a:p>
          </p:txBody>
        </p:sp>
        <p:sp>
          <p:nvSpPr>
            <p:cNvPr id="8215" name="Rectangle 23"/>
            <p:cNvSpPr>
              <a:spLocks noChangeArrowheads="1"/>
            </p:cNvSpPr>
            <p:nvPr/>
          </p:nvSpPr>
          <p:spPr bwMode="auto">
            <a:xfrm flipH="1">
              <a:off x="3376" y="2663"/>
              <a:ext cx="416" cy="60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8216" name="AutoShape 24"/>
            <p:cNvSpPr>
              <a:spLocks noChangeArrowheads="1"/>
            </p:cNvSpPr>
            <p:nvPr/>
          </p:nvSpPr>
          <p:spPr bwMode="auto">
            <a:xfrm rot="-5400000">
              <a:off x="3699" y="2933"/>
              <a:ext cx="93" cy="93"/>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8217" name="Text Box 25"/>
            <p:cNvSpPr txBox="1">
              <a:spLocks noChangeArrowheads="1"/>
            </p:cNvSpPr>
            <p:nvPr/>
          </p:nvSpPr>
          <p:spPr bwMode="auto">
            <a:xfrm flipH="1">
              <a:off x="3364" y="3043"/>
              <a:ext cx="37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8218" name="Text Box 26"/>
            <p:cNvSpPr txBox="1">
              <a:spLocks noChangeArrowheads="1"/>
            </p:cNvSpPr>
            <p:nvPr/>
          </p:nvSpPr>
          <p:spPr bwMode="auto">
            <a:xfrm flipH="1">
              <a:off x="3358" y="2657"/>
              <a:ext cx="426"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8219" name="Line 27"/>
            <p:cNvSpPr>
              <a:spLocks noChangeShapeType="1"/>
            </p:cNvSpPr>
            <p:nvPr/>
          </p:nvSpPr>
          <p:spPr bwMode="auto">
            <a:xfrm flipH="1">
              <a:off x="3426" y="3071"/>
              <a:ext cx="96" cy="0"/>
            </a:xfrm>
            <a:prstGeom prst="line">
              <a:avLst/>
            </a:prstGeom>
            <a:noFill/>
            <a:ln w="28575">
              <a:solidFill>
                <a:schemeClr val="tx1"/>
              </a:solidFill>
              <a:round/>
              <a:headEnd/>
              <a:tailEnd/>
            </a:ln>
          </p:spPr>
          <p:txBody>
            <a:bodyPr wrap="none" anchor="ctr"/>
            <a:lstStyle/>
            <a:p>
              <a:endParaRPr lang="zh-CN" altLang="en-US"/>
            </a:p>
          </p:txBody>
        </p:sp>
        <p:sp>
          <p:nvSpPr>
            <p:cNvPr id="8220" name="Oval 28"/>
            <p:cNvSpPr>
              <a:spLocks noChangeArrowheads="1"/>
            </p:cNvSpPr>
            <p:nvPr/>
          </p:nvSpPr>
          <p:spPr bwMode="auto">
            <a:xfrm flipH="1">
              <a:off x="3814" y="2954"/>
              <a:ext cx="45" cy="4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8221" name="Text Box 29"/>
            <p:cNvSpPr txBox="1">
              <a:spLocks noChangeArrowheads="1"/>
            </p:cNvSpPr>
            <p:nvPr/>
          </p:nvSpPr>
          <p:spPr bwMode="auto">
            <a:xfrm flipH="1">
              <a:off x="3567" y="2668"/>
              <a:ext cx="409"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0</a:t>
              </a:r>
              <a:endParaRPr lang="en-US" altLang="zh-CN" sz="1800" b="1"/>
            </a:p>
          </p:txBody>
        </p:sp>
        <p:sp>
          <p:nvSpPr>
            <p:cNvPr id="8222" name="Text Box 30"/>
            <p:cNvSpPr txBox="1">
              <a:spLocks noChangeArrowheads="1"/>
            </p:cNvSpPr>
            <p:nvPr/>
          </p:nvSpPr>
          <p:spPr bwMode="auto">
            <a:xfrm flipH="1">
              <a:off x="3532" y="3035"/>
              <a:ext cx="346"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0</a:t>
              </a:r>
              <a:endParaRPr lang="en-US" altLang="zh-CN" sz="1800" b="1"/>
            </a:p>
          </p:txBody>
        </p:sp>
        <p:sp>
          <p:nvSpPr>
            <p:cNvPr id="8223" name="Line 31"/>
            <p:cNvSpPr>
              <a:spLocks noChangeShapeType="1"/>
            </p:cNvSpPr>
            <p:nvPr/>
          </p:nvSpPr>
          <p:spPr bwMode="auto">
            <a:xfrm>
              <a:off x="3855" y="2979"/>
              <a:ext cx="246" cy="0"/>
            </a:xfrm>
            <a:prstGeom prst="line">
              <a:avLst/>
            </a:prstGeom>
            <a:noFill/>
            <a:ln w="38100">
              <a:solidFill>
                <a:schemeClr val="tx1"/>
              </a:solidFill>
              <a:round/>
              <a:headEnd/>
              <a:tailEnd/>
            </a:ln>
            <a:effectLst/>
          </p:spPr>
          <p:txBody>
            <a:bodyPr wrap="none" anchor="ctr"/>
            <a:lstStyle/>
            <a:p>
              <a:endParaRPr lang="zh-CN" altLang="en-US"/>
            </a:p>
          </p:txBody>
        </p:sp>
        <p:sp>
          <p:nvSpPr>
            <p:cNvPr id="8224" name="Line 32"/>
            <p:cNvSpPr>
              <a:spLocks noChangeShapeType="1"/>
            </p:cNvSpPr>
            <p:nvPr/>
          </p:nvSpPr>
          <p:spPr bwMode="auto">
            <a:xfrm>
              <a:off x="2974" y="2998"/>
              <a:ext cx="246" cy="0"/>
            </a:xfrm>
            <a:prstGeom prst="line">
              <a:avLst/>
            </a:prstGeom>
            <a:noFill/>
            <a:ln w="38100">
              <a:solidFill>
                <a:schemeClr val="tx1"/>
              </a:solidFill>
              <a:round/>
              <a:headEnd/>
              <a:tailEnd/>
            </a:ln>
            <a:effectLst/>
          </p:spPr>
          <p:txBody>
            <a:bodyPr wrap="none" anchor="ctr"/>
            <a:lstStyle/>
            <a:p>
              <a:endParaRPr lang="zh-CN" altLang="en-US"/>
            </a:p>
          </p:txBody>
        </p:sp>
        <p:sp>
          <p:nvSpPr>
            <p:cNvPr id="8225" name="Line 33"/>
            <p:cNvSpPr>
              <a:spLocks noChangeShapeType="1"/>
            </p:cNvSpPr>
            <p:nvPr/>
          </p:nvSpPr>
          <p:spPr bwMode="auto">
            <a:xfrm>
              <a:off x="1827" y="2992"/>
              <a:ext cx="509" cy="0"/>
            </a:xfrm>
            <a:prstGeom prst="line">
              <a:avLst/>
            </a:prstGeom>
            <a:noFill/>
            <a:ln w="38100">
              <a:solidFill>
                <a:schemeClr val="tx1"/>
              </a:solidFill>
              <a:round/>
              <a:headEnd/>
              <a:tailEnd/>
            </a:ln>
            <a:effectLst/>
          </p:spPr>
          <p:txBody>
            <a:bodyPr wrap="none" anchor="ctr"/>
            <a:lstStyle/>
            <a:p>
              <a:endParaRPr lang="zh-CN" altLang="en-US"/>
            </a:p>
          </p:txBody>
        </p:sp>
        <p:sp>
          <p:nvSpPr>
            <p:cNvPr id="8226" name="Line 34"/>
            <p:cNvSpPr>
              <a:spLocks noChangeShapeType="1"/>
            </p:cNvSpPr>
            <p:nvPr/>
          </p:nvSpPr>
          <p:spPr bwMode="auto">
            <a:xfrm>
              <a:off x="2923" y="2783"/>
              <a:ext cx="464" cy="0"/>
            </a:xfrm>
            <a:prstGeom prst="line">
              <a:avLst/>
            </a:prstGeom>
            <a:noFill/>
            <a:ln w="38100">
              <a:solidFill>
                <a:schemeClr val="tx1"/>
              </a:solidFill>
              <a:round/>
              <a:headEnd/>
              <a:tailEnd/>
            </a:ln>
            <a:effectLst/>
          </p:spPr>
          <p:txBody>
            <a:bodyPr wrap="none" anchor="ctr"/>
            <a:lstStyle/>
            <a:p>
              <a:endParaRPr lang="zh-CN" altLang="en-US"/>
            </a:p>
          </p:txBody>
        </p:sp>
        <p:sp>
          <p:nvSpPr>
            <p:cNvPr id="8227" name="Line 35"/>
            <p:cNvSpPr>
              <a:spLocks noChangeShapeType="1"/>
            </p:cNvSpPr>
            <p:nvPr/>
          </p:nvSpPr>
          <p:spPr bwMode="auto">
            <a:xfrm>
              <a:off x="2923" y="3165"/>
              <a:ext cx="155" cy="0"/>
            </a:xfrm>
            <a:prstGeom prst="line">
              <a:avLst/>
            </a:prstGeom>
            <a:noFill/>
            <a:ln w="38100">
              <a:solidFill>
                <a:schemeClr val="tx1"/>
              </a:solidFill>
              <a:round/>
              <a:headEnd/>
              <a:tailEnd/>
            </a:ln>
            <a:effectLst/>
          </p:spPr>
          <p:txBody>
            <a:bodyPr wrap="none" anchor="ctr"/>
            <a:lstStyle/>
            <a:p>
              <a:endParaRPr lang="zh-CN" altLang="en-US"/>
            </a:p>
          </p:txBody>
        </p:sp>
        <p:sp>
          <p:nvSpPr>
            <p:cNvPr id="8228" name="Oval 36"/>
            <p:cNvSpPr>
              <a:spLocks noChangeArrowheads="1"/>
            </p:cNvSpPr>
            <p:nvPr/>
          </p:nvSpPr>
          <p:spPr bwMode="auto">
            <a:xfrm>
              <a:off x="3045" y="2747"/>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8229" name="Rectangle 37"/>
            <p:cNvSpPr>
              <a:spLocks noChangeArrowheads="1"/>
            </p:cNvSpPr>
            <p:nvPr/>
          </p:nvSpPr>
          <p:spPr bwMode="auto">
            <a:xfrm>
              <a:off x="1999" y="2582"/>
              <a:ext cx="200" cy="328"/>
            </a:xfrm>
            <a:prstGeom prst="rect">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8230" name="Line 38"/>
            <p:cNvSpPr>
              <a:spLocks noChangeShapeType="1"/>
            </p:cNvSpPr>
            <p:nvPr/>
          </p:nvSpPr>
          <p:spPr bwMode="auto">
            <a:xfrm>
              <a:off x="2200" y="2829"/>
              <a:ext cx="300" cy="0"/>
            </a:xfrm>
            <a:prstGeom prst="line">
              <a:avLst/>
            </a:prstGeom>
            <a:noFill/>
            <a:ln w="38100">
              <a:solidFill>
                <a:schemeClr val="tx1"/>
              </a:solidFill>
              <a:round/>
              <a:headEnd/>
              <a:tailEnd/>
            </a:ln>
            <a:effectLst/>
          </p:spPr>
          <p:txBody>
            <a:bodyPr wrap="none" anchor="ctr"/>
            <a:lstStyle/>
            <a:p>
              <a:endParaRPr lang="zh-CN" altLang="en-US"/>
            </a:p>
          </p:txBody>
        </p:sp>
        <p:sp>
          <p:nvSpPr>
            <p:cNvPr id="8231" name="Line 39"/>
            <p:cNvSpPr>
              <a:spLocks noChangeShapeType="1"/>
            </p:cNvSpPr>
            <p:nvPr/>
          </p:nvSpPr>
          <p:spPr bwMode="auto">
            <a:xfrm>
              <a:off x="1754" y="3165"/>
              <a:ext cx="155" cy="0"/>
            </a:xfrm>
            <a:prstGeom prst="line">
              <a:avLst/>
            </a:prstGeom>
            <a:noFill/>
            <a:ln w="38100">
              <a:solidFill>
                <a:schemeClr val="tx1"/>
              </a:solidFill>
              <a:round/>
              <a:headEnd/>
              <a:tailEnd/>
            </a:ln>
            <a:effectLst/>
          </p:spPr>
          <p:txBody>
            <a:bodyPr wrap="none" anchor="ctr"/>
            <a:lstStyle/>
            <a:p>
              <a:endParaRPr lang="zh-CN" altLang="en-US"/>
            </a:p>
          </p:txBody>
        </p:sp>
        <p:sp>
          <p:nvSpPr>
            <p:cNvPr id="8232" name="Line 40"/>
            <p:cNvSpPr>
              <a:spLocks noChangeShapeType="1"/>
            </p:cNvSpPr>
            <p:nvPr/>
          </p:nvSpPr>
          <p:spPr bwMode="auto">
            <a:xfrm>
              <a:off x="1909" y="2738"/>
              <a:ext cx="0" cy="436"/>
            </a:xfrm>
            <a:prstGeom prst="line">
              <a:avLst/>
            </a:prstGeom>
            <a:noFill/>
            <a:ln w="38100">
              <a:solidFill>
                <a:schemeClr val="tx1"/>
              </a:solidFill>
              <a:round/>
              <a:headEnd/>
              <a:tailEnd/>
            </a:ln>
            <a:effectLst/>
          </p:spPr>
          <p:txBody>
            <a:bodyPr wrap="none" anchor="ctr"/>
            <a:lstStyle/>
            <a:p>
              <a:endParaRPr lang="zh-CN" altLang="en-US"/>
            </a:p>
          </p:txBody>
        </p:sp>
        <p:sp>
          <p:nvSpPr>
            <p:cNvPr id="8233" name="Oval 41"/>
            <p:cNvSpPr>
              <a:spLocks noChangeArrowheads="1"/>
            </p:cNvSpPr>
            <p:nvPr/>
          </p:nvSpPr>
          <p:spPr bwMode="auto">
            <a:xfrm>
              <a:off x="3162" y="3521"/>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8234" name="Oval 42"/>
            <p:cNvSpPr>
              <a:spLocks noChangeArrowheads="1"/>
            </p:cNvSpPr>
            <p:nvPr/>
          </p:nvSpPr>
          <p:spPr bwMode="auto">
            <a:xfrm>
              <a:off x="4063" y="3526"/>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8235" name="Oval 43"/>
            <p:cNvSpPr>
              <a:spLocks noChangeArrowheads="1"/>
            </p:cNvSpPr>
            <p:nvPr/>
          </p:nvSpPr>
          <p:spPr bwMode="auto">
            <a:xfrm>
              <a:off x="1876" y="2713"/>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8236" name="Line 44"/>
            <p:cNvSpPr>
              <a:spLocks noChangeShapeType="1"/>
            </p:cNvSpPr>
            <p:nvPr/>
          </p:nvSpPr>
          <p:spPr bwMode="auto">
            <a:xfrm>
              <a:off x="2209" y="2656"/>
              <a:ext cx="127" cy="0"/>
            </a:xfrm>
            <a:prstGeom prst="line">
              <a:avLst/>
            </a:prstGeom>
            <a:noFill/>
            <a:ln w="38100">
              <a:solidFill>
                <a:schemeClr val="tx1"/>
              </a:solidFill>
              <a:round/>
              <a:headEnd/>
              <a:tailEnd/>
            </a:ln>
            <a:effectLst/>
          </p:spPr>
          <p:txBody>
            <a:bodyPr wrap="none" anchor="ctr"/>
            <a:lstStyle/>
            <a:p>
              <a:endParaRPr lang="zh-CN" altLang="en-US"/>
            </a:p>
          </p:txBody>
        </p:sp>
        <p:sp>
          <p:nvSpPr>
            <p:cNvPr id="8237" name="Line 45"/>
            <p:cNvSpPr>
              <a:spLocks noChangeShapeType="1"/>
            </p:cNvSpPr>
            <p:nvPr/>
          </p:nvSpPr>
          <p:spPr bwMode="auto">
            <a:xfrm>
              <a:off x="3081" y="2483"/>
              <a:ext cx="0" cy="691"/>
            </a:xfrm>
            <a:prstGeom prst="line">
              <a:avLst/>
            </a:prstGeom>
            <a:noFill/>
            <a:ln w="38100">
              <a:solidFill>
                <a:schemeClr val="tx1"/>
              </a:solidFill>
              <a:round/>
              <a:headEnd/>
              <a:tailEnd/>
            </a:ln>
            <a:effectLst/>
          </p:spPr>
          <p:txBody>
            <a:bodyPr wrap="none" anchor="ctr"/>
            <a:lstStyle/>
            <a:p>
              <a:endParaRPr lang="zh-CN" altLang="en-US"/>
            </a:p>
          </p:txBody>
        </p:sp>
        <p:sp>
          <p:nvSpPr>
            <p:cNvPr id="8238" name="Line 46"/>
            <p:cNvSpPr>
              <a:spLocks noChangeShapeType="1"/>
            </p:cNvSpPr>
            <p:nvPr/>
          </p:nvSpPr>
          <p:spPr bwMode="auto">
            <a:xfrm>
              <a:off x="2336" y="2474"/>
              <a:ext cx="0" cy="200"/>
            </a:xfrm>
            <a:prstGeom prst="line">
              <a:avLst/>
            </a:prstGeom>
            <a:noFill/>
            <a:ln w="38100">
              <a:solidFill>
                <a:schemeClr val="tx1"/>
              </a:solidFill>
              <a:round/>
              <a:headEnd/>
              <a:tailEnd/>
            </a:ln>
            <a:effectLst/>
          </p:spPr>
          <p:txBody>
            <a:bodyPr wrap="none" anchor="ctr"/>
            <a:lstStyle/>
            <a:p>
              <a:endParaRPr lang="zh-CN" altLang="en-US"/>
            </a:p>
          </p:txBody>
        </p:sp>
        <p:sp>
          <p:nvSpPr>
            <p:cNvPr id="8239" name="Line 47"/>
            <p:cNvSpPr>
              <a:spLocks noChangeShapeType="1"/>
            </p:cNvSpPr>
            <p:nvPr/>
          </p:nvSpPr>
          <p:spPr bwMode="auto">
            <a:xfrm>
              <a:off x="2345" y="2483"/>
              <a:ext cx="746" cy="0"/>
            </a:xfrm>
            <a:prstGeom prst="line">
              <a:avLst/>
            </a:prstGeom>
            <a:noFill/>
            <a:ln w="38100">
              <a:solidFill>
                <a:schemeClr val="tx1"/>
              </a:solidFill>
              <a:round/>
              <a:headEnd/>
              <a:tailEnd/>
            </a:ln>
            <a:effectLst/>
          </p:spPr>
          <p:txBody>
            <a:bodyPr wrap="none" anchor="ctr"/>
            <a:lstStyle/>
            <a:p>
              <a:endParaRPr lang="zh-CN" altLang="en-US"/>
            </a:p>
          </p:txBody>
        </p:sp>
        <p:sp>
          <p:nvSpPr>
            <p:cNvPr id="8240" name="Line 48"/>
            <p:cNvSpPr>
              <a:spLocks noChangeShapeType="1"/>
            </p:cNvSpPr>
            <p:nvPr/>
          </p:nvSpPr>
          <p:spPr bwMode="auto">
            <a:xfrm flipH="1">
              <a:off x="2336" y="2983"/>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8241" name="Line 49"/>
            <p:cNvSpPr>
              <a:spLocks noChangeShapeType="1"/>
            </p:cNvSpPr>
            <p:nvPr/>
          </p:nvSpPr>
          <p:spPr bwMode="auto">
            <a:xfrm>
              <a:off x="3210" y="2992"/>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8242" name="Line 50"/>
            <p:cNvSpPr>
              <a:spLocks noChangeShapeType="1"/>
            </p:cNvSpPr>
            <p:nvPr/>
          </p:nvSpPr>
          <p:spPr bwMode="auto">
            <a:xfrm>
              <a:off x="4101" y="2983"/>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8243" name="Line 51"/>
            <p:cNvSpPr>
              <a:spLocks noChangeShapeType="1"/>
            </p:cNvSpPr>
            <p:nvPr/>
          </p:nvSpPr>
          <p:spPr bwMode="auto">
            <a:xfrm>
              <a:off x="2336" y="3565"/>
              <a:ext cx="2645" cy="0"/>
            </a:xfrm>
            <a:prstGeom prst="line">
              <a:avLst/>
            </a:prstGeom>
            <a:noFill/>
            <a:ln w="38100">
              <a:solidFill>
                <a:schemeClr val="tx1"/>
              </a:solidFill>
              <a:round/>
              <a:headEnd/>
              <a:tailEnd/>
            </a:ln>
            <a:effectLst/>
          </p:spPr>
          <p:txBody>
            <a:bodyPr wrap="none" anchor="ctr"/>
            <a:lstStyle/>
            <a:p>
              <a:endParaRPr lang="zh-CN" altLang="en-US"/>
            </a:p>
          </p:txBody>
        </p:sp>
        <p:sp>
          <p:nvSpPr>
            <p:cNvPr id="8244" name="Text Box 52"/>
            <p:cNvSpPr txBox="1">
              <a:spLocks noChangeArrowheads="1"/>
            </p:cNvSpPr>
            <p:nvPr/>
          </p:nvSpPr>
          <p:spPr bwMode="auto">
            <a:xfrm>
              <a:off x="1981" y="2610"/>
              <a:ext cx="291"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&amp;</a:t>
              </a:r>
            </a:p>
          </p:txBody>
        </p:sp>
        <p:sp>
          <p:nvSpPr>
            <p:cNvPr id="8245" name="Text Box 53"/>
            <p:cNvSpPr txBox="1">
              <a:spLocks noChangeArrowheads="1"/>
            </p:cNvSpPr>
            <p:nvPr/>
          </p:nvSpPr>
          <p:spPr bwMode="auto">
            <a:xfrm>
              <a:off x="4289" y="3257"/>
              <a:ext cx="936" cy="288"/>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计数脉冲</a:t>
              </a:r>
            </a:p>
          </p:txBody>
        </p:sp>
        <p:sp>
          <p:nvSpPr>
            <p:cNvPr id="8246" name="Text Box 54"/>
            <p:cNvSpPr txBox="1">
              <a:spLocks noChangeArrowheads="1"/>
            </p:cNvSpPr>
            <p:nvPr/>
          </p:nvSpPr>
          <p:spPr bwMode="auto">
            <a:xfrm>
              <a:off x="4545" y="3054"/>
              <a:ext cx="491"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8247" name="Line 55"/>
            <p:cNvSpPr>
              <a:spLocks noChangeShapeType="1"/>
            </p:cNvSpPr>
            <p:nvPr/>
          </p:nvSpPr>
          <p:spPr bwMode="auto">
            <a:xfrm flipV="1">
              <a:off x="1753" y="2754"/>
              <a:ext cx="263" cy="0"/>
            </a:xfrm>
            <a:prstGeom prst="line">
              <a:avLst/>
            </a:prstGeom>
            <a:noFill/>
            <a:ln w="38100">
              <a:solidFill>
                <a:schemeClr val="tx1"/>
              </a:solidFill>
              <a:round/>
              <a:headEnd/>
              <a:tailEnd/>
            </a:ln>
            <a:effectLst/>
          </p:spPr>
          <p:txBody>
            <a:bodyPr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ox(ou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6564">
                                            <p:txEl>
                                              <p:pRg st="0" end="0"/>
                                            </p:txEl>
                                          </p:spTgt>
                                        </p:tgtEl>
                                        <p:attrNameLst>
                                          <p:attrName>style.visibility</p:attrName>
                                        </p:attrNameLst>
                                      </p:cBhvr>
                                      <p:to>
                                        <p:strVal val="visible"/>
                                      </p:to>
                                    </p:set>
                                    <p:animEffect transition="in" filter="box(out)">
                                      <p:cBhvr>
                                        <p:cTn id="12" dur="500"/>
                                        <p:tgtEl>
                                          <p:spTgt spid="6656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blinds(horizontal)">
                                      <p:cBhvr>
                                        <p:cTn id="1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4"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628650" y="2543175"/>
            <a:ext cx="2135188" cy="519113"/>
          </a:xfrm>
          <a:prstGeom prst="rect">
            <a:avLst/>
          </a:prstGeom>
          <a:noFill/>
          <a:ln w="9525">
            <a:noFill/>
            <a:miter lim="800000"/>
            <a:headEnd/>
            <a:tailEnd/>
          </a:ln>
          <a:effectLst/>
        </p:spPr>
        <p:txBody>
          <a:bodyPr>
            <a:spAutoFit/>
          </a:bodyPr>
          <a:lstStyle/>
          <a:p>
            <a:pPr eaLnBrk="1" hangingPunct="1">
              <a:spcBef>
                <a:spcPct val="50000"/>
              </a:spcBef>
            </a:pPr>
            <a:r>
              <a:rPr lang="zh-CN" altLang="en-US" sz="2800" b="1">
                <a:solidFill>
                  <a:srgbClr val="FF0000"/>
                </a:solidFill>
              </a:rPr>
              <a:t>分析步骤</a:t>
            </a:r>
            <a:r>
              <a:rPr lang="en-US" altLang="zh-CN" sz="2800" b="1">
                <a:solidFill>
                  <a:srgbClr val="FF0000"/>
                </a:solidFill>
              </a:rPr>
              <a:t>:</a:t>
            </a:r>
          </a:p>
        </p:txBody>
      </p:sp>
      <p:sp>
        <p:nvSpPr>
          <p:cNvPr id="67587" name="Text Box 3"/>
          <p:cNvSpPr txBox="1">
            <a:spLocks noChangeArrowheads="1"/>
          </p:cNvSpPr>
          <p:nvPr/>
        </p:nvSpPr>
        <p:spPr bwMode="auto">
          <a:xfrm>
            <a:off x="1139825" y="3059113"/>
            <a:ext cx="6234113"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1.  </a:t>
            </a:r>
            <a:r>
              <a:rPr lang="zh-CN" altLang="en-US" sz="2800" b="1">
                <a:solidFill>
                  <a:srgbClr val="800000"/>
                </a:solidFill>
              </a:rPr>
              <a:t>先列写控制端的逻辑表达式：</a:t>
            </a:r>
          </a:p>
        </p:txBody>
      </p:sp>
      <p:sp>
        <p:nvSpPr>
          <p:cNvPr id="67588" name="Text Box 4"/>
          <p:cNvSpPr txBox="1">
            <a:spLocks noChangeArrowheads="1"/>
          </p:cNvSpPr>
          <p:nvPr/>
        </p:nvSpPr>
        <p:spPr bwMode="auto">
          <a:xfrm>
            <a:off x="542925" y="3525838"/>
            <a:ext cx="3289300"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J</a:t>
            </a:r>
            <a:r>
              <a:rPr lang="en-US" altLang="zh-CN" sz="2800" b="1" baseline="-25000"/>
              <a:t>2</a:t>
            </a:r>
            <a:r>
              <a:rPr lang="en-US" altLang="zh-CN" sz="2800" b="1"/>
              <a:t> = K</a:t>
            </a:r>
            <a:r>
              <a:rPr lang="en-US" altLang="zh-CN" sz="2800" b="1" baseline="-25000"/>
              <a:t>2</a:t>
            </a:r>
            <a:r>
              <a:rPr lang="en-US" altLang="zh-CN" sz="2800" b="1"/>
              <a:t> = Q</a:t>
            </a:r>
            <a:r>
              <a:rPr lang="en-US" altLang="zh-CN" sz="2800" b="1" baseline="-25000"/>
              <a:t>1</a:t>
            </a:r>
            <a:r>
              <a:rPr lang="en-US" altLang="zh-CN" sz="2800" b="1"/>
              <a:t>Q</a:t>
            </a:r>
            <a:r>
              <a:rPr lang="en-US" altLang="zh-CN" sz="2800" b="1" baseline="-25000"/>
              <a:t>0</a:t>
            </a:r>
            <a:endParaRPr lang="en-US" altLang="zh-CN" sz="2800" b="1"/>
          </a:p>
        </p:txBody>
      </p:sp>
      <p:sp>
        <p:nvSpPr>
          <p:cNvPr id="67589" name="Text Box 5"/>
          <p:cNvSpPr txBox="1">
            <a:spLocks noChangeArrowheads="1"/>
          </p:cNvSpPr>
          <p:nvPr/>
        </p:nvSpPr>
        <p:spPr bwMode="auto">
          <a:xfrm>
            <a:off x="552450" y="4049713"/>
            <a:ext cx="3289300"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J</a:t>
            </a:r>
            <a:r>
              <a:rPr lang="en-US" altLang="zh-CN" sz="2800" b="1" baseline="-25000"/>
              <a:t>1</a:t>
            </a:r>
            <a:r>
              <a:rPr lang="en-US" altLang="zh-CN" sz="2800" b="1"/>
              <a:t> = K</a:t>
            </a:r>
            <a:r>
              <a:rPr lang="en-US" altLang="zh-CN" sz="2800" b="1" baseline="-25000"/>
              <a:t>1</a:t>
            </a:r>
            <a:r>
              <a:rPr lang="en-US" altLang="zh-CN" sz="2800" b="1"/>
              <a:t> = Q</a:t>
            </a:r>
            <a:r>
              <a:rPr lang="en-US" altLang="zh-CN" sz="2800" b="1" baseline="-25000"/>
              <a:t>0</a:t>
            </a:r>
            <a:endParaRPr lang="en-US" altLang="zh-CN" sz="2800" b="1"/>
          </a:p>
        </p:txBody>
      </p:sp>
      <p:sp>
        <p:nvSpPr>
          <p:cNvPr id="67590" name="Text Box 6"/>
          <p:cNvSpPr txBox="1">
            <a:spLocks noChangeArrowheads="1"/>
          </p:cNvSpPr>
          <p:nvPr/>
        </p:nvSpPr>
        <p:spPr bwMode="auto">
          <a:xfrm>
            <a:off x="533400" y="4602163"/>
            <a:ext cx="2597150"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t>J</a:t>
            </a:r>
            <a:r>
              <a:rPr lang="en-US" altLang="zh-CN" sz="2800" b="1" baseline="-25000"/>
              <a:t>0</a:t>
            </a:r>
            <a:r>
              <a:rPr lang="en-US" altLang="zh-CN" sz="2800" b="1"/>
              <a:t> = K</a:t>
            </a:r>
            <a:r>
              <a:rPr lang="en-US" altLang="zh-CN" sz="2800" b="1" baseline="-25000"/>
              <a:t>0 </a:t>
            </a:r>
            <a:r>
              <a:rPr lang="en-US" altLang="zh-CN" sz="2800" b="1"/>
              <a:t>=  1</a:t>
            </a:r>
          </a:p>
        </p:txBody>
      </p:sp>
      <p:grpSp>
        <p:nvGrpSpPr>
          <p:cNvPr id="9223" name="Group 10"/>
          <p:cNvGrpSpPr>
            <a:grpSpLocks/>
          </p:cNvGrpSpPr>
          <p:nvPr/>
        </p:nvGrpSpPr>
        <p:grpSpPr bwMode="auto">
          <a:xfrm>
            <a:off x="1625600" y="139700"/>
            <a:ext cx="6232525" cy="2444750"/>
            <a:chOff x="1299" y="2474"/>
            <a:chExt cx="3926" cy="1540"/>
          </a:xfrm>
        </p:grpSpPr>
        <p:sp>
          <p:nvSpPr>
            <p:cNvPr id="9228" name="Text Box 11"/>
            <p:cNvSpPr txBox="1">
              <a:spLocks noChangeArrowheads="1"/>
            </p:cNvSpPr>
            <p:nvPr/>
          </p:nvSpPr>
          <p:spPr bwMode="auto">
            <a:xfrm>
              <a:off x="1595" y="3726"/>
              <a:ext cx="3313" cy="288"/>
            </a:xfrm>
            <a:prstGeom prst="rect">
              <a:avLst/>
            </a:prstGeom>
            <a:noFill/>
            <a:ln w="9525">
              <a:noFill/>
              <a:miter lim="800000"/>
              <a:headEnd/>
              <a:tailEnd/>
            </a:ln>
            <a:effectLst/>
          </p:spPr>
          <p:txBody>
            <a:bodyPr>
              <a:spAutoFit/>
            </a:bodyPr>
            <a:lstStyle/>
            <a:p>
              <a:pPr eaLnBrk="1" hangingPunct="1">
                <a:spcBef>
                  <a:spcPct val="50000"/>
                </a:spcBef>
              </a:pPr>
              <a:r>
                <a:rPr lang="zh-CN" altLang="en-US" b="1">
                  <a:solidFill>
                    <a:schemeClr val="tx2"/>
                  </a:solidFill>
                  <a:ea typeface="楷体_GB2312" pitchFamily="49" charset="-122"/>
                </a:rPr>
                <a:t>三位二进制同步加法计数器</a:t>
              </a:r>
            </a:p>
          </p:txBody>
        </p:sp>
        <p:sp>
          <p:nvSpPr>
            <p:cNvPr id="9229" name="Rectangle 12"/>
            <p:cNvSpPr>
              <a:spLocks noChangeArrowheads="1"/>
            </p:cNvSpPr>
            <p:nvPr/>
          </p:nvSpPr>
          <p:spPr bwMode="auto">
            <a:xfrm flipH="1">
              <a:off x="1311" y="2673"/>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30" name="AutoShape 13"/>
            <p:cNvSpPr>
              <a:spLocks noChangeArrowheads="1"/>
            </p:cNvSpPr>
            <p:nvPr/>
          </p:nvSpPr>
          <p:spPr bwMode="auto">
            <a:xfrm rot="-5400000">
              <a:off x="1647" y="2948"/>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9231" name="Text Box 14"/>
            <p:cNvSpPr txBox="1">
              <a:spLocks noChangeArrowheads="1"/>
            </p:cNvSpPr>
            <p:nvPr/>
          </p:nvSpPr>
          <p:spPr bwMode="auto">
            <a:xfrm flipH="1">
              <a:off x="1299" y="3051"/>
              <a:ext cx="55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9232" name="Text Box 15"/>
            <p:cNvSpPr txBox="1">
              <a:spLocks noChangeArrowheads="1"/>
            </p:cNvSpPr>
            <p:nvPr/>
          </p:nvSpPr>
          <p:spPr bwMode="auto">
            <a:xfrm flipH="1">
              <a:off x="1301" y="2667"/>
              <a:ext cx="482"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2</a:t>
              </a:r>
              <a:endParaRPr lang="en-US" altLang="zh-CN" sz="1800" b="1"/>
            </a:p>
          </p:txBody>
        </p:sp>
        <p:sp>
          <p:nvSpPr>
            <p:cNvPr id="9233" name="Line 16"/>
            <p:cNvSpPr>
              <a:spLocks noChangeShapeType="1"/>
            </p:cNvSpPr>
            <p:nvPr/>
          </p:nvSpPr>
          <p:spPr bwMode="auto">
            <a:xfrm flipH="1">
              <a:off x="1363" y="3079"/>
              <a:ext cx="100" cy="0"/>
            </a:xfrm>
            <a:prstGeom prst="line">
              <a:avLst/>
            </a:prstGeom>
            <a:noFill/>
            <a:ln w="28575">
              <a:solidFill>
                <a:schemeClr val="tx1"/>
              </a:solidFill>
              <a:round/>
              <a:headEnd/>
              <a:tailEnd/>
            </a:ln>
          </p:spPr>
          <p:txBody>
            <a:bodyPr wrap="none" anchor="ctr"/>
            <a:lstStyle/>
            <a:p>
              <a:endParaRPr lang="zh-CN" altLang="en-US"/>
            </a:p>
          </p:txBody>
        </p:sp>
        <p:sp>
          <p:nvSpPr>
            <p:cNvPr id="9234" name="Oval 17"/>
            <p:cNvSpPr>
              <a:spLocks noChangeArrowheads="1"/>
            </p:cNvSpPr>
            <p:nvPr/>
          </p:nvSpPr>
          <p:spPr bwMode="auto">
            <a:xfrm flipH="1">
              <a:off x="1766" y="2969"/>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35" name="Text Box 18"/>
            <p:cNvSpPr txBox="1">
              <a:spLocks noChangeArrowheads="1"/>
            </p:cNvSpPr>
            <p:nvPr/>
          </p:nvSpPr>
          <p:spPr bwMode="auto">
            <a:xfrm flipH="1">
              <a:off x="1528" y="2674"/>
              <a:ext cx="328"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2</a:t>
              </a:r>
              <a:endParaRPr lang="en-US" altLang="zh-CN" sz="1800" b="1"/>
            </a:p>
          </p:txBody>
        </p:sp>
        <p:sp>
          <p:nvSpPr>
            <p:cNvPr id="9236" name="Text Box 19"/>
            <p:cNvSpPr txBox="1">
              <a:spLocks noChangeArrowheads="1"/>
            </p:cNvSpPr>
            <p:nvPr/>
          </p:nvSpPr>
          <p:spPr bwMode="auto">
            <a:xfrm flipH="1">
              <a:off x="1484" y="3052"/>
              <a:ext cx="555"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2</a:t>
              </a:r>
              <a:endParaRPr lang="en-US" altLang="zh-CN" sz="1800" b="1"/>
            </a:p>
          </p:txBody>
        </p:sp>
        <p:sp>
          <p:nvSpPr>
            <p:cNvPr id="9237" name="Rectangle 20"/>
            <p:cNvSpPr>
              <a:spLocks noChangeArrowheads="1"/>
            </p:cNvSpPr>
            <p:nvPr/>
          </p:nvSpPr>
          <p:spPr bwMode="auto">
            <a:xfrm flipH="1">
              <a:off x="2487" y="2670"/>
              <a:ext cx="432" cy="615"/>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38" name="AutoShape 21"/>
            <p:cNvSpPr>
              <a:spLocks noChangeArrowheads="1"/>
            </p:cNvSpPr>
            <p:nvPr/>
          </p:nvSpPr>
          <p:spPr bwMode="auto">
            <a:xfrm rot="-5400000">
              <a:off x="2823" y="2945"/>
              <a:ext cx="95" cy="96"/>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9239" name="Text Box 22"/>
            <p:cNvSpPr txBox="1">
              <a:spLocks noChangeArrowheads="1"/>
            </p:cNvSpPr>
            <p:nvPr/>
          </p:nvSpPr>
          <p:spPr bwMode="auto">
            <a:xfrm flipH="1">
              <a:off x="2475" y="3048"/>
              <a:ext cx="35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9240" name="Text Box 23"/>
            <p:cNvSpPr txBox="1">
              <a:spLocks noChangeArrowheads="1"/>
            </p:cNvSpPr>
            <p:nvPr/>
          </p:nvSpPr>
          <p:spPr bwMode="auto">
            <a:xfrm flipH="1">
              <a:off x="2478" y="2673"/>
              <a:ext cx="327"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1</a:t>
              </a:r>
              <a:endParaRPr lang="en-US" altLang="zh-CN" sz="1800" b="1"/>
            </a:p>
          </p:txBody>
        </p:sp>
        <p:sp>
          <p:nvSpPr>
            <p:cNvPr id="9241" name="Line 24"/>
            <p:cNvSpPr>
              <a:spLocks noChangeShapeType="1"/>
            </p:cNvSpPr>
            <p:nvPr/>
          </p:nvSpPr>
          <p:spPr bwMode="auto">
            <a:xfrm flipH="1">
              <a:off x="2548" y="3085"/>
              <a:ext cx="100" cy="0"/>
            </a:xfrm>
            <a:prstGeom prst="line">
              <a:avLst/>
            </a:prstGeom>
            <a:noFill/>
            <a:ln w="28575">
              <a:solidFill>
                <a:schemeClr val="tx1"/>
              </a:solidFill>
              <a:round/>
              <a:headEnd/>
              <a:tailEnd/>
            </a:ln>
          </p:spPr>
          <p:txBody>
            <a:bodyPr wrap="none" anchor="ctr"/>
            <a:lstStyle/>
            <a:p>
              <a:endParaRPr lang="zh-CN" altLang="en-US"/>
            </a:p>
          </p:txBody>
        </p:sp>
        <p:sp>
          <p:nvSpPr>
            <p:cNvPr id="9242" name="Oval 25"/>
            <p:cNvSpPr>
              <a:spLocks noChangeArrowheads="1"/>
            </p:cNvSpPr>
            <p:nvPr/>
          </p:nvSpPr>
          <p:spPr bwMode="auto">
            <a:xfrm flipH="1">
              <a:off x="2942" y="2966"/>
              <a:ext cx="47" cy="47"/>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43" name="Text Box 26"/>
            <p:cNvSpPr txBox="1">
              <a:spLocks noChangeArrowheads="1"/>
            </p:cNvSpPr>
            <p:nvPr/>
          </p:nvSpPr>
          <p:spPr bwMode="auto">
            <a:xfrm flipH="1">
              <a:off x="2704" y="2671"/>
              <a:ext cx="437"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1</a:t>
              </a:r>
              <a:endParaRPr lang="en-US" altLang="zh-CN" sz="1800" b="1"/>
            </a:p>
          </p:txBody>
        </p:sp>
        <p:sp>
          <p:nvSpPr>
            <p:cNvPr id="9244" name="Text Box 27"/>
            <p:cNvSpPr txBox="1">
              <a:spLocks noChangeArrowheads="1"/>
            </p:cNvSpPr>
            <p:nvPr/>
          </p:nvSpPr>
          <p:spPr bwMode="auto">
            <a:xfrm flipH="1">
              <a:off x="2668" y="3049"/>
              <a:ext cx="373"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1</a:t>
              </a:r>
              <a:endParaRPr lang="en-US" altLang="zh-CN" sz="1800" b="1"/>
            </a:p>
          </p:txBody>
        </p:sp>
        <p:sp>
          <p:nvSpPr>
            <p:cNvPr id="9245" name="Rectangle 28"/>
            <p:cNvSpPr>
              <a:spLocks noChangeArrowheads="1"/>
            </p:cNvSpPr>
            <p:nvPr/>
          </p:nvSpPr>
          <p:spPr bwMode="auto">
            <a:xfrm flipH="1">
              <a:off x="3376" y="2663"/>
              <a:ext cx="416" cy="604"/>
            </a:xfrm>
            <a:prstGeom prst="rect">
              <a:avLst/>
            </a:prstGeom>
            <a:noFill/>
            <a:ln w="38100">
              <a:solidFill>
                <a:schemeClr val="tx1"/>
              </a:solidFill>
              <a:miter lim="800000"/>
              <a:headEnd/>
              <a:tailEnd/>
            </a:ln>
          </p:spPr>
          <p:txBody>
            <a:bodyPr wrap="none" anchor="ctr"/>
            <a:lstStyle/>
            <a:p>
              <a:pPr eaLnBrk="1" hangingPunct="1"/>
              <a:endParaRPr lang="zh-CN" altLang="en-US"/>
            </a:p>
          </p:txBody>
        </p:sp>
        <p:sp>
          <p:nvSpPr>
            <p:cNvPr id="9246" name="AutoShape 29"/>
            <p:cNvSpPr>
              <a:spLocks noChangeArrowheads="1"/>
            </p:cNvSpPr>
            <p:nvPr/>
          </p:nvSpPr>
          <p:spPr bwMode="auto">
            <a:xfrm rot="-5400000">
              <a:off x="3699" y="2933"/>
              <a:ext cx="93" cy="93"/>
            </a:xfrm>
            <a:prstGeom prst="flowChartExtract">
              <a:avLst/>
            </a:prstGeom>
            <a:noFill/>
            <a:ln w="38100">
              <a:solidFill>
                <a:schemeClr val="tx1"/>
              </a:solidFill>
              <a:miter lim="800000"/>
              <a:headEnd/>
              <a:tailEnd/>
            </a:ln>
          </p:spPr>
          <p:txBody>
            <a:bodyPr wrap="none" anchor="ctr"/>
            <a:lstStyle/>
            <a:p>
              <a:pPr eaLnBrk="1" hangingPunct="1"/>
              <a:endParaRPr lang="zh-CN" altLang="en-US"/>
            </a:p>
          </p:txBody>
        </p:sp>
        <p:sp>
          <p:nvSpPr>
            <p:cNvPr id="9247" name="Text Box 30"/>
            <p:cNvSpPr txBox="1">
              <a:spLocks noChangeArrowheads="1"/>
            </p:cNvSpPr>
            <p:nvPr/>
          </p:nvSpPr>
          <p:spPr bwMode="auto">
            <a:xfrm flipH="1">
              <a:off x="3364" y="3043"/>
              <a:ext cx="375"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9248" name="Text Box 31"/>
            <p:cNvSpPr txBox="1">
              <a:spLocks noChangeArrowheads="1"/>
            </p:cNvSpPr>
            <p:nvPr/>
          </p:nvSpPr>
          <p:spPr bwMode="auto">
            <a:xfrm flipH="1">
              <a:off x="3358" y="2657"/>
              <a:ext cx="426" cy="231"/>
            </a:xfrm>
            <a:prstGeom prst="rect">
              <a:avLst/>
            </a:prstGeom>
            <a:noFill/>
            <a:ln w="9525">
              <a:noFill/>
              <a:miter lim="800000"/>
              <a:headEnd/>
              <a:tailEnd/>
            </a:ln>
          </p:spPr>
          <p:txBody>
            <a:bodyPr>
              <a:spAutoFit/>
            </a:bodyPr>
            <a:lstStyle/>
            <a:p>
              <a:pPr eaLnBrk="1" hangingPunct="1">
                <a:spcBef>
                  <a:spcPct val="50000"/>
                </a:spcBef>
              </a:pPr>
              <a:r>
                <a:rPr lang="en-US" altLang="zh-CN" sz="1800" b="1"/>
                <a:t>Q</a:t>
              </a:r>
              <a:r>
                <a:rPr lang="en-US" altLang="zh-CN" sz="1800" b="1" baseline="-25000"/>
                <a:t>0</a:t>
              </a:r>
              <a:endParaRPr lang="en-US" altLang="zh-CN" sz="1800" b="1"/>
            </a:p>
          </p:txBody>
        </p:sp>
        <p:sp>
          <p:nvSpPr>
            <p:cNvPr id="9249" name="Line 32"/>
            <p:cNvSpPr>
              <a:spLocks noChangeShapeType="1"/>
            </p:cNvSpPr>
            <p:nvPr/>
          </p:nvSpPr>
          <p:spPr bwMode="auto">
            <a:xfrm flipH="1">
              <a:off x="3426" y="3071"/>
              <a:ext cx="96" cy="0"/>
            </a:xfrm>
            <a:prstGeom prst="line">
              <a:avLst/>
            </a:prstGeom>
            <a:noFill/>
            <a:ln w="28575">
              <a:solidFill>
                <a:schemeClr val="tx1"/>
              </a:solidFill>
              <a:round/>
              <a:headEnd/>
              <a:tailEnd/>
            </a:ln>
          </p:spPr>
          <p:txBody>
            <a:bodyPr wrap="none" anchor="ctr"/>
            <a:lstStyle/>
            <a:p>
              <a:endParaRPr lang="zh-CN" altLang="en-US"/>
            </a:p>
          </p:txBody>
        </p:sp>
        <p:sp>
          <p:nvSpPr>
            <p:cNvPr id="9250" name="Oval 33"/>
            <p:cNvSpPr>
              <a:spLocks noChangeArrowheads="1"/>
            </p:cNvSpPr>
            <p:nvPr/>
          </p:nvSpPr>
          <p:spPr bwMode="auto">
            <a:xfrm flipH="1">
              <a:off x="3814" y="2954"/>
              <a:ext cx="45" cy="46"/>
            </a:xfrm>
            <a:prstGeom prst="ellipse">
              <a:avLst/>
            </a:prstGeom>
            <a:noFill/>
            <a:ln w="38100">
              <a:solidFill>
                <a:schemeClr val="tx1"/>
              </a:solidFill>
              <a:round/>
              <a:headEnd/>
              <a:tailEnd/>
            </a:ln>
          </p:spPr>
          <p:txBody>
            <a:bodyPr wrap="none" anchor="ctr"/>
            <a:lstStyle/>
            <a:p>
              <a:pPr eaLnBrk="1" hangingPunct="1"/>
              <a:endParaRPr lang="zh-CN" altLang="en-US"/>
            </a:p>
          </p:txBody>
        </p:sp>
        <p:sp>
          <p:nvSpPr>
            <p:cNvPr id="9251" name="Text Box 34"/>
            <p:cNvSpPr txBox="1">
              <a:spLocks noChangeArrowheads="1"/>
            </p:cNvSpPr>
            <p:nvPr/>
          </p:nvSpPr>
          <p:spPr bwMode="auto">
            <a:xfrm flipH="1">
              <a:off x="3567" y="2668"/>
              <a:ext cx="409" cy="231"/>
            </a:xfrm>
            <a:prstGeom prst="rect">
              <a:avLst/>
            </a:prstGeom>
            <a:noFill/>
            <a:ln w="9525">
              <a:noFill/>
              <a:miter lim="800000"/>
              <a:headEnd/>
              <a:tailEnd/>
            </a:ln>
          </p:spPr>
          <p:txBody>
            <a:bodyPr>
              <a:spAutoFit/>
            </a:bodyPr>
            <a:lstStyle/>
            <a:p>
              <a:pPr eaLnBrk="1" hangingPunct="1">
                <a:spcBef>
                  <a:spcPct val="50000"/>
                </a:spcBef>
              </a:pPr>
              <a:r>
                <a:rPr lang="en-US" altLang="zh-CN" sz="1800" b="1"/>
                <a:t>J</a:t>
              </a:r>
              <a:r>
                <a:rPr lang="en-US" altLang="zh-CN" sz="1800" b="1" baseline="-25000"/>
                <a:t>0</a:t>
              </a:r>
              <a:endParaRPr lang="en-US" altLang="zh-CN" sz="1800" b="1"/>
            </a:p>
          </p:txBody>
        </p:sp>
        <p:sp>
          <p:nvSpPr>
            <p:cNvPr id="9252" name="Text Box 35"/>
            <p:cNvSpPr txBox="1">
              <a:spLocks noChangeArrowheads="1"/>
            </p:cNvSpPr>
            <p:nvPr/>
          </p:nvSpPr>
          <p:spPr bwMode="auto">
            <a:xfrm flipH="1">
              <a:off x="3532" y="3035"/>
              <a:ext cx="346" cy="231"/>
            </a:xfrm>
            <a:prstGeom prst="rect">
              <a:avLst/>
            </a:prstGeom>
            <a:noFill/>
            <a:ln w="9525">
              <a:noFill/>
              <a:miter lim="800000"/>
              <a:headEnd/>
              <a:tailEnd/>
            </a:ln>
          </p:spPr>
          <p:txBody>
            <a:bodyPr>
              <a:spAutoFit/>
            </a:bodyPr>
            <a:lstStyle/>
            <a:p>
              <a:pPr eaLnBrk="1" hangingPunct="1">
                <a:spcBef>
                  <a:spcPct val="50000"/>
                </a:spcBef>
              </a:pPr>
              <a:r>
                <a:rPr lang="en-US" altLang="zh-CN" sz="1800" b="1"/>
                <a:t>K</a:t>
              </a:r>
              <a:r>
                <a:rPr lang="en-US" altLang="zh-CN" sz="1800" b="1" baseline="-25000"/>
                <a:t>0</a:t>
              </a:r>
              <a:endParaRPr lang="en-US" altLang="zh-CN" sz="1800" b="1"/>
            </a:p>
          </p:txBody>
        </p:sp>
        <p:sp>
          <p:nvSpPr>
            <p:cNvPr id="9253" name="Line 36"/>
            <p:cNvSpPr>
              <a:spLocks noChangeShapeType="1"/>
            </p:cNvSpPr>
            <p:nvPr/>
          </p:nvSpPr>
          <p:spPr bwMode="auto">
            <a:xfrm>
              <a:off x="3855" y="2979"/>
              <a:ext cx="246" cy="0"/>
            </a:xfrm>
            <a:prstGeom prst="line">
              <a:avLst/>
            </a:prstGeom>
            <a:noFill/>
            <a:ln w="38100">
              <a:solidFill>
                <a:schemeClr val="tx1"/>
              </a:solidFill>
              <a:round/>
              <a:headEnd/>
              <a:tailEnd/>
            </a:ln>
            <a:effectLst/>
          </p:spPr>
          <p:txBody>
            <a:bodyPr wrap="none" anchor="ctr"/>
            <a:lstStyle/>
            <a:p>
              <a:endParaRPr lang="zh-CN" altLang="en-US"/>
            </a:p>
          </p:txBody>
        </p:sp>
        <p:sp>
          <p:nvSpPr>
            <p:cNvPr id="9254" name="Line 37"/>
            <p:cNvSpPr>
              <a:spLocks noChangeShapeType="1"/>
            </p:cNvSpPr>
            <p:nvPr/>
          </p:nvSpPr>
          <p:spPr bwMode="auto">
            <a:xfrm>
              <a:off x="2974" y="2998"/>
              <a:ext cx="246" cy="0"/>
            </a:xfrm>
            <a:prstGeom prst="line">
              <a:avLst/>
            </a:prstGeom>
            <a:noFill/>
            <a:ln w="38100">
              <a:solidFill>
                <a:schemeClr val="tx1"/>
              </a:solidFill>
              <a:round/>
              <a:headEnd/>
              <a:tailEnd/>
            </a:ln>
            <a:effectLst/>
          </p:spPr>
          <p:txBody>
            <a:bodyPr wrap="none" anchor="ctr"/>
            <a:lstStyle/>
            <a:p>
              <a:endParaRPr lang="zh-CN" altLang="en-US"/>
            </a:p>
          </p:txBody>
        </p:sp>
        <p:sp>
          <p:nvSpPr>
            <p:cNvPr id="9255" name="Line 38"/>
            <p:cNvSpPr>
              <a:spLocks noChangeShapeType="1"/>
            </p:cNvSpPr>
            <p:nvPr/>
          </p:nvSpPr>
          <p:spPr bwMode="auto">
            <a:xfrm>
              <a:off x="1827" y="2992"/>
              <a:ext cx="509" cy="0"/>
            </a:xfrm>
            <a:prstGeom prst="line">
              <a:avLst/>
            </a:prstGeom>
            <a:noFill/>
            <a:ln w="38100">
              <a:solidFill>
                <a:schemeClr val="tx1"/>
              </a:solidFill>
              <a:round/>
              <a:headEnd/>
              <a:tailEnd/>
            </a:ln>
            <a:effectLst/>
          </p:spPr>
          <p:txBody>
            <a:bodyPr wrap="none" anchor="ctr"/>
            <a:lstStyle/>
            <a:p>
              <a:endParaRPr lang="zh-CN" altLang="en-US"/>
            </a:p>
          </p:txBody>
        </p:sp>
        <p:sp>
          <p:nvSpPr>
            <p:cNvPr id="9256" name="Line 39"/>
            <p:cNvSpPr>
              <a:spLocks noChangeShapeType="1"/>
            </p:cNvSpPr>
            <p:nvPr/>
          </p:nvSpPr>
          <p:spPr bwMode="auto">
            <a:xfrm>
              <a:off x="2923" y="2783"/>
              <a:ext cx="464" cy="0"/>
            </a:xfrm>
            <a:prstGeom prst="line">
              <a:avLst/>
            </a:prstGeom>
            <a:noFill/>
            <a:ln w="38100">
              <a:solidFill>
                <a:schemeClr val="tx1"/>
              </a:solidFill>
              <a:round/>
              <a:headEnd/>
              <a:tailEnd/>
            </a:ln>
            <a:effectLst/>
          </p:spPr>
          <p:txBody>
            <a:bodyPr wrap="none" anchor="ctr"/>
            <a:lstStyle/>
            <a:p>
              <a:endParaRPr lang="zh-CN" altLang="en-US"/>
            </a:p>
          </p:txBody>
        </p:sp>
        <p:sp>
          <p:nvSpPr>
            <p:cNvPr id="9257" name="Line 40"/>
            <p:cNvSpPr>
              <a:spLocks noChangeShapeType="1"/>
            </p:cNvSpPr>
            <p:nvPr/>
          </p:nvSpPr>
          <p:spPr bwMode="auto">
            <a:xfrm>
              <a:off x="2923" y="3165"/>
              <a:ext cx="155" cy="0"/>
            </a:xfrm>
            <a:prstGeom prst="line">
              <a:avLst/>
            </a:prstGeom>
            <a:noFill/>
            <a:ln w="38100">
              <a:solidFill>
                <a:schemeClr val="tx1"/>
              </a:solidFill>
              <a:round/>
              <a:headEnd/>
              <a:tailEnd/>
            </a:ln>
            <a:effectLst/>
          </p:spPr>
          <p:txBody>
            <a:bodyPr wrap="none" anchor="ctr"/>
            <a:lstStyle/>
            <a:p>
              <a:endParaRPr lang="zh-CN" altLang="en-US"/>
            </a:p>
          </p:txBody>
        </p:sp>
        <p:sp>
          <p:nvSpPr>
            <p:cNvPr id="9258" name="Oval 41"/>
            <p:cNvSpPr>
              <a:spLocks noChangeArrowheads="1"/>
            </p:cNvSpPr>
            <p:nvPr/>
          </p:nvSpPr>
          <p:spPr bwMode="auto">
            <a:xfrm>
              <a:off x="3045" y="2747"/>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9259" name="Rectangle 42"/>
            <p:cNvSpPr>
              <a:spLocks noChangeArrowheads="1"/>
            </p:cNvSpPr>
            <p:nvPr/>
          </p:nvSpPr>
          <p:spPr bwMode="auto">
            <a:xfrm>
              <a:off x="1999" y="2582"/>
              <a:ext cx="200" cy="328"/>
            </a:xfrm>
            <a:prstGeom prst="rect">
              <a:avLst/>
            </a:prstGeom>
            <a:solidFill>
              <a:srgbClr val="FFFFFF"/>
            </a:solidFill>
            <a:ln w="38100">
              <a:solidFill>
                <a:schemeClr val="tx1"/>
              </a:solidFill>
              <a:miter lim="800000"/>
              <a:headEnd/>
              <a:tailEnd/>
            </a:ln>
            <a:effectLst/>
          </p:spPr>
          <p:txBody>
            <a:bodyPr wrap="none" anchor="ctr"/>
            <a:lstStyle/>
            <a:p>
              <a:pPr eaLnBrk="1" hangingPunct="1"/>
              <a:endParaRPr lang="zh-CN" altLang="en-US"/>
            </a:p>
          </p:txBody>
        </p:sp>
        <p:sp>
          <p:nvSpPr>
            <p:cNvPr id="9260" name="Line 43"/>
            <p:cNvSpPr>
              <a:spLocks noChangeShapeType="1"/>
            </p:cNvSpPr>
            <p:nvPr/>
          </p:nvSpPr>
          <p:spPr bwMode="auto">
            <a:xfrm>
              <a:off x="2200" y="2829"/>
              <a:ext cx="300" cy="0"/>
            </a:xfrm>
            <a:prstGeom prst="line">
              <a:avLst/>
            </a:prstGeom>
            <a:noFill/>
            <a:ln w="38100">
              <a:solidFill>
                <a:schemeClr val="tx1"/>
              </a:solidFill>
              <a:round/>
              <a:headEnd/>
              <a:tailEnd/>
            </a:ln>
            <a:effectLst/>
          </p:spPr>
          <p:txBody>
            <a:bodyPr wrap="none" anchor="ctr"/>
            <a:lstStyle/>
            <a:p>
              <a:endParaRPr lang="zh-CN" altLang="en-US"/>
            </a:p>
          </p:txBody>
        </p:sp>
        <p:sp>
          <p:nvSpPr>
            <p:cNvPr id="9261" name="Line 44"/>
            <p:cNvSpPr>
              <a:spLocks noChangeShapeType="1"/>
            </p:cNvSpPr>
            <p:nvPr/>
          </p:nvSpPr>
          <p:spPr bwMode="auto">
            <a:xfrm>
              <a:off x="1754" y="3165"/>
              <a:ext cx="155" cy="0"/>
            </a:xfrm>
            <a:prstGeom prst="line">
              <a:avLst/>
            </a:prstGeom>
            <a:noFill/>
            <a:ln w="38100">
              <a:solidFill>
                <a:schemeClr val="tx1"/>
              </a:solidFill>
              <a:round/>
              <a:headEnd/>
              <a:tailEnd/>
            </a:ln>
            <a:effectLst/>
          </p:spPr>
          <p:txBody>
            <a:bodyPr wrap="none" anchor="ctr"/>
            <a:lstStyle/>
            <a:p>
              <a:endParaRPr lang="zh-CN" altLang="en-US"/>
            </a:p>
          </p:txBody>
        </p:sp>
        <p:sp>
          <p:nvSpPr>
            <p:cNvPr id="9262" name="Line 45"/>
            <p:cNvSpPr>
              <a:spLocks noChangeShapeType="1"/>
            </p:cNvSpPr>
            <p:nvPr/>
          </p:nvSpPr>
          <p:spPr bwMode="auto">
            <a:xfrm>
              <a:off x="1909" y="2738"/>
              <a:ext cx="0" cy="436"/>
            </a:xfrm>
            <a:prstGeom prst="line">
              <a:avLst/>
            </a:prstGeom>
            <a:noFill/>
            <a:ln w="38100">
              <a:solidFill>
                <a:schemeClr val="tx1"/>
              </a:solidFill>
              <a:round/>
              <a:headEnd/>
              <a:tailEnd/>
            </a:ln>
            <a:effectLst/>
          </p:spPr>
          <p:txBody>
            <a:bodyPr wrap="none" anchor="ctr"/>
            <a:lstStyle/>
            <a:p>
              <a:endParaRPr lang="zh-CN" altLang="en-US"/>
            </a:p>
          </p:txBody>
        </p:sp>
        <p:sp>
          <p:nvSpPr>
            <p:cNvPr id="9263" name="Oval 46"/>
            <p:cNvSpPr>
              <a:spLocks noChangeArrowheads="1"/>
            </p:cNvSpPr>
            <p:nvPr/>
          </p:nvSpPr>
          <p:spPr bwMode="auto">
            <a:xfrm>
              <a:off x="3162" y="3521"/>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9264" name="Oval 47"/>
            <p:cNvSpPr>
              <a:spLocks noChangeArrowheads="1"/>
            </p:cNvSpPr>
            <p:nvPr/>
          </p:nvSpPr>
          <p:spPr bwMode="auto">
            <a:xfrm>
              <a:off x="4063" y="3526"/>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9265" name="Oval 48"/>
            <p:cNvSpPr>
              <a:spLocks noChangeArrowheads="1"/>
            </p:cNvSpPr>
            <p:nvPr/>
          </p:nvSpPr>
          <p:spPr bwMode="auto">
            <a:xfrm>
              <a:off x="1876" y="2713"/>
              <a:ext cx="73" cy="72"/>
            </a:xfrm>
            <a:prstGeom prst="ellipse">
              <a:avLst/>
            </a:prstGeom>
            <a:solidFill>
              <a:schemeClr val="tx2"/>
            </a:solidFill>
            <a:ln w="9525">
              <a:solidFill>
                <a:schemeClr val="tx1"/>
              </a:solidFill>
              <a:round/>
              <a:headEnd/>
              <a:tailEnd/>
            </a:ln>
            <a:effectLst/>
          </p:spPr>
          <p:txBody>
            <a:bodyPr wrap="none" anchor="ctr"/>
            <a:lstStyle/>
            <a:p>
              <a:pPr eaLnBrk="1" hangingPunct="1"/>
              <a:endParaRPr lang="zh-CN" altLang="en-US"/>
            </a:p>
          </p:txBody>
        </p:sp>
        <p:sp>
          <p:nvSpPr>
            <p:cNvPr id="9266" name="Line 49"/>
            <p:cNvSpPr>
              <a:spLocks noChangeShapeType="1"/>
            </p:cNvSpPr>
            <p:nvPr/>
          </p:nvSpPr>
          <p:spPr bwMode="auto">
            <a:xfrm>
              <a:off x="2209" y="2656"/>
              <a:ext cx="127" cy="0"/>
            </a:xfrm>
            <a:prstGeom prst="line">
              <a:avLst/>
            </a:prstGeom>
            <a:noFill/>
            <a:ln w="38100">
              <a:solidFill>
                <a:schemeClr val="tx1"/>
              </a:solidFill>
              <a:round/>
              <a:headEnd/>
              <a:tailEnd/>
            </a:ln>
            <a:effectLst/>
          </p:spPr>
          <p:txBody>
            <a:bodyPr wrap="none" anchor="ctr"/>
            <a:lstStyle/>
            <a:p>
              <a:endParaRPr lang="zh-CN" altLang="en-US"/>
            </a:p>
          </p:txBody>
        </p:sp>
        <p:sp>
          <p:nvSpPr>
            <p:cNvPr id="9267" name="Line 50"/>
            <p:cNvSpPr>
              <a:spLocks noChangeShapeType="1"/>
            </p:cNvSpPr>
            <p:nvPr/>
          </p:nvSpPr>
          <p:spPr bwMode="auto">
            <a:xfrm>
              <a:off x="3081" y="2483"/>
              <a:ext cx="0" cy="691"/>
            </a:xfrm>
            <a:prstGeom prst="line">
              <a:avLst/>
            </a:prstGeom>
            <a:noFill/>
            <a:ln w="38100">
              <a:solidFill>
                <a:schemeClr val="tx1"/>
              </a:solidFill>
              <a:round/>
              <a:headEnd/>
              <a:tailEnd/>
            </a:ln>
            <a:effectLst/>
          </p:spPr>
          <p:txBody>
            <a:bodyPr wrap="none" anchor="ctr"/>
            <a:lstStyle/>
            <a:p>
              <a:endParaRPr lang="zh-CN" altLang="en-US"/>
            </a:p>
          </p:txBody>
        </p:sp>
        <p:sp>
          <p:nvSpPr>
            <p:cNvPr id="9268" name="Line 51"/>
            <p:cNvSpPr>
              <a:spLocks noChangeShapeType="1"/>
            </p:cNvSpPr>
            <p:nvPr/>
          </p:nvSpPr>
          <p:spPr bwMode="auto">
            <a:xfrm>
              <a:off x="2336" y="2474"/>
              <a:ext cx="0" cy="200"/>
            </a:xfrm>
            <a:prstGeom prst="line">
              <a:avLst/>
            </a:prstGeom>
            <a:noFill/>
            <a:ln w="38100">
              <a:solidFill>
                <a:schemeClr val="tx1"/>
              </a:solidFill>
              <a:round/>
              <a:headEnd/>
              <a:tailEnd/>
            </a:ln>
            <a:effectLst/>
          </p:spPr>
          <p:txBody>
            <a:bodyPr wrap="none" anchor="ctr"/>
            <a:lstStyle/>
            <a:p>
              <a:endParaRPr lang="zh-CN" altLang="en-US"/>
            </a:p>
          </p:txBody>
        </p:sp>
        <p:sp>
          <p:nvSpPr>
            <p:cNvPr id="9269" name="Line 52"/>
            <p:cNvSpPr>
              <a:spLocks noChangeShapeType="1"/>
            </p:cNvSpPr>
            <p:nvPr/>
          </p:nvSpPr>
          <p:spPr bwMode="auto">
            <a:xfrm>
              <a:off x="2345" y="2483"/>
              <a:ext cx="746" cy="0"/>
            </a:xfrm>
            <a:prstGeom prst="line">
              <a:avLst/>
            </a:prstGeom>
            <a:noFill/>
            <a:ln w="38100">
              <a:solidFill>
                <a:schemeClr val="tx1"/>
              </a:solidFill>
              <a:round/>
              <a:headEnd/>
              <a:tailEnd/>
            </a:ln>
            <a:effectLst/>
          </p:spPr>
          <p:txBody>
            <a:bodyPr wrap="none" anchor="ctr"/>
            <a:lstStyle/>
            <a:p>
              <a:endParaRPr lang="zh-CN" altLang="en-US"/>
            </a:p>
          </p:txBody>
        </p:sp>
        <p:sp>
          <p:nvSpPr>
            <p:cNvPr id="9270" name="Line 53"/>
            <p:cNvSpPr>
              <a:spLocks noChangeShapeType="1"/>
            </p:cNvSpPr>
            <p:nvPr/>
          </p:nvSpPr>
          <p:spPr bwMode="auto">
            <a:xfrm flipH="1">
              <a:off x="2336" y="2983"/>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9271" name="Line 54"/>
            <p:cNvSpPr>
              <a:spLocks noChangeShapeType="1"/>
            </p:cNvSpPr>
            <p:nvPr/>
          </p:nvSpPr>
          <p:spPr bwMode="auto">
            <a:xfrm>
              <a:off x="3210" y="2992"/>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9272" name="Line 55"/>
            <p:cNvSpPr>
              <a:spLocks noChangeShapeType="1"/>
            </p:cNvSpPr>
            <p:nvPr/>
          </p:nvSpPr>
          <p:spPr bwMode="auto">
            <a:xfrm>
              <a:off x="4101" y="2983"/>
              <a:ext cx="0" cy="600"/>
            </a:xfrm>
            <a:prstGeom prst="line">
              <a:avLst/>
            </a:prstGeom>
            <a:noFill/>
            <a:ln w="38100">
              <a:solidFill>
                <a:schemeClr val="tx1"/>
              </a:solidFill>
              <a:round/>
              <a:headEnd/>
              <a:tailEnd/>
            </a:ln>
            <a:effectLst/>
          </p:spPr>
          <p:txBody>
            <a:bodyPr wrap="none" anchor="ctr"/>
            <a:lstStyle/>
            <a:p>
              <a:endParaRPr lang="zh-CN" altLang="en-US"/>
            </a:p>
          </p:txBody>
        </p:sp>
        <p:sp>
          <p:nvSpPr>
            <p:cNvPr id="9273" name="Line 56"/>
            <p:cNvSpPr>
              <a:spLocks noChangeShapeType="1"/>
            </p:cNvSpPr>
            <p:nvPr/>
          </p:nvSpPr>
          <p:spPr bwMode="auto">
            <a:xfrm>
              <a:off x="2336" y="3565"/>
              <a:ext cx="2645" cy="0"/>
            </a:xfrm>
            <a:prstGeom prst="line">
              <a:avLst/>
            </a:prstGeom>
            <a:noFill/>
            <a:ln w="38100">
              <a:solidFill>
                <a:schemeClr val="tx1"/>
              </a:solidFill>
              <a:round/>
              <a:headEnd/>
              <a:tailEnd/>
            </a:ln>
            <a:effectLst/>
          </p:spPr>
          <p:txBody>
            <a:bodyPr wrap="none" anchor="ctr"/>
            <a:lstStyle/>
            <a:p>
              <a:endParaRPr lang="zh-CN" altLang="en-US"/>
            </a:p>
          </p:txBody>
        </p:sp>
        <p:sp>
          <p:nvSpPr>
            <p:cNvPr id="9274" name="Text Box 57"/>
            <p:cNvSpPr txBox="1">
              <a:spLocks noChangeArrowheads="1"/>
            </p:cNvSpPr>
            <p:nvPr/>
          </p:nvSpPr>
          <p:spPr bwMode="auto">
            <a:xfrm>
              <a:off x="1981" y="2610"/>
              <a:ext cx="291" cy="250"/>
            </a:xfrm>
            <a:prstGeom prst="rect">
              <a:avLst/>
            </a:prstGeom>
            <a:noFill/>
            <a:ln w="9525">
              <a:noFill/>
              <a:miter lim="800000"/>
              <a:headEnd/>
              <a:tailEnd/>
            </a:ln>
            <a:effectLst/>
          </p:spPr>
          <p:txBody>
            <a:bodyPr>
              <a:spAutoFit/>
            </a:bodyPr>
            <a:lstStyle/>
            <a:p>
              <a:pPr eaLnBrk="1" hangingPunct="1">
                <a:spcBef>
                  <a:spcPct val="50000"/>
                </a:spcBef>
              </a:pPr>
              <a:r>
                <a:rPr lang="en-US" altLang="zh-CN" sz="2000" b="1">
                  <a:ea typeface="楷体_GB2312" pitchFamily="49" charset="-122"/>
                </a:rPr>
                <a:t>&amp;</a:t>
              </a:r>
            </a:p>
          </p:txBody>
        </p:sp>
        <p:sp>
          <p:nvSpPr>
            <p:cNvPr id="9275" name="Text Box 58"/>
            <p:cNvSpPr txBox="1">
              <a:spLocks noChangeArrowheads="1"/>
            </p:cNvSpPr>
            <p:nvPr/>
          </p:nvSpPr>
          <p:spPr bwMode="auto">
            <a:xfrm>
              <a:off x="4289" y="3257"/>
              <a:ext cx="936" cy="288"/>
            </a:xfrm>
            <a:prstGeom prst="rect">
              <a:avLst/>
            </a:prstGeom>
            <a:noFill/>
            <a:ln w="9525">
              <a:noFill/>
              <a:miter lim="800000"/>
              <a:headEnd/>
              <a:tailEnd/>
            </a:ln>
            <a:effectLst/>
          </p:spPr>
          <p:txBody>
            <a:bodyPr>
              <a:spAutoFit/>
            </a:bodyPr>
            <a:lstStyle/>
            <a:p>
              <a:pPr eaLnBrk="1" hangingPunct="1">
                <a:spcBef>
                  <a:spcPct val="50000"/>
                </a:spcBef>
              </a:pPr>
              <a:r>
                <a:rPr lang="zh-CN" altLang="en-US" b="1">
                  <a:ea typeface="楷体_GB2312" pitchFamily="49" charset="-122"/>
                </a:rPr>
                <a:t>计数脉冲</a:t>
              </a:r>
            </a:p>
          </p:txBody>
        </p:sp>
        <p:sp>
          <p:nvSpPr>
            <p:cNvPr id="9276" name="Text Box 59"/>
            <p:cNvSpPr txBox="1">
              <a:spLocks noChangeArrowheads="1"/>
            </p:cNvSpPr>
            <p:nvPr/>
          </p:nvSpPr>
          <p:spPr bwMode="auto">
            <a:xfrm>
              <a:off x="4545" y="3054"/>
              <a:ext cx="491"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CP</a:t>
              </a:r>
            </a:p>
          </p:txBody>
        </p:sp>
        <p:sp>
          <p:nvSpPr>
            <p:cNvPr id="9277" name="Line 60"/>
            <p:cNvSpPr>
              <a:spLocks noChangeShapeType="1"/>
            </p:cNvSpPr>
            <p:nvPr/>
          </p:nvSpPr>
          <p:spPr bwMode="auto">
            <a:xfrm flipV="1">
              <a:off x="1753" y="2754"/>
              <a:ext cx="263" cy="0"/>
            </a:xfrm>
            <a:prstGeom prst="line">
              <a:avLst/>
            </a:prstGeom>
            <a:noFill/>
            <a:ln w="38100">
              <a:solidFill>
                <a:schemeClr val="tx1"/>
              </a:solidFill>
              <a:round/>
              <a:headEnd/>
              <a:tailEnd/>
            </a:ln>
            <a:effectLst/>
          </p:spPr>
          <p:txBody>
            <a:bodyPr anchor="ctr">
              <a:spAutoFit/>
            </a:bodyPr>
            <a:lstStyle/>
            <a:p>
              <a:endParaRPr lang="zh-CN" altLang="en-US"/>
            </a:p>
          </p:txBody>
        </p:sp>
      </p:grpSp>
      <p:graphicFrame>
        <p:nvGraphicFramePr>
          <p:cNvPr id="67645" name="Object 61"/>
          <p:cNvGraphicFramePr>
            <a:graphicFrameLocks noChangeAspect="1"/>
          </p:cNvGraphicFramePr>
          <p:nvPr/>
        </p:nvGraphicFramePr>
        <p:xfrm>
          <a:off x="2819400" y="4114800"/>
          <a:ext cx="2476500" cy="522288"/>
        </p:xfrm>
        <a:graphic>
          <a:graphicData uri="http://schemas.openxmlformats.org/presentationml/2006/ole">
            <mc:AlternateContent xmlns:mc="http://schemas.openxmlformats.org/markup-compatibility/2006">
              <mc:Choice xmlns:v="urn:schemas-microsoft-com:vml" Requires="v">
                <p:oleObj spid="_x0000_s9272" name="Equation" r:id="rId3" imgW="1143000" imgH="241300" progId="Equation.3">
                  <p:embed/>
                </p:oleObj>
              </mc:Choice>
              <mc:Fallback>
                <p:oleObj name="Equation" r:id="rId3" imgW="1143000" imgH="241300" progId="Equation.3">
                  <p:embed/>
                  <p:pic>
                    <p:nvPicPr>
                      <p:cNvPr id="0"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114800"/>
                        <a:ext cx="24765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46" name="Object 62"/>
          <p:cNvGraphicFramePr>
            <a:graphicFrameLocks noChangeAspect="1"/>
          </p:cNvGraphicFramePr>
          <p:nvPr/>
        </p:nvGraphicFramePr>
        <p:xfrm>
          <a:off x="5438775" y="3568700"/>
          <a:ext cx="3248025" cy="549275"/>
        </p:xfrm>
        <a:graphic>
          <a:graphicData uri="http://schemas.openxmlformats.org/presentationml/2006/ole">
            <mc:AlternateContent xmlns:mc="http://schemas.openxmlformats.org/markup-compatibility/2006">
              <mc:Choice xmlns:v="urn:schemas-microsoft-com:vml" Requires="v">
                <p:oleObj spid="_x0000_s9273" name="Equation" r:id="rId5" imgW="1497950" imgH="253890" progId="Equation.3">
                  <p:embed/>
                </p:oleObj>
              </mc:Choice>
              <mc:Fallback>
                <p:oleObj name="Equation" r:id="rId5" imgW="1497950" imgH="253890" progId="Equation.3">
                  <p:embed/>
                  <p:pic>
                    <p:nvPicPr>
                      <p:cNvPr id="0" name="Object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38775" y="3568700"/>
                        <a:ext cx="32480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48" name="Object 64"/>
          <p:cNvGraphicFramePr>
            <a:graphicFrameLocks noChangeAspect="1"/>
          </p:cNvGraphicFramePr>
          <p:nvPr/>
        </p:nvGraphicFramePr>
        <p:xfrm>
          <a:off x="5594350" y="4724400"/>
          <a:ext cx="1320800" cy="522288"/>
        </p:xfrm>
        <a:graphic>
          <a:graphicData uri="http://schemas.openxmlformats.org/presentationml/2006/ole">
            <mc:AlternateContent xmlns:mc="http://schemas.openxmlformats.org/markup-compatibility/2006">
              <mc:Choice xmlns:v="urn:schemas-microsoft-com:vml" Requires="v">
                <p:oleObj spid="_x0000_s9274" name="Equation" r:id="rId7" imgW="609336" imgH="241195" progId="Equation.3">
                  <p:embed/>
                </p:oleObj>
              </mc:Choice>
              <mc:Fallback>
                <p:oleObj name="Equation" r:id="rId7" imgW="609336" imgH="241195"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4350" y="4724400"/>
                        <a:ext cx="13208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49" name="Object 65"/>
          <p:cNvGraphicFramePr>
            <a:graphicFrameLocks noChangeAspect="1"/>
          </p:cNvGraphicFramePr>
          <p:nvPr/>
        </p:nvGraphicFramePr>
        <p:xfrm>
          <a:off x="5518150" y="4098925"/>
          <a:ext cx="2560638" cy="549275"/>
        </p:xfrm>
        <a:graphic>
          <a:graphicData uri="http://schemas.openxmlformats.org/presentationml/2006/ole">
            <mc:AlternateContent xmlns:mc="http://schemas.openxmlformats.org/markup-compatibility/2006">
              <mc:Choice xmlns:v="urn:schemas-microsoft-com:vml" Requires="v">
                <p:oleObj spid="_x0000_s9275" name="Equation" r:id="rId9" imgW="1180588" imgH="253890" progId="Equation.3">
                  <p:embed/>
                </p:oleObj>
              </mc:Choice>
              <mc:Fallback>
                <p:oleObj name="Equation" r:id="rId9" imgW="1180588" imgH="253890" progId="Equation.3">
                  <p:embed/>
                  <p:pic>
                    <p:nvPicPr>
                      <p:cNvPr id="0"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8150" y="4098925"/>
                        <a:ext cx="25606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11">
            <p14:nvContentPartPr>
              <p14:cNvPr id="2" name="墨迹 1"/>
              <p14:cNvContentPartPr/>
              <p14:nvPr/>
            </p14:nvContentPartPr>
            <p14:xfrm>
              <a:off x="5804280" y="4402440"/>
              <a:ext cx="72000" cy="169920"/>
            </p14:xfrm>
          </p:contentPart>
        </mc:Choice>
        <mc:Fallback xmlns="">
          <p:pic>
            <p:nvPicPr>
              <p:cNvPr id="2" name="墨迹 1"/>
              <p:cNvPicPr/>
              <p:nvPr/>
            </p:nvPicPr>
            <p:blipFill>
              <a:blip r:embed="rId12"/>
              <a:stretch>
                <a:fillRect/>
              </a:stretch>
            </p:blipFill>
            <p:spPr>
              <a:xfrm>
                <a:off x="5794920" y="4393080"/>
                <a:ext cx="90720" cy="1886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animEffect transition="in" filter="wipe(left)">
                                      <p:cBhvr>
                                        <p:cTn id="7" dur="500"/>
                                        <p:tgtEl>
                                          <p:spTgt spid="67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wipe(left)">
                                      <p:cBhvr>
                                        <p:cTn id="12" dur="500"/>
                                        <p:tgtEl>
                                          <p:spTgt spid="67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88">
                                            <p:txEl>
                                              <p:pRg st="0" end="0"/>
                                            </p:txEl>
                                          </p:spTgt>
                                        </p:tgtEl>
                                        <p:attrNameLst>
                                          <p:attrName>style.visibility</p:attrName>
                                        </p:attrNameLst>
                                      </p:cBhvr>
                                      <p:to>
                                        <p:strVal val="visible"/>
                                      </p:to>
                                    </p:set>
                                    <p:animEffect transition="in" filter="wipe(left)">
                                      <p:cBhvr>
                                        <p:cTn id="17" dur="500"/>
                                        <p:tgtEl>
                                          <p:spTgt spid="6758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9">
                                            <p:txEl>
                                              <p:pRg st="0" end="0"/>
                                            </p:txEl>
                                          </p:spTgt>
                                        </p:tgtEl>
                                        <p:attrNameLst>
                                          <p:attrName>style.visibility</p:attrName>
                                        </p:attrNameLst>
                                      </p:cBhvr>
                                      <p:to>
                                        <p:strVal val="visible"/>
                                      </p:to>
                                    </p:set>
                                    <p:animEffect transition="in" filter="wipe(left)">
                                      <p:cBhvr>
                                        <p:cTn id="22" dur="500"/>
                                        <p:tgtEl>
                                          <p:spTgt spid="6758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0">
                                            <p:txEl>
                                              <p:pRg st="0" end="0"/>
                                            </p:txEl>
                                          </p:spTgt>
                                        </p:tgtEl>
                                        <p:attrNameLst>
                                          <p:attrName>style.visibility</p:attrName>
                                        </p:attrNameLst>
                                      </p:cBhvr>
                                      <p:to>
                                        <p:strVal val="visible"/>
                                      </p:to>
                                    </p:set>
                                    <p:animEffect transition="in" filter="wipe(left)">
                                      <p:cBhvr>
                                        <p:cTn id="27" dur="500"/>
                                        <p:tgtEl>
                                          <p:spTgt spid="6759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645"/>
                                        </p:tgtEl>
                                        <p:attrNameLst>
                                          <p:attrName>style.visibility</p:attrName>
                                        </p:attrNameLst>
                                      </p:cBhvr>
                                      <p:to>
                                        <p:strVal val="visible"/>
                                      </p:to>
                                    </p:set>
                                    <p:animEffect transition="in" filter="wipe(left)">
                                      <p:cBhvr>
                                        <p:cTn id="32" dur="500"/>
                                        <p:tgtEl>
                                          <p:spTgt spid="676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7646"/>
                                        </p:tgtEl>
                                        <p:attrNameLst>
                                          <p:attrName>style.visibility</p:attrName>
                                        </p:attrNameLst>
                                      </p:cBhvr>
                                      <p:to>
                                        <p:strVal val="visible"/>
                                      </p:to>
                                    </p:set>
                                    <p:animEffect transition="in" filter="wipe(left)">
                                      <p:cBhvr>
                                        <p:cTn id="37" dur="500"/>
                                        <p:tgtEl>
                                          <p:spTgt spid="676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7649"/>
                                        </p:tgtEl>
                                        <p:attrNameLst>
                                          <p:attrName>style.visibility</p:attrName>
                                        </p:attrNameLst>
                                      </p:cBhvr>
                                      <p:to>
                                        <p:strVal val="visible"/>
                                      </p:to>
                                    </p:set>
                                    <p:animEffect transition="in" filter="wipe(left)">
                                      <p:cBhvr>
                                        <p:cTn id="42" dur="500"/>
                                        <p:tgtEl>
                                          <p:spTgt spid="676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7648"/>
                                        </p:tgtEl>
                                        <p:attrNameLst>
                                          <p:attrName>style.visibility</p:attrName>
                                        </p:attrNameLst>
                                      </p:cBhvr>
                                      <p:to>
                                        <p:strVal val="visible"/>
                                      </p:to>
                                    </p:set>
                                    <p:animEffect transition="in" filter="wipe(left)">
                                      <p:cBhvr>
                                        <p:cTn id="47" dur="500"/>
                                        <p:tgtEl>
                                          <p:spTgt spid="67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autoUpdateAnimBg="0"/>
      <p:bldP spid="67587" grpId="0" build="p" autoUpdateAnimBg="0"/>
      <p:bldP spid="67588" grpId="0" build="p" autoUpdateAnimBg="0"/>
      <p:bldP spid="67589" grpId="0" build="p" autoUpdateAnimBg="0"/>
      <p:bldP spid="67590"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4000" y="471488"/>
            <a:ext cx="7631113" cy="519112"/>
          </a:xfrm>
          <a:prstGeom prst="rect">
            <a:avLst/>
          </a:prstGeom>
          <a:noFill/>
          <a:ln w="9525">
            <a:noFill/>
            <a:miter lim="800000"/>
            <a:headEnd/>
            <a:tailEnd/>
          </a:ln>
          <a:effectLst/>
        </p:spPr>
        <p:txBody>
          <a:bodyPr>
            <a:spAutoFit/>
          </a:bodyPr>
          <a:lstStyle/>
          <a:p>
            <a:pPr eaLnBrk="1" hangingPunct="1">
              <a:spcBef>
                <a:spcPct val="50000"/>
              </a:spcBef>
            </a:pPr>
            <a:r>
              <a:rPr lang="en-US" altLang="zh-CN" sz="2800" b="1">
                <a:solidFill>
                  <a:srgbClr val="800000"/>
                </a:solidFill>
              </a:rPr>
              <a:t>2.  </a:t>
            </a:r>
            <a:r>
              <a:rPr lang="zh-CN" altLang="en-US" sz="2800" b="1">
                <a:solidFill>
                  <a:srgbClr val="800000"/>
                </a:solidFill>
              </a:rPr>
              <a:t>再列写状态转换表，分析其状态转换过程。</a:t>
            </a:r>
          </a:p>
        </p:txBody>
      </p:sp>
      <p:sp>
        <p:nvSpPr>
          <p:cNvPr id="68611" name="Text Box 3"/>
          <p:cNvSpPr txBox="1">
            <a:spLocks noChangeArrowheads="1"/>
          </p:cNvSpPr>
          <p:nvPr/>
        </p:nvSpPr>
        <p:spPr bwMode="auto">
          <a:xfrm>
            <a:off x="498475" y="2860675"/>
            <a:ext cx="37687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0    0    1        0         1        0</a:t>
            </a:r>
          </a:p>
        </p:txBody>
      </p:sp>
      <p:sp>
        <p:nvSpPr>
          <p:cNvPr id="68612" name="Text Box 4"/>
          <p:cNvSpPr txBox="1">
            <a:spLocks noChangeArrowheads="1"/>
          </p:cNvSpPr>
          <p:nvPr/>
        </p:nvSpPr>
        <p:spPr bwMode="auto">
          <a:xfrm>
            <a:off x="503238" y="2451100"/>
            <a:ext cx="3992562"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0    0    0        0         0        1</a:t>
            </a:r>
          </a:p>
        </p:txBody>
      </p:sp>
      <p:sp>
        <p:nvSpPr>
          <p:cNvPr id="68613" name="Text Box 5"/>
          <p:cNvSpPr txBox="1">
            <a:spLocks noChangeArrowheads="1"/>
          </p:cNvSpPr>
          <p:nvPr/>
        </p:nvSpPr>
        <p:spPr bwMode="auto">
          <a:xfrm>
            <a:off x="493713" y="3270250"/>
            <a:ext cx="39258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0    1    0        0         1        1</a:t>
            </a:r>
          </a:p>
        </p:txBody>
      </p:sp>
      <p:sp>
        <p:nvSpPr>
          <p:cNvPr id="68614" name="Text Box 6"/>
          <p:cNvSpPr txBox="1">
            <a:spLocks noChangeArrowheads="1"/>
          </p:cNvSpPr>
          <p:nvPr/>
        </p:nvSpPr>
        <p:spPr bwMode="auto">
          <a:xfrm>
            <a:off x="493713" y="3665538"/>
            <a:ext cx="37734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0    1    1        1         0       0</a:t>
            </a:r>
          </a:p>
        </p:txBody>
      </p:sp>
      <p:sp>
        <p:nvSpPr>
          <p:cNvPr id="68615" name="Text Box 7"/>
          <p:cNvSpPr txBox="1">
            <a:spLocks noChangeArrowheads="1"/>
          </p:cNvSpPr>
          <p:nvPr/>
        </p:nvSpPr>
        <p:spPr bwMode="auto">
          <a:xfrm>
            <a:off x="498475" y="4075113"/>
            <a:ext cx="39211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1    0    0        1         0       1</a:t>
            </a:r>
          </a:p>
        </p:txBody>
      </p:sp>
      <p:sp>
        <p:nvSpPr>
          <p:cNvPr id="68616" name="Text Box 8"/>
          <p:cNvSpPr txBox="1">
            <a:spLocks noChangeArrowheads="1"/>
          </p:cNvSpPr>
          <p:nvPr/>
        </p:nvSpPr>
        <p:spPr bwMode="auto">
          <a:xfrm>
            <a:off x="493713" y="4498975"/>
            <a:ext cx="3697287"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1    0    1        1         1       0</a:t>
            </a:r>
          </a:p>
        </p:txBody>
      </p:sp>
      <p:sp>
        <p:nvSpPr>
          <p:cNvPr id="68617" name="Text Box 9"/>
          <p:cNvSpPr txBox="1">
            <a:spLocks noChangeArrowheads="1"/>
          </p:cNvSpPr>
          <p:nvPr/>
        </p:nvSpPr>
        <p:spPr bwMode="auto">
          <a:xfrm>
            <a:off x="503238" y="4894263"/>
            <a:ext cx="3611562"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1    1    0         1        1       1 </a:t>
            </a:r>
          </a:p>
        </p:txBody>
      </p:sp>
      <p:sp>
        <p:nvSpPr>
          <p:cNvPr id="68618" name="Text Box 10"/>
          <p:cNvSpPr txBox="1">
            <a:spLocks noChangeArrowheads="1"/>
          </p:cNvSpPr>
          <p:nvPr/>
        </p:nvSpPr>
        <p:spPr bwMode="auto">
          <a:xfrm>
            <a:off x="498475" y="5275263"/>
            <a:ext cx="3616325" cy="457200"/>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1    1    1         0        0       0</a:t>
            </a:r>
          </a:p>
        </p:txBody>
      </p:sp>
      <p:grpSp>
        <p:nvGrpSpPr>
          <p:cNvPr id="68653" name="Group 45"/>
          <p:cNvGrpSpPr>
            <a:grpSpLocks/>
          </p:cNvGrpSpPr>
          <p:nvPr/>
        </p:nvGrpSpPr>
        <p:grpSpPr bwMode="auto">
          <a:xfrm>
            <a:off x="192088" y="1150938"/>
            <a:ext cx="4303712" cy="4594225"/>
            <a:chOff x="121" y="725"/>
            <a:chExt cx="2711" cy="2894"/>
          </a:xfrm>
        </p:grpSpPr>
        <p:sp>
          <p:nvSpPr>
            <p:cNvPr id="10271" name="Line 25"/>
            <p:cNvSpPr>
              <a:spLocks noChangeShapeType="1"/>
            </p:cNvSpPr>
            <p:nvPr/>
          </p:nvSpPr>
          <p:spPr bwMode="auto">
            <a:xfrm flipH="1">
              <a:off x="1776" y="1033"/>
              <a:ext cx="0" cy="2563"/>
            </a:xfrm>
            <a:prstGeom prst="line">
              <a:avLst/>
            </a:prstGeom>
            <a:noFill/>
            <a:ln w="19050">
              <a:solidFill>
                <a:schemeClr val="tx1"/>
              </a:solidFill>
              <a:round/>
              <a:headEnd/>
              <a:tailEnd/>
            </a:ln>
            <a:effectLst/>
          </p:spPr>
          <p:txBody>
            <a:bodyPr wrap="none" anchor="ctr"/>
            <a:lstStyle/>
            <a:p>
              <a:endParaRPr lang="zh-CN" altLang="en-US"/>
            </a:p>
          </p:txBody>
        </p:sp>
        <p:sp>
          <p:nvSpPr>
            <p:cNvPr id="10272" name="Line 26"/>
            <p:cNvSpPr>
              <a:spLocks noChangeShapeType="1"/>
            </p:cNvSpPr>
            <p:nvPr/>
          </p:nvSpPr>
          <p:spPr bwMode="auto">
            <a:xfrm flipH="1">
              <a:off x="2256" y="1038"/>
              <a:ext cx="0" cy="2581"/>
            </a:xfrm>
            <a:prstGeom prst="line">
              <a:avLst/>
            </a:prstGeom>
            <a:noFill/>
            <a:ln w="19050">
              <a:solidFill>
                <a:schemeClr val="tx1"/>
              </a:solidFill>
              <a:round/>
              <a:headEnd/>
              <a:tailEnd/>
            </a:ln>
            <a:effectLst/>
          </p:spPr>
          <p:txBody>
            <a:bodyPr wrap="none" anchor="ctr"/>
            <a:lstStyle/>
            <a:p>
              <a:endParaRPr lang="zh-CN" altLang="en-US"/>
            </a:p>
          </p:txBody>
        </p:sp>
        <p:grpSp>
          <p:nvGrpSpPr>
            <p:cNvPr id="10273" name="Group 44"/>
            <p:cNvGrpSpPr>
              <a:grpSpLocks/>
            </p:cNvGrpSpPr>
            <p:nvPr/>
          </p:nvGrpSpPr>
          <p:grpSpPr bwMode="auto">
            <a:xfrm>
              <a:off x="121" y="725"/>
              <a:ext cx="2711" cy="2881"/>
              <a:chOff x="121" y="725"/>
              <a:chExt cx="2711" cy="2881"/>
            </a:xfrm>
          </p:grpSpPr>
          <p:sp>
            <p:nvSpPr>
              <p:cNvPr id="10277" name="Text Box 13"/>
              <p:cNvSpPr txBox="1">
                <a:spLocks noChangeArrowheads="1"/>
              </p:cNvSpPr>
              <p:nvPr/>
            </p:nvSpPr>
            <p:spPr bwMode="auto">
              <a:xfrm>
                <a:off x="144" y="1104"/>
                <a:ext cx="2640"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Q</a:t>
                </a:r>
                <a:r>
                  <a:rPr lang="en-US" altLang="zh-CN" b="1" baseline="-25000">
                    <a:ea typeface="楷体_GB2312" pitchFamily="49" charset="-122"/>
                  </a:rPr>
                  <a:t>2</a:t>
                </a:r>
                <a:r>
                  <a:rPr lang="en-US" altLang="zh-CN" b="1">
                    <a:ea typeface="楷体_GB2312" pitchFamily="49" charset="-122"/>
                  </a:rPr>
                  <a:t>  Q</a:t>
                </a:r>
                <a:r>
                  <a:rPr lang="en-US" altLang="zh-CN" b="1" baseline="-25000">
                    <a:ea typeface="楷体_GB2312" pitchFamily="49" charset="-122"/>
                  </a:rPr>
                  <a:t>1</a:t>
                </a:r>
                <a:r>
                  <a:rPr lang="en-US" altLang="zh-CN" b="1">
                    <a:ea typeface="楷体_GB2312" pitchFamily="49" charset="-122"/>
                  </a:rPr>
                  <a:t> Q</a:t>
                </a:r>
                <a:r>
                  <a:rPr lang="en-US" altLang="zh-CN" b="1" baseline="-25000">
                    <a:ea typeface="楷体_GB2312" pitchFamily="49" charset="-122"/>
                  </a:rPr>
                  <a:t>0</a:t>
                </a:r>
                <a:r>
                  <a:rPr lang="en-US" altLang="zh-CN" b="1">
                    <a:ea typeface="楷体_GB2312" pitchFamily="49" charset="-122"/>
                  </a:rPr>
                  <a:t>    Q</a:t>
                </a:r>
                <a:r>
                  <a:rPr lang="en-US" altLang="zh-CN" b="1" baseline="-25000">
                    <a:ea typeface="楷体_GB2312" pitchFamily="49" charset="-122"/>
                  </a:rPr>
                  <a:t>2         </a:t>
                </a:r>
                <a:r>
                  <a:rPr lang="en-US" altLang="zh-CN" b="1">
                    <a:ea typeface="楷体_GB2312" pitchFamily="49" charset="-122"/>
                  </a:rPr>
                  <a:t>Q</a:t>
                </a:r>
                <a:r>
                  <a:rPr lang="en-US" altLang="zh-CN" b="1" baseline="-25000">
                    <a:ea typeface="楷体_GB2312" pitchFamily="49" charset="-122"/>
                  </a:rPr>
                  <a:t>1        </a:t>
                </a:r>
                <a:r>
                  <a:rPr lang="en-US" altLang="zh-CN" b="1">
                    <a:ea typeface="楷体_GB2312" pitchFamily="49" charset="-122"/>
                  </a:rPr>
                  <a:t>Q</a:t>
                </a:r>
                <a:r>
                  <a:rPr lang="en-US" altLang="zh-CN" b="1" baseline="-25000">
                    <a:ea typeface="楷体_GB2312" pitchFamily="49" charset="-122"/>
                  </a:rPr>
                  <a:t>0</a:t>
                </a:r>
                <a:r>
                  <a:rPr lang="en-US" altLang="zh-CN" b="1">
                    <a:ea typeface="楷体_GB2312" pitchFamily="49" charset="-122"/>
                  </a:rPr>
                  <a:t>     </a:t>
                </a:r>
              </a:p>
            </p:txBody>
          </p:sp>
          <p:sp>
            <p:nvSpPr>
              <p:cNvPr id="10278" name="Text Box 18"/>
              <p:cNvSpPr txBox="1">
                <a:spLocks noChangeArrowheads="1"/>
              </p:cNvSpPr>
              <p:nvPr/>
            </p:nvSpPr>
            <p:spPr bwMode="auto">
              <a:xfrm>
                <a:off x="121" y="771"/>
                <a:ext cx="2471" cy="288"/>
              </a:xfrm>
              <a:prstGeom prst="rect">
                <a:avLst/>
              </a:prstGeom>
              <a:noFill/>
              <a:ln w="9525">
                <a:noFill/>
                <a:miter lim="800000"/>
                <a:headEnd/>
                <a:tailEnd/>
              </a:ln>
              <a:effectLst/>
            </p:spPr>
            <p:txBody>
              <a:bodyPr>
                <a:spAutoFit/>
              </a:bodyPr>
              <a:lstStyle/>
              <a:p>
                <a:pPr eaLnBrk="1" hangingPunct="1">
                  <a:spcBef>
                    <a:spcPct val="50000"/>
                  </a:spcBef>
                </a:pPr>
                <a:r>
                  <a:rPr lang="en-US" altLang="zh-CN" b="1">
                    <a:ea typeface="楷体_GB2312" pitchFamily="49" charset="-122"/>
                  </a:rPr>
                  <a:t>        </a:t>
                </a:r>
                <a:r>
                  <a:rPr lang="zh-CN" altLang="en-US" b="1">
                    <a:ea typeface="楷体_GB2312" pitchFamily="49" charset="-122"/>
                  </a:rPr>
                  <a:t>现态                次态</a:t>
                </a:r>
              </a:p>
            </p:txBody>
          </p:sp>
          <p:sp>
            <p:nvSpPr>
              <p:cNvPr id="10279" name="Line 21"/>
              <p:cNvSpPr>
                <a:spLocks noChangeShapeType="1"/>
              </p:cNvSpPr>
              <p:nvPr/>
            </p:nvSpPr>
            <p:spPr bwMode="auto">
              <a:xfrm flipH="1">
                <a:off x="601" y="1034"/>
                <a:ext cx="0" cy="2563"/>
              </a:xfrm>
              <a:prstGeom prst="line">
                <a:avLst/>
              </a:prstGeom>
              <a:noFill/>
              <a:ln w="38100">
                <a:solidFill>
                  <a:schemeClr val="tx1"/>
                </a:solidFill>
                <a:round/>
                <a:headEnd/>
                <a:tailEnd/>
              </a:ln>
              <a:effectLst/>
            </p:spPr>
            <p:txBody>
              <a:bodyPr wrap="none" anchor="ctr"/>
              <a:lstStyle/>
              <a:p>
                <a:endParaRPr lang="zh-CN" altLang="en-US"/>
              </a:p>
            </p:txBody>
          </p:sp>
          <p:sp>
            <p:nvSpPr>
              <p:cNvPr id="10280" name="Line 22"/>
              <p:cNvSpPr>
                <a:spLocks noChangeShapeType="1"/>
              </p:cNvSpPr>
              <p:nvPr/>
            </p:nvSpPr>
            <p:spPr bwMode="auto">
              <a:xfrm flipH="1">
                <a:off x="889" y="1040"/>
                <a:ext cx="1" cy="2554"/>
              </a:xfrm>
              <a:prstGeom prst="line">
                <a:avLst/>
              </a:prstGeom>
              <a:noFill/>
              <a:ln w="19050">
                <a:solidFill>
                  <a:schemeClr val="tx1"/>
                </a:solidFill>
                <a:round/>
                <a:headEnd/>
                <a:tailEnd/>
              </a:ln>
              <a:effectLst/>
            </p:spPr>
            <p:txBody>
              <a:bodyPr wrap="none" anchor="ctr"/>
              <a:lstStyle/>
              <a:p>
                <a:endParaRPr lang="zh-CN" altLang="en-US"/>
              </a:p>
            </p:txBody>
          </p:sp>
          <p:sp>
            <p:nvSpPr>
              <p:cNvPr id="10281" name="Line 23"/>
              <p:cNvSpPr>
                <a:spLocks noChangeShapeType="1"/>
              </p:cNvSpPr>
              <p:nvPr/>
            </p:nvSpPr>
            <p:spPr bwMode="auto">
              <a:xfrm flipH="1">
                <a:off x="1200" y="725"/>
                <a:ext cx="0" cy="2881"/>
              </a:xfrm>
              <a:prstGeom prst="line">
                <a:avLst/>
              </a:prstGeom>
              <a:noFill/>
              <a:ln w="38100">
                <a:solidFill>
                  <a:schemeClr val="tx1"/>
                </a:solidFill>
                <a:round/>
                <a:headEnd/>
                <a:tailEnd/>
              </a:ln>
              <a:effectLst/>
            </p:spPr>
            <p:txBody>
              <a:bodyPr wrap="none" anchor="ctr"/>
              <a:lstStyle/>
              <a:p>
                <a:endParaRPr lang="zh-CN" altLang="en-US"/>
              </a:p>
            </p:txBody>
          </p:sp>
          <p:grpSp>
            <p:nvGrpSpPr>
              <p:cNvPr id="10282" name="Group 43"/>
              <p:cNvGrpSpPr>
                <a:grpSpLocks/>
              </p:cNvGrpSpPr>
              <p:nvPr/>
            </p:nvGrpSpPr>
            <p:grpSpPr bwMode="auto">
              <a:xfrm>
                <a:off x="369" y="743"/>
                <a:ext cx="2463" cy="2862"/>
                <a:chOff x="369" y="743"/>
                <a:chExt cx="5306" cy="2862"/>
              </a:xfrm>
            </p:grpSpPr>
            <p:sp>
              <p:nvSpPr>
                <p:cNvPr id="10283" name="Line 12"/>
                <p:cNvSpPr>
                  <a:spLocks noChangeShapeType="1"/>
                </p:cNvSpPr>
                <p:nvPr/>
              </p:nvSpPr>
              <p:spPr bwMode="auto">
                <a:xfrm>
                  <a:off x="378" y="743"/>
                  <a:ext cx="5291" cy="0"/>
                </a:xfrm>
                <a:prstGeom prst="line">
                  <a:avLst/>
                </a:prstGeom>
                <a:noFill/>
                <a:ln w="57150">
                  <a:solidFill>
                    <a:schemeClr val="tx1"/>
                  </a:solidFill>
                  <a:round/>
                  <a:headEnd/>
                  <a:tailEnd/>
                </a:ln>
                <a:effectLst/>
              </p:spPr>
              <p:txBody>
                <a:bodyPr wrap="none" anchor="ctr"/>
                <a:lstStyle/>
                <a:p>
                  <a:endParaRPr lang="zh-CN" altLang="en-US"/>
                </a:p>
              </p:txBody>
            </p:sp>
            <p:sp>
              <p:nvSpPr>
                <p:cNvPr id="10284" name="Line 19"/>
                <p:cNvSpPr>
                  <a:spLocks noChangeShapeType="1"/>
                </p:cNvSpPr>
                <p:nvPr/>
              </p:nvSpPr>
              <p:spPr bwMode="auto">
                <a:xfrm>
                  <a:off x="384" y="1037"/>
                  <a:ext cx="5291" cy="0"/>
                </a:xfrm>
                <a:prstGeom prst="line">
                  <a:avLst/>
                </a:prstGeom>
                <a:noFill/>
                <a:ln w="38100">
                  <a:solidFill>
                    <a:schemeClr val="tx1"/>
                  </a:solidFill>
                  <a:round/>
                  <a:headEnd/>
                  <a:tailEnd/>
                </a:ln>
                <a:effectLst/>
              </p:spPr>
              <p:txBody>
                <a:bodyPr wrap="none" anchor="ctr"/>
                <a:lstStyle/>
                <a:p>
                  <a:endParaRPr lang="zh-CN" altLang="en-US"/>
                </a:p>
              </p:txBody>
            </p:sp>
            <p:sp>
              <p:nvSpPr>
                <p:cNvPr id="10285" name="Line 20"/>
                <p:cNvSpPr>
                  <a:spLocks noChangeShapeType="1"/>
                </p:cNvSpPr>
                <p:nvPr/>
              </p:nvSpPr>
              <p:spPr bwMode="auto">
                <a:xfrm>
                  <a:off x="372" y="1547"/>
                  <a:ext cx="5291" cy="0"/>
                </a:xfrm>
                <a:prstGeom prst="line">
                  <a:avLst/>
                </a:prstGeom>
                <a:noFill/>
                <a:ln w="38100">
                  <a:solidFill>
                    <a:schemeClr val="tx1"/>
                  </a:solidFill>
                  <a:round/>
                  <a:headEnd/>
                  <a:tailEnd/>
                </a:ln>
                <a:effectLst/>
              </p:spPr>
              <p:txBody>
                <a:bodyPr wrap="none" anchor="ctr"/>
                <a:lstStyle/>
                <a:p>
                  <a:endParaRPr lang="zh-CN" altLang="en-US"/>
                </a:p>
              </p:txBody>
            </p:sp>
            <p:sp>
              <p:nvSpPr>
                <p:cNvPr id="10286" name="Line 29"/>
                <p:cNvSpPr>
                  <a:spLocks noChangeShapeType="1"/>
                </p:cNvSpPr>
                <p:nvPr/>
              </p:nvSpPr>
              <p:spPr bwMode="auto">
                <a:xfrm>
                  <a:off x="369" y="3605"/>
                  <a:ext cx="5291" cy="0"/>
                </a:xfrm>
                <a:prstGeom prst="line">
                  <a:avLst/>
                </a:prstGeom>
                <a:noFill/>
                <a:ln w="38100">
                  <a:solidFill>
                    <a:schemeClr val="tx1"/>
                  </a:solidFill>
                  <a:round/>
                  <a:headEnd/>
                  <a:tailEnd/>
                </a:ln>
                <a:effectLst/>
              </p:spPr>
              <p:txBody>
                <a:bodyPr wrap="none" anchor="ctr"/>
                <a:lstStyle/>
                <a:p>
                  <a:endParaRPr lang="zh-CN" altLang="en-US"/>
                </a:p>
              </p:txBody>
            </p:sp>
          </p:grpSp>
        </p:grpSp>
        <p:sp>
          <p:nvSpPr>
            <p:cNvPr id="10274" name="Text Box 34"/>
            <p:cNvSpPr txBox="1">
              <a:spLocks noChangeArrowheads="1"/>
            </p:cNvSpPr>
            <p:nvPr/>
          </p:nvSpPr>
          <p:spPr bwMode="auto">
            <a:xfrm>
              <a:off x="1392"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0275" name="Text Box 39"/>
            <p:cNvSpPr txBox="1">
              <a:spLocks noChangeArrowheads="1"/>
            </p:cNvSpPr>
            <p:nvPr/>
          </p:nvSpPr>
          <p:spPr bwMode="auto">
            <a:xfrm>
              <a:off x="1920"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sp>
          <p:nvSpPr>
            <p:cNvPr id="10276" name="Text Box 40"/>
            <p:cNvSpPr txBox="1">
              <a:spLocks noChangeArrowheads="1"/>
            </p:cNvSpPr>
            <p:nvPr/>
          </p:nvSpPr>
          <p:spPr bwMode="auto">
            <a:xfrm>
              <a:off x="2400" y="1008"/>
              <a:ext cx="432" cy="231"/>
            </a:xfrm>
            <a:prstGeom prst="rect">
              <a:avLst/>
            </a:prstGeom>
            <a:noFill/>
            <a:ln w="9525">
              <a:noFill/>
              <a:miter lim="800000"/>
              <a:headEnd/>
              <a:tailEnd/>
            </a:ln>
            <a:effectLst/>
          </p:spPr>
          <p:txBody>
            <a:bodyPr>
              <a:spAutoFit/>
            </a:bodyPr>
            <a:lstStyle/>
            <a:p>
              <a:pPr eaLnBrk="1" hangingPunct="1">
                <a:spcBef>
                  <a:spcPct val="50000"/>
                </a:spcBef>
              </a:pPr>
              <a:r>
                <a:rPr lang="en-US" altLang="zh-CN" sz="1800" b="1">
                  <a:ea typeface="楷体_GB2312" pitchFamily="49" charset="-122"/>
                </a:rPr>
                <a:t>n+1</a:t>
              </a:r>
            </a:p>
          </p:txBody>
        </p:sp>
      </p:grpSp>
      <p:graphicFrame>
        <p:nvGraphicFramePr>
          <p:cNvPr id="10252" name="Object 46"/>
          <p:cNvGraphicFramePr>
            <a:graphicFrameLocks noChangeAspect="1"/>
          </p:cNvGraphicFramePr>
          <p:nvPr/>
        </p:nvGraphicFramePr>
        <p:xfrm>
          <a:off x="5438775" y="3568700"/>
          <a:ext cx="3248025" cy="549275"/>
        </p:xfrm>
        <a:graphic>
          <a:graphicData uri="http://schemas.openxmlformats.org/presentationml/2006/ole">
            <mc:AlternateContent xmlns:mc="http://schemas.openxmlformats.org/markup-compatibility/2006">
              <mc:Choice xmlns:v="urn:schemas-microsoft-com:vml" Requires="v">
                <p:oleObj spid="_x0000_s10288" name="Equation" r:id="rId3" imgW="1497950" imgH="253890" progId="Equation.3">
                  <p:embed/>
                </p:oleObj>
              </mc:Choice>
              <mc:Fallback>
                <p:oleObj name="Equation" r:id="rId3" imgW="1497950" imgH="253890" progId="Equation.3">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8775" y="3568700"/>
                        <a:ext cx="324802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3" name="Object 47"/>
          <p:cNvGraphicFramePr>
            <a:graphicFrameLocks noChangeAspect="1"/>
          </p:cNvGraphicFramePr>
          <p:nvPr/>
        </p:nvGraphicFramePr>
        <p:xfrm>
          <a:off x="5594350" y="4724400"/>
          <a:ext cx="1320800" cy="522288"/>
        </p:xfrm>
        <a:graphic>
          <a:graphicData uri="http://schemas.openxmlformats.org/presentationml/2006/ole">
            <mc:AlternateContent xmlns:mc="http://schemas.openxmlformats.org/markup-compatibility/2006">
              <mc:Choice xmlns:v="urn:schemas-microsoft-com:vml" Requires="v">
                <p:oleObj spid="_x0000_s10289" name="Equation" r:id="rId5" imgW="609336" imgH="241195" progId="Equation.3">
                  <p:embed/>
                </p:oleObj>
              </mc:Choice>
              <mc:Fallback>
                <p:oleObj name="Equation" r:id="rId5" imgW="609336" imgH="241195" progId="Equation.3">
                  <p:embed/>
                  <p:pic>
                    <p:nvPicPr>
                      <p:cNvPr id="0" name="Object 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4350" y="4724400"/>
                        <a:ext cx="1320800"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54" name="Object 48"/>
          <p:cNvGraphicFramePr>
            <a:graphicFrameLocks noChangeAspect="1"/>
          </p:cNvGraphicFramePr>
          <p:nvPr/>
        </p:nvGraphicFramePr>
        <p:xfrm>
          <a:off x="5518150" y="4098925"/>
          <a:ext cx="2560638" cy="549275"/>
        </p:xfrm>
        <a:graphic>
          <a:graphicData uri="http://schemas.openxmlformats.org/presentationml/2006/ole">
            <mc:AlternateContent xmlns:mc="http://schemas.openxmlformats.org/markup-compatibility/2006">
              <mc:Choice xmlns:v="urn:schemas-microsoft-com:vml" Requires="v">
                <p:oleObj spid="_x0000_s10290" name="Equation" r:id="rId7" imgW="1180588" imgH="253890" progId="Equation.3">
                  <p:embed/>
                </p:oleObj>
              </mc:Choice>
              <mc:Fallback>
                <p:oleObj name="Equation" r:id="rId7" imgW="1180588" imgH="253890" progId="Equation.3">
                  <p:embed/>
                  <p:pic>
                    <p:nvPicPr>
                      <p:cNvPr id="0" name="Object 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18150" y="4098925"/>
                        <a:ext cx="2560638"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57" name="Oval 49"/>
          <p:cNvSpPr>
            <a:spLocks noChangeArrowheads="1"/>
          </p:cNvSpPr>
          <p:nvPr/>
        </p:nvSpPr>
        <p:spPr bwMode="auto">
          <a:xfrm>
            <a:off x="4648200" y="1447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000</a:t>
            </a:r>
          </a:p>
        </p:txBody>
      </p:sp>
      <p:sp>
        <p:nvSpPr>
          <p:cNvPr id="68658" name="Oval 50"/>
          <p:cNvSpPr>
            <a:spLocks noChangeArrowheads="1"/>
          </p:cNvSpPr>
          <p:nvPr/>
        </p:nvSpPr>
        <p:spPr bwMode="auto">
          <a:xfrm>
            <a:off x="5715000" y="1447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001</a:t>
            </a:r>
          </a:p>
        </p:txBody>
      </p:sp>
      <p:sp>
        <p:nvSpPr>
          <p:cNvPr id="68659" name="Oval 51"/>
          <p:cNvSpPr>
            <a:spLocks noChangeArrowheads="1"/>
          </p:cNvSpPr>
          <p:nvPr/>
        </p:nvSpPr>
        <p:spPr bwMode="auto">
          <a:xfrm>
            <a:off x="6858000" y="1447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010</a:t>
            </a:r>
          </a:p>
        </p:txBody>
      </p:sp>
      <p:sp>
        <p:nvSpPr>
          <p:cNvPr id="68660" name="Oval 52"/>
          <p:cNvSpPr>
            <a:spLocks noChangeArrowheads="1"/>
          </p:cNvSpPr>
          <p:nvPr/>
        </p:nvSpPr>
        <p:spPr bwMode="auto">
          <a:xfrm>
            <a:off x="8077200" y="1447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011</a:t>
            </a:r>
          </a:p>
        </p:txBody>
      </p:sp>
      <p:sp>
        <p:nvSpPr>
          <p:cNvPr id="68661" name="Oval 53"/>
          <p:cNvSpPr>
            <a:spLocks noChangeArrowheads="1"/>
          </p:cNvSpPr>
          <p:nvPr/>
        </p:nvSpPr>
        <p:spPr bwMode="auto">
          <a:xfrm>
            <a:off x="8077200" y="2590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100</a:t>
            </a:r>
          </a:p>
        </p:txBody>
      </p:sp>
      <p:sp>
        <p:nvSpPr>
          <p:cNvPr id="68662" name="Oval 54"/>
          <p:cNvSpPr>
            <a:spLocks noChangeArrowheads="1"/>
          </p:cNvSpPr>
          <p:nvPr/>
        </p:nvSpPr>
        <p:spPr bwMode="auto">
          <a:xfrm>
            <a:off x="6858000" y="2590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101</a:t>
            </a:r>
          </a:p>
        </p:txBody>
      </p:sp>
      <p:sp>
        <p:nvSpPr>
          <p:cNvPr id="68663" name="Oval 55"/>
          <p:cNvSpPr>
            <a:spLocks noChangeArrowheads="1"/>
          </p:cNvSpPr>
          <p:nvPr/>
        </p:nvSpPr>
        <p:spPr bwMode="auto">
          <a:xfrm>
            <a:off x="5715000" y="2590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110</a:t>
            </a:r>
          </a:p>
        </p:txBody>
      </p:sp>
      <p:sp>
        <p:nvSpPr>
          <p:cNvPr id="68664" name="Oval 56"/>
          <p:cNvSpPr>
            <a:spLocks noChangeArrowheads="1"/>
          </p:cNvSpPr>
          <p:nvPr/>
        </p:nvSpPr>
        <p:spPr bwMode="auto">
          <a:xfrm>
            <a:off x="4648200" y="2590800"/>
            <a:ext cx="762000" cy="762000"/>
          </a:xfrm>
          <a:prstGeom prst="ellipse">
            <a:avLst/>
          </a:prstGeom>
          <a:noFill/>
          <a:ln w="9525">
            <a:solidFill>
              <a:schemeClr val="tx1"/>
            </a:solidFill>
            <a:round/>
            <a:headEnd/>
            <a:tailEnd/>
          </a:ln>
          <a:effectLst/>
        </p:spPr>
        <p:txBody>
          <a:bodyPr wrap="none" anchor="ctr"/>
          <a:lstStyle/>
          <a:p>
            <a:pPr algn="ctr" eaLnBrk="1" hangingPunct="1"/>
            <a:r>
              <a:rPr lang="en-US" altLang="zh-CN"/>
              <a:t>111</a:t>
            </a:r>
          </a:p>
        </p:txBody>
      </p:sp>
      <p:sp>
        <p:nvSpPr>
          <p:cNvPr id="68665" name="Line 57"/>
          <p:cNvSpPr>
            <a:spLocks noChangeShapeType="1"/>
          </p:cNvSpPr>
          <p:nvPr/>
        </p:nvSpPr>
        <p:spPr bwMode="auto">
          <a:xfrm>
            <a:off x="5410200" y="1828800"/>
            <a:ext cx="304800" cy="0"/>
          </a:xfrm>
          <a:prstGeom prst="line">
            <a:avLst/>
          </a:prstGeom>
          <a:noFill/>
          <a:ln w="9525">
            <a:solidFill>
              <a:schemeClr val="tx1"/>
            </a:solidFill>
            <a:round/>
            <a:headEnd/>
            <a:tailEnd type="triangle" w="med" len="med"/>
          </a:ln>
          <a:effectLst/>
        </p:spPr>
        <p:txBody>
          <a:bodyPr/>
          <a:lstStyle/>
          <a:p>
            <a:endParaRPr lang="zh-CN" altLang="en-US"/>
          </a:p>
        </p:txBody>
      </p:sp>
      <p:sp>
        <p:nvSpPr>
          <p:cNvPr id="68666" name="Line 58"/>
          <p:cNvSpPr>
            <a:spLocks noChangeShapeType="1"/>
          </p:cNvSpPr>
          <p:nvPr/>
        </p:nvSpPr>
        <p:spPr bwMode="auto">
          <a:xfrm>
            <a:off x="6477000" y="18288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8667" name="Line 59"/>
          <p:cNvSpPr>
            <a:spLocks noChangeShapeType="1"/>
          </p:cNvSpPr>
          <p:nvPr/>
        </p:nvSpPr>
        <p:spPr bwMode="auto">
          <a:xfrm>
            <a:off x="7620000" y="1828800"/>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68668" name="Line 60"/>
          <p:cNvSpPr>
            <a:spLocks noChangeShapeType="1"/>
          </p:cNvSpPr>
          <p:nvPr/>
        </p:nvSpPr>
        <p:spPr bwMode="auto">
          <a:xfrm>
            <a:off x="8458200" y="22098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68669" name="Line 61"/>
          <p:cNvSpPr>
            <a:spLocks noChangeShapeType="1"/>
          </p:cNvSpPr>
          <p:nvPr/>
        </p:nvSpPr>
        <p:spPr bwMode="auto">
          <a:xfrm flipH="1">
            <a:off x="7620000" y="2971800"/>
            <a:ext cx="457200" cy="0"/>
          </a:xfrm>
          <a:prstGeom prst="line">
            <a:avLst/>
          </a:prstGeom>
          <a:noFill/>
          <a:ln w="9525">
            <a:solidFill>
              <a:schemeClr val="tx1"/>
            </a:solidFill>
            <a:round/>
            <a:headEnd/>
            <a:tailEnd type="triangle" w="med" len="med"/>
          </a:ln>
          <a:effectLst/>
        </p:spPr>
        <p:txBody>
          <a:bodyPr/>
          <a:lstStyle/>
          <a:p>
            <a:endParaRPr lang="zh-CN" altLang="en-US"/>
          </a:p>
        </p:txBody>
      </p:sp>
      <p:sp>
        <p:nvSpPr>
          <p:cNvPr id="68670" name="Line 62"/>
          <p:cNvSpPr>
            <a:spLocks noChangeShapeType="1"/>
          </p:cNvSpPr>
          <p:nvPr/>
        </p:nvSpPr>
        <p:spPr bwMode="auto">
          <a:xfrm flipH="1">
            <a:off x="6477000" y="29718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8671" name="Line 63"/>
          <p:cNvSpPr>
            <a:spLocks noChangeShapeType="1"/>
          </p:cNvSpPr>
          <p:nvPr/>
        </p:nvSpPr>
        <p:spPr bwMode="auto">
          <a:xfrm flipH="1">
            <a:off x="5410200" y="2971800"/>
            <a:ext cx="381000" cy="0"/>
          </a:xfrm>
          <a:prstGeom prst="line">
            <a:avLst/>
          </a:prstGeom>
          <a:noFill/>
          <a:ln w="9525">
            <a:solidFill>
              <a:schemeClr val="tx1"/>
            </a:solidFill>
            <a:round/>
            <a:headEnd/>
            <a:tailEnd type="triangle" w="med" len="med"/>
          </a:ln>
          <a:effectLst/>
        </p:spPr>
        <p:txBody>
          <a:bodyPr/>
          <a:lstStyle/>
          <a:p>
            <a:endParaRPr lang="zh-CN" altLang="en-US"/>
          </a:p>
        </p:txBody>
      </p:sp>
      <p:sp>
        <p:nvSpPr>
          <p:cNvPr id="68672" name="Line 64"/>
          <p:cNvSpPr>
            <a:spLocks noChangeShapeType="1"/>
          </p:cNvSpPr>
          <p:nvPr/>
        </p:nvSpPr>
        <p:spPr bwMode="auto">
          <a:xfrm flipV="1">
            <a:off x="5029200" y="2209800"/>
            <a:ext cx="0" cy="381000"/>
          </a:xfrm>
          <a:prstGeom prst="line">
            <a:avLst/>
          </a:prstGeom>
          <a:noFill/>
          <a:ln w="9525">
            <a:solidFill>
              <a:schemeClr val="tx1"/>
            </a:solidFill>
            <a:round/>
            <a:headEnd/>
            <a:tailEnd type="triangle" w="med" len="med"/>
          </a:ln>
          <a:effectLst/>
        </p:spPr>
        <p:txBody>
          <a:bodyPr/>
          <a:lstStyle/>
          <a:p>
            <a:endParaRPr lang="zh-CN" altLang="en-US"/>
          </a:p>
        </p:txBody>
      </p:sp>
      <mc:AlternateContent xmlns:mc="http://schemas.openxmlformats.org/markup-compatibility/2006" xmlns:p14="http://schemas.microsoft.com/office/powerpoint/2010/main">
        <mc:Choice Requires="p14">
          <p:contentPart p14:bwMode="auto" r:id="rId9">
            <p14:nvContentPartPr>
              <p14:cNvPr id="2" name="墨迹 1"/>
              <p14:cNvContentPartPr/>
              <p14:nvPr/>
            </p14:nvContentPartPr>
            <p14:xfrm>
              <a:off x="5822280" y="4429080"/>
              <a:ext cx="36000" cy="161280"/>
            </p14:xfrm>
          </p:contentPart>
        </mc:Choice>
        <mc:Fallback xmlns="">
          <p:pic>
            <p:nvPicPr>
              <p:cNvPr id="2" name="墨迹 1"/>
              <p:cNvPicPr/>
              <p:nvPr/>
            </p:nvPicPr>
            <p:blipFill>
              <a:blip r:embed="rId11"/>
              <a:stretch>
                <a:fillRect/>
              </a:stretch>
            </p:blipFill>
            <p:spPr>
              <a:xfrm>
                <a:off x="5812920" y="4419720"/>
                <a:ext cx="54720" cy="180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animEffect transition="in" filter="box(out)">
                                      <p:cBhvr>
                                        <p:cTn id="7" dur="500"/>
                                        <p:tgtEl>
                                          <p:spTgt spid="686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53"/>
                                        </p:tgtEl>
                                        <p:attrNameLst>
                                          <p:attrName>style.visibility</p:attrName>
                                        </p:attrNameLst>
                                      </p:cBhvr>
                                      <p:to>
                                        <p:strVal val="visible"/>
                                      </p:to>
                                    </p:set>
                                    <p:animEffect transition="in" filter="wipe(left)">
                                      <p:cBhvr>
                                        <p:cTn id="12" dur="500"/>
                                        <p:tgtEl>
                                          <p:spTgt spid="686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8612">
                                            <p:txEl>
                                              <p:pRg st="0" end="0"/>
                                            </p:txEl>
                                          </p:spTgt>
                                        </p:tgtEl>
                                        <p:attrNameLst>
                                          <p:attrName>style.visibility</p:attrName>
                                        </p:attrNameLst>
                                      </p:cBhvr>
                                      <p:to>
                                        <p:strVal val="visible"/>
                                      </p:to>
                                    </p:set>
                                    <p:animEffect transition="in" filter="wipe(left)">
                                      <p:cBhvr>
                                        <p:cTn id="17" dur="500"/>
                                        <p:tgtEl>
                                          <p:spTgt spid="6861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611">
                                            <p:txEl>
                                              <p:pRg st="0" end="0"/>
                                            </p:txEl>
                                          </p:spTgt>
                                        </p:tgtEl>
                                        <p:attrNameLst>
                                          <p:attrName>style.visibility</p:attrName>
                                        </p:attrNameLst>
                                      </p:cBhvr>
                                      <p:to>
                                        <p:strVal val="visible"/>
                                      </p:to>
                                    </p:set>
                                    <p:animEffect transition="in" filter="wipe(left)">
                                      <p:cBhvr>
                                        <p:cTn id="22" dur="500"/>
                                        <p:tgtEl>
                                          <p:spTgt spid="6861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613">
                                            <p:txEl>
                                              <p:pRg st="0" end="0"/>
                                            </p:txEl>
                                          </p:spTgt>
                                        </p:tgtEl>
                                        <p:attrNameLst>
                                          <p:attrName>style.visibility</p:attrName>
                                        </p:attrNameLst>
                                      </p:cBhvr>
                                      <p:to>
                                        <p:strVal val="visible"/>
                                      </p:to>
                                    </p:set>
                                    <p:animEffect transition="in" filter="wipe(left)">
                                      <p:cBhvr>
                                        <p:cTn id="27" dur="500"/>
                                        <p:tgtEl>
                                          <p:spTgt spid="686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8614">
                                            <p:txEl>
                                              <p:pRg st="0" end="0"/>
                                            </p:txEl>
                                          </p:spTgt>
                                        </p:tgtEl>
                                        <p:attrNameLst>
                                          <p:attrName>style.visibility</p:attrName>
                                        </p:attrNameLst>
                                      </p:cBhvr>
                                      <p:to>
                                        <p:strVal val="visible"/>
                                      </p:to>
                                    </p:set>
                                    <p:animEffect transition="in" filter="wipe(left)">
                                      <p:cBhvr>
                                        <p:cTn id="32" dur="500"/>
                                        <p:tgtEl>
                                          <p:spTgt spid="6861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8615">
                                            <p:txEl>
                                              <p:pRg st="0" end="0"/>
                                            </p:txEl>
                                          </p:spTgt>
                                        </p:tgtEl>
                                        <p:attrNameLst>
                                          <p:attrName>style.visibility</p:attrName>
                                        </p:attrNameLst>
                                      </p:cBhvr>
                                      <p:to>
                                        <p:strVal val="visible"/>
                                      </p:to>
                                    </p:set>
                                    <p:animEffect transition="in" filter="wipe(left)">
                                      <p:cBhvr>
                                        <p:cTn id="37" dur="500"/>
                                        <p:tgtEl>
                                          <p:spTgt spid="68615">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616">
                                            <p:txEl>
                                              <p:pRg st="0" end="0"/>
                                            </p:txEl>
                                          </p:spTgt>
                                        </p:tgtEl>
                                        <p:attrNameLst>
                                          <p:attrName>style.visibility</p:attrName>
                                        </p:attrNameLst>
                                      </p:cBhvr>
                                      <p:to>
                                        <p:strVal val="visible"/>
                                      </p:to>
                                    </p:set>
                                    <p:animEffect transition="in" filter="wipe(left)">
                                      <p:cBhvr>
                                        <p:cTn id="42" dur="500"/>
                                        <p:tgtEl>
                                          <p:spTgt spid="6861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8617">
                                            <p:txEl>
                                              <p:pRg st="0" end="0"/>
                                            </p:txEl>
                                          </p:spTgt>
                                        </p:tgtEl>
                                        <p:attrNameLst>
                                          <p:attrName>style.visibility</p:attrName>
                                        </p:attrNameLst>
                                      </p:cBhvr>
                                      <p:to>
                                        <p:strVal val="visible"/>
                                      </p:to>
                                    </p:set>
                                    <p:animEffect transition="in" filter="wipe(left)">
                                      <p:cBhvr>
                                        <p:cTn id="47" dur="500"/>
                                        <p:tgtEl>
                                          <p:spTgt spid="6861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8618">
                                            <p:txEl>
                                              <p:pRg st="0" end="0"/>
                                            </p:txEl>
                                          </p:spTgt>
                                        </p:tgtEl>
                                        <p:attrNameLst>
                                          <p:attrName>style.visibility</p:attrName>
                                        </p:attrNameLst>
                                      </p:cBhvr>
                                      <p:to>
                                        <p:strVal val="visible"/>
                                      </p:to>
                                    </p:set>
                                    <p:animEffect transition="in" filter="wipe(left)">
                                      <p:cBhvr>
                                        <p:cTn id="52" dur="500"/>
                                        <p:tgtEl>
                                          <p:spTgt spid="6861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8657"/>
                                        </p:tgtEl>
                                        <p:attrNameLst>
                                          <p:attrName>style.visibility</p:attrName>
                                        </p:attrNameLst>
                                      </p:cBhvr>
                                      <p:to>
                                        <p:strVal val="visible"/>
                                      </p:to>
                                    </p:set>
                                    <p:animEffect transition="in" filter="wipe(left)">
                                      <p:cBhvr>
                                        <p:cTn id="57" dur="500"/>
                                        <p:tgtEl>
                                          <p:spTgt spid="6865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8665"/>
                                        </p:tgtEl>
                                        <p:attrNameLst>
                                          <p:attrName>style.visibility</p:attrName>
                                        </p:attrNameLst>
                                      </p:cBhvr>
                                      <p:to>
                                        <p:strVal val="visible"/>
                                      </p:to>
                                    </p:set>
                                    <p:animEffect transition="in" filter="wipe(left)">
                                      <p:cBhvr>
                                        <p:cTn id="62" dur="500"/>
                                        <p:tgtEl>
                                          <p:spTgt spid="6866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8658"/>
                                        </p:tgtEl>
                                        <p:attrNameLst>
                                          <p:attrName>style.visibility</p:attrName>
                                        </p:attrNameLst>
                                      </p:cBhvr>
                                      <p:to>
                                        <p:strVal val="visible"/>
                                      </p:to>
                                    </p:set>
                                    <p:animEffect transition="in" filter="wipe(left)">
                                      <p:cBhvr>
                                        <p:cTn id="67" dur="500"/>
                                        <p:tgtEl>
                                          <p:spTgt spid="686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8666"/>
                                        </p:tgtEl>
                                        <p:attrNameLst>
                                          <p:attrName>style.visibility</p:attrName>
                                        </p:attrNameLst>
                                      </p:cBhvr>
                                      <p:to>
                                        <p:strVal val="visible"/>
                                      </p:to>
                                    </p:set>
                                    <p:animEffect transition="in" filter="wipe(left)">
                                      <p:cBhvr>
                                        <p:cTn id="72" dur="500"/>
                                        <p:tgtEl>
                                          <p:spTgt spid="6866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8659"/>
                                        </p:tgtEl>
                                        <p:attrNameLst>
                                          <p:attrName>style.visibility</p:attrName>
                                        </p:attrNameLst>
                                      </p:cBhvr>
                                      <p:to>
                                        <p:strVal val="visible"/>
                                      </p:to>
                                    </p:set>
                                    <p:animEffect transition="in" filter="wipe(left)">
                                      <p:cBhvr>
                                        <p:cTn id="77" dur="500"/>
                                        <p:tgtEl>
                                          <p:spTgt spid="6865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8667"/>
                                        </p:tgtEl>
                                        <p:attrNameLst>
                                          <p:attrName>style.visibility</p:attrName>
                                        </p:attrNameLst>
                                      </p:cBhvr>
                                      <p:to>
                                        <p:strVal val="visible"/>
                                      </p:to>
                                    </p:set>
                                    <p:animEffect transition="in" filter="wipe(left)">
                                      <p:cBhvr>
                                        <p:cTn id="82" dur="500"/>
                                        <p:tgtEl>
                                          <p:spTgt spid="6866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68660"/>
                                        </p:tgtEl>
                                        <p:attrNameLst>
                                          <p:attrName>style.visibility</p:attrName>
                                        </p:attrNameLst>
                                      </p:cBhvr>
                                      <p:to>
                                        <p:strVal val="visible"/>
                                      </p:to>
                                    </p:set>
                                    <p:animEffect transition="in" filter="wipe(left)">
                                      <p:cBhvr>
                                        <p:cTn id="87" dur="500"/>
                                        <p:tgtEl>
                                          <p:spTgt spid="6866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68668"/>
                                        </p:tgtEl>
                                        <p:attrNameLst>
                                          <p:attrName>style.visibility</p:attrName>
                                        </p:attrNameLst>
                                      </p:cBhvr>
                                      <p:to>
                                        <p:strVal val="visible"/>
                                      </p:to>
                                    </p:set>
                                    <p:animEffect transition="in" filter="wipe(left)">
                                      <p:cBhvr>
                                        <p:cTn id="92" dur="500"/>
                                        <p:tgtEl>
                                          <p:spTgt spid="6866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68661"/>
                                        </p:tgtEl>
                                        <p:attrNameLst>
                                          <p:attrName>style.visibility</p:attrName>
                                        </p:attrNameLst>
                                      </p:cBhvr>
                                      <p:to>
                                        <p:strVal val="visible"/>
                                      </p:to>
                                    </p:set>
                                    <p:animEffect transition="in" filter="wipe(left)">
                                      <p:cBhvr>
                                        <p:cTn id="97" dur="500"/>
                                        <p:tgtEl>
                                          <p:spTgt spid="68661"/>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68669"/>
                                        </p:tgtEl>
                                        <p:attrNameLst>
                                          <p:attrName>style.visibility</p:attrName>
                                        </p:attrNameLst>
                                      </p:cBhvr>
                                      <p:to>
                                        <p:strVal val="visible"/>
                                      </p:to>
                                    </p:set>
                                    <p:animEffect transition="in" filter="wipe(left)">
                                      <p:cBhvr>
                                        <p:cTn id="102" dur="500"/>
                                        <p:tgtEl>
                                          <p:spTgt spid="68669"/>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68662"/>
                                        </p:tgtEl>
                                        <p:attrNameLst>
                                          <p:attrName>style.visibility</p:attrName>
                                        </p:attrNameLst>
                                      </p:cBhvr>
                                      <p:to>
                                        <p:strVal val="visible"/>
                                      </p:to>
                                    </p:set>
                                    <p:animEffect transition="in" filter="wipe(left)">
                                      <p:cBhvr>
                                        <p:cTn id="107" dur="500"/>
                                        <p:tgtEl>
                                          <p:spTgt spid="68662"/>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68670"/>
                                        </p:tgtEl>
                                        <p:attrNameLst>
                                          <p:attrName>style.visibility</p:attrName>
                                        </p:attrNameLst>
                                      </p:cBhvr>
                                      <p:to>
                                        <p:strVal val="visible"/>
                                      </p:to>
                                    </p:set>
                                    <p:animEffect transition="in" filter="wipe(left)">
                                      <p:cBhvr>
                                        <p:cTn id="112" dur="500"/>
                                        <p:tgtEl>
                                          <p:spTgt spid="6867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68663"/>
                                        </p:tgtEl>
                                        <p:attrNameLst>
                                          <p:attrName>style.visibility</p:attrName>
                                        </p:attrNameLst>
                                      </p:cBhvr>
                                      <p:to>
                                        <p:strVal val="visible"/>
                                      </p:to>
                                    </p:set>
                                    <p:animEffect transition="in" filter="wipe(left)">
                                      <p:cBhvr>
                                        <p:cTn id="117" dur="500"/>
                                        <p:tgtEl>
                                          <p:spTgt spid="6866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68671"/>
                                        </p:tgtEl>
                                        <p:attrNameLst>
                                          <p:attrName>style.visibility</p:attrName>
                                        </p:attrNameLst>
                                      </p:cBhvr>
                                      <p:to>
                                        <p:strVal val="visible"/>
                                      </p:to>
                                    </p:set>
                                    <p:animEffect transition="in" filter="wipe(left)">
                                      <p:cBhvr>
                                        <p:cTn id="122" dur="500"/>
                                        <p:tgtEl>
                                          <p:spTgt spid="6867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68664"/>
                                        </p:tgtEl>
                                        <p:attrNameLst>
                                          <p:attrName>style.visibility</p:attrName>
                                        </p:attrNameLst>
                                      </p:cBhvr>
                                      <p:to>
                                        <p:strVal val="visible"/>
                                      </p:to>
                                    </p:set>
                                    <p:animEffect transition="in" filter="wipe(left)">
                                      <p:cBhvr>
                                        <p:cTn id="127" dur="500"/>
                                        <p:tgtEl>
                                          <p:spTgt spid="68664"/>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68672"/>
                                        </p:tgtEl>
                                        <p:attrNameLst>
                                          <p:attrName>style.visibility</p:attrName>
                                        </p:attrNameLst>
                                      </p:cBhvr>
                                      <p:to>
                                        <p:strVal val="visible"/>
                                      </p:to>
                                    </p:set>
                                    <p:animEffect transition="in" filter="wipe(left)">
                                      <p:cBhvr>
                                        <p:cTn id="132" dur="500"/>
                                        <p:tgtEl>
                                          <p:spTgt spid="68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build="p" autoUpdateAnimBg="0"/>
      <p:bldP spid="68611" grpId="0" build="p" autoUpdateAnimBg="0"/>
      <p:bldP spid="68612" grpId="0" build="p" autoUpdateAnimBg="0"/>
      <p:bldP spid="68613" grpId="0" build="p" autoUpdateAnimBg="0"/>
      <p:bldP spid="68614" grpId="0" build="p" autoUpdateAnimBg="0"/>
      <p:bldP spid="68615" grpId="0" build="p" autoUpdateAnimBg="0"/>
      <p:bldP spid="68616" grpId="0" build="p" autoUpdateAnimBg="0"/>
      <p:bldP spid="68617" grpId="0" build="p" autoUpdateAnimBg="0"/>
      <p:bldP spid="68618" grpId="0" build="p" autoUpdateAnimBg="0"/>
      <p:bldP spid="68657" grpId="0" animBg="1" autoUpdateAnimBg="0"/>
      <p:bldP spid="68658" grpId="0" animBg="1" autoUpdateAnimBg="0"/>
      <p:bldP spid="68659" grpId="0" animBg="1" autoUpdateAnimBg="0"/>
      <p:bldP spid="68660" grpId="0" animBg="1" autoUpdateAnimBg="0"/>
      <p:bldP spid="68661" grpId="0" animBg="1" autoUpdateAnimBg="0"/>
      <p:bldP spid="68662" grpId="0" animBg="1" autoUpdateAnimBg="0"/>
      <p:bldP spid="68663" grpId="0" animBg="1" autoUpdateAnimBg="0"/>
      <p:bldP spid="68664" grpId="0" animBg="1" autoUpdateAnimBg="0"/>
      <p:bldP spid="68665" grpId="0" animBg="1"/>
      <p:bldP spid="68666" grpId="0" animBg="1"/>
      <p:bldP spid="68667" grpId="0" animBg="1"/>
      <p:bldP spid="68668" grpId="0" animBg="1"/>
      <p:bldP spid="68669" grpId="0" animBg="1"/>
      <p:bldP spid="68670" grpId="0" animBg="1"/>
      <p:bldP spid="68671" grpId="0" animBg="1"/>
      <p:bldP spid="68672" grpId="0" animBg="1"/>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2054</TotalTime>
  <Words>4477</Words>
  <Application>Microsoft Office PowerPoint</Application>
  <PresentationFormat>全屏显示(4:3)</PresentationFormat>
  <Paragraphs>1418</Paragraphs>
  <Slides>54</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54</vt:i4>
      </vt:variant>
    </vt:vector>
  </HeadingPairs>
  <TitlesOfParts>
    <vt:vector size="63" baseType="lpstr">
      <vt:lpstr>楷体_GB2312</vt:lpstr>
      <vt:lpstr>隶书</vt:lpstr>
      <vt:lpstr>宋体</vt:lpstr>
      <vt:lpstr>Calibri</vt:lpstr>
      <vt:lpstr>Symbol</vt:lpstr>
      <vt:lpstr>Times New Roman</vt:lpstr>
      <vt:lpstr>默认设计模板</vt:lpstr>
      <vt:lpstr>Equation</vt:lpstr>
      <vt:lpstr>公式</vt:lpstr>
      <vt:lpstr>第7章  常用时序逻辑功能器件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常用时序逻辑功能器件</dc:title>
  <dc:creator>程永山</dc:creator>
  <cp:lastModifiedBy>zql</cp:lastModifiedBy>
  <cp:revision>45</cp:revision>
  <dcterms:created xsi:type="dcterms:W3CDTF">2003-05-04T08:11:25Z</dcterms:created>
  <dcterms:modified xsi:type="dcterms:W3CDTF">2021-11-23T09:42:08Z</dcterms:modified>
</cp:coreProperties>
</file>