
<file path=[Content_Types].xml><?xml version="1.0" encoding="utf-8"?>
<Types xmlns="http://schemas.openxmlformats.org/package/2006/content-types">
  <Default Extension="bin" ContentType="application/vnd.openxmlformats-officedocument.oleObject"/>
  <Default Extension="docx" ContentType="application/vnd.openxmlformats-officedocument.wordprocessingml.document"/>
  <Default Extension="emf" ContentType="image/x-emf"/>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av" ContentType="audio/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1"/>
  </p:notesMasterIdLst>
  <p:sldIdLst>
    <p:sldId id="279" r:id="rId2"/>
    <p:sldId id="493" r:id="rId3"/>
    <p:sldId id="494" r:id="rId4"/>
    <p:sldId id="495" r:id="rId5"/>
    <p:sldId id="496" r:id="rId6"/>
    <p:sldId id="497" r:id="rId7"/>
    <p:sldId id="498" r:id="rId8"/>
    <p:sldId id="499" r:id="rId9"/>
    <p:sldId id="500" r:id="rId10"/>
    <p:sldId id="501" r:id="rId11"/>
    <p:sldId id="502" r:id="rId12"/>
    <p:sldId id="503" r:id="rId13"/>
    <p:sldId id="504" r:id="rId14"/>
    <p:sldId id="505" r:id="rId15"/>
    <p:sldId id="506" r:id="rId16"/>
    <p:sldId id="507" r:id="rId17"/>
    <p:sldId id="508" r:id="rId18"/>
    <p:sldId id="577" r:id="rId19"/>
    <p:sldId id="576" r:id="rId20"/>
    <p:sldId id="510" r:id="rId21"/>
    <p:sldId id="511" r:id="rId22"/>
    <p:sldId id="512" r:id="rId23"/>
    <p:sldId id="513" r:id="rId24"/>
    <p:sldId id="572" r:id="rId25"/>
    <p:sldId id="573" r:id="rId26"/>
    <p:sldId id="574" r:id="rId27"/>
    <p:sldId id="560" r:id="rId28"/>
    <p:sldId id="575" r:id="rId29"/>
    <p:sldId id="562" r:id="rId30"/>
    <p:sldId id="563" r:id="rId31"/>
    <p:sldId id="564" r:id="rId32"/>
    <p:sldId id="565" r:id="rId33"/>
    <p:sldId id="566" r:id="rId34"/>
    <p:sldId id="567" r:id="rId35"/>
    <p:sldId id="568" r:id="rId36"/>
    <p:sldId id="569" r:id="rId37"/>
    <p:sldId id="570" r:id="rId38"/>
    <p:sldId id="571" r:id="rId39"/>
    <p:sldId id="578" r:id="rId40"/>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50000"/>
      </a:spcBef>
      <a:spcAft>
        <a:spcPct val="0"/>
      </a:spcAft>
      <a:buNone/>
      <a:defRPr sz="2400" b="1" i="0" u="none" kern="1200" baseline="0">
        <a:solidFill>
          <a:schemeClr val="tx1"/>
        </a:solidFill>
        <a:latin typeface="宋体" panose="02010600030101010101" pitchFamily="2" charset="-122"/>
        <a:ea typeface="宋体" panose="02010600030101010101" pitchFamily="2" charset="-122"/>
        <a:cs typeface="+mn-cs"/>
      </a:defRPr>
    </a:lvl1pPr>
    <a:lvl2pPr marL="457200" lvl="1" indent="0" algn="l" defTabSz="914400" rtl="0" eaLnBrk="1" fontAlgn="base" latinLnBrk="0" hangingPunct="1">
      <a:lnSpc>
        <a:spcPct val="100000"/>
      </a:lnSpc>
      <a:spcBef>
        <a:spcPct val="50000"/>
      </a:spcBef>
      <a:spcAft>
        <a:spcPct val="0"/>
      </a:spcAft>
      <a:buNone/>
      <a:defRPr sz="2400" b="1" i="0" u="none" kern="1200" baseline="0">
        <a:solidFill>
          <a:schemeClr val="tx1"/>
        </a:solidFill>
        <a:latin typeface="宋体" panose="02010600030101010101" pitchFamily="2" charset="-122"/>
        <a:ea typeface="宋体" panose="02010600030101010101" pitchFamily="2" charset="-122"/>
        <a:cs typeface="+mn-cs"/>
      </a:defRPr>
    </a:lvl2pPr>
    <a:lvl3pPr marL="914400" lvl="2" indent="0" algn="l" defTabSz="914400" rtl="0" eaLnBrk="1" fontAlgn="base" latinLnBrk="0" hangingPunct="1">
      <a:lnSpc>
        <a:spcPct val="100000"/>
      </a:lnSpc>
      <a:spcBef>
        <a:spcPct val="50000"/>
      </a:spcBef>
      <a:spcAft>
        <a:spcPct val="0"/>
      </a:spcAft>
      <a:buNone/>
      <a:defRPr sz="2400" b="1" i="0" u="none" kern="1200" baseline="0">
        <a:solidFill>
          <a:schemeClr val="tx1"/>
        </a:solidFill>
        <a:latin typeface="宋体" panose="02010600030101010101" pitchFamily="2" charset="-122"/>
        <a:ea typeface="宋体" panose="02010600030101010101" pitchFamily="2" charset="-122"/>
        <a:cs typeface="+mn-cs"/>
      </a:defRPr>
    </a:lvl3pPr>
    <a:lvl4pPr marL="1371600" lvl="3" indent="0" algn="l" defTabSz="914400" rtl="0" eaLnBrk="1" fontAlgn="base" latinLnBrk="0" hangingPunct="1">
      <a:lnSpc>
        <a:spcPct val="100000"/>
      </a:lnSpc>
      <a:spcBef>
        <a:spcPct val="50000"/>
      </a:spcBef>
      <a:spcAft>
        <a:spcPct val="0"/>
      </a:spcAft>
      <a:buNone/>
      <a:defRPr sz="2400" b="1" i="0" u="none" kern="1200" baseline="0">
        <a:solidFill>
          <a:schemeClr val="tx1"/>
        </a:solidFill>
        <a:latin typeface="宋体" panose="02010600030101010101" pitchFamily="2" charset="-122"/>
        <a:ea typeface="宋体" panose="02010600030101010101" pitchFamily="2" charset="-122"/>
        <a:cs typeface="+mn-cs"/>
      </a:defRPr>
    </a:lvl4pPr>
    <a:lvl5pPr marL="1828800" lvl="4" indent="0" algn="l" defTabSz="914400" rtl="0" eaLnBrk="1" fontAlgn="base" latinLnBrk="0" hangingPunct="1">
      <a:lnSpc>
        <a:spcPct val="100000"/>
      </a:lnSpc>
      <a:spcBef>
        <a:spcPct val="50000"/>
      </a:spcBef>
      <a:spcAft>
        <a:spcPct val="0"/>
      </a:spcAft>
      <a:buNone/>
      <a:defRPr sz="2400" b="1" i="0" u="none" kern="1200" baseline="0">
        <a:solidFill>
          <a:schemeClr val="tx1"/>
        </a:solidFill>
        <a:latin typeface="宋体" panose="02010600030101010101" pitchFamily="2" charset="-122"/>
        <a:ea typeface="宋体" panose="02010600030101010101" pitchFamily="2" charset="-122"/>
        <a:cs typeface="+mn-cs"/>
      </a:defRPr>
    </a:lvl5pPr>
    <a:lvl6pPr marL="2286000" lvl="5" indent="0" algn="l" defTabSz="914400" rtl="0" eaLnBrk="1" fontAlgn="base" latinLnBrk="0" hangingPunct="1">
      <a:lnSpc>
        <a:spcPct val="100000"/>
      </a:lnSpc>
      <a:spcBef>
        <a:spcPct val="50000"/>
      </a:spcBef>
      <a:spcAft>
        <a:spcPct val="0"/>
      </a:spcAft>
      <a:buNone/>
      <a:defRPr sz="2400" b="1" i="0" u="none" kern="1200" baseline="0">
        <a:solidFill>
          <a:schemeClr val="tx1"/>
        </a:solidFill>
        <a:latin typeface="宋体" panose="02010600030101010101" pitchFamily="2" charset="-122"/>
        <a:ea typeface="宋体" panose="02010600030101010101" pitchFamily="2" charset="-122"/>
        <a:cs typeface="+mn-cs"/>
      </a:defRPr>
    </a:lvl6pPr>
    <a:lvl7pPr marL="2743200" lvl="6" indent="0" algn="l" defTabSz="914400" rtl="0" eaLnBrk="1" fontAlgn="base" latinLnBrk="0" hangingPunct="1">
      <a:lnSpc>
        <a:spcPct val="100000"/>
      </a:lnSpc>
      <a:spcBef>
        <a:spcPct val="50000"/>
      </a:spcBef>
      <a:spcAft>
        <a:spcPct val="0"/>
      </a:spcAft>
      <a:buNone/>
      <a:defRPr sz="2400" b="1" i="0" u="none" kern="1200" baseline="0">
        <a:solidFill>
          <a:schemeClr val="tx1"/>
        </a:solidFill>
        <a:latin typeface="宋体" panose="02010600030101010101" pitchFamily="2" charset="-122"/>
        <a:ea typeface="宋体" panose="02010600030101010101" pitchFamily="2" charset="-122"/>
        <a:cs typeface="+mn-cs"/>
      </a:defRPr>
    </a:lvl7pPr>
    <a:lvl8pPr marL="3200400" lvl="7" indent="0" algn="l" defTabSz="914400" rtl="0" eaLnBrk="1" fontAlgn="base" latinLnBrk="0" hangingPunct="1">
      <a:lnSpc>
        <a:spcPct val="100000"/>
      </a:lnSpc>
      <a:spcBef>
        <a:spcPct val="50000"/>
      </a:spcBef>
      <a:spcAft>
        <a:spcPct val="0"/>
      </a:spcAft>
      <a:buNone/>
      <a:defRPr sz="2400" b="1" i="0" u="none" kern="1200" baseline="0">
        <a:solidFill>
          <a:schemeClr val="tx1"/>
        </a:solidFill>
        <a:latin typeface="宋体" panose="02010600030101010101" pitchFamily="2" charset="-122"/>
        <a:ea typeface="宋体" panose="02010600030101010101" pitchFamily="2" charset="-122"/>
        <a:cs typeface="+mn-cs"/>
      </a:defRPr>
    </a:lvl8pPr>
    <a:lvl9pPr marL="3657600" lvl="8" indent="0" algn="l" defTabSz="914400" rtl="0" eaLnBrk="1" fontAlgn="base" latinLnBrk="0" hangingPunct="1">
      <a:lnSpc>
        <a:spcPct val="100000"/>
      </a:lnSpc>
      <a:spcBef>
        <a:spcPct val="50000"/>
      </a:spcBef>
      <a:spcAft>
        <a:spcPct val="0"/>
      </a:spcAft>
      <a:buNone/>
      <a:defRPr sz="2400" b="1" i="0" u="none" kern="1200" baseline="0">
        <a:solidFill>
          <a:schemeClr val="tx1"/>
        </a:solidFill>
        <a:latin typeface="宋体" panose="02010600030101010101" pitchFamily="2" charset="-122"/>
        <a:ea typeface="宋体" panose="02010600030101010101" pitchFamily="2" charset="-122"/>
        <a:cs typeface="+mn-cs"/>
      </a:defRPr>
    </a:lvl9pPr>
  </p:defaultTextStyle>
  <p:extLst>
    <p:ext uri="{EFAFB233-063F-42B5-8137-9DF3F51BA10A}">
      <p15:sldGuideLst xmlns:p15="http://schemas.microsoft.com/office/powerpoint/2012/main">
        <p15:guide id="1" orient="horz" pos="215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FF"/>
    <a:srgbClr val="EAEAEA"/>
    <a:srgbClr val="C0C0C0"/>
    <a:srgbClr val="FF3300"/>
    <a:srgbClr val="009900"/>
    <a:srgbClr val="9966FF"/>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481" autoAdjust="0"/>
    <p:restoredTop sz="77810" autoAdjust="0"/>
  </p:normalViewPr>
  <p:slideViewPr>
    <p:cSldViewPr showGuides="1">
      <p:cViewPr varScale="1">
        <p:scale>
          <a:sx n="86" d="100"/>
          <a:sy n="86" d="100"/>
        </p:scale>
        <p:origin x="1652" y="28"/>
      </p:cViewPr>
      <p:guideLst>
        <p:guide orient="horz" pos="2150"/>
        <p:guide pos="2880"/>
      </p:guideLst>
    </p:cSldViewPr>
  </p:slideViewPr>
  <p:outlineViewPr>
    <p:cViewPr>
      <p:scale>
        <a:sx n="33" d="100"/>
        <a:sy n="33" d="100"/>
      </p:scale>
      <p:origin x="0" y="-17144"/>
    </p:cViewPr>
  </p:outlineViewPr>
  <p:notesTextViewPr>
    <p:cViewPr>
      <p:scale>
        <a:sx n="100" d="100"/>
        <a:sy n="100" d="100"/>
      </p:scale>
      <p:origin x="0" y="0"/>
    </p:cViewPr>
  </p:notesTextViewPr>
  <p:sorterViewPr showFormatting="0">
    <p:cViewPr>
      <p:scale>
        <a:sx n="65" d="100"/>
        <a:sy n="65" d="100"/>
      </p:scale>
      <p:origin x="0" y="68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6" Type="http://schemas.openxmlformats.org/officeDocument/2006/relationships/image" Target="../media/image9.wmf"/><Relationship Id="rId5" Type="http://schemas.openxmlformats.org/officeDocument/2006/relationships/image" Target="../media/image8.wmf"/><Relationship Id="rId4"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 Id="rId4" Type="http://schemas.openxmlformats.org/officeDocument/2006/relationships/image" Target="../media/image51.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62.emf"/><Relationship Id="rId13" Type="http://schemas.openxmlformats.org/officeDocument/2006/relationships/image" Target="../media/image67.emf"/><Relationship Id="rId3" Type="http://schemas.openxmlformats.org/officeDocument/2006/relationships/image" Target="../media/image57.emf"/><Relationship Id="rId7" Type="http://schemas.openxmlformats.org/officeDocument/2006/relationships/image" Target="../media/image61.emf"/><Relationship Id="rId12" Type="http://schemas.openxmlformats.org/officeDocument/2006/relationships/image" Target="../media/image66.emf"/><Relationship Id="rId2" Type="http://schemas.openxmlformats.org/officeDocument/2006/relationships/image" Target="../media/image56.emf"/><Relationship Id="rId1" Type="http://schemas.openxmlformats.org/officeDocument/2006/relationships/image" Target="../media/image55.emf"/><Relationship Id="rId6" Type="http://schemas.openxmlformats.org/officeDocument/2006/relationships/image" Target="../media/image60.emf"/><Relationship Id="rId11" Type="http://schemas.openxmlformats.org/officeDocument/2006/relationships/image" Target="../media/image65.emf"/><Relationship Id="rId5" Type="http://schemas.openxmlformats.org/officeDocument/2006/relationships/image" Target="../media/image59.emf"/><Relationship Id="rId10" Type="http://schemas.openxmlformats.org/officeDocument/2006/relationships/image" Target="../media/image64.emf"/><Relationship Id="rId4" Type="http://schemas.openxmlformats.org/officeDocument/2006/relationships/image" Target="../media/image58.emf"/><Relationship Id="rId9" Type="http://schemas.openxmlformats.org/officeDocument/2006/relationships/image" Target="../media/image63.emf"/><Relationship Id="rId14" Type="http://schemas.openxmlformats.org/officeDocument/2006/relationships/image" Target="../media/image68.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image" Target="../media/image70.wmf"/><Relationship Id="rId1" Type="http://schemas.openxmlformats.org/officeDocument/2006/relationships/image" Target="../media/image69.wmf"/><Relationship Id="rId4" Type="http://schemas.openxmlformats.org/officeDocument/2006/relationships/image" Target="../media/image72.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75.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81.wmf"/><Relationship Id="rId7" Type="http://schemas.openxmlformats.org/officeDocument/2006/relationships/image" Target="../media/image85.wmf"/><Relationship Id="rId2" Type="http://schemas.openxmlformats.org/officeDocument/2006/relationships/image" Target="../media/image80.wmf"/><Relationship Id="rId1" Type="http://schemas.openxmlformats.org/officeDocument/2006/relationships/image" Target="../media/image79.wmf"/><Relationship Id="rId6" Type="http://schemas.openxmlformats.org/officeDocument/2006/relationships/image" Target="../media/image84.wmf"/><Relationship Id="rId5" Type="http://schemas.openxmlformats.org/officeDocument/2006/relationships/image" Target="../media/image83.wmf"/><Relationship Id="rId4" Type="http://schemas.openxmlformats.org/officeDocument/2006/relationships/image" Target="../media/image82.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91.wmf"/><Relationship Id="rId2" Type="http://schemas.openxmlformats.org/officeDocument/2006/relationships/image" Target="../media/image90.wmf"/><Relationship Id="rId1" Type="http://schemas.openxmlformats.org/officeDocument/2006/relationships/image" Target="../media/image89.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91.wmf"/><Relationship Id="rId2" Type="http://schemas.openxmlformats.org/officeDocument/2006/relationships/image" Target="../media/image93.wmf"/><Relationship Id="rId1" Type="http://schemas.openxmlformats.org/officeDocument/2006/relationships/image" Target="../media/image92.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95.wmf"/><Relationship Id="rId1" Type="http://schemas.openxmlformats.org/officeDocument/2006/relationships/image" Target="../media/image94.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101.wmf"/><Relationship Id="rId2" Type="http://schemas.openxmlformats.org/officeDocument/2006/relationships/image" Target="../media/image100.wmf"/><Relationship Id="rId1" Type="http://schemas.openxmlformats.org/officeDocument/2006/relationships/image" Target="../media/image99.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104.wmf"/><Relationship Id="rId2" Type="http://schemas.openxmlformats.org/officeDocument/2006/relationships/image" Target="../media/image103.wmf"/><Relationship Id="rId1" Type="http://schemas.openxmlformats.org/officeDocument/2006/relationships/image" Target="../media/image102.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9.emf"/><Relationship Id="rId3" Type="http://schemas.openxmlformats.org/officeDocument/2006/relationships/image" Target="../media/image14.wmf"/><Relationship Id="rId7" Type="http://schemas.openxmlformats.org/officeDocument/2006/relationships/image" Target="../media/image18.wmf"/><Relationship Id="rId2" Type="http://schemas.openxmlformats.org/officeDocument/2006/relationships/image" Target="../media/image13.wmf"/><Relationship Id="rId1" Type="http://schemas.openxmlformats.org/officeDocument/2006/relationships/image" Target="../media/image12.wmf"/><Relationship Id="rId6" Type="http://schemas.openxmlformats.org/officeDocument/2006/relationships/image" Target="../media/image17.wmf"/><Relationship Id="rId5" Type="http://schemas.openxmlformats.org/officeDocument/2006/relationships/image" Target="../media/image16.wmf"/><Relationship Id="rId4" Type="http://schemas.openxmlformats.org/officeDocument/2006/relationships/image" Target="../media/image15.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106.wmf"/><Relationship Id="rId1" Type="http://schemas.openxmlformats.org/officeDocument/2006/relationships/image" Target="../media/image105.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108.wmf"/><Relationship Id="rId1" Type="http://schemas.openxmlformats.org/officeDocument/2006/relationships/image" Target="../media/image107.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110.wmf"/><Relationship Id="rId2" Type="http://schemas.openxmlformats.org/officeDocument/2006/relationships/image" Target="../media/image101.wmf"/><Relationship Id="rId1" Type="http://schemas.openxmlformats.org/officeDocument/2006/relationships/image" Target="../media/image100.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12.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16.wmf"/><Relationship Id="rId2" Type="http://schemas.openxmlformats.org/officeDocument/2006/relationships/image" Target="../media/image115.wmf"/><Relationship Id="rId1" Type="http://schemas.openxmlformats.org/officeDocument/2006/relationships/image" Target="../media/image114.wmf"/><Relationship Id="rId4" Type="http://schemas.openxmlformats.org/officeDocument/2006/relationships/image" Target="../media/image117.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 Id="rId4" Type="http://schemas.openxmlformats.org/officeDocument/2006/relationships/image" Target="../media/image2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 Id="rId4" Type="http://schemas.openxmlformats.org/officeDocument/2006/relationships/image" Target="../media/image40.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 Id="rId4" Type="http://schemas.openxmlformats.org/officeDocument/2006/relationships/image" Target="../media/image4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9778"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spcBef>
                <a:spcPct val="0"/>
              </a:spcBef>
              <a:defRPr sz="1200" b="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59779"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spcBef>
                <a:spcPct val="0"/>
              </a:spcBef>
              <a:defRPr sz="1200" b="0">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57700" name="Rectangle 4"/>
          <p:cNvSpPr>
            <a:spLocks noGrp="1" noRot="1" noChangeAspec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459781"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第五级</a:t>
            </a:r>
          </a:p>
        </p:txBody>
      </p:sp>
      <p:sp>
        <p:nvSpPr>
          <p:cNvPr id="459782"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spcBef>
                <a:spcPct val="0"/>
              </a:spcBef>
              <a:defRPr sz="1200" b="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59783"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p>
            <a:pPr lvl="0" algn="r" eaLnBrk="1" hangingPunct="1">
              <a:spcBef>
                <a:spcPct val="0"/>
              </a:spcBef>
            </a:pPr>
            <a:fld id="{9A0DB2DC-4C9A-4742-B13C-FB6460FD3503}" type="slidenum">
              <a:rPr lang="en-US" altLang="zh-CN" sz="1200" b="0" dirty="0">
                <a:latin typeface="Times New Roman" panose="02020603050405020304" pitchFamily="18" charset="0"/>
              </a:rPr>
              <a:pPr lvl="0" algn="r" eaLnBrk="1" hangingPunct="1">
                <a:spcBef>
                  <a:spcPct val="0"/>
                </a:spcBef>
              </a:pPr>
              <a:t>‹#›</a:t>
            </a:fld>
            <a:endParaRPr lang="en-US" altLang="zh-CN" sz="1200" b="0" dirty="0">
              <a:latin typeface="Times New Roman" panose="02020603050405020304" pitchFamily="18" charset="0"/>
            </a:endParaRPr>
          </a:p>
        </p:txBody>
      </p:sp>
    </p:spTree>
    <p:extLst>
      <p:ext uri="{BB962C8B-B14F-4D97-AF65-F5344CB8AC3E}">
        <p14:creationId xmlns:p14="http://schemas.microsoft.com/office/powerpoint/2010/main" val="3972075917"/>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a:p>
        </p:txBody>
      </p:sp>
    </p:spTree>
    <p:extLst>
      <p:ext uri="{BB962C8B-B14F-4D97-AF65-F5344CB8AC3E}">
        <p14:creationId xmlns:p14="http://schemas.microsoft.com/office/powerpoint/2010/main" val="26674551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20093735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3322394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24901023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20273223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1348095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a:p>
        </p:txBody>
      </p:sp>
    </p:spTree>
    <p:extLst>
      <p:ext uri="{BB962C8B-B14F-4D97-AF65-F5344CB8AC3E}">
        <p14:creationId xmlns:p14="http://schemas.microsoft.com/office/powerpoint/2010/main" val="24035304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8469436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b="0" dirty="0"/>
          </a:p>
        </p:txBody>
      </p:sp>
    </p:spTree>
    <p:extLst>
      <p:ext uri="{BB962C8B-B14F-4D97-AF65-F5344CB8AC3E}">
        <p14:creationId xmlns:p14="http://schemas.microsoft.com/office/powerpoint/2010/main" val="13611709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11437162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6494946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235563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508171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kumimoji="1" lang="zh-CN" altLang="en-US" dirty="0"/>
          </a:p>
        </p:txBody>
      </p:sp>
    </p:spTree>
    <p:extLst>
      <p:ext uri="{BB962C8B-B14F-4D97-AF65-F5344CB8AC3E}">
        <p14:creationId xmlns:p14="http://schemas.microsoft.com/office/powerpoint/2010/main" val="7267780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4</a:t>
            </a:r>
            <a:r>
              <a:rPr kumimoji="1" lang="zh-CN" altLang="en-US" dirty="0"/>
              <a:t>、考虑级数的组合逻辑电路设计</a:t>
            </a:r>
            <a:endParaRPr kumimoji="1" lang="en-US" altLang="zh-CN" dirty="0"/>
          </a:p>
          <a:p>
            <a:r>
              <a:rPr kumimoji="1" lang="en-US" altLang="zh-CN" dirty="0"/>
              <a:t>	</a:t>
            </a:r>
            <a:r>
              <a:rPr kumimoji="1" lang="zh-CN" altLang="en-US" dirty="0"/>
              <a:t>即更多地采用“与非”门、“与或非”门等，减少逻辑门部件的个数</a:t>
            </a:r>
            <a:endParaRPr kumimoji="1" lang="en-US" altLang="zh-CN" dirty="0"/>
          </a:p>
          <a:p>
            <a:endParaRPr kumimoji="1" lang="en-US" altLang="zh-CN" dirty="0"/>
          </a:p>
          <a:p>
            <a:r>
              <a:rPr kumimoji="1" lang="zh-CN" altLang="en-US" dirty="0"/>
              <a:t>电路的级数和电路的延迟有关系</a:t>
            </a:r>
            <a:endParaRPr kumimoji="1" lang="en-US" altLang="zh-CN" dirty="0"/>
          </a:p>
          <a:p>
            <a:endParaRPr kumimoji="1" lang="en-US" altLang="zh-CN" dirty="0"/>
          </a:p>
          <a:p>
            <a:endParaRPr kumimoji="1" lang="en-US" altLang="zh-CN" dirty="0"/>
          </a:p>
          <a:p>
            <a:r>
              <a:rPr kumimoji="1" lang="zh-CN" altLang="en-US" dirty="0"/>
              <a:t>为什么呢？</a:t>
            </a:r>
            <a:endParaRPr kumimoji="1" lang="en-US" altLang="zh-CN" dirty="0"/>
          </a:p>
          <a:p>
            <a:r>
              <a:rPr kumimoji="1" lang="zh-CN" altLang="en-US" sz="1200" b="0" i="0" kern="1200" dirty="0">
                <a:solidFill>
                  <a:schemeClr val="tx1"/>
                </a:solidFill>
                <a:effectLst/>
                <a:latin typeface="Times New Roman" panose="02020603050405020304" pitchFamily="18" charset="0"/>
                <a:ea typeface="宋体" panose="02010600030101010101" pitchFamily="2" charset="-122"/>
                <a:cs typeface="+mn-cs"/>
              </a:rPr>
              <a:t>在</a:t>
            </a:r>
            <a:r>
              <a:rPr kumimoji="1" lang="en-US" altLang="zh-CN" sz="1200" b="0" i="0" kern="1200" dirty="0">
                <a:solidFill>
                  <a:schemeClr val="tx1"/>
                </a:solidFill>
                <a:effectLst/>
                <a:latin typeface="Times New Roman" panose="02020603050405020304" pitchFamily="18" charset="0"/>
                <a:ea typeface="宋体" panose="02010600030101010101" pitchFamily="2" charset="-122"/>
                <a:cs typeface="+mn-cs"/>
              </a:rPr>
              <a:t>CMOS</a:t>
            </a:r>
            <a:r>
              <a:rPr kumimoji="1" lang="zh-CN" altLang="en-US" sz="1200" b="0" i="0" kern="1200" dirty="0">
                <a:solidFill>
                  <a:schemeClr val="tx1"/>
                </a:solidFill>
                <a:effectLst/>
                <a:latin typeface="Times New Roman" panose="02020603050405020304" pitchFamily="18" charset="0"/>
                <a:ea typeface="宋体" panose="02010600030101010101" pitchFamily="2" charset="-122"/>
                <a:cs typeface="+mn-cs"/>
              </a:rPr>
              <a:t>集成电路设计中，构建一个“与门”逻辑比“与非门”逻辑还要多花费两个</a:t>
            </a:r>
            <a:r>
              <a:rPr kumimoji="1" lang="en-US" altLang="zh-CN" sz="1200" b="0" i="0" kern="1200" dirty="0">
                <a:solidFill>
                  <a:schemeClr val="tx1"/>
                </a:solidFill>
                <a:effectLst/>
                <a:latin typeface="Times New Roman" panose="02020603050405020304" pitchFamily="18" charset="0"/>
                <a:ea typeface="宋体" panose="02010600030101010101" pitchFamily="2" charset="-122"/>
                <a:cs typeface="+mn-cs"/>
              </a:rPr>
              <a:t>MOS</a:t>
            </a:r>
            <a:r>
              <a:rPr kumimoji="1" lang="zh-CN" altLang="en-US" sz="1200" b="0" i="0" kern="1200" dirty="0">
                <a:solidFill>
                  <a:schemeClr val="tx1"/>
                </a:solidFill>
                <a:effectLst/>
                <a:latin typeface="Times New Roman" panose="02020603050405020304" pitchFamily="18" charset="0"/>
                <a:ea typeface="宋体" panose="02010600030101010101" pitchFamily="2" charset="-122"/>
                <a:cs typeface="+mn-cs"/>
              </a:rPr>
              <a:t>晶体管，</a:t>
            </a:r>
            <a:r>
              <a:rPr kumimoji="1" lang="en-US" altLang="zh-CN" sz="1200" b="0" i="0" kern="1200" dirty="0">
                <a:solidFill>
                  <a:schemeClr val="tx1"/>
                </a:solidFill>
                <a:effectLst/>
                <a:latin typeface="Times New Roman" panose="02020603050405020304" pitchFamily="18" charset="0"/>
                <a:ea typeface="宋体" panose="02010600030101010101" pitchFamily="2" charset="-122"/>
                <a:cs typeface="+mn-cs"/>
              </a:rPr>
              <a:t>CMOS</a:t>
            </a:r>
            <a:r>
              <a:rPr kumimoji="1" lang="zh-CN" altLang="en-US" sz="1200" b="0" i="0" kern="1200" dirty="0">
                <a:solidFill>
                  <a:schemeClr val="tx1"/>
                </a:solidFill>
                <a:effectLst/>
                <a:latin typeface="Times New Roman" panose="02020603050405020304" pitchFamily="18" charset="0"/>
                <a:ea typeface="宋体" panose="02010600030101010101" pitchFamily="2" charset="-122"/>
                <a:cs typeface="+mn-cs"/>
              </a:rPr>
              <a:t>门在本质上是反相位的，也就是说每一个基本的逻辑门都自带了一个逻辑非。一个“与门”逻辑与“与非门”逻辑之间的差距虽然仅有两个</a:t>
            </a:r>
            <a:r>
              <a:rPr kumimoji="1" lang="en-US" altLang="zh-CN" sz="1200" b="0" i="0" kern="1200" dirty="0">
                <a:solidFill>
                  <a:schemeClr val="tx1"/>
                </a:solidFill>
                <a:effectLst/>
                <a:latin typeface="Times New Roman" panose="02020603050405020304" pitchFamily="18" charset="0"/>
                <a:ea typeface="宋体" panose="02010600030101010101" pitchFamily="2" charset="-122"/>
                <a:cs typeface="+mn-cs"/>
              </a:rPr>
              <a:t>MOS</a:t>
            </a:r>
            <a:r>
              <a:rPr kumimoji="1" lang="zh-CN" altLang="en-US" sz="1200" b="0" i="0" kern="1200" dirty="0">
                <a:solidFill>
                  <a:schemeClr val="tx1"/>
                </a:solidFill>
                <a:effectLst/>
                <a:latin typeface="Times New Roman" panose="02020603050405020304" pitchFamily="18" charset="0"/>
                <a:ea typeface="宋体" panose="02010600030101010101" pitchFamily="2" charset="-122"/>
                <a:cs typeface="+mn-cs"/>
              </a:rPr>
              <a:t>管，但是在成千上万的大规模集成电路设计时（如奔腾处理器），省下来的面积就至关重要了。</a:t>
            </a:r>
            <a:endParaRPr kumimoji="1" lang="en-US" altLang="zh-CN" sz="1200" b="0" i="0" kern="1200" dirty="0">
              <a:solidFill>
                <a:schemeClr val="tx1"/>
              </a:solidFill>
              <a:effectLst/>
              <a:latin typeface="Times New Roman" panose="02020603050405020304" pitchFamily="18" charset="0"/>
              <a:ea typeface="宋体" panose="02010600030101010101" pitchFamily="2" charset="-122"/>
              <a:cs typeface="+mn-cs"/>
            </a:endParaRPr>
          </a:p>
          <a:p>
            <a:r>
              <a:rPr kumimoji="1" lang="zh-CN" altLang="en-US" sz="1200" b="0" i="0" kern="1200" dirty="0">
                <a:solidFill>
                  <a:schemeClr val="tx1"/>
                </a:solidFill>
                <a:effectLst/>
                <a:latin typeface="Times New Roman" panose="02020603050405020304" pitchFamily="18" charset="0"/>
                <a:ea typeface="宋体" panose="02010600030101010101" pitchFamily="2" charset="-122"/>
                <a:cs typeface="+mn-cs"/>
              </a:rPr>
              <a:t>还有一点是，用更少的逻辑门部件，也有助于优化逻辑门的延迟，提升速度。</a:t>
            </a:r>
            <a:endParaRPr kumimoji="1" lang="en-US" altLang="zh-CN" sz="1200" b="0" i="0" kern="1200" dirty="0">
              <a:solidFill>
                <a:schemeClr val="tx1"/>
              </a:solidFill>
              <a:effectLst/>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0421146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竞争与险象</a:t>
            </a:r>
            <a:endParaRPr kumimoji="1" lang="en-US" altLang="zh-CN" dirty="0"/>
          </a:p>
          <a:p>
            <a:endParaRPr kumimoji="1" lang="en-US" altLang="zh-CN" dirty="0"/>
          </a:p>
          <a:p>
            <a:endParaRPr kumimoji="1" lang="en-US" altLang="zh-CN" dirty="0"/>
          </a:p>
          <a:p>
            <a:r>
              <a:rPr kumimoji="1" lang="zh-CN" altLang="en-US" dirty="0"/>
              <a:t>门电路的传输时延，对输出造成影响，使输出结果与理论输出结果不相符</a:t>
            </a:r>
            <a:endParaRPr kumimoji="1" lang="en-US" altLang="zh-CN" dirty="0"/>
          </a:p>
          <a:p>
            <a:endParaRPr kumimoji="1" lang="en-US" altLang="zh-CN" dirty="0"/>
          </a:p>
          <a:p>
            <a:r>
              <a:rPr kumimoji="1" lang="zh-CN" altLang="en-US" dirty="0"/>
              <a:t>波形图中，由于与非门的延迟，使输出结果也发生延迟或错误</a:t>
            </a:r>
          </a:p>
        </p:txBody>
      </p:sp>
    </p:spTree>
    <p:extLst>
      <p:ext uri="{BB962C8B-B14F-4D97-AF65-F5344CB8AC3E}">
        <p14:creationId xmlns:p14="http://schemas.microsoft.com/office/powerpoint/2010/main" val="39613094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kumimoji="1" lang="zh-CN" altLang="en-US" dirty="0"/>
                  <a:t>竞争与险象</a:t>
                </a:r>
                <a:endParaRPr kumimoji="1" lang="en-US" altLang="zh-CN" dirty="0"/>
              </a:p>
              <a:p>
                <a:endParaRPr kumimoji="1" lang="en-US" altLang="zh-CN" dirty="0"/>
              </a:p>
              <a:p>
                <a:r>
                  <a:rPr kumimoji="1" lang="en-US" altLang="zh-CN" dirty="0"/>
                  <a:t>1</a:t>
                </a:r>
                <a:r>
                  <a:rPr kumimoji="1" lang="zh-CN" altLang="en-US" dirty="0"/>
                  <a:t>、根据电路图写出函数表达式，分析得出，当</a:t>
                </a:r>
                <a:r>
                  <a:rPr kumimoji="1" lang="en-US" altLang="zh-CN" dirty="0"/>
                  <a:t>A=C=1</a:t>
                </a:r>
                <a:r>
                  <a:rPr kumimoji="1" lang="zh-CN" altLang="en-US" dirty="0"/>
                  <a:t>时，无论</a:t>
                </a:r>
                <a:r>
                  <a:rPr kumimoji="1" lang="en-US" altLang="zh-CN" dirty="0"/>
                  <a:t>B</a:t>
                </a:r>
                <a:r>
                  <a:rPr kumimoji="1" lang="zh-CN" altLang="en-US" dirty="0"/>
                  <a:t>等于多少，</a:t>
                </a:r>
                <a:r>
                  <a:rPr kumimoji="1" lang="en-US" altLang="zh-CN" dirty="0"/>
                  <a:t>F</a:t>
                </a:r>
                <a:r>
                  <a:rPr kumimoji="1" lang="zh-CN" altLang="en-US" dirty="0"/>
                  <a:t>输出都应等于</a:t>
                </a:r>
                <a:r>
                  <a:rPr kumimoji="1" lang="en-US" altLang="zh-CN" dirty="0"/>
                  <a:t>1</a:t>
                </a:r>
              </a:p>
              <a:p>
                <a:endParaRPr kumimoji="1" lang="en-US" altLang="zh-CN" dirty="0"/>
              </a:p>
              <a:p>
                <a:r>
                  <a:rPr kumimoji="1" lang="en-US" altLang="zh-CN" dirty="0"/>
                  <a:t>2</a:t>
                </a:r>
                <a:r>
                  <a:rPr kumimoji="1" lang="zh-CN" altLang="en-US" dirty="0"/>
                  <a:t>、实际情况的波形图分析：</a:t>
                </a:r>
                <a:endParaRPr kumimoji="1" lang="en-US" altLang="zh-CN" dirty="0"/>
              </a:p>
              <a:p>
                <a14:m>
                  <m:oMath xmlns:m="http://schemas.openxmlformats.org/officeDocument/2006/math">
                    <m:acc>
                      <m:accPr>
                        <m:chr m:val="̅"/>
                        <m:ctrlPr>
                          <a:rPr kumimoji="1" lang="zh-CN" altLang="en-US" i="1" baseline="0" smtClean="0">
                            <a:latin typeface="Cambria Math" panose="02040503050406030204" pitchFamily="18" charset="0"/>
                          </a:rPr>
                        </m:ctrlPr>
                      </m:accPr>
                      <m:e>
                        <m:r>
                          <m:rPr>
                            <m:sty m:val="p"/>
                          </m:rPr>
                          <a:rPr kumimoji="1" lang="en-US" altLang="zh-CN" i="1" baseline="0" smtClean="0">
                            <a:latin typeface="Cambria Math" panose="02040503050406030204" pitchFamily="18" charset="0"/>
                          </a:rPr>
                          <m:t>B</m:t>
                        </m:r>
                      </m:e>
                    </m:acc>
                  </m:oMath>
                </a14:m>
                <a:r>
                  <a:rPr kumimoji="1" lang="zh-CN" altLang="en-US" baseline="0" dirty="0"/>
                  <a:t>：</a:t>
                </a:r>
                <a:r>
                  <a:rPr kumimoji="1" lang="en-US" altLang="zh-CN" baseline="0" dirty="0"/>
                  <a:t> t</a:t>
                </a:r>
                <a:r>
                  <a:rPr kumimoji="1" lang="en-US" altLang="zh-CN" baseline="-25000" dirty="0"/>
                  <a:t>1</a:t>
                </a:r>
                <a:r>
                  <a:rPr kumimoji="1" lang="zh-CN" altLang="en-US" baseline="0" dirty="0"/>
                  <a:t>时刻，</a:t>
                </a:r>
                <a:r>
                  <a:rPr kumimoji="1" lang="en-US" altLang="zh-CN" baseline="0" dirty="0"/>
                  <a:t>B</a:t>
                </a:r>
                <a:r>
                  <a:rPr kumimoji="1" lang="zh-CN" altLang="en-US" baseline="0" dirty="0"/>
                  <a:t>变为‘</a:t>
                </a:r>
                <a:r>
                  <a:rPr kumimoji="1" lang="en-US" altLang="zh-CN" baseline="0" dirty="0"/>
                  <a:t>0</a:t>
                </a:r>
                <a:r>
                  <a:rPr kumimoji="1" lang="zh-CN" altLang="en-US" baseline="0" dirty="0"/>
                  <a:t>’，由于非门的延迟，</a:t>
                </a:r>
                <a14:m>
                  <m:oMath xmlns:m="http://schemas.openxmlformats.org/officeDocument/2006/math">
                    <m:acc>
                      <m:accPr>
                        <m:chr m:val="̅"/>
                        <m:ctrlPr>
                          <a:rPr kumimoji="1" lang="zh-CN" altLang="en-US" i="1" baseline="0" smtClean="0">
                            <a:latin typeface="Cambria Math" panose="02040503050406030204" pitchFamily="18" charset="0"/>
                          </a:rPr>
                        </m:ctrlPr>
                      </m:accPr>
                      <m:e>
                        <m:r>
                          <m:rPr>
                            <m:sty m:val="p"/>
                          </m:rPr>
                          <a:rPr kumimoji="1" lang="en-US" altLang="zh-CN" i="1" baseline="0" smtClean="0">
                            <a:latin typeface="Cambria Math" panose="02040503050406030204" pitchFamily="18" charset="0"/>
                          </a:rPr>
                          <m:t>B</m:t>
                        </m:r>
                      </m:e>
                    </m:acc>
                  </m:oMath>
                </a14:m>
                <a:r>
                  <a:rPr kumimoji="1" lang="zh-CN" altLang="en-US" dirty="0"/>
                  <a:t>在</a:t>
                </a:r>
                <a:r>
                  <a:rPr kumimoji="1" lang="en-US" altLang="zh-CN" dirty="0"/>
                  <a:t>t</a:t>
                </a:r>
                <a:r>
                  <a:rPr kumimoji="1" lang="en-US" altLang="zh-CN" baseline="-25000" dirty="0"/>
                  <a:t>2</a:t>
                </a:r>
                <a:r>
                  <a:rPr kumimoji="1" lang="zh-CN" altLang="en-US" baseline="0" dirty="0"/>
                  <a:t>时刻才变为‘</a:t>
                </a:r>
                <a:r>
                  <a:rPr kumimoji="1" lang="en-US" altLang="zh-CN" baseline="0" dirty="0"/>
                  <a:t>1</a:t>
                </a:r>
                <a:r>
                  <a:rPr kumimoji="1" lang="zh-CN" altLang="en-US" baseline="0" dirty="0"/>
                  <a:t>’</a:t>
                </a:r>
                <a:endParaRPr kumimoji="1" lang="en-US" altLang="zh-CN" baseline="0" dirty="0"/>
              </a:p>
              <a:p>
                <a:endParaRPr kumimoji="1" lang="en-US" altLang="zh-CN" baseline="0" dirty="0"/>
              </a:p>
              <a:p>
                <a:r>
                  <a:rPr kumimoji="1" lang="en-US" altLang="zh-CN" dirty="0"/>
                  <a:t>P</a:t>
                </a:r>
                <a:r>
                  <a:rPr kumimoji="1" lang="en-US" altLang="zh-CN" baseline="-25000" dirty="0"/>
                  <a:t>2</a:t>
                </a:r>
                <a:r>
                  <a:rPr kumimoji="1" lang="zh-CN" altLang="en-US" baseline="0" dirty="0"/>
                  <a:t>：本该在</a:t>
                </a:r>
                <a:r>
                  <a:rPr kumimoji="1" lang="en-US" altLang="zh-CN" dirty="0"/>
                  <a:t>t</a:t>
                </a:r>
                <a:r>
                  <a:rPr kumimoji="1" lang="en-US" altLang="zh-CN" baseline="-25000" dirty="0"/>
                  <a:t>1</a:t>
                </a:r>
                <a:r>
                  <a:rPr kumimoji="1" lang="zh-CN" altLang="en-US" baseline="0" dirty="0"/>
                  <a:t>时刻变为‘</a:t>
                </a:r>
                <a:r>
                  <a:rPr kumimoji="1" lang="en-US" altLang="zh-CN" baseline="0" dirty="0"/>
                  <a:t>0</a:t>
                </a:r>
                <a:r>
                  <a:rPr kumimoji="1" lang="zh-CN" altLang="en-US" baseline="0" dirty="0"/>
                  <a:t>’，由于</a:t>
                </a:r>
                <a14:m>
                  <m:oMath xmlns:m="http://schemas.openxmlformats.org/officeDocument/2006/math">
                    <m:acc>
                      <m:accPr>
                        <m:chr m:val="̅"/>
                        <m:ctrlPr>
                          <a:rPr kumimoji="1" lang="zh-CN" altLang="en-US" i="1" baseline="0" smtClean="0">
                            <a:latin typeface="Cambria Math" panose="02040503050406030204" pitchFamily="18" charset="0"/>
                          </a:rPr>
                        </m:ctrlPr>
                      </m:accPr>
                      <m:e>
                        <m:r>
                          <m:rPr>
                            <m:sty m:val="p"/>
                          </m:rPr>
                          <a:rPr kumimoji="1" lang="en-US" altLang="zh-CN" i="1" baseline="0" smtClean="0">
                            <a:latin typeface="Cambria Math" panose="02040503050406030204" pitchFamily="18" charset="0"/>
                          </a:rPr>
                          <m:t>B</m:t>
                        </m:r>
                      </m:e>
                    </m:acc>
                  </m:oMath>
                </a14:m>
                <a:r>
                  <a:rPr kumimoji="1" lang="zh-CN" altLang="en-US" dirty="0"/>
                  <a:t>的延迟，和与非门的延迟，在</a:t>
                </a:r>
                <a:r>
                  <a:rPr kumimoji="1" lang="en-US" altLang="zh-CN" dirty="0"/>
                  <a:t>t</a:t>
                </a:r>
                <a:r>
                  <a:rPr kumimoji="1" lang="en-US" altLang="zh-CN" baseline="-25000" dirty="0"/>
                  <a:t>3</a:t>
                </a:r>
                <a:r>
                  <a:rPr kumimoji="1" lang="zh-CN" altLang="en-US" baseline="0" dirty="0"/>
                  <a:t>才变为‘</a:t>
                </a:r>
                <a:r>
                  <a:rPr kumimoji="1" lang="en-US" altLang="zh-CN" baseline="0" dirty="0"/>
                  <a:t>0</a:t>
                </a:r>
                <a:r>
                  <a:rPr kumimoji="1" lang="zh-CN" altLang="en-US" baseline="0" dirty="0"/>
                  <a:t>’</a:t>
                </a:r>
                <a:endParaRPr kumimoji="1" lang="en-US" altLang="zh-CN" baseline="0" dirty="0"/>
              </a:p>
              <a:p>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altLang="zh-CN" dirty="0"/>
                  <a:t>	P</a:t>
                </a:r>
                <a:r>
                  <a:rPr kumimoji="1" lang="en-US" altLang="zh-CN" baseline="-25000" dirty="0"/>
                  <a:t>1</a:t>
                </a:r>
                <a:r>
                  <a:rPr kumimoji="1" lang="en-US" altLang="zh-CN" baseline="0" dirty="0"/>
                  <a:t>:</a:t>
                </a:r>
                <a:r>
                  <a:rPr kumimoji="1" lang="zh-CN" altLang="en-US" baseline="0" dirty="0"/>
                  <a:t> 本该在</a:t>
                </a:r>
                <a:r>
                  <a:rPr kumimoji="1" lang="en-US" altLang="zh-CN" dirty="0"/>
                  <a:t>t</a:t>
                </a:r>
                <a:r>
                  <a:rPr kumimoji="1" lang="en-US" altLang="zh-CN" baseline="-25000" dirty="0"/>
                  <a:t>1</a:t>
                </a:r>
                <a:r>
                  <a:rPr kumimoji="1" lang="zh-CN" altLang="en-US" baseline="0" dirty="0"/>
                  <a:t>时刻变为‘</a:t>
                </a:r>
                <a:r>
                  <a:rPr kumimoji="1" lang="en-US" altLang="zh-CN" baseline="0" dirty="0"/>
                  <a:t>0</a:t>
                </a:r>
                <a:r>
                  <a:rPr kumimoji="1" lang="zh-CN" altLang="en-US" baseline="0" dirty="0"/>
                  <a:t>’，由于与非门的延迟，在</a:t>
                </a:r>
                <a:r>
                  <a:rPr kumimoji="1" lang="en-US" altLang="zh-CN" dirty="0"/>
                  <a:t>t</a:t>
                </a:r>
                <a:r>
                  <a:rPr kumimoji="1" lang="en-US" altLang="zh-CN" baseline="-25000" dirty="0"/>
                  <a:t>2</a:t>
                </a:r>
                <a:r>
                  <a:rPr kumimoji="1" lang="zh-CN" altLang="en-US" baseline="0" dirty="0"/>
                  <a:t>才变为‘</a:t>
                </a:r>
                <a:r>
                  <a:rPr kumimoji="1" lang="en-US" altLang="zh-CN" baseline="0" dirty="0"/>
                  <a:t>0</a:t>
                </a:r>
                <a:r>
                  <a:rPr kumimoji="1" lang="zh-CN" altLang="en-US" baseline="0" dirty="0"/>
                  <a:t>’</a:t>
                </a:r>
                <a:endParaRPr kumimoji="1" lang="en-US" altLang="zh-CN" baseline="0"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kumimoji="1" lang="en-US" altLang="zh-CN" dirty="0"/>
              </a:p>
              <a:p>
                <a:r>
                  <a:rPr kumimoji="1" lang="en-US" altLang="zh-CN" dirty="0"/>
                  <a:t>	F:  </a:t>
                </a:r>
                <a:r>
                  <a:rPr kumimoji="1" lang="zh-CN" altLang="en-US" dirty="0"/>
                  <a:t>本应一直为‘</a:t>
                </a:r>
                <a:r>
                  <a:rPr kumimoji="1" lang="en-US" altLang="zh-CN" dirty="0"/>
                  <a:t>1</a:t>
                </a:r>
                <a:r>
                  <a:rPr kumimoji="1" lang="zh-CN" altLang="en-US" dirty="0"/>
                  <a:t>’，但由于</a:t>
                </a:r>
                <a:r>
                  <a:rPr kumimoji="1" lang="en-US" altLang="zh-CN" dirty="0"/>
                  <a:t>P</a:t>
                </a:r>
                <a:r>
                  <a:rPr kumimoji="1" lang="en-US" altLang="zh-CN" baseline="-25000" dirty="0"/>
                  <a:t>2</a:t>
                </a:r>
                <a:r>
                  <a:rPr kumimoji="1" lang="zh-CN" altLang="en-US" baseline="-25000" dirty="0"/>
                  <a:t>、</a:t>
                </a:r>
                <a:r>
                  <a:rPr kumimoji="1" lang="en-US" altLang="zh-CN" baseline="0" dirty="0"/>
                  <a:t>P</a:t>
                </a:r>
                <a:r>
                  <a:rPr kumimoji="1" lang="en-US" altLang="zh-CN" baseline="-25000" dirty="0"/>
                  <a:t>1</a:t>
                </a:r>
                <a:r>
                  <a:rPr kumimoji="1" lang="zh-CN" altLang="en-US" baseline="0" dirty="0"/>
                  <a:t>的延迟，在</a:t>
                </a:r>
                <a:r>
                  <a:rPr kumimoji="1" lang="en-US" altLang="zh-CN" dirty="0"/>
                  <a:t>t</a:t>
                </a:r>
                <a:r>
                  <a:rPr kumimoji="1" lang="en-US" altLang="zh-CN" baseline="-25000" dirty="0"/>
                  <a:t>2</a:t>
                </a:r>
                <a:r>
                  <a:rPr kumimoji="1" lang="zh-CN" altLang="en-US" baseline="0" dirty="0"/>
                  <a:t>时刻产生的值为‘</a:t>
                </a:r>
                <a:r>
                  <a:rPr kumimoji="1" lang="en-US" altLang="zh-CN" baseline="0" dirty="0"/>
                  <a:t>0</a:t>
                </a:r>
                <a:r>
                  <a:rPr kumimoji="1" lang="zh-CN" altLang="en-US" baseline="0" dirty="0"/>
                  <a:t>’，又由于最后一个与非门，所以在</a:t>
                </a:r>
                <a:r>
                  <a:rPr kumimoji="1" lang="en-US" altLang="zh-CN" dirty="0"/>
                  <a:t>t</a:t>
                </a:r>
                <a:r>
                  <a:rPr kumimoji="1" lang="en-US" altLang="zh-CN" baseline="-25000" dirty="0"/>
                  <a:t>3</a:t>
                </a:r>
                <a:r>
                  <a:rPr kumimoji="1" lang="zh-CN" altLang="en-US" baseline="0" dirty="0"/>
                  <a:t>变为</a:t>
                </a:r>
                <a:r>
                  <a:rPr kumimoji="1" lang="en-US" altLang="zh-CN" baseline="0" dirty="0"/>
                  <a:t>0</a:t>
                </a:r>
              </a:p>
              <a:p>
                <a:endParaRPr kumimoji="1" lang="en-US" altLang="zh-CN" dirty="0"/>
              </a:p>
              <a:p>
                <a:endParaRPr kumimoji="1" lang="en-US" altLang="zh-CN" dirty="0"/>
              </a:p>
              <a:p>
                <a:endParaRPr kumimoji="1" lang="zh-CN" altLang="en-US" dirty="0"/>
              </a:p>
            </p:txBody>
          </p:sp>
        </mc:Choice>
        <mc:Fallback xmlns="">
          <p:sp>
            <p:nvSpPr>
              <p:cNvPr id="3" name="备注占位符 2"/>
              <p:cNvSpPr>
                <a:spLocks noGrp="1"/>
              </p:cNvSpPr>
              <p:nvPr>
                <p:ph type="body" idx="1"/>
              </p:nvPr>
            </p:nvSpPr>
            <p:spPr/>
            <p:txBody>
              <a:bodyPr/>
              <a:lstStyle/>
              <a:p>
                <a:r>
                  <a:rPr kumimoji="1" lang="zh-CN" altLang="en-US" dirty="0"/>
                  <a:t>竞争与险象</a:t>
                </a:r>
                <a:endParaRPr kumimoji="1" lang="en-US" altLang="zh-CN" dirty="0"/>
              </a:p>
              <a:p>
                <a:endParaRPr kumimoji="1" lang="en-US" altLang="zh-CN" dirty="0"/>
              </a:p>
              <a:p>
                <a:r>
                  <a:rPr kumimoji="1" lang="en-US" altLang="zh-CN" dirty="0"/>
                  <a:t>1</a:t>
                </a:r>
                <a:r>
                  <a:rPr kumimoji="1" lang="zh-CN" altLang="en-US" dirty="0"/>
                  <a:t>、根据电路图写出函数表达式，分析得出，当</a:t>
                </a:r>
                <a:r>
                  <a:rPr kumimoji="1" lang="en-US" altLang="zh-CN" dirty="0"/>
                  <a:t>A=C=1</a:t>
                </a:r>
                <a:r>
                  <a:rPr kumimoji="1" lang="zh-CN" altLang="en-US" dirty="0"/>
                  <a:t>时，无论</a:t>
                </a:r>
                <a:r>
                  <a:rPr kumimoji="1" lang="en-US" altLang="zh-CN" dirty="0"/>
                  <a:t>B</a:t>
                </a:r>
                <a:r>
                  <a:rPr kumimoji="1" lang="zh-CN" altLang="en-US" dirty="0"/>
                  <a:t>等于多少，</a:t>
                </a:r>
                <a:r>
                  <a:rPr kumimoji="1" lang="en-US" altLang="zh-CN" dirty="0"/>
                  <a:t>F</a:t>
                </a:r>
                <a:r>
                  <a:rPr kumimoji="1" lang="zh-CN" altLang="en-US" dirty="0"/>
                  <a:t>输出都应等于</a:t>
                </a:r>
                <a:r>
                  <a:rPr kumimoji="1" lang="en-US" altLang="zh-CN" dirty="0"/>
                  <a:t>1</a:t>
                </a:r>
              </a:p>
              <a:p>
                <a:endParaRPr kumimoji="1" lang="en-US" altLang="zh-CN" dirty="0"/>
              </a:p>
              <a:p>
                <a:r>
                  <a:rPr kumimoji="1" lang="en-US" altLang="zh-CN" dirty="0"/>
                  <a:t>2</a:t>
                </a:r>
                <a:r>
                  <a:rPr kumimoji="1" lang="zh-CN" altLang="en-US" dirty="0"/>
                  <a:t>、实际情况的波形图分析：</a:t>
                </a:r>
                <a:endParaRPr kumimoji="1" lang="en-US" altLang="zh-CN" dirty="0"/>
              </a:p>
              <a:p>
                <a:r>
                  <a:rPr kumimoji="1" lang="en-US" altLang="zh-CN" i="0" baseline="0">
                    <a:latin typeface="Cambria Math" panose="02040503050406030204" pitchFamily="18" charset="0"/>
                  </a:rPr>
                  <a:t>B</a:t>
                </a:r>
                <a:r>
                  <a:rPr kumimoji="1" lang="zh-CN" altLang="en-US" i="0" baseline="0">
                    <a:latin typeface="Cambria Math" panose="02040503050406030204" pitchFamily="18" charset="0"/>
                  </a:rPr>
                  <a:t> ̅</a:t>
                </a:r>
                <a:r>
                  <a:rPr kumimoji="1" lang="zh-CN" altLang="en-US" baseline="0" dirty="0"/>
                  <a:t>：</a:t>
                </a:r>
                <a:r>
                  <a:rPr kumimoji="1" lang="en-US" altLang="zh-CN" baseline="0" dirty="0"/>
                  <a:t> t</a:t>
                </a:r>
                <a:r>
                  <a:rPr kumimoji="1" lang="en-US" altLang="zh-CN" baseline="-25000" dirty="0"/>
                  <a:t>1</a:t>
                </a:r>
                <a:r>
                  <a:rPr kumimoji="1" lang="zh-CN" altLang="en-US" baseline="0" dirty="0"/>
                  <a:t>时刻，</a:t>
                </a:r>
                <a:r>
                  <a:rPr kumimoji="1" lang="en-US" altLang="zh-CN" baseline="0" dirty="0"/>
                  <a:t>B</a:t>
                </a:r>
                <a:r>
                  <a:rPr kumimoji="1" lang="zh-CN" altLang="en-US" baseline="0" dirty="0"/>
                  <a:t>变为‘</a:t>
                </a:r>
                <a:r>
                  <a:rPr kumimoji="1" lang="en-US" altLang="zh-CN" baseline="0" dirty="0"/>
                  <a:t>0</a:t>
                </a:r>
                <a:r>
                  <a:rPr kumimoji="1" lang="zh-CN" altLang="en-US" baseline="0" dirty="0"/>
                  <a:t>’，由于非门的延迟，</a:t>
                </a:r>
                <a:r>
                  <a:rPr kumimoji="1" lang="en-US" altLang="zh-CN" i="0" baseline="0">
                    <a:latin typeface="Cambria Math" panose="02040503050406030204" pitchFamily="18" charset="0"/>
                  </a:rPr>
                  <a:t>B</a:t>
                </a:r>
                <a:r>
                  <a:rPr kumimoji="1" lang="zh-CN" altLang="en-US" i="0" baseline="0">
                    <a:latin typeface="Cambria Math" panose="02040503050406030204" pitchFamily="18" charset="0"/>
                  </a:rPr>
                  <a:t> ̅</a:t>
                </a:r>
                <a:r>
                  <a:rPr kumimoji="1" lang="zh-CN" altLang="en-US" dirty="0"/>
                  <a:t>在</a:t>
                </a:r>
                <a:r>
                  <a:rPr kumimoji="1" lang="en-US" altLang="zh-CN" dirty="0"/>
                  <a:t>t</a:t>
                </a:r>
                <a:r>
                  <a:rPr kumimoji="1" lang="en-US" altLang="zh-CN" baseline="-25000" dirty="0"/>
                  <a:t>2</a:t>
                </a:r>
                <a:r>
                  <a:rPr kumimoji="1" lang="zh-CN" altLang="en-US" baseline="0" dirty="0"/>
                  <a:t>时刻才变为‘</a:t>
                </a:r>
                <a:r>
                  <a:rPr kumimoji="1" lang="en-US" altLang="zh-CN" baseline="0" dirty="0"/>
                  <a:t>1</a:t>
                </a:r>
                <a:r>
                  <a:rPr kumimoji="1" lang="zh-CN" altLang="en-US" baseline="0" dirty="0"/>
                  <a:t>’</a:t>
                </a:r>
                <a:endParaRPr kumimoji="1" lang="en-US" altLang="zh-CN" baseline="0" dirty="0"/>
              </a:p>
              <a:p>
                <a:endParaRPr kumimoji="1" lang="en-US" altLang="zh-CN" baseline="0" dirty="0"/>
              </a:p>
              <a:p>
                <a:r>
                  <a:rPr kumimoji="1" lang="en-US" altLang="zh-CN" dirty="0"/>
                  <a:t>P</a:t>
                </a:r>
                <a:r>
                  <a:rPr kumimoji="1" lang="en-US" altLang="zh-CN" baseline="-25000" dirty="0"/>
                  <a:t>2</a:t>
                </a:r>
                <a:r>
                  <a:rPr kumimoji="1" lang="zh-CN" altLang="en-US" baseline="0" dirty="0"/>
                  <a:t>：本该在</a:t>
                </a:r>
                <a:r>
                  <a:rPr kumimoji="1" lang="en-US" altLang="zh-CN" dirty="0"/>
                  <a:t>t</a:t>
                </a:r>
                <a:r>
                  <a:rPr kumimoji="1" lang="en-US" altLang="zh-CN" baseline="-25000" dirty="0"/>
                  <a:t>1</a:t>
                </a:r>
                <a:r>
                  <a:rPr kumimoji="1" lang="zh-CN" altLang="en-US" baseline="0" dirty="0"/>
                  <a:t>时刻变为‘</a:t>
                </a:r>
                <a:r>
                  <a:rPr kumimoji="1" lang="en-US" altLang="zh-CN" baseline="0" dirty="0"/>
                  <a:t>0</a:t>
                </a:r>
                <a:r>
                  <a:rPr kumimoji="1" lang="zh-CN" altLang="en-US" baseline="0" dirty="0"/>
                  <a:t>’，由于</a:t>
                </a:r>
                <a:r>
                  <a:rPr kumimoji="1" lang="en-US" altLang="zh-CN" i="0" baseline="0">
                    <a:latin typeface="Cambria Math" panose="02040503050406030204" pitchFamily="18" charset="0"/>
                  </a:rPr>
                  <a:t>B</a:t>
                </a:r>
                <a:r>
                  <a:rPr kumimoji="1" lang="zh-CN" altLang="en-US" i="0" baseline="0">
                    <a:latin typeface="Cambria Math" panose="02040503050406030204" pitchFamily="18" charset="0"/>
                  </a:rPr>
                  <a:t> ̅</a:t>
                </a:r>
                <a:r>
                  <a:rPr kumimoji="1" lang="zh-CN" altLang="en-US" dirty="0"/>
                  <a:t>的延迟，和与非门的延迟，在</a:t>
                </a:r>
                <a:r>
                  <a:rPr kumimoji="1" lang="en-US" altLang="zh-CN" dirty="0"/>
                  <a:t>t</a:t>
                </a:r>
                <a:r>
                  <a:rPr kumimoji="1" lang="en-US" altLang="zh-CN" baseline="-25000" dirty="0"/>
                  <a:t>3</a:t>
                </a:r>
                <a:r>
                  <a:rPr kumimoji="1" lang="zh-CN" altLang="en-US" baseline="0" dirty="0"/>
                  <a:t>才变为‘</a:t>
                </a:r>
                <a:r>
                  <a:rPr kumimoji="1" lang="en-US" altLang="zh-CN" baseline="0" dirty="0"/>
                  <a:t>0</a:t>
                </a:r>
                <a:r>
                  <a:rPr kumimoji="1" lang="zh-CN" altLang="en-US" baseline="0" dirty="0"/>
                  <a:t>’</a:t>
                </a:r>
                <a:endParaRPr kumimoji="1" lang="en-US" altLang="zh-CN" baseline="0" dirty="0"/>
              </a:p>
              <a:p>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altLang="zh-CN" dirty="0"/>
                  <a:t>	P</a:t>
                </a:r>
                <a:r>
                  <a:rPr kumimoji="1" lang="en-US" altLang="zh-CN" baseline="-25000" dirty="0"/>
                  <a:t>1</a:t>
                </a:r>
                <a:r>
                  <a:rPr kumimoji="1" lang="en-US" altLang="zh-CN" baseline="0" dirty="0"/>
                  <a:t>:</a:t>
                </a:r>
                <a:r>
                  <a:rPr kumimoji="1" lang="zh-CN" altLang="en-US" baseline="0" dirty="0"/>
                  <a:t> 本该在</a:t>
                </a:r>
                <a:r>
                  <a:rPr kumimoji="1" lang="en-US" altLang="zh-CN" dirty="0"/>
                  <a:t>t</a:t>
                </a:r>
                <a:r>
                  <a:rPr kumimoji="1" lang="en-US" altLang="zh-CN" baseline="-25000" dirty="0"/>
                  <a:t>1</a:t>
                </a:r>
                <a:r>
                  <a:rPr kumimoji="1" lang="zh-CN" altLang="en-US" baseline="0" dirty="0"/>
                  <a:t>时刻变为‘</a:t>
                </a:r>
                <a:r>
                  <a:rPr kumimoji="1" lang="en-US" altLang="zh-CN" baseline="0" dirty="0"/>
                  <a:t>0</a:t>
                </a:r>
                <a:r>
                  <a:rPr kumimoji="1" lang="zh-CN" altLang="en-US" baseline="0" dirty="0"/>
                  <a:t>’，由于与非门的延迟，在</a:t>
                </a:r>
                <a:r>
                  <a:rPr kumimoji="1" lang="en-US" altLang="zh-CN" dirty="0"/>
                  <a:t>t</a:t>
                </a:r>
                <a:r>
                  <a:rPr kumimoji="1" lang="en-US" altLang="zh-CN" baseline="-25000" dirty="0"/>
                  <a:t>2</a:t>
                </a:r>
                <a:r>
                  <a:rPr kumimoji="1" lang="zh-CN" altLang="en-US" baseline="0" dirty="0"/>
                  <a:t>才变为‘</a:t>
                </a:r>
                <a:r>
                  <a:rPr kumimoji="1" lang="en-US" altLang="zh-CN" baseline="0" dirty="0"/>
                  <a:t>0</a:t>
                </a:r>
                <a:r>
                  <a:rPr kumimoji="1" lang="zh-CN" altLang="en-US" baseline="0" dirty="0"/>
                  <a:t>’</a:t>
                </a:r>
                <a:endParaRPr kumimoji="1" lang="en-US" altLang="zh-CN" baseline="0"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kumimoji="1" lang="en-US" altLang="zh-CN" dirty="0"/>
              </a:p>
              <a:p>
                <a:r>
                  <a:rPr kumimoji="1" lang="en-US" altLang="zh-CN" dirty="0"/>
                  <a:t>	F:  </a:t>
                </a:r>
                <a:r>
                  <a:rPr kumimoji="1" lang="zh-CN" altLang="en-US" dirty="0"/>
                  <a:t>本应一直为‘</a:t>
                </a:r>
                <a:r>
                  <a:rPr kumimoji="1" lang="en-US" altLang="zh-CN" dirty="0"/>
                  <a:t>1</a:t>
                </a:r>
                <a:r>
                  <a:rPr kumimoji="1" lang="zh-CN" altLang="en-US" dirty="0"/>
                  <a:t>’，但由于</a:t>
                </a:r>
                <a:r>
                  <a:rPr kumimoji="1" lang="en-US" altLang="zh-CN" dirty="0"/>
                  <a:t>P</a:t>
                </a:r>
                <a:r>
                  <a:rPr kumimoji="1" lang="en-US" altLang="zh-CN" baseline="-25000" dirty="0"/>
                  <a:t>2</a:t>
                </a:r>
                <a:r>
                  <a:rPr kumimoji="1" lang="zh-CN" altLang="en-US" baseline="-25000" dirty="0"/>
                  <a:t>、</a:t>
                </a:r>
                <a:r>
                  <a:rPr kumimoji="1" lang="en-US" altLang="zh-CN" baseline="0" dirty="0"/>
                  <a:t>P</a:t>
                </a:r>
                <a:r>
                  <a:rPr kumimoji="1" lang="en-US" altLang="zh-CN" baseline="-25000" dirty="0"/>
                  <a:t>1</a:t>
                </a:r>
                <a:r>
                  <a:rPr kumimoji="1" lang="zh-CN" altLang="en-US" baseline="0" dirty="0"/>
                  <a:t>的延迟，在</a:t>
                </a:r>
                <a:r>
                  <a:rPr kumimoji="1" lang="en-US" altLang="zh-CN" dirty="0"/>
                  <a:t>t</a:t>
                </a:r>
                <a:r>
                  <a:rPr kumimoji="1" lang="en-US" altLang="zh-CN" baseline="-25000" dirty="0"/>
                  <a:t>2</a:t>
                </a:r>
                <a:r>
                  <a:rPr kumimoji="1" lang="zh-CN" altLang="en-US" baseline="0" dirty="0"/>
                  <a:t>时刻产生的值为‘</a:t>
                </a:r>
                <a:r>
                  <a:rPr kumimoji="1" lang="en-US" altLang="zh-CN" baseline="0" dirty="0"/>
                  <a:t>0</a:t>
                </a:r>
                <a:r>
                  <a:rPr kumimoji="1" lang="zh-CN" altLang="en-US" baseline="0" dirty="0"/>
                  <a:t>’，又由于最后一个与非门，所以在</a:t>
                </a:r>
                <a:r>
                  <a:rPr kumimoji="1" lang="en-US" altLang="zh-CN" dirty="0"/>
                  <a:t>t</a:t>
                </a:r>
                <a:r>
                  <a:rPr kumimoji="1" lang="en-US" altLang="zh-CN" baseline="-25000" dirty="0"/>
                  <a:t>3</a:t>
                </a:r>
                <a:r>
                  <a:rPr kumimoji="1" lang="zh-CN" altLang="en-US" baseline="0" dirty="0"/>
                  <a:t>变为</a:t>
                </a:r>
                <a:r>
                  <a:rPr kumimoji="1" lang="en-US" altLang="zh-CN" baseline="0" dirty="0"/>
                  <a:t>0</a:t>
                </a:r>
              </a:p>
              <a:p>
                <a:endParaRPr kumimoji="1" lang="en-US" altLang="zh-CN" dirty="0"/>
              </a:p>
              <a:p>
                <a:endParaRPr/>
              </a:p>
              <a:p>
                <a:endParaRPr kumimoji="1" lang="zh-CN" altLang="en-US" dirty="0"/>
              </a:p>
            </p:txBody>
          </p:sp>
        </mc:Fallback>
      </mc:AlternateContent>
    </p:spTree>
    <p:extLst>
      <p:ext uri="{BB962C8B-B14F-4D97-AF65-F5344CB8AC3E}">
        <p14:creationId xmlns:p14="http://schemas.microsoft.com/office/powerpoint/2010/main" val="32447190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zh-CN" altLang="en-US" dirty="0"/>
                  <a:t>竞争与险象</a:t>
                </a:r>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zh-CN" altLang="en-US" dirty="0"/>
                  <a:t>此例说明，竞争与险象不仅发生在与非门电路中，或非门电路中也有可能发生</a:t>
                </a:r>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altLang="zh-CN" dirty="0"/>
                  <a:t>1</a:t>
                </a:r>
                <a:r>
                  <a:rPr kumimoji="1" lang="zh-CN" altLang="en-US" dirty="0"/>
                  <a:t>、将电路改为或非门，根据</a:t>
                </a:r>
                <a:r>
                  <a:rPr kumimoji="1" lang="zh-CN" altLang="en-US" sz="1600" dirty="0"/>
                  <a:t>表</a:t>
                </a:r>
                <a:r>
                  <a:rPr kumimoji="1" lang="zh-CN" altLang="en-US" dirty="0"/>
                  <a:t>达式看出，当</a:t>
                </a:r>
                <a:r>
                  <a:rPr kumimoji="1" lang="en-US" altLang="zh-CN" dirty="0"/>
                  <a:t>A=C=0</a:t>
                </a:r>
                <a:r>
                  <a:rPr kumimoji="1" lang="zh-CN" altLang="en-US" dirty="0"/>
                  <a:t>时，输出</a:t>
                </a:r>
                <a:r>
                  <a:rPr kumimoji="1" lang="en-US" altLang="zh-CN" dirty="0"/>
                  <a:t>F</a:t>
                </a:r>
                <a:r>
                  <a:rPr kumimoji="1" lang="zh-CN" altLang="en-US" dirty="0"/>
                  <a:t>应恒为</a:t>
                </a:r>
                <a:r>
                  <a:rPr kumimoji="1" lang="en-US" altLang="zh-CN" dirty="0"/>
                  <a:t>0</a:t>
                </a:r>
              </a:p>
              <a:p>
                <a:pPr marL="0" marR="0" lvl="0" indent="0" algn="l" defTabSz="914400" rtl="0" eaLnBrk="0" fontAlgn="base" latinLnBrk="0" hangingPunct="0">
                  <a:lnSpc>
                    <a:spcPct val="100000"/>
                  </a:lnSpc>
                  <a:spcBef>
                    <a:spcPct val="30000"/>
                  </a:spcBef>
                  <a:spcAft>
                    <a:spcPct val="0"/>
                  </a:spcAft>
                  <a:buClrTx/>
                  <a:buSzTx/>
                  <a:buFontTx/>
                  <a:buNone/>
                  <a:tabLst/>
                  <a:defRPr/>
                </a:pPr>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altLang="zh-CN" dirty="0"/>
                  <a:t>2</a:t>
                </a:r>
                <a:r>
                  <a:rPr kumimoji="1" lang="zh-CN" altLang="en-US" dirty="0"/>
                  <a:t>、根据波形图分析，和上例类似：</a:t>
                </a:r>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14:m>
                  <m:oMath xmlns:m="http://schemas.openxmlformats.org/officeDocument/2006/math">
                    <m:acc>
                      <m:accPr>
                        <m:chr m:val="̅"/>
                        <m:ctrlPr>
                          <a:rPr kumimoji="1" lang="en-US" altLang="zh-CN" i="1" smtClean="0">
                            <a:latin typeface="Cambria Math" panose="02040503050406030204" pitchFamily="18" charset="0"/>
                          </a:rPr>
                        </m:ctrlPr>
                      </m:accPr>
                      <m:e>
                        <m:r>
                          <m:rPr>
                            <m:sty m:val="p"/>
                          </m:rPr>
                          <a:rPr kumimoji="1" lang="en-US" altLang="zh-CN" i="1" smtClean="0">
                            <a:latin typeface="Cambria Math" panose="02040503050406030204" pitchFamily="18" charset="0"/>
                          </a:rPr>
                          <m:t>B</m:t>
                        </m:r>
                      </m:e>
                    </m:acc>
                  </m:oMath>
                </a14:m>
                <a:r>
                  <a:rPr kumimoji="1" lang="zh-CN" altLang="en-US" dirty="0"/>
                  <a:t>：由于非门而产生延迟</a:t>
                </a:r>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altLang="zh-CN" dirty="0"/>
                  <a:t>	P</a:t>
                </a:r>
                <a:r>
                  <a:rPr kumimoji="1" lang="en-US" altLang="zh-CN" baseline="-25000" dirty="0"/>
                  <a:t>1</a:t>
                </a:r>
                <a:r>
                  <a:rPr kumimoji="1" lang="zh-CN" altLang="en-US" baseline="0" dirty="0"/>
                  <a:t>：与非门的延迟</a:t>
                </a:r>
                <a:endParaRPr kumimoji="1" lang="en-US" altLang="zh-CN" baseline="0" dirty="0"/>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altLang="zh-CN" baseline="0" dirty="0"/>
                  <a:t>	P</a:t>
                </a:r>
                <a:r>
                  <a:rPr kumimoji="1" lang="en-US" altLang="zh-CN" baseline="-25000" dirty="0"/>
                  <a:t>2</a:t>
                </a:r>
                <a:r>
                  <a:rPr kumimoji="1" lang="en-US" altLang="zh-CN" baseline="0" dirty="0"/>
                  <a:t>:</a:t>
                </a:r>
                <a14:m>
                  <m:oMath xmlns:m="http://schemas.openxmlformats.org/officeDocument/2006/math">
                    <m:acc>
                      <m:accPr>
                        <m:chr m:val="̅"/>
                        <m:ctrlPr>
                          <a:rPr kumimoji="1" lang="en-US" altLang="zh-CN" i="1" smtClean="0">
                            <a:latin typeface="Cambria Math" panose="02040503050406030204" pitchFamily="18" charset="0"/>
                          </a:rPr>
                        </m:ctrlPr>
                      </m:accPr>
                      <m:e>
                        <m:r>
                          <m:rPr>
                            <m:sty m:val="p"/>
                          </m:rPr>
                          <a:rPr kumimoji="1" lang="en-US" altLang="zh-CN" i="1" smtClean="0">
                            <a:latin typeface="Cambria Math" panose="02040503050406030204" pitchFamily="18" charset="0"/>
                          </a:rPr>
                          <m:t>B</m:t>
                        </m:r>
                      </m:e>
                    </m:acc>
                  </m:oMath>
                </a14:m>
                <a:r>
                  <a:rPr kumimoji="1" lang="zh-CN" altLang="en-US" dirty="0"/>
                  <a:t>的延迟和与非门的延迟</a:t>
                </a:r>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altLang="zh-CN" dirty="0"/>
                  <a:t>	F</a:t>
                </a:r>
                <a:r>
                  <a:rPr kumimoji="1" lang="zh-CN" altLang="en-US" dirty="0"/>
                  <a:t>：</a:t>
                </a:r>
                <a:r>
                  <a:rPr kumimoji="1" lang="en-US" altLang="zh-CN" dirty="0"/>
                  <a:t>P</a:t>
                </a:r>
                <a:r>
                  <a:rPr kumimoji="1" lang="en-US" altLang="zh-CN" baseline="-25000" dirty="0"/>
                  <a:t>1</a:t>
                </a:r>
                <a:r>
                  <a:rPr kumimoji="1" lang="zh-CN" altLang="en-US" baseline="0" dirty="0"/>
                  <a:t>、</a:t>
                </a:r>
                <a:r>
                  <a:rPr kumimoji="1" lang="en-US" altLang="zh-CN" baseline="0" dirty="0"/>
                  <a:t>P</a:t>
                </a:r>
                <a:r>
                  <a:rPr kumimoji="1" lang="en-US" altLang="zh-CN" baseline="-25000" dirty="0"/>
                  <a:t>2</a:t>
                </a:r>
                <a:r>
                  <a:rPr kumimoji="1" lang="zh-CN" altLang="en-US" baseline="0" dirty="0"/>
                  <a:t>的延迟</a:t>
                </a:r>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kumimoji="1" lang="en-US" altLang="zh-CN" dirty="0"/>
              </a:p>
              <a:p>
                <a:endParaRPr kumimoji="1" lang="en-US" altLang="zh-CN" dirty="0"/>
              </a:p>
              <a:p>
                <a:endParaRPr kumimoji="1"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zh-CN" altLang="en-US" dirty="0"/>
                  <a:t>竞争与险象</a:t>
                </a:r>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zh-CN" altLang="en-US" dirty="0"/>
                  <a:t>此例说明，竞争与险象不仅发生在与非门电路中，或非门电路中也有可能发生</a:t>
                </a:r>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altLang="zh-CN" dirty="0"/>
                  <a:t>1</a:t>
                </a:r>
                <a:r>
                  <a:rPr kumimoji="1" lang="zh-CN" altLang="en-US" dirty="0"/>
                  <a:t>、将电路改为或非门，根据</a:t>
                </a:r>
                <a:r>
                  <a:rPr kumimoji="1" lang="zh-CN" altLang="en-US" sz="1600" dirty="0"/>
                  <a:t>表</a:t>
                </a:r>
                <a:r>
                  <a:rPr kumimoji="1" lang="zh-CN" altLang="en-US" dirty="0"/>
                  <a:t>达式看出，当</a:t>
                </a:r>
                <a:r>
                  <a:rPr kumimoji="1" lang="en-US" altLang="zh-CN" dirty="0"/>
                  <a:t>A=C=0</a:t>
                </a:r>
                <a:r>
                  <a:rPr kumimoji="1" lang="zh-CN" altLang="en-US" dirty="0"/>
                  <a:t>时，输出</a:t>
                </a:r>
                <a:r>
                  <a:rPr kumimoji="1" lang="en-US" altLang="zh-CN" dirty="0"/>
                  <a:t>F</a:t>
                </a:r>
                <a:r>
                  <a:rPr kumimoji="1" lang="zh-CN" altLang="en-US" dirty="0"/>
                  <a:t>应恒为</a:t>
                </a:r>
                <a:r>
                  <a:rPr kumimoji="1" lang="en-US" altLang="zh-CN" dirty="0"/>
                  <a:t>0</a:t>
                </a:r>
              </a:p>
              <a:p>
                <a:pPr marL="0" marR="0" lvl="0" indent="0" algn="l" defTabSz="914400" rtl="0" eaLnBrk="0" fontAlgn="base" latinLnBrk="0" hangingPunct="0">
                  <a:lnSpc>
                    <a:spcPct val="100000"/>
                  </a:lnSpc>
                  <a:spcBef>
                    <a:spcPct val="30000"/>
                  </a:spcBef>
                  <a:spcAft>
                    <a:spcPct val="0"/>
                  </a:spcAft>
                  <a:buClrTx/>
                  <a:buSzTx/>
                  <a:buFontTx/>
                  <a:buNone/>
                  <a:tabLst/>
                  <a:defRPr/>
                </a:pPr>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altLang="zh-CN" dirty="0"/>
                  <a:t>2</a:t>
                </a:r>
                <a:r>
                  <a:rPr kumimoji="1" lang="zh-CN" altLang="en-US" dirty="0"/>
                  <a:t>、根据波形图分析，和上例类似：</a:t>
                </a:r>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altLang="zh-CN" i="0">
                    <a:latin typeface="Cambria Math" panose="02040503050406030204" pitchFamily="18" charset="0"/>
                  </a:rPr>
                  <a:t>B ̅</a:t>
                </a:r>
                <a:r>
                  <a:rPr kumimoji="1" lang="zh-CN" altLang="en-US" dirty="0"/>
                  <a:t>：由于非门而产生延迟</a:t>
                </a:r>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altLang="zh-CN" dirty="0"/>
                  <a:t>	P</a:t>
                </a:r>
                <a:r>
                  <a:rPr kumimoji="1" lang="en-US" altLang="zh-CN" baseline="-25000" dirty="0"/>
                  <a:t>1</a:t>
                </a:r>
                <a:r>
                  <a:rPr kumimoji="1" lang="zh-CN" altLang="en-US" baseline="0" dirty="0"/>
                  <a:t>：与非门的延迟</a:t>
                </a:r>
                <a:endParaRPr kumimoji="1" lang="en-US" altLang="zh-CN" baseline="0" dirty="0"/>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altLang="zh-CN" baseline="0" dirty="0"/>
                  <a:t>	P</a:t>
                </a:r>
                <a:r>
                  <a:rPr kumimoji="1" lang="en-US" altLang="zh-CN" baseline="-25000" dirty="0"/>
                  <a:t>2</a:t>
                </a:r>
                <a:r>
                  <a:rPr kumimoji="1" lang="en-US" altLang="zh-CN" baseline="0" dirty="0"/>
                  <a:t>:</a:t>
                </a:r>
                <a:r>
                  <a:rPr kumimoji="1" lang="en-US" altLang="zh-CN" i="0">
                    <a:latin typeface="Cambria Math" panose="02040503050406030204" pitchFamily="18" charset="0"/>
                  </a:rPr>
                  <a:t>B ̅</a:t>
                </a:r>
                <a:r>
                  <a:rPr kumimoji="1" lang="zh-CN" altLang="en-US" dirty="0"/>
                  <a:t>的延迟和与非门的延迟</a:t>
                </a:r>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altLang="zh-CN" dirty="0"/>
                  <a:t>	F</a:t>
                </a:r>
                <a:r>
                  <a:rPr kumimoji="1" lang="zh-CN" altLang="en-US" dirty="0"/>
                  <a:t>：</a:t>
                </a:r>
                <a:r>
                  <a:rPr kumimoji="1" lang="en-US" altLang="zh-CN" dirty="0"/>
                  <a:t>P</a:t>
                </a:r>
                <a:r>
                  <a:rPr kumimoji="1" lang="en-US" altLang="zh-CN" baseline="-25000" dirty="0"/>
                  <a:t>1</a:t>
                </a:r>
                <a:r>
                  <a:rPr kumimoji="1" lang="zh-CN" altLang="en-US" baseline="0" dirty="0"/>
                  <a:t>、</a:t>
                </a:r>
                <a:r>
                  <a:rPr kumimoji="1" lang="en-US" altLang="zh-CN" baseline="0" dirty="0"/>
                  <a:t>P</a:t>
                </a:r>
                <a:r>
                  <a:rPr kumimoji="1" lang="en-US" altLang="zh-CN" baseline="-25000" dirty="0"/>
                  <a:t>2</a:t>
                </a:r>
                <a:r>
                  <a:rPr kumimoji="1" lang="zh-CN" altLang="en-US" baseline="0" dirty="0"/>
                  <a:t>的延迟</a:t>
                </a:r>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a:p>
              <a:p>
                <a:endParaRPr kumimoji="1" lang="en-US" altLang="zh-CN" dirty="0"/>
              </a:p>
              <a:p>
                <a:endParaRPr kumimoji="1" lang="zh-CN" altLang="en-US" dirty="0"/>
              </a:p>
            </p:txBody>
          </p:sp>
        </mc:Fallback>
      </mc:AlternateContent>
    </p:spTree>
    <p:extLst>
      <p:ext uri="{BB962C8B-B14F-4D97-AF65-F5344CB8AC3E}">
        <p14:creationId xmlns:p14="http://schemas.microsoft.com/office/powerpoint/2010/main" val="38768396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1</a:t>
            </a:r>
            <a:r>
              <a:rPr kumimoji="1" lang="zh-CN" altLang="en-US" dirty="0"/>
              <a:t>、竞争现象的广义定义： 多个信号到达某一时刻由时差引起的现象</a:t>
            </a:r>
            <a:endParaRPr kumimoji="1" lang="en-US" altLang="zh-CN" dirty="0"/>
          </a:p>
          <a:p>
            <a:r>
              <a:rPr kumimoji="1" lang="en-US" altLang="zh-CN" dirty="0"/>
              <a:t>		</a:t>
            </a:r>
            <a:r>
              <a:rPr kumimoji="1" lang="zh-CN" altLang="en-US" dirty="0"/>
              <a:t>主要由于信号不可能非常完美的同时变为指定的值，各个门的延迟时间也不相同</a:t>
            </a:r>
            <a:endParaRPr kumimoji="1" lang="en-US" altLang="zh-CN" dirty="0"/>
          </a:p>
          <a:p>
            <a:endParaRPr kumimoji="1" lang="en-US" altLang="zh-CN" dirty="0"/>
          </a:p>
          <a:p>
            <a:r>
              <a:rPr kumimoji="1" lang="en-US" altLang="zh-CN" dirty="0"/>
              <a:t>2</a:t>
            </a:r>
            <a:r>
              <a:rPr kumimoji="1" lang="zh-CN" altLang="en-US" dirty="0"/>
              <a:t>、险象：电路中竞争的存在，使得输入信号的变化出现非预期的错误输出的现象。</a:t>
            </a:r>
            <a:endParaRPr kumimoji="1" lang="en-US" altLang="zh-CN" dirty="0"/>
          </a:p>
          <a:p>
            <a:endParaRPr kumimoji="1" lang="en-US" altLang="zh-CN" dirty="0"/>
          </a:p>
          <a:p>
            <a:r>
              <a:rPr kumimoji="1" lang="en-US" altLang="zh-CN" dirty="0"/>
              <a:t>3</a:t>
            </a:r>
            <a:r>
              <a:rPr kumimoji="1" lang="zh-CN" altLang="en-US" dirty="0"/>
              <a:t>、竞争分为两类： 根据是否会产生错误输出可分为</a:t>
            </a:r>
            <a:endParaRPr kumimoji="1" lang="en-US" altLang="zh-CN" dirty="0"/>
          </a:p>
          <a:p>
            <a:r>
              <a:rPr kumimoji="1" lang="en-US" altLang="zh-CN" dirty="0"/>
              <a:t>	1</a:t>
            </a:r>
            <a:r>
              <a:rPr kumimoji="1" lang="zh-CN" altLang="en-US" dirty="0"/>
              <a:t>）临界竞争：导致错误输出</a:t>
            </a:r>
            <a:endParaRPr kumimoji="1" lang="en-US" altLang="zh-CN" dirty="0"/>
          </a:p>
          <a:p>
            <a:r>
              <a:rPr kumimoji="1" lang="en-US" altLang="zh-CN" dirty="0"/>
              <a:t>	2</a:t>
            </a:r>
            <a:r>
              <a:rPr kumimoji="1" lang="zh-CN" altLang="en-US" dirty="0"/>
              <a:t>）非临界竞争：不产生错误输出</a:t>
            </a:r>
            <a:endParaRPr kumimoji="1" lang="en-US" altLang="zh-CN" dirty="0"/>
          </a:p>
          <a:p>
            <a:endParaRPr kumimoji="1" lang="en-US" altLang="zh-CN" dirty="0"/>
          </a:p>
          <a:p>
            <a:r>
              <a:rPr kumimoji="1" lang="en-US" altLang="zh-CN" dirty="0"/>
              <a:t>4</a:t>
            </a:r>
            <a:r>
              <a:rPr kumimoji="1" lang="zh-CN" altLang="en-US" dirty="0"/>
              <a:t>、险象的特点：</a:t>
            </a:r>
            <a:endParaRPr kumimoji="1" lang="en-US" altLang="zh-CN" dirty="0"/>
          </a:p>
          <a:p>
            <a:r>
              <a:rPr kumimoji="1" lang="en-US" altLang="zh-CN" dirty="0"/>
              <a:t>	1</a:t>
            </a:r>
            <a:r>
              <a:rPr kumimoji="1" lang="zh-CN" altLang="en-US" dirty="0"/>
              <a:t>）瞬态现象</a:t>
            </a:r>
            <a:endParaRPr kumimoji="1" lang="en-US" altLang="zh-CN" dirty="0"/>
          </a:p>
          <a:p>
            <a:r>
              <a:rPr kumimoji="1" lang="en-US" altLang="zh-CN" dirty="0"/>
              <a:t>	2</a:t>
            </a:r>
            <a:r>
              <a:rPr kumimoji="1" lang="zh-CN" altLang="en-US" dirty="0"/>
              <a:t>）表现为尖峰脉冲</a:t>
            </a:r>
            <a:endParaRPr kumimoji="1" lang="en-US" altLang="zh-CN" dirty="0"/>
          </a:p>
          <a:p>
            <a:r>
              <a:rPr kumimoji="1" lang="en-US" altLang="zh-CN" dirty="0"/>
              <a:t>	3</a:t>
            </a:r>
            <a:r>
              <a:rPr kumimoji="1" lang="zh-CN" altLang="en-US" dirty="0"/>
              <a:t>）结束后，可恢复正常的逻辑关系</a:t>
            </a:r>
            <a:endParaRPr kumimoji="1" lang="en-US" altLang="zh-CN" dirty="0"/>
          </a:p>
          <a:p>
            <a:endParaRPr kumimoji="1" lang="zh-CN" altLang="en-US" dirty="0"/>
          </a:p>
        </p:txBody>
      </p:sp>
    </p:spTree>
    <p:extLst>
      <p:ext uri="{BB962C8B-B14F-4D97-AF65-F5344CB8AC3E}">
        <p14:creationId xmlns:p14="http://schemas.microsoft.com/office/powerpoint/2010/main" val="3054550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非临界竞争与临界竞争</a:t>
            </a:r>
            <a:endParaRPr kumimoji="1" lang="en-US" altLang="zh-CN" dirty="0"/>
          </a:p>
          <a:p>
            <a:endParaRPr kumimoji="1" lang="en-US" altLang="zh-CN" dirty="0"/>
          </a:p>
          <a:p>
            <a:r>
              <a:rPr kumimoji="1" lang="zh-CN" altLang="en-US" dirty="0"/>
              <a:t>此例说明并非所有的竞争都会使输出产生错误，更深入解释临界竞争与非临界竞争的现象</a:t>
            </a:r>
            <a:endParaRPr kumimoji="1" lang="en-US" altLang="zh-CN" dirty="0"/>
          </a:p>
          <a:p>
            <a:endParaRPr kumimoji="1" lang="en-US" altLang="zh-CN" dirty="0"/>
          </a:p>
          <a:p>
            <a:r>
              <a:rPr kumimoji="1" lang="en-US" altLang="zh-CN" dirty="0"/>
              <a:t>1</a:t>
            </a:r>
            <a:r>
              <a:rPr kumimoji="1" lang="zh-CN" altLang="en-US" dirty="0"/>
              <a:t>、分析电路，得到函数表达式，分析得到在</a:t>
            </a:r>
            <a:r>
              <a:rPr kumimoji="1" lang="en-US" altLang="zh-CN" dirty="0"/>
              <a:t>B=C=1</a:t>
            </a:r>
            <a:r>
              <a:rPr kumimoji="1" lang="zh-CN" altLang="en-US" dirty="0"/>
              <a:t>的情况下，</a:t>
            </a:r>
            <a:r>
              <a:rPr kumimoji="1" lang="en-US" altLang="zh-CN" dirty="0"/>
              <a:t>F</a:t>
            </a:r>
            <a:r>
              <a:rPr kumimoji="1" lang="zh-CN" altLang="en-US" dirty="0"/>
              <a:t>应恒为</a:t>
            </a:r>
            <a:r>
              <a:rPr kumimoji="1" lang="en-US" altLang="zh-CN" dirty="0"/>
              <a:t>1</a:t>
            </a:r>
          </a:p>
          <a:p>
            <a:endParaRPr kumimoji="1" lang="en-US" altLang="zh-CN" dirty="0"/>
          </a:p>
          <a:p>
            <a:r>
              <a:rPr kumimoji="1" lang="en-US" altLang="zh-CN" dirty="0"/>
              <a:t>2</a:t>
            </a:r>
            <a:r>
              <a:rPr kumimoji="1" lang="zh-CN" altLang="en-US" dirty="0"/>
              <a:t>、分析波形图，此时假定</a:t>
            </a:r>
            <a:r>
              <a:rPr kumimoji="1" lang="en-US" altLang="zh-CN" dirty="0"/>
              <a:t>B=C=1</a:t>
            </a:r>
            <a:r>
              <a:rPr kumimoji="1" lang="zh-CN" altLang="en-US" dirty="0"/>
              <a:t>，则</a:t>
            </a:r>
            <a:r>
              <a:rPr kumimoji="1" lang="en-US" altLang="zh-CN" dirty="0"/>
              <a:t>A</a:t>
            </a:r>
            <a:r>
              <a:rPr kumimoji="1" lang="zh-CN" altLang="en-US" dirty="0"/>
              <a:t>为唯一的输入变量，</a:t>
            </a:r>
            <a:r>
              <a:rPr kumimoji="1" lang="en-US" altLang="zh-CN" dirty="0"/>
              <a:t>A</a:t>
            </a:r>
            <a:r>
              <a:rPr kumimoji="1" lang="zh-CN" altLang="en-US" dirty="0"/>
              <a:t>的波形图出现了两种情况：从</a:t>
            </a:r>
            <a:r>
              <a:rPr kumimoji="1" lang="en-US" altLang="zh-CN" dirty="0"/>
              <a:t>0</a:t>
            </a:r>
            <a:r>
              <a:rPr kumimoji="1" lang="zh-CN" altLang="en-US" dirty="0"/>
              <a:t>变为</a:t>
            </a:r>
            <a:r>
              <a:rPr kumimoji="1" lang="en-US" altLang="zh-CN" dirty="0"/>
              <a:t>1</a:t>
            </a:r>
            <a:r>
              <a:rPr kumimoji="1" lang="zh-CN" altLang="en-US" dirty="0"/>
              <a:t>、从</a:t>
            </a:r>
            <a:r>
              <a:rPr kumimoji="1" lang="en-US" altLang="zh-CN" dirty="0"/>
              <a:t>1</a:t>
            </a:r>
            <a:r>
              <a:rPr kumimoji="1" lang="zh-CN" altLang="en-US" dirty="0"/>
              <a:t>变为</a:t>
            </a:r>
            <a:r>
              <a:rPr kumimoji="1" lang="en-US" altLang="zh-CN" dirty="0"/>
              <a:t>0</a:t>
            </a:r>
          </a:p>
          <a:p>
            <a:endParaRPr kumimoji="1" lang="en-US" altLang="zh-CN" dirty="0"/>
          </a:p>
          <a:p>
            <a:r>
              <a:rPr kumimoji="1" lang="en-US" altLang="zh-CN" dirty="0"/>
              <a:t>3</a:t>
            </a:r>
            <a:r>
              <a:rPr kumimoji="1" lang="zh-CN" altLang="en-US" dirty="0"/>
              <a:t>、由结果看出，</a:t>
            </a:r>
            <a:r>
              <a:rPr kumimoji="1" lang="en-US" altLang="zh-CN" dirty="0"/>
              <a:t>A</a:t>
            </a:r>
            <a:r>
              <a:rPr kumimoji="1" lang="zh-CN" altLang="en-US" dirty="0"/>
              <a:t>从</a:t>
            </a:r>
            <a:r>
              <a:rPr kumimoji="1" lang="en-US" altLang="zh-CN" dirty="0"/>
              <a:t>0</a:t>
            </a:r>
            <a:r>
              <a:rPr kumimoji="1" lang="zh-CN" altLang="en-US" dirty="0"/>
              <a:t>变为</a:t>
            </a:r>
            <a:r>
              <a:rPr kumimoji="1" lang="en-US" altLang="zh-CN" dirty="0"/>
              <a:t>1</a:t>
            </a:r>
            <a:r>
              <a:rPr kumimoji="1" lang="zh-CN" altLang="en-US" dirty="0"/>
              <a:t>，</a:t>
            </a:r>
            <a:r>
              <a:rPr kumimoji="1" lang="en-US" altLang="zh-CN" dirty="0"/>
              <a:t>F</a:t>
            </a:r>
            <a:r>
              <a:rPr kumimoji="1" lang="zh-CN" altLang="en-US" dirty="0"/>
              <a:t>并没有产生错误输出，此时为非临界竞争</a:t>
            </a:r>
            <a:endParaRPr kumimoji="1" lang="en-US" altLang="zh-CN" dirty="0"/>
          </a:p>
          <a:p>
            <a:r>
              <a:rPr kumimoji="1" lang="en-US" altLang="zh-CN" dirty="0"/>
              <a:t>	</a:t>
            </a:r>
            <a:r>
              <a:rPr kumimoji="1" lang="zh-CN" altLang="en-US" dirty="0"/>
              <a:t>   而当</a:t>
            </a:r>
            <a:r>
              <a:rPr kumimoji="1" lang="en-US" altLang="zh-CN" dirty="0"/>
              <a:t>A</a:t>
            </a:r>
            <a:r>
              <a:rPr kumimoji="1" lang="zh-CN" altLang="en-US" dirty="0"/>
              <a:t>从</a:t>
            </a:r>
            <a:r>
              <a:rPr kumimoji="1" lang="en-US" altLang="zh-CN" dirty="0"/>
              <a:t>1</a:t>
            </a:r>
            <a:r>
              <a:rPr kumimoji="1" lang="zh-CN" altLang="en-US" dirty="0"/>
              <a:t>变为</a:t>
            </a:r>
            <a:r>
              <a:rPr kumimoji="1" lang="en-US" altLang="zh-CN" dirty="0"/>
              <a:t>0</a:t>
            </a:r>
            <a:r>
              <a:rPr kumimoji="1" lang="zh-CN" altLang="en-US" dirty="0"/>
              <a:t>时，</a:t>
            </a:r>
            <a:r>
              <a:rPr kumimoji="1" lang="en-US" altLang="zh-CN" dirty="0"/>
              <a:t>F</a:t>
            </a:r>
            <a:r>
              <a:rPr kumimoji="1" lang="zh-CN" altLang="en-US" dirty="0"/>
              <a:t>产生一个错误输出，此时为临界竞争</a:t>
            </a:r>
            <a:endParaRPr kumimoji="1" lang="en-US" altLang="zh-CN" dirty="0"/>
          </a:p>
          <a:p>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zh-CN" altLang="en-US" dirty="0"/>
              <a:t>因此，竞争不一定导致冒险，根据是否产生冒险可分为非临界竞争与临界竞争</a:t>
            </a:r>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25218598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险象的分类：</a:t>
            </a:r>
            <a:endParaRPr kumimoji="1" lang="en-US" altLang="zh-CN" dirty="0"/>
          </a:p>
          <a:p>
            <a:r>
              <a:rPr kumimoji="1" lang="en-US" altLang="zh-CN" dirty="0"/>
              <a:t>	1</a:t>
            </a:r>
            <a:r>
              <a:rPr kumimoji="1" lang="zh-CN" altLang="en-US" dirty="0"/>
              <a:t>）根据输入变化前后，输出是否应该也发生变化可分为：</a:t>
            </a:r>
            <a:endParaRPr kumimoji="1" lang="en-US" altLang="zh-CN" dirty="0"/>
          </a:p>
          <a:p>
            <a:endParaRPr kumimoji="1" lang="en-US" altLang="zh-CN" dirty="0"/>
          </a:p>
          <a:p>
            <a:r>
              <a:rPr kumimoji="1" lang="en-US" altLang="zh-CN" dirty="0"/>
              <a:t>	·</a:t>
            </a:r>
            <a:r>
              <a:rPr kumimoji="1" lang="zh-CN" altLang="en-US" dirty="0"/>
              <a:t>静态险象：输入变化而输出不应该发生变化的情况下，输出却产生了错误输出，即产生险象</a:t>
            </a:r>
            <a:endParaRPr kumimoji="1" lang="en-US" altLang="zh-CN" dirty="0"/>
          </a:p>
          <a:p>
            <a:r>
              <a:rPr kumimoji="1" lang="en-US" altLang="zh-CN" dirty="0"/>
              <a:t>	·</a:t>
            </a:r>
            <a:r>
              <a:rPr kumimoji="1" lang="zh-CN" altLang="en-US" dirty="0"/>
              <a:t>动态险象：输入变化而输出变化的情况下，输出在变化的过程中产生了错误输出，例如变化后又翻转</a:t>
            </a:r>
            <a:endParaRPr kumimoji="1" lang="en-US" altLang="zh-CN" dirty="0"/>
          </a:p>
          <a:p>
            <a:endParaRPr kumimoji="1" lang="en-US" altLang="zh-CN" dirty="0"/>
          </a:p>
          <a:p>
            <a:r>
              <a:rPr kumimoji="1" lang="en-US" altLang="zh-CN" dirty="0"/>
              <a:t>	2</a:t>
            </a:r>
            <a:r>
              <a:rPr kumimoji="1" lang="zh-CN" altLang="en-US" dirty="0"/>
              <a:t>）根据错误输出的尖峰脉冲的极性</a:t>
            </a:r>
            <a:endParaRPr kumimoji="1" lang="en-US" altLang="zh-CN" dirty="0"/>
          </a:p>
          <a:p>
            <a:r>
              <a:rPr kumimoji="1" lang="en-US" altLang="zh-CN" dirty="0"/>
              <a:t>	</a:t>
            </a:r>
          </a:p>
          <a:p>
            <a:r>
              <a:rPr kumimoji="1" lang="en-US" altLang="zh-CN" dirty="0"/>
              <a:t>	·</a:t>
            </a:r>
            <a:r>
              <a:rPr kumimoji="1" lang="zh-CN" altLang="en-US" dirty="0"/>
              <a:t>‘</a:t>
            </a:r>
            <a:r>
              <a:rPr kumimoji="1" lang="en-US" altLang="zh-CN" dirty="0"/>
              <a:t>0</a:t>
            </a:r>
            <a:r>
              <a:rPr kumimoji="1" lang="zh-CN" altLang="en-US" dirty="0"/>
              <a:t>’型险象：错误输出‘</a:t>
            </a:r>
            <a:r>
              <a:rPr kumimoji="1" lang="en-US" altLang="zh-CN" dirty="0"/>
              <a:t>0</a:t>
            </a:r>
            <a:r>
              <a:rPr kumimoji="1" lang="zh-CN" altLang="en-US" dirty="0"/>
              <a:t>’，即尖峰脉冲为‘</a:t>
            </a:r>
            <a:r>
              <a:rPr kumimoji="1" lang="en-US" altLang="zh-CN" dirty="0"/>
              <a:t>0</a:t>
            </a:r>
            <a:r>
              <a:rPr kumimoji="1" lang="zh-CN" altLang="en-US" dirty="0"/>
              <a:t>’</a:t>
            </a:r>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altLang="zh-CN" dirty="0"/>
              <a:t>	·</a:t>
            </a:r>
            <a:r>
              <a:rPr kumimoji="1" lang="zh-CN" altLang="en-US" dirty="0"/>
              <a:t>‘</a:t>
            </a:r>
            <a:r>
              <a:rPr kumimoji="1" lang="en-US" altLang="zh-CN" dirty="0"/>
              <a:t>1</a:t>
            </a:r>
            <a:r>
              <a:rPr kumimoji="1" lang="zh-CN" altLang="en-US" dirty="0"/>
              <a:t>’型险象：错误输出‘</a:t>
            </a:r>
            <a:r>
              <a:rPr kumimoji="1" lang="en-US" altLang="zh-CN" dirty="0"/>
              <a:t>1</a:t>
            </a:r>
            <a:r>
              <a:rPr kumimoji="1" lang="zh-CN" altLang="en-US" dirty="0"/>
              <a:t>’，即尖峰脉冲为‘</a:t>
            </a:r>
            <a:r>
              <a:rPr kumimoji="1" lang="en-US" altLang="zh-CN" dirty="0"/>
              <a:t>1</a:t>
            </a:r>
            <a:r>
              <a:rPr kumimoji="1" lang="zh-CN" altLang="en-US" dirty="0"/>
              <a:t>’</a:t>
            </a:r>
            <a:endParaRPr kumimoji="1" lang="en-US" altLang="zh-CN" dirty="0"/>
          </a:p>
          <a:p>
            <a:endParaRPr kumimoji="1" lang="en-US" altLang="zh-CN" dirty="0"/>
          </a:p>
          <a:p>
            <a:endParaRPr kumimoji="1" lang="en-US" altLang="zh-CN" dirty="0"/>
          </a:p>
        </p:txBody>
      </p:sp>
    </p:spTree>
    <p:extLst>
      <p:ext uri="{BB962C8B-B14F-4D97-AF65-F5344CB8AC3E}">
        <p14:creationId xmlns:p14="http://schemas.microsoft.com/office/powerpoint/2010/main" val="24726085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41786019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kumimoji="1" lang="zh-CN" altLang="en-US" dirty="0"/>
                  <a:t>险象的判断：</a:t>
                </a:r>
                <a:endParaRPr kumimoji="1" lang="en-US" altLang="zh-CN" dirty="0"/>
              </a:p>
              <a:p>
                <a:r>
                  <a:rPr kumimoji="1" lang="en-US" altLang="zh-CN" dirty="0"/>
                  <a:t>1</a:t>
                </a:r>
                <a:r>
                  <a:rPr kumimoji="1" lang="zh-CN" altLang="en-US" dirty="0"/>
                  <a:t>、代数法：</a:t>
                </a:r>
                <a:endParaRPr kumimoji="1" lang="en-US" altLang="zh-CN" dirty="0"/>
              </a:p>
              <a:p>
                <a:r>
                  <a:rPr kumimoji="1" lang="zh-CN" altLang="en-US" dirty="0"/>
                  <a:t>存在险象可能性的必要条件：变量</a:t>
                </a:r>
                <a:r>
                  <a:rPr kumimoji="1" lang="en-US" altLang="zh-CN" dirty="0"/>
                  <a:t>X</a:t>
                </a:r>
                <a:r>
                  <a:rPr kumimoji="1" lang="zh-CN" altLang="en-US" dirty="0"/>
                  <a:t>和反变量</a:t>
                </a:r>
                <a14:m>
                  <m:oMath xmlns:m="http://schemas.openxmlformats.org/officeDocument/2006/math">
                    <m:acc>
                      <m:accPr>
                        <m:chr m:val="̅"/>
                        <m:ctrlPr>
                          <a:rPr kumimoji="1" lang="zh-CN" altLang="en-US" i="1" smtClean="0">
                            <a:latin typeface="Cambria Math" panose="02040503050406030204" pitchFamily="18" charset="0"/>
                          </a:rPr>
                        </m:ctrlPr>
                      </m:accPr>
                      <m:e>
                        <m:r>
                          <m:rPr>
                            <m:sty m:val="p"/>
                          </m:rPr>
                          <a:rPr kumimoji="1" lang="en-US" altLang="zh-CN" i="1" smtClean="0">
                            <a:latin typeface="Cambria Math" panose="02040503050406030204" pitchFamily="18" charset="0"/>
                          </a:rPr>
                          <m:t>X</m:t>
                        </m:r>
                      </m:e>
                    </m:acc>
                  </m:oMath>
                </a14:m>
                <a:r>
                  <a:rPr kumimoji="1" lang="zh-CN" altLang="en-US" dirty="0"/>
                  <a:t>两种形式出现在函数中，并且在一定条件下可以将函数表达式化简成</a:t>
                </a:r>
                <a14:m>
                  <m:oMath xmlns:m="http://schemas.openxmlformats.org/officeDocument/2006/math">
                    <m:acc>
                      <m:accPr>
                        <m:chr m:val="̅"/>
                        <m:ctrlPr>
                          <a:rPr kumimoji="1" lang="zh-CN" altLang="en-US" i="1" smtClean="0">
                            <a:latin typeface="Cambria Math" panose="02040503050406030204" pitchFamily="18" charset="0"/>
                          </a:rPr>
                        </m:ctrlPr>
                      </m:accPr>
                      <m:e>
                        <m:r>
                          <m:rPr>
                            <m:sty m:val="p"/>
                          </m:rPr>
                          <a:rPr kumimoji="1" lang="en-US" altLang="zh-CN" i="1" smtClean="0">
                            <a:latin typeface="Cambria Math" panose="02040503050406030204" pitchFamily="18" charset="0"/>
                          </a:rPr>
                          <m:t>X</m:t>
                        </m:r>
                      </m:e>
                    </m:acc>
                  </m:oMath>
                </a14:m>
                <a:r>
                  <a:rPr kumimoji="1" lang="en-US" altLang="zh-CN" dirty="0"/>
                  <a:t>+X</a:t>
                </a:r>
                <a:r>
                  <a:rPr kumimoji="1" lang="zh-CN" altLang="en-US" dirty="0"/>
                  <a:t>或</a:t>
                </a:r>
                <a14:m>
                  <m:oMath xmlns:m="http://schemas.openxmlformats.org/officeDocument/2006/math">
                    <m:acc>
                      <m:accPr>
                        <m:chr m:val="̅"/>
                        <m:ctrlPr>
                          <a:rPr kumimoji="1" lang="zh-CN" altLang="en-US" i="1" smtClean="0">
                            <a:latin typeface="Cambria Math" panose="02040503050406030204" pitchFamily="18" charset="0"/>
                          </a:rPr>
                        </m:ctrlPr>
                      </m:accPr>
                      <m:e>
                        <m:r>
                          <m:rPr>
                            <m:sty m:val="p"/>
                          </m:rPr>
                          <a:rPr kumimoji="1" lang="en-US" altLang="zh-CN" i="1" smtClean="0">
                            <a:latin typeface="Cambria Math" panose="02040503050406030204" pitchFamily="18" charset="0"/>
                          </a:rPr>
                          <m:t>X</m:t>
                        </m:r>
                      </m:e>
                    </m:acc>
                  </m:oMath>
                </a14:m>
                <a:r>
                  <a:rPr kumimoji="1" lang="en-US" altLang="zh-CN" dirty="0"/>
                  <a:t>·X</a:t>
                </a:r>
              </a:p>
              <a:p>
                <a:endParaRPr kumimoji="1" lang="en-US" altLang="zh-CN" dirty="0"/>
              </a:p>
              <a:p>
                <a:r>
                  <a:rPr kumimoji="1" lang="zh-CN" altLang="en-US" dirty="0"/>
                  <a:t>若化简成</a:t>
                </a:r>
                <a14:m>
                  <m:oMath xmlns:m="http://schemas.openxmlformats.org/officeDocument/2006/math">
                    <m:acc>
                      <m:accPr>
                        <m:chr m:val="̅"/>
                        <m:ctrlPr>
                          <a:rPr kumimoji="1" lang="zh-CN" altLang="en-US" i="1" smtClean="0">
                            <a:latin typeface="Cambria Math" panose="02040503050406030204" pitchFamily="18" charset="0"/>
                          </a:rPr>
                        </m:ctrlPr>
                      </m:accPr>
                      <m:e>
                        <m:r>
                          <m:rPr>
                            <m:sty m:val="p"/>
                          </m:rPr>
                          <a:rPr kumimoji="1" lang="en-US" altLang="zh-CN" i="1" smtClean="0">
                            <a:latin typeface="Cambria Math" panose="02040503050406030204" pitchFamily="18" charset="0"/>
                          </a:rPr>
                          <m:t>X</m:t>
                        </m:r>
                      </m:e>
                    </m:acc>
                  </m:oMath>
                </a14:m>
                <a:r>
                  <a:rPr kumimoji="1" lang="en-US" altLang="zh-CN" dirty="0"/>
                  <a:t>+X</a:t>
                </a:r>
                <a:r>
                  <a:rPr kumimoji="1" lang="zh-CN" altLang="en-US" dirty="0"/>
                  <a:t>形式，则可能存在‘</a:t>
                </a:r>
                <a:r>
                  <a:rPr kumimoji="1" lang="en-US" altLang="zh-CN" dirty="0"/>
                  <a:t>0</a:t>
                </a:r>
                <a:r>
                  <a:rPr kumimoji="1" lang="zh-CN" altLang="en-US" dirty="0"/>
                  <a:t>’型险象，因为</a:t>
                </a:r>
                <a14:m>
                  <m:oMath xmlns:m="http://schemas.openxmlformats.org/officeDocument/2006/math">
                    <m:acc>
                      <m:accPr>
                        <m:chr m:val="̅"/>
                        <m:ctrlPr>
                          <a:rPr kumimoji="1" lang="zh-CN" altLang="en-US" i="1" smtClean="0">
                            <a:latin typeface="Cambria Math" panose="02040503050406030204" pitchFamily="18" charset="0"/>
                          </a:rPr>
                        </m:ctrlPr>
                      </m:accPr>
                      <m:e>
                        <m:r>
                          <m:rPr>
                            <m:sty m:val="p"/>
                          </m:rPr>
                          <a:rPr kumimoji="1" lang="en-US" altLang="zh-CN" i="1" smtClean="0">
                            <a:latin typeface="Cambria Math" panose="02040503050406030204" pitchFamily="18" charset="0"/>
                          </a:rPr>
                          <m:t>X</m:t>
                        </m:r>
                      </m:e>
                    </m:acc>
                  </m:oMath>
                </a14:m>
                <a:r>
                  <a:rPr kumimoji="1" lang="en-US" altLang="zh-CN" dirty="0"/>
                  <a:t>+X</a:t>
                </a:r>
                <a:r>
                  <a:rPr kumimoji="1" lang="zh-CN" altLang="en-US" dirty="0"/>
                  <a:t>对应的输出本应恒为‘</a:t>
                </a:r>
                <a:r>
                  <a:rPr kumimoji="1" lang="en-US" altLang="zh-CN" dirty="0"/>
                  <a:t>1</a:t>
                </a:r>
                <a:r>
                  <a:rPr kumimoji="1" lang="zh-CN" altLang="en-US" dirty="0"/>
                  <a:t>’，若产生错误输出，即产生险象，则肯定为短暂错误输出‘</a:t>
                </a:r>
                <a:r>
                  <a:rPr kumimoji="1" lang="en-US" altLang="zh-CN" dirty="0"/>
                  <a:t>0</a:t>
                </a:r>
                <a:r>
                  <a:rPr kumimoji="1" lang="zh-CN" altLang="en-US" dirty="0"/>
                  <a:t>’</a:t>
                </a:r>
                <a:endParaRPr kumimoji="1" lang="en-US" altLang="zh-CN" dirty="0"/>
              </a:p>
              <a:p>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zh-CN" altLang="en-US" dirty="0"/>
                  <a:t>若化简成</a:t>
                </a:r>
                <a14:m>
                  <m:oMath xmlns:m="http://schemas.openxmlformats.org/officeDocument/2006/math">
                    <m:acc>
                      <m:accPr>
                        <m:chr m:val="̅"/>
                        <m:ctrlPr>
                          <a:rPr kumimoji="1" lang="zh-CN" altLang="en-US" i="1" smtClean="0">
                            <a:latin typeface="Cambria Math" panose="02040503050406030204" pitchFamily="18" charset="0"/>
                          </a:rPr>
                        </m:ctrlPr>
                      </m:accPr>
                      <m:e>
                        <m:r>
                          <m:rPr>
                            <m:sty m:val="p"/>
                          </m:rPr>
                          <a:rPr kumimoji="1" lang="en-US" altLang="zh-CN" i="1" smtClean="0">
                            <a:latin typeface="Cambria Math" panose="02040503050406030204" pitchFamily="18" charset="0"/>
                          </a:rPr>
                          <m:t>X</m:t>
                        </m:r>
                      </m:e>
                    </m:acc>
                  </m:oMath>
                </a14:m>
                <a:r>
                  <a:rPr kumimoji="1" lang="en-US" altLang="zh-CN" dirty="0"/>
                  <a:t>·X</a:t>
                </a:r>
                <a:r>
                  <a:rPr kumimoji="1" lang="zh-CN" altLang="en-US" dirty="0"/>
                  <a:t>形式，则可能存在‘</a:t>
                </a:r>
                <a:r>
                  <a:rPr kumimoji="1" lang="en-US" altLang="zh-CN" dirty="0"/>
                  <a:t>1</a:t>
                </a:r>
                <a:r>
                  <a:rPr kumimoji="1" lang="zh-CN" altLang="en-US" dirty="0"/>
                  <a:t>’型险象，因为</a:t>
                </a:r>
                <a14:m>
                  <m:oMath xmlns:m="http://schemas.openxmlformats.org/officeDocument/2006/math">
                    <m:acc>
                      <m:accPr>
                        <m:chr m:val="̅"/>
                        <m:ctrlPr>
                          <a:rPr kumimoji="1" lang="zh-CN" altLang="en-US" i="1" smtClean="0">
                            <a:latin typeface="Cambria Math" panose="02040503050406030204" pitchFamily="18" charset="0"/>
                          </a:rPr>
                        </m:ctrlPr>
                      </m:accPr>
                      <m:e>
                        <m:r>
                          <m:rPr>
                            <m:sty m:val="p"/>
                          </m:rPr>
                          <a:rPr kumimoji="1" lang="en-US" altLang="zh-CN" i="1" smtClean="0">
                            <a:latin typeface="Cambria Math" panose="02040503050406030204" pitchFamily="18" charset="0"/>
                          </a:rPr>
                          <m:t>X</m:t>
                        </m:r>
                      </m:e>
                    </m:acc>
                  </m:oMath>
                </a14:m>
                <a:r>
                  <a:rPr kumimoji="1" lang="en-US" altLang="zh-CN" dirty="0"/>
                  <a:t>·X</a:t>
                </a:r>
                <a:r>
                  <a:rPr kumimoji="1" lang="zh-CN" altLang="en-US" dirty="0"/>
                  <a:t>对应的输出本应恒为‘</a:t>
                </a:r>
                <a:r>
                  <a:rPr kumimoji="1" lang="en-US" altLang="zh-CN" dirty="0"/>
                  <a:t>0</a:t>
                </a:r>
                <a:r>
                  <a:rPr kumimoji="1" lang="zh-CN" altLang="en-US" dirty="0"/>
                  <a:t>’，若产生错误输出，即产生险象，则肯定为短暂错误输出‘</a:t>
                </a:r>
                <a:r>
                  <a:rPr kumimoji="1" lang="en-US" altLang="zh-CN" dirty="0"/>
                  <a:t>1</a:t>
                </a:r>
                <a:r>
                  <a:rPr kumimoji="1" lang="zh-CN" altLang="en-US" dirty="0"/>
                  <a:t>’</a:t>
                </a:r>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kumimoji="1" lang="en-US" altLang="zh-CN" dirty="0"/>
              </a:p>
              <a:p>
                <a:endParaRPr kumimoji="1" lang="en-US" altLang="zh-CN" dirty="0"/>
              </a:p>
              <a:p>
                <a:r>
                  <a:rPr kumimoji="1" lang="en-US" altLang="zh-CN" dirty="0"/>
                  <a:t>+</a:t>
                </a:r>
              </a:p>
            </p:txBody>
          </p:sp>
        </mc:Choice>
        <mc:Fallback xmlns="">
          <p:sp>
            <p:nvSpPr>
              <p:cNvPr id="3" name="备注占位符 2"/>
              <p:cNvSpPr>
                <a:spLocks noGrp="1"/>
              </p:cNvSpPr>
              <p:nvPr>
                <p:ph type="body" idx="1"/>
              </p:nvPr>
            </p:nvSpPr>
            <p:spPr/>
            <p:txBody>
              <a:bodyPr/>
              <a:lstStyle/>
              <a:p>
                <a:r>
                  <a:rPr kumimoji="1" lang="zh-CN" altLang="en-US" dirty="0"/>
                  <a:t>险象的判断：</a:t>
                </a:r>
                <a:endParaRPr kumimoji="1" lang="en-US" altLang="zh-CN" dirty="0"/>
              </a:p>
              <a:p>
                <a:r>
                  <a:rPr kumimoji="1" lang="en-US" altLang="zh-CN" dirty="0"/>
                  <a:t>1</a:t>
                </a:r>
                <a:r>
                  <a:rPr kumimoji="1" lang="zh-CN" altLang="en-US" dirty="0"/>
                  <a:t>、代数法：</a:t>
                </a:r>
                <a:endParaRPr kumimoji="1" lang="en-US" altLang="zh-CN" dirty="0"/>
              </a:p>
              <a:p>
                <a:r>
                  <a:rPr kumimoji="1" lang="zh-CN" altLang="en-US" dirty="0"/>
                  <a:t>存在险象可能性的必要条件：变量</a:t>
                </a:r>
                <a:r>
                  <a:rPr kumimoji="1" lang="en-US" altLang="zh-CN" dirty="0"/>
                  <a:t>X</a:t>
                </a:r>
                <a:r>
                  <a:rPr kumimoji="1" lang="zh-CN" altLang="en-US" dirty="0"/>
                  <a:t>和反变量</a:t>
                </a:r>
                <a:r>
                  <a:rPr kumimoji="1" lang="en-US" altLang="zh-CN" i="0">
                    <a:latin typeface="Cambria Math" panose="02040503050406030204" pitchFamily="18" charset="0"/>
                  </a:rPr>
                  <a:t>X</a:t>
                </a:r>
                <a:r>
                  <a:rPr kumimoji="1" lang="zh-CN" altLang="en-US" i="0">
                    <a:latin typeface="Cambria Math" panose="02040503050406030204" pitchFamily="18" charset="0"/>
                  </a:rPr>
                  <a:t> ̅</a:t>
                </a:r>
                <a:r>
                  <a:rPr kumimoji="1" lang="zh-CN" altLang="en-US" dirty="0"/>
                  <a:t>两种形式出现在函数中，并且在一定条件下可以将函数表达式化简成</a:t>
                </a:r>
                <a:r>
                  <a:rPr kumimoji="1" lang="en-US" altLang="zh-CN" i="0">
                    <a:latin typeface="Cambria Math" panose="02040503050406030204" pitchFamily="18" charset="0"/>
                  </a:rPr>
                  <a:t>X</a:t>
                </a:r>
                <a:r>
                  <a:rPr kumimoji="1" lang="zh-CN" altLang="en-US" i="0">
                    <a:latin typeface="Cambria Math" panose="02040503050406030204" pitchFamily="18" charset="0"/>
                  </a:rPr>
                  <a:t> ̅</a:t>
                </a:r>
                <a:r>
                  <a:rPr kumimoji="1" lang="en-US" altLang="zh-CN" dirty="0"/>
                  <a:t>+X</a:t>
                </a:r>
                <a:r>
                  <a:rPr kumimoji="1" lang="zh-CN" altLang="en-US" dirty="0"/>
                  <a:t>或</a:t>
                </a:r>
                <a:r>
                  <a:rPr kumimoji="1" lang="en-US" altLang="zh-CN" i="0">
                    <a:latin typeface="Cambria Math" panose="02040503050406030204" pitchFamily="18" charset="0"/>
                  </a:rPr>
                  <a:t>X</a:t>
                </a:r>
                <a:r>
                  <a:rPr kumimoji="1" lang="zh-CN" altLang="en-US" i="0">
                    <a:latin typeface="Cambria Math" panose="02040503050406030204" pitchFamily="18" charset="0"/>
                  </a:rPr>
                  <a:t> ̅</a:t>
                </a:r>
                <a:r>
                  <a:rPr kumimoji="1" lang="en-US" altLang="zh-CN" dirty="0"/>
                  <a:t>·X</a:t>
                </a:r>
              </a:p>
              <a:p>
                <a:endParaRPr kumimoji="1" lang="en-US" altLang="zh-CN" dirty="0"/>
              </a:p>
              <a:p>
                <a:r>
                  <a:rPr kumimoji="1" lang="zh-CN" altLang="en-US" dirty="0"/>
                  <a:t>若化简成</a:t>
                </a:r>
                <a:r>
                  <a:rPr kumimoji="1" lang="en-US" altLang="zh-CN" i="0">
                    <a:latin typeface="Cambria Math" panose="02040503050406030204" pitchFamily="18" charset="0"/>
                  </a:rPr>
                  <a:t>X</a:t>
                </a:r>
                <a:r>
                  <a:rPr kumimoji="1" lang="zh-CN" altLang="en-US" i="0">
                    <a:latin typeface="Cambria Math" panose="02040503050406030204" pitchFamily="18" charset="0"/>
                  </a:rPr>
                  <a:t> ̅</a:t>
                </a:r>
                <a:r>
                  <a:rPr kumimoji="1" lang="en-US" altLang="zh-CN" dirty="0"/>
                  <a:t>+X</a:t>
                </a:r>
                <a:r>
                  <a:rPr kumimoji="1" lang="zh-CN" altLang="en-US" dirty="0"/>
                  <a:t>形式，则可能存在‘</a:t>
                </a:r>
                <a:r>
                  <a:rPr kumimoji="1" lang="en-US" altLang="zh-CN" dirty="0"/>
                  <a:t>0</a:t>
                </a:r>
                <a:r>
                  <a:rPr kumimoji="1" lang="zh-CN" altLang="en-US" dirty="0"/>
                  <a:t>’型险象，因为</a:t>
                </a:r>
                <a:r>
                  <a:rPr kumimoji="1" lang="en-US" altLang="zh-CN" i="0">
                    <a:latin typeface="Cambria Math" panose="02040503050406030204" pitchFamily="18" charset="0"/>
                  </a:rPr>
                  <a:t>X</a:t>
                </a:r>
                <a:r>
                  <a:rPr kumimoji="1" lang="zh-CN" altLang="en-US" i="0">
                    <a:latin typeface="Cambria Math" panose="02040503050406030204" pitchFamily="18" charset="0"/>
                  </a:rPr>
                  <a:t> ̅</a:t>
                </a:r>
                <a:r>
                  <a:rPr kumimoji="1" lang="en-US" altLang="zh-CN" dirty="0"/>
                  <a:t>+X</a:t>
                </a:r>
                <a:r>
                  <a:rPr kumimoji="1" lang="zh-CN" altLang="en-US" dirty="0"/>
                  <a:t>对应的输出本应恒为‘</a:t>
                </a:r>
                <a:r>
                  <a:rPr kumimoji="1" lang="en-US" altLang="zh-CN" dirty="0"/>
                  <a:t>1</a:t>
                </a:r>
                <a:r>
                  <a:rPr kumimoji="1" lang="zh-CN" altLang="en-US" dirty="0"/>
                  <a:t>’，若产生错误输出，即产生险象，则肯定为短暂错误输出‘</a:t>
                </a:r>
                <a:r>
                  <a:rPr kumimoji="1" lang="en-US" altLang="zh-CN" dirty="0"/>
                  <a:t>0</a:t>
                </a:r>
                <a:r>
                  <a:rPr kumimoji="1" lang="zh-CN" altLang="en-US" dirty="0"/>
                  <a:t>’</a:t>
                </a:r>
                <a:endParaRPr kumimoji="1" lang="en-US" altLang="zh-CN" dirty="0"/>
              </a:p>
              <a:p>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zh-CN" altLang="en-US" dirty="0"/>
                  <a:t>若化简成</a:t>
                </a:r>
                <a:r>
                  <a:rPr kumimoji="1" lang="en-US" altLang="zh-CN" i="0">
                    <a:latin typeface="Cambria Math" panose="02040503050406030204" pitchFamily="18" charset="0"/>
                  </a:rPr>
                  <a:t>X</a:t>
                </a:r>
                <a:r>
                  <a:rPr kumimoji="1" lang="zh-CN" altLang="en-US" i="0">
                    <a:latin typeface="Cambria Math" panose="02040503050406030204" pitchFamily="18" charset="0"/>
                  </a:rPr>
                  <a:t> ̅</a:t>
                </a:r>
                <a:r>
                  <a:rPr kumimoji="1" lang="en-US" altLang="zh-CN" dirty="0"/>
                  <a:t>·X</a:t>
                </a:r>
                <a:r>
                  <a:rPr kumimoji="1" lang="zh-CN" altLang="en-US" dirty="0"/>
                  <a:t>形式，则可能存在‘</a:t>
                </a:r>
                <a:r>
                  <a:rPr kumimoji="1" lang="en-US" altLang="zh-CN" dirty="0"/>
                  <a:t>1</a:t>
                </a:r>
                <a:r>
                  <a:rPr kumimoji="1" lang="zh-CN" altLang="en-US" dirty="0"/>
                  <a:t>’型险象，因为</a:t>
                </a:r>
                <a:r>
                  <a:rPr kumimoji="1" lang="en-US" altLang="zh-CN" i="0">
                    <a:latin typeface="Cambria Math" panose="02040503050406030204" pitchFamily="18" charset="0"/>
                  </a:rPr>
                  <a:t>X</a:t>
                </a:r>
                <a:r>
                  <a:rPr kumimoji="1" lang="zh-CN" altLang="en-US" i="0">
                    <a:latin typeface="Cambria Math" panose="02040503050406030204" pitchFamily="18" charset="0"/>
                  </a:rPr>
                  <a:t> ̅</a:t>
                </a:r>
                <a:r>
                  <a:rPr kumimoji="1" lang="en-US" altLang="zh-CN" dirty="0"/>
                  <a:t>·X</a:t>
                </a:r>
                <a:r>
                  <a:rPr kumimoji="1" lang="zh-CN" altLang="en-US" dirty="0"/>
                  <a:t>对应的输出本应恒为‘</a:t>
                </a:r>
                <a:r>
                  <a:rPr kumimoji="1" lang="en-US" altLang="zh-CN" dirty="0"/>
                  <a:t>0</a:t>
                </a:r>
                <a:r>
                  <a:rPr kumimoji="1" lang="zh-CN" altLang="en-US" dirty="0"/>
                  <a:t>’，若产生错误输出，即产生险象，则肯定为短暂错误输出‘</a:t>
                </a:r>
                <a:r>
                  <a:rPr kumimoji="1" lang="en-US" altLang="zh-CN" dirty="0"/>
                  <a:t>1</a:t>
                </a:r>
                <a:r>
                  <a:rPr kumimoji="1" lang="zh-CN" altLang="en-US" dirty="0"/>
                  <a:t>’</a:t>
                </a:r>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kumimoji="1" lang="en-US" altLang="zh-CN" dirty="0"/>
              </a:p>
              <a:p>
                <a:endParaRPr kumimoji="1" lang="en-US" altLang="zh-CN" dirty="0"/>
              </a:p>
              <a:p>
                <a:r>
                  <a:rPr kumimoji="1" lang="en-US" altLang="zh-CN" dirty="0"/>
                  <a:t>+</a:t>
                </a:r>
              </a:p>
            </p:txBody>
          </p:sp>
        </mc:Fallback>
      </mc:AlternateContent>
    </p:spTree>
    <p:extLst>
      <p:ext uri="{BB962C8B-B14F-4D97-AF65-F5344CB8AC3E}">
        <p14:creationId xmlns:p14="http://schemas.microsoft.com/office/powerpoint/2010/main" val="30870728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kumimoji="1" lang="zh-CN" altLang="en-US" dirty="0"/>
                  <a:t>险象判断 代数法示例</a:t>
                </a:r>
                <a:endParaRPr kumimoji="1" lang="en-US" altLang="zh-CN" dirty="0"/>
              </a:p>
              <a:p>
                <a:endParaRPr kumimoji="1" lang="en-US" altLang="zh-CN" dirty="0"/>
              </a:p>
              <a:p>
                <a:r>
                  <a:rPr kumimoji="1" lang="en-US" altLang="zh-CN" dirty="0"/>
                  <a:t>1</a:t>
                </a:r>
                <a:r>
                  <a:rPr kumimoji="1" lang="zh-CN" altLang="en-US" dirty="0"/>
                  <a:t>、查看存在竞争条件的变量：</a:t>
                </a:r>
                <a:endParaRPr kumimoji="1" lang="en-US" altLang="zh-CN" dirty="0"/>
              </a:p>
              <a:p>
                <a:r>
                  <a:rPr kumimoji="1" lang="en-US" altLang="zh-CN" dirty="0"/>
                  <a:t>	1</a:t>
                </a:r>
                <a:r>
                  <a:rPr kumimoji="1" lang="zh-CN" altLang="en-US" dirty="0"/>
                  <a:t>）是否同时存在变量和其反变量，</a:t>
                </a:r>
                <a:r>
                  <a:rPr kumimoji="1" lang="en-US" altLang="zh-CN" dirty="0"/>
                  <a:t>A</a:t>
                </a:r>
                <a:r>
                  <a:rPr kumimoji="1" lang="zh-CN" altLang="en-US" dirty="0"/>
                  <a:t>、</a:t>
                </a:r>
                <a:r>
                  <a:rPr kumimoji="1" lang="en-US" altLang="zh-CN" dirty="0"/>
                  <a:t>C</a:t>
                </a:r>
                <a:r>
                  <a:rPr kumimoji="1" lang="zh-CN" altLang="en-US" dirty="0"/>
                  <a:t>满足</a:t>
                </a:r>
                <a:endParaRPr kumimoji="1" lang="en-US" altLang="zh-CN" dirty="0"/>
              </a:p>
              <a:p>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altLang="zh-CN" dirty="0"/>
                  <a:t>	2</a:t>
                </a:r>
                <a:r>
                  <a:rPr kumimoji="1" lang="zh-CN" altLang="en-US" dirty="0"/>
                  <a:t>）是否可以化简为</a:t>
                </a:r>
                <a14:m>
                  <m:oMath xmlns:m="http://schemas.openxmlformats.org/officeDocument/2006/math">
                    <m:acc>
                      <m:accPr>
                        <m:chr m:val="̅"/>
                        <m:ctrlPr>
                          <a:rPr kumimoji="1" lang="zh-CN" altLang="en-US" i="1" smtClean="0">
                            <a:latin typeface="Cambria Math" panose="02040503050406030204" pitchFamily="18" charset="0"/>
                          </a:rPr>
                        </m:ctrlPr>
                      </m:accPr>
                      <m:e>
                        <m:r>
                          <m:rPr>
                            <m:sty m:val="p"/>
                          </m:rPr>
                          <a:rPr kumimoji="1" lang="en-US" altLang="zh-CN" i="1" smtClean="0">
                            <a:latin typeface="Cambria Math" panose="02040503050406030204" pitchFamily="18" charset="0"/>
                          </a:rPr>
                          <m:t>X</m:t>
                        </m:r>
                      </m:e>
                    </m:acc>
                  </m:oMath>
                </a14:m>
                <a:r>
                  <a:rPr kumimoji="1" lang="en-US" altLang="zh-CN" dirty="0"/>
                  <a:t>+X</a:t>
                </a:r>
                <a:r>
                  <a:rPr kumimoji="1" lang="zh-CN" altLang="en-US" dirty="0"/>
                  <a:t>或</a:t>
                </a:r>
                <a14:m>
                  <m:oMath xmlns:m="http://schemas.openxmlformats.org/officeDocument/2006/math">
                    <m:acc>
                      <m:accPr>
                        <m:chr m:val="̅"/>
                        <m:ctrlPr>
                          <a:rPr kumimoji="1" lang="zh-CN" altLang="en-US" i="1" smtClean="0">
                            <a:latin typeface="Cambria Math" panose="02040503050406030204" pitchFamily="18" charset="0"/>
                          </a:rPr>
                        </m:ctrlPr>
                      </m:accPr>
                      <m:e>
                        <m:r>
                          <m:rPr>
                            <m:sty m:val="p"/>
                          </m:rPr>
                          <a:rPr kumimoji="1" lang="en-US" altLang="zh-CN" i="1" smtClean="0">
                            <a:latin typeface="Cambria Math" panose="02040503050406030204" pitchFamily="18" charset="0"/>
                          </a:rPr>
                          <m:t>X</m:t>
                        </m:r>
                      </m:e>
                    </m:acc>
                  </m:oMath>
                </a14:m>
                <a:r>
                  <a:rPr kumimoji="1" lang="en-US" altLang="zh-CN" dirty="0"/>
                  <a:t>·X</a:t>
                </a:r>
                <a:r>
                  <a:rPr kumimoji="1" lang="zh-CN" altLang="en-US" dirty="0"/>
                  <a:t>的形式，</a:t>
                </a:r>
                <a:r>
                  <a:rPr kumimoji="1" lang="en-US" altLang="zh-CN" dirty="0"/>
                  <a:t>A</a:t>
                </a:r>
                <a:r>
                  <a:rPr kumimoji="1" lang="zh-CN" altLang="en-US" dirty="0"/>
                  <a:t>满足，</a:t>
                </a:r>
                <a:r>
                  <a:rPr kumimoji="1" lang="en-US" altLang="zh-CN" dirty="0"/>
                  <a:t>C</a:t>
                </a:r>
                <a:r>
                  <a:rPr kumimoji="1" lang="zh-CN" altLang="en-US" dirty="0"/>
                  <a:t>不能满足</a:t>
                </a:r>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altLang="zh-CN" dirty="0"/>
                  <a:t>2</a:t>
                </a:r>
                <a:r>
                  <a:rPr kumimoji="1" lang="zh-CN" altLang="en-US" dirty="0"/>
                  <a:t>、对</a:t>
                </a:r>
                <a:r>
                  <a:rPr kumimoji="1" lang="en-US" altLang="zh-CN" dirty="0"/>
                  <a:t>A</a:t>
                </a:r>
                <a:r>
                  <a:rPr kumimoji="1" lang="zh-CN" altLang="en-US" dirty="0"/>
                  <a:t>进行分析</a:t>
                </a:r>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zh-CN" altLang="en-US" dirty="0"/>
                  <a:t>函数表达式可以写出</a:t>
                </a:r>
                <a14:m>
                  <m:oMath xmlns:m="http://schemas.openxmlformats.org/officeDocument/2006/math">
                    <m:acc>
                      <m:accPr>
                        <m:chr m:val="̅"/>
                        <m:ctrlPr>
                          <a:rPr kumimoji="1" lang="zh-CN" altLang="en-US" i="1" smtClean="0">
                            <a:latin typeface="Cambria Math" panose="02040503050406030204" pitchFamily="18" charset="0"/>
                          </a:rPr>
                        </m:ctrlPr>
                      </m:accPr>
                      <m:e>
                        <m:r>
                          <m:rPr>
                            <m:sty m:val="p"/>
                          </m:rPr>
                          <a:rPr kumimoji="1" lang="en-US" altLang="zh-CN" i="1" smtClean="0">
                            <a:latin typeface="Cambria Math" panose="02040503050406030204" pitchFamily="18" charset="0"/>
                          </a:rPr>
                          <m:t>X</m:t>
                        </m:r>
                      </m:e>
                    </m:acc>
                  </m:oMath>
                </a14:m>
                <a:r>
                  <a:rPr kumimoji="1" lang="en-US" altLang="zh-CN" dirty="0"/>
                  <a:t>+X</a:t>
                </a:r>
                <a:r>
                  <a:rPr kumimoji="1" lang="zh-CN" altLang="en-US" dirty="0"/>
                  <a:t>的形式，所以</a:t>
                </a:r>
                <a:r>
                  <a:rPr kumimoji="1" lang="en-US" altLang="zh-CN" dirty="0"/>
                  <a:t>A</a:t>
                </a:r>
                <a:r>
                  <a:rPr kumimoji="1" lang="zh-CN" altLang="en-US" dirty="0"/>
                  <a:t>的变化可能使电路产生‘</a:t>
                </a:r>
                <a:r>
                  <a:rPr kumimoji="1" lang="en-US" altLang="zh-CN" dirty="0"/>
                  <a:t>0</a:t>
                </a:r>
                <a:r>
                  <a:rPr kumimoji="1" lang="zh-CN" altLang="en-US" dirty="0"/>
                  <a:t>’型险象</a:t>
                </a:r>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kumimoji="1" lang="en-US" altLang="zh-CN" dirty="0"/>
              </a:p>
              <a:p>
                <a:endParaRPr kumimoji="1" lang="zh-CN" altLang="en-US" dirty="0"/>
              </a:p>
            </p:txBody>
          </p:sp>
        </mc:Choice>
        <mc:Fallback xmlns="">
          <p:sp>
            <p:nvSpPr>
              <p:cNvPr id="3" name="备注占位符 2"/>
              <p:cNvSpPr>
                <a:spLocks noGrp="1"/>
              </p:cNvSpPr>
              <p:nvPr>
                <p:ph type="body" idx="1"/>
              </p:nvPr>
            </p:nvSpPr>
            <p:spPr/>
            <p:txBody>
              <a:bodyPr/>
              <a:lstStyle/>
              <a:p>
                <a:r>
                  <a:rPr kumimoji="1" lang="zh-CN" altLang="en-US" dirty="0"/>
                  <a:t>险象判断 代数法示例</a:t>
                </a:r>
                <a:endParaRPr kumimoji="1" lang="en-US" altLang="zh-CN" dirty="0"/>
              </a:p>
              <a:p>
                <a:endParaRPr kumimoji="1" lang="en-US" altLang="zh-CN" dirty="0"/>
              </a:p>
              <a:p>
                <a:r>
                  <a:rPr kumimoji="1" lang="en-US" altLang="zh-CN" dirty="0"/>
                  <a:t>1</a:t>
                </a:r>
                <a:r>
                  <a:rPr kumimoji="1" lang="zh-CN" altLang="en-US" dirty="0"/>
                  <a:t>、查看存在竞争条件的变量：</a:t>
                </a:r>
                <a:endParaRPr kumimoji="1" lang="en-US" altLang="zh-CN" dirty="0"/>
              </a:p>
              <a:p>
                <a:r>
                  <a:rPr kumimoji="1" lang="en-US" altLang="zh-CN" dirty="0"/>
                  <a:t>	1</a:t>
                </a:r>
                <a:r>
                  <a:rPr kumimoji="1" lang="zh-CN" altLang="en-US" dirty="0"/>
                  <a:t>）是否同时存在变量和其反变量，</a:t>
                </a:r>
                <a:r>
                  <a:rPr kumimoji="1" lang="en-US" altLang="zh-CN" dirty="0"/>
                  <a:t>A</a:t>
                </a:r>
                <a:r>
                  <a:rPr kumimoji="1" lang="zh-CN" altLang="en-US" dirty="0"/>
                  <a:t>、</a:t>
                </a:r>
                <a:r>
                  <a:rPr kumimoji="1" lang="en-US" altLang="zh-CN" dirty="0"/>
                  <a:t>C</a:t>
                </a:r>
                <a:r>
                  <a:rPr kumimoji="1" lang="zh-CN" altLang="en-US" dirty="0"/>
                  <a:t>满足</a:t>
                </a:r>
                <a:endParaRPr kumimoji="1" lang="en-US" altLang="zh-CN" dirty="0"/>
              </a:p>
              <a:p>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altLang="zh-CN" dirty="0"/>
                  <a:t>	2</a:t>
                </a:r>
                <a:r>
                  <a:rPr kumimoji="1" lang="zh-CN" altLang="en-US" dirty="0"/>
                  <a:t>）是否可以化简为</a:t>
                </a:r>
                <a:r>
                  <a:rPr kumimoji="1" lang="en-US" altLang="zh-CN" i="0">
                    <a:latin typeface="Cambria Math" panose="02040503050406030204" pitchFamily="18" charset="0"/>
                  </a:rPr>
                  <a:t>X</a:t>
                </a:r>
                <a:r>
                  <a:rPr kumimoji="1" lang="zh-CN" altLang="en-US" i="0">
                    <a:latin typeface="Cambria Math" panose="02040503050406030204" pitchFamily="18" charset="0"/>
                  </a:rPr>
                  <a:t> ̅</a:t>
                </a:r>
                <a:r>
                  <a:rPr kumimoji="1" lang="en-US" altLang="zh-CN" dirty="0"/>
                  <a:t>+X</a:t>
                </a:r>
                <a:r>
                  <a:rPr kumimoji="1" lang="zh-CN" altLang="en-US" dirty="0"/>
                  <a:t>或</a:t>
                </a:r>
                <a:r>
                  <a:rPr kumimoji="1" lang="en-US" altLang="zh-CN" i="0">
                    <a:latin typeface="Cambria Math" panose="02040503050406030204" pitchFamily="18" charset="0"/>
                  </a:rPr>
                  <a:t>X</a:t>
                </a:r>
                <a:r>
                  <a:rPr kumimoji="1" lang="zh-CN" altLang="en-US" i="0">
                    <a:latin typeface="Cambria Math" panose="02040503050406030204" pitchFamily="18" charset="0"/>
                  </a:rPr>
                  <a:t> ̅</a:t>
                </a:r>
                <a:r>
                  <a:rPr kumimoji="1" lang="en-US" altLang="zh-CN" dirty="0"/>
                  <a:t>·X</a:t>
                </a:r>
                <a:r>
                  <a:rPr kumimoji="1" lang="zh-CN" altLang="en-US" dirty="0"/>
                  <a:t>的形式，</a:t>
                </a:r>
                <a:r>
                  <a:rPr kumimoji="1" lang="en-US" altLang="zh-CN" dirty="0"/>
                  <a:t>C</a:t>
                </a:r>
                <a:r>
                  <a:rPr kumimoji="1" lang="zh-CN" altLang="en-US" dirty="0"/>
                  <a:t>不能满足</a:t>
                </a:r>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altLang="zh-CN" dirty="0"/>
                  <a:t>2</a:t>
                </a:r>
                <a:r>
                  <a:rPr kumimoji="1" lang="zh-CN" altLang="en-US" dirty="0"/>
                  <a:t>、对</a:t>
                </a:r>
                <a:r>
                  <a:rPr kumimoji="1" lang="en-US" altLang="zh-CN" dirty="0"/>
                  <a:t>A</a:t>
                </a:r>
                <a:r>
                  <a:rPr kumimoji="1" lang="zh-CN" altLang="en-US" dirty="0"/>
                  <a:t>进行分析</a:t>
                </a:r>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zh-CN" altLang="en-US" dirty="0"/>
                  <a:t>函数表达式可以写出</a:t>
                </a:r>
                <a:r>
                  <a:rPr kumimoji="1" lang="en-US" altLang="zh-CN" i="0">
                    <a:latin typeface="Cambria Math" panose="02040503050406030204" pitchFamily="18" charset="0"/>
                  </a:rPr>
                  <a:t>X</a:t>
                </a:r>
                <a:r>
                  <a:rPr kumimoji="1" lang="zh-CN" altLang="en-US" i="0">
                    <a:latin typeface="Cambria Math" panose="02040503050406030204" pitchFamily="18" charset="0"/>
                  </a:rPr>
                  <a:t> ̅</a:t>
                </a:r>
                <a:r>
                  <a:rPr kumimoji="1" lang="en-US" altLang="zh-CN" dirty="0"/>
                  <a:t>+X</a:t>
                </a:r>
                <a:r>
                  <a:rPr kumimoji="1" lang="zh-CN" altLang="en-US" dirty="0"/>
                  <a:t>的形式，所以</a:t>
                </a:r>
                <a:r>
                  <a:rPr kumimoji="1" lang="en-US" altLang="zh-CN" dirty="0"/>
                  <a:t>A</a:t>
                </a:r>
                <a:r>
                  <a:rPr kumimoji="1" lang="zh-CN" altLang="en-US" dirty="0"/>
                  <a:t>的变化可能使电路产生‘</a:t>
                </a:r>
                <a:r>
                  <a:rPr kumimoji="1" lang="en-US" altLang="zh-CN" dirty="0"/>
                  <a:t>0</a:t>
                </a:r>
                <a:r>
                  <a:rPr kumimoji="1" lang="zh-CN" altLang="en-US" dirty="0"/>
                  <a:t>’型险象</a:t>
                </a:r>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kumimoji="1" lang="en-US" altLang="zh-CN" dirty="0"/>
              </a:p>
              <a:p>
                <a:endParaRPr kumimoji="1" lang="zh-CN" altLang="en-US" dirty="0"/>
              </a:p>
            </p:txBody>
          </p:sp>
        </mc:Fallback>
      </mc:AlternateContent>
    </p:spTree>
    <p:extLst>
      <p:ext uri="{BB962C8B-B14F-4D97-AF65-F5344CB8AC3E}">
        <p14:creationId xmlns:p14="http://schemas.microsoft.com/office/powerpoint/2010/main" val="6820087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zh-CN" altLang="en-US" dirty="0"/>
                  <a:t>险象判断 代数法示例</a:t>
                </a:r>
                <a:endParaRPr kumimoji="1" lang="en-US" altLang="zh-CN" dirty="0"/>
              </a:p>
              <a:p>
                <a:endParaRPr kumimoji="1" lang="en-US" altLang="zh-CN" dirty="0"/>
              </a:p>
              <a:p>
                <a:r>
                  <a:rPr kumimoji="1" lang="en-US" altLang="zh-CN" dirty="0"/>
                  <a:t>1</a:t>
                </a:r>
                <a:r>
                  <a:rPr kumimoji="1" lang="zh-CN" altLang="en-US" dirty="0"/>
                  <a:t>、查看存在竞争条件的变量：</a:t>
                </a:r>
                <a:endParaRPr kumimoji="1" lang="en-US" altLang="zh-CN" dirty="0"/>
              </a:p>
              <a:p>
                <a:r>
                  <a:rPr kumimoji="1" lang="en-US" altLang="zh-CN" dirty="0"/>
                  <a:t>	1</a:t>
                </a:r>
                <a:r>
                  <a:rPr kumimoji="1" lang="zh-CN" altLang="en-US" dirty="0"/>
                  <a:t>）是否同时存在变量和其反变量，</a:t>
                </a:r>
                <a:r>
                  <a:rPr kumimoji="1" lang="en-US" altLang="zh-CN" dirty="0"/>
                  <a:t>A</a:t>
                </a:r>
                <a:r>
                  <a:rPr kumimoji="1" lang="zh-CN" altLang="en-US" dirty="0"/>
                  <a:t>、</a:t>
                </a:r>
                <a:r>
                  <a:rPr kumimoji="1" lang="en-US" altLang="zh-CN" dirty="0"/>
                  <a:t>B</a:t>
                </a:r>
                <a:r>
                  <a:rPr kumimoji="1" lang="zh-CN" altLang="en-US" dirty="0"/>
                  <a:t>满足</a:t>
                </a:r>
                <a:endParaRPr kumimoji="1" lang="en-US" altLang="zh-CN" dirty="0"/>
              </a:p>
              <a:p>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altLang="zh-CN" dirty="0"/>
                  <a:t>	2</a:t>
                </a:r>
                <a:r>
                  <a:rPr kumimoji="1" lang="zh-CN" altLang="en-US" dirty="0"/>
                  <a:t>）是否可以化简为</a:t>
                </a:r>
                <a14:m>
                  <m:oMath xmlns:m="http://schemas.openxmlformats.org/officeDocument/2006/math">
                    <m:acc>
                      <m:accPr>
                        <m:chr m:val="̅"/>
                        <m:ctrlPr>
                          <a:rPr kumimoji="1" lang="zh-CN" altLang="en-US" i="1" smtClean="0">
                            <a:latin typeface="Cambria Math" panose="02040503050406030204" pitchFamily="18" charset="0"/>
                          </a:rPr>
                        </m:ctrlPr>
                      </m:accPr>
                      <m:e>
                        <m:r>
                          <m:rPr>
                            <m:sty m:val="p"/>
                          </m:rPr>
                          <a:rPr kumimoji="1" lang="en-US" altLang="zh-CN" i="1" smtClean="0">
                            <a:latin typeface="Cambria Math" panose="02040503050406030204" pitchFamily="18" charset="0"/>
                          </a:rPr>
                          <m:t>X</m:t>
                        </m:r>
                      </m:e>
                    </m:acc>
                  </m:oMath>
                </a14:m>
                <a:r>
                  <a:rPr kumimoji="1" lang="en-US" altLang="zh-CN" dirty="0"/>
                  <a:t>+X</a:t>
                </a:r>
                <a:r>
                  <a:rPr kumimoji="1" lang="zh-CN" altLang="en-US" dirty="0"/>
                  <a:t>或</a:t>
                </a:r>
                <a14:m>
                  <m:oMath xmlns:m="http://schemas.openxmlformats.org/officeDocument/2006/math">
                    <m:acc>
                      <m:accPr>
                        <m:chr m:val="̅"/>
                        <m:ctrlPr>
                          <a:rPr kumimoji="1" lang="zh-CN" altLang="en-US" i="1" smtClean="0">
                            <a:latin typeface="Cambria Math" panose="02040503050406030204" pitchFamily="18" charset="0"/>
                          </a:rPr>
                        </m:ctrlPr>
                      </m:accPr>
                      <m:e>
                        <m:r>
                          <m:rPr>
                            <m:sty m:val="p"/>
                          </m:rPr>
                          <a:rPr kumimoji="1" lang="en-US" altLang="zh-CN" i="1" smtClean="0">
                            <a:latin typeface="Cambria Math" panose="02040503050406030204" pitchFamily="18" charset="0"/>
                          </a:rPr>
                          <m:t>X</m:t>
                        </m:r>
                      </m:e>
                    </m:acc>
                  </m:oMath>
                </a14:m>
                <a:r>
                  <a:rPr kumimoji="1" lang="en-US" altLang="zh-CN" dirty="0"/>
                  <a:t>·X</a:t>
                </a:r>
                <a:r>
                  <a:rPr kumimoji="1" lang="zh-CN" altLang="en-US" dirty="0"/>
                  <a:t>的形式，</a:t>
                </a:r>
                <a:r>
                  <a:rPr kumimoji="1" lang="en-US" altLang="zh-CN" dirty="0"/>
                  <a:t>A</a:t>
                </a:r>
                <a:r>
                  <a:rPr kumimoji="1" lang="zh-CN" altLang="en-US" dirty="0"/>
                  <a:t>、</a:t>
                </a:r>
                <a:r>
                  <a:rPr kumimoji="1" lang="en-US" altLang="zh-CN" dirty="0"/>
                  <a:t>B</a:t>
                </a:r>
                <a:r>
                  <a:rPr kumimoji="1" lang="zh-CN" altLang="en-US" dirty="0"/>
                  <a:t>满足</a:t>
                </a:r>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altLang="zh-CN" dirty="0"/>
                  <a:t>2</a:t>
                </a:r>
                <a:r>
                  <a:rPr kumimoji="1" lang="zh-CN" altLang="en-US" dirty="0"/>
                  <a:t>、对</a:t>
                </a:r>
                <a:r>
                  <a:rPr kumimoji="1" lang="en-US" altLang="zh-CN" dirty="0"/>
                  <a:t>A</a:t>
                </a:r>
                <a:r>
                  <a:rPr kumimoji="1" lang="zh-CN" altLang="en-US" dirty="0"/>
                  <a:t>进行分析</a:t>
                </a:r>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zh-CN" altLang="en-US" dirty="0"/>
                  <a:t>函数表达式可以写出</a:t>
                </a:r>
                <a14:m>
                  <m:oMath xmlns:m="http://schemas.openxmlformats.org/officeDocument/2006/math">
                    <m:acc>
                      <m:accPr>
                        <m:chr m:val="̅"/>
                        <m:ctrlPr>
                          <a:rPr kumimoji="1" lang="zh-CN" altLang="en-US" i="1" smtClean="0">
                            <a:latin typeface="Cambria Math" panose="02040503050406030204" pitchFamily="18" charset="0"/>
                          </a:rPr>
                        </m:ctrlPr>
                      </m:accPr>
                      <m:e>
                        <m:r>
                          <m:rPr>
                            <m:sty m:val="p"/>
                          </m:rPr>
                          <a:rPr kumimoji="1" lang="en-US" altLang="zh-CN" i="1" smtClean="0">
                            <a:latin typeface="Cambria Math" panose="02040503050406030204" pitchFamily="18" charset="0"/>
                          </a:rPr>
                          <m:t>X</m:t>
                        </m:r>
                      </m:e>
                    </m:acc>
                  </m:oMath>
                </a14:m>
                <a:r>
                  <a:rPr kumimoji="1" lang="en-US" altLang="zh-CN" dirty="0"/>
                  <a:t>·X</a:t>
                </a:r>
                <a:r>
                  <a:rPr kumimoji="1" lang="zh-CN" altLang="en-US" dirty="0"/>
                  <a:t>的形式，所以</a:t>
                </a:r>
                <a:r>
                  <a:rPr kumimoji="1" lang="en-US" altLang="zh-CN" dirty="0"/>
                  <a:t>A</a:t>
                </a:r>
                <a:r>
                  <a:rPr kumimoji="1" lang="zh-CN" altLang="en-US" dirty="0"/>
                  <a:t>的变化可能使电路产生‘</a:t>
                </a:r>
                <a:r>
                  <a:rPr kumimoji="1" lang="en-US" altLang="zh-CN" dirty="0"/>
                  <a:t>1</a:t>
                </a:r>
                <a:r>
                  <a:rPr kumimoji="1" lang="zh-CN" altLang="en-US" dirty="0"/>
                  <a:t>’型险象</a:t>
                </a:r>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altLang="zh-CN" dirty="0"/>
                  <a:t>3</a:t>
                </a:r>
                <a:r>
                  <a:rPr kumimoji="1" lang="zh-CN" altLang="en-US" dirty="0"/>
                  <a:t>、对</a:t>
                </a:r>
                <a:r>
                  <a:rPr kumimoji="1" lang="en-US" altLang="zh-CN" dirty="0"/>
                  <a:t>B</a:t>
                </a:r>
                <a:r>
                  <a:rPr kumimoji="1" lang="zh-CN" altLang="en-US" dirty="0"/>
                  <a:t>进行分析</a:t>
                </a:r>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zh-CN" altLang="en-US" dirty="0"/>
                  <a:t>函数表达式可以写出</a:t>
                </a:r>
                <a14:m>
                  <m:oMath xmlns:m="http://schemas.openxmlformats.org/officeDocument/2006/math">
                    <m:acc>
                      <m:accPr>
                        <m:chr m:val="̅"/>
                        <m:ctrlPr>
                          <a:rPr kumimoji="1" lang="zh-CN" altLang="en-US" i="1" smtClean="0">
                            <a:latin typeface="Cambria Math" panose="02040503050406030204" pitchFamily="18" charset="0"/>
                          </a:rPr>
                        </m:ctrlPr>
                      </m:accPr>
                      <m:e>
                        <m:r>
                          <m:rPr>
                            <m:sty m:val="p"/>
                          </m:rPr>
                          <a:rPr kumimoji="1" lang="en-US" altLang="zh-CN" i="1" smtClean="0">
                            <a:latin typeface="Cambria Math" panose="02040503050406030204" pitchFamily="18" charset="0"/>
                          </a:rPr>
                          <m:t>X</m:t>
                        </m:r>
                      </m:e>
                    </m:acc>
                  </m:oMath>
                </a14:m>
                <a:r>
                  <a:rPr kumimoji="1" lang="en-US" altLang="zh-CN" dirty="0"/>
                  <a:t>·X</a:t>
                </a:r>
                <a:r>
                  <a:rPr kumimoji="1" lang="zh-CN" altLang="en-US" dirty="0"/>
                  <a:t>的形式，所以</a:t>
                </a:r>
                <a:r>
                  <a:rPr kumimoji="1" lang="en-US" altLang="zh-CN" dirty="0"/>
                  <a:t>A</a:t>
                </a:r>
                <a:r>
                  <a:rPr kumimoji="1" lang="zh-CN" altLang="en-US" dirty="0"/>
                  <a:t>的变化可能使电路产生‘</a:t>
                </a:r>
                <a:r>
                  <a:rPr kumimoji="1" lang="en-US" altLang="zh-CN" dirty="0"/>
                  <a:t>1</a:t>
                </a:r>
                <a:r>
                  <a:rPr kumimoji="1" lang="zh-CN" altLang="en-US" dirty="0"/>
                  <a:t>’型险象</a:t>
                </a:r>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kumimoji="1" lang="en-US" altLang="zh-CN" dirty="0"/>
              </a:p>
              <a:p>
                <a:endParaRPr kumimoji="1"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zh-CN" altLang="en-US" dirty="0"/>
                  <a:t>险象判断 代数法示例</a:t>
                </a:r>
                <a:endParaRPr kumimoji="1" lang="en-US" altLang="zh-CN" dirty="0"/>
              </a:p>
              <a:p>
                <a:endParaRPr kumimoji="1" lang="en-US" altLang="zh-CN" dirty="0"/>
              </a:p>
              <a:p>
                <a:r>
                  <a:rPr kumimoji="1" lang="en-US" altLang="zh-CN" dirty="0"/>
                  <a:t>1</a:t>
                </a:r>
                <a:r>
                  <a:rPr kumimoji="1" lang="zh-CN" altLang="en-US" dirty="0"/>
                  <a:t>、查看存在竞争条件的变量：</a:t>
                </a:r>
                <a:endParaRPr kumimoji="1" lang="en-US" altLang="zh-CN" dirty="0"/>
              </a:p>
              <a:p>
                <a:r>
                  <a:rPr kumimoji="1" lang="en-US" altLang="zh-CN" dirty="0"/>
                  <a:t>	1</a:t>
                </a:r>
                <a:r>
                  <a:rPr kumimoji="1" lang="zh-CN" altLang="en-US" dirty="0"/>
                  <a:t>）是否同时存在变量和其反变量，</a:t>
                </a:r>
                <a:r>
                  <a:rPr kumimoji="1" lang="en-US" altLang="zh-CN" dirty="0"/>
                  <a:t>A</a:t>
                </a:r>
                <a:r>
                  <a:rPr kumimoji="1" lang="zh-CN" altLang="en-US" dirty="0"/>
                  <a:t>、</a:t>
                </a:r>
                <a:r>
                  <a:rPr kumimoji="1" lang="en-US" altLang="zh-CN" dirty="0"/>
                  <a:t>B</a:t>
                </a:r>
                <a:r>
                  <a:rPr kumimoji="1" lang="zh-CN" altLang="en-US" dirty="0"/>
                  <a:t>满足</a:t>
                </a:r>
                <a:endParaRPr kumimoji="1" lang="en-US" altLang="zh-CN" dirty="0"/>
              </a:p>
              <a:p>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altLang="zh-CN" dirty="0"/>
                  <a:t>	2</a:t>
                </a:r>
                <a:r>
                  <a:rPr kumimoji="1" lang="zh-CN" altLang="en-US" dirty="0"/>
                  <a:t>）是否可以化简为</a:t>
                </a:r>
                <a:r>
                  <a:rPr kumimoji="1" lang="en-US" altLang="zh-CN" i="0">
                    <a:latin typeface="Cambria Math" panose="02040503050406030204" pitchFamily="18" charset="0"/>
                  </a:rPr>
                  <a:t>X</a:t>
                </a:r>
                <a:r>
                  <a:rPr kumimoji="1" lang="zh-CN" altLang="en-US" i="0">
                    <a:latin typeface="Cambria Math" panose="02040503050406030204" pitchFamily="18" charset="0"/>
                  </a:rPr>
                  <a:t> ̅</a:t>
                </a:r>
                <a:r>
                  <a:rPr kumimoji="1" lang="en-US" altLang="zh-CN" dirty="0"/>
                  <a:t>+X</a:t>
                </a:r>
                <a:r>
                  <a:rPr kumimoji="1" lang="zh-CN" altLang="en-US" dirty="0"/>
                  <a:t>或</a:t>
                </a:r>
                <a:r>
                  <a:rPr kumimoji="1" lang="en-US" altLang="zh-CN" i="0">
                    <a:latin typeface="Cambria Math" panose="02040503050406030204" pitchFamily="18" charset="0"/>
                  </a:rPr>
                  <a:t>X</a:t>
                </a:r>
                <a:r>
                  <a:rPr kumimoji="1" lang="zh-CN" altLang="en-US" i="0">
                    <a:latin typeface="Cambria Math" panose="02040503050406030204" pitchFamily="18" charset="0"/>
                  </a:rPr>
                  <a:t> ̅</a:t>
                </a:r>
                <a:r>
                  <a:rPr kumimoji="1" lang="en-US" altLang="zh-CN" dirty="0"/>
                  <a:t>·X</a:t>
                </a:r>
                <a:r>
                  <a:rPr kumimoji="1" lang="zh-CN" altLang="en-US" dirty="0"/>
                  <a:t>的形式，</a:t>
                </a:r>
                <a:r>
                  <a:rPr kumimoji="1" lang="en-US" altLang="zh-CN" dirty="0"/>
                  <a:t>A</a:t>
                </a:r>
                <a:r>
                  <a:rPr kumimoji="1" lang="zh-CN" altLang="en-US" dirty="0"/>
                  <a:t>、</a:t>
                </a:r>
                <a:r>
                  <a:rPr kumimoji="1" lang="en-US" altLang="zh-CN" dirty="0"/>
                  <a:t>B</a:t>
                </a:r>
                <a:r>
                  <a:rPr kumimoji="1" lang="zh-CN" altLang="en-US" dirty="0"/>
                  <a:t>满足</a:t>
                </a:r>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altLang="zh-CN" dirty="0"/>
                  <a:t>2</a:t>
                </a:r>
                <a:r>
                  <a:rPr kumimoji="1" lang="zh-CN" altLang="en-US" dirty="0"/>
                  <a:t>、对</a:t>
                </a:r>
                <a:r>
                  <a:rPr kumimoji="1" lang="en-US" altLang="zh-CN" dirty="0"/>
                  <a:t>A</a:t>
                </a:r>
                <a:r>
                  <a:rPr kumimoji="1" lang="zh-CN" altLang="en-US" dirty="0"/>
                  <a:t>进行分析</a:t>
                </a:r>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zh-CN" altLang="en-US" dirty="0"/>
                  <a:t>函数表达式可以写出</a:t>
                </a:r>
                <a:r>
                  <a:rPr kumimoji="1" lang="en-US" altLang="zh-CN" i="0">
                    <a:latin typeface="Cambria Math" panose="02040503050406030204" pitchFamily="18" charset="0"/>
                  </a:rPr>
                  <a:t>X</a:t>
                </a:r>
                <a:r>
                  <a:rPr kumimoji="1" lang="zh-CN" altLang="en-US" i="0">
                    <a:latin typeface="Cambria Math" panose="02040503050406030204" pitchFamily="18" charset="0"/>
                  </a:rPr>
                  <a:t> ̅</a:t>
                </a:r>
                <a:r>
                  <a:rPr kumimoji="1" lang="en-US" altLang="zh-CN" dirty="0"/>
                  <a:t>+X</a:t>
                </a:r>
                <a:r>
                  <a:rPr kumimoji="1" lang="zh-CN" altLang="en-US" dirty="0"/>
                  <a:t>的形式，所以</a:t>
                </a:r>
                <a:r>
                  <a:rPr kumimoji="1" lang="en-US" altLang="zh-CN" dirty="0"/>
                  <a:t>A</a:t>
                </a:r>
                <a:r>
                  <a:rPr kumimoji="1" lang="zh-CN" altLang="en-US" dirty="0"/>
                  <a:t>的变化可能使电路产生‘</a:t>
                </a:r>
                <a:r>
                  <a:rPr kumimoji="1" lang="en-US" altLang="zh-CN" dirty="0"/>
                  <a:t>1</a:t>
                </a:r>
                <a:r>
                  <a:rPr kumimoji="1" lang="zh-CN" altLang="en-US" dirty="0"/>
                  <a:t>’型险象</a:t>
                </a:r>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altLang="zh-CN" dirty="0"/>
                  <a:t>3</a:t>
                </a:r>
                <a:r>
                  <a:rPr kumimoji="1" lang="zh-CN" altLang="en-US" dirty="0"/>
                  <a:t>、对</a:t>
                </a:r>
                <a:r>
                  <a:rPr kumimoji="1" lang="en-US" altLang="zh-CN" dirty="0"/>
                  <a:t>B</a:t>
                </a:r>
                <a:r>
                  <a:rPr kumimoji="1" lang="zh-CN" altLang="en-US" dirty="0"/>
                  <a:t>进行分析</a:t>
                </a:r>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zh-CN" altLang="en-US" dirty="0"/>
                  <a:t>函数表达式可以写出</a:t>
                </a:r>
                <a:r>
                  <a:rPr kumimoji="1" lang="en-US" altLang="zh-CN" i="0">
                    <a:latin typeface="Cambria Math" panose="02040503050406030204" pitchFamily="18" charset="0"/>
                  </a:rPr>
                  <a:t>X</a:t>
                </a:r>
                <a:r>
                  <a:rPr kumimoji="1" lang="zh-CN" altLang="en-US" i="0">
                    <a:latin typeface="Cambria Math" panose="02040503050406030204" pitchFamily="18" charset="0"/>
                  </a:rPr>
                  <a:t> ̅</a:t>
                </a:r>
                <a:r>
                  <a:rPr kumimoji="1" lang="en-US" altLang="zh-CN" dirty="0"/>
                  <a:t>+X</a:t>
                </a:r>
                <a:r>
                  <a:rPr kumimoji="1" lang="zh-CN" altLang="en-US" dirty="0"/>
                  <a:t>的形式，所以</a:t>
                </a:r>
                <a:r>
                  <a:rPr kumimoji="1" lang="en-US" altLang="zh-CN" dirty="0"/>
                  <a:t>A</a:t>
                </a:r>
                <a:r>
                  <a:rPr kumimoji="1" lang="zh-CN" altLang="en-US" dirty="0"/>
                  <a:t>的变化可能使电路产生‘</a:t>
                </a:r>
                <a:r>
                  <a:rPr kumimoji="1" lang="en-US" altLang="zh-CN" dirty="0"/>
                  <a:t>1</a:t>
                </a:r>
                <a:r>
                  <a:rPr kumimoji="1" lang="zh-CN" altLang="en-US" dirty="0"/>
                  <a:t>’型险象</a:t>
                </a:r>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kumimoji="1"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kumimoji="1" lang="en-US" altLang="zh-CN" dirty="0"/>
              </a:p>
              <a:p>
                <a:endParaRPr kumimoji="1" lang="zh-CN" altLang="en-US" dirty="0"/>
              </a:p>
            </p:txBody>
          </p:sp>
        </mc:Fallback>
      </mc:AlternateContent>
    </p:spTree>
    <p:extLst>
      <p:ext uri="{BB962C8B-B14F-4D97-AF65-F5344CB8AC3E}">
        <p14:creationId xmlns:p14="http://schemas.microsoft.com/office/powerpoint/2010/main" val="9970082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zh-CN" altLang="en-US" dirty="0"/>
                  <a:t>险象的判断：</a:t>
                </a:r>
                <a:endParaRPr kumimoji="1" lang="en-US" altLang="zh-CN" dirty="0"/>
              </a:p>
              <a:p>
                <a:endParaRPr kumimoji="1" lang="en-US" altLang="zh-CN" dirty="0"/>
              </a:p>
              <a:p>
                <a:r>
                  <a:rPr kumimoji="1" lang="zh-CN" altLang="en-US" dirty="0"/>
                  <a:t>当变量比较多时，用卡诺图的方法更为方便</a:t>
                </a:r>
                <a:endParaRPr kumimoji="1" lang="en-US" altLang="zh-CN" dirty="0"/>
              </a:p>
              <a:p>
                <a:endParaRPr kumimoji="1" lang="en-US" altLang="zh-CN" dirty="0"/>
              </a:p>
              <a:p>
                <a:r>
                  <a:rPr kumimoji="1" lang="en-US" altLang="zh-CN" dirty="0"/>
                  <a:t>2</a:t>
                </a:r>
                <a:r>
                  <a:rPr kumimoji="1" lang="zh-CN" altLang="en-US" dirty="0"/>
                  <a:t>、卡诺图法</a:t>
                </a:r>
                <a:endParaRPr kumimoji="1" lang="en-US" altLang="zh-CN" dirty="0"/>
              </a:p>
              <a:p>
                <a:r>
                  <a:rPr kumimoji="1" lang="en-US" altLang="zh-CN" dirty="0"/>
                  <a:t>	1</a:t>
                </a:r>
                <a:r>
                  <a:rPr kumimoji="1" lang="zh-CN" altLang="en-US" dirty="0"/>
                  <a:t>）画卡诺图，并画出函数表达式中个“与”项对应的卡诺圈</a:t>
                </a:r>
                <a:endParaRPr kumimoji="1" lang="en-US" altLang="zh-CN" dirty="0"/>
              </a:p>
              <a:p>
                <a:endParaRPr kumimoji="1" lang="en-US" altLang="zh-CN" dirty="0"/>
              </a:p>
              <a:p>
                <a:r>
                  <a:rPr kumimoji="1" lang="en-US" altLang="zh-CN" dirty="0"/>
                  <a:t>	2</a:t>
                </a:r>
                <a:r>
                  <a:rPr kumimoji="1" lang="zh-CN" altLang="en-US" dirty="0"/>
                  <a:t>）观察卡诺圈是否存在相切关系：即两个卡诺圈之间存在一个没有被同一个卡诺圈包含的相邻最小项</a:t>
                </a:r>
                <a:endParaRPr kumimoji="1" lang="en-US" altLang="zh-CN" dirty="0"/>
              </a:p>
              <a:p>
                <a:endParaRPr kumimoji="1" lang="en-US" altLang="zh-CN" dirty="0"/>
              </a:p>
              <a:p>
                <a:r>
                  <a:rPr kumimoji="1" lang="en-US" altLang="zh-CN" dirty="0"/>
                  <a:t>	3</a:t>
                </a:r>
                <a:r>
                  <a:rPr kumimoji="1" lang="zh-CN" altLang="en-US" dirty="0"/>
                  <a:t>）若存在，则该电路可能发生险象</a:t>
                </a:r>
                <a:endParaRPr kumimoji="1" lang="en-US" altLang="zh-CN" dirty="0"/>
              </a:p>
              <a:p>
                <a:endParaRPr kumimoji="1" lang="en-US" altLang="zh-CN" dirty="0"/>
              </a:p>
              <a:p>
                <a:r>
                  <a:rPr kumimoji="1" lang="zh-CN" altLang="en-US" dirty="0"/>
                  <a:t>原因：因为相邻的最小项，定存在一位相反，则在一定条件下必可写出</a:t>
                </a:r>
                <a14:m>
                  <m:oMath xmlns:m="http://schemas.openxmlformats.org/officeDocument/2006/math">
                    <m:acc>
                      <m:accPr>
                        <m:chr m:val="̅"/>
                        <m:ctrlPr>
                          <a:rPr kumimoji="1" lang="zh-CN" altLang="en-US" i="1" smtClean="0">
                            <a:latin typeface="Cambria Math" panose="02040503050406030204" pitchFamily="18" charset="0"/>
                          </a:rPr>
                        </m:ctrlPr>
                      </m:accPr>
                      <m:e>
                        <m:r>
                          <m:rPr>
                            <m:sty m:val="p"/>
                          </m:rPr>
                          <a:rPr kumimoji="1" lang="en-US" altLang="zh-CN" i="1" smtClean="0">
                            <a:latin typeface="Cambria Math" panose="02040503050406030204" pitchFamily="18" charset="0"/>
                          </a:rPr>
                          <m:t>X</m:t>
                        </m:r>
                      </m:e>
                    </m:acc>
                  </m:oMath>
                </a14:m>
                <a:r>
                  <a:rPr kumimoji="1" lang="en-US" altLang="zh-CN" dirty="0"/>
                  <a:t>+X</a:t>
                </a:r>
                <a:r>
                  <a:rPr kumimoji="1" lang="zh-CN" altLang="en-US" dirty="0"/>
                  <a:t>的形式</a:t>
                </a:r>
                <a:endParaRPr kumimoji="1" lang="en-US" altLang="zh-CN" dirty="0"/>
              </a:p>
              <a:p>
                <a:endParaRPr kumimoji="1" lang="en-US" altLang="zh-CN" dirty="0"/>
              </a:p>
              <a:p>
                <a:r>
                  <a:rPr kumimoji="1" lang="zh-CN" altLang="en-US" dirty="0"/>
                  <a:t>示例：用卡诺图法分析后，利用代数法进行验证</a:t>
                </a:r>
              </a:p>
            </p:txBody>
          </p:sp>
        </mc:Choice>
        <mc:Fallback xmlns="">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zh-CN" altLang="en-US" dirty="0"/>
                  <a:t>险象的判断：</a:t>
                </a:r>
                <a:endParaRPr kumimoji="1" lang="en-US" altLang="zh-CN" dirty="0"/>
              </a:p>
              <a:p>
                <a:endParaRPr kumimoji="1" lang="en-US" altLang="zh-CN" dirty="0"/>
              </a:p>
              <a:p>
                <a:r>
                  <a:rPr kumimoji="1" lang="en-US" altLang="zh-CN" dirty="0"/>
                  <a:t>2</a:t>
                </a:r>
                <a:r>
                  <a:rPr kumimoji="1" lang="zh-CN" altLang="en-US" dirty="0"/>
                  <a:t>、卡诺图法</a:t>
                </a:r>
                <a:endParaRPr kumimoji="1" lang="en-US" altLang="zh-CN" dirty="0"/>
              </a:p>
              <a:p>
                <a:r>
                  <a:rPr kumimoji="1" lang="en-US" altLang="zh-CN" dirty="0"/>
                  <a:t>	1</a:t>
                </a:r>
                <a:r>
                  <a:rPr kumimoji="1" lang="zh-CN" altLang="en-US" dirty="0"/>
                  <a:t>）画卡诺图，并画出函数表达式中个“与”项对应的卡诺圈</a:t>
                </a:r>
                <a:endParaRPr kumimoji="1" lang="en-US" altLang="zh-CN" dirty="0"/>
              </a:p>
              <a:p>
                <a:endParaRPr kumimoji="1" lang="en-US" altLang="zh-CN" dirty="0"/>
              </a:p>
              <a:p>
                <a:r>
                  <a:rPr kumimoji="1" lang="en-US" altLang="zh-CN" dirty="0"/>
                  <a:t>	2</a:t>
                </a:r>
                <a:r>
                  <a:rPr kumimoji="1" lang="zh-CN" altLang="en-US" dirty="0"/>
                  <a:t>）观察卡诺圈是否存在相切关系：即两个卡诺圈之间存在一个没有被同一个卡诺圈包含的相邻最小项</a:t>
                </a:r>
                <a:endParaRPr kumimoji="1" lang="en-US" altLang="zh-CN" dirty="0"/>
              </a:p>
              <a:p>
                <a:endParaRPr kumimoji="1" lang="en-US" altLang="zh-CN" dirty="0"/>
              </a:p>
              <a:p>
                <a:r>
                  <a:rPr kumimoji="1" lang="en-US" altLang="zh-CN" dirty="0"/>
                  <a:t>	3</a:t>
                </a:r>
                <a:r>
                  <a:rPr kumimoji="1" lang="zh-CN" altLang="en-US" dirty="0"/>
                  <a:t>）若存在，则该电路可能发生险象</a:t>
                </a:r>
                <a:endParaRPr kumimoji="1" lang="en-US" altLang="zh-CN" dirty="0"/>
              </a:p>
              <a:p>
                <a:endParaRPr kumimoji="1" lang="en-US" altLang="zh-CN" dirty="0"/>
              </a:p>
              <a:p>
                <a:r>
                  <a:rPr kumimoji="1" lang="zh-CN" altLang="en-US" dirty="0"/>
                  <a:t>原因：因为相邻的最小项，定存在一位相反，则在一定条件下必可写出</a:t>
                </a:r>
                <a:r>
                  <a:rPr kumimoji="1" lang="en-US" altLang="zh-CN" i="0" dirty="0">
                    <a:latin typeface="Cambria Math" panose="02040503050406030204" pitchFamily="18" charset="0"/>
                  </a:rPr>
                  <a:t>X</a:t>
                </a:r>
                <a:r>
                  <a:rPr kumimoji="1" lang="zh-CN" altLang="en-US" i="0" dirty="0">
                    <a:latin typeface="Cambria Math" panose="02040503050406030204" pitchFamily="18" charset="0"/>
                  </a:rPr>
                  <a:t> ̅</a:t>
                </a:r>
                <a:r>
                  <a:rPr kumimoji="1" lang="en-US" altLang="zh-CN" dirty="0"/>
                  <a:t>+X</a:t>
                </a:r>
                <a:r>
                  <a:rPr kumimoji="1" lang="zh-CN" altLang="en-US" dirty="0"/>
                  <a:t>的形式</a:t>
                </a:r>
                <a:endParaRPr kumimoji="1" lang="en-US" altLang="zh-CN" dirty="0"/>
              </a:p>
              <a:p>
                <a:endParaRPr kumimoji="1" lang="en-US" altLang="zh-CN" dirty="0"/>
              </a:p>
              <a:p>
                <a:r>
                  <a:rPr kumimoji="1" lang="zh-CN" altLang="en-US" dirty="0"/>
                  <a:t>示例：用卡诺图法分析后，利用代数法进行验证</a:t>
                </a:r>
              </a:p>
            </p:txBody>
          </p:sp>
        </mc:Fallback>
      </mc:AlternateContent>
    </p:spTree>
    <p:extLst>
      <p:ext uri="{BB962C8B-B14F-4D97-AF65-F5344CB8AC3E}">
        <p14:creationId xmlns:p14="http://schemas.microsoft.com/office/powerpoint/2010/main" val="42448642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kumimoji="1" lang="zh-CN" altLang="en-US" dirty="0"/>
                  <a:t>险象的消除：</a:t>
                </a:r>
                <a:endParaRPr kumimoji="1" lang="en-US" altLang="zh-CN" dirty="0"/>
              </a:p>
              <a:p>
                <a:endParaRPr kumimoji="1" lang="en-US" altLang="zh-CN" dirty="0"/>
              </a:p>
              <a:p>
                <a:r>
                  <a:rPr kumimoji="1" lang="en-US" altLang="zh-CN" dirty="0"/>
                  <a:t>1</a:t>
                </a:r>
                <a:r>
                  <a:rPr kumimoji="1" lang="zh-CN" altLang="en-US" dirty="0"/>
                  <a:t>、增加冗余项法</a:t>
                </a:r>
                <a:endParaRPr kumimoji="1" lang="en-US" altLang="zh-CN" dirty="0"/>
              </a:p>
              <a:p>
                <a:r>
                  <a:rPr kumimoji="1" lang="zh-CN" altLang="en-US" dirty="0"/>
                  <a:t>在函数表达式中“加”上多余的“与”项或“乘”上多余的“或”项，使得原函数不可能再化成</a:t>
                </a:r>
                <a14:m>
                  <m:oMath xmlns:m="http://schemas.openxmlformats.org/officeDocument/2006/math">
                    <m:acc>
                      <m:accPr>
                        <m:chr m:val="̅"/>
                        <m:ctrlPr>
                          <a:rPr kumimoji="1" lang="zh-CN" altLang="en-US" i="1" smtClean="0">
                            <a:latin typeface="Cambria Math" panose="02040503050406030204" pitchFamily="18" charset="0"/>
                          </a:rPr>
                        </m:ctrlPr>
                      </m:accPr>
                      <m:e>
                        <m:r>
                          <m:rPr>
                            <m:sty m:val="p"/>
                          </m:rPr>
                          <a:rPr kumimoji="1" lang="en-US" altLang="zh-CN" i="1" smtClean="0">
                            <a:latin typeface="Cambria Math" panose="02040503050406030204" pitchFamily="18" charset="0"/>
                          </a:rPr>
                          <m:t>X</m:t>
                        </m:r>
                      </m:e>
                    </m:acc>
                  </m:oMath>
                </a14:m>
                <a:r>
                  <a:rPr kumimoji="1" lang="en-US" altLang="zh-CN" dirty="0"/>
                  <a:t>+X</a:t>
                </a:r>
                <a:r>
                  <a:rPr kumimoji="1" lang="zh-CN" altLang="en-US" dirty="0"/>
                  <a:t>或</a:t>
                </a:r>
                <a14:m>
                  <m:oMath xmlns:m="http://schemas.openxmlformats.org/officeDocument/2006/math">
                    <m:acc>
                      <m:accPr>
                        <m:chr m:val="̅"/>
                        <m:ctrlPr>
                          <a:rPr kumimoji="1" lang="zh-CN" altLang="en-US" i="1" smtClean="0">
                            <a:latin typeface="Cambria Math" panose="02040503050406030204" pitchFamily="18" charset="0"/>
                          </a:rPr>
                        </m:ctrlPr>
                      </m:accPr>
                      <m:e>
                        <m:r>
                          <m:rPr>
                            <m:sty m:val="p"/>
                          </m:rPr>
                          <a:rPr kumimoji="1" lang="en-US" altLang="zh-CN" i="1" smtClean="0">
                            <a:latin typeface="Cambria Math" panose="02040503050406030204" pitchFamily="18" charset="0"/>
                          </a:rPr>
                          <m:t>X</m:t>
                        </m:r>
                      </m:e>
                    </m:acc>
                  </m:oMath>
                </a14:m>
                <a:r>
                  <a:rPr kumimoji="1" lang="en-US" altLang="zh-CN" dirty="0"/>
                  <a:t>·X</a:t>
                </a:r>
                <a:r>
                  <a:rPr kumimoji="1" lang="zh-CN" altLang="en-US" dirty="0"/>
                  <a:t>的形式</a:t>
                </a:r>
                <a:endParaRPr kumimoji="1" lang="en-US" altLang="zh-CN" dirty="0"/>
              </a:p>
              <a:p>
                <a:endParaRPr kumimoji="1" lang="en-US" altLang="zh-CN" dirty="0"/>
              </a:p>
              <a:p>
                <a:r>
                  <a:rPr kumimoji="1" lang="zh-CN" altLang="en-US" dirty="0"/>
                  <a:t>示例：</a:t>
                </a:r>
                <a:endParaRPr kumimoji="1" lang="en-US" altLang="zh-CN" dirty="0"/>
              </a:p>
              <a:p>
                <a:r>
                  <a:rPr kumimoji="1" lang="zh-CN" altLang="en-US" dirty="0"/>
                  <a:t>由函数表达式可以看出，当</a:t>
                </a:r>
                <a:r>
                  <a:rPr kumimoji="1" lang="en-US" altLang="zh-CN" dirty="0"/>
                  <a:t>B=C=1</a:t>
                </a:r>
                <a:r>
                  <a:rPr kumimoji="1" lang="zh-CN" altLang="en-US" dirty="0"/>
                  <a:t>时，函数可化成</a:t>
                </a:r>
                <a14:m>
                  <m:oMath xmlns:m="http://schemas.openxmlformats.org/officeDocument/2006/math">
                    <m:acc>
                      <m:accPr>
                        <m:chr m:val="̅"/>
                        <m:ctrlPr>
                          <a:rPr kumimoji="1" lang="zh-CN" altLang="en-US" i="1" smtClean="0">
                            <a:latin typeface="Cambria Math" panose="02040503050406030204" pitchFamily="18" charset="0"/>
                          </a:rPr>
                        </m:ctrlPr>
                      </m:accPr>
                      <m:e>
                        <m:r>
                          <m:rPr>
                            <m:sty m:val="p"/>
                          </m:rPr>
                          <a:rPr kumimoji="1" lang="en-US" altLang="zh-CN" i="1" smtClean="0">
                            <a:latin typeface="Cambria Math" panose="02040503050406030204" pitchFamily="18" charset="0"/>
                          </a:rPr>
                          <m:t>X</m:t>
                        </m:r>
                      </m:e>
                    </m:acc>
                  </m:oMath>
                </a14:m>
                <a:r>
                  <a:rPr kumimoji="1" lang="en-US" altLang="zh-CN" dirty="0"/>
                  <a:t>+X</a:t>
                </a:r>
                <a:r>
                  <a:rPr kumimoji="1" lang="zh-CN" altLang="en-US" dirty="0"/>
                  <a:t>的形式，因此电路存在‘</a:t>
                </a:r>
                <a:r>
                  <a:rPr kumimoji="1" lang="en-US" altLang="zh-CN" dirty="0"/>
                  <a:t>0</a:t>
                </a:r>
                <a:r>
                  <a:rPr kumimoji="1" lang="zh-CN" altLang="en-US" dirty="0"/>
                  <a:t>’型险象</a:t>
                </a:r>
                <a:endParaRPr kumimoji="1" lang="en-US" altLang="zh-CN" dirty="0"/>
              </a:p>
              <a:p>
                <a:endParaRPr kumimoji="1" lang="zh-CN" altLang="en-US" dirty="0"/>
              </a:p>
            </p:txBody>
          </p:sp>
        </mc:Choice>
        <mc:Fallback xmlns="">
          <p:sp>
            <p:nvSpPr>
              <p:cNvPr id="3" name="备注占位符 2"/>
              <p:cNvSpPr>
                <a:spLocks noGrp="1"/>
              </p:cNvSpPr>
              <p:nvPr>
                <p:ph type="body" idx="1"/>
              </p:nvPr>
            </p:nvSpPr>
            <p:spPr/>
            <p:txBody>
              <a:bodyPr/>
              <a:lstStyle/>
              <a:p>
                <a:r>
                  <a:rPr kumimoji="1" lang="zh-CN" altLang="en-US" dirty="0"/>
                  <a:t>险象的消除：</a:t>
                </a:r>
                <a:endParaRPr kumimoji="1" lang="en-US" altLang="zh-CN" dirty="0"/>
              </a:p>
              <a:p>
                <a:endParaRPr kumimoji="1" lang="en-US" altLang="zh-CN" dirty="0"/>
              </a:p>
              <a:p>
                <a:r>
                  <a:rPr kumimoji="1" lang="en-US" altLang="zh-CN" dirty="0"/>
                  <a:t>1</a:t>
                </a:r>
                <a:r>
                  <a:rPr kumimoji="1" lang="zh-CN" altLang="en-US" dirty="0"/>
                  <a:t>、增加冗余项法</a:t>
                </a:r>
                <a:endParaRPr kumimoji="1" lang="en-US" altLang="zh-CN" dirty="0"/>
              </a:p>
              <a:p>
                <a:r>
                  <a:rPr kumimoji="1" lang="zh-CN" altLang="en-US" dirty="0"/>
                  <a:t>在函数表达式中“加”上多余的“与”项或“乘”上多余的“或”项，使得原函数不可能再化成</a:t>
                </a:r>
                <a:r>
                  <a:rPr kumimoji="1" lang="en-US" altLang="zh-CN" i="0">
                    <a:latin typeface="Cambria Math" panose="02040503050406030204" pitchFamily="18" charset="0"/>
                  </a:rPr>
                  <a:t>X</a:t>
                </a:r>
                <a:r>
                  <a:rPr kumimoji="1" lang="zh-CN" altLang="en-US" i="0">
                    <a:latin typeface="Cambria Math" panose="02040503050406030204" pitchFamily="18" charset="0"/>
                  </a:rPr>
                  <a:t> ̅</a:t>
                </a:r>
                <a:r>
                  <a:rPr kumimoji="1" lang="en-US" altLang="zh-CN" dirty="0"/>
                  <a:t>+X</a:t>
                </a:r>
                <a:r>
                  <a:rPr kumimoji="1" lang="zh-CN" altLang="en-US" dirty="0"/>
                  <a:t>或</a:t>
                </a:r>
                <a:r>
                  <a:rPr kumimoji="1" lang="en-US" altLang="zh-CN" i="0">
                    <a:latin typeface="Cambria Math" panose="02040503050406030204" pitchFamily="18" charset="0"/>
                  </a:rPr>
                  <a:t>X</a:t>
                </a:r>
                <a:r>
                  <a:rPr kumimoji="1" lang="zh-CN" altLang="en-US" i="0">
                    <a:latin typeface="Cambria Math" panose="02040503050406030204" pitchFamily="18" charset="0"/>
                  </a:rPr>
                  <a:t> ̅</a:t>
                </a:r>
                <a:r>
                  <a:rPr kumimoji="1" lang="en-US" altLang="zh-CN" dirty="0"/>
                  <a:t>·X</a:t>
                </a:r>
                <a:r>
                  <a:rPr kumimoji="1" lang="zh-CN" altLang="en-US" dirty="0"/>
                  <a:t>的形式</a:t>
                </a:r>
                <a:endParaRPr kumimoji="1" lang="en-US" altLang="zh-CN" dirty="0"/>
              </a:p>
              <a:p>
                <a:endParaRPr kumimoji="1" lang="en-US" altLang="zh-CN" dirty="0"/>
              </a:p>
              <a:p>
                <a:r>
                  <a:rPr kumimoji="1" lang="zh-CN" altLang="en-US" dirty="0"/>
                  <a:t>示例：</a:t>
                </a:r>
                <a:endParaRPr kumimoji="1" lang="en-US" altLang="zh-CN" dirty="0"/>
              </a:p>
              <a:p>
                <a:r>
                  <a:rPr kumimoji="1" lang="zh-CN" altLang="en-US" dirty="0"/>
                  <a:t>由函数表达式可以看出，当</a:t>
                </a:r>
                <a:r>
                  <a:rPr kumimoji="1" lang="en-US" altLang="zh-CN" dirty="0"/>
                  <a:t>B=C=1</a:t>
                </a:r>
                <a:r>
                  <a:rPr kumimoji="1" lang="zh-CN" altLang="en-US" dirty="0"/>
                  <a:t>时，函数可化成</a:t>
                </a:r>
                <a:r>
                  <a:rPr kumimoji="1" lang="en-US" altLang="zh-CN" i="0">
                    <a:latin typeface="Cambria Math" panose="02040503050406030204" pitchFamily="18" charset="0"/>
                  </a:rPr>
                  <a:t>X</a:t>
                </a:r>
                <a:r>
                  <a:rPr kumimoji="1" lang="zh-CN" altLang="en-US" i="0">
                    <a:latin typeface="Cambria Math" panose="02040503050406030204" pitchFamily="18" charset="0"/>
                  </a:rPr>
                  <a:t> ̅</a:t>
                </a:r>
                <a:r>
                  <a:rPr kumimoji="1" lang="en-US" altLang="zh-CN" dirty="0"/>
                  <a:t>+X</a:t>
                </a:r>
                <a:r>
                  <a:rPr kumimoji="1" lang="zh-CN" altLang="en-US" dirty="0"/>
                  <a:t>的形式，因此电路存在‘</a:t>
                </a:r>
                <a:r>
                  <a:rPr kumimoji="1" lang="en-US" altLang="zh-CN" dirty="0"/>
                  <a:t>0</a:t>
                </a:r>
                <a:r>
                  <a:rPr kumimoji="1" lang="zh-CN" altLang="en-US" dirty="0"/>
                  <a:t>’型险象</a:t>
                </a:r>
                <a:endParaRPr kumimoji="1" lang="en-US" altLang="zh-CN" dirty="0"/>
              </a:p>
              <a:p>
                <a:endParaRPr kumimoji="1" lang="zh-CN" altLang="en-US" dirty="0"/>
              </a:p>
            </p:txBody>
          </p:sp>
        </mc:Fallback>
      </mc:AlternateContent>
    </p:spTree>
    <p:extLst>
      <p:ext uri="{BB962C8B-B14F-4D97-AF65-F5344CB8AC3E}">
        <p14:creationId xmlns:p14="http://schemas.microsoft.com/office/powerpoint/2010/main" val="2998441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险象的消除：</a:t>
            </a:r>
            <a:endParaRPr kumimoji="1" lang="en-US" altLang="zh-CN" dirty="0"/>
          </a:p>
          <a:p>
            <a:endParaRPr kumimoji="1" lang="en-US" altLang="zh-CN" dirty="0"/>
          </a:p>
          <a:p>
            <a:r>
              <a:rPr kumimoji="1" lang="en-US" altLang="zh-CN" dirty="0"/>
              <a:t>1</a:t>
            </a:r>
            <a:r>
              <a:rPr kumimoji="1" lang="zh-CN" altLang="en-US" dirty="0"/>
              <a:t>、增加冗余项法</a:t>
            </a:r>
            <a:endParaRPr kumimoji="1" lang="en-US" altLang="zh-CN" dirty="0"/>
          </a:p>
          <a:p>
            <a:r>
              <a:rPr kumimoji="1" lang="en-US" altLang="zh-CN" dirty="0"/>
              <a:t>	</a:t>
            </a:r>
          </a:p>
          <a:p>
            <a:r>
              <a:rPr kumimoji="1" lang="zh-CN" altLang="en-US" dirty="0"/>
              <a:t>示例</a:t>
            </a:r>
            <a:endParaRPr kumimoji="1" lang="en-US" altLang="zh-CN" dirty="0"/>
          </a:p>
          <a:p>
            <a:r>
              <a:rPr kumimoji="1" lang="en-US" altLang="zh-CN" dirty="0"/>
              <a:t>	</a:t>
            </a:r>
            <a:r>
              <a:rPr kumimoji="1" lang="zh-CN" altLang="en-US" dirty="0"/>
              <a:t>增加冗余项，保证在</a:t>
            </a:r>
            <a:r>
              <a:rPr kumimoji="1" lang="en-US" altLang="zh-CN" dirty="0"/>
              <a:t>B=C=1</a:t>
            </a:r>
            <a:r>
              <a:rPr kumimoji="1" lang="zh-CN" altLang="en-US" dirty="0"/>
              <a:t>时，输出保持为</a:t>
            </a:r>
            <a:r>
              <a:rPr kumimoji="1" lang="en-US" altLang="zh-CN" dirty="0"/>
              <a:t>1</a:t>
            </a:r>
            <a:r>
              <a:rPr kumimoji="1" lang="zh-CN" altLang="en-US" dirty="0"/>
              <a:t>，因此在表达式中增加“与”项</a:t>
            </a:r>
            <a:r>
              <a:rPr kumimoji="1" lang="en-US" altLang="zh-CN" dirty="0"/>
              <a:t>BC</a:t>
            </a:r>
          </a:p>
          <a:p>
            <a:endParaRPr kumimoji="1" lang="en-US" altLang="zh-CN" dirty="0"/>
          </a:p>
          <a:p>
            <a:r>
              <a:rPr kumimoji="1" lang="en-US" altLang="zh-CN" dirty="0"/>
              <a:t>	</a:t>
            </a:r>
            <a:r>
              <a:rPr kumimoji="1" lang="zh-CN" altLang="en-US" dirty="0"/>
              <a:t>由代数的包含律可知，增加</a:t>
            </a:r>
            <a:r>
              <a:rPr kumimoji="1" lang="en-US" altLang="zh-CN" dirty="0"/>
              <a:t>BC</a:t>
            </a:r>
            <a:r>
              <a:rPr kumimoji="1" lang="zh-CN" altLang="en-US" dirty="0"/>
              <a:t>项，并不改变函数值</a:t>
            </a:r>
            <a:endParaRPr kumimoji="1" lang="en-US" altLang="zh-CN" dirty="0"/>
          </a:p>
          <a:p>
            <a:r>
              <a:rPr kumimoji="1" lang="en-US" altLang="zh-CN" dirty="0"/>
              <a:t>	</a:t>
            </a:r>
          </a:p>
          <a:p>
            <a:r>
              <a:rPr kumimoji="1" lang="en-US" altLang="zh-CN" dirty="0"/>
              <a:t>	</a:t>
            </a:r>
            <a:r>
              <a:rPr kumimoji="1" lang="zh-CN" altLang="en-US" dirty="0"/>
              <a:t>画出电路图</a:t>
            </a:r>
          </a:p>
        </p:txBody>
      </p:sp>
    </p:spTree>
    <p:extLst>
      <p:ext uri="{BB962C8B-B14F-4D97-AF65-F5344CB8AC3E}">
        <p14:creationId xmlns:p14="http://schemas.microsoft.com/office/powerpoint/2010/main" val="365538395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kumimoji="1" lang="zh-CN" altLang="en-US" dirty="0"/>
                  <a:t>险象的消除：</a:t>
                </a:r>
                <a:endParaRPr kumimoji="1" lang="en-US" altLang="zh-CN" dirty="0"/>
              </a:p>
              <a:p>
                <a:endParaRPr kumimoji="1" lang="en-US" altLang="zh-CN" dirty="0"/>
              </a:p>
              <a:p>
                <a:r>
                  <a:rPr kumimoji="1" lang="zh-CN" altLang="en-US" dirty="0"/>
                  <a:t>对于四变量的函数，代数的方法不易分析</a:t>
                </a:r>
                <a:endParaRPr kumimoji="1" lang="en-US" altLang="zh-CN" dirty="0"/>
              </a:p>
              <a:p>
                <a:endParaRPr kumimoji="1" lang="en-US" altLang="zh-CN" dirty="0"/>
              </a:p>
              <a:p>
                <a:r>
                  <a:rPr kumimoji="1" lang="en-US" altLang="zh-CN" dirty="0"/>
                  <a:t>1</a:t>
                </a:r>
                <a:r>
                  <a:rPr kumimoji="1" lang="zh-CN" altLang="en-US" dirty="0"/>
                  <a:t>、增加冗余项法示例</a:t>
                </a:r>
                <a:endParaRPr kumimoji="1" lang="en-US" altLang="zh-CN" dirty="0"/>
              </a:p>
              <a:p>
                <a:r>
                  <a:rPr kumimoji="1" lang="zh-CN" altLang="en-US" dirty="0"/>
                  <a:t>可根据卡诺图计算出冗余项</a:t>
                </a:r>
                <a:endParaRPr kumimoji="1" lang="en-US" altLang="zh-CN" dirty="0"/>
              </a:p>
              <a:p>
                <a:r>
                  <a:rPr kumimoji="1" lang="en-US" altLang="zh-CN" dirty="0"/>
                  <a:t>	1</a:t>
                </a:r>
                <a:r>
                  <a:rPr kumimoji="1" lang="zh-CN" altLang="en-US" dirty="0"/>
                  <a:t>）画出函数的卡诺图</a:t>
                </a:r>
                <a:endParaRPr kumimoji="1" lang="en-US" altLang="zh-CN" dirty="0"/>
              </a:p>
              <a:p>
                <a:endParaRPr kumimoji="1" lang="en-US" altLang="zh-CN" dirty="0"/>
              </a:p>
              <a:p>
                <a:r>
                  <a:rPr kumimoji="1" lang="en-US" altLang="zh-CN" dirty="0"/>
                  <a:t>	2</a:t>
                </a:r>
                <a:r>
                  <a:rPr kumimoji="1" lang="zh-CN" altLang="en-US" dirty="0"/>
                  <a:t>）找到相切的卡诺圈对应的相邻最小项</a:t>
                </a:r>
                <a:endParaRPr kumimoji="1" lang="en-US" altLang="zh-CN" dirty="0"/>
              </a:p>
              <a:p>
                <a:endParaRPr kumimoji="1" lang="en-US" altLang="zh-CN" dirty="0"/>
              </a:p>
              <a:p>
                <a:r>
                  <a:rPr kumimoji="1" lang="en-US" altLang="zh-CN" dirty="0"/>
                  <a:t>	3</a:t>
                </a:r>
                <a:r>
                  <a:rPr kumimoji="1" lang="zh-CN" altLang="en-US" dirty="0"/>
                  <a:t>）增加卡诺圈，将</a:t>
                </a:r>
                <a:r>
                  <a:rPr kumimoji="1" lang="en-US" altLang="zh-CN" dirty="0"/>
                  <a:t>2</a:t>
                </a:r>
                <a:r>
                  <a:rPr kumimoji="1" lang="zh-CN" altLang="en-US" dirty="0"/>
                  <a:t>）中的最小项圈起来，即为冗余项</a:t>
                </a:r>
                <a:endParaRPr kumimoji="1" lang="en-US" altLang="zh-CN" dirty="0"/>
              </a:p>
              <a:p>
                <a:endParaRPr kumimoji="1" lang="en-US" altLang="zh-CN" dirty="0"/>
              </a:p>
              <a:p>
                <a:r>
                  <a:rPr kumimoji="1" lang="zh-CN" altLang="en-US" dirty="0"/>
                  <a:t>原因：把相邻最小项圈起来，就可以使其中相反的那一位对应的变量抵消，即不可能再出现</a:t>
                </a:r>
                <a14:m>
                  <m:oMath xmlns:m="http://schemas.openxmlformats.org/officeDocument/2006/math">
                    <m:acc>
                      <m:accPr>
                        <m:chr m:val="̅"/>
                        <m:ctrlPr>
                          <a:rPr kumimoji="1" lang="zh-CN" altLang="en-US" i="1" smtClean="0">
                            <a:latin typeface="Cambria Math" panose="02040503050406030204" pitchFamily="18" charset="0"/>
                          </a:rPr>
                        </m:ctrlPr>
                      </m:accPr>
                      <m:e>
                        <m:r>
                          <m:rPr>
                            <m:sty m:val="p"/>
                          </m:rPr>
                          <a:rPr kumimoji="1" lang="en-US" altLang="zh-CN" i="1" smtClean="0">
                            <a:latin typeface="Cambria Math" panose="02040503050406030204" pitchFamily="18" charset="0"/>
                          </a:rPr>
                          <m:t>X</m:t>
                        </m:r>
                      </m:e>
                    </m:acc>
                  </m:oMath>
                </a14:m>
                <a:r>
                  <a:rPr kumimoji="1" lang="en-US" altLang="zh-CN" dirty="0"/>
                  <a:t>+X</a:t>
                </a:r>
                <a:r>
                  <a:rPr kumimoji="1" lang="zh-CN" altLang="en-US" dirty="0"/>
                  <a:t>的形式</a:t>
                </a:r>
              </a:p>
            </p:txBody>
          </p:sp>
        </mc:Choice>
        <mc:Fallback xmlns="">
          <p:sp>
            <p:nvSpPr>
              <p:cNvPr id="3" name="备注占位符 2"/>
              <p:cNvSpPr>
                <a:spLocks noGrp="1"/>
              </p:cNvSpPr>
              <p:nvPr>
                <p:ph type="body" idx="1"/>
              </p:nvPr>
            </p:nvSpPr>
            <p:spPr/>
            <p:txBody>
              <a:bodyPr/>
              <a:lstStyle/>
              <a:p>
                <a:r>
                  <a:rPr kumimoji="1" lang="zh-CN" altLang="en-US" dirty="0"/>
                  <a:t>险象的消除：</a:t>
                </a:r>
                <a:endParaRPr kumimoji="1" lang="en-US" altLang="zh-CN" dirty="0"/>
              </a:p>
              <a:p>
                <a:endParaRPr kumimoji="1" lang="en-US" altLang="zh-CN" dirty="0"/>
              </a:p>
              <a:p>
                <a:r>
                  <a:rPr kumimoji="1" lang="en-US" altLang="zh-CN" dirty="0"/>
                  <a:t>1</a:t>
                </a:r>
                <a:r>
                  <a:rPr kumimoji="1" lang="zh-CN" altLang="en-US" dirty="0"/>
                  <a:t>、增加冗余项法示例</a:t>
                </a:r>
                <a:endParaRPr kumimoji="1" lang="en-US" altLang="zh-CN" dirty="0"/>
              </a:p>
              <a:p>
                <a:r>
                  <a:rPr kumimoji="1" lang="zh-CN" altLang="en-US" dirty="0"/>
                  <a:t>可根据卡诺图计算出冗余项</a:t>
                </a:r>
                <a:endParaRPr kumimoji="1" lang="en-US" altLang="zh-CN" dirty="0"/>
              </a:p>
              <a:p>
                <a:r>
                  <a:rPr kumimoji="1" lang="en-US" altLang="zh-CN" dirty="0"/>
                  <a:t>	1</a:t>
                </a:r>
                <a:r>
                  <a:rPr kumimoji="1" lang="zh-CN" altLang="en-US" dirty="0"/>
                  <a:t>）画出函数的卡诺图</a:t>
                </a:r>
                <a:endParaRPr kumimoji="1" lang="en-US" altLang="zh-CN" dirty="0"/>
              </a:p>
              <a:p>
                <a:endParaRPr kumimoji="1" lang="en-US" altLang="zh-CN" dirty="0"/>
              </a:p>
              <a:p>
                <a:r>
                  <a:rPr kumimoji="1" lang="en-US" altLang="zh-CN" dirty="0"/>
                  <a:t>	2</a:t>
                </a:r>
                <a:r>
                  <a:rPr kumimoji="1" lang="zh-CN" altLang="en-US" dirty="0"/>
                  <a:t>）找到相切的卡诺圈对应的相邻最小项</a:t>
                </a:r>
                <a:endParaRPr kumimoji="1" lang="en-US" altLang="zh-CN" dirty="0"/>
              </a:p>
              <a:p>
                <a:endParaRPr kumimoji="1" lang="en-US" altLang="zh-CN" dirty="0"/>
              </a:p>
              <a:p>
                <a:r>
                  <a:rPr kumimoji="1" lang="en-US" altLang="zh-CN" dirty="0"/>
                  <a:t>	3</a:t>
                </a:r>
                <a:r>
                  <a:rPr kumimoji="1" lang="zh-CN" altLang="en-US" dirty="0"/>
                  <a:t>）增加卡诺圈，将</a:t>
                </a:r>
                <a:r>
                  <a:rPr kumimoji="1" lang="en-US" altLang="zh-CN" dirty="0"/>
                  <a:t>2</a:t>
                </a:r>
                <a:r>
                  <a:rPr kumimoji="1" lang="zh-CN" altLang="en-US" dirty="0"/>
                  <a:t>）中的最小项圈起来，即为冗余项</a:t>
                </a:r>
                <a:endParaRPr kumimoji="1" lang="en-US" altLang="zh-CN" dirty="0"/>
              </a:p>
              <a:p>
                <a:endParaRPr kumimoji="1" lang="en-US" altLang="zh-CN" dirty="0"/>
              </a:p>
              <a:p>
                <a:r>
                  <a:rPr kumimoji="1" lang="zh-CN" altLang="en-US" dirty="0"/>
                  <a:t>原因：把相邻最小项圈起来，就可以使其中相反的那一位对应的变量抵消，即不可能再出现</a:t>
                </a:r>
                <a:r>
                  <a:rPr kumimoji="1" lang="en-US" altLang="zh-CN" i="0">
                    <a:latin typeface="Cambria Math" panose="02040503050406030204" pitchFamily="18" charset="0"/>
                  </a:rPr>
                  <a:t>X</a:t>
                </a:r>
                <a:r>
                  <a:rPr kumimoji="1" lang="zh-CN" altLang="en-US" i="0">
                    <a:latin typeface="Cambria Math" panose="02040503050406030204" pitchFamily="18" charset="0"/>
                  </a:rPr>
                  <a:t> ̅</a:t>
                </a:r>
                <a:r>
                  <a:rPr kumimoji="1" lang="en-US" altLang="zh-CN" dirty="0"/>
                  <a:t>+X</a:t>
                </a:r>
                <a:r>
                  <a:rPr kumimoji="1" lang="zh-CN" altLang="en-US" dirty="0"/>
                  <a:t>的形式</a:t>
                </a:r>
              </a:p>
            </p:txBody>
          </p:sp>
        </mc:Fallback>
      </mc:AlternateContent>
    </p:spTree>
    <p:extLst>
      <p:ext uri="{BB962C8B-B14F-4D97-AF65-F5344CB8AC3E}">
        <p14:creationId xmlns:p14="http://schemas.microsoft.com/office/powerpoint/2010/main" val="423215153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险象的消除：</a:t>
            </a:r>
            <a:endParaRPr kumimoji="1" lang="en-US" altLang="zh-CN" dirty="0"/>
          </a:p>
          <a:p>
            <a:endParaRPr kumimoji="1" lang="en-US" altLang="zh-CN" dirty="0"/>
          </a:p>
          <a:p>
            <a:r>
              <a:rPr kumimoji="1" lang="en-US" altLang="zh-CN" dirty="0"/>
              <a:t>1</a:t>
            </a:r>
            <a:r>
              <a:rPr kumimoji="1" lang="zh-CN" altLang="en-US" dirty="0"/>
              <a:t>、增加惯性延时环法</a:t>
            </a:r>
            <a:endParaRPr kumimoji="1" lang="en-US" altLang="zh-CN" dirty="0"/>
          </a:p>
          <a:p>
            <a:r>
              <a:rPr kumimoji="1" lang="en-US" altLang="zh-CN" dirty="0"/>
              <a:t>	RC</a:t>
            </a:r>
            <a:r>
              <a:rPr kumimoji="1" lang="zh-CN" altLang="en-US" dirty="0"/>
              <a:t>电路：电阻</a:t>
            </a:r>
            <a:r>
              <a:rPr kumimoji="1" lang="en-US" altLang="zh-CN" dirty="0"/>
              <a:t>-</a:t>
            </a:r>
            <a:r>
              <a:rPr kumimoji="1" lang="zh-CN" altLang="en-US" dirty="0"/>
              <a:t>电容电路</a:t>
            </a:r>
            <a:endParaRPr kumimoji="1" lang="en-US" altLang="zh-CN" dirty="0"/>
          </a:p>
          <a:p>
            <a:r>
              <a:rPr kumimoji="1" lang="en-US" altLang="zh-CN" dirty="0"/>
              <a:t>	</a:t>
            </a:r>
            <a:r>
              <a:rPr kumimoji="1" lang="zh-CN" altLang="en-US" dirty="0"/>
              <a:t>在组合电路的输出端串联一个惯性延时环，通常采用</a:t>
            </a:r>
            <a:r>
              <a:rPr kumimoji="1" lang="en-US" altLang="zh-CN" dirty="0"/>
              <a:t>RC</a:t>
            </a:r>
            <a:r>
              <a:rPr kumimoji="1" lang="zh-CN" altLang="en-US" dirty="0"/>
              <a:t>电路</a:t>
            </a:r>
            <a:endParaRPr kumimoji="1" lang="en-US" altLang="zh-CN" dirty="0"/>
          </a:p>
          <a:p>
            <a:r>
              <a:rPr kumimoji="1" lang="en-US" altLang="zh-CN" dirty="0"/>
              <a:t>	</a:t>
            </a:r>
          </a:p>
          <a:p>
            <a:r>
              <a:rPr kumimoji="1" lang="en-US" altLang="zh-CN" dirty="0"/>
              <a:t>	1</a:t>
            </a:r>
            <a:r>
              <a:rPr kumimoji="1" lang="zh-CN" altLang="en-US" dirty="0"/>
              <a:t>）</a:t>
            </a:r>
            <a:r>
              <a:rPr kumimoji="1" lang="en-US" altLang="zh-CN" dirty="0"/>
              <a:t>RC</a:t>
            </a:r>
            <a:r>
              <a:rPr kumimoji="1" lang="zh-CN" altLang="en-US" dirty="0"/>
              <a:t>电路实际上是一个低通滤波器，可以过滤掉频率高的尖峰脉冲，保留下来不会对电路可靠性产生影响的小的波动，从而避免了险象</a:t>
            </a:r>
            <a:endParaRPr kumimoji="1" lang="en-US" altLang="zh-CN" dirty="0"/>
          </a:p>
          <a:p>
            <a:endParaRPr kumimoji="1" lang="en-US" altLang="zh-CN" dirty="0"/>
          </a:p>
          <a:p>
            <a:r>
              <a:rPr kumimoji="1" lang="zh-CN" altLang="en-US" dirty="0"/>
              <a:t>图为过滤前后的波形图</a:t>
            </a:r>
            <a:endParaRPr kumimoji="1" lang="en-US" altLang="zh-CN" dirty="0"/>
          </a:p>
          <a:p>
            <a:endParaRPr kumimoji="1" lang="en-US" altLang="zh-CN" dirty="0"/>
          </a:p>
          <a:p>
            <a:r>
              <a:rPr kumimoji="1" lang="en-US" altLang="zh-CN" dirty="0"/>
              <a:t>	2</a:t>
            </a:r>
            <a:r>
              <a:rPr kumimoji="1" lang="zh-CN" altLang="en-US" dirty="0"/>
              <a:t>）必须选择适当的惯性环节的时间常数</a:t>
            </a:r>
            <a:endParaRPr kumimoji="1" lang="en-US" altLang="zh-CN" dirty="0"/>
          </a:p>
          <a:p>
            <a:r>
              <a:rPr kumimoji="1" lang="en-US" altLang="zh-CN" dirty="0"/>
              <a:t>		</a:t>
            </a:r>
            <a:r>
              <a:rPr kumimoji="1" lang="zh-CN" altLang="en-US" dirty="0"/>
              <a:t>要大于尖峰脉冲的宽度，来将其“削平”</a:t>
            </a:r>
            <a:endParaRPr kumimoji="1" lang="en-US" altLang="zh-CN" dirty="0"/>
          </a:p>
          <a:p>
            <a:r>
              <a:rPr kumimoji="1" lang="en-US" altLang="zh-CN" dirty="0"/>
              <a:t>		</a:t>
            </a:r>
            <a:r>
              <a:rPr kumimoji="1" lang="zh-CN" altLang="en-US" dirty="0"/>
              <a:t>不能太大，否则会</a:t>
            </a:r>
            <a:r>
              <a:rPr lang="zh-CN" altLang="en-US" sz="1200" dirty="0">
                <a:latin typeface="SimSun" panose="02010600030101010101" pitchFamily="2" charset="-122"/>
                <a:ea typeface="SimSun" panose="02010600030101010101" pitchFamily="2" charset="-122"/>
              </a:rPr>
              <a:t>使电路的正确输出信号产生不允许的畸变。</a:t>
            </a:r>
            <a:endParaRPr kumimoji="1" lang="en-US" altLang="zh-CN" dirty="0"/>
          </a:p>
          <a:p>
            <a:endParaRPr kumimoji="1" lang="zh-CN" altLang="en-US" dirty="0"/>
          </a:p>
        </p:txBody>
      </p:sp>
    </p:spTree>
    <p:extLst>
      <p:ext uri="{BB962C8B-B14F-4D97-AF65-F5344CB8AC3E}">
        <p14:creationId xmlns:p14="http://schemas.microsoft.com/office/powerpoint/2010/main" val="28698754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zh-CN" altLang="en-US" dirty="0"/>
              <a:t>险象的消除：</a:t>
            </a:r>
            <a:endParaRPr kumimoji="1" lang="en-US" altLang="zh-CN" dirty="0"/>
          </a:p>
          <a:p>
            <a:endParaRPr kumimoji="1" lang="en-US" altLang="zh-CN" b="1" dirty="0"/>
          </a:p>
          <a:p>
            <a:r>
              <a:rPr kumimoji="1" lang="en-US" altLang="zh-CN" b="0" dirty="0"/>
              <a:t>3</a:t>
            </a:r>
            <a:r>
              <a:rPr kumimoji="1" lang="zh-CN" altLang="en-US" b="0" dirty="0"/>
              <a:t>、选通法</a:t>
            </a:r>
            <a:endParaRPr kumimoji="1" lang="en-US" altLang="zh-CN" b="0" dirty="0"/>
          </a:p>
          <a:p>
            <a:endParaRPr kumimoji="1" lang="en-US" altLang="zh-CN" b="0" dirty="0"/>
          </a:p>
          <a:p>
            <a:r>
              <a:rPr kumimoji="1" lang="zh-CN" altLang="en-US" b="0" dirty="0"/>
              <a:t>选通法是避开险象的方法，并没有消除险象</a:t>
            </a:r>
            <a:endParaRPr kumimoji="1" lang="en-US" altLang="zh-CN" b="0" dirty="0"/>
          </a:p>
          <a:p>
            <a:endParaRPr kumimoji="1" lang="en-US" altLang="zh-CN" b="0" dirty="0"/>
          </a:p>
          <a:p>
            <a:r>
              <a:rPr kumimoji="1" lang="zh-CN" altLang="en-US" b="0" dirty="0"/>
              <a:t>选通脉冲：只有在接受了输入信号且电路达到新的稳态后才有选通脉冲</a:t>
            </a:r>
            <a:r>
              <a:rPr kumimoji="1" lang="en-US" altLang="zh-CN" b="0" dirty="0"/>
              <a:t>P=1</a:t>
            </a:r>
            <a:r>
              <a:rPr kumimoji="1" lang="zh-CN" altLang="en-US" b="0" dirty="0"/>
              <a:t>，允许电路输出</a:t>
            </a:r>
            <a:endParaRPr kumimoji="1" lang="en-US" altLang="zh-CN" b="0" dirty="0"/>
          </a:p>
          <a:p>
            <a:endParaRPr kumimoji="1" lang="en-US" altLang="zh-CN" b="0" dirty="0"/>
          </a:p>
          <a:p>
            <a:r>
              <a:rPr kumimoji="1" lang="zh-CN" altLang="en-US" b="0" dirty="0"/>
              <a:t>时间上控制，使得电路的输出在尖峰脉冲产生之后，从而避免尖峰脉冲，进而避开险象</a:t>
            </a:r>
            <a:endParaRPr kumimoji="1" lang="en-US" altLang="zh-CN" b="0" dirty="0"/>
          </a:p>
        </p:txBody>
      </p:sp>
    </p:spTree>
    <p:extLst>
      <p:ext uri="{BB962C8B-B14F-4D97-AF65-F5344CB8AC3E}">
        <p14:creationId xmlns:p14="http://schemas.microsoft.com/office/powerpoint/2010/main" val="22911378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14473103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40965385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4758551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dirty="0"/>
          </a:p>
        </p:txBody>
      </p:sp>
    </p:spTree>
    <p:extLst>
      <p:ext uri="{BB962C8B-B14F-4D97-AF65-F5344CB8AC3E}">
        <p14:creationId xmlns:p14="http://schemas.microsoft.com/office/powerpoint/2010/main" val="35099727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zh-CN" altLang="en-US" dirty="0"/>
              <a:t>高位</a:t>
            </a:r>
            <a:r>
              <a:rPr kumimoji="1" lang="en-US" altLang="zh-CN" dirty="0"/>
              <a:t>A</a:t>
            </a:r>
            <a:r>
              <a:rPr kumimoji="1" lang="zh-CN" altLang="en-US" dirty="0"/>
              <a:t>，对应</a:t>
            </a:r>
            <a:r>
              <a:rPr kumimoji="1" lang="en-US" altLang="zh-CN" dirty="0"/>
              <a:t>W</a:t>
            </a:r>
          </a:p>
        </p:txBody>
      </p:sp>
    </p:spTree>
    <p:extLst>
      <p:ext uri="{BB962C8B-B14F-4D97-AF65-F5344CB8AC3E}">
        <p14:creationId xmlns:p14="http://schemas.microsoft.com/office/powerpoint/2010/main" val="29361720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Tree>
    <p:extLst>
      <p:ext uri="{BB962C8B-B14F-4D97-AF65-F5344CB8AC3E}">
        <p14:creationId xmlns:p14="http://schemas.microsoft.com/office/powerpoint/2010/main" val="1941504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transition spd="med">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78625" y="404813"/>
            <a:ext cx="2222500" cy="61198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07950" y="404813"/>
            <a:ext cx="6518275" cy="61198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404813"/>
            <a:ext cx="7772400" cy="298450"/>
          </a:xfrm>
        </p:spPr>
        <p:txBody>
          <a:bodyPr/>
          <a:lstStyle/>
          <a:p>
            <a:r>
              <a:rPr lang="zh-CN" altLang="en-US"/>
              <a:t>单击此处编辑母版标题样式</a:t>
            </a:r>
          </a:p>
        </p:txBody>
      </p:sp>
      <p:sp>
        <p:nvSpPr>
          <p:cNvPr id="3" name="文本占位符 2"/>
          <p:cNvSpPr>
            <a:spLocks noGrp="1"/>
          </p:cNvSpPr>
          <p:nvPr>
            <p:ph type="body" sz="half" idx="1"/>
          </p:nvPr>
        </p:nvSpPr>
        <p:spPr>
          <a:xfrm>
            <a:off x="107950" y="981075"/>
            <a:ext cx="4370388" cy="55435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30738" y="981075"/>
            <a:ext cx="4370387" cy="2695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30738" y="3829050"/>
            <a:ext cx="4370387" cy="2695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404813"/>
            <a:ext cx="7772400" cy="298450"/>
          </a:xfrm>
        </p:spPr>
        <p:txBody>
          <a:bodyPr/>
          <a:lstStyle/>
          <a:p>
            <a:r>
              <a:rPr lang="zh-CN" altLang="en-US"/>
              <a:t>单击此处编辑母版标题样式</a:t>
            </a:r>
          </a:p>
        </p:txBody>
      </p:sp>
      <p:sp>
        <p:nvSpPr>
          <p:cNvPr id="3" name="文本占位符 2"/>
          <p:cNvSpPr>
            <a:spLocks noGrp="1"/>
          </p:cNvSpPr>
          <p:nvPr>
            <p:ph type="body" sz="half" idx="1"/>
          </p:nvPr>
        </p:nvSpPr>
        <p:spPr>
          <a:xfrm>
            <a:off x="107950" y="981075"/>
            <a:ext cx="4370388" cy="55435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30738" y="981075"/>
            <a:ext cx="4370387" cy="55435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zo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404813"/>
            <a:ext cx="7772400" cy="298450"/>
          </a:xfrm>
        </p:spPr>
        <p:txBody>
          <a:bodyPr/>
          <a:lstStyle/>
          <a:p>
            <a:r>
              <a:rPr lang="zh-CN" altLang="en-US"/>
              <a:t>单击此处编辑母版标题样式</a:t>
            </a:r>
          </a:p>
        </p:txBody>
      </p:sp>
      <p:sp>
        <p:nvSpPr>
          <p:cNvPr id="3" name="内容占位符 2"/>
          <p:cNvSpPr>
            <a:spLocks noGrp="1"/>
          </p:cNvSpPr>
          <p:nvPr>
            <p:ph sz="half" idx="1"/>
          </p:nvPr>
        </p:nvSpPr>
        <p:spPr>
          <a:xfrm>
            <a:off x="107950" y="981075"/>
            <a:ext cx="4370388" cy="55435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30738" y="981075"/>
            <a:ext cx="4370387" cy="2695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30738" y="3829050"/>
            <a:ext cx="4370387" cy="2695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zo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404813"/>
            <a:ext cx="7772400" cy="298450"/>
          </a:xfrm>
        </p:spPr>
        <p:txBody>
          <a:bodyPr/>
          <a:lstStyle/>
          <a:p>
            <a:r>
              <a:rPr lang="zh-CN" altLang="en-US"/>
              <a:t>单击此处编辑母版标题样式</a:t>
            </a:r>
          </a:p>
        </p:txBody>
      </p:sp>
      <p:sp>
        <p:nvSpPr>
          <p:cNvPr id="3" name="表格占位符 2"/>
          <p:cNvSpPr>
            <a:spLocks noGrp="1"/>
          </p:cNvSpPr>
          <p:nvPr>
            <p:ph type="tbl" idx="1"/>
          </p:nvPr>
        </p:nvSpPr>
        <p:spPr>
          <a:xfrm>
            <a:off x="107950" y="981075"/>
            <a:ext cx="8893175" cy="5543550"/>
          </a:xfrm>
        </p:spPr>
        <p:txBody>
          <a:bodyPr vert="horz" wrap="square" lIns="91440" tIns="45720" rIns="91440" bIns="45720" numCol="1" anchor="t" anchorCtr="0" compatLnSpc="1"/>
          <a:lstStyle/>
          <a:p>
            <a:pPr marL="342900" marR="0" lvl="0" indent="-342900" algn="l" defTabSz="914400" rtl="0" eaLnBrk="0" fontAlgn="base" latinLnBrk="0" hangingPunct="0">
              <a:lnSpc>
                <a:spcPct val="130000"/>
              </a:lnSpc>
              <a:spcBef>
                <a:spcPct val="20000"/>
              </a:spcBef>
              <a:spcAft>
                <a:spcPct val="0"/>
              </a:spcAft>
              <a:buClr>
                <a:schemeClr val="hlink"/>
              </a:buClr>
              <a:buSzPct val="120000"/>
              <a:buFont typeface="Wingdings" panose="05000000000000000000" pitchFamily="2" charset="2"/>
              <a:buChar char="v"/>
              <a:defRPr/>
            </a:pPr>
            <a:endParaRPr kumimoji="1" lang="zh-CN" altLang="en-US" sz="2400" b="1" i="0" u="none" strike="noStrike" kern="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p:zo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p:txBody>
          <a:bodyPr/>
          <a:lstStyle/>
          <a:p>
            <a:r>
              <a:rPr lang="zh-CN" altLang="en-US"/>
              <a:t>单击此处编辑母版标题样式</a:t>
            </a:r>
          </a:p>
        </p:txBody>
      </p:sp>
      <p:sp>
        <p:nvSpPr>
          <p:cNvPr id="3" name="内容占位符 2"/>
          <p:cNvSpPr>
            <a:spLocks noGrp="1"/>
          </p:cNvSpPr>
          <p:nvPr>
            <p:ph sz="quarter" idx="1"/>
          </p:nvPr>
        </p:nvSpPr>
        <p:spPr>
          <a:xfrm>
            <a:off x="628650" y="1825625"/>
            <a:ext cx="3886200" cy="20986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29150" y="1825625"/>
            <a:ext cx="3886200" cy="20986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28650" y="4076700"/>
            <a:ext cx="3886200" cy="21002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629150" y="4076700"/>
            <a:ext cx="3886200" cy="21002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transition spd="med">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07950" y="981075"/>
            <a:ext cx="4370388" cy="5543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30738" y="981075"/>
            <a:ext cx="4370387" cy="5543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transition spd="med">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cSld>
  <p:clrMapOvr>
    <a:masterClrMapping/>
  </p:clrMapOvr>
  <p:transition spd="med">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spd="med">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30000"/>
              </a:lnSpc>
              <a:spcBef>
                <a:spcPct val="20000"/>
              </a:spcBef>
              <a:spcAft>
                <a:spcPct val="0"/>
              </a:spcAft>
              <a:buClr>
                <a:schemeClr val="hlink"/>
              </a:buClr>
              <a:buSzPct val="120000"/>
              <a:buFont typeface="Wingdings" panose="05000000000000000000" pitchFamily="2" charset="2"/>
              <a:buNone/>
              <a:defRPr/>
            </a:pPr>
            <a:endParaRPr kumimoji="1" lang="zh-CN" altLang="en-US" sz="3200" b="1"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spd="med">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gi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9634" name="Picture 23" descr="BJ2039"/>
          <p:cNvPicPr preferRelativeResize="0"/>
          <p:nvPr/>
        </p:nvPicPr>
        <p:blipFill>
          <a:blip r:embed="rId18"/>
          <a:stretch>
            <a:fillRect/>
          </a:stretch>
        </p:blipFill>
        <p:spPr>
          <a:xfrm>
            <a:off x="5867400" y="6096000"/>
            <a:ext cx="3276600" cy="762000"/>
          </a:xfrm>
          <a:prstGeom prst="rect">
            <a:avLst/>
          </a:prstGeom>
          <a:noFill/>
          <a:ln w="9525">
            <a:noFill/>
          </a:ln>
        </p:spPr>
      </p:pic>
      <p:sp>
        <p:nvSpPr>
          <p:cNvPr id="69635" name="Rectangle 2"/>
          <p:cNvSpPr>
            <a:spLocks noGrp="1"/>
          </p:cNvSpPr>
          <p:nvPr>
            <p:ph type="title"/>
          </p:nvPr>
        </p:nvSpPr>
        <p:spPr>
          <a:xfrm>
            <a:off x="685800" y="404813"/>
            <a:ext cx="7772400" cy="298450"/>
          </a:xfrm>
          <a:prstGeom prst="rect">
            <a:avLst/>
          </a:prstGeom>
          <a:noFill/>
          <a:ln w="9525">
            <a:noFill/>
          </a:ln>
        </p:spPr>
        <p:txBody>
          <a:bodyPr anchor="ctr"/>
          <a:lstStyle/>
          <a:p>
            <a:pPr lvl="0"/>
            <a:endParaRPr lang="zh-CN" altLang="zh-CN" dirty="0"/>
          </a:p>
        </p:txBody>
      </p:sp>
      <p:sp>
        <p:nvSpPr>
          <p:cNvPr id="69636" name="Rectangle 3"/>
          <p:cNvSpPr>
            <a:spLocks noGrp="1"/>
          </p:cNvSpPr>
          <p:nvPr>
            <p:ph type="body" idx="1"/>
          </p:nvPr>
        </p:nvSpPr>
        <p:spPr>
          <a:xfrm>
            <a:off x="107950" y="981075"/>
            <a:ext cx="8893175" cy="5543550"/>
          </a:xfrm>
          <a:prstGeom prst="rect">
            <a:avLst/>
          </a:prstGeom>
          <a:noFill/>
          <a:ln w="9525">
            <a:noFill/>
          </a:ln>
        </p:spPr>
        <p:txBody>
          <a:bodyPr/>
          <a:lstStyle/>
          <a:p>
            <a:pPr lvl="0"/>
            <a:endParaRPr lang="en-US" altLang="zh-CN" dirty="0"/>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43" name="Line 19"/>
          <p:cNvSpPr>
            <a:spLocks noChangeShapeType="1"/>
          </p:cNvSpPr>
          <p:nvPr/>
        </p:nvSpPr>
        <p:spPr bwMode="auto">
          <a:xfrm>
            <a:off x="107950" y="990600"/>
            <a:ext cx="0" cy="4953000"/>
          </a:xfrm>
          <a:prstGeom prst="line">
            <a:avLst/>
          </a:prstGeom>
          <a:noFill/>
          <a:ln w="28575">
            <a:solidFill>
              <a:srgbClr val="339966"/>
            </a:solidFill>
            <a:round/>
          </a:ln>
          <a:effectLst/>
        </p:spPr>
        <p:txBody>
          <a:bodyPr/>
          <a:lstStyle/>
          <a:p>
            <a:pPr marL="0" marR="0" lvl="0" indent="0" algn="l" defTabSz="914400" rtl="0" eaLnBrk="1" fontAlgn="base" latinLnBrk="0" hangingPunct="1">
              <a:lnSpc>
                <a:spcPct val="100000"/>
              </a:lnSpc>
              <a:spcBef>
                <a:spcPct val="50000"/>
              </a:spcBef>
              <a:spcAft>
                <a:spcPct val="0"/>
              </a:spcAft>
              <a:buClrTx/>
              <a:buSzTx/>
              <a:buFontTx/>
              <a:buNone/>
              <a:defRPr/>
            </a:pPr>
            <a:endParaRPr kumimoji="1" lang="zh-CN" altLang="en-US" sz="2400" b="1"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endParaRPr>
          </a:p>
        </p:txBody>
      </p:sp>
      <p:pic>
        <p:nvPicPr>
          <p:cNvPr id="69638" name="Picture 20" descr="0028"/>
          <p:cNvPicPr>
            <a:picLocks noChangeAspect="1"/>
          </p:cNvPicPr>
          <p:nvPr/>
        </p:nvPicPr>
        <p:blipFill>
          <a:blip r:embed="rId19"/>
          <a:stretch>
            <a:fillRect/>
          </a:stretch>
        </p:blipFill>
        <p:spPr>
          <a:xfrm>
            <a:off x="76200" y="84138"/>
            <a:ext cx="6400800" cy="296862"/>
          </a:xfrm>
          <a:prstGeom prst="rect">
            <a:avLst/>
          </a:prstGeom>
          <a:noFill/>
          <a:ln w="9525">
            <a:noFill/>
          </a:ln>
        </p:spPr>
      </p:pic>
      <p:sp>
        <p:nvSpPr>
          <p:cNvPr id="1048" name="Text Box 24"/>
          <p:cNvSpPr txBox="1">
            <a:spLocks noChangeArrowheads="1"/>
          </p:cNvSpPr>
          <p:nvPr/>
        </p:nvSpPr>
        <p:spPr bwMode="auto">
          <a:xfrm>
            <a:off x="762000" y="-63500"/>
            <a:ext cx="5257800" cy="396875"/>
          </a:xfrm>
          <a:prstGeom prst="rect">
            <a:avLst/>
          </a:prstGeom>
          <a:noFill/>
          <a:ln w="9525">
            <a:noFill/>
            <a:miter lim="800000"/>
          </a:ln>
          <a:effectLst/>
        </p:spPr>
        <p:txBody>
          <a:bodyPr>
            <a:spAutoFit/>
          </a:bodyPr>
          <a:lstStyle/>
          <a:p>
            <a:pPr marL="0" marR="0" lvl="0" indent="0" algn="l" defTabSz="914400" rtl="0" eaLnBrk="1" fontAlgn="base" latinLnBrk="0" hangingPunct="1">
              <a:lnSpc>
                <a:spcPct val="100000"/>
              </a:lnSpc>
              <a:spcBef>
                <a:spcPct val="50000"/>
              </a:spcBef>
              <a:spcAft>
                <a:spcPct val="0"/>
              </a:spcAft>
              <a:buClrTx/>
              <a:buSzTx/>
              <a:buFontTx/>
              <a:buNone/>
              <a:defRPr/>
            </a:pPr>
            <a:r>
              <a:rPr kumimoji="1" lang="zh-CN" altLang="en-US" sz="2000" b="1" i="0" u="none" strike="noStrike" kern="1200" cap="none" spc="0" normalizeH="0" baseline="0" noProof="0">
                <a:ln>
                  <a:noFill/>
                </a:ln>
                <a:solidFill>
                  <a:srgbClr val="009900"/>
                </a:solidFill>
                <a:effectLst/>
                <a:uLnTx/>
                <a:uFillTx/>
                <a:latin typeface="Times New Roman" panose="02020603050405020304" pitchFamily="18" charset="0"/>
                <a:ea typeface="宋体" panose="02010600030101010101" pitchFamily="2" charset="-122"/>
                <a:cs typeface="+mn-cs"/>
              </a:rPr>
              <a:t>第</a:t>
            </a:r>
            <a:r>
              <a:rPr kumimoji="1" lang="en-US" altLang="zh-CN" sz="2000" b="1" i="0" u="none" strike="noStrike" kern="1200" cap="none" spc="0" normalizeH="0" baseline="0" noProof="0">
                <a:ln>
                  <a:noFill/>
                </a:ln>
                <a:solidFill>
                  <a:srgbClr val="009900"/>
                </a:solidFill>
                <a:effectLst/>
                <a:uLnTx/>
                <a:uFillTx/>
                <a:latin typeface="Times New Roman" panose="02020603050405020304" pitchFamily="18" charset="0"/>
                <a:ea typeface="宋体" panose="02010600030101010101" pitchFamily="2" charset="-122"/>
                <a:cs typeface="+mn-cs"/>
              </a:rPr>
              <a:t>3</a:t>
            </a:r>
            <a:r>
              <a:rPr kumimoji="1" lang="zh-CN" altLang="en-US" sz="2000" b="1" i="0" u="none" strike="noStrike" kern="1200" cap="none" spc="0" normalizeH="0" baseline="0" noProof="0">
                <a:ln>
                  <a:noFill/>
                </a:ln>
                <a:solidFill>
                  <a:srgbClr val="009900"/>
                </a:solidFill>
                <a:effectLst/>
                <a:uLnTx/>
                <a:uFillTx/>
                <a:latin typeface="Times New Roman" panose="02020603050405020304" pitchFamily="18" charset="0"/>
                <a:ea typeface="宋体" panose="02010600030101010101" pitchFamily="2" charset="-122"/>
                <a:cs typeface="+mn-cs"/>
              </a:rPr>
              <a:t>章</a:t>
            </a:r>
            <a:r>
              <a:rPr kumimoji="1" lang="zh-CN" altLang="en-US" sz="2000" b="1" i="0" u="none" strike="noStrike" kern="1200" cap="none" spc="0" normalizeH="0" baseline="0" noProof="0">
                <a:ln>
                  <a:noFill/>
                </a:ln>
                <a:solidFill>
                  <a:srgbClr val="009900"/>
                </a:solidFill>
                <a:effectLst/>
                <a:uLnTx/>
                <a:uFillTx/>
                <a:latin typeface="楷体_GB2312" pitchFamily="49" charset="-122"/>
                <a:ea typeface="宋体" panose="02010600030101010101" pitchFamily="2" charset="-122"/>
                <a:cs typeface="+mn-cs"/>
              </a:rPr>
              <a:t> </a:t>
            </a:r>
            <a:r>
              <a:rPr kumimoji="1" lang="zh-CN" altLang="en-US" sz="2000" b="1" i="0" u="none" strike="noStrike" kern="1200" cap="none" spc="0" normalizeH="0" baseline="0" noProof="0">
                <a:ln>
                  <a:noFill/>
                </a:ln>
                <a:solidFill>
                  <a:srgbClr val="009900"/>
                </a:solidFill>
                <a:effectLst/>
                <a:uLnTx/>
                <a:uFillTx/>
                <a:latin typeface="Times New Roman" panose="02020603050405020304" pitchFamily="18" charset="0"/>
                <a:ea typeface="宋体" panose="02010600030101010101" pitchFamily="2" charset="-122"/>
                <a:cs typeface="+mn-cs"/>
              </a:rPr>
              <a:t>组合逻辑的分析与设计</a:t>
            </a:r>
            <a:r>
              <a:rPr kumimoji="1" lang="zh-CN" altLang="en-US" sz="2000" b="1" i="0" u="none" strike="noStrike" kern="1200" cap="none" spc="0" normalizeH="0" baseline="0" noProof="0">
                <a:ln>
                  <a:noFill/>
                </a:ln>
                <a:solidFill>
                  <a:srgbClr val="009900"/>
                </a:solidFill>
                <a:effectLst/>
                <a:uLnTx/>
                <a:uFillTx/>
                <a:latin typeface="楷体_GB2312" pitchFamily="49" charset="-122"/>
                <a:ea typeface="楷体_GB2312" pitchFamily="49" charset="-122"/>
                <a:cs typeface="+mn-cs"/>
              </a:rPr>
              <a:t> </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ransition spd="med">
    <p:zoom/>
  </p:transition>
  <p:hf sldNum="0" hdr="0" ftr="0" dt="0"/>
  <p:txStyles>
    <p:titleStyle>
      <a:lvl1pPr algn="ctr" rtl="0" eaLnBrk="0" fontAlgn="base" hangingPunct="0">
        <a:spcBef>
          <a:spcPct val="0"/>
        </a:spcBef>
        <a:spcAft>
          <a:spcPct val="0"/>
        </a:spcAft>
        <a:defRPr kumimoji="1" sz="3200" b="1">
          <a:solidFill>
            <a:schemeClr val="tx2"/>
          </a:solidFill>
          <a:latin typeface="+mj-lt"/>
          <a:ea typeface="+mj-ea"/>
          <a:cs typeface="+mj-cs"/>
        </a:defRPr>
      </a:lvl1pPr>
      <a:lvl2pPr algn="ctr" rtl="0" eaLnBrk="0" fontAlgn="base" hangingPunct="0">
        <a:spcBef>
          <a:spcPct val="0"/>
        </a:spcBef>
        <a:spcAft>
          <a:spcPct val="0"/>
        </a:spcAft>
        <a:defRPr kumimoji="1" sz="3200" b="1">
          <a:solidFill>
            <a:schemeClr val="tx2"/>
          </a:solidFill>
          <a:latin typeface="Times New Roman" panose="02020603050405020304" pitchFamily="18" charset="0"/>
          <a:ea typeface="楷体_GB2312" pitchFamily="49" charset="-122"/>
        </a:defRPr>
      </a:lvl2pPr>
      <a:lvl3pPr algn="ctr" rtl="0" eaLnBrk="0" fontAlgn="base" hangingPunct="0">
        <a:spcBef>
          <a:spcPct val="0"/>
        </a:spcBef>
        <a:spcAft>
          <a:spcPct val="0"/>
        </a:spcAft>
        <a:defRPr kumimoji="1" sz="3200" b="1">
          <a:solidFill>
            <a:schemeClr val="tx2"/>
          </a:solidFill>
          <a:latin typeface="Times New Roman" panose="02020603050405020304" pitchFamily="18" charset="0"/>
          <a:ea typeface="楷体_GB2312" pitchFamily="49" charset="-122"/>
        </a:defRPr>
      </a:lvl3pPr>
      <a:lvl4pPr algn="ctr" rtl="0" eaLnBrk="0" fontAlgn="base" hangingPunct="0">
        <a:spcBef>
          <a:spcPct val="0"/>
        </a:spcBef>
        <a:spcAft>
          <a:spcPct val="0"/>
        </a:spcAft>
        <a:defRPr kumimoji="1" sz="3200" b="1">
          <a:solidFill>
            <a:schemeClr val="tx2"/>
          </a:solidFill>
          <a:latin typeface="Times New Roman" panose="02020603050405020304" pitchFamily="18" charset="0"/>
          <a:ea typeface="楷体_GB2312" pitchFamily="49" charset="-122"/>
        </a:defRPr>
      </a:lvl4pPr>
      <a:lvl5pPr algn="ctr" rtl="0" eaLnBrk="0" fontAlgn="base" hangingPunct="0">
        <a:spcBef>
          <a:spcPct val="0"/>
        </a:spcBef>
        <a:spcAft>
          <a:spcPct val="0"/>
        </a:spcAft>
        <a:defRPr kumimoji="1" sz="3200" b="1">
          <a:solidFill>
            <a:schemeClr val="tx2"/>
          </a:solidFill>
          <a:latin typeface="Times New Roman" panose="02020603050405020304" pitchFamily="18" charset="0"/>
          <a:ea typeface="楷体_GB2312" pitchFamily="49" charset="-122"/>
        </a:defRPr>
      </a:lvl5pPr>
      <a:lvl6pPr marL="457200" algn="ctr" rtl="0" fontAlgn="base">
        <a:spcBef>
          <a:spcPct val="0"/>
        </a:spcBef>
        <a:spcAft>
          <a:spcPct val="0"/>
        </a:spcAft>
        <a:defRPr kumimoji="1" sz="3200" b="1">
          <a:solidFill>
            <a:schemeClr val="tx2"/>
          </a:solidFill>
          <a:latin typeface="Times New Roman" panose="02020603050405020304" pitchFamily="18" charset="0"/>
          <a:ea typeface="楷体_GB2312" pitchFamily="49" charset="-122"/>
        </a:defRPr>
      </a:lvl6pPr>
      <a:lvl7pPr marL="914400" algn="ctr" rtl="0" fontAlgn="base">
        <a:spcBef>
          <a:spcPct val="0"/>
        </a:spcBef>
        <a:spcAft>
          <a:spcPct val="0"/>
        </a:spcAft>
        <a:defRPr kumimoji="1" sz="3200" b="1">
          <a:solidFill>
            <a:schemeClr val="tx2"/>
          </a:solidFill>
          <a:latin typeface="Times New Roman" panose="02020603050405020304" pitchFamily="18" charset="0"/>
          <a:ea typeface="楷体_GB2312" pitchFamily="49" charset="-122"/>
        </a:defRPr>
      </a:lvl7pPr>
      <a:lvl8pPr marL="1371600" algn="ctr" rtl="0" fontAlgn="base">
        <a:spcBef>
          <a:spcPct val="0"/>
        </a:spcBef>
        <a:spcAft>
          <a:spcPct val="0"/>
        </a:spcAft>
        <a:defRPr kumimoji="1" sz="3200" b="1">
          <a:solidFill>
            <a:schemeClr val="tx2"/>
          </a:solidFill>
          <a:latin typeface="Times New Roman" panose="02020603050405020304" pitchFamily="18" charset="0"/>
          <a:ea typeface="楷体_GB2312" pitchFamily="49" charset="-122"/>
        </a:defRPr>
      </a:lvl8pPr>
      <a:lvl9pPr marL="1828800" algn="ctr" rtl="0" fontAlgn="base">
        <a:spcBef>
          <a:spcPct val="0"/>
        </a:spcBef>
        <a:spcAft>
          <a:spcPct val="0"/>
        </a:spcAft>
        <a:defRPr kumimoji="1" sz="3200" b="1">
          <a:solidFill>
            <a:schemeClr val="tx2"/>
          </a:solidFill>
          <a:latin typeface="Times New Roman" panose="02020603050405020304" pitchFamily="18" charset="0"/>
          <a:ea typeface="楷体_GB2312" pitchFamily="49" charset="-122"/>
        </a:defRPr>
      </a:lvl9pPr>
    </p:titleStyle>
    <p:bodyStyle>
      <a:lvl1pPr marL="34290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400" b="1">
          <a:solidFill>
            <a:schemeClr val="tx1"/>
          </a:solidFill>
          <a:latin typeface="+mn-lt"/>
          <a:ea typeface="+mn-ea"/>
          <a:cs typeface="+mn-cs"/>
        </a:defRPr>
      </a:lvl1pPr>
      <a:lvl2pPr marL="742950" indent="-285750" algn="l" rtl="0" eaLnBrk="0" fontAlgn="base" hangingPunct="0">
        <a:lnSpc>
          <a:spcPct val="130000"/>
        </a:lnSpc>
        <a:spcBef>
          <a:spcPct val="20000"/>
        </a:spcBef>
        <a:spcAft>
          <a:spcPct val="0"/>
        </a:spcAft>
        <a:buClr>
          <a:srgbClr val="0000FF"/>
        </a:buClr>
        <a:buChar char="•"/>
        <a:defRPr kumimoji="1" sz="2400" b="1">
          <a:solidFill>
            <a:schemeClr val="tx1"/>
          </a:solidFill>
          <a:latin typeface="+mn-lt"/>
          <a:ea typeface="+mn-ea"/>
        </a:defRPr>
      </a:lvl2pPr>
      <a:lvl3pPr marL="1143000" indent="-228600" algn="l" rtl="0" eaLnBrk="0" fontAlgn="base" hangingPunct="0">
        <a:lnSpc>
          <a:spcPct val="130000"/>
        </a:lnSpc>
        <a:spcBef>
          <a:spcPct val="20000"/>
        </a:spcBef>
        <a:spcAft>
          <a:spcPct val="0"/>
        </a:spcAft>
        <a:buChar char="•"/>
        <a:defRPr kumimoji="1" sz="2400" b="1">
          <a:solidFill>
            <a:schemeClr val="tx1"/>
          </a:solidFill>
          <a:latin typeface="+mn-lt"/>
          <a:ea typeface="+mn-ea"/>
        </a:defRPr>
      </a:lvl3pPr>
      <a:lvl4pPr marL="1600200" indent="-228600" algn="l" rtl="0" eaLnBrk="0" fontAlgn="base" hangingPunct="0">
        <a:lnSpc>
          <a:spcPct val="130000"/>
        </a:lnSpc>
        <a:spcBef>
          <a:spcPct val="20000"/>
        </a:spcBef>
        <a:spcAft>
          <a:spcPct val="0"/>
        </a:spcAft>
        <a:buChar char="–"/>
        <a:defRPr kumimoji="1" sz="2400" b="1">
          <a:solidFill>
            <a:schemeClr val="tx1"/>
          </a:solidFill>
          <a:latin typeface="+mn-lt"/>
          <a:ea typeface="+mn-ea"/>
        </a:defRPr>
      </a:lvl4pPr>
      <a:lvl5pPr marL="2057400" indent="-228600" algn="l" rtl="0" eaLnBrk="0" fontAlgn="base" hangingPunct="0">
        <a:lnSpc>
          <a:spcPct val="130000"/>
        </a:lnSpc>
        <a:spcBef>
          <a:spcPct val="20000"/>
        </a:spcBef>
        <a:spcAft>
          <a:spcPct val="0"/>
        </a:spcAft>
        <a:buChar char="»"/>
        <a:defRPr kumimoji="1" sz="2400" b="1">
          <a:solidFill>
            <a:schemeClr val="tx1"/>
          </a:solidFill>
          <a:latin typeface="+mn-lt"/>
          <a:ea typeface="+mn-ea"/>
        </a:defRPr>
      </a:lvl5pPr>
      <a:lvl6pPr marL="2514600" indent="-228600" algn="l" rtl="0" fontAlgn="base">
        <a:lnSpc>
          <a:spcPct val="130000"/>
        </a:lnSpc>
        <a:spcBef>
          <a:spcPct val="20000"/>
        </a:spcBef>
        <a:spcAft>
          <a:spcPct val="0"/>
        </a:spcAft>
        <a:buChar char="»"/>
        <a:defRPr kumimoji="1" sz="2400" b="1">
          <a:solidFill>
            <a:schemeClr val="tx1"/>
          </a:solidFill>
          <a:latin typeface="+mn-lt"/>
          <a:ea typeface="+mn-ea"/>
        </a:defRPr>
      </a:lvl6pPr>
      <a:lvl7pPr marL="2971800" indent="-228600" algn="l" rtl="0" fontAlgn="base">
        <a:lnSpc>
          <a:spcPct val="130000"/>
        </a:lnSpc>
        <a:spcBef>
          <a:spcPct val="20000"/>
        </a:spcBef>
        <a:spcAft>
          <a:spcPct val="0"/>
        </a:spcAft>
        <a:buChar char="»"/>
        <a:defRPr kumimoji="1" sz="2400" b="1">
          <a:solidFill>
            <a:schemeClr val="tx1"/>
          </a:solidFill>
          <a:latin typeface="+mn-lt"/>
          <a:ea typeface="+mn-ea"/>
        </a:defRPr>
      </a:lvl7pPr>
      <a:lvl8pPr marL="3429000" indent="-228600" algn="l" rtl="0" fontAlgn="base">
        <a:lnSpc>
          <a:spcPct val="130000"/>
        </a:lnSpc>
        <a:spcBef>
          <a:spcPct val="20000"/>
        </a:spcBef>
        <a:spcAft>
          <a:spcPct val="0"/>
        </a:spcAft>
        <a:buChar char="»"/>
        <a:defRPr kumimoji="1" sz="2400" b="1">
          <a:solidFill>
            <a:schemeClr val="tx1"/>
          </a:solidFill>
          <a:latin typeface="+mn-lt"/>
          <a:ea typeface="+mn-ea"/>
        </a:defRPr>
      </a:lvl8pPr>
      <a:lvl9pPr marL="3886200" indent="-228600" algn="l" rtl="0" fontAlgn="base">
        <a:lnSpc>
          <a:spcPct val="130000"/>
        </a:lnSpc>
        <a:spcBef>
          <a:spcPct val="20000"/>
        </a:spcBef>
        <a:spcAft>
          <a:spcPct val="0"/>
        </a:spcAft>
        <a:buChar char="»"/>
        <a:defRPr kumimoji="1" sz="24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slide" Target="slide24.xml"/><Relationship Id="rId4" Type="http://schemas.openxmlformats.org/officeDocument/2006/relationships/slide" Target="slide9.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28.png"/><Relationship Id="rId2" Type="http://schemas.openxmlformats.org/officeDocument/2006/relationships/slideLayout" Target="../slideLayouts/slideLayout13.xml"/><Relationship Id="rId1" Type="http://schemas.openxmlformats.org/officeDocument/2006/relationships/vmlDrawing" Target="../drawings/vmlDrawing4.vml"/><Relationship Id="rId6" Type="http://schemas.openxmlformats.org/officeDocument/2006/relationships/image" Target="../media/image27.png"/><Relationship Id="rId5" Type="http://schemas.openxmlformats.org/officeDocument/2006/relationships/image" Target="../media/image26.wmf"/><Relationship Id="rId4" Type="http://schemas.openxmlformats.org/officeDocument/2006/relationships/oleObject" Target="../embeddings/oleObject18.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31.png"/><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30.png"/><Relationship Id="rId5" Type="http://schemas.openxmlformats.org/officeDocument/2006/relationships/image" Target="../media/image29.wmf"/><Relationship Id="rId4" Type="http://schemas.openxmlformats.org/officeDocument/2006/relationships/oleObject" Target="../embeddings/oleObject19.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33.png"/><Relationship Id="rId5" Type="http://schemas.openxmlformats.org/officeDocument/2006/relationships/image" Target="../media/image32.wmf"/><Relationship Id="rId4" Type="http://schemas.openxmlformats.org/officeDocument/2006/relationships/oleObject" Target="../embeddings/oleObject20.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36.png"/><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35.png"/><Relationship Id="rId5" Type="http://schemas.openxmlformats.org/officeDocument/2006/relationships/image" Target="../media/image34.wmf"/><Relationship Id="rId4" Type="http://schemas.openxmlformats.org/officeDocument/2006/relationships/oleObject" Target="../embeddings/oleObject21.bin"/></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24.bin"/><Relationship Id="rId13" Type="http://schemas.openxmlformats.org/officeDocument/2006/relationships/image" Target="../media/image41.png"/><Relationship Id="rId3" Type="http://schemas.openxmlformats.org/officeDocument/2006/relationships/notesSlide" Target="../notesSlides/notesSlide16.xml"/><Relationship Id="rId7" Type="http://schemas.openxmlformats.org/officeDocument/2006/relationships/image" Target="../media/image38.wmf"/><Relationship Id="rId12" Type="http://schemas.openxmlformats.org/officeDocument/2006/relationships/image" Target="../media/image40.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23.bin"/><Relationship Id="rId11" Type="http://schemas.openxmlformats.org/officeDocument/2006/relationships/oleObject" Target="../embeddings/oleObject26.bin"/><Relationship Id="rId5" Type="http://schemas.openxmlformats.org/officeDocument/2006/relationships/image" Target="../media/image37.wmf"/><Relationship Id="rId10" Type="http://schemas.openxmlformats.org/officeDocument/2006/relationships/image" Target="../media/image39.wmf"/><Relationship Id="rId4" Type="http://schemas.openxmlformats.org/officeDocument/2006/relationships/oleObject" Target="../embeddings/oleObject22.bin"/><Relationship Id="rId9" Type="http://schemas.openxmlformats.org/officeDocument/2006/relationships/oleObject" Target="../embeddings/oleObject25.bin"/><Relationship Id="rId14" Type="http://schemas.openxmlformats.org/officeDocument/2006/relationships/image" Target="../media/image42.png"/></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29.bin"/><Relationship Id="rId3" Type="http://schemas.openxmlformats.org/officeDocument/2006/relationships/notesSlide" Target="../notesSlides/notesSlide17.xml"/><Relationship Id="rId7" Type="http://schemas.openxmlformats.org/officeDocument/2006/relationships/image" Target="../media/image44.wmf"/><Relationship Id="rId12" Type="http://schemas.openxmlformats.org/officeDocument/2006/relationships/image" Target="../media/image47.png"/><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28.bin"/><Relationship Id="rId11" Type="http://schemas.openxmlformats.org/officeDocument/2006/relationships/image" Target="../media/image46.wmf"/><Relationship Id="rId5" Type="http://schemas.openxmlformats.org/officeDocument/2006/relationships/image" Target="../media/image43.wmf"/><Relationship Id="rId10" Type="http://schemas.openxmlformats.org/officeDocument/2006/relationships/oleObject" Target="../embeddings/oleObject30.bin"/><Relationship Id="rId4" Type="http://schemas.openxmlformats.org/officeDocument/2006/relationships/oleObject" Target="../embeddings/oleObject27.bin"/><Relationship Id="rId9" Type="http://schemas.openxmlformats.org/officeDocument/2006/relationships/image" Target="../media/image45.wmf"/></Relationships>
</file>

<file path=ppt/slides/_rels/slide18.xml.rels><?xml version="1.0" encoding="UTF-8" standalone="yes"?>
<Relationships xmlns="http://schemas.openxmlformats.org/package/2006/relationships"><Relationship Id="rId8" Type="http://schemas.openxmlformats.org/officeDocument/2006/relationships/image" Target="../media/image49.wmf"/><Relationship Id="rId13" Type="http://schemas.openxmlformats.org/officeDocument/2006/relationships/image" Target="../media/image53.png"/><Relationship Id="rId3" Type="http://schemas.openxmlformats.org/officeDocument/2006/relationships/notesSlide" Target="../notesSlides/notesSlide18.xml"/><Relationship Id="rId7" Type="http://schemas.openxmlformats.org/officeDocument/2006/relationships/oleObject" Target="../embeddings/oleObject32.bin"/><Relationship Id="rId12" Type="http://schemas.openxmlformats.org/officeDocument/2006/relationships/image" Target="../media/image51.w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48.wmf"/><Relationship Id="rId11" Type="http://schemas.openxmlformats.org/officeDocument/2006/relationships/oleObject" Target="../embeddings/oleObject34.bin"/><Relationship Id="rId5" Type="http://schemas.openxmlformats.org/officeDocument/2006/relationships/oleObject" Target="../embeddings/oleObject31.bin"/><Relationship Id="rId10" Type="http://schemas.openxmlformats.org/officeDocument/2006/relationships/image" Target="../media/image50.wmf"/><Relationship Id="rId4" Type="http://schemas.openxmlformats.org/officeDocument/2006/relationships/image" Target="../media/image52.png"/><Relationship Id="rId9" Type="http://schemas.openxmlformats.org/officeDocument/2006/relationships/oleObject" Target="../embeddings/oleObject33.bin"/><Relationship Id="rId14" Type="http://schemas.openxmlformats.org/officeDocument/2006/relationships/image" Target="../media/image54.png"/></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37.bin"/><Relationship Id="rId13" Type="http://schemas.openxmlformats.org/officeDocument/2006/relationships/image" Target="../media/image59.emf"/><Relationship Id="rId18" Type="http://schemas.openxmlformats.org/officeDocument/2006/relationships/oleObject" Target="../embeddings/oleObject42.bin"/><Relationship Id="rId26" Type="http://schemas.openxmlformats.org/officeDocument/2006/relationships/oleObject" Target="../embeddings/oleObject46.bin"/><Relationship Id="rId3" Type="http://schemas.openxmlformats.org/officeDocument/2006/relationships/notesSlide" Target="../notesSlides/notesSlide19.xml"/><Relationship Id="rId21" Type="http://schemas.openxmlformats.org/officeDocument/2006/relationships/image" Target="../media/image63.emf"/><Relationship Id="rId7" Type="http://schemas.openxmlformats.org/officeDocument/2006/relationships/image" Target="../media/image56.emf"/><Relationship Id="rId12" Type="http://schemas.openxmlformats.org/officeDocument/2006/relationships/oleObject" Target="../embeddings/oleObject39.bin"/><Relationship Id="rId17" Type="http://schemas.openxmlformats.org/officeDocument/2006/relationships/image" Target="../media/image61.emf"/><Relationship Id="rId25" Type="http://schemas.openxmlformats.org/officeDocument/2006/relationships/image" Target="../media/image65.emf"/><Relationship Id="rId2" Type="http://schemas.openxmlformats.org/officeDocument/2006/relationships/slideLayout" Target="../slideLayouts/slideLayout2.xml"/><Relationship Id="rId16" Type="http://schemas.openxmlformats.org/officeDocument/2006/relationships/oleObject" Target="../embeddings/oleObject41.bin"/><Relationship Id="rId20" Type="http://schemas.openxmlformats.org/officeDocument/2006/relationships/oleObject" Target="../embeddings/oleObject43.bin"/><Relationship Id="rId29" Type="http://schemas.openxmlformats.org/officeDocument/2006/relationships/image" Target="../media/image67.emf"/><Relationship Id="rId1" Type="http://schemas.openxmlformats.org/officeDocument/2006/relationships/vmlDrawing" Target="../drawings/vmlDrawing11.vml"/><Relationship Id="rId6" Type="http://schemas.openxmlformats.org/officeDocument/2006/relationships/oleObject" Target="../embeddings/oleObject36.bin"/><Relationship Id="rId11" Type="http://schemas.openxmlformats.org/officeDocument/2006/relationships/image" Target="../media/image58.emf"/><Relationship Id="rId24" Type="http://schemas.openxmlformats.org/officeDocument/2006/relationships/oleObject" Target="../embeddings/oleObject45.bin"/><Relationship Id="rId5" Type="http://schemas.openxmlformats.org/officeDocument/2006/relationships/image" Target="../media/image55.emf"/><Relationship Id="rId15" Type="http://schemas.openxmlformats.org/officeDocument/2006/relationships/image" Target="../media/image60.emf"/><Relationship Id="rId23" Type="http://schemas.openxmlformats.org/officeDocument/2006/relationships/image" Target="../media/image64.emf"/><Relationship Id="rId28" Type="http://schemas.openxmlformats.org/officeDocument/2006/relationships/oleObject" Target="../embeddings/oleObject47.bin"/><Relationship Id="rId10" Type="http://schemas.openxmlformats.org/officeDocument/2006/relationships/oleObject" Target="../embeddings/oleObject38.bin"/><Relationship Id="rId19" Type="http://schemas.openxmlformats.org/officeDocument/2006/relationships/image" Target="../media/image62.emf"/><Relationship Id="rId31" Type="http://schemas.openxmlformats.org/officeDocument/2006/relationships/image" Target="../media/image68.emf"/><Relationship Id="rId4" Type="http://schemas.openxmlformats.org/officeDocument/2006/relationships/oleObject" Target="../embeddings/oleObject35.bin"/><Relationship Id="rId9" Type="http://schemas.openxmlformats.org/officeDocument/2006/relationships/image" Target="../media/image57.emf"/><Relationship Id="rId14" Type="http://schemas.openxmlformats.org/officeDocument/2006/relationships/oleObject" Target="../embeddings/oleObject40.bin"/><Relationship Id="rId22" Type="http://schemas.openxmlformats.org/officeDocument/2006/relationships/oleObject" Target="../embeddings/oleObject44.bin"/><Relationship Id="rId27" Type="http://schemas.openxmlformats.org/officeDocument/2006/relationships/image" Target="../media/image66.emf"/><Relationship Id="rId30" Type="http://schemas.openxmlformats.org/officeDocument/2006/relationships/oleObject" Target="../embeddings/oleObject48.bin"/></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51.bin"/><Relationship Id="rId13" Type="http://schemas.openxmlformats.org/officeDocument/2006/relationships/image" Target="../media/image74.png"/><Relationship Id="rId3" Type="http://schemas.openxmlformats.org/officeDocument/2006/relationships/notesSlide" Target="../notesSlides/notesSlide20.xml"/><Relationship Id="rId7" Type="http://schemas.openxmlformats.org/officeDocument/2006/relationships/image" Target="../media/image70.wmf"/><Relationship Id="rId12" Type="http://schemas.openxmlformats.org/officeDocument/2006/relationships/image" Target="../media/image73.png"/><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50.bin"/><Relationship Id="rId11" Type="http://schemas.openxmlformats.org/officeDocument/2006/relationships/image" Target="../media/image72.wmf"/><Relationship Id="rId5" Type="http://schemas.openxmlformats.org/officeDocument/2006/relationships/image" Target="../media/image69.wmf"/><Relationship Id="rId10" Type="http://schemas.openxmlformats.org/officeDocument/2006/relationships/oleObject" Target="../embeddings/oleObject52.bin"/><Relationship Id="rId4" Type="http://schemas.openxmlformats.org/officeDocument/2006/relationships/oleObject" Target="../embeddings/oleObject49.bin"/><Relationship Id="rId9" Type="http://schemas.openxmlformats.org/officeDocument/2006/relationships/image" Target="../media/image71.w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78.png"/><Relationship Id="rId3" Type="http://schemas.openxmlformats.org/officeDocument/2006/relationships/notesSlide" Target="../notesSlides/notesSlide22.xml"/><Relationship Id="rId7" Type="http://schemas.openxmlformats.org/officeDocument/2006/relationships/image" Target="../media/image77.png"/><Relationship Id="rId2" Type="http://schemas.openxmlformats.org/officeDocument/2006/relationships/slideLayout" Target="../slideLayouts/slideLayout15.xml"/><Relationship Id="rId1" Type="http://schemas.openxmlformats.org/officeDocument/2006/relationships/vmlDrawing" Target="../drawings/vmlDrawing13.vml"/><Relationship Id="rId6" Type="http://schemas.openxmlformats.org/officeDocument/2006/relationships/image" Target="../media/image76.png"/><Relationship Id="rId5" Type="http://schemas.openxmlformats.org/officeDocument/2006/relationships/image" Target="../media/image75.wmf"/><Relationship Id="rId4" Type="http://schemas.openxmlformats.org/officeDocument/2006/relationships/oleObject" Target="../embeddings/oleObject53.bin"/></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56.bin"/><Relationship Id="rId13" Type="http://schemas.openxmlformats.org/officeDocument/2006/relationships/image" Target="../media/image83.wmf"/><Relationship Id="rId18" Type="http://schemas.openxmlformats.org/officeDocument/2006/relationships/image" Target="../media/image86.png"/><Relationship Id="rId3" Type="http://schemas.openxmlformats.org/officeDocument/2006/relationships/notesSlide" Target="../notesSlides/notesSlide23.xml"/><Relationship Id="rId7" Type="http://schemas.openxmlformats.org/officeDocument/2006/relationships/image" Target="../media/image80.wmf"/><Relationship Id="rId12" Type="http://schemas.openxmlformats.org/officeDocument/2006/relationships/oleObject" Target="../embeddings/oleObject58.bin"/><Relationship Id="rId17" Type="http://schemas.openxmlformats.org/officeDocument/2006/relationships/image" Target="../media/image85.wmf"/><Relationship Id="rId2" Type="http://schemas.openxmlformats.org/officeDocument/2006/relationships/slideLayout" Target="../slideLayouts/slideLayout2.xml"/><Relationship Id="rId16" Type="http://schemas.openxmlformats.org/officeDocument/2006/relationships/oleObject" Target="../embeddings/oleObject60.bin"/><Relationship Id="rId20" Type="http://schemas.openxmlformats.org/officeDocument/2006/relationships/image" Target="../media/image88.png"/><Relationship Id="rId1" Type="http://schemas.openxmlformats.org/officeDocument/2006/relationships/vmlDrawing" Target="../drawings/vmlDrawing14.vml"/><Relationship Id="rId6" Type="http://schemas.openxmlformats.org/officeDocument/2006/relationships/oleObject" Target="../embeddings/oleObject55.bin"/><Relationship Id="rId11" Type="http://schemas.openxmlformats.org/officeDocument/2006/relationships/image" Target="../media/image82.wmf"/><Relationship Id="rId5" Type="http://schemas.openxmlformats.org/officeDocument/2006/relationships/image" Target="../media/image79.wmf"/><Relationship Id="rId15" Type="http://schemas.openxmlformats.org/officeDocument/2006/relationships/image" Target="../media/image84.wmf"/><Relationship Id="rId10" Type="http://schemas.openxmlformats.org/officeDocument/2006/relationships/oleObject" Target="../embeddings/oleObject57.bin"/><Relationship Id="rId19" Type="http://schemas.openxmlformats.org/officeDocument/2006/relationships/image" Target="../media/image87.png"/><Relationship Id="rId4" Type="http://schemas.openxmlformats.org/officeDocument/2006/relationships/oleObject" Target="../embeddings/oleObject54.bin"/><Relationship Id="rId9" Type="http://schemas.openxmlformats.org/officeDocument/2006/relationships/image" Target="../media/image81.wmf"/><Relationship Id="rId14" Type="http://schemas.openxmlformats.org/officeDocument/2006/relationships/oleObject" Target="../embeddings/oleObject59.bin"/></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63.bin"/><Relationship Id="rId3" Type="http://schemas.openxmlformats.org/officeDocument/2006/relationships/notesSlide" Target="../notesSlides/notesSlide25.xml"/><Relationship Id="rId7" Type="http://schemas.openxmlformats.org/officeDocument/2006/relationships/image" Target="../media/image90.wmf"/><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oleObject" Target="../embeddings/oleObject62.bin"/><Relationship Id="rId5" Type="http://schemas.openxmlformats.org/officeDocument/2006/relationships/image" Target="../media/image89.wmf"/><Relationship Id="rId4" Type="http://schemas.openxmlformats.org/officeDocument/2006/relationships/oleObject" Target="../embeddings/oleObject61.bin"/><Relationship Id="rId9" Type="http://schemas.openxmlformats.org/officeDocument/2006/relationships/image" Target="../media/image91.wmf"/></Relationships>
</file>

<file path=ppt/slides/_rels/slide26.xml.rels><?xml version="1.0" encoding="UTF-8" standalone="yes"?>
<Relationships xmlns="http://schemas.openxmlformats.org/package/2006/relationships"><Relationship Id="rId8" Type="http://schemas.openxmlformats.org/officeDocument/2006/relationships/image" Target="../media/image93.wmf"/><Relationship Id="rId3" Type="http://schemas.openxmlformats.org/officeDocument/2006/relationships/notesSlide" Target="../notesSlides/notesSlide26.xml"/><Relationship Id="rId7" Type="http://schemas.openxmlformats.org/officeDocument/2006/relationships/oleObject" Target="../embeddings/oleObject65.bin"/><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92.wmf"/><Relationship Id="rId5" Type="http://schemas.openxmlformats.org/officeDocument/2006/relationships/oleObject" Target="../embeddings/oleObject64.bin"/><Relationship Id="rId10" Type="http://schemas.openxmlformats.org/officeDocument/2006/relationships/image" Target="../media/image91.wmf"/><Relationship Id="rId4" Type="http://schemas.openxmlformats.org/officeDocument/2006/relationships/audio" Target="../media/audio1.wav"/><Relationship Id="rId9" Type="http://schemas.openxmlformats.org/officeDocument/2006/relationships/oleObject" Target="../embeddings/oleObject66.bin"/></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96.png"/><Relationship Id="rId3" Type="http://schemas.openxmlformats.org/officeDocument/2006/relationships/notesSlide" Target="../notesSlides/notesSlide28.xml"/><Relationship Id="rId7" Type="http://schemas.openxmlformats.org/officeDocument/2006/relationships/image" Target="../media/image95.wmf"/><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68.bin"/><Relationship Id="rId5" Type="http://schemas.openxmlformats.org/officeDocument/2006/relationships/image" Target="../media/image94.wmf"/><Relationship Id="rId4" Type="http://schemas.openxmlformats.org/officeDocument/2006/relationships/oleObject" Target="../embeddings/oleObject67.bin"/><Relationship Id="rId9" Type="http://schemas.openxmlformats.org/officeDocument/2006/relationships/image" Target="../media/image97.png"/></Relationships>
</file>

<file path=ppt/slides/_rels/slide29.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71.bin"/><Relationship Id="rId3" Type="http://schemas.openxmlformats.org/officeDocument/2006/relationships/notesSlide" Target="../notesSlides/notesSlide30.xml"/><Relationship Id="rId7" Type="http://schemas.openxmlformats.org/officeDocument/2006/relationships/image" Target="../media/image100.w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70.bin"/><Relationship Id="rId11" Type="http://schemas.openxmlformats.org/officeDocument/2006/relationships/oleObject" Target="../embeddings/oleObject73.bin"/><Relationship Id="rId5" Type="http://schemas.openxmlformats.org/officeDocument/2006/relationships/image" Target="../media/image99.wmf"/><Relationship Id="rId10" Type="http://schemas.openxmlformats.org/officeDocument/2006/relationships/oleObject" Target="../embeddings/oleObject72.bin"/><Relationship Id="rId4" Type="http://schemas.openxmlformats.org/officeDocument/2006/relationships/oleObject" Target="../embeddings/oleObject69.bin"/><Relationship Id="rId9" Type="http://schemas.openxmlformats.org/officeDocument/2006/relationships/image" Target="../media/image101.wmf"/></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76.bin"/><Relationship Id="rId3" Type="http://schemas.openxmlformats.org/officeDocument/2006/relationships/notesSlide" Target="../notesSlides/notesSlide31.xml"/><Relationship Id="rId7" Type="http://schemas.openxmlformats.org/officeDocument/2006/relationships/image" Target="../media/image103.wmf"/><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oleObject" Target="../embeddings/oleObject75.bin"/><Relationship Id="rId5" Type="http://schemas.openxmlformats.org/officeDocument/2006/relationships/image" Target="../media/image102.wmf"/><Relationship Id="rId10" Type="http://schemas.openxmlformats.org/officeDocument/2006/relationships/image" Target="../media/image104.wmf"/><Relationship Id="rId4" Type="http://schemas.openxmlformats.org/officeDocument/2006/relationships/oleObject" Target="../embeddings/oleObject74.bin"/><Relationship Id="rId9" Type="http://schemas.openxmlformats.org/officeDocument/2006/relationships/oleObject" Target="../embeddings/oleObject77.bin"/></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7" Type="http://schemas.openxmlformats.org/officeDocument/2006/relationships/image" Target="../media/image106.wmf"/><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oleObject" Target="../embeddings/oleObject79.bin"/><Relationship Id="rId5" Type="http://schemas.openxmlformats.org/officeDocument/2006/relationships/image" Target="../media/image105.wmf"/><Relationship Id="rId4" Type="http://schemas.openxmlformats.org/officeDocument/2006/relationships/oleObject" Target="../embeddings/oleObject78.bin"/></Relationships>
</file>

<file path=ppt/slides/_rels/slide33.xml.rels><?xml version="1.0" encoding="UTF-8" standalone="yes"?>
<Relationships xmlns="http://schemas.openxmlformats.org/package/2006/relationships"><Relationship Id="rId8" Type="http://schemas.openxmlformats.org/officeDocument/2006/relationships/image" Target="../media/image109.png"/><Relationship Id="rId3" Type="http://schemas.openxmlformats.org/officeDocument/2006/relationships/notesSlide" Target="../notesSlides/notesSlide33.xml"/><Relationship Id="rId7" Type="http://schemas.openxmlformats.org/officeDocument/2006/relationships/image" Target="../media/image108.wmf"/><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oleObject" Target="../embeddings/oleObject81.bin"/><Relationship Id="rId5" Type="http://schemas.openxmlformats.org/officeDocument/2006/relationships/image" Target="../media/image107.wmf"/><Relationship Id="rId4" Type="http://schemas.openxmlformats.org/officeDocument/2006/relationships/oleObject" Target="../embeddings/oleObject80.bin"/></Relationships>
</file>

<file path=ppt/slides/_rels/slide34.xml.rels><?xml version="1.0" encoding="UTF-8" standalone="yes"?>
<Relationships xmlns="http://schemas.openxmlformats.org/package/2006/relationships"><Relationship Id="rId8" Type="http://schemas.openxmlformats.org/officeDocument/2006/relationships/image" Target="../media/image111.png"/><Relationship Id="rId3" Type="http://schemas.openxmlformats.org/officeDocument/2006/relationships/notesSlide" Target="../notesSlides/notesSlide34.xml"/><Relationship Id="rId7" Type="http://schemas.openxmlformats.org/officeDocument/2006/relationships/image" Target="../media/image101.wmf"/><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oleObject" Target="../embeddings/oleObject83.bin"/><Relationship Id="rId5" Type="http://schemas.openxmlformats.org/officeDocument/2006/relationships/image" Target="../media/image100.wmf"/><Relationship Id="rId10" Type="http://schemas.openxmlformats.org/officeDocument/2006/relationships/image" Target="../media/image110.wmf"/><Relationship Id="rId4" Type="http://schemas.openxmlformats.org/officeDocument/2006/relationships/oleObject" Target="../embeddings/oleObject82.bin"/><Relationship Id="rId9" Type="http://schemas.openxmlformats.org/officeDocument/2006/relationships/oleObject" Target="../embeddings/oleObject84.bin"/></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vmlDrawing" Target="../drawings/vmlDrawing23.vml"/><Relationship Id="rId6" Type="http://schemas.openxmlformats.org/officeDocument/2006/relationships/image" Target="../media/image113.png"/><Relationship Id="rId5" Type="http://schemas.openxmlformats.org/officeDocument/2006/relationships/image" Target="../media/image112.wmf"/><Relationship Id="rId4" Type="http://schemas.openxmlformats.org/officeDocument/2006/relationships/oleObject" Target="../embeddings/oleObject85.bin"/></Relationships>
</file>

<file path=ppt/slides/_rels/slide36.xml.rels><?xml version="1.0" encoding="UTF-8" standalone="yes"?>
<Relationships xmlns="http://schemas.openxmlformats.org/package/2006/relationships"><Relationship Id="rId8" Type="http://schemas.openxmlformats.org/officeDocument/2006/relationships/image" Target="../media/image115.wmf"/><Relationship Id="rId3" Type="http://schemas.openxmlformats.org/officeDocument/2006/relationships/notesSlide" Target="../notesSlides/notesSlide36.xml"/><Relationship Id="rId7" Type="http://schemas.openxmlformats.org/officeDocument/2006/relationships/oleObject" Target="../embeddings/oleObject87.bin"/><Relationship Id="rId12" Type="http://schemas.openxmlformats.org/officeDocument/2006/relationships/image" Target="../media/image117.wmf"/><Relationship Id="rId2" Type="http://schemas.openxmlformats.org/officeDocument/2006/relationships/slideLayout" Target="../slideLayouts/slideLayout2.xml"/><Relationship Id="rId1" Type="http://schemas.openxmlformats.org/officeDocument/2006/relationships/vmlDrawing" Target="../drawings/vmlDrawing24.vml"/><Relationship Id="rId6" Type="http://schemas.openxmlformats.org/officeDocument/2006/relationships/image" Target="../media/image118.png"/><Relationship Id="rId11" Type="http://schemas.openxmlformats.org/officeDocument/2006/relationships/oleObject" Target="../embeddings/oleObject89.bin"/><Relationship Id="rId5" Type="http://schemas.openxmlformats.org/officeDocument/2006/relationships/image" Target="../media/image114.wmf"/><Relationship Id="rId10" Type="http://schemas.openxmlformats.org/officeDocument/2006/relationships/image" Target="../media/image116.wmf"/><Relationship Id="rId4" Type="http://schemas.openxmlformats.org/officeDocument/2006/relationships/oleObject" Target="../embeddings/oleObject86.bin"/><Relationship Id="rId9" Type="http://schemas.openxmlformats.org/officeDocument/2006/relationships/oleObject" Target="../embeddings/oleObject88.bin"/></Relationships>
</file>

<file path=ppt/slides/_rels/slide37.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120.png"/></Relationships>
</file>

<file path=ppt/slides/_rels/slide38.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8.wmf"/><Relationship Id="rId3" Type="http://schemas.openxmlformats.org/officeDocument/2006/relationships/notesSlide" Target="../notesSlides/notesSlide4.xml"/><Relationship Id="rId7" Type="http://schemas.openxmlformats.org/officeDocument/2006/relationships/image" Target="../media/image5.wmf"/><Relationship Id="rId12" Type="http://schemas.openxmlformats.org/officeDocument/2006/relationships/oleObject" Target="../embeddings/oleObject5.bin"/><Relationship Id="rId2" Type="http://schemas.openxmlformats.org/officeDocument/2006/relationships/slideLayout" Target="../slideLayouts/slideLayout2.xml"/><Relationship Id="rId16" Type="http://schemas.openxmlformats.org/officeDocument/2006/relationships/image" Target="../media/image10.png"/><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7.wmf"/><Relationship Id="rId5" Type="http://schemas.openxmlformats.org/officeDocument/2006/relationships/image" Target="../media/image4.wmf"/><Relationship Id="rId15" Type="http://schemas.openxmlformats.org/officeDocument/2006/relationships/image" Target="../media/image9.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6.wmf"/><Relationship Id="rId14" Type="http://schemas.openxmlformats.org/officeDocument/2006/relationships/oleObject" Target="../embeddings/oleObject6.bin"/></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9.bin"/><Relationship Id="rId13" Type="http://schemas.openxmlformats.org/officeDocument/2006/relationships/image" Target="../media/image16.wmf"/><Relationship Id="rId18" Type="http://schemas.openxmlformats.org/officeDocument/2006/relationships/image" Target="../media/image20.png"/><Relationship Id="rId3" Type="http://schemas.openxmlformats.org/officeDocument/2006/relationships/notesSlide" Target="../notesSlides/notesSlide6.xml"/><Relationship Id="rId7" Type="http://schemas.openxmlformats.org/officeDocument/2006/relationships/image" Target="../media/image13.wmf"/><Relationship Id="rId12" Type="http://schemas.openxmlformats.org/officeDocument/2006/relationships/oleObject" Target="../embeddings/oleObject11.bin"/><Relationship Id="rId17" Type="http://schemas.openxmlformats.org/officeDocument/2006/relationships/image" Target="../media/image18.wmf"/><Relationship Id="rId2" Type="http://schemas.openxmlformats.org/officeDocument/2006/relationships/slideLayout" Target="../slideLayouts/slideLayout2.xml"/><Relationship Id="rId16" Type="http://schemas.openxmlformats.org/officeDocument/2006/relationships/oleObject" Target="../embeddings/oleObject13.bin"/><Relationship Id="rId20" Type="http://schemas.openxmlformats.org/officeDocument/2006/relationships/image" Target="../media/image19.emf"/><Relationship Id="rId1" Type="http://schemas.openxmlformats.org/officeDocument/2006/relationships/vmlDrawing" Target="../drawings/vmlDrawing2.vml"/><Relationship Id="rId6" Type="http://schemas.openxmlformats.org/officeDocument/2006/relationships/oleObject" Target="../embeddings/oleObject8.bin"/><Relationship Id="rId11" Type="http://schemas.openxmlformats.org/officeDocument/2006/relationships/image" Target="../media/image15.wmf"/><Relationship Id="rId5" Type="http://schemas.openxmlformats.org/officeDocument/2006/relationships/image" Target="../media/image12.wmf"/><Relationship Id="rId15" Type="http://schemas.openxmlformats.org/officeDocument/2006/relationships/image" Target="../media/image17.wmf"/><Relationship Id="rId10" Type="http://schemas.openxmlformats.org/officeDocument/2006/relationships/oleObject" Target="../embeddings/oleObject10.bin"/><Relationship Id="rId19" Type="http://schemas.openxmlformats.org/officeDocument/2006/relationships/package" Target="../embeddings/Microsoft_Word_Document.docx"/><Relationship Id="rId4" Type="http://schemas.openxmlformats.org/officeDocument/2006/relationships/oleObject" Target="../embeddings/oleObject7.bin"/><Relationship Id="rId9" Type="http://schemas.openxmlformats.org/officeDocument/2006/relationships/image" Target="../media/image14.wmf"/><Relationship Id="rId14" Type="http://schemas.openxmlformats.org/officeDocument/2006/relationships/oleObject" Target="../embeddings/oleObject12.bin"/></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notesSlide" Target="../notesSlides/notesSlide8.xml"/><Relationship Id="rId7" Type="http://schemas.openxmlformats.org/officeDocument/2006/relationships/image" Target="../media/image23.wmf"/><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oleObject" Target="../embeddings/oleObject15.bin"/><Relationship Id="rId11" Type="http://schemas.openxmlformats.org/officeDocument/2006/relationships/image" Target="../media/image25.wmf"/><Relationship Id="rId5" Type="http://schemas.openxmlformats.org/officeDocument/2006/relationships/image" Target="../media/image22.wmf"/><Relationship Id="rId10" Type="http://schemas.openxmlformats.org/officeDocument/2006/relationships/oleObject" Target="../embeddings/oleObject17.bin"/><Relationship Id="rId4" Type="http://schemas.openxmlformats.org/officeDocument/2006/relationships/oleObject" Target="../embeddings/oleObject14.bin"/><Relationship Id="rId9" Type="http://schemas.openxmlformats.org/officeDocument/2006/relationships/image" Target="../media/image24.w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658" name="Rectangle 2"/>
          <p:cNvSpPr>
            <a:spLocks noGrp="1"/>
          </p:cNvSpPr>
          <p:nvPr>
            <p:ph type="title"/>
          </p:nvPr>
        </p:nvSpPr>
        <p:spPr>
          <a:xfrm>
            <a:off x="467995" y="228600"/>
            <a:ext cx="7010400" cy="1143000"/>
          </a:xfrm>
        </p:spPr>
        <p:txBody>
          <a:bodyPr vert="horz" wrap="square" lIns="91440" tIns="45720" rIns="91440" bIns="45720" anchor="ctr"/>
          <a:lstStyle/>
          <a:p>
            <a:pPr eaLnBrk="1" hangingPunct="1"/>
            <a:r>
              <a:rPr lang="zh-CN" altLang="en-US" dirty="0"/>
              <a:t>第</a:t>
            </a:r>
            <a:r>
              <a:rPr lang="en-US" altLang="zh-CN" dirty="0"/>
              <a:t>3</a:t>
            </a:r>
            <a:r>
              <a:rPr lang="zh-CN" altLang="en-US" dirty="0"/>
              <a:t>章   组合逻辑电路分析与设计 </a:t>
            </a:r>
          </a:p>
        </p:txBody>
      </p:sp>
      <p:sp>
        <p:nvSpPr>
          <p:cNvPr id="70659" name="Rectangle 3"/>
          <p:cNvSpPr>
            <a:spLocks noGrp="1"/>
          </p:cNvSpPr>
          <p:nvPr>
            <p:ph idx="1"/>
          </p:nvPr>
        </p:nvSpPr>
        <p:spPr>
          <a:xfrm>
            <a:off x="1258888" y="1295400"/>
            <a:ext cx="7416800" cy="5029200"/>
          </a:xfrm>
        </p:spPr>
        <p:txBody>
          <a:bodyPr vert="horz" wrap="square" lIns="91440" tIns="45720" rIns="91440" bIns="45720" anchor="t"/>
          <a:lstStyle/>
          <a:p>
            <a:pPr marL="0" indent="0" eaLnBrk="1" hangingPunct="1">
              <a:buNone/>
            </a:pPr>
            <a:endParaRPr lang="zh-CN" altLang="en-US" sz="2800" dirty="0">
              <a:solidFill>
                <a:schemeClr val="hlink"/>
              </a:solidFill>
            </a:endParaRPr>
          </a:p>
          <a:p>
            <a:pPr eaLnBrk="1" hangingPunct="1"/>
            <a:r>
              <a:rPr lang="en-US" altLang="zh-CN" sz="2800" u="sng" dirty="0">
                <a:solidFill>
                  <a:schemeClr val="hlink"/>
                </a:solidFill>
                <a:hlinkClick r:id="rId3" action="ppaction://hlinksldjump"/>
              </a:rPr>
              <a:t>3.1 </a:t>
            </a:r>
            <a:r>
              <a:rPr lang="zh-CN" altLang="en-US" sz="2800" u="sng" dirty="0">
                <a:solidFill>
                  <a:schemeClr val="hlink"/>
                </a:solidFill>
                <a:hlinkClick r:id="rId3" action="ppaction://hlinksldjump"/>
              </a:rPr>
              <a:t>组合逻辑电路的分析</a:t>
            </a:r>
            <a:endParaRPr lang="zh-CN" altLang="en-US" sz="2800" u="sng" dirty="0">
              <a:solidFill>
                <a:schemeClr val="hlink"/>
              </a:solidFill>
            </a:endParaRPr>
          </a:p>
          <a:p>
            <a:pPr eaLnBrk="1" hangingPunct="1"/>
            <a:r>
              <a:rPr lang="en-US" altLang="zh-CN" sz="2800" u="sng" dirty="0">
                <a:solidFill>
                  <a:schemeClr val="hlink"/>
                </a:solidFill>
                <a:hlinkClick r:id="rId4" action="ppaction://hlinksldjump"/>
              </a:rPr>
              <a:t>3.2 </a:t>
            </a:r>
            <a:r>
              <a:rPr lang="zh-CN" altLang="en-US" sz="2800" u="sng" dirty="0">
                <a:solidFill>
                  <a:schemeClr val="hlink"/>
                </a:solidFill>
                <a:hlinkClick r:id="rId4" action="ppaction://hlinksldjump"/>
              </a:rPr>
              <a:t>组合逻辑电路的设计</a:t>
            </a:r>
            <a:endParaRPr lang="zh-CN" altLang="en-US" sz="2800" u="sng" dirty="0">
              <a:solidFill>
                <a:schemeClr val="hlink"/>
              </a:solidFill>
            </a:endParaRPr>
          </a:p>
          <a:p>
            <a:pPr eaLnBrk="1" hangingPunct="1"/>
            <a:r>
              <a:rPr lang="en-US" altLang="zh-CN" sz="2800" dirty="0">
                <a:solidFill>
                  <a:schemeClr val="hlink"/>
                </a:solidFill>
                <a:hlinkClick r:id="rId5" action="ppaction://hlinksldjump"/>
              </a:rPr>
              <a:t>3.3</a:t>
            </a:r>
            <a:r>
              <a:rPr lang="zh-CN" altLang="en-US" sz="2800" dirty="0">
                <a:solidFill>
                  <a:schemeClr val="hlink"/>
                </a:solidFill>
                <a:hlinkClick r:id="rId5" action="ppaction://hlinksldjump"/>
              </a:rPr>
              <a:t>组合逻辑电路中的竞争与</a:t>
            </a:r>
            <a:r>
              <a:rPr lang="zh-CN" altLang="en-US" sz="2800" dirty="0">
                <a:solidFill>
                  <a:schemeClr val="hlink"/>
                </a:solidFill>
              </a:rPr>
              <a:t>险象</a:t>
            </a:r>
          </a:p>
        </p:txBody>
      </p:sp>
    </p:spTree>
  </p:cSld>
  <p:clrMapOvr>
    <a:masterClrMapping/>
  </p:clrMapOvr>
  <p:transition spd="med">
    <p:zoom/>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39" name="Rectangle 2"/>
          <p:cNvSpPr>
            <a:spLocks noGrp="1"/>
          </p:cNvSpPr>
          <p:nvPr>
            <p:ph type="title"/>
          </p:nvPr>
        </p:nvSpPr>
        <p:spPr>
          <a:xfrm>
            <a:off x="0" y="571500"/>
            <a:ext cx="9215438" cy="334963"/>
          </a:xfrm>
        </p:spPr>
        <p:txBody>
          <a:bodyPr vert="horz" wrap="square" lIns="91440" tIns="45720" rIns="91440" bIns="45720" anchor="ctr"/>
          <a:lstStyle/>
          <a:p>
            <a:pPr eaLnBrk="1" hangingPunct="1"/>
            <a:r>
              <a:rPr lang="zh-CN" altLang="en-US" sz="2800" dirty="0"/>
              <a:t>例</a:t>
            </a:r>
            <a:r>
              <a:rPr lang="en-US" altLang="zh-CN" sz="2800" dirty="0"/>
              <a:t>3.4 </a:t>
            </a:r>
            <a:r>
              <a:rPr lang="zh-CN" altLang="en-US" sz="2800" dirty="0"/>
              <a:t>用“与非”门设计一个四变量的“多数表决电路”。 </a:t>
            </a:r>
          </a:p>
        </p:txBody>
      </p:sp>
      <p:sp>
        <p:nvSpPr>
          <p:cNvPr id="525315" name="Rectangle 3"/>
          <p:cNvSpPr>
            <a:spLocks noGrp="1"/>
          </p:cNvSpPr>
          <p:nvPr>
            <p:ph type="body" sz="half" idx="1"/>
          </p:nvPr>
        </p:nvSpPr>
        <p:spPr>
          <a:xfrm>
            <a:off x="107950" y="981075"/>
            <a:ext cx="8793163" cy="5543550"/>
          </a:xfrm>
        </p:spPr>
        <p:txBody>
          <a:bodyPr vert="horz" wrap="square" lIns="91440" tIns="45720" rIns="91440" bIns="45720" anchor="t"/>
          <a:lstStyle/>
          <a:p>
            <a:pPr marL="0" indent="0" eaLnBrk="1" hangingPunct="1"/>
            <a:r>
              <a:rPr lang="zh-CN" altLang="en-US" dirty="0">
                <a:latin typeface="SimSun" panose="02010600030101010101" pitchFamily="2" charset="-122"/>
                <a:ea typeface="SimSun" panose="02010600030101010101" pitchFamily="2" charset="-122"/>
              </a:rPr>
              <a:t>解</a:t>
            </a:r>
            <a:r>
              <a:rPr lang="zh-CN" altLang="en-US" dirty="0"/>
              <a:t>：</a:t>
            </a:r>
            <a:r>
              <a:rPr lang="zh-CN" altLang="en-US" sz="2000" dirty="0">
                <a:latin typeface="SimSun" panose="02010600030101010101" pitchFamily="2" charset="-122"/>
                <a:ea typeface="SimSun" panose="02010600030101010101" pitchFamily="2" charset="-122"/>
              </a:rPr>
              <a:t>① 根据逻辑功能</a:t>
            </a:r>
            <a:r>
              <a:rPr lang="zh-CN" altLang="en-US" sz="1800" dirty="0">
                <a:latin typeface="SimSun" panose="02010600030101010101" pitchFamily="2" charset="-122"/>
                <a:ea typeface="SimSun" panose="02010600030101010101" pitchFamily="2" charset="-122"/>
              </a:rPr>
              <a:t>要求建立真值表</a:t>
            </a:r>
            <a:r>
              <a:rPr lang="zh-CN" altLang="en-US" sz="2000" dirty="0">
                <a:latin typeface="SimSun" panose="02010600030101010101" pitchFamily="2" charset="-122"/>
                <a:ea typeface="SimSun" panose="02010600030101010101" pitchFamily="2" charset="-122"/>
              </a:rPr>
              <a:t>。变量定义要明确。</a:t>
            </a:r>
          </a:p>
          <a:p>
            <a:pPr marL="0" indent="0" eaLnBrk="1" hangingPunct="1"/>
            <a:r>
              <a:rPr lang="zh-CN" altLang="en-US" sz="2000" dirty="0">
                <a:latin typeface="SimSun" panose="02010600030101010101" pitchFamily="2" charset="-122"/>
                <a:ea typeface="SimSun" panose="02010600030101010101" pitchFamily="2" charset="-122"/>
              </a:rPr>
              <a:t>② 根据真值表写出函数的“最小项之和”表达式</a:t>
            </a:r>
          </a:p>
          <a:p>
            <a:pPr marL="0" indent="0" eaLnBrk="1" hangingPunct="1">
              <a:buNone/>
            </a:pPr>
            <a:r>
              <a:rPr lang="zh-CN" altLang="en-US" dirty="0"/>
              <a:t>                 </a:t>
            </a:r>
            <a:r>
              <a:rPr lang="en-US" altLang="zh-CN" dirty="0"/>
              <a:t>F(A, B, C</a:t>
            </a:r>
            <a:r>
              <a:rPr lang="zh-CN" altLang="en-US" dirty="0"/>
              <a:t>，</a:t>
            </a:r>
            <a:r>
              <a:rPr lang="en-US" altLang="zh-CN" dirty="0"/>
              <a:t>D)=∑m(7,11,13,14,15) </a:t>
            </a:r>
          </a:p>
          <a:p>
            <a:pPr marL="0" indent="0" eaLnBrk="1" hangingPunct="1"/>
            <a:r>
              <a:rPr lang="en-US" altLang="zh-CN" sz="2000" dirty="0">
                <a:latin typeface="SimSun" panose="02010600030101010101" pitchFamily="2" charset="-122"/>
                <a:ea typeface="SimSun" panose="02010600030101010101" pitchFamily="2" charset="-122"/>
              </a:rPr>
              <a:t>③ </a:t>
            </a:r>
            <a:r>
              <a:rPr lang="zh-CN" altLang="en-US" sz="2000" dirty="0">
                <a:latin typeface="SimSun" panose="02010600030101010101" pitchFamily="2" charset="-122"/>
                <a:ea typeface="SimSun" panose="02010600030101010101" pitchFamily="2" charset="-122"/>
              </a:rPr>
              <a:t>化简函数表达式，并进行适当变换。</a:t>
            </a:r>
          </a:p>
          <a:p>
            <a:pPr marL="0" indent="0" eaLnBrk="1" hangingPunct="1">
              <a:buNone/>
            </a:pPr>
            <a:r>
              <a:rPr lang="zh-CN" altLang="en-US" dirty="0"/>
              <a:t>                 </a:t>
            </a:r>
            <a:r>
              <a:rPr lang="en-US" altLang="zh-CN" dirty="0"/>
              <a:t>F(A</a:t>
            </a:r>
            <a:r>
              <a:rPr lang="zh-CN" altLang="en-US" dirty="0"/>
              <a:t>，</a:t>
            </a:r>
            <a:r>
              <a:rPr lang="en-US" altLang="zh-CN" dirty="0"/>
              <a:t>B</a:t>
            </a:r>
            <a:r>
              <a:rPr lang="zh-CN" altLang="en-US" dirty="0"/>
              <a:t>，</a:t>
            </a:r>
            <a:r>
              <a:rPr lang="en-US" altLang="zh-CN" dirty="0"/>
              <a:t>C</a:t>
            </a:r>
            <a:r>
              <a:rPr lang="zh-CN" altLang="en-US" dirty="0"/>
              <a:t>，</a:t>
            </a:r>
            <a:r>
              <a:rPr lang="en-US" altLang="zh-CN" dirty="0"/>
              <a:t>D)=ABC+ABD+ACD+BCD</a:t>
            </a:r>
          </a:p>
          <a:p>
            <a:pPr marL="0" indent="0" eaLnBrk="1" hangingPunct="1"/>
            <a:endParaRPr lang="en-US" altLang="zh-CN" dirty="0"/>
          </a:p>
          <a:p>
            <a:pPr marL="0" indent="0" eaLnBrk="1" hangingPunct="1"/>
            <a:endParaRPr lang="en-US" altLang="zh-CN" dirty="0"/>
          </a:p>
          <a:p>
            <a:pPr marL="0" indent="0" eaLnBrk="1" hangingPunct="1"/>
            <a:r>
              <a:rPr lang="en-US" altLang="zh-CN" sz="2000" dirty="0">
                <a:latin typeface="SimSun" panose="02010600030101010101" pitchFamily="2" charset="-122"/>
                <a:ea typeface="SimSun" panose="02010600030101010101" pitchFamily="2" charset="-122"/>
              </a:rPr>
              <a:t>④ </a:t>
            </a:r>
            <a:r>
              <a:rPr lang="zh-CN" altLang="en-US" sz="2000" dirty="0">
                <a:latin typeface="SimSun" panose="02010600030101010101" pitchFamily="2" charset="-122"/>
                <a:ea typeface="SimSun" panose="02010600030101010101" pitchFamily="2" charset="-122"/>
              </a:rPr>
              <a:t>画出逻辑电路图。 </a:t>
            </a:r>
            <a:endParaRPr lang="zh-CN" altLang="en-US" dirty="0">
              <a:latin typeface="SimSun" panose="02010600030101010101" pitchFamily="2" charset="-122"/>
              <a:ea typeface="SimSun" panose="02010600030101010101" pitchFamily="2" charset="-122"/>
            </a:endParaRPr>
          </a:p>
        </p:txBody>
      </p:sp>
      <p:graphicFrame>
        <p:nvGraphicFramePr>
          <p:cNvPr id="39941" name="内容占位符 39940"/>
          <p:cNvGraphicFramePr>
            <a:graphicFrameLocks noGrp="1"/>
          </p:cNvGraphicFramePr>
          <p:nvPr>
            <p:ph sz="half" idx="2"/>
          </p:nvPr>
        </p:nvGraphicFramePr>
        <p:xfrm>
          <a:off x="4633913" y="2811463"/>
          <a:ext cx="4367213" cy="3633788"/>
        </p:xfrm>
        <a:graphic>
          <a:graphicData uri="http://schemas.openxmlformats.org/drawingml/2006/table">
            <a:tbl>
              <a:tblPr/>
              <a:tblGrid>
                <a:gridCol w="436563">
                  <a:extLst>
                    <a:ext uri="{9D8B030D-6E8A-4147-A177-3AD203B41FA5}">
                      <a16:colId xmlns:a16="http://schemas.microsoft.com/office/drawing/2014/main" val="20000"/>
                    </a:ext>
                  </a:extLst>
                </a:gridCol>
                <a:gridCol w="436562">
                  <a:extLst>
                    <a:ext uri="{9D8B030D-6E8A-4147-A177-3AD203B41FA5}">
                      <a16:colId xmlns:a16="http://schemas.microsoft.com/office/drawing/2014/main" val="20001"/>
                    </a:ext>
                  </a:extLst>
                </a:gridCol>
                <a:gridCol w="438150">
                  <a:extLst>
                    <a:ext uri="{9D8B030D-6E8A-4147-A177-3AD203B41FA5}">
                      <a16:colId xmlns:a16="http://schemas.microsoft.com/office/drawing/2014/main" val="20002"/>
                    </a:ext>
                  </a:extLst>
                </a:gridCol>
                <a:gridCol w="436563">
                  <a:extLst>
                    <a:ext uri="{9D8B030D-6E8A-4147-A177-3AD203B41FA5}">
                      <a16:colId xmlns:a16="http://schemas.microsoft.com/office/drawing/2014/main" val="20003"/>
                    </a:ext>
                  </a:extLst>
                </a:gridCol>
                <a:gridCol w="436562">
                  <a:extLst>
                    <a:ext uri="{9D8B030D-6E8A-4147-A177-3AD203B41FA5}">
                      <a16:colId xmlns:a16="http://schemas.microsoft.com/office/drawing/2014/main" val="20004"/>
                    </a:ext>
                  </a:extLst>
                </a:gridCol>
                <a:gridCol w="434975">
                  <a:extLst>
                    <a:ext uri="{9D8B030D-6E8A-4147-A177-3AD203B41FA5}">
                      <a16:colId xmlns:a16="http://schemas.microsoft.com/office/drawing/2014/main" val="20005"/>
                    </a:ext>
                  </a:extLst>
                </a:gridCol>
                <a:gridCol w="436563">
                  <a:extLst>
                    <a:ext uri="{9D8B030D-6E8A-4147-A177-3AD203B41FA5}">
                      <a16:colId xmlns:a16="http://schemas.microsoft.com/office/drawing/2014/main" val="20006"/>
                    </a:ext>
                  </a:extLst>
                </a:gridCol>
                <a:gridCol w="438150">
                  <a:extLst>
                    <a:ext uri="{9D8B030D-6E8A-4147-A177-3AD203B41FA5}">
                      <a16:colId xmlns:a16="http://schemas.microsoft.com/office/drawing/2014/main" val="20007"/>
                    </a:ext>
                  </a:extLst>
                </a:gridCol>
                <a:gridCol w="436562">
                  <a:extLst>
                    <a:ext uri="{9D8B030D-6E8A-4147-A177-3AD203B41FA5}">
                      <a16:colId xmlns:a16="http://schemas.microsoft.com/office/drawing/2014/main" val="20008"/>
                    </a:ext>
                  </a:extLst>
                </a:gridCol>
                <a:gridCol w="436563">
                  <a:extLst>
                    <a:ext uri="{9D8B030D-6E8A-4147-A177-3AD203B41FA5}">
                      <a16:colId xmlns:a16="http://schemas.microsoft.com/office/drawing/2014/main" val="20009"/>
                    </a:ext>
                  </a:extLst>
                </a:gridCol>
              </a:tblGrid>
              <a:tr h="403225">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A</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B</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C</a:t>
                      </a:r>
                    </a:p>
                  </a:txBody>
                  <a:tcP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D</a:t>
                      </a: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F</a:t>
                      </a: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DDDD"/>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A</a:t>
                      </a: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B</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C</a:t>
                      </a:r>
                    </a:p>
                  </a:txBody>
                  <a:tcP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D</a:t>
                      </a: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F</a:t>
                      </a: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0"/>
                  </a:ext>
                </a:extLst>
              </a:tr>
              <a:tr h="404813">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DDDDD"/>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1"/>
                  </a:ext>
                </a:extLst>
              </a:tr>
              <a:tr h="403225">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DDDDD"/>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2"/>
                  </a:ext>
                </a:extLst>
              </a:tr>
              <a:tr h="403225">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DDDDD"/>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3"/>
                  </a:ext>
                </a:extLst>
              </a:tr>
              <a:tr h="404812">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DDDDD"/>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4"/>
                  </a:ext>
                </a:extLst>
              </a:tr>
              <a:tr h="403225">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DDDDD"/>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5"/>
                  </a:ext>
                </a:extLst>
              </a:tr>
              <a:tr h="403225">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DDDDD"/>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6"/>
                  </a:ext>
                </a:extLst>
              </a:tr>
              <a:tr h="404813">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DDDDD"/>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7"/>
                  </a:ext>
                </a:extLst>
              </a:tr>
              <a:tr h="403225">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DDDD"/>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a:t>
                      </a:r>
                    </a:p>
                  </a:txBody>
                  <a:tcP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8"/>
                  </a:ext>
                </a:extLst>
              </a:tr>
            </a:tbl>
          </a:graphicData>
        </a:graphic>
      </p:graphicFrame>
      <p:sp>
        <p:nvSpPr>
          <p:cNvPr id="40055" name="Rectangle 118"/>
          <p:cNvSpPr/>
          <p:nvPr/>
        </p:nvSpPr>
        <p:spPr>
          <a:xfrm>
            <a:off x="0" y="3295650"/>
            <a:ext cx="9144000" cy="0"/>
          </a:xfrm>
          <a:prstGeom prst="rect">
            <a:avLst/>
          </a:prstGeom>
          <a:noFill/>
          <a:ln w="9525">
            <a:noFill/>
          </a:ln>
        </p:spPr>
        <p:txBody>
          <a:bodyPr wrap="none" anchor="ctr">
            <a:spAutoFit/>
          </a:bodyPr>
          <a:lstStyle/>
          <a:p>
            <a:endParaRPr lang="zh-CN" altLang="en-US" dirty="0">
              <a:latin typeface="宋体" panose="02010600030101010101" pitchFamily="2" charset="-122"/>
            </a:endParaRPr>
          </a:p>
        </p:txBody>
      </p:sp>
      <p:graphicFrame>
        <p:nvGraphicFramePr>
          <p:cNvPr id="525431" name="Object 119"/>
          <p:cNvGraphicFramePr>
            <a:graphicFrameLocks noChangeAspect="1"/>
          </p:cNvGraphicFramePr>
          <p:nvPr/>
        </p:nvGraphicFramePr>
        <p:xfrm>
          <a:off x="701675" y="3865563"/>
          <a:ext cx="8034338" cy="500062"/>
        </p:xfrm>
        <a:graphic>
          <a:graphicData uri="http://schemas.openxmlformats.org/presentationml/2006/ole">
            <mc:AlternateContent xmlns:mc="http://schemas.openxmlformats.org/markup-compatibility/2006">
              <mc:Choice xmlns:v="urn:schemas-microsoft-com:vml" Requires="v">
                <p:oleObj spid="_x0000_s6213" r:id="rId4" imgW="4274334" imgH="266353" progId="">
                  <p:embed/>
                </p:oleObj>
              </mc:Choice>
              <mc:Fallback>
                <p:oleObj r:id="rId4" imgW="4274334" imgH="266353" progId="">
                  <p:embed/>
                  <p:pic>
                    <p:nvPicPr>
                      <p:cNvPr id="0" name="Picture 5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1675" y="3865563"/>
                        <a:ext cx="8034338" cy="500062"/>
                      </a:xfrm>
                      <a:prstGeom prst="rect">
                        <a:avLst/>
                      </a:prstGeom>
                      <a:solidFill>
                        <a:srgbClr val="CCECFF"/>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pic>
        <p:nvPicPr>
          <p:cNvPr id="525432" name="Picture 120"/>
          <p:cNvPicPr>
            <a:picLocks noChangeAspect="1"/>
          </p:cNvPicPr>
          <p:nvPr/>
        </p:nvPicPr>
        <p:blipFill>
          <a:blip r:embed="rId6"/>
          <a:stretch>
            <a:fillRect/>
          </a:stretch>
        </p:blipFill>
        <p:spPr>
          <a:xfrm>
            <a:off x="1002507" y="4340225"/>
            <a:ext cx="2736850" cy="2232025"/>
          </a:xfrm>
          <a:prstGeom prst="rect">
            <a:avLst/>
          </a:prstGeom>
          <a:noFill/>
          <a:ln w="9525">
            <a:noFill/>
          </a:ln>
        </p:spPr>
      </p:pic>
      <p:pic>
        <p:nvPicPr>
          <p:cNvPr id="525433" name="Picture 121"/>
          <p:cNvPicPr>
            <a:picLocks noChangeAspect="1"/>
          </p:cNvPicPr>
          <p:nvPr/>
        </p:nvPicPr>
        <p:blipFill>
          <a:blip r:embed="rId7"/>
          <a:stretch>
            <a:fillRect/>
          </a:stretch>
        </p:blipFill>
        <p:spPr>
          <a:xfrm>
            <a:off x="3413920" y="3074987"/>
            <a:ext cx="3581400" cy="2581275"/>
          </a:xfrm>
          <a:prstGeom prst="rect">
            <a:avLst/>
          </a:prstGeom>
          <a:noFill/>
          <a:ln w="38100" cap="flat" cmpd="sng">
            <a:solidFill>
              <a:srgbClr val="FF00FF"/>
            </a:solidFill>
            <a:prstDash val="solid"/>
            <a:miter/>
            <a:headEnd type="none" w="med" len="med"/>
            <a:tailEnd type="none" w="med" len="med"/>
          </a:ln>
        </p:spPr>
      </p:pic>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53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9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25315">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2531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25315">
                                            <p:txEl>
                                              <p:pRg st="3" end="3"/>
                                            </p:txEl>
                                          </p:spTgt>
                                        </p:tgtEl>
                                        <p:attrNameLst>
                                          <p:attrName>style.visibility</p:attrName>
                                        </p:attrNameLst>
                                      </p:cBhvr>
                                      <p:to>
                                        <p:strVal val="visible"/>
                                      </p:to>
                                    </p:set>
                                  </p:childTnLst>
                                </p:cTn>
                              </p:par>
                              <p:par>
                                <p:cTn id="21" presetID="1" presetClass="exit" presetSubtype="0" fill="hold" nodeType="withEffect">
                                  <p:stCondLst>
                                    <p:cond delay="0"/>
                                  </p:stCondLst>
                                  <p:childTnLst>
                                    <p:set>
                                      <p:cBhvr>
                                        <p:cTn id="22" dur="1" fill="hold">
                                          <p:stCondLst>
                                            <p:cond delay="0"/>
                                          </p:stCondLst>
                                        </p:cTn>
                                        <p:tgtEl>
                                          <p:spTgt spid="39941"/>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525432"/>
                                        </p:tgtEl>
                                        <p:attrNameLst>
                                          <p:attrName>style.visibility</p:attrName>
                                        </p:attrNameLst>
                                      </p:cBhvr>
                                      <p:to>
                                        <p:strVal val="visible"/>
                                      </p:to>
                                    </p:set>
                                    <p:animEffect transition="in" filter="box(in)">
                                      <p:cBhvr>
                                        <p:cTn id="27" dur="500"/>
                                        <p:tgtEl>
                                          <p:spTgt spid="525432"/>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525315">
                                            <p:txEl>
                                              <p:pRg st="4" end="4"/>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525431"/>
                                        </p:tgtEl>
                                        <p:attrNameLst>
                                          <p:attrName>style.visibility</p:attrName>
                                        </p:attrNameLst>
                                      </p:cBhvr>
                                      <p:to>
                                        <p:strVal val="visible"/>
                                      </p:to>
                                    </p:set>
                                  </p:childTnLst>
                                </p:cTn>
                              </p:par>
                              <p:par>
                                <p:cTn id="36" presetID="2" presetClass="exit" presetSubtype="4" fill="hold" nodeType="withEffect">
                                  <p:stCondLst>
                                    <p:cond delay="0"/>
                                  </p:stCondLst>
                                  <p:childTnLst>
                                    <p:anim calcmode="lin" valueType="num">
                                      <p:cBhvr additive="base">
                                        <p:cTn id="37" dur="500"/>
                                        <p:tgtEl>
                                          <p:spTgt spid="525432"/>
                                        </p:tgtEl>
                                        <p:attrNameLst>
                                          <p:attrName>ppt_x</p:attrName>
                                        </p:attrNameLst>
                                      </p:cBhvr>
                                      <p:tavLst>
                                        <p:tav tm="0">
                                          <p:val>
                                            <p:strVal val="ppt_x"/>
                                          </p:val>
                                        </p:tav>
                                        <p:tav tm="100000">
                                          <p:val>
                                            <p:strVal val="ppt_x"/>
                                          </p:val>
                                        </p:tav>
                                      </p:tavLst>
                                    </p:anim>
                                    <p:anim calcmode="lin" valueType="num">
                                      <p:cBhvr additive="base">
                                        <p:cTn id="38" dur="500"/>
                                        <p:tgtEl>
                                          <p:spTgt spid="525432"/>
                                        </p:tgtEl>
                                        <p:attrNameLst>
                                          <p:attrName>ppt_y</p:attrName>
                                        </p:attrNameLst>
                                      </p:cBhvr>
                                      <p:tavLst>
                                        <p:tav tm="0">
                                          <p:val>
                                            <p:strVal val="ppt_y"/>
                                          </p:val>
                                        </p:tav>
                                        <p:tav tm="100000">
                                          <p:val>
                                            <p:strVal val="1+ppt_h/2"/>
                                          </p:val>
                                        </p:tav>
                                      </p:tavLst>
                                    </p:anim>
                                    <p:set>
                                      <p:cBhvr>
                                        <p:cTn id="39" dur="1" fill="hold">
                                          <p:stCondLst>
                                            <p:cond delay="499"/>
                                          </p:stCondLst>
                                        </p:cTn>
                                        <p:tgtEl>
                                          <p:spTgt spid="525432"/>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525315">
                                            <p:txEl>
                                              <p:pRg st="7" end="7"/>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5" presetClass="entr" presetSubtype="0" fill="hold" nodeType="clickEffect">
                                  <p:stCondLst>
                                    <p:cond delay="0"/>
                                  </p:stCondLst>
                                  <p:childTnLst>
                                    <p:set>
                                      <p:cBhvr>
                                        <p:cTn id="47" dur="1" fill="hold">
                                          <p:stCondLst>
                                            <p:cond delay="0"/>
                                          </p:stCondLst>
                                        </p:cTn>
                                        <p:tgtEl>
                                          <p:spTgt spid="525433"/>
                                        </p:tgtEl>
                                        <p:attrNameLst>
                                          <p:attrName>style.visibility</p:attrName>
                                        </p:attrNameLst>
                                      </p:cBhvr>
                                      <p:to>
                                        <p:strVal val="visible"/>
                                      </p:to>
                                    </p:set>
                                    <p:anim calcmode="lin" valueType="num">
                                      <p:cBhvr>
                                        <p:cTn id="48" dur="1000" fill="hold"/>
                                        <p:tgtEl>
                                          <p:spTgt spid="525433"/>
                                        </p:tgtEl>
                                        <p:attrNameLst>
                                          <p:attrName>ppt_w</p:attrName>
                                        </p:attrNameLst>
                                      </p:cBhvr>
                                      <p:tavLst>
                                        <p:tav tm="0">
                                          <p:val>
                                            <p:fltVal val="0"/>
                                          </p:val>
                                        </p:tav>
                                        <p:tav tm="100000">
                                          <p:val>
                                            <p:strVal val="#ppt_w"/>
                                          </p:val>
                                        </p:tav>
                                      </p:tavLst>
                                    </p:anim>
                                    <p:anim calcmode="lin" valueType="num">
                                      <p:cBhvr>
                                        <p:cTn id="49" dur="1000" fill="hold"/>
                                        <p:tgtEl>
                                          <p:spTgt spid="525433"/>
                                        </p:tgtEl>
                                        <p:attrNameLst>
                                          <p:attrName>ppt_h</p:attrName>
                                        </p:attrNameLst>
                                      </p:cBhvr>
                                      <p:tavLst>
                                        <p:tav tm="0">
                                          <p:val>
                                            <p:fltVal val="0"/>
                                          </p:val>
                                        </p:tav>
                                        <p:tav tm="100000">
                                          <p:val>
                                            <p:strVal val="#ppt_h"/>
                                          </p:val>
                                        </p:tav>
                                      </p:tavLst>
                                    </p:anim>
                                    <p:anim calcmode="lin" valueType="num">
                                      <p:cBhvr>
                                        <p:cTn id="50" dur="1000" fill="hold"/>
                                        <p:tgtEl>
                                          <p:spTgt spid="525433"/>
                                        </p:tgtEl>
                                        <p:attrNameLst>
                                          <p:attrName>ppt_x</p:attrName>
                                        </p:attrNameLst>
                                      </p:cBhvr>
                                      <p:tavLst>
                                        <p:tav tm="0" fmla="#ppt_x+(cos(-2*pi*(1-$))*-#ppt_x-sin(-2*pi*(1-$))*(1-#ppt_y))*(1-$)">
                                          <p:val>
                                            <p:fltVal val="0"/>
                                          </p:val>
                                        </p:tav>
                                        <p:tav tm="100000">
                                          <p:val>
                                            <p:fltVal val="1"/>
                                          </p:val>
                                        </p:tav>
                                      </p:tavLst>
                                    </p:anim>
                                    <p:anim calcmode="lin" valueType="num">
                                      <p:cBhvr>
                                        <p:cTn id="51" dur="1000" fill="hold"/>
                                        <p:tgtEl>
                                          <p:spTgt spid="525433"/>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5315"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4690" name="Rectangle 2"/>
          <p:cNvSpPr>
            <a:spLocks noGrp="1"/>
          </p:cNvSpPr>
          <p:nvPr>
            <p:ph type="title"/>
          </p:nvPr>
        </p:nvSpPr>
        <p:spPr/>
        <p:txBody>
          <a:bodyPr vert="horz" wrap="square" lIns="91440" tIns="45720" rIns="91440" bIns="45720" anchor="ctr"/>
          <a:lstStyle/>
          <a:p>
            <a:pPr eaLnBrk="1" hangingPunct="1"/>
            <a:r>
              <a:rPr lang="zh-CN" altLang="en-US" dirty="0"/>
              <a:t>例</a:t>
            </a:r>
            <a:r>
              <a:rPr lang="en-US" altLang="zh-CN" dirty="0"/>
              <a:t>3.5</a:t>
            </a:r>
          </a:p>
        </p:txBody>
      </p:sp>
      <p:sp>
        <p:nvSpPr>
          <p:cNvPr id="526339" name="Rectangle 3"/>
          <p:cNvSpPr>
            <a:spLocks noGrp="1"/>
          </p:cNvSpPr>
          <p:nvPr>
            <p:ph type="body" sz="half" idx="1"/>
          </p:nvPr>
        </p:nvSpPr>
        <p:spPr>
          <a:xfrm>
            <a:off x="107950" y="981075"/>
            <a:ext cx="8793163" cy="5543550"/>
          </a:xfrm>
        </p:spPr>
        <p:txBody>
          <a:bodyPr vert="horz" wrap="square" lIns="91440" tIns="45720" rIns="91440" bIns="45720" anchor="t"/>
          <a:lstStyle/>
          <a:p>
            <a:pPr marL="0" indent="0" eaLnBrk="1" hangingPunct="1">
              <a:lnSpc>
                <a:spcPct val="110000"/>
              </a:lnSpc>
              <a:spcBef>
                <a:spcPct val="0"/>
              </a:spcBef>
            </a:pPr>
            <a:r>
              <a:rPr lang="zh-CN" altLang="en-US" dirty="0">
                <a:latin typeface="SimSun" panose="02010600030101010101" pitchFamily="2" charset="-122"/>
                <a:ea typeface="SimSun" panose="02010600030101010101" pitchFamily="2" charset="-122"/>
              </a:rPr>
              <a:t>用“与非”门设计一个燃油锅炉自动报警器。要求燃油喷嘴在开启状态下，若锅炉水温或压力过高则发出报警信号。 </a:t>
            </a:r>
            <a:endParaRPr lang="en-US" altLang="zh-CN" dirty="0">
              <a:latin typeface="SimSun" panose="02010600030101010101" pitchFamily="2" charset="-122"/>
              <a:ea typeface="SimSun" panose="02010600030101010101" pitchFamily="2" charset="-122"/>
            </a:endParaRPr>
          </a:p>
          <a:p>
            <a:pPr marL="0" indent="0" eaLnBrk="1" hangingPunct="1">
              <a:lnSpc>
                <a:spcPct val="110000"/>
              </a:lnSpc>
              <a:spcBef>
                <a:spcPct val="0"/>
              </a:spcBef>
            </a:pPr>
            <a:endParaRPr lang="zh-CN" altLang="en-US" dirty="0">
              <a:latin typeface="SimSun" panose="02010600030101010101" pitchFamily="2" charset="-122"/>
              <a:ea typeface="SimSun" panose="02010600030101010101" pitchFamily="2" charset="-122"/>
            </a:endParaRPr>
          </a:p>
          <a:p>
            <a:pPr marL="0" indent="0" eaLnBrk="1" hangingPunct="1">
              <a:lnSpc>
                <a:spcPct val="110000"/>
              </a:lnSpc>
              <a:spcBef>
                <a:spcPct val="0"/>
              </a:spcBef>
            </a:pPr>
            <a:r>
              <a:rPr lang="zh-CN" altLang="en-US" dirty="0">
                <a:solidFill>
                  <a:schemeClr val="accent2"/>
                </a:solidFill>
                <a:latin typeface="SimSun" panose="02010600030101010101" pitchFamily="2" charset="-122"/>
                <a:ea typeface="SimSun" panose="02010600030101010101" pitchFamily="2" charset="-122"/>
              </a:rPr>
              <a:t>解：</a:t>
            </a:r>
            <a:r>
              <a:rPr lang="zh-CN" altLang="en-US" dirty="0">
                <a:latin typeface="SimSun" panose="02010600030101010101" pitchFamily="2" charset="-122"/>
                <a:ea typeface="SimSun" panose="02010600030101010101" pitchFamily="2" charset="-122"/>
              </a:rPr>
              <a:t> </a:t>
            </a:r>
            <a:r>
              <a:rPr lang="zh-CN" altLang="en-US" sz="2000" dirty="0">
                <a:latin typeface="SimSun" panose="02010600030101010101" pitchFamily="2" charset="-122"/>
                <a:ea typeface="SimSun" panose="02010600030101010101" pitchFamily="2" charset="-122"/>
              </a:rPr>
              <a:t>根据功能要求进行逻辑变量的定义并建立真值表。</a:t>
            </a:r>
          </a:p>
          <a:p>
            <a:pPr lvl="1" eaLnBrk="1" hangingPunct="1">
              <a:lnSpc>
                <a:spcPct val="110000"/>
              </a:lnSpc>
              <a:spcBef>
                <a:spcPct val="0"/>
              </a:spcBef>
            </a:pPr>
            <a:r>
              <a:rPr lang="en-US" altLang="zh-CN" sz="2000" dirty="0">
                <a:latin typeface="SimSun" panose="02010600030101010101" pitchFamily="2" charset="-122"/>
                <a:ea typeface="SimSun" panose="02010600030101010101" pitchFamily="2" charset="-122"/>
              </a:rPr>
              <a:t>A=1</a:t>
            </a:r>
            <a:r>
              <a:rPr lang="zh-CN" altLang="en-US" sz="2000" dirty="0">
                <a:latin typeface="SimSun" panose="02010600030101010101" pitchFamily="2" charset="-122"/>
                <a:ea typeface="SimSun" panose="02010600030101010101" pitchFamily="2" charset="-122"/>
              </a:rPr>
              <a:t>，喷嘴打开；</a:t>
            </a:r>
            <a:r>
              <a:rPr lang="en-US" altLang="zh-CN" sz="2000" dirty="0">
                <a:latin typeface="SimSun" panose="02010600030101010101" pitchFamily="2" charset="-122"/>
                <a:ea typeface="SimSun" panose="02010600030101010101" pitchFamily="2" charset="-122"/>
              </a:rPr>
              <a:t>A=0</a:t>
            </a:r>
            <a:r>
              <a:rPr lang="zh-CN" altLang="en-US" sz="2000" dirty="0">
                <a:latin typeface="SimSun" panose="02010600030101010101" pitchFamily="2" charset="-122"/>
                <a:ea typeface="SimSun" panose="02010600030101010101" pitchFamily="2" charset="-122"/>
              </a:rPr>
              <a:t>，喷嘴关闭；</a:t>
            </a:r>
          </a:p>
          <a:p>
            <a:pPr lvl="1" eaLnBrk="1" hangingPunct="1">
              <a:lnSpc>
                <a:spcPct val="110000"/>
              </a:lnSpc>
              <a:spcBef>
                <a:spcPct val="0"/>
              </a:spcBef>
            </a:pPr>
            <a:r>
              <a:rPr lang="en-US" altLang="zh-CN" sz="2000" dirty="0">
                <a:latin typeface="SimSun" panose="02010600030101010101" pitchFamily="2" charset="-122"/>
                <a:ea typeface="SimSun" panose="02010600030101010101" pitchFamily="2" charset="-122"/>
              </a:rPr>
              <a:t>B,C</a:t>
            </a:r>
            <a:r>
              <a:rPr lang="zh-CN" altLang="en-US" sz="2000" dirty="0">
                <a:latin typeface="SimSun" panose="02010600030101010101" pitchFamily="2" charset="-122"/>
                <a:ea typeface="SimSun" panose="02010600030101010101" pitchFamily="2" charset="-122"/>
              </a:rPr>
              <a:t>为</a:t>
            </a:r>
            <a:r>
              <a:rPr lang="en-US" altLang="zh-CN" sz="2000" dirty="0">
                <a:latin typeface="SimSun" panose="02010600030101010101" pitchFamily="2" charset="-122"/>
                <a:ea typeface="SimSun" panose="02010600030101010101" pitchFamily="2" charset="-122"/>
              </a:rPr>
              <a:t>1</a:t>
            </a:r>
            <a:r>
              <a:rPr lang="zh-CN" altLang="en-US" sz="2000" dirty="0">
                <a:latin typeface="SimSun" panose="02010600030101010101" pitchFamily="2" charset="-122"/>
                <a:ea typeface="SimSun" panose="02010600030101010101" pitchFamily="2" charset="-122"/>
              </a:rPr>
              <a:t>表示温度、压力过高；为</a:t>
            </a:r>
            <a:r>
              <a:rPr lang="en-US" altLang="zh-CN" sz="2000" dirty="0">
                <a:latin typeface="SimSun" panose="02010600030101010101" pitchFamily="2" charset="-122"/>
                <a:ea typeface="SimSun" panose="02010600030101010101" pitchFamily="2" charset="-122"/>
              </a:rPr>
              <a:t>0</a:t>
            </a:r>
            <a:r>
              <a:rPr lang="zh-CN" altLang="en-US" sz="2000" dirty="0">
                <a:latin typeface="SimSun" panose="02010600030101010101" pitchFamily="2" charset="-122"/>
                <a:ea typeface="SimSun" panose="02010600030101010101" pitchFamily="2" charset="-122"/>
              </a:rPr>
              <a:t>表示温度、压力正常；</a:t>
            </a:r>
          </a:p>
          <a:p>
            <a:pPr lvl="1" eaLnBrk="1" hangingPunct="1">
              <a:lnSpc>
                <a:spcPct val="110000"/>
              </a:lnSpc>
              <a:spcBef>
                <a:spcPct val="0"/>
              </a:spcBef>
            </a:pPr>
            <a:r>
              <a:rPr lang="en-US" altLang="zh-CN" sz="2000" dirty="0">
                <a:latin typeface="SimSun" panose="02010600030101010101" pitchFamily="2" charset="-122"/>
                <a:ea typeface="SimSun" panose="02010600030101010101" pitchFamily="2" charset="-122"/>
              </a:rPr>
              <a:t>F=0</a:t>
            </a:r>
            <a:r>
              <a:rPr lang="zh-CN" altLang="en-US" sz="2000" dirty="0">
                <a:latin typeface="SimSun" panose="02010600030101010101" pitchFamily="2" charset="-122"/>
                <a:ea typeface="SimSun" panose="02010600030101010101" pitchFamily="2" charset="-122"/>
              </a:rPr>
              <a:t>正常，</a:t>
            </a:r>
            <a:r>
              <a:rPr lang="en-US" altLang="zh-CN" sz="2000" dirty="0">
                <a:latin typeface="SimSun" panose="02010600030101010101" pitchFamily="2" charset="-122"/>
                <a:ea typeface="SimSun" panose="02010600030101010101" pitchFamily="2" charset="-122"/>
              </a:rPr>
              <a:t>F=1</a:t>
            </a:r>
            <a:r>
              <a:rPr lang="zh-CN" altLang="en-US" sz="2000" dirty="0">
                <a:latin typeface="SimSun" panose="02010600030101010101" pitchFamily="2" charset="-122"/>
                <a:ea typeface="SimSun" panose="02010600030101010101" pitchFamily="2" charset="-122"/>
              </a:rPr>
              <a:t>报警。</a:t>
            </a:r>
          </a:p>
        </p:txBody>
      </p:sp>
      <p:graphicFrame>
        <p:nvGraphicFramePr>
          <p:cNvPr id="114692" name="内容占位符 114691"/>
          <p:cNvGraphicFramePr>
            <a:graphicFrameLocks noGrp="1"/>
          </p:cNvGraphicFramePr>
          <p:nvPr>
            <p:ph sz="half" idx="2"/>
          </p:nvPr>
        </p:nvGraphicFramePr>
        <p:xfrm>
          <a:off x="1341438" y="3716338"/>
          <a:ext cx="6219825" cy="2779713"/>
        </p:xfrm>
        <a:graphic>
          <a:graphicData uri="http://schemas.openxmlformats.org/drawingml/2006/table">
            <a:tbl>
              <a:tblPr/>
              <a:tblGrid>
                <a:gridCol w="1555750">
                  <a:extLst>
                    <a:ext uri="{9D8B030D-6E8A-4147-A177-3AD203B41FA5}">
                      <a16:colId xmlns:a16="http://schemas.microsoft.com/office/drawing/2014/main" val="20000"/>
                    </a:ext>
                  </a:extLst>
                </a:gridCol>
                <a:gridCol w="1555750">
                  <a:extLst>
                    <a:ext uri="{9D8B030D-6E8A-4147-A177-3AD203B41FA5}">
                      <a16:colId xmlns:a16="http://schemas.microsoft.com/office/drawing/2014/main" val="20001"/>
                    </a:ext>
                  </a:extLst>
                </a:gridCol>
                <a:gridCol w="1552575">
                  <a:extLst>
                    <a:ext uri="{9D8B030D-6E8A-4147-A177-3AD203B41FA5}">
                      <a16:colId xmlns:a16="http://schemas.microsoft.com/office/drawing/2014/main" val="20002"/>
                    </a:ext>
                  </a:extLst>
                </a:gridCol>
                <a:gridCol w="1555750">
                  <a:extLst>
                    <a:ext uri="{9D8B030D-6E8A-4147-A177-3AD203B41FA5}">
                      <a16:colId xmlns:a16="http://schemas.microsoft.com/office/drawing/2014/main" val="20003"/>
                    </a:ext>
                  </a:extLst>
                </a:gridCol>
              </a:tblGrid>
              <a:tr h="290513">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200" dirty="0">
                          <a:ea typeface="宋体" panose="02010600030101010101" pitchFamily="2" charset="-122"/>
                        </a:rPr>
                        <a:t>A</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200" dirty="0">
                          <a:ea typeface="宋体" panose="02010600030101010101" pitchFamily="2" charset="-122"/>
                        </a:rPr>
                        <a:t>B</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200" dirty="0">
                          <a:ea typeface="宋体" panose="02010600030101010101" pitchFamily="2" charset="-122"/>
                        </a:rPr>
                        <a:t>C</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200" dirty="0">
                          <a:ea typeface="宋体" panose="02010600030101010101" pitchFamily="2" charset="-122"/>
                        </a:rPr>
                        <a:t>F</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11150">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2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2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200" dirty="0">
                          <a:ea typeface="宋体" panose="02010600030101010101" pitchFamily="2" charset="-122"/>
                        </a:rPr>
                        <a:t>0</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200" dirty="0">
                          <a:ea typeface="宋体" panose="02010600030101010101" pitchFamily="2" charset="-122"/>
                        </a:rPr>
                        <a:t>0</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1150">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2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2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200" dirty="0">
                          <a:ea typeface="宋体" panose="02010600030101010101" pitchFamily="2" charset="-122"/>
                        </a:rPr>
                        <a:t>1</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200" dirty="0">
                          <a:ea typeface="宋体" panose="02010600030101010101" pitchFamily="2" charset="-122"/>
                        </a:rPr>
                        <a:t>0</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1150">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2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2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200" dirty="0">
                          <a:ea typeface="宋体" panose="02010600030101010101" pitchFamily="2" charset="-122"/>
                        </a:rPr>
                        <a:t>0</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200" dirty="0">
                          <a:ea typeface="宋体" panose="02010600030101010101" pitchFamily="2" charset="-122"/>
                        </a:rPr>
                        <a:t>0</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1150">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2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2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200" dirty="0">
                          <a:ea typeface="宋体" panose="02010600030101010101" pitchFamily="2" charset="-122"/>
                        </a:rPr>
                        <a:t>1</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200" dirty="0">
                          <a:ea typeface="宋体" panose="02010600030101010101" pitchFamily="2" charset="-122"/>
                        </a:rPr>
                        <a:t>0</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1150">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2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2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200" dirty="0">
                          <a:ea typeface="宋体" panose="02010600030101010101" pitchFamily="2" charset="-122"/>
                        </a:rPr>
                        <a:t>0</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200" dirty="0">
                          <a:ea typeface="宋体" panose="02010600030101010101" pitchFamily="2" charset="-122"/>
                        </a:rPr>
                        <a:t>0</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1150">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2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2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200" dirty="0">
                          <a:ea typeface="宋体" panose="02010600030101010101" pitchFamily="2" charset="-122"/>
                        </a:rPr>
                        <a:t>1</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200" dirty="0">
                          <a:ea typeface="宋体" panose="02010600030101010101" pitchFamily="2" charset="-122"/>
                        </a:rPr>
                        <a:t>1</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11150">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2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2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200" dirty="0">
                          <a:ea typeface="宋体" panose="02010600030101010101" pitchFamily="2" charset="-122"/>
                        </a:rPr>
                        <a:t>0</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200" dirty="0">
                          <a:ea typeface="宋体" panose="02010600030101010101" pitchFamily="2" charset="-122"/>
                        </a:rPr>
                        <a:t>1</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11150">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2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2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200" dirty="0">
                          <a:ea typeface="宋体" panose="02010600030101010101" pitchFamily="2" charset="-122"/>
                        </a:rPr>
                        <a:t>1</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200" dirty="0">
                          <a:ea typeface="宋体" panose="02010600030101010101" pitchFamily="2" charset="-122"/>
                        </a:rPr>
                        <a:t>1</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63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2633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2633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2633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2633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46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6339"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3" name="Rectangle 2"/>
          <p:cNvSpPr>
            <a:spLocks noGrp="1"/>
          </p:cNvSpPr>
          <p:nvPr>
            <p:ph type="title"/>
          </p:nvPr>
        </p:nvSpPr>
        <p:spPr/>
        <p:txBody>
          <a:bodyPr vert="horz" wrap="square" lIns="91440" tIns="45720" rIns="91440" bIns="45720" anchor="ctr"/>
          <a:lstStyle/>
          <a:p>
            <a:pPr eaLnBrk="1" hangingPunct="1"/>
            <a:r>
              <a:rPr lang="zh-CN" altLang="en-US" dirty="0"/>
              <a:t>例</a:t>
            </a:r>
            <a:r>
              <a:rPr lang="en-US" altLang="zh-CN" dirty="0"/>
              <a:t>3.6</a:t>
            </a:r>
          </a:p>
        </p:txBody>
      </p:sp>
      <p:sp>
        <p:nvSpPr>
          <p:cNvPr id="527363" name="Rectangle 3"/>
          <p:cNvSpPr>
            <a:spLocks noGrp="1"/>
          </p:cNvSpPr>
          <p:nvPr>
            <p:ph idx="1"/>
          </p:nvPr>
        </p:nvSpPr>
        <p:spPr/>
        <p:txBody>
          <a:bodyPr vert="horz" wrap="square" lIns="91440" tIns="45720" rIns="91440" bIns="45720" anchor="t"/>
          <a:lstStyle/>
          <a:p>
            <a:pPr eaLnBrk="1" hangingPunct="1"/>
            <a:r>
              <a:rPr lang="zh-CN" altLang="en-US" dirty="0"/>
              <a:t>函数的“最小项之和”表达式。 </a:t>
            </a:r>
          </a:p>
          <a:p>
            <a:pPr eaLnBrk="1" hangingPunct="1">
              <a:buNone/>
            </a:pPr>
            <a:r>
              <a:rPr lang="zh-CN" altLang="en-US" dirty="0"/>
              <a:t>           </a:t>
            </a:r>
            <a:r>
              <a:rPr lang="en-US" altLang="zh-CN" dirty="0"/>
              <a:t>F(A, B, C)=∑m(5,6,7) </a:t>
            </a:r>
          </a:p>
          <a:p>
            <a:pPr eaLnBrk="1" hangingPunct="1"/>
            <a:r>
              <a:rPr lang="zh-CN" altLang="en-US" dirty="0"/>
              <a:t>化简函数表达式，并进行适当变换。</a:t>
            </a:r>
          </a:p>
          <a:p>
            <a:pPr eaLnBrk="1" hangingPunct="1">
              <a:buNone/>
            </a:pPr>
            <a:r>
              <a:rPr lang="zh-CN" altLang="en-US" dirty="0"/>
              <a:t>           </a:t>
            </a:r>
            <a:r>
              <a:rPr lang="en-US" altLang="zh-CN" dirty="0"/>
              <a:t>F(A, B, C)=AB+AC</a:t>
            </a:r>
          </a:p>
          <a:p>
            <a:pPr eaLnBrk="1" hangingPunct="1"/>
            <a:endParaRPr lang="en-US" altLang="zh-CN" dirty="0"/>
          </a:p>
          <a:p>
            <a:pPr eaLnBrk="1" hangingPunct="1"/>
            <a:r>
              <a:rPr lang="zh-CN" altLang="en-US" dirty="0"/>
              <a:t>逻辑电路图 </a:t>
            </a:r>
          </a:p>
        </p:txBody>
      </p:sp>
      <p:sp>
        <p:nvSpPr>
          <p:cNvPr id="40965" name="Rectangle 4"/>
          <p:cNvSpPr/>
          <p:nvPr/>
        </p:nvSpPr>
        <p:spPr>
          <a:xfrm>
            <a:off x="0" y="0"/>
            <a:ext cx="9144000" cy="0"/>
          </a:xfrm>
          <a:prstGeom prst="rect">
            <a:avLst/>
          </a:prstGeom>
          <a:noFill/>
          <a:ln w="9525">
            <a:noFill/>
          </a:ln>
        </p:spPr>
        <p:txBody>
          <a:bodyPr wrap="none" anchor="ctr">
            <a:spAutoFit/>
          </a:bodyPr>
          <a:lstStyle/>
          <a:p>
            <a:endParaRPr lang="zh-CN" altLang="en-US" dirty="0">
              <a:latin typeface="宋体" panose="02010600030101010101" pitchFamily="2" charset="-122"/>
            </a:endParaRPr>
          </a:p>
        </p:txBody>
      </p:sp>
      <p:graphicFrame>
        <p:nvGraphicFramePr>
          <p:cNvPr id="527365" name="Object 5"/>
          <p:cNvGraphicFramePr>
            <a:graphicFrameLocks noChangeAspect="1"/>
          </p:cNvGraphicFramePr>
          <p:nvPr>
            <p:extLst>
              <p:ext uri="{D42A27DB-BD31-4B8C-83A1-F6EECF244321}">
                <p14:modId xmlns:p14="http://schemas.microsoft.com/office/powerpoint/2010/main" val="447010396"/>
              </p:ext>
            </p:extLst>
          </p:nvPr>
        </p:nvGraphicFramePr>
        <p:xfrm>
          <a:off x="971600" y="3144838"/>
          <a:ext cx="3803650" cy="500062"/>
        </p:xfrm>
        <a:graphic>
          <a:graphicData uri="http://schemas.openxmlformats.org/presentationml/2006/ole">
            <mc:AlternateContent xmlns:mc="http://schemas.openxmlformats.org/markup-compatibility/2006">
              <mc:Choice xmlns:v="urn:schemas-microsoft-com:vml" Requires="v">
                <p:oleObj spid="_x0000_s7227" r:id="rId4" imgW="2032000" imgH="266700" progId="">
                  <p:embed/>
                </p:oleObj>
              </mc:Choice>
              <mc:Fallback>
                <p:oleObj r:id="rId4" imgW="2032000" imgH="266700" progId="">
                  <p:embed/>
                  <p:pic>
                    <p:nvPicPr>
                      <p:cNvPr id="0" name="Picture 4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600" y="3144838"/>
                        <a:ext cx="3803650"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pic>
        <p:nvPicPr>
          <p:cNvPr id="527366" name="Picture 6"/>
          <p:cNvPicPr>
            <a:picLocks noChangeAspect="1"/>
          </p:cNvPicPr>
          <p:nvPr/>
        </p:nvPicPr>
        <p:blipFill>
          <a:blip r:embed="rId6"/>
          <a:stretch>
            <a:fillRect/>
          </a:stretch>
        </p:blipFill>
        <p:spPr>
          <a:xfrm>
            <a:off x="5721350" y="2420938"/>
            <a:ext cx="2667000" cy="1333500"/>
          </a:xfrm>
          <a:prstGeom prst="rect">
            <a:avLst/>
          </a:prstGeom>
          <a:noFill/>
          <a:ln w="28575" cap="flat" cmpd="sng">
            <a:solidFill>
              <a:srgbClr val="FF00FF"/>
            </a:solidFill>
            <a:prstDash val="solid"/>
            <a:miter/>
            <a:headEnd type="none" w="med" len="med"/>
            <a:tailEnd type="none" w="med" len="med"/>
          </a:ln>
        </p:spPr>
      </p:pic>
      <p:pic>
        <p:nvPicPr>
          <p:cNvPr id="527367" name="Picture 7"/>
          <p:cNvPicPr>
            <a:picLocks noChangeAspect="1"/>
          </p:cNvPicPr>
          <p:nvPr/>
        </p:nvPicPr>
        <p:blipFill>
          <a:blip r:embed="rId7"/>
          <a:stretch>
            <a:fillRect/>
          </a:stretch>
        </p:blipFill>
        <p:spPr>
          <a:xfrm>
            <a:off x="2987675" y="4221163"/>
            <a:ext cx="2857500" cy="1752600"/>
          </a:xfrm>
          <a:prstGeom prst="rect">
            <a:avLst/>
          </a:prstGeom>
          <a:noFill/>
          <a:ln w="28575" cap="rnd" cmpd="sng">
            <a:solidFill>
              <a:schemeClr val="accent2"/>
            </a:solidFill>
            <a:prstDash val="sysDot"/>
            <a:miter/>
            <a:headEnd type="none" w="med" len="med"/>
            <a:tailEnd type="none" w="med" len="med"/>
          </a:ln>
        </p:spPr>
      </p:pic>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73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736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2736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527366"/>
                                        </p:tgtEl>
                                        <p:attrNameLst>
                                          <p:attrName>style.visibility</p:attrName>
                                        </p:attrNameLst>
                                      </p:cBhvr>
                                      <p:to>
                                        <p:strVal val="visible"/>
                                      </p:to>
                                    </p:set>
                                    <p:animEffect transition="in" filter="box(in)">
                                      <p:cBhvr>
                                        <p:cTn id="17" dur="500"/>
                                        <p:tgtEl>
                                          <p:spTgt spid="527366"/>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527363">
                                            <p:txEl>
                                              <p:pRg st="3" end="3"/>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527365"/>
                                        </p:tgtEl>
                                        <p:attrNameLst>
                                          <p:attrName>style.visibility</p:attrName>
                                        </p:attrNameLst>
                                      </p:cBhvr>
                                      <p:to>
                                        <p:strVal val="visible"/>
                                      </p:to>
                                    </p:set>
                                    <p:animEffect transition="in" filter="wipe(left)">
                                      <p:cBhvr>
                                        <p:cTn id="26" dur="500"/>
                                        <p:tgtEl>
                                          <p:spTgt spid="527365"/>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2736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5" presetClass="entr" presetSubtype="0" fill="hold" nodeType="clickEffect">
                                  <p:stCondLst>
                                    <p:cond delay="0"/>
                                  </p:stCondLst>
                                  <p:childTnLst>
                                    <p:set>
                                      <p:cBhvr>
                                        <p:cTn id="34" dur="1" fill="hold">
                                          <p:stCondLst>
                                            <p:cond delay="0"/>
                                          </p:stCondLst>
                                        </p:cTn>
                                        <p:tgtEl>
                                          <p:spTgt spid="527367"/>
                                        </p:tgtEl>
                                        <p:attrNameLst>
                                          <p:attrName>style.visibility</p:attrName>
                                        </p:attrNameLst>
                                      </p:cBhvr>
                                      <p:to>
                                        <p:strVal val="visible"/>
                                      </p:to>
                                    </p:set>
                                    <p:anim calcmode="lin" valueType="num">
                                      <p:cBhvr>
                                        <p:cTn id="35" dur="1000" fill="hold"/>
                                        <p:tgtEl>
                                          <p:spTgt spid="527367"/>
                                        </p:tgtEl>
                                        <p:attrNameLst>
                                          <p:attrName>ppt_w</p:attrName>
                                        </p:attrNameLst>
                                      </p:cBhvr>
                                      <p:tavLst>
                                        <p:tav tm="0">
                                          <p:val>
                                            <p:fltVal val="0"/>
                                          </p:val>
                                        </p:tav>
                                        <p:tav tm="100000">
                                          <p:val>
                                            <p:strVal val="#ppt_w"/>
                                          </p:val>
                                        </p:tav>
                                      </p:tavLst>
                                    </p:anim>
                                    <p:anim calcmode="lin" valueType="num">
                                      <p:cBhvr>
                                        <p:cTn id="36" dur="1000" fill="hold"/>
                                        <p:tgtEl>
                                          <p:spTgt spid="527367"/>
                                        </p:tgtEl>
                                        <p:attrNameLst>
                                          <p:attrName>ppt_h</p:attrName>
                                        </p:attrNameLst>
                                      </p:cBhvr>
                                      <p:tavLst>
                                        <p:tav tm="0">
                                          <p:val>
                                            <p:fltVal val="0"/>
                                          </p:val>
                                        </p:tav>
                                        <p:tav tm="100000">
                                          <p:val>
                                            <p:strVal val="#ppt_h"/>
                                          </p:val>
                                        </p:tav>
                                      </p:tavLst>
                                    </p:anim>
                                    <p:anim calcmode="lin" valueType="num">
                                      <p:cBhvr>
                                        <p:cTn id="37" dur="1000" fill="hold"/>
                                        <p:tgtEl>
                                          <p:spTgt spid="527367"/>
                                        </p:tgtEl>
                                        <p:attrNameLst>
                                          <p:attrName>ppt_x</p:attrName>
                                        </p:attrNameLst>
                                      </p:cBhvr>
                                      <p:tavLst>
                                        <p:tav tm="0" fmla="#ppt_x+(cos(-2*pi*(1-$))*-#ppt_x-sin(-2*pi*(1-$))*(1-#ppt_y))*(1-$)">
                                          <p:val>
                                            <p:fltVal val="0"/>
                                          </p:val>
                                        </p:tav>
                                        <p:tav tm="100000">
                                          <p:val>
                                            <p:fltVal val="1"/>
                                          </p:val>
                                        </p:tav>
                                      </p:tavLst>
                                    </p:anim>
                                    <p:anim calcmode="lin" valueType="num">
                                      <p:cBhvr>
                                        <p:cTn id="38" dur="1000" fill="hold"/>
                                        <p:tgtEl>
                                          <p:spTgt spid="527367"/>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7363" grpId="0" build="p"/>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7" name="Rectangle 2"/>
          <p:cNvSpPr>
            <a:spLocks noGrp="1"/>
          </p:cNvSpPr>
          <p:nvPr>
            <p:ph type="title"/>
          </p:nvPr>
        </p:nvSpPr>
        <p:spPr/>
        <p:txBody>
          <a:bodyPr vert="horz" wrap="square" lIns="91440" tIns="45720" rIns="91440" bIns="45720" anchor="ctr"/>
          <a:lstStyle/>
          <a:p>
            <a:pPr eaLnBrk="1" hangingPunct="1"/>
            <a:r>
              <a:rPr lang="zh-CN" altLang="en-US" dirty="0"/>
              <a:t>例</a:t>
            </a:r>
            <a:r>
              <a:rPr lang="en-US" altLang="zh-CN" dirty="0"/>
              <a:t>3.7</a:t>
            </a:r>
          </a:p>
        </p:txBody>
      </p:sp>
      <p:sp>
        <p:nvSpPr>
          <p:cNvPr id="528387" name="Rectangle 3"/>
          <p:cNvSpPr>
            <a:spLocks noGrp="1"/>
          </p:cNvSpPr>
          <p:nvPr>
            <p:ph idx="1"/>
          </p:nvPr>
        </p:nvSpPr>
        <p:spPr/>
        <p:txBody>
          <a:bodyPr vert="horz" wrap="square" lIns="91440" tIns="45720" rIns="91440" bIns="45720" anchor="t"/>
          <a:lstStyle/>
          <a:p>
            <a:pPr eaLnBrk="1" hangingPunct="1">
              <a:lnSpc>
                <a:spcPct val="120000"/>
              </a:lnSpc>
            </a:pPr>
            <a:r>
              <a:rPr lang="zh-CN" altLang="en-US" dirty="0"/>
              <a:t>设计一个比较两个</a:t>
            </a:r>
            <a:r>
              <a:rPr lang="en-US" altLang="zh-CN" dirty="0"/>
              <a:t>3</a:t>
            </a:r>
            <a:r>
              <a:rPr lang="zh-CN" altLang="en-US" dirty="0"/>
              <a:t>位二进制数是否相等的数值比数器。</a:t>
            </a:r>
            <a:endParaRPr lang="en-US" altLang="zh-CN" dirty="0"/>
          </a:p>
          <a:p>
            <a:pPr eaLnBrk="1" hangingPunct="1">
              <a:lnSpc>
                <a:spcPct val="120000"/>
              </a:lnSpc>
            </a:pPr>
            <a:endParaRPr lang="zh-CN" altLang="en-US" dirty="0"/>
          </a:p>
          <a:p>
            <a:pPr eaLnBrk="1" hangingPunct="1">
              <a:lnSpc>
                <a:spcPct val="120000"/>
              </a:lnSpc>
            </a:pPr>
            <a:r>
              <a:rPr lang="zh-CN" altLang="en-US" dirty="0">
                <a:solidFill>
                  <a:schemeClr val="accent2"/>
                </a:solidFill>
              </a:rPr>
              <a:t>解：</a:t>
            </a:r>
            <a:r>
              <a:rPr lang="zh-CN" altLang="en-US" sz="2000" dirty="0">
                <a:latin typeface="SimSun" panose="02010600030101010101" pitchFamily="2" charset="-122"/>
                <a:ea typeface="SimSun" panose="02010600030101010101" pitchFamily="2" charset="-122"/>
              </a:rPr>
              <a:t>设待比较的两</a:t>
            </a:r>
            <a:r>
              <a:rPr lang="en-US" altLang="zh-CN" sz="2000" dirty="0">
                <a:latin typeface="SimSun" panose="02010600030101010101" pitchFamily="2" charset="-122"/>
                <a:ea typeface="SimSun" panose="02010600030101010101" pitchFamily="2" charset="-122"/>
              </a:rPr>
              <a:t>3</a:t>
            </a:r>
            <a:r>
              <a:rPr lang="zh-CN" altLang="en-US" sz="2000" dirty="0">
                <a:latin typeface="SimSun" panose="02010600030101010101" pitchFamily="2" charset="-122"/>
                <a:ea typeface="SimSun" panose="02010600030101010101" pitchFamily="2" charset="-122"/>
              </a:rPr>
              <a:t>位数分别为</a:t>
            </a:r>
            <a:r>
              <a:rPr lang="en-US" altLang="zh-CN" sz="2000" dirty="0">
                <a:latin typeface="SimSun" panose="02010600030101010101" pitchFamily="2" charset="-122"/>
                <a:ea typeface="SimSun" panose="02010600030101010101" pitchFamily="2" charset="-122"/>
              </a:rPr>
              <a:t>A=A</a:t>
            </a:r>
            <a:r>
              <a:rPr lang="en-US" altLang="zh-CN" sz="2000" baseline="-25000" dirty="0">
                <a:latin typeface="SimSun" panose="02010600030101010101" pitchFamily="2" charset="-122"/>
                <a:ea typeface="SimSun" panose="02010600030101010101" pitchFamily="2" charset="-122"/>
              </a:rPr>
              <a:t>3</a:t>
            </a:r>
            <a:r>
              <a:rPr lang="en-US" altLang="zh-CN" sz="2000" dirty="0">
                <a:latin typeface="SimSun" panose="02010600030101010101" pitchFamily="2" charset="-122"/>
                <a:ea typeface="SimSun" panose="02010600030101010101" pitchFamily="2" charset="-122"/>
              </a:rPr>
              <a:t>A</a:t>
            </a:r>
            <a:r>
              <a:rPr lang="en-US" altLang="zh-CN" sz="2000" baseline="-25000" dirty="0">
                <a:latin typeface="SimSun" panose="02010600030101010101" pitchFamily="2" charset="-122"/>
                <a:ea typeface="SimSun" panose="02010600030101010101" pitchFamily="2" charset="-122"/>
              </a:rPr>
              <a:t>2</a:t>
            </a:r>
            <a:r>
              <a:rPr lang="en-US" altLang="zh-CN" sz="2000" dirty="0">
                <a:latin typeface="SimSun" panose="02010600030101010101" pitchFamily="2" charset="-122"/>
                <a:ea typeface="SimSun" panose="02010600030101010101" pitchFamily="2" charset="-122"/>
              </a:rPr>
              <a:t>A</a:t>
            </a:r>
            <a:r>
              <a:rPr lang="en-US" altLang="zh-CN" sz="2000" baseline="-25000" dirty="0">
                <a:latin typeface="SimSun" panose="02010600030101010101" pitchFamily="2" charset="-122"/>
                <a:ea typeface="SimSun" panose="02010600030101010101" pitchFamily="2" charset="-122"/>
              </a:rPr>
              <a:t>1</a:t>
            </a:r>
            <a:r>
              <a:rPr lang="zh-CN" altLang="en-US" sz="2000" dirty="0">
                <a:latin typeface="SimSun" panose="02010600030101010101" pitchFamily="2" charset="-122"/>
                <a:ea typeface="SimSun" panose="02010600030101010101" pitchFamily="2" charset="-122"/>
              </a:rPr>
              <a:t>，</a:t>
            </a:r>
            <a:r>
              <a:rPr lang="en-US" altLang="zh-CN" sz="2000" dirty="0">
                <a:latin typeface="SimSun" panose="02010600030101010101" pitchFamily="2" charset="-122"/>
                <a:ea typeface="SimSun" panose="02010600030101010101" pitchFamily="2" charset="-122"/>
              </a:rPr>
              <a:t>B=B</a:t>
            </a:r>
            <a:r>
              <a:rPr lang="en-US" altLang="zh-CN" sz="2000" baseline="-25000" dirty="0">
                <a:latin typeface="SimSun" panose="02010600030101010101" pitchFamily="2" charset="-122"/>
                <a:ea typeface="SimSun" panose="02010600030101010101" pitchFamily="2" charset="-122"/>
              </a:rPr>
              <a:t>3</a:t>
            </a:r>
            <a:r>
              <a:rPr lang="en-US" altLang="zh-CN" sz="2000" dirty="0">
                <a:latin typeface="SimSun" panose="02010600030101010101" pitchFamily="2" charset="-122"/>
                <a:ea typeface="SimSun" panose="02010600030101010101" pitchFamily="2" charset="-122"/>
              </a:rPr>
              <a:t>B</a:t>
            </a:r>
            <a:r>
              <a:rPr lang="en-US" altLang="zh-CN" sz="2000" baseline="-25000" dirty="0">
                <a:latin typeface="SimSun" panose="02010600030101010101" pitchFamily="2" charset="-122"/>
                <a:ea typeface="SimSun" panose="02010600030101010101" pitchFamily="2" charset="-122"/>
              </a:rPr>
              <a:t>2</a:t>
            </a:r>
            <a:r>
              <a:rPr lang="en-US" altLang="zh-CN" sz="2000" dirty="0">
                <a:latin typeface="SimSun" panose="02010600030101010101" pitchFamily="2" charset="-122"/>
                <a:ea typeface="SimSun" panose="02010600030101010101" pitchFamily="2" charset="-122"/>
              </a:rPr>
              <a:t>B</a:t>
            </a:r>
            <a:r>
              <a:rPr lang="en-US" altLang="zh-CN" sz="2000" baseline="-25000" dirty="0">
                <a:latin typeface="SimSun" panose="02010600030101010101" pitchFamily="2" charset="-122"/>
                <a:ea typeface="SimSun" panose="02010600030101010101" pitchFamily="2" charset="-122"/>
              </a:rPr>
              <a:t>1</a:t>
            </a:r>
            <a:r>
              <a:rPr lang="zh-CN" altLang="en-US" sz="2000" dirty="0">
                <a:latin typeface="SimSun" panose="02010600030101010101" pitchFamily="2" charset="-122"/>
                <a:ea typeface="SimSun" panose="02010600030101010101" pitchFamily="2" charset="-122"/>
              </a:rPr>
              <a:t>，电路的输出为</a:t>
            </a:r>
            <a:r>
              <a:rPr lang="en-US" altLang="zh-CN" sz="2000" dirty="0">
                <a:latin typeface="SimSun" panose="02010600030101010101" pitchFamily="2" charset="-122"/>
                <a:ea typeface="SimSun" panose="02010600030101010101" pitchFamily="2" charset="-122"/>
              </a:rPr>
              <a:t>F</a:t>
            </a:r>
            <a:r>
              <a:rPr lang="zh-CN" altLang="en-US" sz="2000" dirty="0">
                <a:latin typeface="SimSun" panose="02010600030101010101" pitchFamily="2" charset="-122"/>
                <a:ea typeface="SimSun" panose="02010600030101010101" pitchFamily="2" charset="-122"/>
              </a:rPr>
              <a:t>。当</a:t>
            </a:r>
            <a:r>
              <a:rPr lang="en-US" altLang="zh-CN" sz="2000" dirty="0">
                <a:latin typeface="SimSun" panose="02010600030101010101" pitchFamily="2" charset="-122"/>
                <a:ea typeface="SimSun" panose="02010600030101010101" pitchFamily="2" charset="-122"/>
              </a:rPr>
              <a:t>A=B</a:t>
            </a:r>
            <a:r>
              <a:rPr lang="zh-CN" altLang="en-US" sz="2000" dirty="0">
                <a:latin typeface="SimSun" panose="02010600030101010101" pitchFamily="2" charset="-122"/>
                <a:ea typeface="SimSun" panose="02010600030101010101" pitchFamily="2" charset="-122"/>
              </a:rPr>
              <a:t>时，</a:t>
            </a:r>
            <a:r>
              <a:rPr lang="en-US" altLang="zh-CN" sz="2000" dirty="0">
                <a:latin typeface="SimSun" panose="02010600030101010101" pitchFamily="2" charset="-122"/>
                <a:ea typeface="SimSun" panose="02010600030101010101" pitchFamily="2" charset="-122"/>
              </a:rPr>
              <a:t>F</a:t>
            </a:r>
            <a:r>
              <a:rPr lang="zh-CN" altLang="en-US" sz="2000" dirty="0">
                <a:latin typeface="SimSun" panose="02010600030101010101" pitchFamily="2" charset="-122"/>
                <a:ea typeface="SimSun" panose="02010600030101010101" pitchFamily="2" charset="-122"/>
              </a:rPr>
              <a:t>为</a:t>
            </a:r>
            <a:r>
              <a:rPr lang="en-US" altLang="zh-CN" sz="2000" dirty="0">
                <a:latin typeface="SimSun" panose="02010600030101010101" pitchFamily="2" charset="-122"/>
                <a:ea typeface="SimSun" panose="02010600030101010101" pitchFamily="2" charset="-122"/>
              </a:rPr>
              <a:t>1</a:t>
            </a:r>
            <a:r>
              <a:rPr lang="zh-CN" altLang="en-US" sz="2000" dirty="0">
                <a:latin typeface="SimSun" panose="02010600030101010101" pitchFamily="2" charset="-122"/>
                <a:ea typeface="SimSun" panose="02010600030101010101" pitchFamily="2" charset="-122"/>
              </a:rPr>
              <a:t>；否则</a:t>
            </a:r>
            <a:r>
              <a:rPr lang="en-US" altLang="zh-CN" sz="2000" dirty="0">
                <a:latin typeface="SimSun" panose="02010600030101010101" pitchFamily="2" charset="-122"/>
                <a:ea typeface="SimSun" panose="02010600030101010101" pitchFamily="2" charset="-122"/>
              </a:rPr>
              <a:t>F</a:t>
            </a:r>
            <a:r>
              <a:rPr lang="zh-CN" altLang="en-US" sz="2000" dirty="0">
                <a:latin typeface="SimSun" panose="02010600030101010101" pitchFamily="2" charset="-122"/>
                <a:ea typeface="SimSun" panose="02010600030101010101" pitchFamily="2" charset="-122"/>
              </a:rPr>
              <a:t>为</a:t>
            </a:r>
            <a:r>
              <a:rPr lang="en-US" altLang="zh-CN" sz="2000" dirty="0">
                <a:latin typeface="SimSun" panose="02010600030101010101" pitchFamily="2" charset="-122"/>
                <a:ea typeface="SimSun" panose="02010600030101010101" pitchFamily="2" charset="-122"/>
              </a:rPr>
              <a:t>0</a:t>
            </a:r>
            <a:r>
              <a:rPr lang="zh-CN" altLang="en-US" sz="2000" dirty="0">
                <a:latin typeface="SimSun" panose="02010600030101010101" pitchFamily="2" charset="-122"/>
                <a:ea typeface="SimSun" panose="02010600030101010101" pitchFamily="2" charset="-122"/>
              </a:rPr>
              <a:t>。</a:t>
            </a:r>
            <a:endParaRPr lang="en-US" altLang="zh-CN" sz="2000" dirty="0">
              <a:latin typeface="SimSun" panose="02010600030101010101" pitchFamily="2" charset="-122"/>
              <a:ea typeface="SimSun" panose="02010600030101010101" pitchFamily="2" charset="-122"/>
            </a:endParaRPr>
          </a:p>
          <a:p>
            <a:pPr eaLnBrk="1" hangingPunct="1">
              <a:lnSpc>
                <a:spcPct val="120000"/>
              </a:lnSpc>
            </a:pPr>
            <a:endParaRPr lang="zh-CN" altLang="en-US" sz="2000" dirty="0">
              <a:latin typeface="SimSun" panose="02010600030101010101" pitchFamily="2" charset="-122"/>
              <a:ea typeface="SimSun" panose="02010600030101010101" pitchFamily="2" charset="-122"/>
            </a:endParaRPr>
          </a:p>
          <a:p>
            <a:pPr eaLnBrk="1" hangingPunct="1">
              <a:lnSpc>
                <a:spcPct val="120000"/>
              </a:lnSpc>
            </a:pPr>
            <a:r>
              <a:rPr lang="zh-CN" altLang="en-US" sz="2000" dirty="0">
                <a:latin typeface="SimSun" panose="02010600030101010101" pitchFamily="2" charset="-122"/>
                <a:ea typeface="SimSun" panose="02010600030101010101" pitchFamily="2" charset="-122"/>
              </a:rPr>
              <a:t>根据常识可知，要使</a:t>
            </a:r>
            <a:r>
              <a:rPr lang="en-US" altLang="zh-CN" sz="2000" dirty="0">
                <a:latin typeface="SimSun" panose="02010600030101010101" pitchFamily="2" charset="-122"/>
                <a:ea typeface="SimSun" panose="02010600030101010101" pitchFamily="2" charset="-122"/>
              </a:rPr>
              <a:t>A=B</a:t>
            </a:r>
            <a:r>
              <a:rPr lang="zh-CN" altLang="en-US" sz="2000" dirty="0">
                <a:latin typeface="SimSun" panose="02010600030101010101" pitchFamily="2" charset="-122"/>
                <a:ea typeface="SimSun" panose="02010600030101010101" pitchFamily="2" charset="-122"/>
              </a:rPr>
              <a:t>，必须使</a:t>
            </a:r>
            <a:r>
              <a:rPr lang="en-US" altLang="zh-CN" sz="2000" dirty="0">
                <a:latin typeface="SimSun" panose="02010600030101010101" pitchFamily="2" charset="-122"/>
                <a:ea typeface="SimSun" panose="02010600030101010101" pitchFamily="2" charset="-122"/>
              </a:rPr>
              <a:t>A</a:t>
            </a:r>
            <a:r>
              <a:rPr lang="en-US" altLang="zh-CN" sz="2000" baseline="-25000" dirty="0">
                <a:latin typeface="SimSun" panose="02010600030101010101" pitchFamily="2" charset="-122"/>
                <a:ea typeface="SimSun" panose="02010600030101010101" pitchFamily="2" charset="-122"/>
              </a:rPr>
              <a:t>3</a:t>
            </a:r>
            <a:r>
              <a:rPr lang="en-US" altLang="zh-CN" sz="2000" dirty="0">
                <a:latin typeface="SimSun" panose="02010600030101010101" pitchFamily="2" charset="-122"/>
                <a:ea typeface="SimSun" panose="02010600030101010101" pitchFamily="2" charset="-122"/>
              </a:rPr>
              <a:t>=B</a:t>
            </a:r>
            <a:r>
              <a:rPr lang="en-US" altLang="zh-CN" sz="2000" baseline="-25000" dirty="0">
                <a:latin typeface="SimSun" panose="02010600030101010101" pitchFamily="2" charset="-122"/>
                <a:ea typeface="SimSun" panose="02010600030101010101" pitchFamily="2" charset="-122"/>
              </a:rPr>
              <a:t>3</a:t>
            </a:r>
            <a:r>
              <a:rPr lang="zh-CN" altLang="en-US" sz="2000" dirty="0">
                <a:latin typeface="SimSun" panose="02010600030101010101" pitchFamily="2" charset="-122"/>
                <a:ea typeface="SimSun" panose="02010600030101010101" pitchFamily="2" charset="-122"/>
              </a:rPr>
              <a:t>，</a:t>
            </a:r>
            <a:r>
              <a:rPr lang="en-US" altLang="zh-CN" sz="2000" dirty="0">
                <a:latin typeface="SimSun" panose="02010600030101010101" pitchFamily="2" charset="-122"/>
                <a:ea typeface="SimSun" panose="02010600030101010101" pitchFamily="2" charset="-122"/>
              </a:rPr>
              <a:t>A</a:t>
            </a:r>
            <a:r>
              <a:rPr lang="en-US" altLang="zh-CN" sz="2000" baseline="-25000" dirty="0">
                <a:latin typeface="SimSun" panose="02010600030101010101" pitchFamily="2" charset="-122"/>
                <a:ea typeface="SimSun" panose="02010600030101010101" pitchFamily="2" charset="-122"/>
              </a:rPr>
              <a:t>2</a:t>
            </a:r>
            <a:r>
              <a:rPr lang="en-US" altLang="zh-CN" sz="2000" dirty="0">
                <a:latin typeface="SimSun" panose="02010600030101010101" pitchFamily="2" charset="-122"/>
                <a:ea typeface="SimSun" panose="02010600030101010101" pitchFamily="2" charset="-122"/>
              </a:rPr>
              <a:t>=B</a:t>
            </a:r>
            <a:r>
              <a:rPr lang="en-US" altLang="zh-CN" sz="2000" baseline="-25000" dirty="0">
                <a:latin typeface="SimSun" panose="02010600030101010101" pitchFamily="2" charset="-122"/>
                <a:ea typeface="SimSun" panose="02010600030101010101" pitchFamily="2" charset="-122"/>
              </a:rPr>
              <a:t>2</a:t>
            </a:r>
            <a:r>
              <a:rPr lang="zh-CN" altLang="en-US" sz="2000" dirty="0">
                <a:latin typeface="SimSun" panose="02010600030101010101" pitchFamily="2" charset="-122"/>
                <a:ea typeface="SimSun" panose="02010600030101010101" pitchFamily="2" charset="-122"/>
              </a:rPr>
              <a:t>，</a:t>
            </a:r>
            <a:r>
              <a:rPr lang="en-US" altLang="zh-CN" sz="2000" dirty="0">
                <a:latin typeface="SimSun" panose="02010600030101010101" pitchFamily="2" charset="-122"/>
                <a:ea typeface="SimSun" panose="02010600030101010101" pitchFamily="2" charset="-122"/>
              </a:rPr>
              <a:t>A</a:t>
            </a:r>
            <a:r>
              <a:rPr lang="en-US" altLang="zh-CN" sz="2000" baseline="-25000" dirty="0">
                <a:latin typeface="SimSun" panose="02010600030101010101" pitchFamily="2" charset="-122"/>
                <a:ea typeface="SimSun" panose="02010600030101010101" pitchFamily="2" charset="-122"/>
              </a:rPr>
              <a:t>1</a:t>
            </a:r>
            <a:r>
              <a:rPr lang="en-US" altLang="zh-CN" sz="2000" dirty="0">
                <a:latin typeface="SimSun" panose="02010600030101010101" pitchFamily="2" charset="-122"/>
                <a:ea typeface="SimSun" panose="02010600030101010101" pitchFamily="2" charset="-122"/>
              </a:rPr>
              <a:t>=B</a:t>
            </a:r>
            <a:r>
              <a:rPr lang="en-US" altLang="zh-CN" sz="2000" baseline="-25000" dirty="0">
                <a:latin typeface="SimSun" panose="02010600030101010101" pitchFamily="2" charset="-122"/>
                <a:ea typeface="SimSun" panose="02010600030101010101" pitchFamily="2" charset="-122"/>
              </a:rPr>
              <a:t>1</a:t>
            </a:r>
            <a:r>
              <a:rPr lang="zh-CN" altLang="en-US" sz="2000" dirty="0">
                <a:latin typeface="SimSun" panose="02010600030101010101" pitchFamily="2" charset="-122"/>
                <a:ea typeface="SimSun" panose="02010600030101010101" pitchFamily="2" charset="-122"/>
              </a:rPr>
              <a:t>，即要使</a:t>
            </a:r>
            <a:r>
              <a:rPr lang="en-US" altLang="zh-CN" sz="2000" dirty="0">
                <a:latin typeface="SimSun" panose="02010600030101010101" pitchFamily="2" charset="-122"/>
                <a:ea typeface="SimSun" panose="02010600030101010101" pitchFamily="2" charset="-122"/>
              </a:rPr>
              <a:t>F</a:t>
            </a:r>
            <a:r>
              <a:rPr lang="zh-CN" altLang="en-US" sz="2000" dirty="0">
                <a:latin typeface="SimSun" panose="02010600030101010101" pitchFamily="2" charset="-122"/>
                <a:ea typeface="SimSun" panose="02010600030101010101" pitchFamily="2" charset="-122"/>
              </a:rPr>
              <a:t>为</a:t>
            </a:r>
            <a:r>
              <a:rPr lang="en-US" altLang="zh-CN" sz="2000" dirty="0">
                <a:latin typeface="SimSun" panose="02010600030101010101" pitchFamily="2" charset="-122"/>
                <a:ea typeface="SimSun" panose="02010600030101010101" pitchFamily="2" charset="-122"/>
              </a:rPr>
              <a:t>1</a:t>
            </a:r>
            <a:r>
              <a:rPr lang="zh-CN" altLang="en-US" sz="2000" dirty="0">
                <a:latin typeface="SimSun" panose="02010600030101010101" pitchFamily="2" charset="-122"/>
                <a:ea typeface="SimSun" panose="02010600030101010101" pitchFamily="2" charset="-122"/>
              </a:rPr>
              <a:t>，必须使三位数同时为</a:t>
            </a:r>
            <a:r>
              <a:rPr lang="en-US" altLang="zh-CN" sz="2000" dirty="0">
                <a:latin typeface="SimSun" panose="02010600030101010101" pitchFamily="2" charset="-122"/>
                <a:ea typeface="SimSun" panose="02010600030101010101" pitchFamily="2" charset="-122"/>
              </a:rPr>
              <a:t>0</a:t>
            </a:r>
            <a:r>
              <a:rPr lang="zh-CN" altLang="en-US" sz="2000" dirty="0">
                <a:latin typeface="SimSun" panose="02010600030101010101" pitchFamily="2" charset="-122"/>
                <a:ea typeface="SimSun" panose="02010600030101010101" pitchFamily="2" charset="-122"/>
              </a:rPr>
              <a:t>或同时为</a:t>
            </a:r>
            <a:r>
              <a:rPr lang="en-US" altLang="zh-CN" sz="2000" dirty="0">
                <a:latin typeface="SimSun" panose="02010600030101010101" pitchFamily="2" charset="-122"/>
                <a:ea typeface="SimSun" panose="02010600030101010101" pitchFamily="2" charset="-122"/>
              </a:rPr>
              <a:t>1</a:t>
            </a:r>
            <a:r>
              <a:rPr lang="zh-CN" altLang="en-US" sz="2000" dirty="0">
                <a:latin typeface="SimSun" panose="02010600030101010101" pitchFamily="2" charset="-122"/>
                <a:ea typeface="SimSun" panose="02010600030101010101" pitchFamily="2" charset="-122"/>
              </a:rPr>
              <a:t>。即</a:t>
            </a:r>
            <a:r>
              <a:rPr lang="en-US" altLang="zh-CN" sz="2000" dirty="0">
                <a:latin typeface="SimSun" panose="02010600030101010101" pitchFamily="2" charset="-122"/>
                <a:ea typeface="SimSun" panose="02010600030101010101" pitchFamily="2" charset="-122"/>
              </a:rPr>
              <a:t>F</a:t>
            </a:r>
            <a:r>
              <a:rPr lang="zh-CN" altLang="en-US" sz="2000" dirty="0">
                <a:latin typeface="SimSun" panose="02010600030101010101" pitchFamily="2" charset="-122"/>
                <a:ea typeface="SimSun" panose="02010600030101010101" pitchFamily="2" charset="-122"/>
              </a:rPr>
              <a:t>和</a:t>
            </a:r>
            <a:r>
              <a:rPr lang="en-US" altLang="zh-CN" sz="2000" dirty="0">
                <a:latin typeface="SimSun" panose="02010600030101010101" pitchFamily="2" charset="-122"/>
                <a:ea typeface="SimSun" panose="02010600030101010101" pitchFamily="2" charset="-122"/>
              </a:rPr>
              <a:t>A</a:t>
            </a:r>
            <a:r>
              <a:rPr lang="zh-CN" altLang="en-US" sz="2000" dirty="0">
                <a:latin typeface="SimSun" panose="02010600030101010101" pitchFamily="2" charset="-122"/>
                <a:ea typeface="SimSun" panose="02010600030101010101" pitchFamily="2" charset="-122"/>
              </a:rPr>
              <a:t>，</a:t>
            </a:r>
            <a:r>
              <a:rPr lang="en-US" altLang="zh-CN" sz="2000" dirty="0">
                <a:latin typeface="SimSun" panose="02010600030101010101" pitchFamily="2" charset="-122"/>
                <a:ea typeface="SimSun" panose="02010600030101010101" pitchFamily="2" charset="-122"/>
              </a:rPr>
              <a:t>B</a:t>
            </a:r>
            <a:r>
              <a:rPr lang="zh-CN" altLang="en-US" sz="2000" dirty="0">
                <a:latin typeface="SimSun" panose="02010600030101010101" pitchFamily="2" charset="-122"/>
                <a:ea typeface="SimSun" panose="02010600030101010101" pitchFamily="2" charset="-122"/>
              </a:rPr>
              <a:t>的关系可用如下函数描述：</a:t>
            </a:r>
          </a:p>
          <a:p>
            <a:pPr eaLnBrk="1" hangingPunct="1">
              <a:lnSpc>
                <a:spcPct val="120000"/>
              </a:lnSpc>
            </a:pPr>
            <a:endParaRPr lang="zh-CN" altLang="en-US" dirty="0"/>
          </a:p>
          <a:p>
            <a:pPr eaLnBrk="1" hangingPunct="1">
              <a:lnSpc>
                <a:spcPct val="120000"/>
              </a:lnSpc>
            </a:pPr>
            <a:endParaRPr lang="zh-CN" altLang="en-US" dirty="0"/>
          </a:p>
          <a:p>
            <a:pPr eaLnBrk="1" hangingPunct="1">
              <a:lnSpc>
                <a:spcPct val="120000"/>
              </a:lnSpc>
            </a:pPr>
            <a:r>
              <a:rPr lang="zh-CN" altLang="en-US" sz="2000" dirty="0">
                <a:latin typeface="SimSun" panose="02010600030101010101" pitchFamily="2" charset="-122"/>
                <a:ea typeface="SimSun" panose="02010600030101010101" pitchFamily="2" charset="-122"/>
              </a:rPr>
              <a:t>电路图 </a:t>
            </a:r>
          </a:p>
        </p:txBody>
      </p:sp>
      <p:graphicFrame>
        <p:nvGraphicFramePr>
          <p:cNvPr id="528388" name="Object 4"/>
          <p:cNvGraphicFramePr>
            <a:graphicFrameLocks noChangeAspect="1"/>
          </p:cNvGraphicFramePr>
          <p:nvPr>
            <p:extLst>
              <p:ext uri="{D42A27DB-BD31-4B8C-83A1-F6EECF244321}">
                <p14:modId xmlns:p14="http://schemas.microsoft.com/office/powerpoint/2010/main" val="3305635038"/>
              </p:ext>
            </p:extLst>
          </p:nvPr>
        </p:nvGraphicFramePr>
        <p:xfrm>
          <a:off x="392113" y="4155926"/>
          <a:ext cx="8212137" cy="857250"/>
        </p:xfrm>
        <a:graphic>
          <a:graphicData uri="http://schemas.openxmlformats.org/presentationml/2006/ole">
            <mc:AlternateContent xmlns:mc="http://schemas.openxmlformats.org/markup-compatibility/2006">
              <mc:Choice xmlns:v="urn:schemas-microsoft-com:vml" Requires="v">
                <p:oleObj spid="_x0000_s8261" r:id="rId4" imgW="4838700" imgH="508000" progId="">
                  <p:embed/>
                </p:oleObj>
              </mc:Choice>
              <mc:Fallback>
                <p:oleObj r:id="rId4" imgW="4838700" imgH="508000" progId="">
                  <p:embed/>
                  <p:pic>
                    <p:nvPicPr>
                      <p:cNvPr id="0" name="Picture 5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2113" y="4155926"/>
                        <a:ext cx="8212137"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pic>
        <p:nvPicPr>
          <p:cNvPr id="528389" name="Picture 5" descr="LJ68"/>
          <p:cNvPicPr>
            <a:picLocks noChangeAspect="1"/>
          </p:cNvPicPr>
          <p:nvPr/>
        </p:nvPicPr>
        <p:blipFill>
          <a:blip r:embed="rId6"/>
          <a:stretch>
            <a:fillRect/>
          </a:stretch>
        </p:blipFill>
        <p:spPr>
          <a:xfrm>
            <a:off x="5267325" y="2996952"/>
            <a:ext cx="3408363" cy="2982913"/>
          </a:xfrm>
          <a:prstGeom prst="rect">
            <a:avLst/>
          </a:prstGeom>
          <a:noFill/>
          <a:ln w="28575" cap="flat" cmpd="sng">
            <a:solidFill>
              <a:schemeClr val="accent2"/>
            </a:solidFill>
            <a:prstDash val="solid"/>
            <a:miter/>
            <a:headEnd type="none" w="med" len="med"/>
            <a:tailEnd type="none" w="med" len="med"/>
          </a:ln>
        </p:spPr>
      </p:pic>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83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2838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2838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528388"/>
                                        </p:tgtEl>
                                        <p:attrNameLst>
                                          <p:attrName>style.visibility</p:attrName>
                                        </p:attrNameLst>
                                      </p:cBhvr>
                                      <p:to>
                                        <p:strVal val="visible"/>
                                      </p:to>
                                    </p:set>
                                    <p:animEffect transition="in" filter="wipe(left)">
                                      <p:cBhvr>
                                        <p:cTn id="19" dur="500"/>
                                        <p:tgtEl>
                                          <p:spTgt spid="528388"/>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528387">
                                            <p:txEl>
                                              <p:pRg st="7" end="7"/>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8" presetClass="entr" presetSubtype="16" fill="hold" nodeType="clickEffect">
                                  <p:stCondLst>
                                    <p:cond delay="0"/>
                                  </p:stCondLst>
                                  <p:childTnLst>
                                    <p:set>
                                      <p:cBhvr>
                                        <p:cTn id="27" dur="1" fill="hold">
                                          <p:stCondLst>
                                            <p:cond delay="0"/>
                                          </p:stCondLst>
                                        </p:cTn>
                                        <p:tgtEl>
                                          <p:spTgt spid="528389"/>
                                        </p:tgtEl>
                                        <p:attrNameLst>
                                          <p:attrName>style.visibility</p:attrName>
                                        </p:attrNameLst>
                                      </p:cBhvr>
                                      <p:to>
                                        <p:strVal val="visible"/>
                                      </p:to>
                                    </p:set>
                                    <p:animEffect transition="in" filter="diamond(in)">
                                      <p:cBhvr>
                                        <p:cTn id="28" dur="2000"/>
                                        <p:tgtEl>
                                          <p:spTgt spid="5283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8387"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5714" name="Rectangle 2"/>
          <p:cNvSpPr>
            <a:spLocks noGrp="1"/>
          </p:cNvSpPr>
          <p:nvPr>
            <p:ph type="title"/>
          </p:nvPr>
        </p:nvSpPr>
        <p:spPr/>
        <p:txBody>
          <a:bodyPr vert="horz" wrap="square" lIns="91440" tIns="45720" rIns="91440" bIns="45720" anchor="ctr"/>
          <a:lstStyle/>
          <a:p>
            <a:pPr eaLnBrk="1" hangingPunct="1"/>
            <a:r>
              <a:rPr lang="zh-CN" altLang="en-US" dirty="0"/>
              <a:t>例</a:t>
            </a:r>
            <a:r>
              <a:rPr lang="en-US" altLang="zh-CN" dirty="0"/>
              <a:t>3.8</a:t>
            </a:r>
          </a:p>
        </p:txBody>
      </p:sp>
      <p:sp>
        <p:nvSpPr>
          <p:cNvPr id="529411" name="Rectangle 3"/>
          <p:cNvSpPr>
            <a:spLocks noGrp="1"/>
          </p:cNvSpPr>
          <p:nvPr>
            <p:ph type="body" sz="half" idx="1"/>
          </p:nvPr>
        </p:nvSpPr>
        <p:spPr>
          <a:xfrm>
            <a:off x="107950" y="981075"/>
            <a:ext cx="4367213" cy="5543550"/>
          </a:xfrm>
        </p:spPr>
        <p:txBody>
          <a:bodyPr vert="horz" wrap="square" lIns="91440" tIns="45720" rIns="91440" bIns="45720" anchor="t"/>
          <a:lstStyle/>
          <a:p>
            <a:pPr marL="0" indent="0" eaLnBrk="1" hangingPunct="1"/>
            <a:r>
              <a:rPr lang="zh-CN" altLang="en-US" dirty="0"/>
              <a:t>设计一个用于判断献血者与受血者的血型是否相容的电路。血型相容规则如表所列，表中“√”表示血型相容。</a:t>
            </a:r>
          </a:p>
          <a:p>
            <a:pPr marL="0" indent="0" eaLnBrk="1" hangingPunct="1"/>
            <a:r>
              <a:rPr lang="zh-CN" altLang="en-US" dirty="0">
                <a:solidFill>
                  <a:schemeClr val="accent2"/>
                </a:solidFill>
              </a:rPr>
              <a:t>解：</a:t>
            </a:r>
            <a:r>
              <a:rPr lang="zh-CN" altLang="en-US" sz="2000" dirty="0">
                <a:latin typeface="SimSun" panose="02010600030101010101" pitchFamily="2" charset="-122"/>
                <a:ea typeface="SimSun" panose="02010600030101010101" pitchFamily="2" charset="-122"/>
              </a:rPr>
              <a:t>根据题意，献血者和受血者的血型为电路的输入变量。</a:t>
            </a:r>
            <a:r>
              <a:rPr lang="en-US" altLang="zh-CN" sz="2000" dirty="0">
                <a:latin typeface="SimSun" panose="02010600030101010101" pitchFamily="2" charset="-122"/>
                <a:ea typeface="SimSun" panose="02010600030101010101" pitchFamily="2" charset="-122"/>
              </a:rPr>
              <a:t>4</a:t>
            </a:r>
            <a:r>
              <a:rPr lang="zh-CN" altLang="en-US" sz="2000" dirty="0">
                <a:latin typeface="SimSun" panose="02010600030101010101" pitchFamily="2" charset="-122"/>
                <a:ea typeface="SimSun" panose="02010600030101010101" pitchFamily="2" charset="-122"/>
              </a:rPr>
              <a:t>种血型可用两个变量的</a:t>
            </a:r>
            <a:r>
              <a:rPr lang="en-US" altLang="zh-CN" sz="2000" dirty="0">
                <a:latin typeface="SimSun" panose="02010600030101010101" pitchFamily="2" charset="-122"/>
                <a:ea typeface="SimSun" panose="02010600030101010101" pitchFamily="2" charset="-122"/>
              </a:rPr>
              <a:t>4</a:t>
            </a:r>
            <a:r>
              <a:rPr lang="zh-CN" altLang="en-US" sz="2000" dirty="0">
                <a:latin typeface="SimSun" panose="02010600030101010101" pitchFamily="2" charset="-122"/>
                <a:ea typeface="SimSun" panose="02010600030101010101" pitchFamily="2" charset="-122"/>
              </a:rPr>
              <a:t>种编码表示。设变量</a:t>
            </a:r>
            <a:r>
              <a:rPr lang="en-US" altLang="zh-CN" sz="2000" dirty="0">
                <a:latin typeface="SimSun" panose="02010600030101010101" pitchFamily="2" charset="-122"/>
                <a:ea typeface="SimSun" panose="02010600030101010101" pitchFamily="2" charset="-122"/>
              </a:rPr>
              <a:t>W</a:t>
            </a:r>
            <a:r>
              <a:rPr lang="zh-CN" altLang="en-US" sz="2000" dirty="0">
                <a:latin typeface="SimSun" panose="02010600030101010101" pitchFamily="2" charset="-122"/>
                <a:ea typeface="SimSun" panose="02010600030101010101" pitchFamily="2" charset="-122"/>
              </a:rPr>
              <a:t>，</a:t>
            </a:r>
            <a:r>
              <a:rPr lang="en-US" altLang="zh-CN" sz="2000" dirty="0">
                <a:latin typeface="SimSun" panose="02010600030101010101" pitchFamily="2" charset="-122"/>
                <a:ea typeface="SimSun" panose="02010600030101010101" pitchFamily="2" charset="-122"/>
              </a:rPr>
              <a:t>X</a:t>
            </a:r>
            <a:r>
              <a:rPr lang="zh-CN" altLang="en-US" sz="2000" dirty="0">
                <a:latin typeface="SimSun" panose="02010600030101010101" pitchFamily="2" charset="-122"/>
                <a:ea typeface="SimSun" panose="02010600030101010101" pitchFamily="2" charset="-122"/>
              </a:rPr>
              <a:t>表示献血者的血型，</a:t>
            </a:r>
            <a:r>
              <a:rPr lang="en-US" altLang="zh-CN" sz="2000" dirty="0">
                <a:latin typeface="SimSun" panose="02010600030101010101" pitchFamily="2" charset="-122"/>
                <a:ea typeface="SimSun" panose="02010600030101010101" pitchFamily="2" charset="-122"/>
              </a:rPr>
              <a:t>Y</a:t>
            </a:r>
            <a:r>
              <a:rPr lang="zh-CN" altLang="en-US" sz="2000" dirty="0">
                <a:latin typeface="SimSun" panose="02010600030101010101" pitchFamily="2" charset="-122"/>
                <a:ea typeface="SimSun" panose="02010600030101010101" pitchFamily="2" charset="-122"/>
              </a:rPr>
              <a:t>，</a:t>
            </a:r>
            <a:r>
              <a:rPr lang="en-US" altLang="zh-CN" sz="2000" dirty="0">
                <a:latin typeface="SimSun" panose="02010600030101010101" pitchFamily="2" charset="-122"/>
                <a:ea typeface="SimSun" panose="02010600030101010101" pitchFamily="2" charset="-122"/>
              </a:rPr>
              <a:t>Z</a:t>
            </a:r>
            <a:r>
              <a:rPr lang="zh-CN" altLang="en-US" sz="2000" dirty="0">
                <a:latin typeface="SimSun" panose="02010600030101010101" pitchFamily="2" charset="-122"/>
                <a:ea typeface="SimSun" panose="02010600030101010101" pitchFamily="2" charset="-122"/>
              </a:rPr>
              <a:t>表示受血者的血型，采用右表所列的编码</a:t>
            </a:r>
            <a:r>
              <a:rPr lang="zh-CN" altLang="en-US" dirty="0"/>
              <a:t>。 </a:t>
            </a:r>
          </a:p>
        </p:txBody>
      </p:sp>
      <p:graphicFrame>
        <p:nvGraphicFramePr>
          <p:cNvPr id="115716" name="内容占位符 115715"/>
          <p:cNvGraphicFramePr>
            <a:graphicFrameLocks noGrp="1"/>
          </p:cNvGraphicFramePr>
          <p:nvPr>
            <p:ph sz="quarter" idx="2"/>
          </p:nvPr>
        </p:nvGraphicFramePr>
        <p:xfrm>
          <a:off x="4633913" y="981075"/>
          <a:ext cx="4367213" cy="2692400"/>
        </p:xfrm>
        <a:graphic>
          <a:graphicData uri="http://schemas.openxmlformats.org/drawingml/2006/table">
            <a:tbl>
              <a:tblPr/>
              <a:tblGrid>
                <a:gridCol w="1131888">
                  <a:extLst>
                    <a:ext uri="{9D8B030D-6E8A-4147-A177-3AD203B41FA5}">
                      <a16:colId xmlns:a16="http://schemas.microsoft.com/office/drawing/2014/main" val="20000"/>
                    </a:ext>
                  </a:extLst>
                </a:gridCol>
                <a:gridCol w="808037">
                  <a:extLst>
                    <a:ext uri="{9D8B030D-6E8A-4147-A177-3AD203B41FA5}">
                      <a16:colId xmlns:a16="http://schemas.microsoft.com/office/drawing/2014/main" val="20001"/>
                    </a:ext>
                  </a:extLst>
                </a:gridCol>
                <a:gridCol w="809625">
                  <a:extLst>
                    <a:ext uri="{9D8B030D-6E8A-4147-A177-3AD203B41FA5}">
                      <a16:colId xmlns:a16="http://schemas.microsoft.com/office/drawing/2014/main" val="20002"/>
                    </a:ext>
                  </a:extLst>
                </a:gridCol>
                <a:gridCol w="809625">
                  <a:extLst>
                    <a:ext uri="{9D8B030D-6E8A-4147-A177-3AD203B41FA5}">
                      <a16:colId xmlns:a16="http://schemas.microsoft.com/office/drawing/2014/main" val="20003"/>
                    </a:ext>
                  </a:extLst>
                </a:gridCol>
                <a:gridCol w="808038">
                  <a:extLst>
                    <a:ext uri="{9D8B030D-6E8A-4147-A177-3AD203B41FA5}">
                      <a16:colId xmlns:a16="http://schemas.microsoft.com/office/drawing/2014/main" val="20004"/>
                    </a:ext>
                  </a:extLst>
                </a:gridCol>
              </a:tblGrid>
              <a:tr h="433388">
                <a:tc rowSpan="2">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zh-CN" altLang="en-US" sz="1600" dirty="0">
                          <a:ea typeface="宋体" panose="02010600030101010101" pitchFamily="2" charset="-122"/>
                        </a:rPr>
                        <a:t>献血</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c gridSpan="4">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zh-CN" altLang="en-US" sz="1600" dirty="0">
                          <a:ea typeface="宋体" panose="02010600030101010101" pitchFamily="2" charset="-122"/>
                        </a:rPr>
                        <a:t>受  血</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c hMerge="1">
                  <a:txBody>
                    <a:bodyPr/>
                    <a:lstStyle/>
                    <a:p>
                      <a:endParaRPr lang="zh-CN"/>
                    </a:p>
                  </a:txBody>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tc hMerge="1">
                  <a:txBody>
                    <a:bodyPr/>
                    <a:lstStyle/>
                    <a:p>
                      <a:endParaRPr lang="zh-CN"/>
                    </a:p>
                  </a:txBody>
                  <a:tcPr>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tcPr>
                </a:tc>
                <a:extLst>
                  <a:ext uri="{0D108BD9-81ED-4DB2-BD59-A6C34878D82A}">
                    <a16:rowId xmlns:a16="http://schemas.microsoft.com/office/drawing/2014/main" val="10000"/>
                  </a:ext>
                </a:extLst>
              </a:tr>
              <a:tr h="433387">
                <a:tc vMerge="1">
                  <a:txBody>
                    <a:bodyPr/>
                    <a:lstStyle/>
                    <a:p>
                      <a:endParaRPr lang="zh-CN"/>
                    </a:p>
                  </a:txBody>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A</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B</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AB</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O</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1"/>
                  </a:ext>
                </a:extLst>
              </a:tr>
              <a:tr h="463550">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A</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defTabSz="425450" eaLnBrk="1" hangingPunct="1">
                        <a:buFont typeface="Wingdings" panose="05000000000000000000" pitchFamily="2" charset="2"/>
                        <a:buNone/>
                      </a:pPr>
                      <a:endParaRPr lang="zh-CN" altLang="zh-CN" sz="1600"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defTabSz="425450" eaLnBrk="1" hangingPunct="1">
                        <a:buFont typeface="Wingdings" panose="05000000000000000000" pitchFamily="2" charset="2"/>
                        <a:buNone/>
                      </a:pPr>
                      <a:endParaRPr lang="zh-CN" altLang="zh-CN" sz="1600" dirty="0"/>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65138">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B</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defTabSz="425450" eaLnBrk="1" hangingPunct="1">
                        <a:buFont typeface="Wingdings" panose="05000000000000000000" pitchFamily="2" charset="2"/>
                        <a:buNone/>
                      </a:pPr>
                      <a:endParaRPr lang="zh-CN" altLang="zh-CN" sz="1600"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defTabSz="425450" eaLnBrk="1" hangingPunct="1">
                        <a:buFont typeface="Wingdings" panose="05000000000000000000" pitchFamily="2" charset="2"/>
                        <a:buNone/>
                      </a:pPr>
                      <a:endParaRPr lang="zh-CN" altLang="zh-CN" sz="1600" dirty="0"/>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63550">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AB</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defTabSz="425450" eaLnBrk="1" hangingPunct="1">
                        <a:buFont typeface="Wingdings" panose="05000000000000000000" pitchFamily="2" charset="2"/>
                        <a:buNone/>
                      </a:pPr>
                      <a:endParaRPr lang="zh-CN" altLang="zh-CN" sz="1600"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defTabSz="425450" eaLnBrk="1" hangingPunct="1">
                        <a:buFont typeface="Wingdings" panose="05000000000000000000" pitchFamily="2" charset="2"/>
                        <a:buNone/>
                      </a:pPr>
                      <a:endParaRPr lang="zh-CN" altLang="zh-CN" sz="1600" dirty="0"/>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defTabSz="425450" eaLnBrk="1" hangingPunct="1">
                        <a:buFont typeface="Wingdings" panose="05000000000000000000" pitchFamily="2" charset="2"/>
                        <a:buNone/>
                      </a:pPr>
                      <a:endParaRPr lang="zh-CN" altLang="zh-CN" sz="1600" dirty="0"/>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33387">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O</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115757" name="内容占位符 115756"/>
          <p:cNvGraphicFramePr>
            <a:graphicFrameLocks noGrp="1"/>
          </p:cNvGraphicFramePr>
          <p:nvPr>
            <p:ph sz="quarter" idx="3"/>
          </p:nvPr>
        </p:nvGraphicFramePr>
        <p:xfrm>
          <a:off x="4633913" y="3832225"/>
          <a:ext cx="4367213" cy="2487613"/>
        </p:xfrm>
        <a:graphic>
          <a:graphicData uri="http://schemas.openxmlformats.org/drawingml/2006/table">
            <a:tbl>
              <a:tblPr/>
              <a:tblGrid>
                <a:gridCol w="1455738">
                  <a:extLst>
                    <a:ext uri="{9D8B030D-6E8A-4147-A177-3AD203B41FA5}">
                      <a16:colId xmlns:a16="http://schemas.microsoft.com/office/drawing/2014/main" val="20000"/>
                    </a:ext>
                  </a:extLst>
                </a:gridCol>
                <a:gridCol w="1455737">
                  <a:extLst>
                    <a:ext uri="{9D8B030D-6E8A-4147-A177-3AD203B41FA5}">
                      <a16:colId xmlns:a16="http://schemas.microsoft.com/office/drawing/2014/main" val="20001"/>
                    </a:ext>
                  </a:extLst>
                </a:gridCol>
                <a:gridCol w="1455738">
                  <a:extLst>
                    <a:ext uri="{9D8B030D-6E8A-4147-A177-3AD203B41FA5}">
                      <a16:colId xmlns:a16="http://schemas.microsoft.com/office/drawing/2014/main" val="20002"/>
                    </a:ext>
                  </a:extLst>
                </a:gridCol>
              </a:tblGrid>
              <a:tr h="774700">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zh-CN" altLang="en-US" sz="1400" dirty="0">
                          <a:ea typeface="宋体" panose="02010600030101010101" pitchFamily="2" charset="-122"/>
                        </a:rPr>
                        <a:t>血型</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zh-CN" altLang="en-US" sz="1400" dirty="0">
                          <a:ea typeface="宋体" panose="02010600030101010101" pitchFamily="2" charset="-122"/>
                        </a:rPr>
                        <a:t>献</a:t>
                      </a:r>
                    </a:p>
                    <a:p>
                      <a:pPr marL="0" lvl="0" indent="0" algn="ctr" defTabSz="425450">
                        <a:lnSpc>
                          <a:spcPct val="100000"/>
                        </a:lnSpc>
                        <a:spcBef>
                          <a:spcPct val="0"/>
                        </a:spcBef>
                        <a:buClrTx/>
                        <a:buNone/>
                      </a:pPr>
                      <a:r>
                        <a:rPr lang="en-US" altLang="zh-CN" sz="1400" dirty="0">
                          <a:ea typeface="宋体" panose="02010600030101010101" pitchFamily="2" charset="-122"/>
                        </a:rPr>
                        <a:t>WX</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zh-CN" altLang="en-US" sz="1400" dirty="0">
                          <a:ea typeface="宋体" panose="02010600030101010101" pitchFamily="2" charset="-122"/>
                        </a:rPr>
                        <a:t>受</a:t>
                      </a:r>
                    </a:p>
                    <a:p>
                      <a:pPr marL="0" lvl="0" indent="0" algn="ctr" defTabSz="425450">
                        <a:lnSpc>
                          <a:spcPct val="100000"/>
                        </a:lnSpc>
                        <a:spcBef>
                          <a:spcPct val="0"/>
                        </a:spcBef>
                        <a:buClrTx/>
                        <a:buNone/>
                      </a:pPr>
                      <a:r>
                        <a:rPr lang="en-US" altLang="zh-CN" sz="1400" dirty="0">
                          <a:ea typeface="宋体" panose="02010600030101010101" pitchFamily="2" charset="-122"/>
                        </a:rPr>
                        <a:t>YZ</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28625">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A</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00</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00</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8625">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B</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01</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01</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7038">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AB</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10</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10</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28625">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O</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11</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400" dirty="0">
                          <a:ea typeface="宋体" panose="02010600030101010101" pitchFamily="2" charset="-122"/>
                        </a:rPr>
                        <a:t>11</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94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57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2941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57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9411" grpId="0" build="p"/>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1" name="Rectangle 2"/>
          <p:cNvSpPr>
            <a:spLocks noGrp="1"/>
          </p:cNvSpPr>
          <p:nvPr>
            <p:ph type="title"/>
          </p:nvPr>
        </p:nvSpPr>
        <p:spPr/>
        <p:txBody>
          <a:bodyPr vert="horz" wrap="square" lIns="91440" tIns="45720" rIns="91440" bIns="45720" anchor="ctr"/>
          <a:lstStyle/>
          <a:p>
            <a:pPr eaLnBrk="1" hangingPunct="1"/>
            <a:r>
              <a:rPr lang="zh-CN" altLang="en-US" dirty="0"/>
              <a:t>例</a:t>
            </a:r>
            <a:r>
              <a:rPr lang="en-US" altLang="zh-CN" dirty="0"/>
              <a:t>3.8</a:t>
            </a:r>
          </a:p>
        </p:txBody>
      </p:sp>
      <p:sp>
        <p:nvSpPr>
          <p:cNvPr id="530435" name="Rectangle 3"/>
          <p:cNvSpPr>
            <a:spLocks noGrp="1"/>
          </p:cNvSpPr>
          <p:nvPr>
            <p:ph idx="1"/>
          </p:nvPr>
        </p:nvSpPr>
        <p:spPr/>
        <p:txBody>
          <a:bodyPr vert="horz" wrap="square" lIns="91440" tIns="45720" rIns="91440" bIns="45720" anchor="t"/>
          <a:lstStyle/>
          <a:p>
            <a:pPr eaLnBrk="1" hangingPunct="1"/>
            <a:r>
              <a:rPr lang="zh-CN" altLang="en-US" dirty="0"/>
              <a:t>根据血型相容规则，可直接得出函数的卡诺图。由卡诺图可得函数的最简“与或”式为</a:t>
            </a:r>
          </a:p>
          <a:p>
            <a:pPr eaLnBrk="1" hangingPunct="1"/>
            <a:endParaRPr lang="zh-CN" altLang="en-US" dirty="0"/>
          </a:p>
          <a:p>
            <a:pPr eaLnBrk="1" hangingPunct="1"/>
            <a:r>
              <a:rPr lang="zh-CN" altLang="en-US" dirty="0"/>
              <a:t>用“与非”门实现的逻辑电路 </a:t>
            </a:r>
          </a:p>
        </p:txBody>
      </p:sp>
      <p:graphicFrame>
        <p:nvGraphicFramePr>
          <p:cNvPr id="530437" name="Object 5"/>
          <p:cNvGraphicFramePr>
            <a:graphicFrameLocks noChangeAspect="1"/>
          </p:cNvGraphicFramePr>
          <p:nvPr/>
        </p:nvGraphicFramePr>
        <p:xfrm>
          <a:off x="760413" y="2162175"/>
          <a:ext cx="3451225" cy="403225"/>
        </p:xfrm>
        <a:graphic>
          <a:graphicData uri="http://schemas.openxmlformats.org/presentationml/2006/ole">
            <mc:AlternateContent xmlns:mc="http://schemas.openxmlformats.org/markup-compatibility/2006">
              <mc:Choice xmlns:v="urn:schemas-microsoft-com:vml" Requires="v">
                <p:oleObj spid="_x0000_s9274" r:id="rId4" imgW="1879600" imgH="215900" progId="">
                  <p:embed/>
                </p:oleObj>
              </mc:Choice>
              <mc:Fallback>
                <p:oleObj r:id="rId4" imgW="1879600" imgH="215900" progId="">
                  <p:embed/>
                  <p:pic>
                    <p:nvPicPr>
                      <p:cNvPr id="0" name="Picture 4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0413" y="2162175"/>
                        <a:ext cx="3451225"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pic>
        <p:nvPicPr>
          <p:cNvPr id="530438" name="Picture 6"/>
          <p:cNvPicPr>
            <a:picLocks noChangeAspect="1"/>
          </p:cNvPicPr>
          <p:nvPr/>
        </p:nvPicPr>
        <p:blipFill>
          <a:blip r:embed="rId6"/>
          <a:stretch>
            <a:fillRect/>
          </a:stretch>
        </p:blipFill>
        <p:spPr>
          <a:xfrm>
            <a:off x="5435600" y="1773238"/>
            <a:ext cx="2857500" cy="2314575"/>
          </a:xfrm>
          <a:prstGeom prst="rect">
            <a:avLst/>
          </a:prstGeom>
          <a:noFill/>
          <a:ln w="9525">
            <a:noFill/>
          </a:ln>
        </p:spPr>
      </p:pic>
      <p:pic>
        <p:nvPicPr>
          <p:cNvPr id="530439" name="Picture 7"/>
          <p:cNvPicPr>
            <a:picLocks noChangeAspect="1"/>
          </p:cNvPicPr>
          <p:nvPr/>
        </p:nvPicPr>
        <p:blipFill>
          <a:blip r:embed="rId7"/>
          <a:stretch>
            <a:fillRect/>
          </a:stretch>
        </p:blipFill>
        <p:spPr>
          <a:xfrm>
            <a:off x="2051050" y="3141663"/>
            <a:ext cx="3457575" cy="3257550"/>
          </a:xfrm>
          <a:prstGeom prst="rect">
            <a:avLst/>
          </a:prstGeom>
          <a:noFill/>
          <a:ln w="9525">
            <a:noFill/>
          </a:ln>
        </p:spPr>
      </p:pic>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04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04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304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3043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8" presetClass="entr" presetSubtype="16" fill="hold" nodeType="clickEffect">
                                  <p:stCondLst>
                                    <p:cond delay="0"/>
                                  </p:stCondLst>
                                  <p:childTnLst>
                                    <p:set>
                                      <p:cBhvr>
                                        <p:cTn id="22" dur="1" fill="hold">
                                          <p:stCondLst>
                                            <p:cond delay="0"/>
                                          </p:stCondLst>
                                        </p:cTn>
                                        <p:tgtEl>
                                          <p:spTgt spid="530439"/>
                                        </p:tgtEl>
                                        <p:attrNameLst>
                                          <p:attrName>style.visibility</p:attrName>
                                        </p:attrNameLst>
                                      </p:cBhvr>
                                      <p:to>
                                        <p:strVal val="visible"/>
                                      </p:to>
                                    </p:set>
                                    <p:animEffect transition="in" filter="diamond(in)">
                                      <p:cBhvr>
                                        <p:cTn id="23" dur="2000"/>
                                        <p:tgtEl>
                                          <p:spTgt spid="5304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0435" grpId="0" build="p"/>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9" name="Rectangle 2"/>
          <p:cNvSpPr>
            <a:spLocks noGrp="1"/>
          </p:cNvSpPr>
          <p:nvPr>
            <p:ph type="title"/>
          </p:nvPr>
        </p:nvSpPr>
        <p:spPr/>
        <p:txBody>
          <a:bodyPr vert="horz" wrap="square" lIns="91440" tIns="45720" rIns="91440" bIns="45720" anchor="ctr"/>
          <a:lstStyle/>
          <a:p>
            <a:pPr eaLnBrk="1" hangingPunct="1"/>
            <a:r>
              <a:rPr lang="en-US" altLang="zh-CN" sz="2800" dirty="0"/>
              <a:t>3.2.2 </a:t>
            </a:r>
            <a:r>
              <a:rPr lang="zh-CN" altLang="en-US" sz="2800" dirty="0"/>
              <a:t>组合逻辑电路设计中应考虑的问题</a:t>
            </a:r>
          </a:p>
        </p:txBody>
      </p:sp>
      <p:sp>
        <p:nvSpPr>
          <p:cNvPr id="531459" name="Rectangle 3"/>
          <p:cNvSpPr>
            <a:spLocks noGrp="1"/>
          </p:cNvSpPr>
          <p:nvPr>
            <p:ph idx="1"/>
          </p:nvPr>
        </p:nvSpPr>
        <p:spPr>
          <a:xfrm>
            <a:off x="250825" y="836613"/>
            <a:ext cx="8569325" cy="5543550"/>
          </a:xfrm>
        </p:spPr>
        <p:txBody>
          <a:bodyPr vert="horz" wrap="square" lIns="91440" tIns="45720" rIns="91440" bIns="45720" anchor="t"/>
          <a:lstStyle/>
          <a:p>
            <a:pPr marL="533400" indent="-533400" defTabSz="425450" eaLnBrk="1" hangingPunct="1">
              <a:buNone/>
            </a:pPr>
            <a:r>
              <a:rPr lang="en-US" altLang="zh-CN" dirty="0"/>
              <a:t>1. </a:t>
            </a:r>
            <a:r>
              <a:rPr lang="zh-CN" altLang="en-US" dirty="0"/>
              <a:t>逻辑函数形式的变换</a:t>
            </a:r>
          </a:p>
          <a:p>
            <a:pPr marL="533400" indent="-533400" defTabSz="425450" eaLnBrk="1" hangingPunct="1">
              <a:buNone/>
            </a:pPr>
            <a:r>
              <a:rPr lang="en-US" altLang="zh-CN" sz="2800" dirty="0"/>
              <a:t>(1)</a:t>
            </a:r>
            <a:r>
              <a:rPr lang="zh-CN" altLang="en-US" dirty="0"/>
              <a:t>逻辑函数的“与非”门实现</a:t>
            </a:r>
          </a:p>
          <a:p>
            <a:pPr marL="533400" indent="-533400" defTabSz="425450" eaLnBrk="1" hangingPunct="1"/>
            <a:r>
              <a:rPr lang="zh-CN" altLang="en-US" dirty="0"/>
              <a:t>两种方法</a:t>
            </a:r>
          </a:p>
          <a:p>
            <a:pPr marL="382905" lvl="1" indent="4445" defTabSz="425450" eaLnBrk="1" hangingPunct="1"/>
            <a:r>
              <a:rPr lang="zh-CN" altLang="en-US" sz="2000" dirty="0">
                <a:latin typeface="SimSun" panose="02010600030101010101" pitchFamily="2" charset="-122"/>
                <a:ea typeface="SimSun" panose="02010600030101010101" pitchFamily="2" charset="-122"/>
              </a:rPr>
              <a:t>对</a:t>
            </a:r>
            <a:r>
              <a:rPr lang="en-US" altLang="zh-CN" sz="2000" dirty="0">
                <a:latin typeface="SimSun" panose="02010600030101010101" pitchFamily="2" charset="-122"/>
                <a:ea typeface="SimSun" panose="02010600030101010101" pitchFamily="2" charset="-122"/>
              </a:rPr>
              <a:t>F</a:t>
            </a:r>
            <a:r>
              <a:rPr lang="zh-CN" altLang="en-US" sz="2000" dirty="0">
                <a:latin typeface="SimSun" panose="02010600030101010101" pitchFamily="2" charset="-122"/>
                <a:ea typeface="SimSun" panose="02010600030101010101" pitchFamily="2" charset="-122"/>
              </a:rPr>
              <a:t>两次求反，一次展开；</a:t>
            </a:r>
          </a:p>
          <a:p>
            <a:pPr marL="382905" lvl="1" indent="4445" defTabSz="425450" eaLnBrk="1" hangingPunct="1"/>
            <a:r>
              <a:rPr lang="zh-CN" altLang="en-US" sz="2000" dirty="0">
                <a:latin typeface="SimSun" panose="02010600030101010101" pitchFamily="2" charset="-122"/>
                <a:ea typeface="SimSun" panose="02010600030101010101" pitchFamily="2" charset="-122"/>
              </a:rPr>
              <a:t>对三次求反，一次展开。</a:t>
            </a:r>
          </a:p>
          <a:p>
            <a:pPr marL="533400" indent="-533400" defTabSz="425450" eaLnBrk="1" hangingPunct="1"/>
            <a:r>
              <a:rPr lang="zh-CN" altLang="en-US" dirty="0">
                <a:solidFill>
                  <a:schemeClr val="accent2"/>
                </a:solidFill>
              </a:rPr>
              <a:t>例</a:t>
            </a:r>
            <a:r>
              <a:rPr lang="en-US" altLang="zh-CN" dirty="0">
                <a:solidFill>
                  <a:schemeClr val="accent2"/>
                </a:solidFill>
              </a:rPr>
              <a:t>3.9</a:t>
            </a:r>
            <a:r>
              <a:rPr lang="en-US" altLang="zh-CN" dirty="0"/>
              <a:t> </a:t>
            </a:r>
            <a:r>
              <a:rPr lang="zh-CN" altLang="en-US" dirty="0"/>
              <a:t>用“与非”门实现逻辑函数。</a:t>
            </a:r>
          </a:p>
          <a:p>
            <a:pPr marL="382905" lvl="1" indent="4445" defTabSz="425450" eaLnBrk="1" hangingPunct="1"/>
            <a:r>
              <a:rPr lang="zh-CN" altLang="en-US" dirty="0">
                <a:solidFill>
                  <a:srgbClr val="FF0000"/>
                </a:solidFill>
              </a:rPr>
              <a:t>解：</a:t>
            </a:r>
            <a:r>
              <a:rPr lang="zh-CN" altLang="en-US" sz="2000" dirty="0"/>
              <a:t>方法一：对</a:t>
            </a:r>
            <a:r>
              <a:rPr lang="en-US" altLang="zh-CN" sz="2000" dirty="0"/>
              <a:t>F</a:t>
            </a:r>
            <a:r>
              <a:rPr lang="zh-CN" altLang="en-US" sz="2000" dirty="0"/>
              <a:t>两次求反，一次展开可得：</a:t>
            </a:r>
          </a:p>
          <a:p>
            <a:pPr marL="382905" lvl="1" indent="4445" defTabSz="425450" eaLnBrk="1" hangingPunct="1"/>
            <a:endParaRPr lang="zh-CN" altLang="en-US" dirty="0"/>
          </a:p>
          <a:p>
            <a:pPr marL="382905" lvl="1" indent="4445" defTabSz="425450" eaLnBrk="1" hangingPunct="1"/>
            <a:r>
              <a:rPr lang="zh-CN" altLang="en-US" dirty="0"/>
              <a:t>方法二：</a:t>
            </a:r>
            <a:r>
              <a:rPr lang="zh-CN" altLang="en-US" sz="2000" dirty="0"/>
              <a:t>先求出    ，再对     三次求反，一次展开可得：</a:t>
            </a:r>
            <a:endParaRPr lang="zh-CN" altLang="en-US" dirty="0"/>
          </a:p>
        </p:txBody>
      </p:sp>
      <p:sp>
        <p:nvSpPr>
          <p:cNvPr id="44041" name="Rectangle 4"/>
          <p:cNvSpPr/>
          <p:nvPr/>
        </p:nvSpPr>
        <p:spPr>
          <a:xfrm>
            <a:off x="0" y="3295650"/>
            <a:ext cx="9144000" cy="0"/>
          </a:xfrm>
          <a:prstGeom prst="rect">
            <a:avLst/>
          </a:prstGeom>
          <a:noFill/>
          <a:ln w="9525">
            <a:noFill/>
          </a:ln>
        </p:spPr>
        <p:txBody>
          <a:bodyPr wrap="none" anchor="ctr">
            <a:spAutoFit/>
          </a:bodyPr>
          <a:lstStyle/>
          <a:p>
            <a:endParaRPr lang="zh-CN" altLang="en-US" dirty="0">
              <a:latin typeface="宋体" panose="02010600030101010101" pitchFamily="2" charset="-122"/>
            </a:endParaRPr>
          </a:p>
        </p:txBody>
      </p:sp>
      <p:graphicFrame>
        <p:nvGraphicFramePr>
          <p:cNvPr id="531461" name="Object 5"/>
          <p:cNvGraphicFramePr>
            <a:graphicFrameLocks noChangeAspect="1"/>
          </p:cNvGraphicFramePr>
          <p:nvPr/>
        </p:nvGraphicFramePr>
        <p:xfrm>
          <a:off x="1031875" y="4657725"/>
          <a:ext cx="5340350" cy="500063"/>
        </p:xfrm>
        <a:graphic>
          <a:graphicData uri="http://schemas.openxmlformats.org/presentationml/2006/ole">
            <mc:AlternateContent xmlns:mc="http://schemas.openxmlformats.org/markup-compatibility/2006">
              <mc:Choice xmlns:v="urn:schemas-microsoft-com:vml" Requires="v">
                <p:oleObj spid="_x0000_s10531" r:id="rId4" imgW="2844800" imgH="266700" progId="">
                  <p:embed/>
                </p:oleObj>
              </mc:Choice>
              <mc:Fallback>
                <p:oleObj r:id="rId4" imgW="2844800" imgH="266700" progId="">
                  <p:embed/>
                  <p:pic>
                    <p:nvPicPr>
                      <p:cNvPr id="0" name="Picture 20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1875" y="4657725"/>
                        <a:ext cx="534035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4042" name="Rectangle 6"/>
          <p:cNvSpPr/>
          <p:nvPr/>
        </p:nvSpPr>
        <p:spPr>
          <a:xfrm>
            <a:off x="0" y="3328988"/>
            <a:ext cx="9144000" cy="0"/>
          </a:xfrm>
          <a:prstGeom prst="rect">
            <a:avLst/>
          </a:prstGeom>
          <a:noFill/>
          <a:ln w="9525">
            <a:noFill/>
          </a:ln>
        </p:spPr>
        <p:txBody>
          <a:bodyPr wrap="none" anchor="ctr">
            <a:spAutoFit/>
          </a:bodyPr>
          <a:lstStyle/>
          <a:p>
            <a:endParaRPr lang="zh-CN" altLang="en-US" dirty="0">
              <a:latin typeface="宋体" panose="02010600030101010101" pitchFamily="2" charset="-122"/>
            </a:endParaRPr>
          </a:p>
        </p:txBody>
      </p:sp>
      <p:graphicFrame>
        <p:nvGraphicFramePr>
          <p:cNvPr id="531463" name="Object 7"/>
          <p:cNvGraphicFramePr>
            <a:graphicFrameLocks noChangeAspect="1"/>
          </p:cNvGraphicFramePr>
          <p:nvPr>
            <p:extLst>
              <p:ext uri="{D42A27DB-BD31-4B8C-83A1-F6EECF244321}">
                <p14:modId xmlns:p14="http://schemas.microsoft.com/office/powerpoint/2010/main" val="3959650544"/>
              </p:ext>
            </p:extLst>
          </p:nvPr>
        </p:nvGraphicFramePr>
        <p:xfrm>
          <a:off x="2915816" y="5229200"/>
          <a:ext cx="238125" cy="384175"/>
        </p:xfrm>
        <a:graphic>
          <a:graphicData uri="http://schemas.openxmlformats.org/presentationml/2006/ole">
            <mc:AlternateContent xmlns:mc="http://schemas.openxmlformats.org/markup-compatibility/2006">
              <mc:Choice xmlns:v="urn:schemas-microsoft-com:vml" Requires="v">
                <p:oleObj spid="_x0000_s10532" r:id="rId6" imgW="126835" imgH="202936" progId="">
                  <p:embed/>
                </p:oleObj>
              </mc:Choice>
              <mc:Fallback>
                <p:oleObj r:id="rId6" imgW="126835" imgH="202936" progId="">
                  <p:embed/>
                  <p:pic>
                    <p:nvPicPr>
                      <p:cNvPr id="0" name="Picture 20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15816" y="5229200"/>
                        <a:ext cx="238125"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31464" name="Object 8"/>
          <p:cNvGraphicFramePr>
            <a:graphicFrameLocks noChangeAspect="1"/>
          </p:cNvGraphicFramePr>
          <p:nvPr>
            <p:extLst>
              <p:ext uri="{D42A27DB-BD31-4B8C-83A1-F6EECF244321}">
                <p14:modId xmlns:p14="http://schemas.microsoft.com/office/powerpoint/2010/main" val="1835312070"/>
              </p:ext>
            </p:extLst>
          </p:nvPr>
        </p:nvGraphicFramePr>
        <p:xfrm>
          <a:off x="3923928" y="5205065"/>
          <a:ext cx="238125" cy="384175"/>
        </p:xfrm>
        <a:graphic>
          <a:graphicData uri="http://schemas.openxmlformats.org/presentationml/2006/ole">
            <mc:AlternateContent xmlns:mc="http://schemas.openxmlformats.org/markup-compatibility/2006">
              <mc:Choice xmlns:v="urn:schemas-microsoft-com:vml" Requires="v">
                <p:oleObj spid="_x0000_s10533" r:id="rId8" imgW="126835" imgH="202936" progId="">
                  <p:embed/>
                </p:oleObj>
              </mc:Choice>
              <mc:Fallback>
                <p:oleObj r:id="rId8" imgW="126835" imgH="202936" progId="">
                  <p:embed/>
                  <p:pic>
                    <p:nvPicPr>
                      <p:cNvPr id="0" name="Picture 20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23928" y="5205065"/>
                        <a:ext cx="238125"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4043" name="Rectangle 9"/>
          <p:cNvSpPr/>
          <p:nvPr/>
        </p:nvSpPr>
        <p:spPr>
          <a:xfrm>
            <a:off x="0" y="3309938"/>
            <a:ext cx="9144000" cy="0"/>
          </a:xfrm>
          <a:prstGeom prst="rect">
            <a:avLst/>
          </a:prstGeom>
          <a:noFill/>
          <a:ln w="9525">
            <a:noFill/>
          </a:ln>
        </p:spPr>
        <p:txBody>
          <a:bodyPr wrap="none" anchor="ctr">
            <a:spAutoFit/>
          </a:bodyPr>
          <a:lstStyle/>
          <a:p>
            <a:endParaRPr lang="zh-CN" altLang="en-US" dirty="0">
              <a:latin typeface="宋体" panose="02010600030101010101" pitchFamily="2" charset="-122"/>
            </a:endParaRPr>
          </a:p>
        </p:txBody>
      </p:sp>
      <p:graphicFrame>
        <p:nvGraphicFramePr>
          <p:cNvPr id="531466" name="Object 10"/>
          <p:cNvGraphicFramePr>
            <a:graphicFrameLocks noChangeAspect="1"/>
          </p:cNvGraphicFramePr>
          <p:nvPr/>
        </p:nvGraphicFramePr>
        <p:xfrm>
          <a:off x="1042988" y="5711825"/>
          <a:ext cx="5203825" cy="454025"/>
        </p:xfrm>
        <a:graphic>
          <a:graphicData uri="http://schemas.openxmlformats.org/presentationml/2006/ole">
            <mc:AlternateContent xmlns:mc="http://schemas.openxmlformats.org/markup-compatibility/2006">
              <mc:Choice xmlns:v="urn:schemas-microsoft-com:vml" Requires="v">
                <p:oleObj spid="_x0000_s10534" r:id="rId9" imgW="2730500" imgH="241300" progId="">
                  <p:embed/>
                </p:oleObj>
              </mc:Choice>
              <mc:Fallback>
                <p:oleObj r:id="rId9" imgW="2730500" imgH="241300" progId="">
                  <p:embed/>
                  <p:pic>
                    <p:nvPicPr>
                      <p:cNvPr id="0" name="Picture 20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42988" y="5711825"/>
                        <a:ext cx="52038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4044" name="Rectangle 11"/>
          <p:cNvSpPr/>
          <p:nvPr/>
        </p:nvSpPr>
        <p:spPr>
          <a:xfrm>
            <a:off x="0" y="3281363"/>
            <a:ext cx="9144000" cy="0"/>
          </a:xfrm>
          <a:prstGeom prst="rect">
            <a:avLst/>
          </a:prstGeom>
          <a:noFill/>
          <a:ln w="9525">
            <a:noFill/>
          </a:ln>
        </p:spPr>
        <p:txBody>
          <a:bodyPr wrap="none" anchor="ctr">
            <a:spAutoFit/>
          </a:bodyPr>
          <a:lstStyle/>
          <a:p>
            <a:endParaRPr lang="zh-CN" altLang="en-US" dirty="0">
              <a:latin typeface="宋体" panose="02010600030101010101" pitchFamily="2" charset="-122"/>
            </a:endParaRPr>
          </a:p>
        </p:txBody>
      </p:sp>
      <p:graphicFrame>
        <p:nvGraphicFramePr>
          <p:cNvPr id="531468" name="Object 12"/>
          <p:cNvGraphicFramePr>
            <a:graphicFrameLocks noChangeAspect="1"/>
          </p:cNvGraphicFramePr>
          <p:nvPr/>
        </p:nvGraphicFramePr>
        <p:xfrm>
          <a:off x="1042988" y="6191250"/>
          <a:ext cx="4422775" cy="550863"/>
        </p:xfrm>
        <a:graphic>
          <a:graphicData uri="http://schemas.openxmlformats.org/presentationml/2006/ole">
            <mc:AlternateContent xmlns:mc="http://schemas.openxmlformats.org/markup-compatibility/2006">
              <mc:Choice xmlns:v="urn:schemas-microsoft-com:vml" Requires="v">
                <p:oleObj spid="_x0000_s10535" r:id="rId11" imgW="2374900" imgH="292100" progId="">
                  <p:embed/>
                </p:oleObj>
              </mc:Choice>
              <mc:Fallback>
                <p:oleObj r:id="rId11" imgW="2374900" imgH="292100" progId="">
                  <p:embed/>
                  <p:pic>
                    <p:nvPicPr>
                      <p:cNvPr id="0" name="Picture 2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42988" y="6191250"/>
                        <a:ext cx="4422775" cy="55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pic>
        <p:nvPicPr>
          <p:cNvPr id="531469" name="Picture 13"/>
          <p:cNvPicPr>
            <a:picLocks noChangeAspect="1"/>
          </p:cNvPicPr>
          <p:nvPr/>
        </p:nvPicPr>
        <p:blipFill>
          <a:blip r:embed="rId13"/>
          <a:stretch>
            <a:fillRect/>
          </a:stretch>
        </p:blipFill>
        <p:spPr>
          <a:xfrm>
            <a:off x="5787499" y="836613"/>
            <a:ext cx="2564199" cy="2736403"/>
          </a:xfrm>
          <a:prstGeom prst="rect">
            <a:avLst/>
          </a:prstGeom>
          <a:noFill/>
          <a:ln w="28575" cap="flat" cmpd="sng">
            <a:solidFill>
              <a:schemeClr val="accent2"/>
            </a:solidFill>
            <a:prstDash val="solid"/>
            <a:miter/>
            <a:headEnd type="none" w="med" len="med"/>
            <a:tailEnd type="none" w="med" len="med"/>
          </a:ln>
        </p:spPr>
      </p:pic>
      <p:pic>
        <p:nvPicPr>
          <p:cNvPr id="531470" name="Picture 14"/>
          <p:cNvPicPr>
            <a:picLocks noChangeAspect="1"/>
          </p:cNvPicPr>
          <p:nvPr/>
        </p:nvPicPr>
        <p:blipFill>
          <a:blip r:embed="rId14"/>
          <a:stretch>
            <a:fillRect/>
          </a:stretch>
        </p:blipFill>
        <p:spPr>
          <a:xfrm>
            <a:off x="6580408" y="3698515"/>
            <a:ext cx="2232248" cy="1500278"/>
          </a:xfrm>
          <a:prstGeom prst="rect">
            <a:avLst/>
          </a:prstGeom>
          <a:noFill/>
          <a:ln w="28575" cap="rnd" cmpd="sng">
            <a:solidFill>
              <a:srgbClr val="FF0000"/>
            </a:solidFill>
            <a:prstDash val="sysDot"/>
            <a:miter/>
            <a:headEnd type="none" w="med" len="med"/>
            <a:tailEnd type="none" w="med" len="med"/>
          </a:ln>
        </p:spPr>
      </p:pic>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14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314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31459">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3145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3145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3145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531469"/>
                                        </p:tgtEl>
                                        <p:attrNameLst>
                                          <p:attrName>style.visibility</p:attrName>
                                        </p:attrNameLst>
                                      </p:cBhvr>
                                      <p:to>
                                        <p:strVal val="visible"/>
                                      </p:to>
                                    </p:set>
                                    <p:animEffect transition="in" filter="box(in)">
                                      <p:cBhvr>
                                        <p:cTn id="27" dur="500"/>
                                        <p:tgtEl>
                                          <p:spTgt spid="531469"/>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531461"/>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531459">
                                            <p:txEl>
                                              <p:pRg st="6" end="6"/>
                                            </p:tx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531459">
                                            <p:txEl>
                                              <p:pRg st="8" end="8"/>
                                            </p:txEl>
                                          </p:spTgt>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531463"/>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531464"/>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531466"/>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531468"/>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1" presetClass="entr" presetSubtype="4" fill="hold" nodeType="clickEffect">
                                  <p:stCondLst>
                                    <p:cond delay="0"/>
                                  </p:stCondLst>
                                  <p:childTnLst>
                                    <p:set>
                                      <p:cBhvr>
                                        <p:cTn id="49" dur="1" fill="hold">
                                          <p:stCondLst>
                                            <p:cond delay="0"/>
                                          </p:stCondLst>
                                        </p:cTn>
                                        <p:tgtEl>
                                          <p:spTgt spid="531470"/>
                                        </p:tgtEl>
                                        <p:attrNameLst>
                                          <p:attrName>style.visibility</p:attrName>
                                        </p:attrNameLst>
                                      </p:cBhvr>
                                      <p:to>
                                        <p:strVal val="visible"/>
                                      </p:to>
                                    </p:set>
                                    <p:animEffect transition="in" filter="wheel(4)">
                                      <p:cBhvr>
                                        <p:cTn id="50" dur="2000"/>
                                        <p:tgtEl>
                                          <p:spTgt spid="5314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1459"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62" name="Rectangle 2"/>
          <p:cNvSpPr>
            <a:spLocks noGrp="1"/>
          </p:cNvSpPr>
          <p:nvPr>
            <p:ph type="title"/>
          </p:nvPr>
        </p:nvSpPr>
        <p:spPr>
          <a:xfrm>
            <a:off x="685800" y="332656"/>
            <a:ext cx="7772400" cy="298450"/>
          </a:xfrm>
        </p:spPr>
        <p:txBody>
          <a:bodyPr vert="horz" wrap="square" lIns="91440" tIns="45720" rIns="91440" bIns="45720" anchor="ctr"/>
          <a:lstStyle/>
          <a:p>
            <a:pPr marL="533400" indent="-533400" defTabSz="425450" eaLnBrk="1" hangingPunct="1">
              <a:buNone/>
            </a:pPr>
            <a:r>
              <a:rPr lang="en-US" altLang="zh-CN" sz="2800" dirty="0"/>
              <a:t>1. </a:t>
            </a:r>
            <a:r>
              <a:rPr lang="zh-CN" altLang="en-US" sz="2800" dirty="0"/>
              <a:t>逻辑函数形式的变换</a:t>
            </a:r>
          </a:p>
        </p:txBody>
      </p:sp>
      <p:sp>
        <p:nvSpPr>
          <p:cNvPr id="532483" name="Rectangle 3"/>
          <p:cNvSpPr>
            <a:spLocks noGrp="1"/>
          </p:cNvSpPr>
          <p:nvPr>
            <p:ph idx="1"/>
          </p:nvPr>
        </p:nvSpPr>
        <p:spPr>
          <a:xfrm>
            <a:off x="107950" y="1125810"/>
            <a:ext cx="8893175" cy="5543550"/>
          </a:xfrm>
        </p:spPr>
        <p:txBody>
          <a:bodyPr vert="horz" wrap="square" lIns="91440" tIns="45720" rIns="91440" bIns="45720" anchor="t"/>
          <a:lstStyle/>
          <a:p>
            <a:pPr eaLnBrk="1" hangingPunct="1"/>
            <a:r>
              <a:rPr lang="zh-CN" altLang="en-US" dirty="0"/>
              <a:t>可采用对</a:t>
            </a:r>
            <a:r>
              <a:rPr lang="en-US" altLang="zh-CN" dirty="0"/>
              <a:t>F</a:t>
            </a:r>
            <a:r>
              <a:rPr lang="zh-CN" altLang="en-US" dirty="0"/>
              <a:t>两次求对偶的方法。即，先求</a:t>
            </a:r>
            <a:r>
              <a:rPr lang="en-US" altLang="zh-CN" dirty="0"/>
              <a:t>F</a:t>
            </a:r>
            <a:r>
              <a:rPr lang="zh-CN" altLang="en-US" dirty="0"/>
              <a:t>的对偶式</a:t>
            </a:r>
            <a:r>
              <a:rPr lang="en-US" altLang="zh-CN" dirty="0"/>
              <a:t>F</a:t>
            </a:r>
            <a:r>
              <a:rPr lang="en-US" altLang="zh-CN" baseline="-25000" dirty="0"/>
              <a:t>d</a:t>
            </a:r>
            <a:r>
              <a:rPr lang="zh-CN" altLang="en-US" dirty="0"/>
              <a:t>，并将其化为最简“与非</a:t>
            </a:r>
            <a:r>
              <a:rPr lang="en-US" altLang="zh-CN" dirty="0"/>
              <a:t>-</a:t>
            </a:r>
            <a:r>
              <a:rPr lang="zh-CN" altLang="en-US" dirty="0"/>
              <a:t>与非”式，然后再求</a:t>
            </a:r>
            <a:r>
              <a:rPr lang="en-US" altLang="zh-CN" dirty="0"/>
              <a:t>F</a:t>
            </a:r>
            <a:r>
              <a:rPr lang="en-US" altLang="zh-CN" baseline="-25000" dirty="0"/>
              <a:t>d</a:t>
            </a:r>
            <a:r>
              <a:rPr lang="zh-CN" altLang="en-US" dirty="0"/>
              <a:t>的对偶式</a:t>
            </a:r>
            <a:r>
              <a:rPr lang="en-US" altLang="zh-CN" dirty="0"/>
              <a:t>(F</a:t>
            </a:r>
            <a:r>
              <a:rPr lang="en-US" altLang="zh-CN" baseline="-25000" dirty="0"/>
              <a:t>d</a:t>
            </a:r>
            <a:r>
              <a:rPr lang="en-US" altLang="zh-CN" dirty="0"/>
              <a:t>)</a:t>
            </a:r>
            <a:r>
              <a:rPr lang="en-US" altLang="zh-CN" baseline="-25000" dirty="0"/>
              <a:t>d</a:t>
            </a:r>
            <a:r>
              <a:rPr lang="zh-CN" altLang="en-US" dirty="0"/>
              <a:t>。</a:t>
            </a:r>
          </a:p>
          <a:p>
            <a:pPr eaLnBrk="1" hangingPunct="1"/>
            <a:r>
              <a:rPr lang="zh-CN" altLang="en-US" dirty="0">
                <a:solidFill>
                  <a:srgbClr val="FF0000"/>
                </a:solidFill>
              </a:rPr>
              <a:t>例</a:t>
            </a:r>
            <a:r>
              <a:rPr lang="en-US" altLang="zh-CN" dirty="0">
                <a:solidFill>
                  <a:srgbClr val="FF0000"/>
                </a:solidFill>
              </a:rPr>
              <a:t>3.10</a:t>
            </a:r>
            <a:r>
              <a:rPr lang="en-US" altLang="zh-CN" dirty="0"/>
              <a:t> </a:t>
            </a:r>
            <a:r>
              <a:rPr lang="zh-CN" altLang="en-US" dirty="0"/>
              <a:t>用“或非”门实现函数                         </a:t>
            </a:r>
          </a:p>
          <a:p>
            <a:pPr eaLnBrk="1" hangingPunct="1"/>
            <a:r>
              <a:rPr lang="zh-CN" altLang="en-US" dirty="0">
                <a:solidFill>
                  <a:schemeClr val="accent2"/>
                </a:solidFill>
              </a:rPr>
              <a:t>解：</a:t>
            </a:r>
            <a:r>
              <a:rPr lang="zh-CN" altLang="en-US" sz="2000" dirty="0">
                <a:latin typeface="SimSun" panose="02010600030101010101" pitchFamily="2" charset="-122"/>
                <a:ea typeface="SimSun" panose="02010600030101010101" pitchFamily="2" charset="-122"/>
              </a:rPr>
              <a:t>先求</a:t>
            </a:r>
            <a:r>
              <a:rPr lang="en-US" altLang="zh-CN" sz="2000" dirty="0">
                <a:latin typeface="SimSun" panose="02010600030101010101" pitchFamily="2" charset="-122"/>
                <a:ea typeface="SimSun" panose="02010600030101010101" pitchFamily="2" charset="-122"/>
              </a:rPr>
              <a:t>F</a:t>
            </a:r>
            <a:r>
              <a:rPr lang="zh-CN" altLang="en-US" sz="2000" dirty="0">
                <a:latin typeface="SimSun" panose="02010600030101010101" pitchFamily="2" charset="-122"/>
                <a:ea typeface="SimSun" panose="02010600030101010101" pitchFamily="2" charset="-122"/>
              </a:rPr>
              <a:t>的对偶式</a:t>
            </a:r>
            <a:r>
              <a:rPr lang="en-US" altLang="zh-CN" sz="2000" dirty="0">
                <a:latin typeface="SimSun" panose="02010600030101010101" pitchFamily="2" charset="-122"/>
                <a:ea typeface="SimSun" panose="02010600030101010101" pitchFamily="2" charset="-122"/>
              </a:rPr>
              <a:t>F</a:t>
            </a:r>
            <a:r>
              <a:rPr lang="en-US" altLang="zh-CN" sz="2000" baseline="-25000" dirty="0">
                <a:latin typeface="SimSun" panose="02010600030101010101" pitchFamily="2" charset="-122"/>
                <a:ea typeface="SimSun" panose="02010600030101010101" pitchFamily="2" charset="-122"/>
              </a:rPr>
              <a:t>d</a:t>
            </a:r>
            <a:r>
              <a:rPr lang="zh-CN" altLang="en-US" sz="2000" dirty="0">
                <a:latin typeface="SimSun" panose="02010600030101010101" pitchFamily="2" charset="-122"/>
                <a:ea typeface="SimSun" panose="02010600030101010101" pitchFamily="2" charset="-122"/>
              </a:rPr>
              <a:t>，并将其化成最简“与</a:t>
            </a:r>
            <a:r>
              <a:rPr lang="en-US" altLang="zh-CN" sz="2000" dirty="0">
                <a:latin typeface="SimSun" panose="02010600030101010101" pitchFamily="2" charset="-122"/>
                <a:ea typeface="SimSun" panose="02010600030101010101" pitchFamily="2" charset="-122"/>
              </a:rPr>
              <a:t>-</a:t>
            </a:r>
            <a:r>
              <a:rPr lang="zh-CN" altLang="en-US" sz="2000" dirty="0">
                <a:latin typeface="SimSun" panose="02010600030101010101" pitchFamily="2" charset="-122"/>
                <a:ea typeface="SimSun" panose="02010600030101010101" pitchFamily="2" charset="-122"/>
              </a:rPr>
              <a:t>或”式，即  </a:t>
            </a:r>
            <a:endParaRPr lang="zh-CN" altLang="en-US" dirty="0">
              <a:latin typeface="SimSun" panose="02010600030101010101" pitchFamily="2" charset="-122"/>
              <a:ea typeface="SimSun" panose="02010600030101010101" pitchFamily="2" charset="-122"/>
            </a:endParaRPr>
          </a:p>
          <a:p>
            <a:pPr eaLnBrk="1" hangingPunct="1"/>
            <a:endParaRPr lang="zh-CN" altLang="en-US" dirty="0"/>
          </a:p>
          <a:p>
            <a:pPr eaLnBrk="1" hangingPunct="1"/>
            <a:r>
              <a:rPr lang="zh-CN" altLang="en-US" sz="2000" dirty="0">
                <a:latin typeface="SimSun" panose="02010600030101010101" pitchFamily="2" charset="-122"/>
                <a:ea typeface="SimSun" panose="02010600030101010101" pitchFamily="2" charset="-122"/>
              </a:rPr>
              <a:t>再两次求反，一次展开法变为“与非</a:t>
            </a:r>
            <a:r>
              <a:rPr lang="en-US" altLang="zh-CN" sz="2000" dirty="0">
                <a:latin typeface="SimSun" panose="02010600030101010101" pitchFamily="2" charset="-122"/>
                <a:ea typeface="SimSun" panose="02010600030101010101" pitchFamily="2" charset="-122"/>
              </a:rPr>
              <a:t>-</a:t>
            </a:r>
            <a:r>
              <a:rPr lang="zh-CN" altLang="en-US" sz="2000" dirty="0">
                <a:latin typeface="SimSun" panose="02010600030101010101" pitchFamily="2" charset="-122"/>
                <a:ea typeface="SimSun" panose="02010600030101010101" pitchFamily="2" charset="-122"/>
              </a:rPr>
              <a:t>与非”式，即</a:t>
            </a:r>
          </a:p>
          <a:p>
            <a:pPr eaLnBrk="1" hangingPunct="1"/>
            <a:endParaRPr lang="zh-CN" altLang="en-US" dirty="0"/>
          </a:p>
          <a:p>
            <a:pPr eaLnBrk="1" hangingPunct="1"/>
            <a:r>
              <a:rPr lang="zh-CN" altLang="en-US" dirty="0">
                <a:latin typeface="SimSun" panose="02010600030101010101" pitchFamily="2" charset="-122"/>
                <a:ea typeface="SimSun" panose="02010600030101010101" pitchFamily="2" charset="-122"/>
              </a:rPr>
              <a:t>对</a:t>
            </a:r>
            <a:r>
              <a:rPr lang="en-US" altLang="zh-CN" dirty="0">
                <a:latin typeface="SimSun" panose="02010600030101010101" pitchFamily="2" charset="-122"/>
                <a:ea typeface="SimSun" panose="02010600030101010101" pitchFamily="2" charset="-122"/>
              </a:rPr>
              <a:t>F</a:t>
            </a:r>
            <a:r>
              <a:rPr lang="en-US" altLang="zh-CN" baseline="-25000" dirty="0">
                <a:latin typeface="SimSun" panose="02010600030101010101" pitchFamily="2" charset="-122"/>
                <a:ea typeface="SimSun" panose="02010600030101010101" pitchFamily="2" charset="-122"/>
              </a:rPr>
              <a:t>d</a:t>
            </a:r>
            <a:r>
              <a:rPr lang="zh-CN" altLang="en-US" dirty="0">
                <a:latin typeface="SimSun" panose="02010600030101010101" pitchFamily="2" charset="-122"/>
                <a:ea typeface="SimSun" panose="02010600030101010101" pitchFamily="2" charset="-122"/>
              </a:rPr>
              <a:t>再求对偶，则得： </a:t>
            </a:r>
          </a:p>
        </p:txBody>
      </p:sp>
      <p:sp>
        <p:nvSpPr>
          <p:cNvPr id="45064" name="Rectangle 4"/>
          <p:cNvSpPr/>
          <p:nvPr/>
        </p:nvSpPr>
        <p:spPr>
          <a:xfrm>
            <a:off x="0" y="3319463"/>
            <a:ext cx="9144000" cy="0"/>
          </a:xfrm>
          <a:prstGeom prst="rect">
            <a:avLst/>
          </a:prstGeom>
          <a:noFill/>
          <a:ln w="9525">
            <a:noFill/>
          </a:ln>
        </p:spPr>
        <p:txBody>
          <a:bodyPr wrap="none" anchor="ctr">
            <a:spAutoFit/>
          </a:bodyPr>
          <a:lstStyle/>
          <a:p>
            <a:endParaRPr lang="zh-CN" altLang="en-US" dirty="0">
              <a:latin typeface="宋体" panose="02010600030101010101" pitchFamily="2" charset="-122"/>
            </a:endParaRPr>
          </a:p>
        </p:txBody>
      </p:sp>
      <p:graphicFrame>
        <p:nvGraphicFramePr>
          <p:cNvPr id="532485" name="Object 5"/>
          <p:cNvGraphicFramePr>
            <a:graphicFrameLocks noChangeAspect="1"/>
          </p:cNvGraphicFramePr>
          <p:nvPr>
            <p:extLst>
              <p:ext uri="{D42A27DB-BD31-4B8C-83A1-F6EECF244321}">
                <p14:modId xmlns:p14="http://schemas.microsoft.com/office/powerpoint/2010/main" val="3702313454"/>
              </p:ext>
            </p:extLst>
          </p:nvPr>
        </p:nvGraphicFramePr>
        <p:xfrm>
          <a:off x="4716016" y="2204864"/>
          <a:ext cx="2227262" cy="403225"/>
        </p:xfrm>
        <a:graphic>
          <a:graphicData uri="http://schemas.openxmlformats.org/presentationml/2006/ole">
            <mc:AlternateContent xmlns:mc="http://schemas.openxmlformats.org/markup-compatibility/2006">
              <mc:Choice xmlns:v="urn:schemas-microsoft-com:vml" Requires="v">
                <p:oleObj spid="_x0000_s11489" r:id="rId4" imgW="1205977" imgH="215806" progId="">
                  <p:embed/>
                </p:oleObj>
              </mc:Choice>
              <mc:Fallback>
                <p:oleObj r:id="rId4" imgW="1205977" imgH="215806" progId="">
                  <p:embed/>
                  <p:pic>
                    <p:nvPicPr>
                      <p:cNvPr id="0" name="Picture 15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16016" y="2204864"/>
                        <a:ext cx="2227262"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5065" name="Rectangle 6"/>
          <p:cNvSpPr/>
          <p:nvPr/>
        </p:nvSpPr>
        <p:spPr>
          <a:xfrm>
            <a:off x="0" y="3300413"/>
            <a:ext cx="9144000" cy="0"/>
          </a:xfrm>
          <a:prstGeom prst="rect">
            <a:avLst/>
          </a:prstGeom>
          <a:noFill/>
          <a:ln w="9525">
            <a:noFill/>
          </a:ln>
        </p:spPr>
        <p:txBody>
          <a:bodyPr wrap="none" anchor="ctr">
            <a:spAutoFit/>
          </a:bodyPr>
          <a:lstStyle/>
          <a:p>
            <a:endParaRPr lang="zh-CN" altLang="en-US" dirty="0">
              <a:latin typeface="宋体" panose="02010600030101010101" pitchFamily="2" charset="-122"/>
            </a:endParaRPr>
          </a:p>
        </p:txBody>
      </p:sp>
      <p:graphicFrame>
        <p:nvGraphicFramePr>
          <p:cNvPr id="532487" name="Object 7"/>
          <p:cNvGraphicFramePr>
            <a:graphicFrameLocks noChangeAspect="1"/>
          </p:cNvGraphicFramePr>
          <p:nvPr/>
        </p:nvGraphicFramePr>
        <p:xfrm>
          <a:off x="1116013" y="3173413"/>
          <a:ext cx="4894262" cy="479425"/>
        </p:xfrm>
        <a:graphic>
          <a:graphicData uri="http://schemas.openxmlformats.org/presentationml/2006/ole">
            <mc:AlternateContent xmlns:mc="http://schemas.openxmlformats.org/markup-compatibility/2006">
              <mc:Choice xmlns:v="urn:schemas-microsoft-com:vml" Requires="v">
                <p:oleObj spid="_x0000_s11490" r:id="rId6" imgW="2628900" imgH="254000" progId="">
                  <p:embed/>
                </p:oleObj>
              </mc:Choice>
              <mc:Fallback>
                <p:oleObj r:id="rId6" imgW="2628900" imgH="254000" progId="">
                  <p:embed/>
                  <p:pic>
                    <p:nvPicPr>
                      <p:cNvPr id="0" name="Picture 15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6013" y="3173413"/>
                        <a:ext cx="4894262"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5066" name="Rectangle 8"/>
          <p:cNvSpPr/>
          <p:nvPr/>
        </p:nvSpPr>
        <p:spPr>
          <a:xfrm>
            <a:off x="0" y="3276600"/>
            <a:ext cx="9144000" cy="0"/>
          </a:xfrm>
          <a:prstGeom prst="rect">
            <a:avLst/>
          </a:prstGeom>
          <a:noFill/>
          <a:ln w="9525">
            <a:noFill/>
          </a:ln>
        </p:spPr>
        <p:txBody>
          <a:bodyPr wrap="none" anchor="ctr">
            <a:spAutoFit/>
          </a:bodyPr>
          <a:lstStyle/>
          <a:p>
            <a:endParaRPr lang="zh-CN" altLang="en-US" dirty="0">
              <a:latin typeface="宋体" panose="02010600030101010101" pitchFamily="2" charset="-122"/>
            </a:endParaRPr>
          </a:p>
        </p:txBody>
      </p:sp>
      <p:graphicFrame>
        <p:nvGraphicFramePr>
          <p:cNvPr id="532489" name="Object 9"/>
          <p:cNvGraphicFramePr>
            <a:graphicFrameLocks noChangeAspect="1"/>
          </p:cNvGraphicFramePr>
          <p:nvPr/>
        </p:nvGraphicFramePr>
        <p:xfrm>
          <a:off x="1162050" y="4249738"/>
          <a:ext cx="1897063" cy="546100"/>
        </p:xfrm>
        <a:graphic>
          <a:graphicData uri="http://schemas.openxmlformats.org/presentationml/2006/ole">
            <mc:AlternateContent xmlns:mc="http://schemas.openxmlformats.org/markup-compatibility/2006">
              <mc:Choice xmlns:v="urn:schemas-microsoft-com:vml" Requires="v">
                <p:oleObj spid="_x0000_s11491" r:id="rId8" imgW="1054100" imgH="304800" progId="">
                  <p:embed/>
                </p:oleObj>
              </mc:Choice>
              <mc:Fallback>
                <p:oleObj r:id="rId8" imgW="1054100" imgH="304800" progId="">
                  <p:embed/>
                  <p:pic>
                    <p:nvPicPr>
                      <p:cNvPr id="0" name="Picture 15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62050" y="4249738"/>
                        <a:ext cx="1897063"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5067" name="Rectangle 10"/>
          <p:cNvSpPr/>
          <p:nvPr/>
        </p:nvSpPr>
        <p:spPr>
          <a:xfrm>
            <a:off x="0" y="3276600"/>
            <a:ext cx="9144000" cy="0"/>
          </a:xfrm>
          <a:prstGeom prst="rect">
            <a:avLst/>
          </a:prstGeom>
          <a:noFill/>
          <a:ln w="9525">
            <a:noFill/>
          </a:ln>
        </p:spPr>
        <p:txBody>
          <a:bodyPr wrap="none" anchor="ctr">
            <a:spAutoFit/>
          </a:bodyPr>
          <a:lstStyle/>
          <a:p>
            <a:endParaRPr lang="zh-CN" altLang="en-US" dirty="0">
              <a:latin typeface="宋体" panose="02010600030101010101" pitchFamily="2" charset="-122"/>
            </a:endParaRPr>
          </a:p>
        </p:txBody>
      </p:sp>
      <p:graphicFrame>
        <p:nvGraphicFramePr>
          <p:cNvPr id="532491" name="Object 11"/>
          <p:cNvGraphicFramePr>
            <a:graphicFrameLocks noChangeAspect="1"/>
          </p:cNvGraphicFramePr>
          <p:nvPr/>
        </p:nvGraphicFramePr>
        <p:xfrm>
          <a:off x="1228725" y="5373688"/>
          <a:ext cx="3841750" cy="571500"/>
        </p:xfrm>
        <a:graphic>
          <a:graphicData uri="http://schemas.openxmlformats.org/presentationml/2006/ole">
            <mc:AlternateContent xmlns:mc="http://schemas.openxmlformats.org/markup-compatibility/2006">
              <mc:Choice xmlns:v="urn:schemas-microsoft-com:vml" Requires="v">
                <p:oleObj spid="_x0000_s11492" r:id="rId10" imgW="2042927" imgH="304536" progId="">
                  <p:embed/>
                </p:oleObj>
              </mc:Choice>
              <mc:Fallback>
                <p:oleObj r:id="rId10" imgW="2042927" imgH="304536" progId="">
                  <p:embed/>
                  <p:pic>
                    <p:nvPicPr>
                      <p:cNvPr id="0" name="Picture 16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28725" y="5373688"/>
                        <a:ext cx="38417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pic>
        <p:nvPicPr>
          <p:cNvPr id="532492" name="Picture 12" descr="LJ71"/>
          <p:cNvPicPr>
            <a:picLocks noChangeAspect="1"/>
          </p:cNvPicPr>
          <p:nvPr/>
        </p:nvPicPr>
        <p:blipFill>
          <a:blip r:embed="rId12"/>
          <a:stretch>
            <a:fillRect/>
          </a:stretch>
        </p:blipFill>
        <p:spPr>
          <a:xfrm>
            <a:off x="5724525" y="4508500"/>
            <a:ext cx="2289175" cy="1398588"/>
          </a:xfrm>
          <a:prstGeom prst="rect">
            <a:avLst/>
          </a:prstGeom>
          <a:noFill/>
          <a:ln w="9525">
            <a:noFill/>
          </a:ln>
        </p:spPr>
      </p:pic>
      <p:sp>
        <p:nvSpPr>
          <p:cNvPr id="13" name="Rectangle 2">
            <a:extLst>
              <a:ext uri="{FF2B5EF4-FFF2-40B4-BE49-F238E27FC236}">
                <a16:creationId xmlns:a16="http://schemas.microsoft.com/office/drawing/2014/main" id="{2825BC27-3747-534F-8953-C655271FF836}"/>
              </a:ext>
            </a:extLst>
          </p:cNvPr>
          <p:cNvSpPr txBox="1">
            <a:spLocks/>
          </p:cNvSpPr>
          <p:nvPr/>
        </p:nvSpPr>
        <p:spPr>
          <a:xfrm>
            <a:off x="-86360" y="755652"/>
            <a:ext cx="7772400" cy="298450"/>
          </a:xfrm>
          <a:prstGeom prst="rect">
            <a:avLst/>
          </a:prstGeom>
          <a:noFill/>
          <a:ln w="9525">
            <a:noFill/>
          </a:ln>
        </p:spPr>
        <p:txBody>
          <a:bodyPr vert="horz" wrap="square" lIns="91440" tIns="45720" rIns="91440" bIns="45720" anchor="ctr"/>
          <a:lstStyle>
            <a:lvl1pPr algn="ctr" rtl="0" eaLnBrk="0" fontAlgn="base" hangingPunct="0">
              <a:spcBef>
                <a:spcPct val="0"/>
              </a:spcBef>
              <a:spcAft>
                <a:spcPct val="0"/>
              </a:spcAft>
              <a:defRPr kumimoji="1" sz="3200" b="1">
                <a:solidFill>
                  <a:schemeClr val="tx2"/>
                </a:solidFill>
                <a:latin typeface="+mj-lt"/>
                <a:ea typeface="+mj-ea"/>
                <a:cs typeface="+mj-cs"/>
              </a:defRPr>
            </a:lvl1pPr>
            <a:lvl2pPr algn="ctr" rtl="0" eaLnBrk="0" fontAlgn="base" hangingPunct="0">
              <a:spcBef>
                <a:spcPct val="0"/>
              </a:spcBef>
              <a:spcAft>
                <a:spcPct val="0"/>
              </a:spcAft>
              <a:defRPr kumimoji="1" sz="3200" b="1">
                <a:solidFill>
                  <a:schemeClr val="tx2"/>
                </a:solidFill>
                <a:latin typeface="Times New Roman" panose="02020603050405020304" pitchFamily="18" charset="0"/>
                <a:ea typeface="楷体_GB2312" pitchFamily="49" charset="-122"/>
              </a:defRPr>
            </a:lvl2pPr>
            <a:lvl3pPr algn="ctr" rtl="0" eaLnBrk="0" fontAlgn="base" hangingPunct="0">
              <a:spcBef>
                <a:spcPct val="0"/>
              </a:spcBef>
              <a:spcAft>
                <a:spcPct val="0"/>
              </a:spcAft>
              <a:defRPr kumimoji="1" sz="3200" b="1">
                <a:solidFill>
                  <a:schemeClr val="tx2"/>
                </a:solidFill>
                <a:latin typeface="Times New Roman" panose="02020603050405020304" pitchFamily="18" charset="0"/>
                <a:ea typeface="楷体_GB2312" pitchFamily="49" charset="-122"/>
              </a:defRPr>
            </a:lvl3pPr>
            <a:lvl4pPr algn="ctr" rtl="0" eaLnBrk="0" fontAlgn="base" hangingPunct="0">
              <a:spcBef>
                <a:spcPct val="0"/>
              </a:spcBef>
              <a:spcAft>
                <a:spcPct val="0"/>
              </a:spcAft>
              <a:defRPr kumimoji="1" sz="3200" b="1">
                <a:solidFill>
                  <a:schemeClr val="tx2"/>
                </a:solidFill>
                <a:latin typeface="Times New Roman" panose="02020603050405020304" pitchFamily="18" charset="0"/>
                <a:ea typeface="楷体_GB2312" pitchFamily="49" charset="-122"/>
              </a:defRPr>
            </a:lvl4pPr>
            <a:lvl5pPr algn="ctr" rtl="0" eaLnBrk="0" fontAlgn="base" hangingPunct="0">
              <a:spcBef>
                <a:spcPct val="0"/>
              </a:spcBef>
              <a:spcAft>
                <a:spcPct val="0"/>
              </a:spcAft>
              <a:defRPr kumimoji="1" sz="3200" b="1">
                <a:solidFill>
                  <a:schemeClr val="tx2"/>
                </a:solidFill>
                <a:latin typeface="Times New Roman" panose="02020603050405020304" pitchFamily="18" charset="0"/>
                <a:ea typeface="楷体_GB2312" pitchFamily="49" charset="-122"/>
              </a:defRPr>
            </a:lvl5pPr>
            <a:lvl6pPr marL="457200" algn="ctr" rtl="0" fontAlgn="base">
              <a:spcBef>
                <a:spcPct val="0"/>
              </a:spcBef>
              <a:spcAft>
                <a:spcPct val="0"/>
              </a:spcAft>
              <a:defRPr kumimoji="1" sz="3200" b="1">
                <a:solidFill>
                  <a:schemeClr val="tx2"/>
                </a:solidFill>
                <a:latin typeface="Times New Roman" panose="02020603050405020304" pitchFamily="18" charset="0"/>
                <a:ea typeface="楷体_GB2312" pitchFamily="49" charset="-122"/>
              </a:defRPr>
            </a:lvl6pPr>
            <a:lvl7pPr marL="914400" algn="ctr" rtl="0" fontAlgn="base">
              <a:spcBef>
                <a:spcPct val="0"/>
              </a:spcBef>
              <a:spcAft>
                <a:spcPct val="0"/>
              </a:spcAft>
              <a:defRPr kumimoji="1" sz="3200" b="1">
                <a:solidFill>
                  <a:schemeClr val="tx2"/>
                </a:solidFill>
                <a:latin typeface="Times New Roman" panose="02020603050405020304" pitchFamily="18" charset="0"/>
                <a:ea typeface="楷体_GB2312" pitchFamily="49" charset="-122"/>
              </a:defRPr>
            </a:lvl7pPr>
            <a:lvl8pPr marL="1371600" algn="ctr" rtl="0" fontAlgn="base">
              <a:spcBef>
                <a:spcPct val="0"/>
              </a:spcBef>
              <a:spcAft>
                <a:spcPct val="0"/>
              </a:spcAft>
              <a:defRPr kumimoji="1" sz="3200" b="1">
                <a:solidFill>
                  <a:schemeClr val="tx2"/>
                </a:solidFill>
                <a:latin typeface="Times New Roman" panose="02020603050405020304" pitchFamily="18" charset="0"/>
                <a:ea typeface="楷体_GB2312" pitchFamily="49" charset="-122"/>
              </a:defRPr>
            </a:lvl8pPr>
            <a:lvl9pPr marL="1828800" algn="ctr" rtl="0" fontAlgn="base">
              <a:spcBef>
                <a:spcPct val="0"/>
              </a:spcBef>
              <a:spcAft>
                <a:spcPct val="0"/>
              </a:spcAft>
              <a:defRPr kumimoji="1" sz="3200" b="1">
                <a:solidFill>
                  <a:schemeClr val="tx2"/>
                </a:solidFill>
                <a:latin typeface="Times New Roman" panose="02020603050405020304" pitchFamily="18" charset="0"/>
                <a:ea typeface="楷体_GB2312" pitchFamily="49" charset="-122"/>
              </a:defRPr>
            </a:lvl9pPr>
          </a:lstStyle>
          <a:p>
            <a:pPr algn="l" eaLnBrk="1" hangingPunct="1"/>
            <a:r>
              <a:rPr lang="en-US" altLang="zh-CN" sz="2400" kern="0" dirty="0"/>
              <a:t>(2) </a:t>
            </a:r>
            <a:r>
              <a:rPr lang="zh-CN" altLang="en-US" sz="2400" kern="0" dirty="0"/>
              <a:t>逻辑函数的“或非”门实现</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24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3248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3248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3248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3248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32483">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3248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3248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3249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2" presetClass="entr" presetSubtype="4" fill="hold" nodeType="clickEffect">
                                  <p:stCondLst>
                                    <p:cond delay="0"/>
                                  </p:stCondLst>
                                  <p:childTnLst>
                                    <p:set>
                                      <p:cBhvr>
                                        <p:cTn id="38" dur="1" fill="hold">
                                          <p:stCondLst>
                                            <p:cond delay="0"/>
                                          </p:stCondLst>
                                        </p:cTn>
                                        <p:tgtEl>
                                          <p:spTgt spid="532492"/>
                                        </p:tgtEl>
                                        <p:attrNameLst>
                                          <p:attrName>style.visibility</p:attrName>
                                        </p:attrNameLst>
                                      </p:cBhvr>
                                      <p:to>
                                        <p:strVal val="visible"/>
                                      </p:to>
                                    </p:set>
                                    <p:animEffect transition="in" filter="slide(fromBottom)">
                                      <p:cBhvr>
                                        <p:cTn id="39" dur="500"/>
                                        <p:tgtEl>
                                          <p:spTgt spid="5324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48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14282" y="1142984"/>
            <a:ext cx="6500857" cy="3429024"/>
          </a:xfrm>
        </p:spPr>
        <p:txBody>
          <a:bodyPr/>
          <a:lstStyle/>
          <a:p>
            <a:r>
              <a:rPr lang="zh-CN" altLang="en-US" dirty="0"/>
              <a:t>两种方法</a:t>
            </a:r>
            <a:endParaRPr lang="en-US" altLang="zh-CN" dirty="0"/>
          </a:p>
          <a:p>
            <a:pPr lvl="1"/>
            <a:r>
              <a:rPr lang="zh-CN" altLang="en-US" dirty="0"/>
              <a:t>对</a:t>
            </a:r>
            <a:r>
              <a:rPr lang="en-US" altLang="zh-CN" dirty="0"/>
              <a:t>F</a:t>
            </a:r>
            <a:r>
              <a:rPr lang="zh-CN" altLang="en-US" dirty="0"/>
              <a:t>两次求反</a:t>
            </a:r>
            <a:endParaRPr lang="en-US" altLang="zh-CN" dirty="0"/>
          </a:p>
          <a:p>
            <a:pPr lvl="1"/>
            <a:r>
              <a:rPr lang="zh-CN" altLang="en-US" dirty="0"/>
              <a:t>对     一次求反</a:t>
            </a:r>
            <a:endParaRPr lang="en-US" altLang="zh-CN" dirty="0"/>
          </a:p>
          <a:p>
            <a:r>
              <a:rPr lang="zh-CN" altLang="en-US" dirty="0">
                <a:solidFill>
                  <a:srgbClr val="FF0000"/>
                </a:solidFill>
              </a:rPr>
              <a:t>例</a:t>
            </a:r>
            <a:r>
              <a:rPr lang="en-US" altLang="zh-CN" dirty="0">
                <a:solidFill>
                  <a:srgbClr val="FF0000"/>
                </a:solidFill>
              </a:rPr>
              <a:t>3.11 </a:t>
            </a:r>
            <a:r>
              <a:rPr lang="zh-CN" altLang="en-US" dirty="0"/>
              <a:t>用“与或非”门实现函数</a:t>
            </a:r>
            <a:endParaRPr lang="en-US" altLang="zh-CN" dirty="0"/>
          </a:p>
          <a:p>
            <a:r>
              <a:rPr lang="zh-CN" altLang="en-US" dirty="0">
                <a:solidFill>
                  <a:schemeClr val="accent2"/>
                </a:solidFill>
              </a:rPr>
              <a:t>解：</a:t>
            </a:r>
            <a:r>
              <a:rPr lang="zh-CN" altLang="en-US" dirty="0"/>
              <a:t>方法一：对</a:t>
            </a:r>
            <a:r>
              <a:rPr lang="en-US" altLang="zh-CN" dirty="0"/>
              <a:t>F</a:t>
            </a:r>
            <a:r>
              <a:rPr lang="zh-CN" altLang="en-US" dirty="0"/>
              <a:t>两次求反，可得</a:t>
            </a:r>
            <a:endParaRPr lang="en-US" altLang="zh-CN" dirty="0"/>
          </a:p>
          <a:p>
            <a:r>
              <a:rPr lang="zh-CN" altLang="en-US" dirty="0"/>
              <a:t>方法二：先求      ，在对     一次求反，可得</a:t>
            </a:r>
            <a:endParaRPr lang="en-US" altLang="zh-CN" dirty="0"/>
          </a:p>
          <a:p>
            <a:endParaRPr lang="en-US" altLang="zh-CN" dirty="0"/>
          </a:p>
          <a:p>
            <a:endParaRPr lang="zh-CN" altLang="en-US" dirty="0"/>
          </a:p>
        </p:txBody>
      </p:sp>
      <p:sp>
        <p:nvSpPr>
          <p:cNvPr id="4" name="Rectangle 2"/>
          <p:cNvSpPr>
            <a:spLocks noGrp="1"/>
          </p:cNvSpPr>
          <p:nvPr>
            <p:ph type="title"/>
          </p:nvPr>
        </p:nvSpPr>
        <p:spPr>
          <a:xfrm>
            <a:off x="251520" y="682278"/>
            <a:ext cx="7772400" cy="298450"/>
          </a:xfrm>
        </p:spPr>
        <p:txBody>
          <a:bodyPr vert="horz" wrap="square" lIns="91440" tIns="45720" rIns="91440" bIns="45720" anchor="ctr"/>
          <a:lstStyle/>
          <a:p>
            <a:pPr algn="l" eaLnBrk="1" hangingPunct="1"/>
            <a:r>
              <a:rPr lang="en-US" altLang="zh-CN" sz="2400" dirty="0"/>
              <a:t>(3) </a:t>
            </a:r>
            <a:r>
              <a:rPr lang="zh-CN" altLang="en-US" sz="2400" dirty="0"/>
              <a:t>逻辑函数的“与或非”门实现</a:t>
            </a:r>
          </a:p>
        </p:txBody>
      </p:sp>
      <p:sp>
        <p:nvSpPr>
          <p:cNvPr id="5" name="Rectangle 2">
            <a:extLst>
              <a:ext uri="{FF2B5EF4-FFF2-40B4-BE49-F238E27FC236}">
                <a16:creationId xmlns:a16="http://schemas.microsoft.com/office/drawing/2014/main" id="{F4CBF2D1-D9DE-B24D-B1DC-F877E6BCC0A2}"/>
              </a:ext>
            </a:extLst>
          </p:cNvPr>
          <p:cNvSpPr txBox="1">
            <a:spLocks/>
          </p:cNvSpPr>
          <p:nvPr/>
        </p:nvSpPr>
        <p:spPr>
          <a:xfrm>
            <a:off x="685800" y="260648"/>
            <a:ext cx="7772400" cy="298450"/>
          </a:xfrm>
          <a:prstGeom prst="rect">
            <a:avLst/>
          </a:prstGeom>
          <a:noFill/>
          <a:ln w="9525">
            <a:noFill/>
          </a:ln>
        </p:spPr>
        <p:txBody>
          <a:bodyPr vert="horz" wrap="square" lIns="91440" tIns="45720" rIns="91440" bIns="45720" anchor="ctr"/>
          <a:lstStyle>
            <a:lvl1pPr algn="ctr" rtl="0" eaLnBrk="0" fontAlgn="base" hangingPunct="0">
              <a:spcBef>
                <a:spcPct val="0"/>
              </a:spcBef>
              <a:spcAft>
                <a:spcPct val="0"/>
              </a:spcAft>
              <a:defRPr kumimoji="1" sz="3200" b="1">
                <a:solidFill>
                  <a:schemeClr val="tx2"/>
                </a:solidFill>
                <a:latin typeface="+mj-lt"/>
                <a:ea typeface="+mj-ea"/>
                <a:cs typeface="+mj-cs"/>
              </a:defRPr>
            </a:lvl1pPr>
            <a:lvl2pPr algn="ctr" rtl="0" eaLnBrk="0" fontAlgn="base" hangingPunct="0">
              <a:spcBef>
                <a:spcPct val="0"/>
              </a:spcBef>
              <a:spcAft>
                <a:spcPct val="0"/>
              </a:spcAft>
              <a:defRPr kumimoji="1" sz="3200" b="1">
                <a:solidFill>
                  <a:schemeClr val="tx2"/>
                </a:solidFill>
                <a:latin typeface="Times New Roman" panose="02020603050405020304" pitchFamily="18" charset="0"/>
                <a:ea typeface="楷体_GB2312" pitchFamily="49" charset="-122"/>
              </a:defRPr>
            </a:lvl2pPr>
            <a:lvl3pPr algn="ctr" rtl="0" eaLnBrk="0" fontAlgn="base" hangingPunct="0">
              <a:spcBef>
                <a:spcPct val="0"/>
              </a:spcBef>
              <a:spcAft>
                <a:spcPct val="0"/>
              </a:spcAft>
              <a:defRPr kumimoji="1" sz="3200" b="1">
                <a:solidFill>
                  <a:schemeClr val="tx2"/>
                </a:solidFill>
                <a:latin typeface="Times New Roman" panose="02020603050405020304" pitchFamily="18" charset="0"/>
                <a:ea typeface="楷体_GB2312" pitchFamily="49" charset="-122"/>
              </a:defRPr>
            </a:lvl3pPr>
            <a:lvl4pPr algn="ctr" rtl="0" eaLnBrk="0" fontAlgn="base" hangingPunct="0">
              <a:spcBef>
                <a:spcPct val="0"/>
              </a:spcBef>
              <a:spcAft>
                <a:spcPct val="0"/>
              </a:spcAft>
              <a:defRPr kumimoji="1" sz="3200" b="1">
                <a:solidFill>
                  <a:schemeClr val="tx2"/>
                </a:solidFill>
                <a:latin typeface="Times New Roman" panose="02020603050405020304" pitchFamily="18" charset="0"/>
                <a:ea typeface="楷体_GB2312" pitchFamily="49" charset="-122"/>
              </a:defRPr>
            </a:lvl4pPr>
            <a:lvl5pPr algn="ctr" rtl="0" eaLnBrk="0" fontAlgn="base" hangingPunct="0">
              <a:spcBef>
                <a:spcPct val="0"/>
              </a:spcBef>
              <a:spcAft>
                <a:spcPct val="0"/>
              </a:spcAft>
              <a:defRPr kumimoji="1" sz="3200" b="1">
                <a:solidFill>
                  <a:schemeClr val="tx2"/>
                </a:solidFill>
                <a:latin typeface="Times New Roman" panose="02020603050405020304" pitchFamily="18" charset="0"/>
                <a:ea typeface="楷体_GB2312" pitchFamily="49" charset="-122"/>
              </a:defRPr>
            </a:lvl5pPr>
            <a:lvl6pPr marL="457200" algn="ctr" rtl="0" fontAlgn="base">
              <a:spcBef>
                <a:spcPct val="0"/>
              </a:spcBef>
              <a:spcAft>
                <a:spcPct val="0"/>
              </a:spcAft>
              <a:defRPr kumimoji="1" sz="3200" b="1">
                <a:solidFill>
                  <a:schemeClr val="tx2"/>
                </a:solidFill>
                <a:latin typeface="Times New Roman" panose="02020603050405020304" pitchFamily="18" charset="0"/>
                <a:ea typeface="楷体_GB2312" pitchFamily="49" charset="-122"/>
              </a:defRPr>
            </a:lvl6pPr>
            <a:lvl7pPr marL="914400" algn="ctr" rtl="0" fontAlgn="base">
              <a:spcBef>
                <a:spcPct val="0"/>
              </a:spcBef>
              <a:spcAft>
                <a:spcPct val="0"/>
              </a:spcAft>
              <a:defRPr kumimoji="1" sz="3200" b="1">
                <a:solidFill>
                  <a:schemeClr val="tx2"/>
                </a:solidFill>
                <a:latin typeface="Times New Roman" panose="02020603050405020304" pitchFamily="18" charset="0"/>
                <a:ea typeface="楷体_GB2312" pitchFamily="49" charset="-122"/>
              </a:defRPr>
            </a:lvl7pPr>
            <a:lvl8pPr marL="1371600" algn="ctr" rtl="0" fontAlgn="base">
              <a:spcBef>
                <a:spcPct val="0"/>
              </a:spcBef>
              <a:spcAft>
                <a:spcPct val="0"/>
              </a:spcAft>
              <a:defRPr kumimoji="1" sz="3200" b="1">
                <a:solidFill>
                  <a:schemeClr val="tx2"/>
                </a:solidFill>
                <a:latin typeface="Times New Roman" panose="02020603050405020304" pitchFamily="18" charset="0"/>
                <a:ea typeface="楷体_GB2312" pitchFamily="49" charset="-122"/>
              </a:defRPr>
            </a:lvl8pPr>
            <a:lvl9pPr marL="1828800" algn="ctr" rtl="0" fontAlgn="base">
              <a:spcBef>
                <a:spcPct val="0"/>
              </a:spcBef>
              <a:spcAft>
                <a:spcPct val="0"/>
              </a:spcAft>
              <a:defRPr kumimoji="1" sz="3200" b="1">
                <a:solidFill>
                  <a:schemeClr val="tx2"/>
                </a:solidFill>
                <a:latin typeface="Times New Roman" panose="02020603050405020304" pitchFamily="18" charset="0"/>
                <a:ea typeface="楷体_GB2312" pitchFamily="49" charset="-122"/>
              </a:defRPr>
            </a:lvl9pPr>
          </a:lstStyle>
          <a:p>
            <a:pPr marL="533400" indent="-533400" defTabSz="425450" eaLnBrk="1" hangingPunct="1"/>
            <a:r>
              <a:rPr lang="en-US" altLang="zh-CN" sz="2800" kern="0"/>
              <a:t>1. </a:t>
            </a:r>
            <a:r>
              <a:rPr lang="zh-CN" altLang="en-US" sz="2800" kern="0"/>
              <a:t>逻辑函数形式的变换</a:t>
            </a:r>
            <a:endParaRPr lang="zh-CN" altLang="en-US" sz="2800" kern="0" dirty="0"/>
          </a:p>
        </p:txBody>
      </p:sp>
      <p:pic>
        <p:nvPicPr>
          <p:cNvPr id="19" name="图片 18" descr="非.png"/>
          <p:cNvPicPr>
            <a:picLocks noChangeAspect="1"/>
          </p:cNvPicPr>
          <p:nvPr/>
        </p:nvPicPr>
        <p:blipFill>
          <a:blip r:embed="rId4"/>
          <a:stretch>
            <a:fillRect/>
          </a:stretch>
        </p:blipFill>
        <p:spPr>
          <a:xfrm>
            <a:off x="1285852" y="2214554"/>
            <a:ext cx="536404" cy="524213"/>
          </a:xfrm>
          <a:prstGeom prst="rect">
            <a:avLst/>
          </a:prstGeom>
        </p:spPr>
      </p:pic>
      <p:pic>
        <p:nvPicPr>
          <p:cNvPr id="20" name="图片 19" descr="非.png"/>
          <p:cNvPicPr>
            <a:picLocks noChangeAspect="1"/>
          </p:cNvPicPr>
          <p:nvPr/>
        </p:nvPicPr>
        <p:blipFill>
          <a:blip r:embed="rId4"/>
          <a:stretch>
            <a:fillRect/>
          </a:stretch>
        </p:blipFill>
        <p:spPr>
          <a:xfrm>
            <a:off x="2500298" y="3857628"/>
            <a:ext cx="536404" cy="524213"/>
          </a:xfrm>
          <a:prstGeom prst="rect">
            <a:avLst/>
          </a:prstGeom>
        </p:spPr>
      </p:pic>
      <p:pic>
        <p:nvPicPr>
          <p:cNvPr id="21" name="图片 20" descr="非.png"/>
          <p:cNvPicPr>
            <a:picLocks noChangeAspect="1"/>
          </p:cNvPicPr>
          <p:nvPr/>
        </p:nvPicPr>
        <p:blipFill>
          <a:blip r:embed="rId4"/>
          <a:stretch>
            <a:fillRect/>
          </a:stretch>
        </p:blipFill>
        <p:spPr>
          <a:xfrm>
            <a:off x="3857620" y="3857628"/>
            <a:ext cx="536404" cy="524213"/>
          </a:xfrm>
          <a:prstGeom prst="rect">
            <a:avLst/>
          </a:prstGeom>
        </p:spPr>
      </p:pic>
      <p:graphicFrame>
        <p:nvGraphicFramePr>
          <p:cNvPr id="22" name="Object 5"/>
          <p:cNvGraphicFramePr>
            <a:graphicFrameLocks noChangeAspect="1"/>
          </p:cNvGraphicFramePr>
          <p:nvPr>
            <p:extLst>
              <p:ext uri="{D42A27DB-BD31-4B8C-83A1-F6EECF244321}">
                <p14:modId xmlns:p14="http://schemas.microsoft.com/office/powerpoint/2010/main" val="3440977359"/>
              </p:ext>
            </p:extLst>
          </p:nvPr>
        </p:nvGraphicFramePr>
        <p:xfrm>
          <a:off x="5376884" y="2857496"/>
          <a:ext cx="2266950" cy="404813"/>
        </p:xfrm>
        <a:graphic>
          <a:graphicData uri="http://schemas.openxmlformats.org/presentationml/2006/ole">
            <mc:AlternateContent xmlns:mc="http://schemas.openxmlformats.org/markup-compatibility/2006">
              <mc:Choice xmlns:v="urn:schemas-microsoft-com:vml" Requires="v">
                <p:oleObj spid="_x0000_s94278" r:id="rId5" imgW="1205977" imgH="215806" progId="">
                  <p:embed/>
                </p:oleObj>
              </mc:Choice>
              <mc:Fallback>
                <p:oleObj r:id="rId5" imgW="1205977" imgH="215806" progId="">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76884" y="2857496"/>
                        <a:ext cx="2266950"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3" name="Object 6"/>
          <p:cNvGraphicFramePr>
            <a:graphicFrameLocks noChangeAspect="1"/>
          </p:cNvGraphicFramePr>
          <p:nvPr>
            <p:extLst>
              <p:ext uri="{D42A27DB-BD31-4B8C-83A1-F6EECF244321}">
                <p14:modId xmlns:p14="http://schemas.microsoft.com/office/powerpoint/2010/main" val="3582398205"/>
              </p:ext>
            </p:extLst>
          </p:nvPr>
        </p:nvGraphicFramePr>
        <p:xfrm>
          <a:off x="5824574" y="3355978"/>
          <a:ext cx="2266950" cy="501650"/>
        </p:xfrm>
        <a:graphic>
          <a:graphicData uri="http://schemas.openxmlformats.org/presentationml/2006/ole">
            <mc:AlternateContent xmlns:mc="http://schemas.openxmlformats.org/markup-compatibility/2006">
              <mc:Choice xmlns:v="urn:schemas-microsoft-com:vml" Requires="v">
                <p:oleObj spid="_x0000_s94279" r:id="rId7" imgW="1205977" imgH="266584" progId="">
                  <p:embed/>
                </p:oleObj>
              </mc:Choice>
              <mc:Fallback>
                <p:oleObj r:id="rId7" imgW="1205977" imgH="266584" progId="">
                  <p:embed/>
                  <p:pic>
                    <p:nvPicPr>
                      <p:cNvPr id="0"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24574" y="3355978"/>
                        <a:ext cx="226695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4" name="Object 9"/>
          <p:cNvGraphicFramePr>
            <a:graphicFrameLocks noChangeAspect="1"/>
          </p:cNvGraphicFramePr>
          <p:nvPr/>
        </p:nvGraphicFramePr>
        <p:xfrm>
          <a:off x="642910" y="4500570"/>
          <a:ext cx="4033838" cy="454025"/>
        </p:xfrm>
        <a:graphic>
          <a:graphicData uri="http://schemas.openxmlformats.org/presentationml/2006/ole">
            <mc:AlternateContent xmlns:mc="http://schemas.openxmlformats.org/markup-compatibility/2006">
              <mc:Choice xmlns:v="urn:schemas-microsoft-com:vml" Requires="v">
                <p:oleObj spid="_x0000_s94280" r:id="rId9" imgW="2146300" imgH="241300" progId="">
                  <p:embed/>
                </p:oleObj>
              </mc:Choice>
              <mc:Fallback>
                <p:oleObj r:id="rId9" imgW="2146300" imgH="241300" progId="">
                  <p:embed/>
                  <p:pic>
                    <p:nvPicPr>
                      <p:cNvPr id="0"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2910" y="4500570"/>
                        <a:ext cx="4033838"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5" name="Object 10"/>
          <p:cNvGraphicFramePr>
            <a:graphicFrameLocks noChangeAspect="1"/>
          </p:cNvGraphicFramePr>
          <p:nvPr/>
        </p:nvGraphicFramePr>
        <p:xfrm>
          <a:off x="5143504" y="4429132"/>
          <a:ext cx="2435225" cy="454025"/>
        </p:xfrm>
        <a:graphic>
          <a:graphicData uri="http://schemas.openxmlformats.org/presentationml/2006/ole">
            <mc:AlternateContent xmlns:mc="http://schemas.openxmlformats.org/markup-compatibility/2006">
              <mc:Choice xmlns:v="urn:schemas-microsoft-com:vml" Requires="v">
                <p:oleObj spid="_x0000_s94281" r:id="rId11" imgW="1295400" imgH="241300" progId="">
                  <p:embed/>
                </p:oleObj>
              </mc:Choice>
              <mc:Fallback>
                <p:oleObj r:id="rId11" imgW="1295400" imgH="241300" progId="">
                  <p:embed/>
                  <p:pic>
                    <p:nvPicPr>
                      <p:cNvPr id="0" name="Picture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43504" y="4429132"/>
                        <a:ext cx="24352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pic>
        <p:nvPicPr>
          <p:cNvPr id="26" name="Picture 11"/>
          <p:cNvPicPr>
            <a:picLocks noChangeAspect="1"/>
          </p:cNvPicPr>
          <p:nvPr/>
        </p:nvPicPr>
        <p:blipFill>
          <a:blip r:embed="rId13"/>
          <a:stretch>
            <a:fillRect/>
          </a:stretch>
        </p:blipFill>
        <p:spPr>
          <a:xfrm>
            <a:off x="1785968" y="5157809"/>
            <a:ext cx="2781300" cy="1343025"/>
          </a:xfrm>
          <a:prstGeom prst="rect">
            <a:avLst/>
          </a:prstGeom>
          <a:noFill/>
          <a:ln w="28575" cap="flat" cmpd="sng">
            <a:solidFill>
              <a:srgbClr val="FF0000"/>
            </a:solidFill>
            <a:prstDash val="solid"/>
            <a:miter/>
            <a:headEnd type="none" w="med" len="med"/>
            <a:tailEnd type="none" w="med" len="med"/>
          </a:ln>
        </p:spPr>
      </p:pic>
      <p:pic>
        <p:nvPicPr>
          <p:cNvPr id="27" name="Picture 12"/>
          <p:cNvPicPr>
            <a:picLocks noChangeAspect="1"/>
          </p:cNvPicPr>
          <p:nvPr/>
        </p:nvPicPr>
        <p:blipFill>
          <a:blip r:embed="rId14"/>
          <a:stretch>
            <a:fillRect/>
          </a:stretch>
        </p:blipFill>
        <p:spPr>
          <a:xfrm>
            <a:off x="5214968" y="5084784"/>
            <a:ext cx="2057400" cy="1381125"/>
          </a:xfrm>
          <a:prstGeom prst="rect">
            <a:avLst/>
          </a:prstGeom>
          <a:noFill/>
          <a:ln w="28575" cap="flat" cmpd="sng">
            <a:solidFill>
              <a:schemeClr val="accent2"/>
            </a:solidFill>
            <a:prstDash val="solid"/>
            <a:miter/>
            <a:headEnd type="none" w="med" len="med"/>
            <a:tailEnd type="none" w="med" len="med"/>
          </a:ln>
        </p:spPr>
      </p:pic>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checkerboard(across)">
                                      <p:cBhvr>
                                        <p:cTn id="15" dur="500"/>
                                        <p:tgtEl>
                                          <p:spTgt spid="26"/>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2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5" presetClass="entr" presetSubtype="10" fill="hold" nodeType="click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checkerboard(across)">
                                      <p:cBhvr>
                                        <p:cTn id="28"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478DAC-F116-314B-8F5B-8B6F050C7801}"/>
              </a:ext>
            </a:extLst>
          </p:cNvPr>
          <p:cNvSpPr>
            <a:spLocks noGrp="1"/>
          </p:cNvSpPr>
          <p:nvPr>
            <p:ph type="title"/>
          </p:nvPr>
        </p:nvSpPr>
        <p:spPr/>
        <p:txBody>
          <a:bodyPr/>
          <a:lstStyle/>
          <a:p>
            <a:r>
              <a:rPr lang="en-US" altLang="zh-CN" dirty="0"/>
              <a:t>1. </a:t>
            </a:r>
            <a:r>
              <a:rPr lang="zh-CN" altLang="en-US" dirty="0"/>
              <a:t>逻辑函数形式的变换</a:t>
            </a:r>
            <a:endParaRPr kumimoji="1" lang="zh-CN" altLang="en-US" dirty="0"/>
          </a:p>
        </p:txBody>
      </p:sp>
      <p:graphicFrame>
        <p:nvGraphicFramePr>
          <p:cNvPr id="4" name="Object 4">
            <a:extLst>
              <a:ext uri="{FF2B5EF4-FFF2-40B4-BE49-F238E27FC236}">
                <a16:creationId xmlns:a16="http://schemas.microsoft.com/office/drawing/2014/main" id="{29084C51-000C-DF4B-ABAF-972DB6A85181}"/>
              </a:ext>
            </a:extLst>
          </p:cNvPr>
          <p:cNvGraphicFramePr>
            <a:graphicFrameLocks noChangeAspect="1"/>
          </p:cNvGraphicFramePr>
          <p:nvPr>
            <p:extLst>
              <p:ext uri="{D42A27DB-BD31-4B8C-83A1-F6EECF244321}">
                <p14:modId xmlns:p14="http://schemas.microsoft.com/office/powerpoint/2010/main" val="2699912467"/>
              </p:ext>
            </p:extLst>
          </p:nvPr>
        </p:nvGraphicFramePr>
        <p:xfrm>
          <a:off x="3370263" y="3499520"/>
          <a:ext cx="1741487" cy="360363"/>
        </p:xfrm>
        <a:graphic>
          <a:graphicData uri="http://schemas.openxmlformats.org/presentationml/2006/ole">
            <mc:AlternateContent xmlns:mc="http://schemas.openxmlformats.org/markup-compatibility/2006">
              <mc:Choice xmlns:v="urn:schemas-microsoft-com:vml" Requires="v">
                <p:oleObj spid="_x0000_s37201" name="公式" r:id="rId4" imgW="1233000" imgH="228600" progId="Equation.3">
                  <p:embed/>
                </p:oleObj>
              </mc:Choice>
              <mc:Fallback>
                <p:oleObj name="公式" r:id="rId4" imgW="1233000" imgH="228600" progId="Equation.3">
                  <p:embed/>
                  <p:pic>
                    <p:nvPicPr>
                      <p:cNvPr id="0" name="Picture 9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70263" y="3499520"/>
                        <a:ext cx="1741487" cy="360363"/>
                      </a:xfrm>
                      <a:prstGeom prst="rect">
                        <a:avLst/>
                      </a:prstGeom>
                      <a:noFill/>
                      <a:ln w="9525">
                        <a:solidFill>
                          <a:srgbClr val="CC3399"/>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 name="Group 269">
            <a:extLst>
              <a:ext uri="{FF2B5EF4-FFF2-40B4-BE49-F238E27FC236}">
                <a16:creationId xmlns:a16="http://schemas.microsoft.com/office/drawing/2014/main" id="{A7094D25-40B0-2440-9AA1-EDDCC219B8CF}"/>
              </a:ext>
            </a:extLst>
          </p:cNvPr>
          <p:cNvGrpSpPr>
            <a:grpSpLocks/>
          </p:cNvGrpSpPr>
          <p:nvPr/>
        </p:nvGrpSpPr>
        <p:grpSpPr bwMode="auto">
          <a:xfrm>
            <a:off x="457200" y="908720"/>
            <a:ext cx="2819400" cy="1296988"/>
            <a:chOff x="288" y="0"/>
            <a:chExt cx="1776" cy="817"/>
          </a:xfrm>
        </p:grpSpPr>
        <p:sp>
          <p:nvSpPr>
            <p:cNvPr id="6" name="Text Box 6">
              <a:extLst>
                <a:ext uri="{FF2B5EF4-FFF2-40B4-BE49-F238E27FC236}">
                  <a16:creationId xmlns:a16="http://schemas.microsoft.com/office/drawing/2014/main" id="{2BC61AAF-6632-014C-B710-B93230F555B1}"/>
                </a:ext>
              </a:extLst>
            </p:cNvPr>
            <p:cNvSpPr txBox="1">
              <a:spLocks noChangeArrowheads="1"/>
            </p:cNvSpPr>
            <p:nvPr/>
          </p:nvSpPr>
          <p:spPr bwMode="auto">
            <a:xfrm>
              <a:off x="1824" y="288"/>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F</a:t>
              </a:r>
            </a:p>
          </p:txBody>
        </p:sp>
        <p:grpSp>
          <p:nvGrpSpPr>
            <p:cNvPr id="7" name="Group 20">
              <a:extLst>
                <a:ext uri="{FF2B5EF4-FFF2-40B4-BE49-F238E27FC236}">
                  <a16:creationId xmlns:a16="http://schemas.microsoft.com/office/drawing/2014/main" id="{F0785DCA-5089-0142-BD07-F00E97D496D0}"/>
                </a:ext>
              </a:extLst>
            </p:cNvPr>
            <p:cNvGrpSpPr>
              <a:grpSpLocks/>
            </p:cNvGrpSpPr>
            <p:nvPr/>
          </p:nvGrpSpPr>
          <p:grpSpPr bwMode="auto">
            <a:xfrm>
              <a:off x="576" y="96"/>
              <a:ext cx="624" cy="288"/>
              <a:chOff x="816" y="864"/>
              <a:chExt cx="930" cy="336"/>
            </a:xfrm>
          </p:grpSpPr>
          <p:sp>
            <p:nvSpPr>
              <p:cNvPr id="26" name="AutoShape 21">
                <a:extLst>
                  <a:ext uri="{FF2B5EF4-FFF2-40B4-BE49-F238E27FC236}">
                    <a16:creationId xmlns:a16="http://schemas.microsoft.com/office/drawing/2014/main" id="{A1C845B7-3E6F-A645-A758-9397B80899DE}"/>
                  </a:ext>
                </a:extLst>
              </p:cNvPr>
              <p:cNvSpPr>
                <a:spLocks noChangeArrowheads="1"/>
              </p:cNvSpPr>
              <p:nvPr/>
            </p:nvSpPr>
            <p:spPr bwMode="auto">
              <a:xfrm>
                <a:off x="1104" y="864"/>
                <a:ext cx="384" cy="336"/>
              </a:xfrm>
              <a:prstGeom prst="flowChartDelay">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7" name="Line 22">
                <a:extLst>
                  <a:ext uri="{FF2B5EF4-FFF2-40B4-BE49-F238E27FC236}">
                    <a16:creationId xmlns:a16="http://schemas.microsoft.com/office/drawing/2014/main" id="{D9D32EEF-27F5-1A4E-BD4C-67DDCA723C3D}"/>
                  </a:ext>
                </a:extLst>
              </p:cNvPr>
              <p:cNvSpPr>
                <a:spLocks noChangeShapeType="1"/>
              </p:cNvSpPr>
              <p:nvPr/>
            </p:nvSpPr>
            <p:spPr bwMode="auto">
              <a:xfrm flipV="1">
                <a:off x="816" y="912"/>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8" name="Line 23">
                <a:extLst>
                  <a:ext uri="{FF2B5EF4-FFF2-40B4-BE49-F238E27FC236}">
                    <a16:creationId xmlns:a16="http://schemas.microsoft.com/office/drawing/2014/main" id="{F658D3C6-8ADF-234F-A7FF-B7F185EABE76}"/>
                  </a:ext>
                </a:extLst>
              </p:cNvPr>
              <p:cNvSpPr>
                <a:spLocks noChangeShapeType="1"/>
              </p:cNvSpPr>
              <p:nvPr/>
            </p:nvSpPr>
            <p:spPr bwMode="auto">
              <a:xfrm flipV="1">
                <a:off x="816" y="1104"/>
                <a:ext cx="3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9" name="Line 24">
                <a:extLst>
                  <a:ext uri="{FF2B5EF4-FFF2-40B4-BE49-F238E27FC236}">
                    <a16:creationId xmlns:a16="http://schemas.microsoft.com/office/drawing/2014/main" id="{BABC75C4-A6E1-E747-9A75-DAFB7C4980EE}"/>
                  </a:ext>
                </a:extLst>
              </p:cNvPr>
              <p:cNvSpPr>
                <a:spLocks noChangeShapeType="1"/>
              </p:cNvSpPr>
              <p:nvPr/>
            </p:nvSpPr>
            <p:spPr bwMode="auto">
              <a:xfrm flipV="1">
                <a:off x="1554" y="1008"/>
                <a:ext cx="1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30" name="Oval 25">
                <a:extLst>
                  <a:ext uri="{FF2B5EF4-FFF2-40B4-BE49-F238E27FC236}">
                    <a16:creationId xmlns:a16="http://schemas.microsoft.com/office/drawing/2014/main" id="{9B645CC2-19E8-E242-8F14-3BDBE9FDA614}"/>
                  </a:ext>
                </a:extLst>
              </p:cNvPr>
              <p:cNvSpPr>
                <a:spLocks noChangeArrowheads="1"/>
              </p:cNvSpPr>
              <p:nvPr/>
            </p:nvSpPr>
            <p:spPr bwMode="auto">
              <a:xfrm>
                <a:off x="1488" y="972"/>
                <a:ext cx="63" cy="84"/>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8" name="Text Box 37">
              <a:extLst>
                <a:ext uri="{FF2B5EF4-FFF2-40B4-BE49-F238E27FC236}">
                  <a16:creationId xmlns:a16="http://schemas.microsoft.com/office/drawing/2014/main" id="{73C8D821-F46D-D74A-98FB-A388398116C9}"/>
                </a:ext>
              </a:extLst>
            </p:cNvPr>
            <p:cNvSpPr txBox="1">
              <a:spLocks noChangeArrowheads="1"/>
            </p:cNvSpPr>
            <p:nvPr/>
          </p:nvSpPr>
          <p:spPr bwMode="auto">
            <a:xfrm>
              <a:off x="288" y="0"/>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B</a:t>
              </a:r>
            </a:p>
          </p:txBody>
        </p:sp>
        <p:sp>
          <p:nvSpPr>
            <p:cNvPr id="9" name="Text Box 44">
              <a:extLst>
                <a:ext uri="{FF2B5EF4-FFF2-40B4-BE49-F238E27FC236}">
                  <a16:creationId xmlns:a16="http://schemas.microsoft.com/office/drawing/2014/main" id="{F8B72825-ED87-A048-AC45-4D4C33C1E899}"/>
                </a:ext>
              </a:extLst>
            </p:cNvPr>
            <p:cNvSpPr txBox="1">
              <a:spLocks noChangeArrowheads="1"/>
            </p:cNvSpPr>
            <p:nvPr/>
          </p:nvSpPr>
          <p:spPr bwMode="auto">
            <a:xfrm>
              <a:off x="288" y="384"/>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A</a:t>
              </a:r>
            </a:p>
          </p:txBody>
        </p:sp>
        <p:grpSp>
          <p:nvGrpSpPr>
            <p:cNvPr id="10" name="Group 47">
              <a:extLst>
                <a:ext uri="{FF2B5EF4-FFF2-40B4-BE49-F238E27FC236}">
                  <a16:creationId xmlns:a16="http://schemas.microsoft.com/office/drawing/2014/main" id="{49DEE374-DADC-6C45-B5FA-886E615D0753}"/>
                </a:ext>
              </a:extLst>
            </p:cNvPr>
            <p:cNvGrpSpPr>
              <a:grpSpLocks/>
            </p:cNvGrpSpPr>
            <p:nvPr/>
          </p:nvGrpSpPr>
          <p:grpSpPr bwMode="auto">
            <a:xfrm>
              <a:off x="1200" y="279"/>
              <a:ext cx="624" cy="288"/>
              <a:chOff x="816" y="864"/>
              <a:chExt cx="930" cy="336"/>
            </a:xfrm>
          </p:grpSpPr>
          <p:sp>
            <p:nvSpPr>
              <p:cNvPr id="21" name="AutoShape 48">
                <a:extLst>
                  <a:ext uri="{FF2B5EF4-FFF2-40B4-BE49-F238E27FC236}">
                    <a16:creationId xmlns:a16="http://schemas.microsoft.com/office/drawing/2014/main" id="{10D2D020-4407-3148-A92B-76CC1326076B}"/>
                  </a:ext>
                </a:extLst>
              </p:cNvPr>
              <p:cNvSpPr>
                <a:spLocks noChangeArrowheads="1"/>
              </p:cNvSpPr>
              <p:nvPr/>
            </p:nvSpPr>
            <p:spPr bwMode="auto">
              <a:xfrm>
                <a:off x="1104" y="864"/>
                <a:ext cx="384" cy="336"/>
              </a:xfrm>
              <a:prstGeom prst="flowChartDelay">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2" name="Line 49">
                <a:extLst>
                  <a:ext uri="{FF2B5EF4-FFF2-40B4-BE49-F238E27FC236}">
                    <a16:creationId xmlns:a16="http://schemas.microsoft.com/office/drawing/2014/main" id="{2B35E38F-FC95-2443-9817-BAE965920833}"/>
                  </a:ext>
                </a:extLst>
              </p:cNvPr>
              <p:cNvSpPr>
                <a:spLocks noChangeShapeType="1"/>
              </p:cNvSpPr>
              <p:nvPr/>
            </p:nvSpPr>
            <p:spPr bwMode="auto">
              <a:xfrm flipV="1">
                <a:off x="816" y="912"/>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3" name="Line 50">
                <a:extLst>
                  <a:ext uri="{FF2B5EF4-FFF2-40B4-BE49-F238E27FC236}">
                    <a16:creationId xmlns:a16="http://schemas.microsoft.com/office/drawing/2014/main" id="{31DCD18D-611B-C346-8EF4-C9E3C51A531F}"/>
                  </a:ext>
                </a:extLst>
              </p:cNvPr>
              <p:cNvSpPr>
                <a:spLocks noChangeShapeType="1"/>
              </p:cNvSpPr>
              <p:nvPr/>
            </p:nvSpPr>
            <p:spPr bwMode="auto">
              <a:xfrm flipV="1">
                <a:off x="816" y="1104"/>
                <a:ext cx="3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4" name="Line 51">
                <a:extLst>
                  <a:ext uri="{FF2B5EF4-FFF2-40B4-BE49-F238E27FC236}">
                    <a16:creationId xmlns:a16="http://schemas.microsoft.com/office/drawing/2014/main" id="{4142972E-8E9B-1946-B3DC-2A69C488F13E}"/>
                  </a:ext>
                </a:extLst>
              </p:cNvPr>
              <p:cNvSpPr>
                <a:spLocks noChangeShapeType="1"/>
              </p:cNvSpPr>
              <p:nvPr/>
            </p:nvSpPr>
            <p:spPr bwMode="auto">
              <a:xfrm flipV="1">
                <a:off x="1554" y="1008"/>
                <a:ext cx="1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5" name="Oval 52">
                <a:extLst>
                  <a:ext uri="{FF2B5EF4-FFF2-40B4-BE49-F238E27FC236}">
                    <a16:creationId xmlns:a16="http://schemas.microsoft.com/office/drawing/2014/main" id="{E5ED2BEA-B83B-CE48-A0E2-D59C62D0AEE7}"/>
                  </a:ext>
                </a:extLst>
              </p:cNvPr>
              <p:cNvSpPr>
                <a:spLocks noChangeArrowheads="1"/>
              </p:cNvSpPr>
              <p:nvPr/>
            </p:nvSpPr>
            <p:spPr bwMode="auto">
              <a:xfrm>
                <a:off x="1488" y="972"/>
                <a:ext cx="63" cy="84"/>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11" name="Group 53">
              <a:extLst>
                <a:ext uri="{FF2B5EF4-FFF2-40B4-BE49-F238E27FC236}">
                  <a16:creationId xmlns:a16="http://schemas.microsoft.com/office/drawing/2014/main" id="{93623B19-7F39-664C-B9EF-4E3453F4BC15}"/>
                </a:ext>
              </a:extLst>
            </p:cNvPr>
            <p:cNvGrpSpPr>
              <a:grpSpLocks/>
            </p:cNvGrpSpPr>
            <p:nvPr/>
          </p:nvGrpSpPr>
          <p:grpSpPr bwMode="auto">
            <a:xfrm>
              <a:off x="576" y="451"/>
              <a:ext cx="624" cy="288"/>
              <a:chOff x="816" y="864"/>
              <a:chExt cx="930" cy="336"/>
            </a:xfrm>
          </p:grpSpPr>
          <p:sp>
            <p:nvSpPr>
              <p:cNvPr id="16" name="AutoShape 54">
                <a:extLst>
                  <a:ext uri="{FF2B5EF4-FFF2-40B4-BE49-F238E27FC236}">
                    <a16:creationId xmlns:a16="http://schemas.microsoft.com/office/drawing/2014/main" id="{908EB80E-F391-9548-BDC8-DDB3D3076794}"/>
                  </a:ext>
                </a:extLst>
              </p:cNvPr>
              <p:cNvSpPr>
                <a:spLocks noChangeArrowheads="1"/>
              </p:cNvSpPr>
              <p:nvPr/>
            </p:nvSpPr>
            <p:spPr bwMode="auto">
              <a:xfrm>
                <a:off x="1104" y="864"/>
                <a:ext cx="384" cy="336"/>
              </a:xfrm>
              <a:prstGeom prst="flowChartDelay">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7" name="Line 55">
                <a:extLst>
                  <a:ext uri="{FF2B5EF4-FFF2-40B4-BE49-F238E27FC236}">
                    <a16:creationId xmlns:a16="http://schemas.microsoft.com/office/drawing/2014/main" id="{C12F70BD-3731-FB46-831E-115A1C8B3415}"/>
                  </a:ext>
                </a:extLst>
              </p:cNvPr>
              <p:cNvSpPr>
                <a:spLocks noChangeShapeType="1"/>
              </p:cNvSpPr>
              <p:nvPr/>
            </p:nvSpPr>
            <p:spPr bwMode="auto">
              <a:xfrm flipV="1">
                <a:off x="816" y="912"/>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8" name="Line 56">
                <a:extLst>
                  <a:ext uri="{FF2B5EF4-FFF2-40B4-BE49-F238E27FC236}">
                    <a16:creationId xmlns:a16="http://schemas.microsoft.com/office/drawing/2014/main" id="{F5B28B8A-B49E-8646-96EF-041CA51C2487}"/>
                  </a:ext>
                </a:extLst>
              </p:cNvPr>
              <p:cNvSpPr>
                <a:spLocks noChangeShapeType="1"/>
              </p:cNvSpPr>
              <p:nvPr/>
            </p:nvSpPr>
            <p:spPr bwMode="auto">
              <a:xfrm flipV="1">
                <a:off x="816" y="1104"/>
                <a:ext cx="30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9" name="Line 57">
                <a:extLst>
                  <a:ext uri="{FF2B5EF4-FFF2-40B4-BE49-F238E27FC236}">
                    <a16:creationId xmlns:a16="http://schemas.microsoft.com/office/drawing/2014/main" id="{C95A06AC-24B0-514C-9C4A-488E6B917031}"/>
                  </a:ext>
                </a:extLst>
              </p:cNvPr>
              <p:cNvSpPr>
                <a:spLocks noChangeShapeType="1"/>
              </p:cNvSpPr>
              <p:nvPr/>
            </p:nvSpPr>
            <p:spPr bwMode="auto">
              <a:xfrm flipV="1">
                <a:off x="1554" y="1008"/>
                <a:ext cx="19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0" name="Oval 58">
                <a:extLst>
                  <a:ext uri="{FF2B5EF4-FFF2-40B4-BE49-F238E27FC236}">
                    <a16:creationId xmlns:a16="http://schemas.microsoft.com/office/drawing/2014/main" id="{D4E4B79C-3BE0-AE42-A040-0940BA74B08C}"/>
                  </a:ext>
                </a:extLst>
              </p:cNvPr>
              <p:cNvSpPr>
                <a:spLocks noChangeArrowheads="1"/>
              </p:cNvSpPr>
              <p:nvPr/>
            </p:nvSpPr>
            <p:spPr bwMode="auto">
              <a:xfrm>
                <a:off x="1488" y="972"/>
                <a:ext cx="63" cy="84"/>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aphicFrame>
          <p:nvGraphicFramePr>
            <p:cNvPr id="12" name="Object 59">
              <a:extLst>
                <a:ext uri="{FF2B5EF4-FFF2-40B4-BE49-F238E27FC236}">
                  <a16:creationId xmlns:a16="http://schemas.microsoft.com/office/drawing/2014/main" id="{483BDC53-8571-D44B-A75D-D85F4D27F421}"/>
                </a:ext>
              </a:extLst>
            </p:cNvPr>
            <p:cNvGraphicFramePr>
              <a:graphicFrameLocks noChangeAspect="1"/>
            </p:cNvGraphicFramePr>
            <p:nvPr/>
          </p:nvGraphicFramePr>
          <p:xfrm>
            <a:off x="326" y="590"/>
            <a:ext cx="193" cy="227"/>
          </p:xfrm>
          <a:graphic>
            <a:graphicData uri="http://schemas.openxmlformats.org/presentationml/2006/ole">
              <mc:AlternateContent xmlns:mc="http://schemas.openxmlformats.org/markup-compatibility/2006">
                <mc:Choice xmlns:v="urn:schemas-microsoft-com:vml" Requires="v">
                  <p:oleObj spid="_x0000_s37202" name="公式" r:id="rId6" imgW="190800" imgH="228600" progId="Equation.3">
                    <p:embed/>
                  </p:oleObj>
                </mc:Choice>
                <mc:Fallback>
                  <p:oleObj name="公式" r:id="rId6" imgW="190800" imgH="228600" progId="Equation.3">
                    <p:embed/>
                    <p:pic>
                      <p:nvPicPr>
                        <p:cNvPr id="0" name="Picture 10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6" y="590"/>
                          <a:ext cx="193"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13" name="Object 60">
              <a:extLst>
                <a:ext uri="{FF2B5EF4-FFF2-40B4-BE49-F238E27FC236}">
                  <a16:creationId xmlns:a16="http://schemas.microsoft.com/office/drawing/2014/main" id="{0639E25E-EEBE-DA44-8435-CE2693EC6D4E}"/>
                </a:ext>
              </a:extLst>
            </p:cNvPr>
            <p:cNvGraphicFramePr>
              <a:graphicFrameLocks noChangeAspect="1"/>
            </p:cNvGraphicFramePr>
            <p:nvPr/>
          </p:nvGraphicFramePr>
          <p:xfrm>
            <a:off x="336" y="192"/>
            <a:ext cx="193" cy="227"/>
          </p:xfrm>
          <a:graphic>
            <a:graphicData uri="http://schemas.openxmlformats.org/presentationml/2006/ole">
              <mc:AlternateContent xmlns:mc="http://schemas.openxmlformats.org/markup-compatibility/2006">
                <mc:Choice xmlns:v="urn:schemas-microsoft-com:vml" Requires="v">
                  <p:oleObj spid="_x0000_s37203" name="公式" r:id="rId8" imgW="190800" imgH="228600" progId="Equation.3">
                    <p:embed/>
                  </p:oleObj>
                </mc:Choice>
                <mc:Fallback>
                  <p:oleObj name="公式" r:id="rId8" imgW="190800" imgH="228600" progId="Equation.3">
                    <p:embed/>
                    <p:pic>
                      <p:nvPicPr>
                        <p:cNvPr id="0" name="Picture 10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6" y="192"/>
                          <a:ext cx="193"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4" name="Line 62">
              <a:extLst>
                <a:ext uri="{FF2B5EF4-FFF2-40B4-BE49-F238E27FC236}">
                  <a16:creationId xmlns:a16="http://schemas.microsoft.com/office/drawing/2014/main" id="{56ED4F8F-1C6B-4C4E-9A1C-827D435320C8}"/>
                </a:ext>
              </a:extLst>
            </p:cNvPr>
            <p:cNvSpPr>
              <a:spLocks noChangeShapeType="1"/>
            </p:cNvSpPr>
            <p:nvPr/>
          </p:nvSpPr>
          <p:spPr bwMode="auto">
            <a:xfrm>
              <a:off x="1200" y="222"/>
              <a:ext cx="0"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5" name="Line 63">
              <a:extLst>
                <a:ext uri="{FF2B5EF4-FFF2-40B4-BE49-F238E27FC236}">
                  <a16:creationId xmlns:a16="http://schemas.microsoft.com/office/drawing/2014/main" id="{0389C25B-7C77-904A-83BB-7F76D5B502FA}"/>
                </a:ext>
              </a:extLst>
            </p:cNvPr>
            <p:cNvSpPr>
              <a:spLocks noChangeShapeType="1"/>
            </p:cNvSpPr>
            <p:nvPr/>
          </p:nvSpPr>
          <p:spPr bwMode="auto">
            <a:xfrm>
              <a:off x="1200" y="480"/>
              <a:ext cx="0" cy="9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graphicFrame>
        <p:nvGraphicFramePr>
          <p:cNvPr id="31" name="Object 66">
            <a:extLst>
              <a:ext uri="{FF2B5EF4-FFF2-40B4-BE49-F238E27FC236}">
                <a16:creationId xmlns:a16="http://schemas.microsoft.com/office/drawing/2014/main" id="{48E57A00-6167-FC49-A3EE-8AFF39306500}"/>
              </a:ext>
            </a:extLst>
          </p:cNvPr>
          <p:cNvGraphicFramePr>
            <a:graphicFrameLocks noChangeAspect="1"/>
          </p:cNvGraphicFramePr>
          <p:nvPr>
            <p:extLst>
              <p:ext uri="{D42A27DB-BD31-4B8C-83A1-F6EECF244321}">
                <p14:modId xmlns:p14="http://schemas.microsoft.com/office/powerpoint/2010/main" val="216751229"/>
              </p:ext>
            </p:extLst>
          </p:nvPr>
        </p:nvGraphicFramePr>
        <p:xfrm>
          <a:off x="250825" y="2250158"/>
          <a:ext cx="3036888" cy="455612"/>
        </p:xfrm>
        <a:graphic>
          <a:graphicData uri="http://schemas.openxmlformats.org/presentationml/2006/ole">
            <mc:AlternateContent xmlns:mc="http://schemas.openxmlformats.org/markup-compatibility/2006">
              <mc:Choice xmlns:v="urn:schemas-microsoft-com:vml" Requires="v">
                <p:oleObj spid="_x0000_s37204" name="公式" r:id="rId10" imgW="2161080" imgH="291960" progId="Equation.3">
                  <p:embed/>
                </p:oleObj>
              </mc:Choice>
              <mc:Fallback>
                <p:oleObj name="公式" r:id="rId10" imgW="2161080" imgH="291960" progId="Equation.3">
                  <p:embed/>
                  <p:pic>
                    <p:nvPicPr>
                      <p:cNvPr id="0" name="Picture 10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0825" y="2250158"/>
                        <a:ext cx="3036888" cy="455612"/>
                      </a:xfrm>
                      <a:prstGeom prst="rect">
                        <a:avLst/>
                      </a:prstGeom>
                      <a:noFill/>
                      <a:ln w="9525">
                        <a:solidFill>
                          <a:srgbClr val="00CC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 name="Text Box 67">
            <a:extLst>
              <a:ext uri="{FF2B5EF4-FFF2-40B4-BE49-F238E27FC236}">
                <a16:creationId xmlns:a16="http://schemas.microsoft.com/office/drawing/2014/main" id="{D5E52BAE-5514-CA47-B2B8-47D2E7168A6A}"/>
              </a:ext>
            </a:extLst>
          </p:cNvPr>
          <p:cNvSpPr txBox="1">
            <a:spLocks noChangeArrowheads="1"/>
          </p:cNvSpPr>
          <p:nvPr/>
        </p:nvSpPr>
        <p:spPr bwMode="auto">
          <a:xfrm>
            <a:off x="609600" y="2813720"/>
            <a:ext cx="1905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dirty="0"/>
              <a:t>“</a:t>
            </a:r>
            <a:r>
              <a:rPr lang="zh-CN" altLang="en-US" dirty="0"/>
              <a:t>与非”电路</a:t>
            </a:r>
          </a:p>
        </p:txBody>
      </p:sp>
      <p:sp>
        <p:nvSpPr>
          <p:cNvPr id="33" name="Line 68">
            <a:extLst>
              <a:ext uri="{FF2B5EF4-FFF2-40B4-BE49-F238E27FC236}">
                <a16:creationId xmlns:a16="http://schemas.microsoft.com/office/drawing/2014/main" id="{2FD61C26-0B57-2D4A-9D59-B3865A79ECC4}"/>
              </a:ext>
            </a:extLst>
          </p:cNvPr>
          <p:cNvSpPr>
            <a:spLocks noChangeShapeType="1"/>
          </p:cNvSpPr>
          <p:nvPr/>
        </p:nvSpPr>
        <p:spPr bwMode="auto">
          <a:xfrm flipH="1" flipV="1">
            <a:off x="2971800" y="2889920"/>
            <a:ext cx="381000" cy="533400"/>
          </a:xfrm>
          <a:prstGeom prst="line">
            <a:avLst/>
          </a:prstGeom>
          <a:noFill/>
          <a:ln w="19050">
            <a:solidFill>
              <a:srgbClr val="CC3399"/>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nvGrpSpPr>
          <p:cNvPr id="34" name="Group 270">
            <a:extLst>
              <a:ext uri="{FF2B5EF4-FFF2-40B4-BE49-F238E27FC236}">
                <a16:creationId xmlns:a16="http://schemas.microsoft.com/office/drawing/2014/main" id="{EA2DF351-1F33-734F-BBA1-7ED9894377D6}"/>
              </a:ext>
            </a:extLst>
          </p:cNvPr>
          <p:cNvGrpSpPr>
            <a:grpSpLocks/>
          </p:cNvGrpSpPr>
          <p:nvPr/>
        </p:nvGrpSpPr>
        <p:grpSpPr bwMode="auto">
          <a:xfrm>
            <a:off x="6011863" y="908720"/>
            <a:ext cx="2438400" cy="1198563"/>
            <a:chOff x="3787" y="0"/>
            <a:chExt cx="1536" cy="755"/>
          </a:xfrm>
        </p:grpSpPr>
        <p:sp>
          <p:nvSpPr>
            <p:cNvPr id="35" name="Text Box 73">
              <a:extLst>
                <a:ext uri="{FF2B5EF4-FFF2-40B4-BE49-F238E27FC236}">
                  <a16:creationId xmlns:a16="http://schemas.microsoft.com/office/drawing/2014/main" id="{4A5EB525-7507-DE4B-9BFF-680BFDB53E91}"/>
                </a:ext>
              </a:extLst>
            </p:cNvPr>
            <p:cNvSpPr txBox="1">
              <a:spLocks noChangeArrowheads="1"/>
            </p:cNvSpPr>
            <p:nvPr/>
          </p:nvSpPr>
          <p:spPr bwMode="auto">
            <a:xfrm>
              <a:off x="3787" y="164"/>
              <a:ext cx="16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B</a:t>
              </a:r>
            </a:p>
          </p:txBody>
        </p:sp>
        <p:sp>
          <p:nvSpPr>
            <p:cNvPr id="36" name="Text Box 74">
              <a:extLst>
                <a:ext uri="{FF2B5EF4-FFF2-40B4-BE49-F238E27FC236}">
                  <a16:creationId xmlns:a16="http://schemas.microsoft.com/office/drawing/2014/main" id="{0241472C-361C-BF4E-90E3-0040F8FE2122}"/>
                </a:ext>
              </a:extLst>
            </p:cNvPr>
            <p:cNvSpPr txBox="1">
              <a:spLocks noChangeArrowheads="1"/>
            </p:cNvSpPr>
            <p:nvPr/>
          </p:nvSpPr>
          <p:spPr bwMode="auto">
            <a:xfrm>
              <a:off x="3787" y="0"/>
              <a:ext cx="16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A</a:t>
              </a:r>
            </a:p>
          </p:txBody>
        </p:sp>
        <p:grpSp>
          <p:nvGrpSpPr>
            <p:cNvPr id="37" name="Group 87">
              <a:extLst>
                <a:ext uri="{FF2B5EF4-FFF2-40B4-BE49-F238E27FC236}">
                  <a16:creationId xmlns:a16="http://schemas.microsoft.com/office/drawing/2014/main" id="{77FD6246-2434-A641-A110-E293397D41FE}"/>
                </a:ext>
              </a:extLst>
            </p:cNvPr>
            <p:cNvGrpSpPr>
              <a:grpSpLocks/>
            </p:cNvGrpSpPr>
            <p:nvPr/>
          </p:nvGrpSpPr>
          <p:grpSpPr bwMode="auto">
            <a:xfrm>
              <a:off x="3997" y="71"/>
              <a:ext cx="589" cy="265"/>
              <a:chOff x="4050" y="2999"/>
              <a:chExt cx="589" cy="265"/>
            </a:xfrm>
          </p:grpSpPr>
          <p:sp>
            <p:nvSpPr>
              <p:cNvPr id="55" name="Line 70">
                <a:extLst>
                  <a:ext uri="{FF2B5EF4-FFF2-40B4-BE49-F238E27FC236}">
                    <a16:creationId xmlns:a16="http://schemas.microsoft.com/office/drawing/2014/main" id="{1E6075F7-C026-A44E-B9A5-A2681852F7F5}"/>
                  </a:ext>
                </a:extLst>
              </p:cNvPr>
              <p:cNvSpPr>
                <a:spLocks noChangeShapeType="1"/>
              </p:cNvSpPr>
              <p:nvPr/>
            </p:nvSpPr>
            <p:spPr bwMode="auto">
              <a:xfrm>
                <a:off x="4050" y="3043"/>
                <a:ext cx="19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56" name="Line 71">
                <a:extLst>
                  <a:ext uri="{FF2B5EF4-FFF2-40B4-BE49-F238E27FC236}">
                    <a16:creationId xmlns:a16="http://schemas.microsoft.com/office/drawing/2014/main" id="{D3628652-FAF7-C442-8F4F-C39989E27606}"/>
                  </a:ext>
                </a:extLst>
              </p:cNvPr>
              <p:cNvSpPr>
                <a:spLocks noChangeShapeType="1"/>
              </p:cNvSpPr>
              <p:nvPr/>
            </p:nvSpPr>
            <p:spPr bwMode="auto">
              <a:xfrm>
                <a:off x="4057" y="3210"/>
                <a:ext cx="19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57" name="Line 72">
                <a:extLst>
                  <a:ext uri="{FF2B5EF4-FFF2-40B4-BE49-F238E27FC236}">
                    <a16:creationId xmlns:a16="http://schemas.microsoft.com/office/drawing/2014/main" id="{EB73ADC2-8CE1-D648-A877-1AB559B07E81}"/>
                  </a:ext>
                </a:extLst>
              </p:cNvPr>
              <p:cNvSpPr>
                <a:spLocks noChangeShapeType="1"/>
              </p:cNvSpPr>
              <p:nvPr/>
            </p:nvSpPr>
            <p:spPr bwMode="auto">
              <a:xfrm flipV="1">
                <a:off x="4473" y="3140"/>
                <a:ext cx="16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58" name="Freeform 76">
                <a:extLst>
                  <a:ext uri="{FF2B5EF4-FFF2-40B4-BE49-F238E27FC236}">
                    <a16:creationId xmlns:a16="http://schemas.microsoft.com/office/drawing/2014/main" id="{62440147-FB6D-8C4B-BA4C-051FDFACCBD4}"/>
                  </a:ext>
                </a:extLst>
              </p:cNvPr>
              <p:cNvSpPr>
                <a:spLocks/>
              </p:cNvSpPr>
              <p:nvPr/>
            </p:nvSpPr>
            <p:spPr bwMode="auto">
              <a:xfrm>
                <a:off x="4212" y="2999"/>
                <a:ext cx="52" cy="260"/>
              </a:xfrm>
              <a:custGeom>
                <a:avLst/>
                <a:gdLst>
                  <a:gd name="T0" fmla="*/ 1 w 85"/>
                  <a:gd name="T1" fmla="*/ 0 h 306"/>
                  <a:gd name="T2" fmla="*/ 1 w 85"/>
                  <a:gd name="T3" fmla="*/ 3 h 306"/>
                  <a:gd name="T4" fmla="*/ 1 w 85"/>
                  <a:gd name="T5" fmla="*/ 3 h 306"/>
                  <a:gd name="T6" fmla="*/ 0 w 85"/>
                  <a:gd name="T7" fmla="*/ 3 h 306"/>
                  <a:gd name="T8" fmla="*/ 0 60000 65536"/>
                  <a:gd name="T9" fmla="*/ 0 60000 65536"/>
                  <a:gd name="T10" fmla="*/ 0 60000 65536"/>
                  <a:gd name="T11" fmla="*/ 0 60000 65536"/>
                  <a:gd name="T12" fmla="*/ 0 w 85"/>
                  <a:gd name="T13" fmla="*/ 0 h 306"/>
                  <a:gd name="T14" fmla="*/ 85 w 85"/>
                  <a:gd name="T15" fmla="*/ 306 h 306"/>
                </a:gdLst>
                <a:ahLst/>
                <a:cxnLst>
                  <a:cxn ang="T8">
                    <a:pos x="T0" y="T1"/>
                  </a:cxn>
                  <a:cxn ang="T9">
                    <a:pos x="T2" y="T3"/>
                  </a:cxn>
                  <a:cxn ang="T10">
                    <a:pos x="T4" y="T5"/>
                  </a:cxn>
                  <a:cxn ang="T11">
                    <a:pos x="T6" y="T7"/>
                  </a:cxn>
                </a:cxnLst>
                <a:rect l="T12" t="T13" r="T14" b="T15"/>
                <a:pathLst>
                  <a:path w="85" h="306">
                    <a:moveTo>
                      <a:pt x="2" y="0"/>
                    </a:moveTo>
                    <a:cubicBezTo>
                      <a:pt x="14" y="14"/>
                      <a:pt x="61" y="50"/>
                      <a:pt x="73" y="87"/>
                    </a:cubicBezTo>
                    <a:cubicBezTo>
                      <a:pt x="85" y="124"/>
                      <a:pt x="85" y="188"/>
                      <a:pt x="73" y="224"/>
                    </a:cubicBezTo>
                    <a:cubicBezTo>
                      <a:pt x="61" y="260"/>
                      <a:pt x="15" y="289"/>
                      <a:pt x="0" y="306"/>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59" name="Freeform 77">
                <a:extLst>
                  <a:ext uri="{FF2B5EF4-FFF2-40B4-BE49-F238E27FC236}">
                    <a16:creationId xmlns:a16="http://schemas.microsoft.com/office/drawing/2014/main" id="{D5CB082B-28A2-E843-A6E7-A696CB855E96}"/>
                  </a:ext>
                </a:extLst>
              </p:cNvPr>
              <p:cNvSpPr>
                <a:spLocks/>
              </p:cNvSpPr>
              <p:nvPr/>
            </p:nvSpPr>
            <p:spPr bwMode="auto">
              <a:xfrm>
                <a:off x="4213" y="3140"/>
                <a:ext cx="260" cy="124"/>
              </a:xfrm>
              <a:custGeom>
                <a:avLst/>
                <a:gdLst>
                  <a:gd name="T0" fmla="*/ 0 w 384"/>
                  <a:gd name="T1" fmla="*/ 1 h 192"/>
                  <a:gd name="T2" fmla="*/ 1 w 384"/>
                  <a:gd name="T3" fmla="*/ 1 h 192"/>
                  <a:gd name="T4" fmla="*/ 1 w 384"/>
                  <a:gd name="T5" fmla="*/ 1 h 192"/>
                  <a:gd name="T6" fmla="*/ 1 w 384"/>
                  <a:gd name="T7" fmla="*/ 0 h 192"/>
                  <a:gd name="T8" fmla="*/ 0 60000 65536"/>
                  <a:gd name="T9" fmla="*/ 0 60000 65536"/>
                  <a:gd name="T10" fmla="*/ 0 60000 65536"/>
                  <a:gd name="T11" fmla="*/ 0 60000 65536"/>
                  <a:gd name="T12" fmla="*/ 0 w 384"/>
                  <a:gd name="T13" fmla="*/ 0 h 192"/>
                  <a:gd name="T14" fmla="*/ 384 w 384"/>
                  <a:gd name="T15" fmla="*/ 192 h 192"/>
                </a:gdLst>
                <a:ahLst/>
                <a:cxnLst>
                  <a:cxn ang="T8">
                    <a:pos x="T0" y="T1"/>
                  </a:cxn>
                  <a:cxn ang="T9">
                    <a:pos x="T2" y="T3"/>
                  </a:cxn>
                  <a:cxn ang="T10">
                    <a:pos x="T4" y="T5"/>
                  </a:cxn>
                  <a:cxn ang="T11">
                    <a:pos x="T6" y="T7"/>
                  </a:cxn>
                </a:cxnLst>
                <a:rect l="T12" t="T13" r="T14" b="T15"/>
                <a:pathLst>
                  <a:path w="384" h="192">
                    <a:moveTo>
                      <a:pt x="0" y="192"/>
                    </a:moveTo>
                    <a:cubicBezTo>
                      <a:pt x="28" y="185"/>
                      <a:pt x="119" y="166"/>
                      <a:pt x="168" y="148"/>
                    </a:cubicBezTo>
                    <a:cubicBezTo>
                      <a:pt x="217" y="130"/>
                      <a:pt x="260" y="109"/>
                      <a:pt x="296" y="84"/>
                    </a:cubicBezTo>
                    <a:cubicBezTo>
                      <a:pt x="332" y="59"/>
                      <a:pt x="366" y="18"/>
                      <a:pt x="384" y="0"/>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60" name="Freeform 78">
                <a:extLst>
                  <a:ext uri="{FF2B5EF4-FFF2-40B4-BE49-F238E27FC236}">
                    <a16:creationId xmlns:a16="http://schemas.microsoft.com/office/drawing/2014/main" id="{FB430834-45A5-9B45-93AE-8B16C33201F4}"/>
                  </a:ext>
                </a:extLst>
              </p:cNvPr>
              <p:cNvSpPr>
                <a:spLocks/>
              </p:cNvSpPr>
              <p:nvPr/>
            </p:nvSpPr>
            <p:spPr bwMode="auto">
              <a:xfrm>
                <a:off x="4213" y="2999"/>
                <a:ext cx="260" cy="141"/>
              </a:xfrm>
              <a:custGeom>
                <a:avLst/>
                <a:gdLst>
                  <a:gd name="T0" fmla="*/ 0 w 240"/>
                  <a:gd name="T1" fmla="*/ 0 h 96"/>
                  <a:gd name="T2" fmla="*/ 23374 w 240"/>
                  <a:gd name="T3" fmla="*/ 2147483647 h 96"/>
                  <a:gd name="T4" fmla="*/ 29465 w 240"/>
                  <a:gd name="T5" fmla="*/ 2147483647 h 96"/>
                  <a:gd name="T6" fmla="*/ 0 60000 65536"/>
                  <a:gd name="T7" fmla="*/ 0 60000 65536"/>
                  <a:gd name="T8" fmla="*/ 0 60000 65536"/>
                  <a:gd name="T9" fmla="*/ 0 w 240"/>
                  <a:gd name="T10" fmla="*/ 0 h 96"/>
                  <a:gd name="T11" fmla="*/ 240 w 240"/>
                  <a:gd name="T12" fmla="*/ 96 h 96"/>
                </a:gdLst>
                <a:ahLst/>
                <a:cxnLst>
                  <a:cxn ang="T6">
                    <a:pos x="T0" y="T1"/>
                  </a:cxn>
                  <a:cxn ang="T7">
                    <a:pos x="T2" y="T3"/>
                  </a:cxn>
                  <a:cxn ang="T8">
                    <a:pos x="T4" y="T5"/>
                  </a:cxn>
                </a:cxnLst>
                <a:rect l="T9" t="T10" r="T11" b="T12"/>
                <a:pathLst>
                  <a:path w="240" h="96">
                    <a:moveTo>
                      <a:pt x="0" y="0"/>
                    </a:moveTo>
                    <a:cubicBezTo>
                      <a:pt x="76" y="16"/>
                      <a:pt x="152" y="32"/>
                      <a:pt x="192" y="48"/>
                    </a:cubicBezTo>
                    <a:cubicBezTo>
                      <a:pt x="232" y="64"/>
                      <a:pt x="232" y="88"/>
                      <a:pt x="240" y="96"/>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pSp>
        <p:grpSp>
          <p:nvGrpSpPr>
            <p:cNvPr id="38" name="Group 123">
              <a:extLst>
                <a:ext uri="{FF2B5EF4-FFF2-40B4-BE49-F238E27FC236}">
                  <a16:creationId xmlns:a16="http://schemas.microsoft.com/office/drawing/2014/main" id="{B5C0B234-4331-E648-B839-87CEDEE63339}"/>
                </a:ext>
              </a:extLst>
            </p:cNvPr>
            <p:cNvGrpSpPr>
              <a:grpSpLocks/>
            </p:cNvGrpSpPr>
            <p:nvPr/>
          </p:nvGrpSpPr>
          <p:grpSpPr bwMode="auto">
            <a:xfrm>
              <a:off x="4585" y="288"/>
              <a:ext cx="530" cy="247"/>
              <a:chOff x="4800" y="3383"/>
              <a:chExt cx="530" cy="247"/>
            </a:xfrm>
          </p:grpSpPr>
          <p:sp>
            <p:nvSpPr>
              <p:cNvPr id="51" name="AutoShape 80">
                <a:extLst>
                  <a:ext uri="{FF2B5EF4-FFF2-40B4-BE49-F238E27FC236}">
                    <a16:creationId xmlns:a16="http://schemas.microsoft.com/office/drawing/2014/main" id="{A04C976C-D602-714F-8D7F-674375B7853E}"/>
                  </a:ext>
                </a:extLst>
              </p:cNvPr>
              <p:cNvSpPr>
                <a:spLocks noChangeArrowheads="1"/>
              </p:cNvSpPr>
              <p:nvPr/>
            </p:nvSpPr>
            <p:spPr bwMode="auto">
              <a:xfrm>
                <a:off x="4966" y="3383"/>
                <a:ext cx="222" cy="247"/>
              </a:xfrm>
              <a:prstGeom prst="flowChartDelay">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52" name="Line 81">
                <a:extLst>
                  <a:ext uri="{FF2B5EF4-FFF2-40B4-BE49-F238E27FC236}">
                    <a16:creationId xmlns:a16="http://schemas.microsoft.com/office/drawing/2014/main" id="{77D6A450-708B-4A49-ACF5-0A152F34E686}"/>
                  </a:ext>
                </a:extLst>
              </p:cNvPr>
              <p:cNvSpPr>
                <a:spLocks noChangeShapeType="1"/>
              </p:cNvSpPr>
              <p:nvPr/>
            </p:nvSpPr>
            <p:spPr bwMode="auto">
              <a:xfrm>
                <a:off x="4800" y="3418"/>
                <a:ext cx="16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53" name="Line 82">
                <a:extLst>
                  <a:ext uri="{FF2B5EF4-FFF2-40B4-BE49-F238E27FC236}">
                    <a16:creationId xmlns:a16="http://schemas.microsoft.com/office/drawing/2014/main" id="{8DB16A07-8648-CD43-AC5D-B328F252530E}"/>
                  </a:ext>
                </a:extLst>
              </p:cNvPr>
              <p:cNvSpPr>
                <a:spLocks noChangeShapeType="1"/>
              </p:cNvSpPr>
              <p:nvPr/>
            </p:nvSpPr>
            <p:spPr bwMode="auto">
              <a:xfrm>
                <a:off x="4800" y="3594"/>
                <a:ext cx="16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54" name="Line 83">
                <a:extLst>
                  <a:ext uri="{FF2B5EF4-FFF2-40B4-BE49-F238E27FC236}">
                    <a16:creationId xmlns:a16="http://schemas.microsoft.com/office/drawing/2014/main" id="{1F76885A-9A50-664E-BF1B-F7F85E4F0189}"/>
                  </a:ext>
                </a:extLst>
              </p:cNvPr>
              <p:cNvSpPr>
                <a:spLocks noChangeShapeType="1"/>
              </p:cNvSpPr>
              <p:nvPr/>
            </p:nvSpPr>
            <p:spPr bwMode="auto">
              <a:xfrm flipV="1">
                <a:off x="5188" y="3495"/>
                <a:ext cx="14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
          <p:nvSpPr>
            <p:cNvPr id="39" name="Text Box 86">
              <a:extLst>
                <a:ext uri="{FF2B5EF4-FFF2-40B4-BE49-F238E27FC236}">
                  <a16:creationId xmlns:a16="http://schemas.microsoft.com/office/drawing/2014/main" id="{4DD29133-C543-3B4F-BB47-A60A35E8CE80}"/>
                </a:ext>
              </a:extLst>
            </p:cNvPr>
            <p:cNvSpPr txBox="1">
              <a:spLocks noChangeArrowheads="1"/>
            </p:cNvSpPr>
            <p:nvPr/>
          </p:nvSpPr>
          <p:spPr bwMode="auto">
            <a:xfrm>
              <a:off x="5131" y="288"/>
              <a:ext cx="1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F</a:t>
              </a:r>
            </a:p>
          </p:txBody>
        </p:sp>
        <p:grpSp>
          <p:nvGrpSpPr>
            <p:cNvPr id="40" name="Group 88">
              <a:extLst>
                <a:ext uri="{FF2B5EF4-FFF2-40B4-BE49-F238E27FC236}">
                  <a16:creationId xmlns:a16="http://schemas.microsoft.com/office/drawing/2014/main" id="{92D6CA4D-CD3F-074C-8DA6-678D306DA616}"/>
                </a:ext>
              </a:extLst>
            </p:cNvPr>
            <p:cNvGrpSpPr>
              <a:grpSpLocks/>
            </p:cNvGrpSpPr>
            <p:nvPr/>
          </p:nvGrpSpPr>
          <p:grpSpPr bwMode="auto">
            <a:xfrm>
              <a:off x="4006" y="452"/>
              <a:ext cx="589" cy="265"/>
              <a:chOff x="4050" y="2999"/>
              <a:chExt cx="589" cy="265"/>
            </a:xfrm>
          </p:grpSpPr>
          <p:sp>
            <p:nvSpPr>
              <p:cNvPr id="45" name="Line 89">
                <a:extLst>
                  <a:ext uri="{FF2B5EF4-FFF2-40B4-BE49-F238E27FC236}">
                    <a16:creationId xmlns:a16="http://schemas.microsoft.com/office/drawing/2014/main" id="{D75F47EA-20B0-8C41-8061-21DF572B0674}"/>
                  </a:ext>
                </a:extLst>
              </p:cNvPr>
              <p:cNvSpPr>
                <a:spLocks noChangeShapeType="1"/>
              </p:cNvSpPr>
              <p:nvPr/>
            </p:nvSpPr>
            <p:spPr bwMode="auto">
              <a:xfrm>
                <a:off x="4050" y="3043"/>
                <a:ext cx="19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46" name="Line 90">
                <a:extLst>
                  <a:ext uri="{FF2B5EF4-FFF2-40B4-BE49-F238E27FC236}">
                    <a16:creationId xmlns:a16="http://schemas.microsoft.com/office/drawing/2014/main" id="{EF71CEFC-A6CE-4D4A-8A4D-B4227A059489}"/>
                  </a:ext>
                </a:extLst>
              </p:cNvPr>
              <p:cNvSpPr>
                <a:spLocks noChangeShapeType="1"/>
              </p:cNvSpPr>
              <p:nvPr/>
            </p:nvSpPr>
            <p:spPr bwMode="auto">
              <a:xfrm>
                <a:off x="4057" y="3210"/>
                <a:ext cx="19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47" name="Line 91">
                <a:extLst>
                  <a:ext uri="{FF2B5EF4-FFF2-40B4-BE49-F238E27FC236}">
                    <a16:creationId xmlns:a16="http://schemas.microsoft.com/office/drawing/2014/main" id="{5EF40B15-3088-544A-AD00-76FD12DF9738}"/>
                  </a:ext>
                </a:extLst>
              </p:cNvPr>
              <p:cNvSpPr>
                <a:spLocks noChangeShapeType="1"/>
              </p:cNvSpPr>
              <p:nvPr/>
            </p:nvSpPr>
            <p:spPr bwMode="auto">
              <a:xfrm flipV="1">
                <a:off x="4473" y="3140"/>
                <a:ext cx="16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48" name="Freeform 92">
                <a:extLst>
                  <a:ext uri="{FF2B5EF4-FFF2-40B4-BE49-F238E27FC236}">
                    <a16:creationId xmlns:a16="http://schemas.microsoft.com/office/drawing/2014/main" id="{8325DBC2-E483-EB4F-9A89-D531A0B334B6}"/>
                  </a:ext>
                </a:extLst>
              </p:cNvPr>
              <p:cNvSpPr>
                <a:spLocks/>
              </p:cNvSpPr>
              <p:nvPr/>
            </p:nvSpPr>
            <p:spPr bwMode="auto">
              <a:xfrm>
                <a:off x="4212" y="2999"/>
                <a:ext cx="52" cy="260"/>
              </a:xfrm>
              <a:custGeom>
                <a:avLst/>
                <a:gdLst>
                  <a:gd name="T0" fmla="*/ 1 w 85"/>
                  <a:gd name="T1" fmla="*/ 0 h 306"/>
                  <a:gd name="T2" fmla="*/ 1 w 85"/>
                  <a:gd name="T3" fmla="*/ 3 h 306"/>
                  <a:gd name="T4" fmla="*/ 1 w 85"/>
                  <a:gd name="T5" fmla="*/ 3 h 306"/>
                  <a:gd name="T6" fmla="*/ 0 w 85"/>
                  <a:gd name="T7" fmla="*/ 3 h 306"/>
                  <a:gd name="T8" fmla="*/ 0 60000 65536"/>
                  <a:gd name="T9" fmla="*/ 0 60000 65536"/>
                  <a:gd name="T10" fmla="*/ 0 60000 65536"/>
                  <a:gd name="T11" fmla="*/ 0 60000 65536"/>
                  <a:gd name="T12" fmla="*/ 0 w 85"/>
                  <a:gd name="T13" fmla="*/ 0 h 306"/>
                  <a:gd name="T14" fmla="*/ 85 w 85"/>
                  <a:gd name="T15" fmla="*/ 306 h 306"/>
                </a:gdLst>
                <a:ahLst/>
                <a:cxnLst>
                  <a:cxn ang="T8">
                    <a:pos x="T0" y="T1"/>
                  </a:cxn>
                  <a:cxn ang="T9">
                    <a:pos x="T2" y="T3"/>
                  </a:cxn>
                  <a:cxn ang="T10">
                    <a:pos x="T4" y="T5"/>
                  </a:cxn>
                  <a:cxn ang="T11">
                    <a:pos x="T6" y="T7"/>
                  </a:cxn>
                </a:cxnLst>
                <a:rect l="T12" t="T13" r="T14" b="T15"/>
                <a:pathLst>
                  <a:path w="85" h="306">
                    <a:moveTo>
                      <a:pt x="2" y="0"/>
                    </a:moveTo>
                    <a:cubicBezTo>
                      <a:pt x="14" y="14"/>
                      <a:pt x="61" y="50"/>
                      <a:pt x="73" y="87"/>
                    </a:cubicBezTo>
                    <a:cubicBezTo>
                      <a:pt x="85" y="124"/>
                      <a:pt x="85" y="188"/>
                      <a:pt x="73" y="224"/>
                    </a:cubicBezTo>
                    <a:cubicBezTo>
                      <a:pt x="61" y="260"/>
                      <a:pt x="15" y="289"/>
                      <a:pt x="0" y="306"/>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49" name="Freeform 93">
                <a:extLst>
                  <a:ext uri="{FF2B5EF4-FFF2-40B4-BE49-F238E27FC236}">
                    <a16:creationId xmlns:a16="http://schemas.microsoft.com/office/drawing/2014/main" id="{DC258F96-EE0D-1B4F-9251-AADA9E72E62D}"/>
                  </a:ext>
                </a:extLst>
              </p:cNvPr>
              <p:cNvSpPr>
                <a:spLocks/>
              </p:cNvSpPr>
              <p:nvPr/>
            </p:nvSpPr>
            <p:spPr bwMode="auto">
              <a:xfrm>
                <a:off x="4213" y="3140"/>
                <a:ext cx="260" cy="124"/>
              </a:xfrm>
              <a:custGeom>
                <a:avLst/>
                <a:gdLst>
                  <a:gd name="T0" fmla="*/ 0 w 384"/>
                  <a:gd name="T1" fmla="*/ 1 h 192"/>
                  <a:gd name="T2" fmla="*/ 1 w 384"/>
                  <a:gd name="T3" fmla="*/ 1 h 192"/>
                  <a:gd name="T4" fmla="*/ 1 w 384"/>
                  <a:gd name="T5" fmla="*/ 1 h 192"/>
                  <a:gd name="T6" fmla="*/ 1 w 384"/>
                  <a:gd name="T7" fmla="*/ 0 h 192"/>
                  <a:gd name="T8" fmla="*/ 0 60000 65536"/>
                  <a:gd name="T9" fmla="*/ 0 60000 65536"/>
                  <a:gd name="T10" fmla="*/ 0 60000 65536"/>
                  <a:gd name="T11" fmla="*/ 0 60000 65536"/>
                  <a:gd name="T12" fmla="*/ 0 w 384"/>
                  <a:gd name="T13" fmla="*/ 0 h 192"/>
                  <a:gd name="T14" fmla="*/ 384 w 384"/>
                  <a:gd name="T15" fmla="*/ 192 h 192"/>
                </a:gdLst>
                <a:ahLst/>
                <a:cxnLst>
                  <a:cxn ang="T8">
                    <a:pos x="T0" y="T1"/>
                  </a:cxn>
                  <a:cxn ang="T9">
                    <a:pos x="T2" y="T3"/>
                  </a:cxn>
                  <a:cxn ang="T10">
                    <a:pos x="T4" y="T5"/>
                  </a:cxn>
                  <a:cxn ang="T11">
                    <a:pos x="T6" y="T7"/>
                  </a:cxn>
                </a:cxnLst>
                <a:rect l="T12" t="T13" r="T14" b="T15"/>
                <a:pathLst>
                  <a:path w="384" h="192">
                    <a:moveTo>
                      <a:pt x="0" y="192"/>
                    </a:moveTo>
                    <a:cubicBezTo>
                      <a:pt x="28" y="185"/>
                      <a:pt x="119" y="166"/>
                      <a:pt x="168" y="148"/>
                    </a:cubicBezTo>
                    <a:cubicBezTo>
                      <a:pt x="217" y="130"/>
                      <a:pt x="260" y="109"/>
                      <a:pt x="296" y="84"/>
                    </a:cubicBezTo>
                    <a:cubicBezTo>
                      <a:pt x="332" y="59"/>
                      <a:pt x="366" y="18"/>
                      <a:pt x="384" y="0"/>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50" name="Freeform 94">
                <a:extLst>
                  <a:ext uri="{FF2B5EF4-FFF2-40B4-BE49-F238E27FC236}">
                    <a16:creationId xmlns:a16="http://schemas.microsoft.com/office/drawing/2014/main" id="{C727E26D-496E-464E-9003-522CBF6B8AD9}"/>
                  </a:ext>
                </a:extLst>
              </p:cNvPr>
              <p:cNvSpPr>
                <a:spLocks/>
              </p:cNvSpPr>
              <p:nvPr/>
            </p:nvSpPr>
            <p:spPr bwMode="auto">
              <a:xfrm>
                <a:off x="4213" y="2999"/>
                <a:ext cx="260" cy="141"/>
              </a:xfrm>
              <a:custGeom>
                <a:avLst/>
                <a:gdLst>
                  <a:gd name="T0" fmla="*/ 0 w 240"/>
                  <a:gd name="T1" fmla="*/ 0 h 96"/>
                  <a:gd name="T2" fmla="*/ 23374 w 240"/>
                  <a:gd name="T3" fmla="*/ 2147483647 h 96"/>
                  <a:gd name="T4" fmla="*/ 29465 w 240"/>
                  <a:gd name="T5" fmla="*/ 2147483647 h 96"/>
                  <a:gd name="T6" fmla="*/ 0 60000 65536"/>
                  <a:gd name="T7" fmla="*/ 0 60000 65536"/>
                  <a:gd name="T8" fmla="*/ 0 60000 65536"/>
                  <a:gd name="T9" fmla="*/ 0 w 240"/>
                  <a:gd name="T10" fmla="*/ 0 h 96"/>
                  <a:gd name="T11" fmla="*/ 240 w 240"/>
                  <a:gd name="T12" fmla="*/ 96 h 96"/>
                </a:gdLst>
                <a:ahLst/>
                <a:cxnLst>
                  <a:cxn ang="T6">
                    <a:pos x="T0" y="T1"/>
                  </a:cxn>
                  <a:cxn ang="T7">
                    <a:pos x="T2" y="T3"/>
                  </a:cxn>
                  <a:cxn ang="T8">
                    <a:pos x="T4" y="T5"/>
                  </a:cxn>
                </a:cxnLst>
                <a:rect l="T9" t="T10" r="T11" b="T12"/>
                <a:pathLst>
                  <a:path w="240" h="96">
                    <a:moveTo>
                      <a:pt x="0" y="0"/>
                    </a:moveTo>
                    <a:cubicBezTo>
                      <a:pt x="76" y="16"/>
                      <a:pt x="152" y="32"/>
                      <a:pt x="192" y="48"/>
                    </a:cubicBezTo>
                    <a:cubicBezTo>
                      <a:pt x="232" y="64"/>
                      <a:pt x="232" y="88"/>
                      <a:pt x="240" y="96"/>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pSp>
        <p:graphicFrame>
          <p:nvGraphicFramePr>
            <p:cNvPr id="41" name="Object 121">
              <a:extLst>
                <a:ext uri="{FF2B5EF4-FFF2-40B4-BE49-F238E27FC236}">
                  <a16:creationId xmlns:a16="http://schemas.microsoft.com/office/drawing/2014/main" id="{8F0A0E8D-0A88-C644-8479-AD6A6C05A4DC}"/>
                </a:ext>
              </a:extLst>
            </p:cNvPr>
            <p:cNvGraphicFramePr>
              <a:graphicFrameLocks noChangeAspect="1"/>
            </p:cNvGraphicFramePr>
            <p:nvPr/>
          </p:nvGraphicFramePr>
          <p:xfrm>
            <a:off x="3814" y="339"/>
            <a:ext cx="193" cy="227"/>
          </p:xfrm>
          <a:graphic>
            <a:graphicData uri="http://schemas.openxmlformats.org/presentationml/2006/ole">
              <mc:AlternateContent xmlns:mc="http://schemas.openxmlformats.org/markup-compatibility/2006">
                <mc:Choice xmlns:v="urn:schemas-microsoft-com:vml" Requires="v">
                  <p:oleObj spid="_x0000_s37205" name="公式" r:id="rId12" imgW="190800" imgH="228600" progId="Equation.3">
                    <p:embed/>
                  </p:oleObj>
                </mc:Choice>
                <mc:Fallback>
                  <p:oleObj name="公式" r:id="rId12" imgW="190800" imgH="228600" progId="Equation.3">
                    <p:embed/>
                    <p:pic>
                      <p:nvPicPr>
                        <p:cNvPr id="0" name="Picture 10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814" y="339"/>
                          <a:ext cx="193"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42" name="Object 122">
              <a:extLst>
                <a:ext uri="{FF2B5EF4-FFF2-40B4-BE49-F238E27FC236}">
                  <a16:creationId xmlns:a16="http://schemas.microsoft.com/office/drawing/2014/main" id="{4E358CD7-4C36-D948-A96E-B35AE1A3371A}"/>
                </a:ext>
              </a:extLst>
            </p:cNvPr>
            <p:cNvGraphicFramePr>
              <a:graphicFrameLocks noChangeAspect="1"/>
            </p:cNvGraphicFramePr>
            <p:nvPr/>
          </p:nvGraphicFramePr>
          <p:xfrm>
            <a:off x="3787" y="528"/>
            <a:ext cx="193" cy="227"/>
          </p:xfrm>
          <a:graphic>
            <a:graphicData uri="http://schemas.openxmlformats.org/presentationml/2006/ole">
              <mc:AlternateContent xmlns:mc="http://schemas.openxmlformats.org/markup-compatibility/2006">
                <mc:Choice xmlns:v="urn:schemas-microsoft-com:vml" Requires="v">
                  <p:oleObj spid="_x0000_s37206" name="公式" r:id="rId14" imgW="190800" imgH="228600" progId="Equation.3">
                    <p:embed/>
                  </p:oleObj>
                </mc:Choice>
                <mc:Fallback>
                  <p:oleObj name="公式" r:id="rId14" imgW="190800" imgH="228600" progId="Equation.3">
                    <p:embed/>
                    <p:pic>
                      <p:nvPicPr>
                        <p:cNvPr id="0" name="Picture 10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787" y="528"/>
                          <a:ext cx="193"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43" name="Line 124">
              <a:extLst>
                <a:ext uri="{FF2B5EF4-FFF2-40B4-BE49-F238E27FC236}">
                  <a16:creationId xmlns:a16="http://schemas.microsoft.com/office/drawing/2014/main" id="{56AAB941-C75D-D042-9392-4947485DDE1B}"/>
                </a:ext>
              </a:extLst>
            </p:cNvPr>
            <p:cNvSpPr>
              <a:spLocks noChangeShapeType="1"/>
            </p:cNvSpPr>
            <p:nvPr/>
          </p:nvSpPr>
          <p:spPr bwMode="auto">
            <a:xfrm flipH="1">
              <a:off x="4580" y="499"/>
              <a:ext cx="2" cy="10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44" name="Line 125">
              <a:extLst>
                <a:ext uri="{FF2B5EF4-FFF2-40B4-BE49-F238E27FC236}">
                  <a16:creationId xmlns:a16="http://schemas.microsoft.com/office/drawing/2014/main" id="{74219A53-7049-5F46-906D-7F190DD4A4F7}"/>
                </a:ext>
              </a:extLst>
            </p:cNvPr>
            <p:cNvSpPr>
              <a:spLocks noChangeShapeType="1"/>
            </p:cNvSpPr>
            <p:nvPr/>
          </p:nvSpPr>
          <p:spPr bwMode="auto">
            <a:xfrm>
              <a:off x="4584" y="210"/>
              <a:ext cx="1" cy="12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graphicFrame>
        <p:nvGraphicFramePr>
          <p:cNvPr id="61" name="Object 127">
            <a:extLst>
              <a:ext uri="{FF2B5EF4-FFF2-40B4-BE49-F238E27FC236}">
                <a16:creationId xmlns:a16="http://schemas.microsoft.com/office/drawing/2014/main" id="{88970E0F-0AC3-4446-B8EE-5B0C5A3AA3B3}"/>
              </a:ext>
            </a:extLst>
          </p:cNvPr>
          <p:cNvGraphicFramePr>
            <a:graphicFrameLocks noChangeAspect="1"/>
          </p:cNvGraphicFramePr>
          <p:nvPr>
            <p:extLst>
              <p:ext uri="{D42A27DB-BD31-4B8C-83A1-F6EECF244321}">
                <p14:modId xmlns:p14="http://schemas.microsoft.com/office/powerpoint/2010/main" val="4139059854"/>
              </p:ext>
            </p:extLst>
          </p:nvPr>
        </p:nvGraphicFramePr>
        <p:xfrm>
          <a:off x="4845050" y="2291433"/>
          <a:ext cx="3979863" cy="431800"/>
        </p:xfrm>
        <a:graphic>
          <a:graphicData uri="http://schemas.openxmlformats.org/presentationml/2006/ole">
            <mc:AlternateContent xmlns:mc="http://schemas.openxmlformats.org/markup-compatibility/2006">
              <mc:Choice xmlns:v="urn:schemas-microsoft-com:vml" Requires="v">
                <p:oleObj spid="_x0000_s37207" name="公式" r:id="rId16" imgW="2835000" imgH="279360" progId="Equation.3">
                  <p:embed/>
                </p:oleObj>
              </mc:Choice>
              <mc:Fallback>
                <p:oleObj name="公式" r:id="rId16" imgW="2835000" imgH="279360" progId="Equation.3">
                  <p:embed/>
                  <p:pic>
                    <p:nvPicPr>
                      <p:cNvPr id="0" name="Picture 10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845050" y="2291433"/>
                        <a:ext cx="3979863" cy="431800"/>
                      </a:xfrm>
                      <a:prstGeom prst="rect">
                        <a:avLst/>
                      </a:prstGeom>
                      <a:noFill/>
                      <a:ln w="9525">
                        <a:solidFill>
                          <a:srgbClr val="00CC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2" name="Text Box 128">
            <a:extLst>
              <a:ext uri="{FF2B5EF4-FFF2-40B4-BE49-F238E27FC236}">
                <a16:creationId xmlns:a16="http://schemas.microsoft.com/office/drawing/2014/main" id="{EBBCAD02-3C7D-CF4D-B6F4-3407057A730B}"/>
              </a:ext>
            </a:extLst>
          </p:cNvPr>
          <p:cNvSpPr txBox="1">
            <a:spLocks noChangeArrowheads="1"/>
          </p:cNvSpPr>
          <p:nvPr/>
        </p:nvSpPr>
        <p:spPr bwMode="auto">
          <a:xfrm>
            <a:off x="5943600" y="2889920"/>
            <a:ext cx="1905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a:t>
            </a:r>
            <a:r>
              <a:rPr lang="zh-CN" altLang="en-US"/>
              <a:t>或与”电路</a:t>
            </a:r>
          </a:p>
        </p:txBody>
      </p:sp>
      <p:sp>
        <p:nvSpPr>
          <p:cNvPr id="63" name="Line 129">
            <a:extLst>
              <a:ext uri="{FF2B5EF4-FFF2-40B4-BE49-F238E27FC236}">
                <a16:creationId xmlns:a16="http://schemas.microsoft.com/office/drawing/2014/main" id="{19FF8D68-03A7-C14D-B71E-4A1B830A0807}"/>
              </a:ext>
            </a:extLst>
          </p:cNvPr>
          <p:cNvSpPr>
            <a:spLocks noChangeShapeType="1"/>
          </p:cNvSpPr>
          <p:nvPr/>
        </p:nvSpPr>
        <p:spPr bwMode="auto">
          <a:xfrm flipV="1">
            <a:off x="5029200" y="2813720"/>
            <a:ext cx="304800" cy="609600"/>
          </a:xfrm>
          <a:prstGeom prst="line">
            <a:avLst/>
          </a:prstGeom>
          <a:noFill/>
          <a:ln w="19050">
            <a:solidFill>
              <a:srgbClr val="CC3399"/>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aphicFrame>
        <p:nvGraphicFramePr>
          <p:cNvPr id="64" name="Object 130">
            <a:extLst>
              <a:ext uri="{FF2B5EF4-FFF2-40B4-BE49-F238E27FC236}">
                <a16:creationId xmlns:a16="http://schemas.microsoft.com/office/drawing/2014/main" id="{16AF4EC5-1DAE-1D4D-8F8F-4441D7233DB9}"/>
              </a:ext>
            </a:extLst>
          </p:cNvPr>
          <p:cNvGraphicFramePr>
            <a:graphicFrameLocks noChangeAspect="1"/>
          </p:cNvGraphicFramePr>
          <p:nvPr>
            <p:extLst>
              <p:ext uri="{D42A27DB-BD31-4B8C-83A1-F6EECF244321}">
                <p14:modId xmlns:p14="http://schemas.microsoft.com/office/powerpoint/2010/main" val="3791882749"/>
              </p:ext>
            </p:extLst>
          </p:nvPr>
        </p:nvGraphicFramePr>
        <p:xfrm>
          <a:off x="323850" y="4842545"/>
          <a:ext cx="3673475" cy="455613"/>
        </p:xfrm>
        <a:graphic>
          <a:graphicData uri="http://schemas.openxmlformats.org/presentationml/2006/ole">
            <mc:AlternateContent xmlns:mc="http://schemas.openxmlformats.org/markup-compatibility/2006">
              <mc:Choice xmlns:v="urn:schemas-microsoft-com:vml" Requires="v">
                <p:oleObj spid="_x0000_s37208" name="公式" r:id="rId18" imgW="2618640" imgH="291960" progId="Equation.3">
                  <p:embed/>
                </p:oleObj>
              </mc:Choice>
              <mc:Fallback>
                <p:oleObj name="公式" r:id="rId18" imgW="2618640" imgH="291960" progId="Equation.3">
                  <p:embed/>
                  <p:pic>
                    <p:nvPicPr>
                      <p:cNvPr id="0" name="Picture 10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23850" y="4842545"/>
                        <a:ext cx="3673475" cy="455613"/>
                      </a:xfrm>
                      <a:prstGeom prst="rect">
                        <a:avLst/>
                      </a:prstGeom>
                      <a:noFill/>
                      <a:ln w="9525">
                        <a:solidFill>
                          <a:srgbClr val="00CC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5" name="Text Box 131">
            <a:extLst>
              <a:ext uri="{FF2B5EF4-FFF2-40B4-BE49-F238E27FC236}">
                <a16:creationId xmlns:a16="http://schemas.microsoft.com/office/drawing/2014/main" id="{32C0106D-1745-B44E-921F-4F841448EF4C}"/>
              </a:ext>
            </a:extLst>
          </p:cNvPr>
          <p:cNvSpPr txBox="1">
            <a:spLocks noChangeArrowheads="1"/>
          </p:cNvSpPr>
          <p:nvPr/>
        </p:nvSpPr>
        <p:spPr bwMode="auto">
          <a:xfrm>
            <a:off x="533400" y="4337720"/>
            <a:ext cx="1905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a:t>
            </a:r>
            <a:r>
              <a:rPr lang="zh-CN" altLang="en-US"/>
              <a:t>或非”电路</a:t>
            </a:r>
          </a:p>
        </p:txBody>
      </p:sp>
      <p:grpSp>
        <p:nvGrpSpPr>
          <p:cNvPr id="66" name="Group 271">
            <a:extLst>
              <a:ext uri="{FF2B5EF4-FFF2-40B4-BE49-F238E27FC236}">
                <a16:creationId xmlns:a16="http://schemas.microsoft.com/office/drawing/2014/main" id="{13259DE5-B72D-B341-9552-87DEF8616098}"/>
              </a:ext>
            </a:extLst>
          </p:cNvPr>
          <p:cNvGrpSpPr>
            <a:grpSpLocks/>
          </p:cNvGrpSpPr>
          <p:nvPr/>
        </p:nvGrpSpPr>
        <p:grpSpPr bwMode="auto">
          <a:xfrm>
            <a:off x="611188" y="5417220"/>
            <a:ext cx="2667000" cy="1368425"/>
            <a:chOff x="385" y="2840"/>
            <a:chExt cx="1680" cy="862"/>
          </a:xfrm>
        </p:grpSpPr>
        <p:sp>
          <p:nvSpPr>
            <p:cNvPr id="67" name="Text Box 133">
              <a:extLst>
                <a:ext uri="{FF2B5EF4-FFF2-40B4-BE49-F238E27FC236}">
                  <a16:creationId xmlns:a16="http://schemas.microsoft.com/office/drawing/2014/main" id="{779A98D4-E9D0-A343-AB1C-ECE27738C6BA}"/>
                </a:ext>
              </a:extLst>
            </p:cNvPr>
            <p:cNvSpPr txBox="1">
              <a:spLocks noChangeArrowheads="1"/>
            </p:cNvSpPr>
            <p:nvPr/>
          </p:nvSpPr>
          <p:spPr bwMode="auto">
            <a:xfrm>
              <a:off x="385" y="3022"/>
              <a:ext cx="16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B</a:t>
              </a:r>
            </a:p>
          </p:txBody>
        </p:sp>
        <p:sp>
          <p:nvSpPr>
            <p:cNvPr id="68" name="Text Box 134">
              <a:extLst>
                <a:ext uri="{FF2B5EF4-FFF2-40B4-BE49-F238E27FC236}">
                  <a16:creationId xmlns:a16="http://schemas.microsoft.com/office/drawing/2014/main" id="{56F58788-232B-EF4F-99C0-F168A477390A}"/>
                </a:ext>
              </a:extLst>
            </p:cNvPr>
            <p:cNvSpPr txBox="1">
              <a:spLocks noChangeArrowheads="1"/>
            </p:cNvSpPr>
            <p:nvPr/>
          </p:nvSpPr>
          <p:spPr bwMode="auto">
            <a:xfrm>
              <a:off x="385" y="2840"/>
              <a:ext cx="16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A</a:t>
              </a:r>
            </a:p>
          </p:txBody>
        </p:sp>
        <p:sp>
          <p:nvSpPr>
            <p:cNvPr id="69" name="Line 136">
              <a:extLst>
                <a:ext uri="{FF2B5EF4-FFF2-40B4-BE49-F238E27FC236}">
                  <a16:creationId xmlns:a16="http://schemas.microsoft.com/office/drawing/2014/main" id="{CC4D3186-16A7-0C4D-B27A-E532398CF7FB}"/>
                </a:ext>
              </a:extLst>
            </p:cNvPr>
            <p:cNvSpPr>
              <a:spLocks noChangeShapeType="1"/>
            </p:cNvSpPr>
            <p:nvPr/>
          </p:nvSpPr>
          <p:spPr bwMode="auto">
            <a:xfrm>
              <a:off x="595" y="3001"/>
              <a:ext cx="19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70" name="Line 137">
              <a:extLst>
                <a:ext uri="{FF2B5EF4-FFF2-40B4-BE49-F238E27FC236}">
                  <a16:creationId xmlns:a16="http://schemas.microsoft.com/office/drawing/2014/main" id="{2069F053-3E35-3D43-8E98-154CC7B5A9CB}"/>
                </a:ext>
              </a:extLst>
            </p:cNvPr>
            <p:cNvSpPr>
              <a:spLocks noChangeShapeType="1"/>
            </p:cNvSpPr>
            <p:nvPr/>
          </p:nvSpPr>
          <p:spPr bwMode="auto">
            <a:xfrm>
              <a:off x="602" y="3168"/>
              <a:ext cx="19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71" name="Line 138">
              <a:extLst>
                <a:ext uri="{FF2B5EF4-FFF2-40B4-BE49-F238E27FC236}">
                  <a16:creationId xmlns:a16="http://schemas.microsoft.com/office/drawing/2014/main" id="{92F3CCF7-3C9F-7B40-BC88-D5A4247C4DB7}"/>
                </a:ext>
              </a:extLst>
            </p:cNvPr>
            <p:cNvSpPr>
              <a:spLocks noChangeShapeType="1"/>
            </p:cNvSpPr>
            <p:nvPr/>
          </p:nvSpPr>
          <p:spPr bwMode="auto">
            <a:xfrm flipV="1">
              <a:off x="1075" y="3087"/>
              <a:ext cx="16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72" name="Freeform 139">
              <a:extLst>
                <a:ext uri="{FF2B5EF4-FFF2-40B4-BE49-F238E27FC236}">
                  <a16:creationId xmlns:a16="http://schemas.microsoft.com/office/drawing/2014/main" id="{AC2D8495-342D-644E-B750-7A70CC888342}"/>
                </a:ext>
              </a:extLst>
            </p:cNvPr>
            <p:cNvSpPr>
              <a:spLocks/>
            </p:cNvSpPr>
            <p:nvPr/>
          </p:nvSpPr>
          <p:spPr bwMode="auto">
            <a:xfrm>
              <a:off x="757" y="2957"/>
              <a:ext cx="52" cy="260"/>
            </a:xfrm>
            <a:custGeom>
              <a:avLst/>
              <a:gdLst>
                <a:gd name="T0" fmla="*/ 1 w 85"/>
                <a:gd name="T1" fmla="*/ 0 h 306"/>
                <a:gd name="T2" fmla="*/ 1 w 85"/>
                <a:gd name="T3" fmla="*/ 3 h 306"/>
                <a:gd name="T4" fmla="*/ 1 w 85"/>
                <a:gd name="T5" fmla="*/ 3 h 306"/>
                <a:gd name="T6" fmla="*/ 0 w 85"/>
                <a:gd name="T7" fmla="*/ 3 h 306"/>
                <a:gd name="T8" fmla="*/ 0 60000 65536"/>
                <a:gd name="T9" fmla="*/ 0 60000 65536"/>
                <a:gd name="T10" fmla="*/ 0 60000 65536"/>
                <a:gd name="T11" fmla="*/ 0 60000 65536"/>
                <a:gd name="T12" fmla="*/ 0 w 85"/>
                <a:gd name="T13" fmla="*/ 0 h 306"/>
                <a:gd name="T14" fmla="*/ 85 w 85"/>
                <a:gd name="T15" fmla="*/ 306 h 306"/>
              </a:gdLst>
              <a:ahLst/>
              <a:cxnLst>
                <a:cxn ang="T8">
                  <a:pos x="T0" y="T1"/>
                </a:cxn>
                <a:cxn ang="T9">
                  <a:pos x="T2" y="T3"/>
                </a:cxn>
                <a:cxn ang="T10">
                  <a:pos x="T4" y="T5"/>
                </a:cxn>
                <a:cxn ang="T11">
                  <a:pos x="T6" y="T7"/>
                </a:cxn>
              </a:cxnLst>
              <a:rect l="T12" t="T13" r="T14" b="T15"/>
              <a:pathLst>
                <a:path w="85" h="306">
                  <a:moveTo>
                    <a:pt x="2" y="0"/>
                  </a:moveTo>
                  <a:cubicBezTo>
                    <a:pt x="14" y="14"/>
                    <a:pt x="61" y="50"/>
                    <a:pt x="73" y="87"/>
                  </a:cubicBezTo>
                  <a:cubicBezTo>
                    <a:pt x="85" y="124"/>
                    <a:pt x="85" y="188"/>
                    <a:pt x="73" y="224"/>
                  </a:cubicBezTo>
                  <a:cubicBezTo>
                    <a:pt x="61" y="260"/>
                    <a:pt x="15" y="289"/>
                    <a:pt x="0" y="306"/>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73" name="Freeform 140">
              <a:extLst>
                <a:ext uri="{FF2B5EF4-FFF2-40B4-BE49-F238E27FC236}">
                  <a16:creationId xmlns:a16="http://schemas.microsoft.com/office/drawing/2014/main" id="{AB8CECA0-499B-A342-80AC-C8DF1B8D56D9}"/>
                </a:ext>
              </a:extLst>
            </p:cNvPr>
            <p:cNvSpPr>
              <a:spLocks/>
            </p:cNvSpPr>
            <p:nvPr/>
          </p:nvSpPr>
          <p:spPr bwMode="auto">
            <a:xfrm>
              <a:off x="758" y="3098"/>
              <a:ext cx="260" cy="124"/>
            </a:xfrm>
            <a:custGeom>
              <a:avLst/>
              <a:gdLst>
                <a:gd name="T0" fmla="*/ 0 w 384"/>
                <a:gd name="T1" fmla="*/ 1 h 192"/>
                <a:gd name="T2" fmla="*/ 1 w 384"/>
                <a:gd name="T3" fmla="*/ 1 h 192"/>
                <a:gd name="T4" fmla="*/ 1 w 384"/>
                <a:gd name="T5" fmla="*/ 1 h 192"/>
                <a:gd name="T6" fmla="*/ 1 w 384"/>
                <a:gd name="T7" fmla="*/ 0 h 192"/>
                <a:gd name="T8" fmla="*/ 0 60000 65536"/>
                <a:gd name="T9" fmla="*/ 0 60000 65536"/>
                <a:gd name="T10" fmla="*/ 0 60000 65536"/>
                <a:gd name="T11" fmla="*/ 0 60000 65536"/>
                <a:gd name="T12" fmla="*/ 0 w 384"/>
                <a:gd name="T13" fmla="*/ 0 h 192"/>
                <a:gd name="T14" fmla="*/ 384 w 384"/>
                <a:gd name="T15" fmla="*/ 192 h 192"/>
              </a:gdLst>
              <a:ahLst/>
              <a:cxnLst>
                <a:cxn ang="T8">
                  <a:pos x="T0" y="T1"/>
                </a:cxn>
                <a:cxn ang="T9">
                  <a:pos x="T2" y="T3"/>
                </a:cxn>
                <a:cxn ang="T10">
                  <a:pos x="T4" y="T5"/>
                </a:cxn>
                <a:cxn ang="T11">
                  <a:pos x="T6" y="T7"/>
                </a:cxn>
              </a:cxnLst>
              <a:rect l="T12" t="T13" r="T14" b="T15"/>
              <a:pathLst>
                <a:path w="384" h="192">
                  <a:moveTo>
                    <a:pt x="0" y="192"/>
                  </a:moveTo>
                  <a:cubicBezTo>
                    <a:pt x="28" y="185"/>
                    <a:pt x="119" y="166"/>
                    <a:pt x="168" y="148"/>
                  </a:cubicBezTo>
                  <a:cubicBezTo>
                    <a:pt x="217" y="130"/>
                    <a:pt x="260" y="109"/>
                    <a:pt x="296" y="84"/>
                  </a:cubicBezTo>
                  <a:cubicBezTo>
                    <a:pt x="332" y="59"/>
                    <a:pt x="366" y="18"/>
                    <a:pt x="384" y="0"/>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74" name="Freeform 141">
              <a:extLst>
                <a:ext uri="{FF2B5EF4-FFF2-40B4-BE49-F238E27FC236}">
                  <a16:creationId xmlns:a16="http://schemas.microsoft.com/office/drawing/2014/main" id="{93CEF9F0-A1F2-B14D-829B-CE49461C787B}"/>
                </a:ext>
              </a:extLst>
            </p:cNvPr>
            <p:cNvSpPr>
              <a:spLocks/>
            </p:cNvSpPr>
            <p:nvPr/>
          </p:nvSpPr>
          <p:spPr bwMode="auto">
            <a:xfrm>
              <a:off x="758" y="2957"/>
              <a:ext cx="260" cy="141"/>
            </a:xfrm>
            <a:custGeom>
              <a:avLst/>
              <a:gdLst>
                <a:gd name="T0" fmla="*/ 0 w 240"/>
                <a:gd name="T1" fmla="*/ 0 h 96"/>
                <a:gd name="T2" fmla="*/ 23374 w 240"/>
                <a:gd name="T3" fmla="*/ 2147483647 h 96"/>
                <a:gd name="T4" fmla="*/ 29465 w 240"/>
                <a:gd name="T5" fmla="*/ 2147483647 h 96"/>
                <a:gd name="T6" fmla="*/ 0 60000 65536"/>
                <a:gd name="T7" fmla="*/ 0 60000 65536"/>
                <a:gd name="T8" fmla="*/ 0 60000 65536"/>
                <a:gd name="T9" fmla="*/ 0 w 240"/>
                <a:gd name="T10" fmla="*/ 0 h 96"/>
                <a:gd name="T11" fmla="*/ 240 w 240"/>
                <a:gd name="T12" fmla="*/ 96 h 96"/>
              </a:gdLst>
              <a:ahLst/>
              <a:cxnLst>
                <a:cxn ang="T6">
                  <a:pos x="T0" y="T1"/>
                </a:cxn>
                <a:cxn ang="T7">
                  <a:pos x="T2" y="T3"/>
                </a:cxn>
                <a:cxn ang="T8">
                  <a:pos x="T4" y="T5"/>
                </a:cxn>
              </a:cxnLst>
              <a:rect l="T9" t="T10" r="T11" b="T12"/>
              <a:pathLst>
                <a:path w="240" h="96">
                  <a:moveTo>
                    <a:pt x="0" y="0"/>
                  </a:moveTo>
                  <a:cubicBezTo>
                    <a:pt x="76" y="16"/>
                    <a:pt x="152" y="32"/>
                    <a:pt x="192" y="48"/>
                  </a:cubicBezTo>
                  <a:cubicBezTo>
                    <a:pt x="232" y="64"/>
                    <a:pt x="232" y="88"/>
                    <a:pt x="240" y="96"/>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75" name="Text Box 147">
              <a:extLst>
                <a:ext uri="{FF2B5EF4-FFF2-40B4-BE49-F238E27FC236}">
                  <a16:creationId xmlns:a16="http://schemas.microsoft.com/office/drawing/2014/main" id="{58259716-3622-4248-8869-426095DC366C}"/>
                </a:ext>
              </a:extLst>
            </p:cNvPr>
            <p:cNvSpPr txBox="1">
              <a:spLocks noChangeArrowheads="1"/>
            </p:cNvSpPr>
            <p:nvPr/>
          </p:nvSpPr>
          <p:spPr bwMode="auto">
            <a:xfrm>
              <a:off x="1873" y="3174"/>
              <a:ext cx="1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F</a:t>
              </a:r>
            </a:p>
          </p:txBody>
        </p:sp>
        <p:sp>
          <p:nvSpPr>
            <p:cNvPr id="76" name="Line 149">
              <a:extLst>
                <a:ext uri="{FF2B5EF4-FFF2-40B4-BE49-F238E27FC236}">
                  <a16:creationId xmlns:a16="http://schemas.microsoft.com/office/drawing/2014/main" id="{A47C0FC1-669A-BA44-894D-93B5D9329F34}"/>
                </a:ext>
              </a:extLst>
            </p:cNvPr>
            <p:cNvSpPr>
              <a:spLocks noChangeShapeType="1"/>
            </p:cNvSpPr>
            <p:nvPr/>
          </p:nvSpPr>
          <p:spPr bwMode="auto">
            <a:xfrm>
              <a:off x="604" y="3382"/>
              <a:ext cx="19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77" name="Line 150">
              <a:extLst>
                <a:ext uri="{FF2B5EF4-FFF2-40B4-BE49-F238E27FC236}">
                  <a16:creationId xmlns:a16="http://schemas.microsoft.com/office/drawing/2014/main" id="{85362C1C-B2B5-1B4C-8AF6-9A427022C88A}"/>
                </a:ext>
              </a:extLst>
            </p:cNvPr>
            <p:cNvSpPr>
              <a:spLocks noChangeShapeType="1"/>
            </p:cNvSpPr>
            <p:nvPr/>
          </p:nvSpPr>
          <p:spPr bwMode="auto">
            <a:xfrm>
              <a:off x="611" y="3549"/>
              <a:ext cx="19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78" name="Line 151">
              <a:extLst>
                <a:ext uri="{FF2B5EF4-FFF2-40B4-BE49-F238E27FC236}">
                  <a16:creationId xmlns:a16="http://schemas.microsoft.com/office/drawing/2014/main" id="{BD851304-0A50-8A4B-8FB1-B168864DBEE9}"/>
                </a:ext>
              </a:extLst>
            </p:cNvPr>
            <p:cNvSpPr>
              <a:spLocks noChangeShapeType="1"/>
            </p:cNvSpPr>
            <p:nvPr/>
          </p:nvSpPr>
          <p:spPr bwMode="auto">
            <a:xfrm flipV="1">
              <a:off x="1069" y="3482"/>
              <a:ext cx="16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79" name="Freeform 152">
              <a:extLst>
                <a:ext uri="{FF2B5EF4-FFF2-40B4-BE49-F238E27FC236}">
                  <a16:creationId xmlns:a16="http://schemas.microsoft.com/office/drawing/2014/main" id="{B48DEE78-D6AC-844C-B1D4-E8D7CCEA5569}"/>
                </a:ext>
              </a:extLst>
            </p:cNvPr>
            <p:cNvSpPr>
              <a:spLocks/>
            </p:cNvSpPr>
            <p:nvPr/>
          </p:nvSpPr>
          <p:spPr bwMode="auto">
            <a:xfrm>
              <a:off x="766" y="3338"/>
              <a:ext cx="52" cy="260"/>
            </a:xfrm>
            <a:custGeom>
              <a:avLst/>
              <a:gdLst>
                <a:gd name="T0" fmla="*/ 1 w 85"/>
                <a:gd name="T1" fmla="*/ 0 h 306"/>
                <a:gd name="T2" fmla="*/ 1 w 85"/>
                <a:gd name="T3" fmla="*/ 3 h 306"/>
                <a:gd name="T4" fmla="*/ 1 w 85"/>
                <a:gd name="T5" fmla="*/ 3 h 306"/>
                <a:gd name="T6" fmla="*/ 0 w 85"/>
                <a:gd name="T7" fmla="*/ 3 h 306"/>
                <a:gd name="T8" fmla="*/ 0 60000 65536"/>
                <a:gd name="T9" fmla="*/ 0 60000 65536"/>
                <a:gd name="T10" fmla="*/ 0 60000 65536"/>
                <a:gd name="T11" fmla="*/ 0 60000 65536"/>
                <a:gd name="T12" fmla="*/ 0 w 85"/>
                <a:gd name="T13" fmla="*/ 0 h 306"/>
                <a:gd name="T14" fmla="*/ 85 w 85"/>
                <a:gd name="T15" fmla="*/ 306 h 306"/>
              </a:gdLst>
              <a:ahLst/>
              <a:cxnLst>
                <a:cxn ang="T8">
                  <a:pos x="T0" y="T1"/>
                </a:cxn>
                <a:cxn ang="T9">
                  <a:pos x="T2" y="T3"/>
                </a:cxn>
                <a:cxn ang="T10">
                  <a:pos x="T4" y="T5"/>
                </a:cxn>
                <a:cxn ang="T11">
                  <a:pos x="T6" y="T7"/>
                </a:cxn>
              </a:cxnLst>
              <a:rect l="T12" t="T13" r="T14" b="T15"/>
              <a:pathLst>
                <a:path w="85" h="306">
                  <a:moveTo>
                    <a:pt x="2" y="0"/>
                  </a:moveTo>
                  <a:cubicBezTo>
                    <a:pt x="14" y="14"/>
                    <a:pt x="61" y="50"/>
                    <a:pt x="73" y="87"/>
                  </a:cubicBezTo>
                  <a:cubicBezTo>
                    <a:pt x="85" y="124"/>
                    <a:pt x="85" y="188"/>
                    <a:pt x="73" y="224"/>
                  </a:cubicBezTo>
                  <a:cubicBezTo>
                    <a:pt x="61" y="260"/>
                    <a:pt x="15" y="289"/>
                    <a:pt x="0" y="306"/>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80" name="Freeform 153">
              <a:extLst>
                <a:ext uri="{FF2B5EF4-FFF2-40B4-BE49-F238E27FC236}">
                  <a16:creationId xmlns:a16="http://schemas.microsoft.com/office/drawing/2014/main" id="{21BFFD10-2E54-D442-882F-680814B2AF08}"/>
                </a:ext>
              </a:extLst>
            </p:cNvPr>
            <p:cNvSpPr>
              <a:spLocks/>
            </p:cNvSpPr>
            <p:nvPr/>
          </p:nvSpPr>
          <p:spPr bwMode="auto">
            <a:xfrm>
              <a:off x="767" y="3479"/>
              <a:ext cx="260" cy="124"/>
            </a:xfrm>
            <a:custGeom>
              <a:avLst/>
              <a:gdLst>
                <a:gd name="T0" fmla="*/ 0 w 384"/>
                <a:gd name="T1" fmla="*/ 1 h 192"/>
                <a:gd name="T2" fmla="*/ 1 w 384"/>
                <a:gd name="T3" fmla="*/ 1 h 192"/>
                <a:gd name="T4" fmla="*/ 1 w 384"/>
                <a:gd name="T5" fmla="*/ 1 h 192"/>
                <a:gd name="T6" fmla="*/ 1 w 384"/>
                <a:gd name="T7" fmla="*/ 0 h 192"/>
                <a:gd name="T8" fmla="*/ 0 60000 65536"/>
                <a:gd name="T9" fmla="*/ 0 60000 65536"/>
                <a:gd name="T10" fmla="*/ 0 60000 65536"/>
                <a:gd name="T11" fmla="*/ 0 60000 65536"/>
                <a:gd name="T12" fmla="*/ 0 w 384"/>
                <a:gd name="T13" fmla="*/ 0 h 192"/>
                <a:gd name="T14" fmla="*/ 384 w 384"/>
                <a:gd name="T15" fmla="*/ 192 h 192"/>
              </a:gdLst>
              <a:ahLst/>
              <a:cxnLst>
                <a:cxn ang="T8">
                  <a:pos x="T0" y="T1"/>
                </a:cxn>
                <a:cxn ang="T9">
                  <a:pos x="T2" y="T3"/>
                </a:cxn>
                <a:cxn ang="T10">
                  <a:pos x="T4" y="T5"/>
                </a:cxn>
                <a:cxn ang="T11">
                  <a:pos x="T6" y="T7"/>
                </a:cxn>
              </a:cxnLst>
              <a:rect l="T12" t="T13" r="T14" b="T15"/>
              <a:pathLst>
                <a:path w="384" h="192">
                  <a:moveTo>
                    <a:pt x="0" y="192"/>
                  </a:moveTo>
                  <a:cubicBezTo>
                    <a:pt x="28" y="185"/>
                    <a:pt x="119" y="166"/>
                    <a:pt x="168" y="148"/>
                  </a:cubicBezTo>
                  <a:cubicBezTo>
                    <a:pt x="217" y="130"/>
                    <a:pt x="260" y="109"/>
                    <a:pt x="296" y="84"/>
                  </a:cubicBezTo>
                  <a:cubicBezTo>
                    <a:pt x="332" y="59"/>
                    <a:pt x="366" y="18"/>
                    <a:pt x="384" y="0"/>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81" name="Freeform 154">
              <a:extLst>
                <a:ext uri="{FF2B5EF4-FFF2-40B4-BE49-F238E27FC236}">
                  <a16:creationId xmlns:a16="http://schemas.microsoft.com/office/drawing/2014/main" id="{2264FB58-A836-344C-A46B-615BFBD1164C}"/>
                </a:ext>
              </a:extLst>
            </p:cNvPr>
            <p:cNvSpPr>
              <a:spLocks/>
            </p:cNvSpPr>
            <p:nvPr/>
          </p:nvSpPr>
          <p:spPr bwMode="auto">
            <a:xfrm>
              <a:off x="767" y="3338"/>
              <a:ext cx="260" cy="141"/>
            </a:xfrm>
            <a:custGeom>
              <a:avLst/>
              <a:gdLst>
                <a:gd name="T0" fmla="*/ 0 w 240"/>
                <a:gd name="T1" fmla="*/ 0 h 96"/>
                <a:gd name="T2" fmla="*/ 23374 w 240"/>
                <a:gd name="T3" fmla="*/ 2147483647 h 96"/>
                <a:gd name="T4" fmla="*/ 29465 w 240"/>
                <a:gd name="T5" fmla="*/ 2147483647 h 96"/>
                <a:gd name="T6" fmla="*/ 0 60000 65536"/>
                <a:gd name="T7" fmla="*/ 0 60000 65536"/>
                <a:gd name="T8" fmla="*/ 0 60000 65536"/>
                <a:gd name="T9" fmla="*/ 0 w 240"/>
                <a:gd name="T10" fmla="*/ 0 h 96"/>
                <a:gd name="T11" fmla="*/ 240 w 240"/>
                <a:gd name="T12" fmla="*/ 96 h 96"/>
              </a:gdLst>
              <a:ahLst/>
              <a:cxnLst>
                <a:cxn ang="T6">
                  <a:pos x="T0" y="T1"/>
                </a:cxn>
                <a:cxn ang="T7">
                  <a:pos x="T2" y="T3"/>
                </a:cxn>
                <a:cxn ang="T8">
                  <a:pos x="T4" y="T5"/>
                </a:cxn>
              </a:cxnLst>
              <a:rect l="T9" t="T10" r="T11" b="T12"/>
              <a:pathLst>
                <a:path w="240" h="96">
                  <a:moveTo>
                    <a:pt x="0" y="0"/>
                  </a:moveTo>
                  <a:cubicBezTo>
                    <a:pt x="76" y="16"/>
                    <a:pt x="152" y="32"/>
                    <a:pt x="192" y="48"/>
                  </a:cubicBezTo>
                  <a:cubicBezTo>
                    <a:pt x="232" y="64"/>
                    <a:pt x="232" y="88"/>
                    <a:pt x="240" y="96"/>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aphicFrame>
          <p:nvGraphicFramePr>
            <p:cNvPr id="82" name="Object 155">
              <a:extLst>
                <a:ext uri="{FF2B5EF4-FFF2-40B4-BE49-F238E27FC236}">
                  <a16:creationId xmlns:a16="http://schemas.microsoft.com/office/drawing/2014/main" id="{651351A7-4CAF-3743-8CF4-52D7628A5D4F}"/>
                </a:ext>
              </a:extLst>
            </p:cNvPr>
            <p:cNvGraphicFramePr>
              <a:graphicFrameLocks noChangeAspect="1"/>
            </p:cNvGraphicFramePr>
            <p:nvPr/>
          </p:nvGraphicFramePr>
          <p:xfrm>
            <a:off x="431" y="3249"/>
            <a:ext cx="193" cy="227"/>
          </p:xfrm>
          <a:graphic>
            <a:graphicData uri="http://schemas.openxmlformats.org/presentationml/2006/ole">
              <mc:AlternateContent xmlns:mc="http://schemas.openxmlformats.org/markup-compatibility/2006">
                <mc:Choice xmlns:v="urn:schemas-microsoft-com:vml" Requires="v">
                  <p:oleObj spid="_x0000_s37209" name="公式" r:id="rId20" imgW="190800" imgH="228600" progId="Equation.3">
                    <p:embed/>
                  </p:oleObj>
                </mc:Choice>
                <mc:Fallback>
                  <p:oleObj name="公式" r:id="rId20" imgW="190800" imgH="228600" progId="Equation.3">
                    <p:embed/>
                    <p:pic>
                      <p:nvPicPr>
                        <p:cNvPr id="0" name="Picture 107"/>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31" y="3249"/>
                          <a:ext cx="193"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83" name="Object 156">
              <a:extLst>
                <a:ext uri="{FF2B5EF4-FFF2-40B4-BE49-F238E27FC236}">
                  <a16:creationId xmlns:a16="http://schemas.microsoft.com/office/drawing/2014/main" id="{FEEC3F25-0637-CD4C-9C44-F40DEBA4661B}"/>
                </a:ext>
              </a:extLst>
            </p:cNvPr>
            <p:cNvGraphicFramePr>
              <a:graphicFrameLocks noChangeAspect="1"/>
            </p:cNvGraphicFramePr>
            <p:nvPr/>
          </p:nvGraphicFramePr>
          <p:xfrm>
            <a:off x="431" y="3475"/>
            <a:ext cx="193" cy="227"/>
          </p:xfrm>
          <a:graphic>
            <a:graphicData uri="http://schemas.openxmlformats.org/presentationml/2006/ole">
              <mc:AlternateContent xmlns:mc="http://schemas.openxmlformats.org/markup-compatibility/2006">
                <mc:Choice xmlns:v="urn:schemas-microsoft-com:vml" Requires="v">
                  <p:oleObj spid="_x0000_s37210" name="公式" r:id="rId22" imgW="190800" imgH="228600" progId="Equation.3">
                    <p:embed/>
                  </p:oleObj>
                </mc:Choice>
                <mc:Fallback>
                  <p:oleObj name="公式" r:id="rId22" imgW="190800" imgH="228600" progId="Equation.3">
                    <p:embed/>
                    <p:pic>
                      <p:nvPicPr>
                        <p:cNvPr id="0" name="Picture 108"/>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31" y="3475"/>
                          <a:ext cx="193"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84" name="Line 157">
              <a:extLst>
                <a:ext uri="{FF2B5EF4-FFF2-40B4-BE49-F238E27FC236}">
                  <a16:creationId xmlns:a16="http://schemas.microsoft.com/office/drawing/2014/main" id="{5606FDC2-1380-6B44-AF99-1837A0756C05}"/>
                </a:ext>
              </a:extLst>
            </p:cNvPr>
            <p:cNvSpPr>
              <a:spLocks noChangeShapeType="1"/>
            </p:cNvSpPr>
            <p:nvPr/>
          </p:nvSpPr>
          <p:spPr bwMode="auto">
            <a:xfrm flipH="1">
              <a:off x="1233" y="3385"/>
              <a:ext cx="2" cy="10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85" name="Line 158">
              <a:extLst>
                <a:ext uri="{FF2B5EF4-FFF2-40B4-BE49-F238E27FC236}">
                  <a16:creationId xmlns:a16="http://schemas.microsoft.com/office/drawing/2014/main" id="{8ADCECE5-CC33-814F-BEF5-08954A3952F9}"/>
                </a:ext>
              </a:extLst>
            </p:cNvPr>
            <p:cNvSpPr>
              <a:spLocks noChangeShapeType="1"/>
            </p:cNvSpPr>
            <p:nvPr/>
          </p:nvSpPr>
          <p:spPr bwMode="auto">
            <a:xfrm flipH="1">
              <a:off x="1236" y="3096"/>
              <a:ext cx="1" cy="14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nvGrpSpPr>
            <p:cNvPr id="86" name="Group 169">
              <a:extLst>
                <a:ext uri="{FF2B5EF4-FFF2-40B4-BE49-F238E27FC236}">
                  <a16:creationId xmlns:a16="http://schemas.microsoft.com/office/drawing/2014/main" id="{3923EAE5-1153-0B4C-962B-440CFFE00E3F}"/>
                </a:ext>
              </a:extLst>
            </p:cNvPr>
            <p:cNvGrpSpPr>
              <a:grpSpLocks/>
            </p:cNvGrpSpPr>
            <p:nvPr/>
          </p:nvGrpSpPr>
          <p:grpSpPr bwMode="auto">
            <a:xfrm>
              <a:off x="1238" y="3174"/>
              <a:ext cx="648" cy="265"/>
              <a:chOff x="1495" y="2784"/>
              <a:chExt cx="648" cy="265"/>
            </a:xfrm>
          </p:grpSpPr>
          <p:sp>
            <p:nvSpPr>
              <p:cNvPr id="89" name="Line 160">
                <a:extLst>
                  <a:ext uri="{FF2B5EF4-FFF2-40B4-BE49-F238E27FC236}">
                    <a16:creationId xmlns:a16="http://schemas.microsoft.com/office/drawing/2014/main" id="{76CD80BB-AF90-0843-BD0E-1B02D809D942}"/>
                  </a:ext>
                </a:extLst>
              </p:cNvPr>
              <p:cNvSpPr>
                <a:spLocks noChangeShapeType="1"/>
              </p:cNvSpPr>
              <p:nvPr/>
            </p:nvSpPr>
            <p:spPr bwMode="auto">
              <a:xfrm>
                <a:off x="1495" y="2828"/>
                <a:ext cx="19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90" name="Line 161">
                <a:extLst>
                  <a:ext uri="{FF2B5EF4-FFF2-40B4-BE49-F238E27FC236}">
                    <a16:creationId xmlns:a16="http://schemas.microsoft.com/office/drawing/2014/main" id="{AA5B8268-D604-E04E-8A8E-B77DAB52FF60}"/>
                  </a:ext>
                </a:extLst>
              </p:cNvPr>
              <p:cNvSpPr>
                <a:spLocks noChangeShapeType="1"/>
              </p:cNvSpPr>
              <p:nvPr/>
            </p:nvSpPr>
            <p:spPr bwMode="auto">
              <a:xfrm>
                <a:off x="1502" y="2995"/>
                <a:ext cx="19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91" name="Line 162">
                <a:extLst>
                  <a:ext uri="{FF2B5EF4-FFF2-40B4-BE49-F238E27FC236}">
                    <a16:creationId xmlns:a16="http://schemas.microsoft.com/office/drawing/2014/main" id="{92F09639-4A63-E84B-BBDD-D440B0607785}"/>
                  </a:ext>
                </a:extLst>
              </p:cNvPr>
              <p:cNvSpPr>
                <a:spLocks noChangeShapeType="1"/>
              </p:cNvSpPr>
              <p:nvPr/>
            </p:nvSpPr>
            <p:spPr bwMode="auto">
              <a:xfrm flipV="1">
                <a:off x="1977" y="2918"/>
                <a:ext cx="16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92" name="Freeform 163">
                <a:extLst>
                  <a:ext uri="{FF2B5EF4-FFF2-40B4-BE49-F238E27FC236}">
                    <a16:creationId xmlns:a16="http://schemas.microsoft.com/office/drawing/2014/main" id="{C5BA1022-E623-114B-9EE4-11FB75CF8861}"/>
                  </a:ext>
                </a:extLst>
              </p:cNvPr>
              <p:cNvSpPr>
                <a:spLocks/>
              </p:cNvSpPr>
              <p:nvPr/>
            </p:nvSpPr>
            <p:spPr bwMode="auto">
              <a:xfrm>
                <a:off x="1657" y="2784"/>
                <a:ext cx="52" cy="260"/>
              </a:xfrm>
              <a:custGeom>
                <a:avLst/>
                <a:gdLst>
                  <a:gd name="T0" fmla="*/ 1 w 85"/>
                  <a:gd name="T1" fmla="*/ 0 h 306"/>
                  <a:gd name="T2" fmla="*/ 1 w 85"/>
                  <a:gd name="T3" fmla="*/ 3 h 306"/>
                  <a:gd name="T4" fmla="*/ 1 w 85"/>
                  <a:gd name="T5" fmla="*/ 3 h 306"/>
                  <a:gd name="T6" fmla="*/ 0 w 85"/>
                  <a:gd name="T7" fmla="*/ 3 h 306"/>
                  <a:gd name="T8" fmla="*/ 0 60000 65536"/>
                  <a:gd name="T9" fmla="*/ 0 60000 65536"/>
                  <a:gd name="T10" fmla="*/ 0 60000 65536"/>
                  <a:gd name="T11" fmla="*/ 0 60000 65536"/>
                  <a:gd name="T12" fmla="*/ 0 w 85"/>
                  <a:gd name="T13" fmla="*/ 0 h 306"/>
                  <a:gd name="T14" fmla="*/ 85 w 85"/>
                  <a:gd name="T15" fmla="*/ 306 h 306"/>
                </a:gdLst>
                <a:ahLst/>
                <a:cxnLst>
                  <a:cxn ang="T8">
                    <a:pos x="T0" y="T1"/>
                  </a:cxn>
                  <a:cxn ang="T9">
                    <a:pos x="T2" y="T3"/>
                  </a:cxn>
                  <a:cxn ang="T10">
                    <a:pos x="T4" y="T5"/>
                  </a:cxn>
                  <a:cxn ang="T11">
                    <a:pos x="T6" y="T7"/>
                  </a:cxn>
                </a:cxnLst>
                <a:rect l="T12" t="T13" r="T14" b="T15"/>
                <a:pathLst>
                  <a:path w="85" h="306">
                    <a:moveTo>
                      <a:pt x="2" y="0"/>
                    </a:moveTo>
                    <a:cubicBezTo>
                      <a:pt x="14" y="14"/>
                      <a:pt x="61" y="50"/>
                      <a:pt x="73" y="87"/>
                    </a:cubicBezTo>
                    <a:cubicBezTo>
                      <a:pt x="85" y="124"/>
                      <a:pt x="85" y="188"/>
                      <a:pt x="73" y="224"/>
                    </a:cubicBezTo>
                    <a:cubicBezTo>
                      <a:pt x="61" y="260"/>
                      <a:pt x="15" y="289"/>
                      <a:pt x="0" y="306"/>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93" name="Freeform 164">
                <a:extLst>
                  <a:ext uri="{FF2B5EF4-FFF2-40B4-BE49-F238E27FC236}">
                    <a16:creationId xmlns:a16="http://schemas.microsoft.com/office/drawing/2014/main" id="{AC3C7F6B-93E8-274C-B9D1-C6BB0E7D07C8}"/>
                  </a:ext>
                </a:extLst>
              </p:cNvPr>
              <p:cNvSpPr>
                <a:spLocks/>
              </p:cNvSpPr>
              <p:nvPr/>
            </p:nvSpPr>
            <p:spPr bwMode="auto">
              <a:xfrm>
                <a:off x="1658" y="2925"/>
                <a:ext cx="260" cy="124"/>
              </a:xfrm>
              <a:custGeom>
                <a:avLst/>
                <a:gdLst>
                  <a:gd name="T0" fmla="*/ 0 w 384"/>
                  <a:gd name="T1" fmla="*/ 1 h 192"/>
                  <a:gd name="T2" fmla="*/ 1 w 384"/>
                  <a:gd name="T3" fmla="*/ 1 h 192"/>
                  <a:gd name="T4" fmla="*/ 1 w 384"/>
                  <a:gd name="T5" fmla="*/ 1 h 192"/>
                  <a:gd name="T6" fmla="*/ 1 w 384"/>
                  <a:gd name="T7" fmla="*/ 0 h 192"/>
                  <a:gd name="T8" fmla="*/ 0 60000 65536"/>
                  <a:gd name="T9" fmla="*/ 0 60000 65536"/>
                  <a:gd name="T10" fmla="*/ 0 60000 65536"/>
                  <a:gd name="T11" fmla="*/ 0 60000 65536"/>
                  <a:gd name="T12" fmla="*/ 0 w 384"/>
                  <a:gd name="T13" fmla="*/ 0 h 192"/>
                  <a:gd name="T14" fmla="*/ 384 w 384"/>
                  <a:gd name="T15" fmla="*/ 192 h 192"/>
                </a:gdLst>
                <a:ahLst/>
                <a:cxnLst>
                  <a:cxn ang="T8">
                    <a:pos x="T0" y="T1"/>
                  </a:cxn>
                  <a:cxn ang="T9">
                    <a:pos x="T2" y="T3"/>
                  </a:cxn>
                  <a:cxn ang="T10">
                    <a:pos x="T4" y="T5"/>
                  </a:cxn>
                  <a:cxn ang="T11">
                    <a:pos x="T6" y="T7"/>
                  </a:cxn>
                </a:cxnLst>
                <a:rect l="T12" t="T13" r="T14" b="T15"/>
                <a:pathLst>
                  <a:path w="384" h="192">
                    <a:moveTo>
                      <a:pt x="0" y="192"/>
                    </a:moveTo>
                    <a:cubicBezTo>
                      <a:pt x="28" y="185"/>
                      <a:pt x="119" y="166"/>
                      <a:pt x="168" y="148"/>
                    </a:cubicBezTo>
                    <a:cubicBezTo>
                      <a:pt x="217" y="130"/>
                      <a:pt x="260" y="109"/>
                      <a:pt x="296" y="84"/>
                    </a:cubicBezTo>
                    <a:cubicBezTo>
                      <a:pt x="332" y="59"/>
                      <a:pt x="366" y="18"/>
                      <a:pt x="384" y="0"/>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94" name="Freeform 165">
                <a:extLst>
                  <a:ext uri="{FF2B5EF4-FFF2-40B4-BE49-F238E27FC236}">
                    <a16:creationId xmlns:a16="http://schemas.microsoft.com/office/drawing/2014/main" id="{B9BB3369-445F-CC48-9CF8-FEB27EDC0347}"/>
                  </a:ext>
                </a:extLst>
              </p:cNvPr>
              <p:cNvSpPr>
                <a:spLocks/>
              </p:cNvSpPr>
              <p:nvPr/>
            </p:nvSpPr>
            <p:spPr bwMode="auto">
              <a:xfrm>
                <a:off x="1658" y="2784"/>
                <a:ext cx="260" cy="141"/>
              </a:xfrm>
              <a:custGeom>
                <a:avLst/>
                <a:gdLst>
                  <a:gd name="T0" fmla="*/ 0 w 240"/>
                  <a:gd name="T1" fmla="*/ 0 h 96"/>
                  <a:gd name="T2" fmla="*/ 23374 w 240"/>
                  <a:gd name="T3" fmla="*/ 2147483647 h 96"/>
                  <a:gd name="T4" fmla="*/ 29465 w 240"/>
                  <a:gd name="T5" fmla="*/ 2147483647 h 96"/>
                  <a:gd name="T6" fmla="*/ 0 60000 65536"/>
                  <a:gd name="T7" fmla="*/ 0 60000 65536"/>
                  <a:gd name="T8" fmla="*/ 0 60000 65536"/>
                  <a:gd name="T9" fmla="*/ 0 w 240"/>
                  <a:gd name="T10" fmla="*/ 0 h 96"/>
                  <a:gd name="T11" fmla="*/ 240 w 240"/>
                  <a:gd name="T12" fmla="*/ 96 h 96"/>
                </a:gdLst>
                <a:ahLst/>
                <a:cxnLst>
                  <a:cxn ang="T6">
                    <a:pos x="T0" y="T1"/>
                  </a:cxn>
                  <a:cxn ang="T7">
                    <a:pos x="T2" y="T3"/>
                  </a:cxn>
                  <a:cxn ang="T8">
                    <a:pos x="T4" y="T5"/>
                  </a:cxn>
                </a:cxnLst>
                <a:rect l="T9" t="T10" r="T11" b="T12"/>
                <a:pathLst>
                  <a:path w="240" h="96">
                    <a:moveTo>
                      <a:pt x="0" y="0"/>
                    </a:moveTo>
                    <a:cubicBezTo>
                      <a:pt x="76" y="16"/>
                      <a:pt x="152" y="32"/>
                      <a:pt x="192" y="48"/>
                    </a:cubicBezTo>
                    <a:cubicBezTo>
                      <a:pt x="232" y="64"/>
                      <a:pt x="232" y="88"/>
                      <a:pt x="240" y="96"/>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95" name="Oval 166">
                <a:extLst>
                  <a:ext uri="{FF2B5EF4-FFF2-40B4-BE49-F238E27FC236}">
                    <a16:creationId xmlns:a16="http://schemas.microsoft.com/office/drawing/2014/main" id="{8DE9F514-489B-C243-9588-A5EF6E694E68}"/>
                  </a:ext>
                </a:extLst>
              </p:cNvPr>
              <p:cNvSpPr>
                <a:spLocks noChangeArrowheads="1"/>
              </p:cNvSpPr>
              <p:nvPr/>
            </p:nvSpPr>
            <p:spPr bwMode="auto">
              <a:xfrm>
                <a:off x="1909" y="2892"/>
                <a:ext cx="48" cy="4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87" name="Oval 167">
              <a:extLst>
                <a:ext uri="{FF2B5EF4-FFF2-40B4-BE49-F238E27FC236}">
                  <a16:creationId xmlns:a16="http://schemas.microsoft.com/office/drawing/2014/main" id="{DE542557-E87E-944C-9D93-98E81F0C31A2}"/>
                </a:ext>
              </a:extLst>
            </p:cNvPr>
            <p:cNvSpPr>
              <a:spLocks noChangeArrowheads="1"/>
            </p:cNvSpPr>
            <p:nvPr/>
          </p:nvSpPr>
          <p:spPr bwMode="auto">
            <a:xfrm>
              <a:off x="1009" y="3057"/>
              <a:ext cx="48" cy="4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8" name="Oval 168">
              <a:extLst>
                <a:ext uri="{FF2B5EF4-FFF2-40B4-BE49-F238E27FC236}">
                  <a16:creationId xmlns:a16="http://schemas.microsoft.com/office/drawing/2014/main" id="{D42E4E0A-4C38-5E45-8091-C97B69EB524A}"/>
                </a:ext>
              </a:extLst>
            </p:cNvPr>
            <p:cNvSpPr>
              <a:spLocks noChangeArrowheads="1"/>
            </p:cNvSpPr>
            <p:nvPr/>
          </p:nvSpPr>
          <p:spPr bwMode="auto">
            <a:xfrm>
              <a:off x="1009" y="3462"/>
              <a:ext cx="48" cy="4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96" name="Line 171">
            <a:extLst>
              <a:ext uri="{FF2B5EF4-FFF2-40B4-BE49-F238E27FC236}">
                <a16:creationId xmlns:a16="http://schemas.microsoft.com/office/drawing/2014/main" id="{D1CE9008-24C8-544C-9AE9-91895F0D0016}"/>
              </a:ext>
            </a:extLst>
          </p:cNvPr>
          <p:cNvSpPr>
            <a:spLocks noChangeShapeType="1"/>
          </p:cNvSpPr>
          <p:nvPr/>
        </p:nvSpPr>
        <p:spPr bwMode="auto">
          <a:xfrm flipH="1">
            <a:off x="2667000" y="3956720"/>
            <a:ext cx="762000" cy="762000"/>
          </a:xfrm>
          <a:prstGeom prst="line">
            <a:avLst/>
          </a:prstGeom>
          <a:noFill/>
          <a:ln w="19050">
            <a:solidFill>
              <a:srgbClr val="CC3399"/>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97" name="Line 172">
            <a:extLst>
              <a:ext uri="{FF2B5EF4-FFF2-40B4-BE49-F238E27FC236}">
                <a16:creationId xmlns:a16="http://schemas.microsoft.com/office/drawing/2014/main" id="{42A99CEF-271C-9846-8399-7EB3ADD4E2F4}"/>
              </a:ext>
            </a:extLst>
          </p:cNvPr>
          <p:cNvSpPr>
            <a:spLocks noChangeShapeType="1"/>
          </p:cNvSpPr>
          <p:nvPr/>
        </p:nvSpPr>
        <p:spPr bwMode="auto">
          <a:xfrm>
            <a:off x="4876800" y="3956720"/>
            <a:ext cx="685800" cy="838200"/>
          </a:xfrm>
          <a:prstGeom prst="line">
            <a:avLst/>
          </a:prstGeom>
          <a:noFill/>
          <a:ln w="19050">
            <a:solidFill>
              <a:srgbClr val="CC3399"/>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98" name="Text Box 173">
            <a:extLst>
              <a:ext uri="{FF2B5EF4-FFF2-40B4-BE49-F238E27FC236}">
                <a16:creationId xmlns:a16="http://schemas.microsoft.com/office/drawing/2014/main" id="{659D0C02-A7EB-7D4A-9A0E-D7735AEF906E}"/>
              </a:ext>
            </a:extLst>
          </p:cNvPr>
          <p:cNvSpPr txBox="1">
            <a:spLocks noChangeArrowheads="1"/>
          </p:cNvSpPr>
          <p:nvPr/>
        </p:nvSpPr>
        <p:spPr bwMode="auto">
          <a:xfrm>
            <a:off x="6019800" y="4337720"/>
            <a:ext cx="1905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a:t>
            </a:r>
            <a:r>
              <a:rPr lang="zh-CN" altLang="en-US"/>
              <a:t>与或非”电路</a:t>
            </a:r>
          </a:p>
        </p:txBody>
      </p:sp>
      <p:graphicFrame>
        <p:nvGraphicFramePr>
          <p:cNvPr id="99" name="Object 175">
            <a:extLst>
              <a:ext uri="{FF2B5EF4-FFF2-40B4-BE49-F238E27FC236}">
                <a16:creationId xmlns:a16="http://schemas.microsoft.com/office/drawing/2014/main" id="{9615D20A-788F-5946-A3BB-924EAEFBAF27}"/>
              </a:ext>
            </a:extLst>
          </p:cNvPr>
          <p:cNvGraphicFramePr>
            <a:graphicFrameLocks noChangeAspect="1"/>
          </p:cNvGraphicFramePr>
          <p:nvPr>
            <p:extLst>
              <p:ext uri="{D42A27DB-BD31-4B8C-83A1-F6EECF244321}">
                <p14:modId xmlns:p14="http://schemas.microsoft.com/office/powerpoint/2010/main" val="2890093365"/>
              </p:ext>
            </p:extLst>
          </p:nvPr>
        </p:nvGraphicFramePr>
        <p:xfrm>
          <a:off x="5545138" y="4794920"/>
          <a:ext cx="3154362" cy="407988"/>
        </p:xfrm>
        <a:graphic>
          <a:graphicData uri="http://schemas.openxmlformats.org/presentationml/2006/ole">
            <mc:AlternateContent xmlns:mc="http://schemas.openxmlformats.org/markup-compatibility/2006">
              <mc:Choice xmlns:v="urn:schemas-microsoft-com:vml" Requires="v">
                <p:oleObj spid="_x0000_s37211" name="公式" r:id="rId24" imgW="2250000" imgH="266400" progId="Equation.3">
                  <p:embed/>
                </p:oleObj>
              </mc:Choice>
              <mc:Fallback>
                <p:oleObj name="公式" r:id="rId24" imgW="2250000" imgH="266400" progId="Equation.3">
                  <p:embed/>
                  <p:pic>
                    <p:nvPicPr>
                      <p:cNvPr id="0" name="Picture 109"/>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545138" y="4794920"/>
                        <a:ext cx="3154362" cy="407988"/>
                      </a:xfrm>
                      <a:prstGeom prst="rect">
                        <a:avLst/>
                      </a:prstGeom>
                      <a:noFill/>
                      <a:ln w="9525">
                        <a:solidFill>
                          <a:srgbClr val="00CC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00" name="Group 272">
            <a:extLst>
              <a:ext uri="{FF2B5EF4-FFF2-40B4-BE49-F238E27FC236}">
                <a16:creationId xmlns:a16="http://schemas.microsoft.com/office/drawing/2014/main" id="{D87DF753-CB20-0542-B54B-FB5FB018FFBE}"/>
              </a:ext>
            </a:extLst>
          </p:cNvPr>
          <p:cNvGrpSpPr>
            <a:grpSpLocks/>
          </p:cNvGrpSpPr>
          <p:nvPr/>
        </p:nvGrpSpPr>
        <p:grpSpPr bwMode="auto">
          <a:xfrm>
            <a:off x="5795963" y="5445795"/>
            <a:ext cx="2586037" cy="1339850"/>
            <a:chOff x="3651" y="2858"/>
            <a:chExt cx="1629" cy="844"/>
          </a:xfrm>
        </p:grpSpPr>
        <p:sp>
          <p:nvSpPr>
            <p:cNvPr id="101" name="Text Box 177">
              <a:extLst>
                <a:ext uri="{FF2B5EF4-FFF2-40B4-BE49-F238E27FC236}">
                  <a16:creationId xmlns:a16="http://schemas.microsoft.com/office/drawing/2014/main" id="{D7DC9156-6785-274C-A8A4-8B24CBFC4BC7}"/>
                </a:ext>
              </a:extLst>
            </p:cNvPr>
            <p:cNvSpPr txBox="1">
              <a:spLocks noChangeArrowheads="1"/>
            </p:cNvSpPr>
            <p:nvPr/>
          </p:nvSpPr>
          <p:spPr bwMode="auto">
            <a:xfrm>
              <a:off x="3651" y="3022"/>
              <a:ext cx="16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B</a:t>
              </a:r>
            </a:p>
          </p:txBody>
        </p:sp>
        <p:sp>
          <p:nvSpPr>
            <p:cNvPr id="102" name="Text Box 178">
              <a:extLst>
                <a:ext uri="{FF2B5EF4-FFF2-40B4-BE49-F238E27FC236}">
                  <a16:creationId xmlns:a16="http://schemas.microsoft.com/office/drawing/2014/main" id="{B221E31B-A3DE-CC43-9831-B71BE91E1BEF}"/>
                </a:ext>
              </a:extLst>
            </p:cNvPr>
            <p:cNvSpPr txBox="1">
              <a:spLocks noChangeArrowheads="1"/>
            </p:cNvSpPr>
            <p:nvPr/>
          </p:nvSpPr>
          <p:spPr bwMode="auto">
            <a:xfrm>
              <a:off x="3651" y="2858"/>
              <a:ext cx="16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A</a:t>
              </a:r>
            </a:p>
          </p:txBody>
        </p:sp>
        <p:grpSp>
          <p:nvGrpSpPr>
            <p:cNvPr id="103" name="Group 186">
              <a:extLst>
                <a:ext uri="{FF2B5EF4-FFF2-40B4-BE49-F238E27FC236}">
                  <a16:creationId xmlns:a16="http://schemas.microsoft.com/office/drawing/2014/main" id="{AD8B3EE1-ED30-0D47-8F5E-520A2114FC63}"/>
                </a:ext>
              </a:extLst>
            </p:cNvPr>
            <p:cNvGrpSpPr>
              <a:grpSpLocks/>
            </p:cNvGrpSpPr>
            <p:nvPr/>
          </p:nvGrpSpPr>
          <p:grpSpPr bwMode="auto">
            <a:xfrm>
              <a:off x="3915" y="2976"/>
              <a:ext cx="530" cy="247"/>
              <a:chOff x="4800" y="3383"/>
              <a:chExt cx="530" cy="247"/>
            </a:xfrm>
          </p:grpSpPr>
          <p:sp>
            <p:nvSpPr>
              <p:cNvPr id="122" name="AutoShape 187">
                <a:extLst>
                  <a:ext uri="{FF2B5EF4-FFF2-40B4-BE49-F238E27FC236}">
                    <a16:creationId xmlns:a16="http://schemas.microsoft.com/office/drawing/2014/main" id="{D38FA7A8-B26B-A549-B592-D8F9F1D07EFF}"/>
                  </a:ext>
                </a:extLst>
              </p:cNvPr>
              <p:cNvSpPr>
                <a:spLocks noChangeArrowheads="1"/>
              </p:cNvSpPr>
              <p:nvPr/>
            </p:nvSpPr>
            <p:spPr bwMode="auto">
              <a:xfrm>
                <a:off x="4966" y="3383"/>
                <a:ext cx="222" cy="247"/>
              </a:xfrm>
              <a:prstGeom prst="flowChartDelay">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23" name="Line 188">
                <a:extLst>
                  <a:ext uri="{FF2B5EF4-FFF2-40B4-BE49-F238E27FC236}">
                    <a16:creationId xmlns:a16="http://schemas.microsoft.com/office/drawing/2014/main" id="{999388C6-96C0-784A-8AAC-35B8D009AA63}"/>
                  </a:ext>
                </a:extLst>
              </p:cNvPr>
              <p:cNvSpPr>
                <a:spLocks noChangeShapeType="1"/>
              </p:cNvSpPr>
              <p:nvPr/>
            </p:nvSpPr>
            <p:spPr bwMode="auto">
              <a:xfrm>
                <a:off x="4800" y="3418"/>
                <a:ext cx="16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24" name="Line 189">
                <a:extLst>
                  <a:ext uri="{FF2B5EF4-FFF2-40B4-BE49-F238E27FC236}">
                    <a16:creationId xmlns:a16="http://schemas.microsoft.com/office/drawing/2014/main" id="{7BC42996-6C34-6A4F-905A-C1426D37B1FD}"/>
                  </a:ext>
                </a:extLst>
              </p:cNvPr>
              <p:cNvSpPr>
                <a:spLocks noChangeShapeType="1"/>
              </p:cNvSpPr>
              <p:nvPr/>
            </p:nvSpPr>
            <p:spPr bwMode="auto">
              <a:xfrm>
                <a:off x="4800" y="3594"/>
                <a:ext cx="16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25" name="Line 190">
                <a:extLst>
                  <a:ext uri="{FF2B5EF4-FFF2-40B4-BE49-F238E27FC236}">
                    <a16:creationId xmlns:a16="http://schemas.microsoft.com/office/drawing/2014/main" id="{ACABE3AF-63F2-4848-84D1-6F52C51FAF05}"/>
                  </a:ext>
                </a:extLst>
              </p:cNvPr>
              <p:cNvSpPr>
                <a:spLocks noChangeShapeType="1"/>
              </p:cNvSpPr>
              <p:nvPr/>
            </p:nvSpPr>
            <p:spPr bwMode="auto">
              <a:xfrm flipV="1">
                <a:off x="5188" y="3495"/>
                <a:ext cx="14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
          <p:nvSpPr>
            <p:cNvPr id="104" name="Text Box 191">
              <a:extLst>
                <a:ext uri="{FF2B5EF4-FFF2-40B4-BE49-F238E27FC236}">
                  <a16:creationId xmlns:a16="http://schemas.microsoft.com/office/drawing/2014/main" id="{DC5960FA-FC24-B348-ACB4-8D3F53BBD1C2}"/>
                </a:ext>
              </a:extLst>
            </p:cNvPr>
            <p:cNvSpPr txBox="1">
              <a:spLocks noChangeArrowheads="1"/>
            </p:cNvSpPr>
            <p:nvPr/>
          </p:nvSpPr>
          <p:spPr bwMode="auto">
            <a:xfrm>
              <a:off x="5088" y="3168"/>
              <a:ext cx="19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F</a:t>
              </a:r>
            </a:p>
          </p:txBody>
        </p:sp>
        <p:graphicFrame>
          <p:nvGraphicFramePr>
            <p:cNvPr id="105" name="Object 199">
              <a:extLst>
                <a:ext uri="{FF2B5EF4-FFF2-40B4-BE49-F238E27FC236}">
                  <a16:creationId xmlns:a16="http://schemas.microsoft.com/office/drawing/2014/main" id="{66BF0765-C678-0D46-BAE5-FF8CB35BC1C0}"/>
                </a:ext>
              </a:extLst>
            </p:cNvPr>
            <p:cNvGraphicFramePr>
              <a:graphicFrameLocks noChangeAspect="1"/>
            </p:cNvGraphicFramePr>
            <p:nvPr/>
          </p:nvGraphicFramePr>
          <p:xfrm>
            <a:off x="3696" y="3249"/>
            <a:ext cx="193" cy="227"/>
          </p:xfrm>
          <a:graphic>
            <a:graphicData uri="http://schemas.openxmlformats.org/presentationml/2006/ole">
              <mc:AlternateContent xmlns:mc="http://schemas.openxmlformats.org/markup-compatibility/2006">
                <mc:Choice xmlns:v="urn:schemas-microsoft-com:vml" Requires="v">
                  <p:oleObj spid="_x0000_s37212" name="公式" r:id="rId26" imgW="190800" imgH="228600" progId="Equation.3">
                    <p:embed/>
                  </p:oleObj>
                </mc:Choice>
                <mc:Fallback>
                  <p:oleObj name="公式" r:id="rId26" imgW="190800" imgH="228600" progId="Equation.3">
                    <p:embed/>
                    <p:pic>
                      <p:nvPicPr>
                        <p:cNvPr id="0" name="Picture 110"/>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696" y="3249"/>
                          <a:ext cx="193"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106" name="Object 200">
              <a:extLst>
                <a:ext uri="{FF2B5EF4-FFF2-40B4-BE49-F238E27FC236}">
                  <a16:creationId xmlns:a16="http://schemas.microsoft.com/office/drawing/2014/main" id="{6B85894D-C5CC-2246-92D0-0664C90A5323}"/>
                </a:ext>
              </a:extLst>
            </p:cNvPr>
            <p:cNvGraphicFramePr>
              <a:graphicFrameLocks noChangeAspect="1"/>
            </p:cNvGraphicFramePr>
            <p:nvPr/>
          </p:nvGraphicFramePr>
          <p:xfrm>
            <a:off x="3696" y="3475"/>
            <a:ext cx="193" cy="227"/>
          </p:xfrm>
          <a:graphic>
            <a:graphicData uri="http://schemas.openxmlformats.org/presentationml/2006/ole">
              <mc:AlternateContent xmlns:mc="http://schemas.openxmlformats.org/markup-compatibility/2006">
                <mc:Choice xmlns:v="urn:schemas-microsoft-com:vml" Requires="v">
                  <p:oleObj spid="_x0000_s37213" name="公式" r:id="rId28" imgW="190800" imgH="228600" progId="Equation.3">
                    <p:embed/>
                  </p:oleObj>
                </mc:Choice>
                <mc:Fallback>
                  <p:oleObj name="公式" r:id="rId28" imgW="190800" imgH="228600" progId="Equation.3">
                    <p:embed/>
                    <p:pic>
                      <p:nvPicPr>
                        <p:cNvPr id="0" name="Picture 111"/>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696" y="3475"/>
                          <a:ext cx="193"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07" name="Line 201">
              <a:extLst>
                <a:ext uri="{FF2B5EF4-FFF2-40B4-BE49-F238E27FC236}">
                  <a16:creationId xmlns:a16="http://schemas.microsoft.com/office/drawing/2014/main" id="{5F2974D1-5DC8-2948-855E-4001F1516E34}"/>
                </a:ext>
              </a:extLst>
            </p:cNvPr>
            <p:cNvSpPr>
              <a:spLocks noChangeShapeType="1"/>
            </p:cNvSpPr>
            <p:nvPr/>
          </p:nvSpPr>
          <p:spPr bwMode="auto">
            <a:xfrm flipH="1">
              <a:off x="4441" y="3379"/>
              <a:ext cx="2" cy="10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08" name="Line 202">
              <a:extLst>
                <a:ext uri="{FF2B5EF4-FFF2-40B4-BE49-F238E27FC236}">
                  <a16:creationId xmlns:a16="http://schemas.microsoft.com/office/drawing/2014/main" id="{2DB6508E-C51E-CB40-B8D4-2F331FD244E3}"/>
                </a:ext>
              </a:extLst>
            </p:cNvPr>
            <p:cNvSpPr>
              <a:spLocks noChangeShapeType="1"/>
            </p:cNvSpPr>
            <p:nvPr/>
          </p:nvSpPr>
          <p:spPr bwMode="auto">
            <a:xfrm>
              <a:off x="4445" y="3090"/>
              <a:ext cx="1" cy="12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nvGrpSpPr>
            <p:cNvPr id="109" name="Group 203">
              <a:extLst>
                <a:ext uri="{FF2B5EF4-FFF2-40B4-BE49-F238E27FC236}">
                  <a16:creationId xmlns:a16="http://schemas.microsoft.com/office/drawing/2014/main" id="{2A9E2CF0-9B37-4F40-9518-04E8C6CD0EB5}"/>
                </a:ext>
              </a:extLst>
            </p:cNvPr>
            <p:cNvGrpSpPr>
              <a:grpSpLocks/>
            </p:cNvGrpSpPr>
            <p:nvPr/>
          </p:nvGrpSpPr>
          <p:grpSpPr bwMode="auto">
            <a:xfrm>
              <a:off x="3927" y="3369"/>
              <a:ext cx="530" cy="247"/>
              <a:chOff x="4800" y="3383"/>
              <a:chExt cx="530" cy="247"/>
            </a:xfrm>
          </p:grpSpPr>
          <p:sp>
            <p:nvSpPr>
              <p:cNvPr id="118" name="AutoShape 204">
                <a:extLst>
                  <a:ext uri="{FF2B5EF4-FFF2-40B4-BE49-F238E27FC236}">
                    <a16:creationId xmlns:a16="http://schemas.microsoft.com/office/drawing/2014/main" id="{EB154A35-66FC-7644-92E0-7E9BDEC82C36}"/>
                  </a:ext>
                </a:extLst>
              </p:cNvPr>
              <p:cNvSpPr>
                <a:spLocks noChangeArrowheads="1"/>
              </p:cNvSpPr>
              <p:nvPr/>
            </p:nvSpPr>
            <p:spPr bwMode="auto">
              <a:xfrm>
                <a:off x="4966" y="3383"/>
                <a:ext cx="222" cy="247"/>
              </a:xfrm>
              <a:prstGeom prst="flowChartDelay">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19" name="Line 205">
                <a:extLst>
                  <a:ext uri="{FF2B5EF4-FFF2-40B4-BE49-F238E27FC236}">
                    <a16:creationId xmlns:a16="http://schemas.microsoft.com/office/drawing/2014/main" id="{21E188E4-C2A8-0D4D-9AEC-CE25BBD072F9}"/>
                  </a:ext>
                </a:extLst>
              </p:cNvPr>
              <p:cNvSpPr>
                <a:spLocks noChangeShapeType="1"/>
              </p:cNvSpPr>
              <p:nvPr/>
            </p:nvSpPr>
            <p:spPr bwMode="auto">
              <a:xfrm>
                <a:off x="4800" y="3418"/>
                <a:ext cx="16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20" name="Line 206">
                <a:extLst>
                  <a:ext uri="{FF2B5EF4-FFF2-40B4-BE49-F238E27FC236}">
                    <a16:creationId xmlns:a16="http://schemas.microsoft.com/office/drawing/2014/main" id="{F8C43982-256A-A74F-9D44-0FD4CF8C214A}"/>
                  </a:ext>
                </a:extLst>
              </p:cNvPr>
              <p:cNvSpPr>
                <a:spLocks noChangeShapeType="1"/>
              </p:cNvSpPr>
              <p:nvPr/>
            </p:nvSpPr>
            <p:spPr bwMode="auto">
              <a:xfrm>
                <a:off x="4800" y="3594"/>
                <a:ext cx="16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21" name="Line 207">
                <a:extLst>
                  <a:ext uri="{FF2B5EF4-FFF2-40B4-BE49-F238E27FC236}">
                    <a16:creationId xmlns:a16="http://schemas.microsoft.com/office/drawing/2014/main" id="{0245F2E2-85AE-D340-BA8D-FD2A060E4649}"/>
                  </a:ext>
                </a:extLst>
              </p:cNvPr>
              <p:cNvSpPr>
                <a:spLocks noChangeShapeType="1"/>
              </p:cNvSpPr>
              <p:nvPr/>
            </p:nvSpPr>
            <p:spPr bwMode="auto">
              <a:xfrm flipV="1">
                <a:off x="5188" y="3495"/>
                <a:ext cx="14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grpSp>
          <p:nvGrpSpPr>
            <p:cNvPr id="110" name="Group 243">
              <a:extLst>
                <a:ext uri="{FF2B5EF4-FFF2-40B4-BE49-F238E27FC236}">
                  <a16:creationId xmlns:a16="http://schemas.microsoft.com/office/drawing/2014/main" id="{CC44F525-5E33-7945-A975-1D9B671B946B}"/>
                </a:ext>
              </a:extLst>
            </p:cNvPr>
            <p:cNvGrpSpPr>
              <a:grpSpLocks/>
            </p:cNvGrpSpPr>
            <p:nvPr/>
          </p:nvGrpSpPr>
          <p:grpSpPr bwMode="auto">
            <a:xfrm>
              <a:off x="4446" y="3168"/>
              <a:ext cx="648" cy="265"/>
              <a:chOff x="1495" y="2784"/>
              <a:chExt cx="648" cy="265"/>
            </a:xfrm>
          </p:grpSpPr>
          <p:sp>
            <p:nvSpPr>
              <p:cNvPr id="111" name="Line 244">
                <a:extLst>
                  <a:ext uri="{FF2B5EF4-FFF2-40B4-BE49-F238E27FC236}">
                    <a16:creationId xmlns:a16="http://schemas.microsoft.com/office/drawing/2014/main" id="{797C0BAD-394D-014B-81EC-4BA9B2FCC499}"/>
                  </a:ext>
                </a:extLst>
              </p:cNvPr>
              <p:cNvSpPr>
                <a:spLocks noChangeShapeType="1"/>
              </p:cNvSpPr>
              <p:nvPr/>
            </p:nvSpPr>
            <p:spPr bwMode="auto">
              <a:xfrm>
                <a:off x="1495" y="2828"/>
                <a:ext cx="19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12" name="Line 245">
                <a:extLst>
                  <a:ext uri="{FF2B5EF4-FFF2-40B4-BE49-F238E27FC236}">
                    <a16:creationId xmlns:a16="http://schemas.microsoft.com/office/drawing/2014/main" id="{8CB8EC9F-DEEA-AE4D-A2F7-52C9939EEAFF}"/>
                  </a:ext>
                </a:extLst>
              </p:cNvPr>
              <p:cNvSpPr>
                <a:spLocks noChangeShapeType="1"/>
              </p:cNvSpPr>
              <p:nvPr/>
            </p:nvSpPr>
            <p:spPr bwMode="auto">
              <a:xfrm>
                <a:off x="1502" y="2995"/>
                <a:ext cx="19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13" name="Line 246">
                <a:extLst>
                  <a:ext uri="{FF2B5EF4-FFF2-40B4-BE49-F238E27FC236}">
                    <a16:creationId xmlns:a16="http://schemas.microsoft.com/office/drawing/2014/main" id="{820F68F7-5224-184E-AE52-221EDE5A0427}"/>
                  </a:ext>
                </a:extLst>
              </p:cNvPr>
              <p:cNvSpPr>
                <a:spLocks noChangeShapeType="1"/>
              </p:cNvSpPr>
              <p:nvPr/>
            </p:nvSpPr>
            <p:spPr bwMode="auto">
              <a:xfrm flipV="1">
                <a:off x="1977" y="2918"/>
                <a:ext cx="166"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14" name="Freeform 247">
                <a:extLst>
                  <a:ext uri="{FF2B5EF4-FFF2-40B4-BE49-F238E27FC236}">
                    <a16:creationId xmlns:a16="http://schemas.microsoft.com/office/drawing/2014/main" id="{105A9096-EF22-0748-A449-A27EF59CB0E8}"/>
                  </a:ext>
                </a:extLst>
              </p:cNvPr>
              <p:cNvSpPr>
                <a:spLocks/>
              </p:cNvSpPr>
              <p:nvPr/>
            </p:nvSpPr>
            <p:spPr bwMode="auto">
              <a:xfrm>
                <a:off x="1657" y="2784"/>
                <a:ext cx="52" cy="260"/>
              </a:xfrm>
              <a:custGeom>
                <a:avLst/>
                <a:gdLst>
                  <a:gd name="T0" fmla="*/ 1 w 85"/>
                  <a:gd name="T1" fmla="*/ 0 h 306"/>
                  <a:gd name="T2" fmla="*/ 1 w 85"/>
                  <a:gd name="T3" fmla="*/ 3 h 306"/>
                  <a:gd name="T4" fmla="*/ 1 w 85"/>
                  <a:gd name="T5" fmla="*/ 3 h 306"/>
                  <a:gd name="T6" fmla="*/ 0 w 85"/>
                  <a:gd name="T7" fmla="*/ 3 h 306"/>
                  <a:gd name="T8" fmla="*/ 0 60000 65536"/>
                  <a:gd name="T9" fmla="*/ 0 60000 65536"/>
                  <a:gd name="T10" fmla="*/ 0 60000 65536"/>
                  <a:gd name="T11" fmla="*/ 0 60000 65536"/>
                  <a:gd name="T12" fmla="*/ 0 w 85"/>
                  <a:gd name="T13" fmla="*/ 0 h 306"/>
                  <a:gd name="T14" fmla="*/ 85 w 85"/>
                  <a:gd name="T15" fmla="*/ 306 h 306"/>
                </a:gdLst>
                <a:ahLst/>
                <a:cxnLst>
                  <a:cxn ang="T8">
                    <a:pos x="T0" y="T1"/>
                  </a:cxn>
                  <a:cxn ang="T9">
                    <a:pos x="T2" y="T3"/>
                  </a:cxn>
                  <a:cxn ang="T10">
                    <a:pos x="T4" y="T5"/>
                  </a:cxn>
                  <a:cxn ang="T11">
                    <a:pos x="T6" y="T7"/>
                  </a:cxn>
                </a:cxnLst>
                <a:rect l="T12" t="T13" r="T14" b="T15"/>
                <a:pathLst>
                  <a:path w="85" h="306">
                    <a:moveTo>
                      <a:pt x="2" y="0"/>
                    </a:moveTo>
                    <a:cubicBezTo>
                      <a:pt x="14" y="14"/>
                      <a:pt x="61" y="50"/>
                      <a:pt x="73" y="87"/>
                    </a:cubicBezTo>
                    <a:cubicBezTo>
                      <a:pt x="85" y="124"/>
                      <a:pt x="85" y="188"/>
                      <a:pt x="73" y="224"/>
                    </a:cubicBezTo>
                    <a:cubicBezTo>
                      <a:pt x="61" y="260"/>
                      <a:pt x="15" y="289"/>
                      <a:pt x="0" y="306"/>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15" name="Freeform 248">
                <a:extLst>
                  <a:ext uri="{FF2B5EF4-FFF2-40B4-BE49-F238E27FC236}">
                    <a16:creationId xmlns:a16="http://schemas.microsoft.com/office/drawing/2014/main" id="{0436C45B-00FD-CC46-B8EA-94D2DB34B577}"/>
                  </a:ext>
                </a:extLst>
              </p:cNvPr>
              <p:cNvSpPr>
                <a:spLocks/>
              </p:cNvSpPr>
              <p:nvPr/>
            </p:nvSpPr>
            <p:spPr bwMode="auto">
              <a:xfrm>
                <a:off x="1658" y="2925"/>
                <a:ext cx="260" cy="124"/>
              </a:xfrm>
              <a:custGeom>
                <a:avLst/>
                <a:gdLst>
                  <a:gd name="T0" fmla="*/ 0 w 384"/>
                  <a:gd name="T1" fmla="*/ 1 h 192"/>
                  <a:gd name="T2" fmla="*/ 1 w 384"/>
                  <a:gd name="T3" fmla="*/ 1 h 192"/>
                  <a:gd name="T4" fmla="*/ 1 w 384"/>
                  <a:gd name="T5" fmla="*/ 1 h 192"/>
                  <a:gd name="T6" fmla="*/ 1 w 384"/>
                  <a:gd name="T7" fmla="*/ 0 h 192"/>
                  <a:gd name="T8" fmla="*/ 0 60000 65536"/>
                  <a:gd name="T9" fmla="*/ 0 60000 65536"/>
                  <a:gd name="T10" fmla="*/ 0 60000 65536"/>
                  <a:gd name="T11" fmla="*/ 0 60000 65536"/>
                  <a:gd name="T12" fmla="*/ 0 w 384"/>
                  <a:gd name="T13" fmla="*/ 0 h 192"/>
                  <a:gd name="T14" fmla="*/ 384 w 384"/>
                  <a:gd name="T15" fmla="*/ 192 h 192"/>
                </a:gdLst>
                <a:ahLst/>
                <a:cxnLst>
                  <a:cxn ang="T8">
                    <a:pos x="T0" y="T1"/>
                  </a:cxn>
                  <a:cxn ang="T9">
                    <a:pos x="T2" y="T3"/>
                  </a:cxn>
                  <a:cxn ang="T10">
                    <a:pos x="T4" y="T5"/>
                  </a:cxn>
                  <a:cxn ang="T11">
                    <a:pos x="T6" y="T7"/>
                  </a:cxn>
                </a:cxnLst>
                <a:rect l="T12" t="T13" r="T14" b="T15"/>
                <a:pathLst>
                  <a:path w="384" h="192">
                    <a:moveTo>
                      <a:pt x="0" y="192"/>
                    </a:moveTo>
                    <a:cubicBezTo>
                      <a:pt x="28" y="185"/>
                      <a:pt x="119" y="166"/>
                      <a:pt x="168" y="148"/>
                    </a:cubicBezTo>
                    <a:cubicBezTo>
                      <a:pt x="217" y="130"/>
                      <a:pt x="260" y="109"/>
                      <a:pt x="296" y="84"/>
                    </a:cubicBezTo>
                    <a:cubicBezTo>
                      <a:pt x="332" y="59"/>
                      <a:pt x="366" y="18"/>
                      <a:pt x="384" y="0"/>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16" name="Freeform 249">
                <a:extLst>
                  <a:ext uri="{FF2B5EF4-FFF2-40B4-BE49-F238E27FC236}">
                    <a16:creationId xmlns:a16="http://schemas.microsoft.com/office/drawing/2014/main" id="{213D0A8F-6F0A-A542-9801-BB848213F947}"/>
                  </a:ext>
                </a:extLst>
              </p:cNvPr>
              <p:cNvSpPr>
                <a:spLocks/>
              </p:cNvSpPr>
              <p:nvPr/>
            </p:nvSpPr>
            <p:spPr bwMode="auto">
              <a:xfrm>
                <a:off x="1658" y="2784"/>
                <a:ext cx="260" cy="141"/>
              </a:xfrm>
              <a:custGeom>
                <a:avLst/>
                <a:gdLst>
                  <a:gd name="T0" fmla="*/ 0 w 240"/>
                  <a:gd name="T1" fmla="*/ 0 h 96"/>
                  <a:gd name="T2" fmla="*/ 23374 w 240"/>
                  <a:gd name="T3" fmla="*/ 2147483647 h 96"/>
                  <a:gd name="T4" fmla="*/ 29465 w 240"/>
                  <a:gd name="T5" fmla="*/ 2147483647 h 96"/>
                  <a:gd name="T6" fmla="*/ 0 60000 65536"/>
                  <a:gd name="T7" fmla="*/ 0 60000 65536"/>
                  <a:gd name="T8" fmla="*/ 0 60000 65536"/>
                  <a:gd name="T9" fmla="*/ 0 w 240"/>
                  <a:gd name="T10" fmla="*/ 0 h 96"/>
                  <a:gd name="T11" fmla="*/ 240 w 240"/>
                  <a:gd name="T12" fmla="*/ 96 h 96"/>
                </a:gdLst>
                <a:ahLst/>
                <a:cxnLst>
                  <a:cxn ang="T6">
                    <a:pos x="T0" y="T1"/>
                  </a:cxn>
                  <a:cxn ang="T7">
                    <a:pos x="T2" y="T3"/>
                  </a:cxn>
                  <a:cxn ang="T8">
                    <a:pos x="T4" y="T5"/>
                  </a:cxn>
                </a:cxnLst>
                <a:rect l="T9" t="T10" r="T11" b="T12"/>
                <a:pathLst>
                  <a:path w="240" h="96">
                    <a:moveTo>
                      <a:pt x="0" y="0"/>
                    </a:moveTo>
                    <a:cubicBezTo>
                      <a:pt x="76" y="16"/>
                      <a:pt x="152" y="32"/>
                      <a:pt x="192" y="48"/>
                    </a:cubicBezTo>
                    <a:cubicBezTo>
                      <a:pt x="232" y="64"/>
                      <a:pt x="232" y="88"/>
                      <a:pt x="240" y="96"/>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17" name="Oval 250">
                <a:extLst>
                  <a:ext uri="{FF2B5EF4-FFF2-40B4-BE49-F238E27FC236}">
                    <a16:creationId xmlns:a16="http://schemas.microsoft.com/office/drawing/2014/main" id="{D4898CBB-5464-B04D-A2B4-1672E58A9C06}"/>
                  </a:ext>
                </a:extLst>
              </p:cNvPr>
              <p:cNvSpPr>
                <a:spLocks noChangeArrowheads="1"/>
              </p:cNvSpPr>
              <p:nvPr/>
            </p:nvSpPr>
            <p:spPr bwMode="auto">
              <a:xfrm>
                <a:off x="1909" y="2892"/>
                <a:ext cx="48" cy="48"/>
              </a:xfrm>
              <a:prstGeom prst="ellipse">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grpSp>
        <p:nvGrpSpPr>
          <p:cNvPr id="126" name="Group 252">
            <a:extLst>
              <a:ext uri="{FF2B5EF4-FFF2-40B4-BE49-F238E27FC236}">
                <a16:creationId xmlns:a16="http://schemas.microsoft.com/office/drawing/2014/main" id="{66A7DF26-86EE-D740-BFD8-9718B999B038}"/>
              </a:ext>
            </a:extLst>
          </p:cNvPr>
          <p:cNvGrpSpPr>
            <a:grpSpLocks/>
          </p:cNvGrpSpPr>
          <p:nvPr/>
        </p:nvGrpSpPr>
        <p:grpSpPr bwMode="auto">
          <a:xfrm>
            <a:off x="3492500" y="5777583"/>
            <a:ext cx="2138363" cy="828675"/>
            <a:chOff x="2400" y="3168"/>
            <a:chExt cx="1347" cy="522"/>
          </a:xfrm>
        </p:grpSpPr>
        <p:sp>
          <p:nvSpPr>
            <p:cNvPr id="127" name="Line 253">
              <a:extLst>
                <a:ext uri="{FF2B5EF4-FFF2-40B4-BE49-F238E27FC236}">
                  <a16:creationId xmlns:a16="http://schemas.microsoft.com/office/drawing/2014/main" id="{82DE2BCC-9701-8B46-A098-AC1E343E013C}"/>
                </a:ext>
              </a:extLst>
            </p:cNvPr>
            <p:cNvSpPr>
              <a:spLocks noChangeShapeType="1"/>
            </p:cNvSpPr>
            <p:nvPr/>
          </p:nvSpPr>
          <p:spPr bwMode="auto">
            <a:xfrm>
              <a:off x="2640" y="3324"/>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28" name="Line 254">
              <a:extLst>
                <a:ext uri="{FF2B5EF4-FFF2-40B4-BE49-F238E27FC236}">
                  <a16:creationId xmlns:a16="http://schemas.microsoft.com/office/drawing/2014/main" id="{E70BBB1E-CD63-A149-B829-CE8FED75E519}"/>
                </a:ext>
              </a:extLst>
            </p:cNvPr>
            <p:cNvSpPr>
              <a:spLocks noChangeShapeType="1"/>
            </p:cNvSpPr>
            <p:nvPr/>
          </p:nvSpPr>
          <p:spPr bwMode="auto">
            <a:xfrm>
              <a:off x="2649" y="3552"/>
              <a:ext cx="2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29" name="Line 255">
              <a:extLst>
                <a:ext uri="{FF2B5EF4-FFF2-40B4-BE49-F238E27FC236}">
                  <a16:creationId xmlns:a16="http://schemas.microsoft.com/office/drawing/2014/main" id="{7CA372D3-5C86-1B4D-AB7E-82BA988B30F5}"/>
                </a:ext>
              </a:extLst>
            </p:cNvPr>
            <p:cNvSpPr>
              <a:spLocks noChangeShapeType="1"/>
            </p:cNvSpPr>
            <p:nvPr/>
          </p:nvSpPr>
          <p:spPr bwMode="auto">
            <a:xfrm flipV="1">
              <a:off x="3264" y="3456"/>
              <a:ext cx="24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30" name="Text Box 256">
              <a:extLst>
                <a:ext uri="{FF2B5EF4-FFF2-40B4-BE49-F238E27FC236}">
                  <a16:creationId xmlns:a16="http://schemas.microsoft.com/office/drawing/2014/main" id="{227C02EB-DEDA-E244-BC37-50D912C88A22}"/>
                </a:ext>
              </a:extLst>
            </p:cNvPr>
            <p:cNvSpPr txBox="1">
              <a:spLocks noChangeArrowheads="1"/>
            </p:cNvSpPr>
            <p:nvPr/>
          </p:nvSpPr>
          <p:spPr bwMode="auto">
            <a:xfrm>
              <a:off x="2400" y="3440"/>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B</a:t>
              </a:r>
            </a:p>
          </p:txBody>
        </p:sp>
        <p:sp>
          <p:nvSpPr>
            <p:cNvPr id="131" name="Text Box 257">
              <a:extLst>
                <a:ext uri="{FF2B5EF4-FFF2-40B4-BE49-F238E27FC236}">
                  <a16:creationId xmlns:a16="http://schemas.microsoft.com/office/drawing/2014/main" id="{3213E4AA-2F08-574C-9FAE-7C4D96F9E931}"/>
                </a:ext>
              </a:extLst>
            </p:cNvPr>
            <p:cNvSpPr txBox="1">
              <a:spLocks noChangeArrowheads="1"/>
            </p:cNvSpPr>
            <p:nvPr/>
          </p:nvSpPr>
          <p:spPr bwMode="auto">
            <a:xfrm>
              <a:off x="2400" y="3168"/>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A</a:t>
              </a:r>
            </a:p>
          </p:txBody>
        </p:sp>
        <p:sp>
          <p:nvSpPr>
            <p:cNvPr id="132" name="Text Box 258">
              <a:extLst>
                <a:ext uri="{FF2B5EF4-FFF2-40B4-BE49-F238E27FC236}">
                  <a16:creationId xmlns:a16="http://schemas.microsoft.com/office/drawing/2014/main" id="{EE854E42-4442-1144-9301-3FC662DC8A28}"/>
                </a:ext>
              </a:extLst>
            </p:cNvPr>
            <p:cNvSpPr txBox="1">
              <a:spLocks noChangeArrowheads="1"/>
            </p:cNvSpPr>
            <p:nvPr/>
          </p:nvSpPr>
          <p:spPr bwMode="auto">
            <a:xfrm>
              <a:off x="3507" y="3339"/>
              <a:ext cx="2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F</a:t>
              </a:r>
            </a:p>
          </p:txBody>
        </p:sp>
        <p:sp>
          <p:nvSpPr>
            <p:cNvPr id="133" name="Freeform 259">
              <a:extLst>
                <a:ext uri="{FF2B5EF4-FFF2-40B4-BE49-F238E27FC236}">
                  <a16:creationId xmlns:a16="http://schemas.microsoft.com/office/drawing/2014/main" id="{3404C957-38B9-1143-BCE3-2729DCF2017F}"/>
                </a:ext>
              </a:extLst>
            </p:cNvPr>
            <p:cNvSpPr>
              <a:spLocks/>
            </p:cNvSpPr>
            <p:nvPr/>
          </p:nvSpPr>
          <p:spPr bwMode="auto">
            <a:xfrm>
              <a:off x="2878" y="3264"/>
              <a:ext cx="78" cy="354"/>
            </a:xfrm>
            <a:custGeom>
              <a:avLst/>
              <a:gdLst>
                <a:gd name="T0" fmla="*/ 2 w 85"/>
                <a:gd name="T1" fmla="*/ 0 h 306"/>
                <a:gd name="T2" fmla="*/ 6 w 85"/>
                <a:gd name="T3" fmla="*/ 546907 h 306"/>
                <a:gd name="T4" fmla="*/ 6 w 85"/>
                <a:gd name="T5" fmla="*/ 1401717 h 306"/>
                <a:gd name="T6" fmla="*/ 0 w 85"/>
                <a:gd name="T7" fmla="*/ 1916404 h 306"/>
                <a:gd name="T8" fmla="*/ 0 60000 65536"/>
                <a:gd name="T9" fmla="*/ 0 60000 65536"/>
                <a:gd name="T10" fmla="*/ 0 60000 65536"/>
                <a:gd name="T11" fmla="*/ 0 60000 65536"/>
                <a:gd name="T12" fmla="*/ 0 w 85"/>
                <a:gd name="T13" fmla="*/ 0 h 306"/>
                <a:gd name="T14" fmla="*/ 85 w 85"/>
                <a:gd name="T15" fmla="*/ 306 h 306"/>
              </a:gdLst>
              <a:ahLst/>
              <a:cxnLst>
                <a:cxn ang="T8">
                  <a:pos x="T0" y="T1"/>
                </a:cxn>
                <a:cxn ang="T9">
                  <a:pos x="T2" y="T3"/>
                </a:cxn>
                <a:cxn ang="T10">
                  <a:pos x="T4" y="T5"/>
                </a:cxn>
                <a:cxn ang="T11">
                  <a:pos x="T6" y="T7"/>
                </a:cxn>
              </a:cxnLst>
              <a:rect l="T12" t="T13" r="T14" b="T15"/>
              <a:pathLst>
                <a:path w="85" h="306">
                  <a:moveTo>
                    <a:pt x="2" y="0"/>
                  </a:moveTo>
                  <a:cubicBezTo>
                    <a:pt x="14" y="14"/>
                    <a:pt x="61" y="50"/>
                    <a:pt x="73" y="87"/>
                  </a:cubicBezTo>
                  <a:cubicBezTo>
                    <a:pt x="85" y="124"/>
                    <a:pt x="85" y="188"/>
                    <a:pt x="73" y="224"/>
                  </a:cubicBezTo>
                  <a:cubicBezTo>
                    <a:pt x="61" y="260"/>
                    <a:pt x="15" y="289"/>
                    <a:pt x="0" y="306"/>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34" name="Freeform 260">
              <a:extLst>
                <a:ext uri="{FF2B5EF4-FFF2-40B4-BE49-F238E27FC236}">
                  <a16:creationId xmlns:a16="http://schemas.microsoft.com/office/drawing/2014/main" id="{1860BA36-8E95-2C4C-910C-AD2062BCB6CC}"/>
                </a:ext>
              </a:extLst>
            </p:cNvPr>
            <p:cNvSpPr>
              <a:spLocks/>
            </p:cNvSpPr>
            <p:nvPr/>
          </p:nvSpPr>
          <p:spPr bwMode="auto">
            <a:xfrm>
              <a:off x="2880" y="3456"/>
              <a:ext cx="384" cy="169"/>
            </a:xfrm>
            <a:custGeom>
              <a:avLst/>
              <a:gdLst>
                <a:gd name="T0" fmla="*/ 0 w 384"/>
                <a:gd name="T1" fmla="*/ 4 h 192"/>
                <a:gd name="T2" fmla="*/ 168 w 384"/>
                <a:gd name="T3" fmla="*/ 4 h 192"/>
                <a:gd name="T4" fmla="*/ 296 w 384"/>
                <a:gd name="T5" fmla="*/ 4 h 192"/>
                <a:gd name="T6" fmla="*/ 384 w 384"/>
                <a:gd name="T7" fmla="*/ 0 h 192"/>
                <a:gd name="T8" fmla="*/ 0 60000 65536"/>
                <a:gd name="T9" fmla="*/ 0 60000 65536"/>
                <a:gd name="T10" fmla="*/ 0 60000 65536"/>
                <a:gd name="T11" fmla="*/ 0 60000 65536"/>
                <a:gd name="T12" fmla="*/ 0 w 384"/>
                <a:gd name="T13" fmla="*/ 0 h 192"/>
                <a:gd name="T14" fmla="*/ 384 w 384"/>
                <a:gd name="T15" fmla="*/ 192 h 192"/>
              </a:gdLst>
              <a:ahLst/>
              <a:cxnLst>
                <a:cxn ang="T8">
                  <a:pos x="T0" y="T1"/>
                </a:cxn>
                <a:cxn ang="T9">
                  <a:pos x="T2" y="T3"/>
                </a:cxn>
                <a:cxn ang="T10">
                  <a:pos x="T4" y="T5"/>
                </a:cxn>
                <a:cxn ang="T11">
                  <a:pos x="T6" y="T7"/>
                </a:cxn>
              </a:cxnLst>
              <a:rect l="T12" t="T13" r="T14" b="T15"/>
              <a:pathLst>
                <a:path w="384" h="192">
                  <a:moveTo>
                    <a:pt x="0" y="192"/>
                  </a:moveTo>
                  <a:cubicBezTo>
                    <a:pt x="28" y="185"/>
                    <a:pt x="119" y="166"/>
                    <a:pt x="168" y="148"/>
                  </a:cubicBezTo>
                  <a:cubicBezTo>
                    <a:pt x="217" y="130"/>
                    <a:pt x="260" y="109"/>
                    <a:pt x="296" y="84"/>
                  </a:cubicBezTo>
                  <a:cubicBezTo>
                    <a:pt x="332" y="59"/>
                    <a:pt x="366" y="18"/>
                    <a:pt x="384" y="0"/>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35" name="Freeform 261">
              <a:extLst>
                <a:ext uri="{FF2B5EF4-FFF2-40B4-BE49-F238E27FC236}">
                  <a16:creationId xmlns:a16="http://schemas.microsoft.com/office/drawing/2014/main" id="{634B3469-562F-0448-A500-8C296B81CA94}"/>
                </a:ext>
              </a:extLst>
            </p:cNvPr>
            <p:cNvSpPr>
              <a:spLocks/>
            </p:cNvSpPr>
            <p:nvPr/>
          </p:nvSpPr>
          <p:spPr bwMode="auto">
            <a:xfrm>
              <a:off x="2880" y="3264"/>
              <a:ext cx="384" cy="192"/>
            </a:xfrm>
            <a:custGeom>
              <a:avLst/>
              <a:gdLst>
                <a:gd name="T0" fmla="*/ 0 w 240"/>
                <a:gd name="T1" fmla="*/ 0 h 96"/>
                <a:gd name="T2" fmla="*/ 2147483647 w 240"/>
                <a:gd name="T3" fmla="*/ 2147483647 h 96"/>
                <a:gd name="T4" fmla="*/ 2147483647 w 240"/>
                <a:gd name="T5" fmla="*/ 2147483647 h 96"/>
                <a:gd name="T6" fmla="*/ 0 60000 65536"/>
                <a:gd name="T7" fmla="*/ 0 60000 65536"/>
                <a:gd name="T8" fmla="*/ 0 60000 65536"/>
                <a:gd name="T9" fmla="*/ 0 w 240"/>
                <a:gd name="T10" fmla="*/ 0 h 96"/>
                <a:gd name="T11" fmla="*/ 240 w 240"/>
                <a:gd name="T12" fmla="*/ 96 h 96"/>
              </a:gdLst>
              <a:ahLst/>
              <a:cxnLst>
                <a:cxn ang="T6">
                  <a:pos x="T0" y="T1"/>
                </a:cxn>
                <a:cxn ang="T7">
                  <a:pos x="T2" y="T3"/>
                </a:cxn>
                <a:cxn ang="T8">
                  <a:pos x="T4" y="T5"/>
                </a:cxn>
              </a:cxnLst>
              <a:rect l="T9" t="T10" r="T11" b="T12"/>
              <a:pathLst>
                <a:path w="240" h="96">
                  <a:moveTo>
                    <a:pt x="0" y="0"/>
                  </a:moveTo>
                  <a:cubicBezTo>
                    <a:pt x="76" y="16"/>
                    <a:pt x="152" y="32"/>
                    <a:pt x="192" y="48"/>
                  </a:cubicBezTo>
                  <a:cubicBezTo>
                    <a:pt x="232" y="64"/>
                    <a:pt x="232" y="88"/>
                    <a:pt x="240" y="96"/>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136" name="Freeform 262">
              <a:extLst>
                <a:ext uri="{FF2B5EF4-FFF2-40B4-BE49-F238E27FC236}">
                  <a16:creationId xmlns:a16="http://schemas.microsoft.com/office/drawing/2014/main" id="{A9F5EC88-30CE-2D41-9698-1E9B0A7AD1F9}"/>
                </a:ext>
              </a:extLst>
            </p:cNvPr>
            <p:cNvSpPr>
              <a:spLocks/>
            </p:cNvSpPr>
            <p:nvPr/>
          </p:nvSpPr>
          <p:spPr bwMode="auto">
            <a:xfrm>
              <a:off x="2820" y="3264"/>
              <a:ext cx="78" cy="354"/>
            </a:xfrm>
            <a:custGeom>
              <a:avLst/>
              <a:gdLst>
                <a:gd name="T0" fmla="*/ 2 w 85"/>
                <a:gd name="T1" fmla="*/ 0 h 306"/>
                <a:gd name="T2" fmla="*/ 6 w 85"/>
                <a:gd name="T3" fmla="*/ 546907 h 306"/>
                <a:gd name="T4" fmla="*/ 6 w 85"/>
                <a:gd name="T5" fmla="*/ 1401717 h 306"/>
                <a:gd name="T6" fmla="*/ 0 w 85"/>
                <a:gd name="T7" fmla="*/ 1916404 h 306"/>
                <a:gd name="T8" fmla="*/ 0 60000 65536"/>
                <a:gd name="T9" fmla="*/ 0 60000 65536"/>
                <a:gd name="T10" fmla="*/ 0 60000 65536"/>
                <a:gd name="T11" fmla="*/ 0 60000 65536"/>
                <a:gd name="T12" fmla="*/ 0 w 85"/>
                <a:gd name="T13" fmla="*/ 0 h 306"/>
                <a:gd name="T14" fmla="*/ 85 w 85"/>
                <a:gd name="T15" fmla="*/ 306 h 306"/>
              </a:gdLst>
              <a:ahLst/>
              <a:cxnLst>
                <a:cxn ang="T8">
                  <a:pos x="T0" y="T1"/>
                </a:cxn>
                <a:cxn ang="T9">
                  <a:pos x="T2" y="T3"/>
                </a:cxn>
                <a:cxn ang="T10">
                  <a:pos x="T4" y="T5"/>
                </a:cxn>
                <a:cxn ang="T11">
                  <a:pos x="T6" y="T7"/>
                </a:cxn>
              </a:cxnLst>
              <a:rect l="T12" t="T13" r="T14" b="T15"/>
              <a:pathLst>
                <a:path w="85" h="306">
                  <a:moveTo>
                    <a:pt x="2" y="0"/>
                  </a:moveTo>
                  <a:cubicBezTo>
                    <a:pt x="14" y="14"/>
                    <a:pt x="61" y="50"/>
                    <a:pt x="73" y="87"/>
                  </a:cubicBezTo>
                  <a:cubicBezTo>
                    <a:pt x="85" y="124"/>
                    <a:pt x="85" y="188"/>
                    <a:pt x="73" y="224"/>
                  </a:cubicBezTo>
                  <a:cubicBezTo>
                    <a:pt x="61" y="260"/>
                    <a:pt x="15" y="289"/>
                    <a:pt x="0" y="306"/>
                  </a:cubicBezTo>
                </a:path>
              </a:pathLst>
            </a:custGeom>
            <a:noFill/>
            <a:ln w="19050" cap="flat" cmpd="sng">
              <a:solidFill>
                <a:schemeClr val="tx1"/>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pSp>
      <p:graphicFrame>
        <p:nvGraphicFramePr>
          <p:cNvPr id="137" name="Object 263">
            <a:extLst>
              <a:ext uri="{FF2B5EF4-FFF2-40B4-BE49-F238E27FC236}">
                <a16:creationId xmlns:a16="http://schemas.microsoft.com/office/drawing/2014/main" id="{137DB446-CB69-184E-B017-B0C9B78D3068}"/>
              </a:ext>
            </a:extLst>
          </p:cNvPr>
          <p:cNvGraphicFramePr>
            <a:graphicFrameLocks noChangeAspect="1"/>
          </p:cNvGraphicFramePr>
          <p:nvPr>
            <p:extLst>
              <p:ext uri="{D42A27DB-BD31-4B8C-83A1-F6EECF244321}">
                <p14:modId xmlns:p14="http://schemas.microsoft.com/office/powerpoint/2010/main" val="145574946"/>
              </p:ext>
            </p:extLst>
          </p:nvPr>
        </p:nvGraphicFramePr>
        <p:xfrm>
          <a:off x="3708400" y="5417220"/>
          <a:ext cx="1343025" cy="336550"/>
        </p:xfrm>
        <a:graphic>
          <a:graphicData uri="http://schemas.openxmlformats.org/presentationml/2006/ole">
            <mc:AlternateContent xmlns:mc="http://schemas.openxmlformats.org/markup-compatibility/2006">
              <mc:Choice xmlns:v="urn:schemas-microsoft-com:vml" Requires="v">
                <p:oleObj spid="_x0000_s37214" name="公式" r:id="rId30" imgW="940680" imgH="215640" progId="Equation.3">
                  <p:embed/>
                </p:oleObj>
              </mc:Choice>
              <mc:Fallback>
                <p:oleObj name="公式" r:id="rId30" imgW="940680" imgH="215640" progId="Equation.3">
                  <p:embed/>
                  <p:pic>
                    <p:nvPicPr>
                      <p:cNvPr id="0" name="Picture 112"/>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3708400" y="5417220"/>
                        <a:ext cx="1343025" cy="336550"/>
                      </a:xfrm>
                      <a:prstGeom prst="rect">
                        <a:avLst/>
                      </a:prstGeom>
                      <a:noFill/>
                      <a:ln w="9525">
                        <a:solidFill>
                          <a:srgbClr val="CC3399"/>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8" name="Line 264">
            <a:extLst>
              <a:ext uri="{FF2B5EF4-FFF2-40B4-BE49-F238E27FC236}">
                <a16:creationId xmlns:a16="http://schemas.microsoft.com/office/drawing/2014/main" id="{92ADF105-9F83-DE4C-B367-2551E4F868E3}"/>
              </a:ext>
            </a:extLst>
          </p:cNvPr>
          <p:cNvSpPr>
            <a:spLocks noChangeShapeType="1"/>
          </p:cNvSpPr>
          <p:nvPr/>
        </p:nvSpPr>
        <p:spPr bwMode="auto">
          <a:xfrm>
            <a:off x="4267200" y="3956720"/>
            <a:ext cx="17463" cy="1460500"/>
          </a:xfrm>
          <a:prstGeom prst="line">
            <a:avLst/>
          </a:prstGeom>
          <a:noFill/>
          <a:ln w="19050">
            <a:solidFill>
              <a:srgbClr val="CC3399"/>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39" name="Text Box 265">
            <a:extLst>
              <a:ext uri="{FF2B5EF4-FFF2-40B4-BE49-F238E27FC236}">
                <a16:creationId xmlns:a16="http://schemas.microsoft.com/office/drawing/2014/main" id="{C205514B-E2BC-7446-AF8F-741FACC749EC}"/>
              </a:ext>
            </a:extLst>
          </p:cNvPr>
          <p:cNvSpPr txBox="1">
            <a:spLocks noChangeArrowheads="1"/>
          </p:cNvSpPr>
          <p:nvPr/>
        </p:nvSpPr>
        <p:spPr bwMode="auto">
          <a:xfrm>
            <a:off x="3563938" y="6569745"/>
            <a:ext cx="1905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90000" tIns="46800" rIns="90000" bIns="46800">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a:t>
            </a:r>
            <a:r>
              <a:rPr lang="zh-CN" altLang="en-US"/>
              <a:t>异或”电路</a:t>
            </a:r>
          </a:p>
        </p:txBody>
      </p:sp>
      <p:sp>
        <p:nvSpPr>
          <p:cNvPr id="140" name="文本框 139">
            <a:extLst>
              <a:ext uri="{FF2B5EF4-FFF2-40B4-BE49-F238E27FC236}">
                <a16:creationId xmlns:a16="http://schemas.microsoft.com/office/drawing/2014/main" id="{4644269B-4820-7E44-9820-8938F91461DA}"/>
              </a:ext>
            </a:extLst>
          </p:cNvPr>
          <p:cNvSpPr txBox="1"/>
          <p:nvPr/>
        </p:nvSpPr>
        <p:spPr>
          <a:xfrm>
            <a:off x="2111433" y="3607724"/>
            <a:ext cx="184731" cy="461665"/>
          </a:xfrm>
          <a:prstGeom prst="rect">
            <a:avLst/>
          </a:prstGeom>
          <a:noFill/>
        </p:spPr>
        <p:txBody>
          <a:bodyPr wrap="none" rtlCol="0">
            <a:spAutoFit/>
          </a:bodyPr>
          <a:lstStyle/>
          <a:p>
            <a:endParaRPr kumimoji="1" lang="zh-CN" altLang="en-US" dirty="0"/>
          </a:p>
        </p:txBody>
      </p:sp>
    </p:spTree>
    <p:extLst>
      <p:ext uri="{BB962C8B-B14F-4D97-AF65-F5344CB8AC3E}">
        <p14:creationId xmlns:p14="http://schemas.microsoft.com/office/powerpoint/2010/main" val="2100463526"/>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499"/>
                                          </p:stCondLst>
                                        </p:cTn>
                                        <p:tgtEl>
                                          <p:spTgt spid="6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6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6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9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6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499"/>
                                          </p:stCondLst>
                                        </p:cTn>
                                        <p:tgtEl>
                                          <p:spTgt spid="6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499"/>
                                          </p:stCondLst>
                                        </p:cTn>
                                        <p:tgtEl>
                                          <p:spTgt spid="9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9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499"/>
                                          </p:stCondLst>
                                        </p:cTn>
                                        <p:tgtEl>
                                          <p:spTgt spid="9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0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499"/>
                                          </p:stCondLst>
                                        </p:cTn>
                                        <p:tgtEl>
                                          <p:spTgt spid="138"/>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499"/>
                                          </p:stCondLst>
                                        </p:cTn>
                                        <p:tgtEl>
                                          <p:spTgt spid="137"/>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499"/>
                                          </p:stCondLst>
                                        </p:cTn>
                                        <p:tgtEl>
                                          <p:spTgt spid="126"/>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499"/>
                                          </p:stCondLst>
                                        </p:cTn>
                                        <p:tgtEl>
                                          <p:spTgt spid="1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utoUpdateAnimBg="0"/>
      <p:bldP spid="62" grpId="0" autoUpdateAnimBg="0"/>
      <p:bldP spid="65" grpId="0" autoUpdateAnimBg="0"/>
      <p:bldP spid="98" grpId="0" autoUpdateAnimBg="0"/>
      <p:bldP spid="139"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9570" name="Rectangle 2"/>
          <p:cNvSpPr>
            <a:spLocks noGrp="1"/>
          </p:cNvSpPr>
          <p:nvPr>
            <p:ph type="title"/>
          </p:nvPr>
        </p:nvSpPr>
        <p:spPr>
          <a:xfrm>
            <a:off x="685800" y="404813"/>
            <a:ext cx="7772400" cy="515937"/>
          </a:xfrm>
        </p:spPr>
        <p:txBody>
          <a:bodyPr vert="horz" wrap="square" lIns="91440" tIns="45720" rIns="91440" bIns="45720" anchor="ctr"/>
          <a:lstStyle/>
          <a:p>
            <a:pPr eaLnBrk="1" hangingPunct="1"/>
            <a:r>
              <a:rPr lang="en-US" altLang="zh-CN" sz="2800" dirty="0"/>
              <a:t>3.1</a:t>
            </a:r>
            <a:r>
              <a:rPr lang="zh-CN" altLang="en-US" sz="2800" dirty="0"/>
              <a:t>组合逻辑电路的分析</a:t>
            </a:r>
          </a:p>
        </p:txBody>
      </p:sp>
      <p:sp>
        <p:nvSpPr>
          <p:cNvPr id="517123" name="Rectangle 3"/>
          <p:cNvSpPr>
            <a:spLocks noGrp="1"/>
          </p:cNvSpPr>
          <p:nvPr>
            <p:ph idx="1"/>
          </p:nvPr>
        </p:nvSpPr>
        <p:spPr>
          <a:xfrm>
            <a:off x="323850" y="1151904"/>
            <a:ext cx="8496300" cy="5445448"/>
          </a:xfrm>
        </p:spPr>
        <p:txBody>
          <a:bodyPr vert="horz" wrap="square" lIns="91440" tIns="45720" rIns="91440" bIns="45720" anchor="t"/>
          <a:lstStyle/>
          <a:p>
            <a:pPr eaLnBrk="1" hangingPunct="1">
              <a:lnSpc>
                <a:spcPct val="110000"/>
              </a:lnSpc>
              <a:spcBef>
                <a:spcPct val="10000"/>
              </a:spcBef>
            </a:pPr>
            <a:r>
              <a:rPr lang="zh-CN" altLang="en-US" sz="2000" dirty="0">
                <a:latin typeface="楷体_GB2312" pitchFamily="49" charset="-122"/>
              </a:rPr>
              <a:t>数字逻辑电路的</a:t>
            </a:r>
            <a:r>
              <a:rPr lang="zh-CN" altLang="en-US" sz="2000" dirty="0">
                <a:solidFill>
                  <a:schemeClr val="accent2"/>
                </a:solidFill>
                <a:latin typeface="楷体_GB2312" pitchFamily="49" charset="-122"/>
              </a:rPr>
              <a:t>分类</a:t>
            </a:r>
            <a:r>
              <a:rPr lang="zh-CN" altLang="en-US" sz="2000" dirty="0">
                <a:latin typeface="楷体_GB2312" pitchFamily="49" charset="-122"/>
              </a:rPr>
              <a:t>：</a:t>
            </a:r>
          </a:p>
          <a:p>
            <a:pPr lvl="1" eaLnBrk="1" hangingPunct="1">
              <a:lnSpc>
                <a:spcPct val="110000"/>
              </a:lnSpc>
              <a:spcBef>
                <a:spcPct val="10000"/>
              </a:spcBef>
            </a:pPr>
            <a:r>
              <a:rPr lang="zh-CN" altLang="en-US" sz="2000" dirty="0">
                <a:latin typeface="SimSun" panose="02010600030101010101" pitchFamily="2" charset="-122"/>
                <a:ea typeface="SimSun" panose="02010600030101010101" pitchFamily="2" charset="-122"/>
              </a:rPr>
              <a:t>组合逻辑电路、时序逻辑电路。</a:t>
            </a:r>
            <a:endParaRPr lang="en-US" altLang="zh-CN" sz="2000" dirty="0">
              <a:latin typeface="SimSun" panose="02010600030101010101" pitchFamily="2" charset="-122"/>
              <a:ea typeface="SimSun" panose="02010600030101010101" pitchFamily="2" charset="-122"/>
            </a:endParaRPr>
          </a:p>
          <a:p>
            <a:pPr marL="457200" lvl="1" indent="0" eaLnBrk="1" hangingPunct="1">
              <a:lnSpc>
                <a:spcPct val="110000"/>
              </a:lnSpc>
              <a:spcBef>
                <a:spcPct val="10000"/>
              </a:spcBef>
              <a:buNone/>
            </a:pPr>
            <a:endParaRPr lang="zh-CN" altLang="en-US" sz="2000" dirty="0">
              <a:latin typeface="SimSun" panose="02010600030101010101" pitchFamily="2" charset="-122"/>
              <a:ea typeface="SimSun" panose="02010600030101010101" pitchFamily="2" charset="-122"/>
            </a:endParaRPr>
          </a:p>
          <a:p>
            <a:pPr eaLnBrk="1" hangingPunct="1">
              <a:lnSpc>
                <a:spcPct val="110000"/>
              </a:lnSpc>
              <a:spcBef>
                <a:spcPct val="10000"/>
              </a:spcBef>
            </a:pPr>
            <a:r>
              <a:rPr lang="zh-CN" altLang="en-US" sz="2000" dirty="0">
                <a:latin typeface="楷体_GB2312" pitchFamily="49" charset="-122"/>
              </a:rPr>
              <a:t>组合逻辑电路</a:t>
            </a:r>
          </a:p>
          <a:p>
            <a:pPr lvl="1" eaLnBrk="1" hangingPunct="1">
              <a:lnSpc>
                <a:spcPct val="110000"/>
              </a:lnSpc>
              <a:spcBef>
                <a:spcPct val="10000"/>
              </a:spcBef>
            </a:pPr>
            <a:r>
              <a:rPr lang="zh-CN" altLang="en-US" sz="2000" dirty="0">
                <a:latin typeface="SimSun" panose="02010600030101010101" pitchFamily="2" charset="-122"/>
                <a:ea typeface="SimSun" panose="02010600030101010101" pitchFamily="2" charset="-122"/>
              </a:rPr>
              <a:t>任何时刻的输出仅与该时刻的输入有关，与该时刻前的输入无关。  </a:t>
            </a:r>
          </a:p>
          <a:p>
            <a:pPr lvl="1" eaLnBrk="1" hangingPunct="1">
              <a:lnSpc>
                <a:spcPct val="110000"/>
              </a:lnSpc>
              <a:spcBef>
                <a:spcPct val="10000"/>
              </a:spcBef>
            </a:pPr>
            <a:r>
              <a:rPr lang="zh-CN" altLang="en-US" sz="2000" dirty="0">
                <a:latin typeface="SimSun" panose="02010600030101010101" pitchFamily="2" charset="-122"/>
                <a:ea typeface="SimSun" panose="02010600030101010101" pitchFamily="2" charset="-122"/>
              </a:rPr>
              <a:t>电路仅由逻辑门电路构成，没有记忆能力。</a:t>
            </a:r>
          </a:p>
          <a:p>
            <a:pPr lvl="1" eaLnBrk="1" hangingPunct="1">
              <a:lnSpc>
                <a:spcPct val="110000"/>
              </a:lnSpc>
              <a:spcBef>
                <a:spcPct val="10000"/>
              </a:spcBef>
            </a:pPr>
            <a:r>
              <a:rPr lang="zh-CN" altLang="en-US" sz="2000" dirty="0">
                <a:latin typeface="SimSun" panose="02010600030101010101" pitchFamily="2" charset="-122"/>
                <a:ea typeface="SimSun" panose="02010600030101010101" pitchFamily="2" charset="-122"/>
              </a:rPr>
              <a:t>电路中不存在任何输出到输入的反馈回路。</a:t>
            </a:r>
            <a:endParaRPr lang="en-US" altLang="zh-CN" sz="2000" dirty="0">
              <a:latin typeface="SimSun" panose="02010600030101010101" pitchFamily="2" charset="-122"/>
              <a:ea typeface="SimSun" panose="02010600030101010101" pitchFamily="2" charset="-122"/>
            </a:endParaRPr>
          </a:p>
          <a:p>
            <a:pPr marL="457200" lvl="1" indent="0" eaLnBrk="1" hangingPunct="1">
              <a:lnSpc>
                <a:spcPct val="110000"/>
              </a:lnSpc>
              <a:spcBef>
                <a:spcPct val="10000"/>
              </a:spcBef>
              <a:buNone/>
            </a:pPr>
            <a:endParaRPr lang="zh-CN" altLang="en-US" sz="2000" dirty="0">
              <a:latin typeface="SimSun" panose="02010600030101010101" pitchFamily="2" charset="-122"/>
              <a:ea typeface="SimSun" panose="02010600030101010101" pitchFamily="2" charset="-122"/>
            </a:endParaRPr>
          </a:p>
          <a:p>
            <a:pPr eaLnBrk="1" hangingPunct="1">
              <a:lnSpc>
                <a:spcPct val="110000"/>
              </a:lnSpc>
              <a:spcBef>
                <a:spcPct val="10000"/>
              </a:spcBef>
            </a:pPr>
            <a:r>
              <a:rPr lang="zh-CN" altLang="en-US" sz="2000" dirty="0">
                <a:latin typeface="楷体_GB2312" pitchFamily="49" charset="-122"/>
              </a:rPr>
              <a:t>数字逻辑电路的</a:t>
            </a:r>
            <a:r>
              <a:rPr lang="zh-CN" altLang="en-US" sz="2000" dirty="0">
                <a:solidFill>
                  <a:srgbClr val="FF0000"/>
                </a:solidFill>
                <a:latin typeface="楷体_GB2312" pitchFamily="49" charset="-122"/>
              </a:rPr>
              <a:t>研究</a:t>
            </a:r>
          </a:p>
          <a:p>
            <a:pPr lvl="1" eaLnBrk="1" hangingPunct="1">
              <a:lnSpc>
                <a:spcPct val="110000"/>
              </a:lnSpc>
              <a:spcBef>
                <a:spcPct val="10000"/>
              </a:spcBef>
            </a:pPr>
            <a:r>
              <a:rPr lang="zh-CN" altLang="en-US" sz="2000" dirty="0">
                <a:latin typeface="SimSun" panose="02010600030101010101" pitchFamily="2" charset="-122"/>
                <a:ea typeface="SimSun" panose="02010600030101010101" pitchFamily="2" charset="-122"/>
              </a:rPr>
              <a:t>分析：对于一个给定的逻辑电路，找出其逻辑功能的过程</a:t>
            </a:r>
          </a:p>
          <a:p>
            <a:pPr lvl="1" eaLnBrk="1" hangingPunct="1">
              <a:lnSpc>
                <a:spcPct val="110000"/>
              </a:lnSpc>
              <a:spcBef>
                <a:spcPct val="10000"/>
              </a:spcBef>
            </a:pPr>
            <a:r>
              <a:rPr lang="zh-CN" altLang="en-US" sz="2000" dirty="0">
                <a:latin typeface="SimSun" panose="02010600030101010101" pitchFamily="2" charset="-122"/>
                <a:ea typeface="SimSun" panose="02010600030101010101" pitchFamily="2" charset="-122"/>
              </a:rPr>
              <a:t>设计：对于已知的逻辑功能要求，确定用什么样的逻辑电路来实现的过程，或称为逻辑综合。</a:t>
            </a:r>
          </a:p>
          <a:p>
            <a:pPr lvl="1" eaLnBrk="1" hangingPunct="1">
              <a:lnSpc>
                <a:spcPct val="110000"/>
              </a:lnSpc>
              <a:spcBef>
                <a:spcPct val="10000"/>
              </a:spcBef>
            </a:pPr>
            <a:r>
              <a:rPr lang="zh-CN" altLang="en-US" sz="2000" dirty="0">
                <a:latin typeface="SimSun" panose="02010600030101010101" pitchFamily="2" charset="-122"/>
                <a:ea typeface="SimSun" panose="02010600030101010101" pitchFamily="2" charset="-122"/>
              </a:rPr>
              <a:t>分析和设计是两个相反的过程</a:t>
            </a:r>
            <a:r>
              <a:rPr lang="zh-CN" altLang="en-US" dirty="0">
                <a:latin typeface="SimSun" panose="02010600030101010101" pitchFamily="2" charset="-122"/>
                <a:ea typeface="SimSun" panose="02010600030101010101" pitchFamily="2" charset="-122"/>
              </a:rPr>
              <a:t>。</a:t>
            </a:r>
          </a:p>
        </p:txBody>
      </p:sp>
      <p:pic>
        <p:nvPicPr>
          <p:cNvPr id="517124" name="Picture 4" descr="LJ62"/>
          <p:cNvPicPr>
            <a:picLocks noChangeAspect="1"/>
          </p:cNvPicPr>
          <p:nvPr/>
        </p:nvPicPr>
        <p:blipFill>
          <a:blip r:embed="rId3"/>
          <a:stretch>
            <a:fillRect/>
          </a:stretch>
        </p:blipFill>
        <p:spPr>
          <a:xfrm>
            <a:off x="5178425" y="4149725"/>
            <a:ext cx="3570288" cy="2303463"/>
          </a:xfrm>
          <a:prstGeom prst="rect">
            <a:avLst/>
          </a:prstGeom>
          <a:noFill/>
          <a:ln w="28575" cap="rnd" cmpd="sng">
            <a:solidFill>
              <a:srgbClr val="FF0000"/>
            </a:solidFill>
            <a:prstDash val="sysDot"/>
            <a:miter/>
            <a:headEnd type="none" w="med" len="med"/>
            <a:tailEnd type="none" w="med" len="med"/>
          </a:ln>
        </p:spPr>
      </p:pic>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71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712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1712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1712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1712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17123">
                                            <p:txEl>
                                              <p:pRg st="6" end="6"/>
                                            </p:txEl>
                                          </p:spTgt>
                                        </p:tgtEl>
                                        <p:attrNameLst>
                                          <p:attrName>style.visibility</p:attrName>
                                        </p:attrNameLst>
                                      </p:cBhvr>
                                      <p:to>
                                        <p:strVal val="visible"/>
                                      </p:to>
                                    </p:set>
                                  </p:childTnLst>
                                </p:cTn>
                              </p:par>
                              <p:par>
                                <p:cTn id="19" presetID="15" presetClass="entr" presetSubtype="0" fill="hold" nodeType="withEffect">
                                  <p:stCondLst>
                                    <p:cond delay="0"/>
                                  </p:stCondLst>
                                  <p:childTnLst>
                                    <p:set>
                                      <p:cBhvr>
                                        <p:cTn id="20" dur="1" fill="hold">
                                          <p:stCondLst>
                                            <p:cond delay="0"/>
                                          </p:stCondLst>
                                        </p:cTn>
                                        <p:tgtEl>
                                          <p:spTgt spid="517124"/>
                                        </p:tgtEl>
                                        <p:attrNameLst>
                                          <p:attrName>style.visibility</p:attrName>
                                        </p:attrNameLst>
                                      </p:cBhvr>
                                      <p:to>
                                        <p:strVal val="visible"/>
                                      </p:to>
                                    </p:set>
                                    <p:anim calcmode="lin" valueType="num">
                                      <p:cBhvr>
                                        <p:cTn id="21" dur="1000" fill="hold"/>
                                        <p:tgtEl>
                                          <p:spTgt spid="517124"/>
                                        </p:tgtEl>
                                        <p:attrNameLst>
                                          <p:attrName>ppt_w</p:attrName>
                                        </p:attrNameLst>
                                      </p:cBhvr>
                                      <p:tavLst>
                                        <p:tav tm="0">
                                          <p:val>
                                            <p:fltVal val="0"/>
                                          </p:val>
                                        </p:tav>
                                        <p:tav tm="100000">
                                          <p:val>
                                            <p:strVal val="#ppt_w"/>
                                          </p:val>
                                        </p:tav>
                                      </p:tavLst>
                                    </p:anim>
                                    <p:anim calcmode="lin" valueType="num">
                                      <p:cBhvr>
                                        <p:cTn id="22" dur="1000" fill="hold"/>
                                        <p:tgtEl>
                                          <p:spTgt spid="517124"/>
                                        </p:tgtEl>
                                        <p:attrNameLst>
                                          <p:attrName>ppt_h</p:attrName>
                                        </p:attrNameLst>
                                      </p:cBhvr>
                                      <p:tavLst>
                                        <p:tav tm="0">
                                          <p:val>
                                            <p:fltVal val="0"/>
                                          </p:val>
                                        </p:tav>
                                        <p:tav tm="100000">
                                          <p:val>
                                            <p:strVal val="#ppt_h"/>
                                          </p:val>
                                        </p:tav>
                                      </p:tavLst>
                                    </p:anim>
                                    <p:anim calcmode="lin" valueType="num">
                                      <p:cBhvr>
                                        <p:cTn id="23" dur="1000" fill="hold"/>
                                        <p:tgtEl>
                                          <p:spTgt spid="517124"/>
                                        </p:tgtEl>
                                        <p:attrNameLst>
                                          <p:attrName>ppt_x</p:attrName>
                                        </p:attrNameLst>
                                      </p:cBhvr>
                                      <p:tavLst>
                                        <p:tav tm="0" fmla="#ppt_x+(cos(-2*pi*(1-$))*-#ppt_x-sin(-2*pi*(1-$))*(1-#ppt_y))*(1-$)">
                                          <p:val>
                                            <p:fltVal val="0"/>
                                          </p:val>
                                        </p:tav>
                                        <p:tav tm="100000">
                                          <p:val>
                                            <p:fltVal val="1"/>
                                          </p:val>
                                        </p:tav>
                                      </p:tavLst>
                                    </p:anim>
                                    <p:anim calcmode="lin" valueType="num">
                                      <p:cBhvr>
                                        <p:cTn id="24" dur="1000" fill="hold"/>
                                        <p:tgtEl>
                                          <p:spTgt spid="51712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1712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1712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17123">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17123">
                                            <p:txEl>
                                              <p:pRg st="11" end="11"/>
                                            </p:txEl>
                                          </p:spTgt>
                                        </p:tgtEl>
                                        <p:attrNameLst>
                                          <p:attrName>style.visibility</p:attrName>
                                        </p:attrNameLst>
                                      </p:cBhvr>
                                      <p:to>
                                        <p:strVal val="visible"/>
                                      </p:to>
                                    </p:set>
                                  </p:childTnLst>
                                </p:cTn>
                              </p:par>
                              <p:par>
                                <p:cTn id="35" presetID="64" presetClass="path" presetSubtype="0" accel="50000" decel="50000" fill="hold" nodeType="withEffect">
                                  <p:stCondLst>
                                    <p:cond delay="0"/>
                                  </p:stCondLst>
                                  <p:childTnLst>
                                    <p:animMotion origin="layout" path="M 0 0  L 0 -0.33295  E" pathEditMode="relative" ptsTypes="">
                                      <p:cBhvr>
                                        <p:cTn id="36" dur="2000" fill="hold"/>
                                        <p:tgtEl>
                                          <p:spTgt spid="51712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712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10" name="Rectangle 2"/>
          <p:cNvSpPr>
            <a:spLocks noGrp="1"/>
          </p:cNvSpPr>
          <p:nvPr>
            <p:ph type="title"/>
          </p:nvPr>
        </p:nvSpPr>
        <p:spPr>
          <a:xfrm>
            <a:off x="685800" y="538163"/>
            <a:ext cx="7772400" cy="298450"/>
          </a:xfrm>
        </p:spPr>
        <p:txBody>
          <a:bodyPr vert="horz" wrap="square" lIns="91440" tIns="45720" rIns="91440" bIns="45720" anchor="ctr"/>
          <a:lstStyle/>
          <a:p>
            <a:pPr eaLnBrk="1" hangingPunct="1"/>
            <a:r>
              <a:rPr lang="en-US" altLang="zh-CN" sz="2800" dirty="0"/>
              <a:t>2. </a:t>
            </a:r>
            <a:r>
              <a:rPr lang="zh-CN" altLang="en-US" sz="2800" dirty="0"/>
              <a:t>多输出组合逻辑电路的设计</a:t>
            </a:r>
          </a:p>
        </p:txBody>
      </p:sp>
      <p:sp>
        <p:nvSpPr>
          <p:cNvPr id="534531" name="Rectangle 3"/>
          <p:cNvSpPr>
            <a:spLocks noGrp="1"/>
          </p:cNvSpPr>
          <p:nvPr>
            <p:ph idx="1"/>
          </p:nvPr>
        </p:nvSpPr>
        <p:spPr/>
        <p:txBody>
          <a:bodyPr vert="horz" wrap="square" lIns="91440" tIns="45720" rIns="91440" bIns="45720" anchor="t"/>
          <a:lstStyle/>
          <a:p>
            <a:pPr eaLnBrk="1" hangingPunct="1"/>
            <a:r>
              <a:rPr lang="zh-CN" altLang="en-US" dirty="0">
                <a:solidFill>
                  <a:srgbClr val="FF0000"/>
                </a:solidFill>
              </a:rPr>
              <a:t>例</a:t>
            </a:r>
            <a:r>
              <a:rPr lang="en-US" altLang="zh-CN" dirty="0">
                <a:solidFill>
                  <a:srgbClr val="FF0000"/>
                </a:solidFill>
              </a:rPr>
              <a:t>3.12</a:t>
            </a:r>
            <a:r>
              <a:rPr lang="en-US" altLang="zh-CN" dirty="0"/>
              <a:t> </a:t>
            </a:r>
            <a:r>
              <a:rPr lang="zh-CN" altLang="en-US" dirty="0"/>
              <a:t>用“与非”门实现下列多输出函数：</a:t>
            </a:r>
          </a:p>
          <a:p>
            <a:pPr eaLnBrk="1" hangingPunct="1">
              <a:buNone/>
            </a:pPr>
            <a:r>
              <a:rPr lang="zh-CN" altLang="en-US" dirty="0"/>
              <a:t>              </a:t>
            </a:r>
            <a:r>
              <a:rPr lang="en-US" altLang="zh-CN" dirty="0"/>
              <a:t>F</a:t>
            </a:r>
            <a:r>
              <a:rPr lang="en-US" altLang="zh-CN" baseline="-25000" dirty="0"/>
              <a:t>1</a:t>
            </a:r>
            <a:r>
              <a:rPr lang="en-US" altLang="zh-CN" dirty="0"/>
              <a:t>=∑m(1,3,4,5,7)</a:t>
            </a:r>
            <a:r>
              <a:rPr lang="zh-CN" altLang="en-US" dirty="0"/>
              <a:t>，</a:t>
            </a:r>
            <a:r>
              <a:rPr lang="en-US" altLang="zh-CN" dirty="0"/>
              <a:t>F</a:t>
            </a:r>
            <a:r>
              <a:rPr lang="en-US" altLang="zh-CN" baseline="-25000" dirty="0"/>
              <a:t>2</a:t>
            </a:r>
            <a:r>
              <a:rPr lang="en-US" altLang="zh-CN" dirty="0"/>
              <a:t>=∑m(3,4,7)</a:t>
            </a:r>
          </a:p>
          <a:p>
            <a:pPr eaLnBrk="1" hangingPunct="1"/>
            <a:r>
              <a:rPr lang="zh-CN" altLang="en-US" dirty="0">
                <a:solidFill>
                  <a:schemeClr val="accent2"/>
                </a:solidFill>
              </a:rPr>
              <a:t>解</a:t>
            </a:r>
            <a:r>
              <a:rPr lang="en-US" altLang="zh-CN" dirty="0">
                <a:solidFill>
                  <a:schemeClr val="accent2"/>
                </a:solidFill>
              </a:rPr>
              <a:t>:</a:t>
            </a:r>
            <a:r>
              <a:rPr lang="en-US" altLang="zh-CN" dirty="0"/>
              <a:t> </a:t>
            </a:r>
            <a:r>
              <a:rPr lang="zh-CN" altLang="en-US" dirty="0"/>
              <a:t>把</a:t>
            </a:r>
            <a:r>
              <a:rPr lang="en-US" altLang="zh-CN" dirty="0"/>
              <a:t>F</a:t>
            </a:r>
            <a:r>
              <a:rPr lang="en-US" altLang="zh-CN" baseline="-25000" dirty="0"/>
              <a:t>1</a:t>
            </a:r>
            <a:r>
              <a:rPr lang="zh-CN" altLang="en-US" dirty="0"/>
              <a:t>和</a:t>
            </a:r>
            <a:r>
              <a:rPr lang="en-US" altLang="zh-CN" dirty="0"/>
              <a:t>F</a:t>
            </a:r>
            <a:r>
              <a:rPr lang="en-US" altLang="zh-CN" baseline="-25000" dirty="0"/>
              <a:t>2</a:t>
            </a:r>
            <a:r>
              <a:rPr lang="zh-CN" altLang="en-US" dirty="0"/>
              <a:t>看成两个孤立的函数，用卡诺图分别化简得</a:t>
            </a:r>
          </a:p>
          <a:p>
            <a:pPr eaLnBrk="1" hangingPunct="1"/>
            <a:endParaRPr lang="zh-CN" altLang="en-US" dirty="0"/>
          </a:p>
          <a:p>
            <a:pPr eaLnBrk="1" hangingPunct="1"/>
            <a:r>
              <a:rPr lang="zh-CN" altLang="en-US" dirty="0"/>
              <a:t>从“全局”出发，统一考虑，尽量使它们具有公共项，可改为</a:t>
            </a:r>
          </a:p>
        </p:txBody>
      </p:sp>
      <p:graphicFrame>
        <p:nvGraphicFramePr>
          <p:cNvPr id="534532" name="Object 4"/>
          <p:cNvGraphicFramePr>
            <a:graphicFrameLocks noChangeAspect="1"/>
          </p:cNvGraphicFramePr>
          <p:nvPr/>
        </p:nvGraphicFramePr>
        <p:xfrm>
          <a:off x="1436688" y="2768600"/>
          <a:ext cx="1479550" cy="454025"/>
        </p:xfrm>
        <a:graphic>
          <a:graphicData uri="http://schemas.openxmlformats.org/presentationml/2006/ole">
            <mc:AlternateContent xmlns:mc="http://schemas.openxmlformats.org/markup-compatibility/2006">
              <mc:Choice xmlns:v="urn:schemas-microsoft-com:vml" Requires="v">
                <p:oleObj spid="_x0000_s13533" r:id="rId4" imgW="787400" imgH="241300" progId="">
                  <p:embed/>
                </p:oleObj>
              </mc:Choice>
              <mc:Fallback>
                <p:oleObj r:id="rId4" imgW="787400" imgH="241300" progId="">
                  <p:embed/>
                  <p:pic>
                    <p:nvPicPr>
                      <p:cNvPr id="0" name="Picture 15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36688" y="2768600"/>
                        <a:ext cx="147955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34533" name="Object 5"/>
          <p:cNvGraphicFramePr>
            <a:graphicFrameLocks noChangeAspect="1"/>
          </p:cNvGraphicFramePr>
          <p:nvPr/>
        </p:nvGraphicFramePr>
        <p:xfrm>
          <a:off x="3840163" y="2697163"/>
          <a:ext cx="1884362" cy="454025"/>
        </p:xfrm>
        <a:graphic>
          <a:graphicData uri="http://schemas.openxmlformats.org/presentationml/2006/ole">
            <mc:AlternateContent xmlns:mc="http://schemas.openxmlformats.org/markup-compatibility/2006">
              <mc:Choice xmlns:v="urn:schemas-microsoft-com:vml" Requires="v">
                <p:oleObj spid="_x0000_s13534" r:id="rId6" imgW="1002865" imgH="241195" progId="">
                  <p:embed/>
                </p:oleObj>
              </mc:Choice>
              <mc:Fallback>
                <p:oleObj r:id="rId6" imgW="1002865" imgH="241195" progId="">
                  <p:embed/>
                  <p:pic>
                    <p:nvPicPr>
                      <p:cNvPr id="0" name="Picture 15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40163" y="2697163"/>
                        <a:ext cx="188436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34534" name="Object 6"/>
          <p:cNvGraphicFramePr>
            <a:graphicFrameLocks noChangeAspect="1"/>
          </p:cNvGraphicFramePr>
          <p:nvPr/>
        </p:nvGraphicFramePr>
        <p:xfrm>
          <a:off x="1462088" y="3729038"/>
          <a:ext cx="1670050" cy="454025"/>
        </p:xfrm>
        <a:graphic>
          <a:graphicData uri="http://schemas.openxmlformats.org/presentationml/2006/ole">
            <mc:AlternateContent xmlns:mc="http://schemas.openxmlformats.org/markup-compatibility/2006">
              <mc:Choice xmlns:v="urn:schemas-microsoft-com:vml" Requires="v">
                <p:oleObj spid="_x0000_s13535" r:id="rId8" imgW="888614" imgH="241195" progId="">
                  <p:embed/>
                </p:oleObj>
              </mc:Choice>
              <mc:Fallback>
                <p:oleObj r:id="rId8" imgW="888614" imgH="241195" progId="">
                  <p:embed/>
                  <p:pic>
                    <p:nvPicPr>
                      <p:cNvPr id="0" name="Picture 15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62088" y="3729038"/>
                        <a:ext cx="167005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34535" name="Object 7"/>
          <p:cNvGraphicFramePr>
            <a:graphicFrameLocks noChangeAspect="1"/>
          </p:cNvGraphicFramePr>
          <p:nvPr/>
        </p:nvGraphicFramePr>
        <p:xfrm>
          <a:off x="3884613" y="3705225"/>
          <a:ext cx="1884362" cy="454025"/>
        </p:xfrm>
        <a:graphic>
          <a:graphicData uri="http://schemas.openxmlformats.org/presentationml/2006/ole">
            <mc:AlternateContent xmlns:mc="http://schemas.openxmlformats.org/markup-compatibility/2006">
              <mc:Choice xmlns:v="urn:schemas-microsoft-com:vml" Requires="v">
                <p:oleObj spid="_x0000_s13536" r:id="rId10" imgW="1002865" imgH="241195" progId="">
                  <p:embed/>
                </p:oleObj>
              </mc:Choice>
              <mc:Fallback>
                <p:oleObj r:id="rId10" imgW="1002865" imgH="241195" progId="">
                  <p:embed/>
                  <p:pic>
                    <p:nvPicPr>
                      <p:cNvPr id="0" name="Picture 15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84613" y="3705225"/>
                        <a:ext cx="1884362"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7112" name="Rectangle 8"/>
          <p:cNvSpPr/>
          <p:nvPr/>
        </p:nvSpPr>
        <p:spPr>
          <a:xfrm>
            <a:off x="0" y="3068638"/>
            <a:ext cx="9144000" cy="0"/>
          </a:xfrm>
          <a:prstGeom prst="rect">
            <a:avLst/>
          </a:prstGeom>
          <a:noFill/>
          <a:ln w="9525">
            <a:noFill/>
          </a:ln>
        </p:spPr>
        <p:txBody>
          <a:bodyPr wrap="none" anchor="ctr">
            <a:spAutoFit/>
          </a:bodyPr>
          <a:lstStyle/>
          <a:p>
            <a:endParaRPr lang="zh-CN" altLang="en-US" dirty="0">
              <a:latin typeface="宋体" panose="02010600030101010101" pitchFamily="2" charset="-122"/>
            </a:endParaRPr>
          </a:p>
        </p:txBody>
      </p:sp>
      <p:pic>
        <p:nvPicPr>
          <p:cNvPr id="534537" name="Picture 9"/>
          <p:cNvPicPr>
            <a:picLocks noChangeAspect="1"/>
          </p:cNvPicPr>
          <p:nvPr/>
        </p:nvPicPr>
        <p:blipFill>
          <a:blip r:embed="rId12"/>
          <a:stretch>
            <a:fillRect/>
          </a:stretch>
        </p:blipFill>
        <p:spPr>
          <a:xfrm>
            <a:off x="1331913" y="4230688"/>
            <a:ext cx="2232025" cy="2211387"/>
          </a:xfrm>
          <a:prstGeom prst="rect">
            <a:avLst/>
          </a:prstGeom>
          <a:noFill/>
          <a:ln w="9525">
            <a:noFill/>
          </a:ln>
        </p:spPr>
      </p:pic>
      <p:pic>
        <p:nvPicPr>
          <p:cNvPr id="534538" name="Picture 10"/>
          <p:cNvPicPr>
            <a:picLocks noChangeAspect="1"/>
          </p:cNvPicPr>
          <p:nvPr/>
        </p:nvPicPr>
        <p:blipFill>
          <a:blip r:embed="rId13"/>
          <a:stretch>
            <a:fillRect/>
          </a:stretch>
        </p:blipFill>
        <p:spPr>
          <a:xfrm>
            <a:off x="3995738" y="4281488"/>
            <a:ext cx="3228975" cy="2171700"/>
          </a:xfrm>
          <a:prstGeom prst="rect">
            <a:avLst/>
          </a:prstGeom>
          <a:noFill/>
          <a:ln w="9525">
            <a:noFill/>
          </a:ln>
        </p:spPr>
      </p:pic>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453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3453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34531">
                                            <p:txEl>
                                              <p:pRg st="2" end="2"/>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534532"/>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nodeType="afterEffect">
                                  <p:stCondLst>
                                    <p:cond delay="0"/>
                                  </p:stCondLst>
                                  <p:childTnLst>
                                    <p:set>
                                      <p:cBhvr>
                                        <p:cTn id="18" dur="1" fill="hold">
                                          <p:stCondLst>
                                            <p:cond delay="0"/>
                                          </p:stCondLst>
                                        </p:cTn>
                                        <p:tgtEl>
                                          <p:spTgt spid="5345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3453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34531">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3453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345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345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4531" grpId="0" build="p"/>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6738" name="Rectangle 2"/>
          <p:cNvSpPr>
            <a:spLocks noGrp="1"/>
          </p:cNvSpPr>
          <p:nvPr>
            <p:ph type="title"/>
          </p:nvPr>
        </p:nvSpPr>
        <p:spPr>
          <a:xfrm>
            <a:off x="685800" y="466725"/>
            <a:ext cx="7772400" cy="298450"/>
          </a:xfrm>
        </p:spPr>
        <p:txBody>
          <a:bodyPr vert="horz" wrap="square" lIns="91440" tIns="45720" rIns="91440" bIns="45720" anchor="ctr"/>
          <a:lstStyle/>
          <a:p>
            <a:pPr eaLnBrk="1" hangingPunct="1"/>
            <a:r>
              <a:rPr lang="en-US" altLang="zh-CN" sz="2800" dirty="0"/>
              <a:t>3. </a:t>
            </a:r>
            <a:r>
              <a:rPr lang="zh-CN" altLang="en-US" sz="2800" dirty="0"/>
              <a:t>包含无关项的组合逻辑电路的设计 </a:t>
            </a:r>
          </a:p>
        </p:txBody>
      </p:sp>
      <p:sp>
        <p:nvSpPr>
          <p:cNvPr id="116739" name="Rectangle 3"/>
          <p:cNvSpPr>
            <a:spLocks noGrp="1"/>
          </p:cNvSpPr>
          <p:nvPr>
            <p:ph idx="1"/>
          </p:nvPr>
        </p:nvSpPr>
        <p:spPr/>
        <p:txBody>
          <a:bodyPr vert="horz" wrap="square" lIns="91440" tIns="45720" rIns="91440" bIns="45720" anchor="t"/>
          <a:lstStyle/>
          <a:p>
            <a:pPr eaLnBrk="1" hangingPunct="1"/>
            <a:r>
              <a:rPr lang="zh-CN" altLang="en-US" dirty="0">
                <a:solidFill>
                  <a:schemeClr val="accent2"/>
                </a:solidFill>
              </a:rPr>
              <a:t>例</a:t>
            </a:r>
            <a:r>
              <a:rPr lang="en-US" altLang="zh-CN" dirty="0">
                <a:solidFill>
                  <a:schemeClr val="accent2"/>
                </a:solidFill>
              </a:rPr>
              <a:t>3.13</a:t>
            </a:r>
            <a:r>
              <a:rPr lang="zh-CN" altLang="en-US" dirty="0"/>
              <a:t>用“与非”门设计一个组合逻辑电路，用于判别</a:t>
            </a:r>
            <a:r>
              <a:rPr lang="en-US" altLang="zh-CN" dirty="0"/>
              <a:t>1</a:t>
            </a:r>
            <a:r>
              <a:rPr lang="zh-CN" altLang="en-US" dirty="0"/>
              <a:t>位余</a:t>
            </a:r>
            <a:r>
              <a:rPr lang="en-US" altLang="zh-CN" dirty="0"/>
              <a:t>3</a:t>
            </a:r>
            <a:r>
              <a:rPr lang="zh-CN" altLang="en-US" dirty="0"/>
              <a:t>码表示的十进制数是否为合数。</a:t>
            </a:r>
          </a:p>
          <a:p>
            <a:pPr eaLnBrk="1" hangingPunct="1"/>
            <a:r>
              <a:rPr lang="zh-CN" altLang="en-US" dirty="0">
                <a:solidFill>
                  <a:schemeClr val="accent2"/>
                </a:solidFill>
              </a:rPr>
              <a:t>解：</a:t>
            </a:r>
            <a:r>
              <a:rPr lang="zh-CN" altLang="en-US" sz="2000" dirty="0">
                <a:latin typeface="SimSun" panose="02010600030101010101" pitchFamily="2" charset="-122"/>
                <a:ea typeface="SimSun" panose="02010600030101010101" pitchFamily="2" charset="-122"/>
              </a:rPr>
              <a:t>由题意可知，该电路的输入为</a:t>
            </a:r>
            <a:r>
              <a:rPr lang="en-US" altLang="zh-CN" sz="2000" dirty="0">
                <a:latin typeface="SimSun" panose="02010600030101010101" pitchFamily="2" charset="-122"/>
                <a:ea typeface="SimSun" panose="02010600030101010101" pitchFamily="2" charset="-122"/>
              </a:rPr>
              <a:t>1</a:t>
            </a:r>
            <a:r>
              <a:rPr lang="zh-CN" altLang="en-US" sz="2000" dirty="0">
                <a:latin typeface="SimSun" panose="02010600030101010101" pitchFamily="2" charset="-122"/>
                <a:ea typeface="SimSun" panose="02010600030101010101" pitchFamily="2" charset="-122"/>
              </a:rPr>
              <a:t>位余</a:t>
            </a:r>
            <a:r>
              <a:rPr lang="en-US" altLang="zh-CN" sz="2000" dirty="0">
                <a:latin typeface="SimSun" panose="02010600030101010101" pitchFamily="2" charset="-122"/>
                <a:ea typeface="SimSun" panose="02010600030101010101" pitchFamily="2" charset="-122"/>
              </a:rPr>
              <a:t>3</a:t>
            </a:r>
            <a:r>
              <a:rPr lang="zh-CN" altLang="en-US" sz="2000" dirty="0">
                <a:latin typeface="SimSun" panose="02010600030101010101" pitchFamily="2" charset="-122"/>
                <a:ea typeface="SimSun" panose="02010600030101010101" pitchFamily="2" charset="-122"/>
              </a:rPr>
              <a:t>码表示的十进制数，输出为对其值进行判断的结果。</a:t>
            </a:r>
            <a:endParaRPr lang="en-US" altLang="zh-CN" sz="2000" dirty="0">
              <a:latin typeface="SimSun" panose="02010600030101010101" pitchFamily="2" charset="-122"/>
              <a:ea typeface="SimSun" panose="02010600030101010101" pitchFamily="2" charset="-122"/>
            </a:endParaRPr>
          </a:p>
          <a:p>
            <a:pPr eaLnBrk="1" hangingPunct="1">
              <a:buFont typeface="Wingdings" pitchFamily="2" charset="2"/>
              <a:buChar char="l"/>
            </a:pPr>
            <a:r>
              <a:rPr lang="zh-CN" altLang="en-US" sz="2000" dirty="0">
                <a:latin typeface="SimSun" panose="02010600030101010101" pitchFamily="2" charset="-122"/>
                <a:ea typeface="SimSun" panose="02010600030101010101" pitchFamily="2" charset="-122"/>
              </a:rPr>
              <a:t>设输入十进制数的余</a:t>
            </a:r>
            <a:r>
              <a:rPr lang="en-US" altLang="zh-CN" sz="2000" dirty="0">
                <a:latin typeface="SimSun" panose="02010600030101010101" pitchFamily="2" charset="-122"/>
                <a:ea typeface="SimSun" panose="02010600030101010101" pitchFamily="2" charset="-122"/>
              </a:rPr>
              <a:t>3</a:t>
            </a:r>
            <a:r>
              <a:rPr lang="zh-CN" altLang="en-US" sz="2000" dirty="0">
                <a:latin typeface="SimSun" panose="02010600030101010101" pitchFamily="2" charset="-122"/>
                <a:ea typeface="SimSun" panose="02010600030101010101" pitchFamily="2" charset="-122"/>
              </a:rPr>
              <a:t>码用</a:t>
            </a:r>
            <a:r>
              <a:rPr lang="en-US" altLang="zh-CN" sz="2000" dirty="0">
                <a:latin typeface="SimSun" panose="02010600030101010101" pitchFamily="2" charset="-122"/>
                <a:ea typeface="SimSun" panose="02010600030101010101" pitchFamily="2" charset="-122"/>
              </a:rPr>
              <a:t>A</a:t>
            </a:r>
            <a:r>
              <a:rPr lang="zh-CN" altLang="en-US" sz="2000" dirty="0">
                <a:latin typeface="SimSun" panose="02010600030101010101" pitchFamily="2" charset="-122"/>
                <a:ea typeface="SimSun" panose="02010600030101010101" pitchFamily="2" charset="-122"/>
              </a:rPr>
              <a:t>，</a:t>
            </a:r>
            <a:r>
              <a:rPr lang="en-US" altLang="zh-CN" sz="2000" dirty="0">
                <a:latin typeface="SimSun" panose="02010600030101010101" pitchFamily="2" charset="-122"/>
                <a:ea typeface="SimSun" panose="02010600030101010101" pitchFamily="2" charset="-122"/>
              </a:rPr>
              <a:t>B</a:t>
            </a:r>
            <a:r>
              <a:rPr lang="zh-CN" altLang="en-US" sz="2000" dirty="0">
                <a:latin typeface="SimSun" panose="02010600030101010101" pitchFamily="2" charset="-122"/>
                <a:ea typeface="SimSun" panose="02010600030101010101" pitchFamily="2" charset="-122"/>
              </a:rPr>
              <a:t>，</a:t>
            </a:r>
            <a:r>
              <a:rPr lang="en-US" altLang="zh-CN" sz="2000" dirty="0">
                <a:latin typeface="SimSun" panose="02010600030101010101" pitchFamily="2" charset="-122"/>
                <a:ea typeface="SimSun" panose="02010600030101010101" pitchFamily="2" charset="-122"/>
              </a:rPr>
              <a:t>C</a:t>
            </a:r>
            <a:r>
              <a:rPr lang="zh-CN" altLang="en-US" sz="2000" dirty="0">
                <a:latin typeface="SimSun" panose="02010600030101010101" pitchFamily="2" charset="-122"/>
                <a:ea typeface="SimSun" panose="02010600030101010101" pitchFamily="2" charset="-122"/>
              </a:rPr>
              <a:t>，</a:t>
            </a:r>
            <a:r>
              <a:rPr lang="en-US" altLang="zh-CN" sz="2000" dirty="0">
                <a:latin typeface="SimSun" panose="02010600030101010101" pitchFamily="2" charset="-122"/>
                <a:ea typeface="SimSun" panose="02010600030101010101" pitchFamily="2" charset="-122"/>
              </a:rPr>
              <a:t>D</a:t>
            </a:r>
            <a:r>
              <a:rPr lang="zh-CN" altLang="en-US" sz="2000" dirty="0">
                <a:latin typeface="SimSun" panose="02010600030101010101" pitchFamily="2" charset="-122"/>
                <a:ea typeface="SimSun" panose="02010600030101010101" pitchFamily="2" charset="-122"/>
              </a:rPr>
              <a:t>表示，输出函数为</a:t>
            </a:r>
            <a:r>
              <a:rPr lang="en-US" altLang="zh-CN" sz="2000" dirty="0">
                <a:latin typeface="SimSun" panose="02010600030101010101" pitchFamily="2" charset="-122"/>
                <a:ea typeface="SimSun" panose="02010600030101010101" pitchFamily="2" charset="-122"/>
              </a:rPr>
              <a:t>F</a:t>
            </a:r>
            <a:r>
              <a:rPr lang="zh-CN" altLang="en-US" sz="2000" dirty="0">
                <a:latin typeface="SimSun" panose="02010600030101010101" pitchFamily="2" charset="-122"/>
                <a:ea typeface="SimSun" panose="02010600030101010101" pitchFamily="2" charset="-122"/>
              </a:rPr>
              <a:t>，当输入变   </a:t>
            </a:r>
            <a:endParaRPr lang="en-US" altLang="zh-CN" sz="2000" dirty="0">
              <a:latin typeface="SimSun" panose="02010600030101010101" pitchFamily="2" charset="-122"/>
              <a:ea typeface="SimSun" panose="02010600030101010101" pitchFamily="2" charset="-122"/>
            </a:endParaRPr>
          </a:p>
          <a:p>
            <a:pPr marL="0" indent="0" eaLnBrk="1" hangingPunct="1">
              <a:buNone/>
            </a:pPr>
            <a:r>
              <a:rPr lang="zh-CN" altLang="en-US" sz="2000" dirty="0">
                <a:latin typeface="SimSun" panose="02010600030101010101" pitchFamily="2" charset="-122"/>
                <a:ea typeface="SimSun" panose="02010600030101010101" pitchFamily="2" charset="-122"/>
              </a:rPr>
              <a:t>   量的取值为合数（</a:t>
            </a:r>
            <a:r>
              <a:rPr lang="en-US" altLang="zh-CN" sz="2000" dirty="0">
                <a:latin typeface="SimSun" panose="02010600030101010101" pitchFamily="2" charset="-122"/>
                <a:ea typeface="SimSun" panose="02010600030101010101" pitchFamily="2" charset="-122"/>
              </a:rPr>
              <a:t>4</a:t>
            </a:r>
            <a:r>
              <a:rPr lang="zh-CN" altLang="en-US" sz="2000" dirty="0">
                <a:latin typeface="SimSun" panose="02010600030101010101" pitchFamily="2" charset="-122"/>
                <a:ea typeface="SimSun" panose="02010600030101010101" pitchFamily="2" charset="-122"/>
              </a:rPr>
              <a:t>，</a:t>
            </a:r>
            <a:r>
              <a:rPr lang="en-US" altLang="zh-CN" sz="2000" dirty="0">
                <a:latin typeface="SimSun" panose="02010600030101010101" pitchFamily="2" charset="-122"/>
                <a:ea typeface="SimSun" panose="02010600030101010101" pitchFamily="2" charset="-122"/>
              </a:rPr>
              <a:t>6</a:t>
            </a:r>
            <a:r>
              <a:rPr lang="zh-CN" altLang="en-US" sz="2000" dirty="0">
                <a:latin typeface="SimSun" panose="02010600030101010101" pitchFamily="2" charset="-122"/>
                <a:ea typeface="SimSun" panose="02010600030101010101" pitchFamily="2" charset="-122"/>
              </a:rPr>
              <a:t>，</a:t>
            </a:r>
            <a:r>
              <a:rPr lang="en-US" altLang="zh-CN" sz="2000" dirty="0">
                <a:latin typeface="SimSun" panose="02010600030101010101" pitchFamily="2" charset="-122"/>
                <a:ea typeface="SimSun" panose="02010600030101010101" pitchFamily="2" charset="-122"/>
              </a:rPr>
              <a:t>8</a:t>
            </a:r>
            <a:r>
              <a:rPr lang="zh-CN" altLang="en-US" sz="2000" dirty="0">
                <a:latin typeface="SimSun" panose="02010600030101010101" pitchFamily="2" charset="-122"/>
                <a:ea typeface="SimSun" panose="02010600030101010101" pitchFamily="2" charset="-122"/>
              </a:rPr>
              <a:t>，</a:t>
            </a:r>
            <a:r>
              <a:rPr lang="en-US" altLang="zh-CN" sz="2000" dirty="0">
                <a:latin typeface="SimSun" panose="02010600030101010101" pitchFamily="2" charset="-122"/>
                <a:ea typeface="SimSun" panose="02010600030101010101" pitchFamily="2" charset="-122"/>
              </a:rPr>
              <a:t>9</a:t>
            </a:r>
            <a:r>
              <a:rPr lang="zh-CN" altLang="en-US" sz="2000" dirty="0">
                <a:latin typeface="SimSun" panose="02010600030101010101" pitchFamily="2" charset="-122"/>
                <a:ea typeface="SimSun" panose="02010600030101010101" pitchFamily="2" charset="-122"/>
              </a:rPr>
              <a:t>）时输出</a:t>
            </a:r>
            <a:r>
              <a:rPr lang="en-US" altLang="zh-CN" sz="2000" dirty="0">
                <a:latin typeface="SimSun" panose="02010600030101010101" pitchFamily="2" charset="-122"/>
                <a:ea typeface="SimSun" panose="02010600030101010101" pitchFamily="2" charset="-122"/>
              </a:rPr>
              <a:t>F</a:t>
            </a:r>
            <a:r>
              <a:rPr lang="zh-CN" altLang="en-US" sz="2000" dirty="0">
                <a:latin typeface="SimSun" panose="02010600030101010101" pitchFamily="2" charset="-122"/>
                <a:ea typeface="SimSun" panose="02010600030101010101" pitchFamily="2" charset="-122"/>
              </a:rPr>
              <a:t>为</a:t>
            </a:r>
            <a:r>
              <a:rPr lang="en-US" altLang="zh-CN" sz="2000" dirty="0">
                <a:latin typeface="SimSun" panose="02010600030101010101" pitchFamily="2" charset="-122"/>
                <a:ea typeface="SimSun" panose="02010600030101010101" pitchFamily="2" charset="-122"/>
              </a:rPr>
              <a:t>1</a:t>
            </a:r>
            <a:r>
              <a:rPr lang="zh-CN" altLang="en-US" sz="2000" dirty="0">
                <a:latin typeface="SimSun" panose="02010600030101010101" pitchFamily="2" charset="-122"/>
                <a:ea typeface="SimSun" panose="02010600030101010101" pitchFamily="2" charset="-122"/>
              </a:rPr>
              <a:t>；否则</a:t>
            </a:r>
            <a:r>
              <a:rPr lang="en-US" altLang="zh-CN" sz="2000" dirty="0">
                <a:latin typeface="SimSun" panose="02010600030101010101" pitchFamily="2" charset="-122"/>
                <a:ea typeface="SimSun" panose="02010600030101010101" pitchFamily="2" charset="-122"/>
              </a:rPr>
              <a:t>F</a:t>
            </a:r>
            <a:r>
              <a:rPr lang="zh-CN" altLang="en-US" sz="2000" dirty="0">
                <a:latin typeface="SimSun" panose="02010600030101010101" pitchFamily="2" charset="-122"/>
                <a:ea typeface="SimSun" panose="02010600030101010101" pitchFamily="2" charset="-122"/>
              </a:rPr>
              <a:t>为</a:t>
            </a:r>
            <a:r>
              <a:rPr lang="en-US" altLang="zh-CN" sz="2000" dirty="0">
                <a:latin typeface="SimSun" panose="02010600030101010101" pitchFamily="2" charset="-122"/>
                <a:ea typeface="SimSun" panose="02010600030101010101" pitchFamily="2" charset="-122"/>
              </a:rPr>
              <a:t>0</a:t>
            </a:r>
            <a:r>
              <a:rPr lang="zh-CN" altLang="en-US" sz="2000" dirty="0">
                <a:latin typeface="SimSun" panose="02010600030101010101" pitchFamily="2" charset="-122"/>
                <a:ea typeface="SimSun" panose="02010600030101010101" pitchFamily="2" charset="-122"/>
              </a:rPr>
              <a:t>。</a:t>
            </a:r>
            <a:endParaRPr lang="en-US" altLang="zh-CN" sz="2000" dirty="0">
              <a:latin typeface="SimSun" panose="02010600030101010101" pitchFamily="2" charset="-122"/>
              <a:ea typeface="SimSun" panose="02010600030101010101" pitchFamily="2" charset="-122"/>
            </a:endParaRPr>
          </a:p>
          <a:p>
            <a:pPr eaLnBrk="1" hangingPunct="1">
              <a:buFont typeface="Wingdings" pitchFamily="2" charset="2"/>
              <a:buChar char="l"/>
            </a:pPr>
            <a:r>
              <a:rPr lang="zh-CN" altLang="en-US" sz="2000" dirty="0">
                <a:latin typeface="SimSun" panose="02010600030101010101" pitchFamily="2" charset="-122"/>
                <a:ea typeface="SimSun" panose="02010600030101010101" pitchFamily="2" charset="-122"/>
              </a:rPr>
              <a:t>因为按照余</a:t>
            </a:r>
            <a:r>
              <a:rPr lang="en-US" altLang="zh-CN" sz="2000" dirty="0">
                <a:latin typeface="SimSun" panose="02010600030101010101" pitchFamily="2" charset="-122"/>
                <a:ea typeface="SimSun" panose="02010600030101010101" pitchFamily="2" charset="-122"/>
              </a:rPr>
              <a:t>3 </a:t>
            </a:r>
            <a:r>
              <a:rPr lang="zh-CN" altLang="en-US" sz="2000" dirty="0">
                <a:latin typeface="SimSun" panose="02010600030101010101" pitchFamily="2" charset="-122"/>
                <a:ea typeface="SimSun" panose="02010600030101010101" pitchFamily="2" charset="-122"/>
              </a:rPr>
              <a:t>码的编码规则，</a:t>
            </a:r>
            <a:r>
              <a:rPr lang="en-US" altLang="zh-CN" sz="2000" dirty="0">
                <a:latin typeface="SimSun" panose="02010600030101010101" pitchFamily="2" charset="-122"/>
                <a:ea typeface="SimSun" panose="02010600030101010101" pitchFamily="2" charset="-122"/>
              </a:rPr>
              <a:t>ABCD</a:t>
            </a:r>
            <a:r>
              <a:rPr lang="zh-CN" altLang="en-US" sz="2000" dirty="0">
                <a:latin typeface="SimSun" panose="02010600030101010101" pitchFamily="2" charset="-122"/>
                <a:ea typeface="SimSun" panose="02010600030101010101" pitchFamily="2" charset="-122"/>
              </a:rPr>
              <a:t>的取值组合不允许为</a:t>
            </a:r>
            <a:r>
              <a:rPr lang="en-US" altLang="zh-CN" sz="2000" dirty="0">
                <a:latin typeface="SimSun" panose="02010600030101010101" pitchFamily="2" charset="-122"/>
                <a:ea typeface="SimSun" panose="02010600030101010101" pitchFamily="2" charset="-122"/>
              </a:rPr>
              <a:t>0000</a:t>
            </a:r>
            <a:r>
              <a:rPr lang="zh-CN" altLang="en-US" sz="2000" dirty="0">
                <a:latin typeface="SimSun" panose="02010600030101010101" pitchFamily="2" charset="-122"/>
                <a:ea typeface="SimSun" panose="02010600030101010101" pitchFamily="2" charset="-122"/>
              </a:rPr>
              <a:t>，</a:t>
            </a:r>
            <a:r>
              <a:rPr lang="en-US" altLang="zh-CN" sz="2000" dirty="0">
                <a:latin typeface="SimSun" panose="02010600030101010101" pitchFamily="2" charset="-122"/>
                <a:ea typeface="SimSun" panose="02010600030101010101" pitchFamily="2" charset="-122"/>
              </a:rPr>
              <a:t>0001</a:t>
            </a:r>
            <a:r>
              <a:rPr lang="zh-CN" altLang="en-US" sz="2000" dirty="0">
                <a:latin typeface="SimSun" panose="02010600030101010101" pitchFamily="2" charset="-122"/>
                <a:ea typeface="SimSun" panose="02010600030101010101" pitchFamily="2" charset="-122"/>
              </a:rPr>
              <a:t>，</a:t>
            </a:r>
            <a:r>
              <a:rPr lang="en-US" altLang="zh-CN" sz="2000" dirty="0">
                <a:latin typeface="SimSun" panose="02010600030101010101" pitchFamily="2" charset="-122"/>
                <a:ea typeface="SimSun" panose="02010600030101010101" pitchFamily="2" charset="-122"/>
              </a:rPr>
              <a:t>0010</a:t>
            </a:r>
            <a:r>
              <a:rPr lang="zh-CN" altLang="en-US" sz="2000" dirty="0">
                <a:latin typeface="SimSun" panose="02010600030101010101" pitchFamily="2" charset="-122"/>
                <a:ea typeface="SimSun" panose="02010600030101010101" pitchFamily="2" charset="-122"/>
              </a:rPr>
              <a:t>，</a:t>
            </a:r>
            <a:r>
              <a:rPr lang="en-US" altLang="zh-CN" sz="2000" dirty="0">
                <a:latin typeface="SimSun" panose="02010600030101010101" pitchFamily="2" charset="-122"/>
                <a:ea typeface="SimSun" panose="02010600030101010101" pitchFamily="2" charset="-122"/>
              </a:rPr>
              <a:t>1101</a:t>
            </a:r>
            <a:r>
              <a:rPr lang="zh-CN" altLang="en-US" sz="2000" dirty="0">
                <a:latin typeface="SimSun" panose="02010600030101010101" pitchFamily="2" charset="-122"/>
                <a:ea typeface="SimSun" panose="02010600030101010101" pitchFamily="2" charset="-122"/>
              </a:rPr>
              <a:t>，</a:t>
            </a:r>
            <a:r>
              <a:rPr lang="en-US" altLang="zh-CN" sz="2000" dirty="0">
                <a:latin typeface="SimSun" panose="02010600030101010101" pitchFamily="2" charset="-122"/>
                <a:ea typeface="SimSun" panose="02010600030101010101" pitchFamily="2" charset="-122"/>
              </a:rPr>
              <a:t>1110</a:t>
            </a:r>
            <a:r>
              <a:rPr lang="zh-CN" altLang="en-US" sz="2000" dirty="0">
                <a:latin typeface="SimSun" panose="02010600030101010101" pitchFamily="2" charset="-122"/>
                <a:ea typeface="SimSun" panose="02010600030101010101" pitchFamily="2" charset="-122"/>
              </a:rPr>
              <a:t>，</a:t>
            </a:r>
            <a:r>
              <a:rPr lang="en-US" altLang="zh-CN" sz="2000" dirty="0">
                <a:latin typeface="SimSun" panose="02010600030101010101" pitchFamily="2" charset="-122"/>
                <a:ea typeface="SimSun" panose="02010600030101010101" pitchFamily="2" charset="-122"/>
              </a:rPr>
              <a:t>1111</a:t>
            </a:r>
            <a:r>
              <a:rPr lang="zh-CN" altLang="en-US" sz="2000" dirty="0">
                <a:latin typeface="SimSun" panose="02010600030101010101" pitchFamily="2" charset="-122"/>
                <a:ea typeface="SimSun" panose="02010600030101010101" pitchFamily="2" charset="-122"/>
              </a:rPr>
              <a:t>，与其对应的最小项可作为无关项，对应这</a:t>
            </a:r>
            <a:r>
              <a:rPr lang="en-US" altLang="zh-CN" sz="2000" dirty="0">
                <a:latin typeface="SimSun" panose="02010600030101010101" pitchFamily="2" charset="-122"/>
                <a:ea typeface="SimSun" panose="02010600030101010101" pitchFamily="2" charset="-122"/>
              </a:rPr>
              <a:t>6</a:t>
            </a:r>
            <a:r>
              <a:rPr lang="zh-CN" altLang="en-US" sz="2000" dirty="0">
                <a:latin typeface="SimSun" panose="02010600030101010101" pitchFamily="2" charset="-122"/>
                <a:ea typeface="SimSun" panose="02010600030101010101" pitchFamily="2" charset="-122"/>
              </a:rPr>
              <a:t>组输入值，函数</a:t>
            </a:r>
            <a:r>
              <a:rPr lang="en-US" altLang="zh-CN" sz="2000" dirty="0">
                <a:latin typeface="SimSun" panose="02010600030101010101" pitchFamily="2" charset="-122"/>
                <a:ea typeface="SimSun" panose="02010600030101010101" pitchFamily="2" charset="-122"/>
              </a:rPr>
              <a:t>F</a:t>
            </a:r>
            <a:r>
              <a:rPr lang="zh-CN" altLang="en-US" sz="2000" dirty="0">
                <a:latin typeface="SimSun" panose="02010600030101010101" pitchFamily="2" charset="-122"/>
                <a:ea typeface="SimSun" panose="02010600030101010101" pitchFamily="2" charset="-122"/>
              </a:rPr>
              <a:t>的值可记为“</a:t>
            </a:r>
            <a:r>
              <a:rPr lang="en-US" altLang="zh-CN" sz="2000" dirty="0">
                <a:latin typeface="SimSun" panose="02010600030101010101" pitchFamily="2" charset="-122"/>
                <a:ea typeface="SimSun" panose="02010600030101010101" pitchFamily="2" charset="-122"/>
              </a:rPr>
              <a:t>d”</a:t>
            </a:r>
            <a:r>
              <a:rPr lang="zh-CN" altLang="en-US" sz="2000" dirty="0">
                <a:latin typeface="SimSun" panose="02010600030101010101" pitchFamily="2" charset="-122"/>
                <a:ea typeface="SimSun" panose="02010600030101010101" pitchFamily="2" charset="-122"/>
              </a:rPr>
              <a:t>，表示函数</a:t>
            </a:r>
            <a:r>
              <a:rPr lang="en-US" altLang="zh-CN" sz="2000" dirty="0">
                <a:latin typeface="SimSun" panose="02010600030101010101" pitchFamily="2" charset="-122"/>
                <a:ea typeface="SimSun" panose="02010600030101010101" pitchFamily="2" charset="-122"/>
              </a:rPr>
              <a:t>F</a:t>
            </a:r>
            <a:r>
              <a:rPr lang="zh-CN" altLang="en-US" sz="2000" dirty="0">
                <a:latin typeface="SimSun" panose="02010600030101010101" pitchFamily="2" charset="-122"/>
                <a:ea typeface="SimSun" panose="02010600030101010101" pitchFamily="2" charset="-122"/>
              </a:rPr>
              <a:t>既可以当作</a:t>
            </a:r>
            <a:r>
              <a:rPr lang="en-US" altLang="zh-CN" sz="2000" dirty="0">
                <a:latin typeface="SimSun" panose="02010600030101010101" pitchFamily="2" charset="-122"/>
                <a:ea typeface="SimSun" panose="02010600030101010101" pitchFamily="2" charset="-122"/>
              </a:rPr>
              <a:t>1</a:t>
            </a:r>
            <a:r>
              <a:rPr lang="zh-CN" altLang="en-US" sz="2000" dirty="0">
                <a:latin typeface="SimSun" panose="02010600030101010101" pitchFamily="2" charset="-122"/>
                <a:ea typeface="SimSun" panose="02010600030101010101" pitchFamily="2" charset="-122"/>
              </a:rPr>
              <a:t>处理，也可以当作</a:t>
            </a:r>
            <a:r>
              <a:rPr lang="en-US" altLang="zh-CN" sz="2000" dirty="0">
                <a:latin typeface="SimSun" panose="02010600030101010101" pitchFamily="2" charset="-122"/>
                <a:ea typeface="SimSun" panose="02010600030101010101" pitchFamily="2" charset="-122"/>
              </a:rPr>
              <a:t>0</a:t>
            </a:r>
            <a:r>
              <a:rPr lang="zh-CN" altLang="en-US" sz="2000" dirty="0">
                <a:latin typeface="SimSun" panose="02010600030101010101" pitchFamily="2" charset="-122"/>
                <a:ea typeface="SimSun" panose="02010600030101010101" pitchFamily="2" charset="-122"/>
              </a:rPr>
              <a:t>处理。</a:t>
            </a:r>
            <a:endParaRPr lang="en-US" altLang="zh-CN" sz="2000" dirty="0">
              <a:latin typeface="SimSun" panose="02010600030101010101" pitchFamily="2" charset="-122"/>
              <a:ea typeface="SimSun" panose="02010600030101010101" pitchFamily="2" charset="-122"/>
            </a:endParaRPr>
          </a:p>
          <a:p>
            <a:pPr eaLnBrk="1" hangingPunct="1">
              <a:buFont typeface="Wingdings" pitchFamily="2" charset="2"/>
              <a:buChar char="l"/>
            </a:pPr>
            <a:r>
              <a:rPr lang="zh-CN" altLang="en-US" sz="2000" dirty="0">
                <a:latin typeface="SimSun" panose="02010600030101010101" pitchFamily="2" charset="-122"/>
                <a:ea typeface="SimSun" panose="02010600030101010101" pitchFamily="2" charset="-122"/>
              </a:rPr>
              <a:t>据此可得出该问题的真值表如表</a:t>
            </a:r>
            <a:r>
              <a:rPr lang="en-US" altLang="zh-CN" sz="2000" dirty="0">
                <a:latin typeface="SimSun" panose="02010600030101010101" pitchFamily="2" charset="-122"/>
                <a:ea typeface="SimSun" panose="02010600030101010101" pitchFamily="2" charset="-122"/>
              </a:rPr>
              <a:t>3-20</a:t>
            </a:r>
            <a:r>
              <a:rPr lang="zh-CN" altLang="en-US" sz="2000" dirty="0">
                <a:latin typeface="SimSun" panose="02010600030101010101" pitchFamily="2" charset="-122"/>
                <a:ea typeface="SimSun" panose="02010600030101010101" pitchFamily="2" charset="-122"/>
              </a:rPr>
              <a:t>所列</a:t>
            </a:r>
            <a:r>
              <a:rPr lang="zh-CN" altLang="en-US" dirty="0"/>
              <a:t>。 </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6739">
                                            <p:txEl>
                                              <p:pRg st="1" end="1"/>
                                            </p:txEl>
                                          </p:spTgt>
                                        </p:tgtEl>
                                        <p:attrNameLst>
                                          <p:attrName>style.visibility</p:attrName>
                                        </p:attrNameLst>
                                      </p:cBhvr>
                                      <p:to>
                                        <p:strVal val="visible"/>
                                      </p:to>
                                    </p:set>
                                    <p:anim calcmode="lin" valueType="num">
                                      <p:cBhvr additive="base">
                                        <p:cTn id="7" dur="500" fill="hold"/>
                                        <p:tgtEl>
                                          <p:spTgt spid="11673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6739">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6739">
                                            <p:txEl>
                                              <p:pRg st="2" end="2"/>
                                            </p:txEl>
                                          </p:spTgt>
                                        </p:tgtEl>
                                        <p:attrNameLst>
                                          <p:attrName>style.visibility</p:attrName>
                                        </p:attrNameLst>
                                      </p:cBhvr>
                                      <p:to>
                                        <p:strVal val="visible"/>
                                      </p:to>
                                    </p:set>
                                    <p:anim calcmode="lin" valueType="num">
                                      <p:cBhvr additive="base">
                                        <p:cTn id="11" dur="500" fill="hold"/>
                                        <p:tgtEl>
                                          <p:spTgt spid="116739">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6739">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16739">
                                            <p:txEl>
                                              <p:pRg st="3" end="3"/>
                                            </p:txEl>
                                          </p:spTgt>
                                        </p:tgtEl>
                                        <p:attrNameLst>
                                          <p:attrName>style.visibility</p:attrName>
                                        </p:attrNameLst>
                                      </p:cBhvr>
                                      <p:to>
                                        <p:strVal val="visible"/>
                                      </p:to>
                                    </p:set>
                                    <p:anim calcmode="lin" valueType="num">
                                      <p:cBhvr additive="base">
                                        <p:cTn id="15" dur="500" fill="hold"/>
                                        <p:tgtEl>
                                          <p:spTgt spid="116739">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16739">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16739">
                                            <p:txEl>
                                              <p:pRg st="4" end="4"/>
                                            </p:txEl>
                                          </p:spTgt>
                                        </p:tgtEl>
                                        <p:attrNameLst>
                                          <p:attrName>style.visibility</p:attrName>
                                        </p:attrNameLst>
                                      </p:cBhvr>
                                      <p:to>
                                        <p:strVal val="visible"/>
                                      </p:to>
                                    </p:set>
                                    <p:anim calcmode="lin" valueType="num">
                                      <p:cBhvr additive="base">
                                        <p:cTn id="19" dur="500" fill="hold"/>
                                        <p:tgtEl>
                                          <p:spTgt spid="116739">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6739">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16739">
                                            <p:txEl>
                                              <p:pRg st="5" end="5"/>
                                            </p:txEl>
                                          </p:spTgt>
                                        </p:tgtEl>
                                        <p:attrNameLst>
                                          <p:attrName>style.visibility</p:attrName>
                                        </p:attrNameLst>
                                      </p:cBhvr>
                                      <p:to>
                                        <p:strVal val="visible"/>
                                      </p:to>
                                    </p:set>
                                    <p:anim calcmode="lin" valueType="num">
                                      <p:cBhvr additive="base">
                                        <p:cTn id="23" dur="500" fill="hold"/>
                                        <p:tgtEl>
                                          <p:spTgt spid="116739">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1673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536579" name="Group 3"/>
          <p:cNvGraphicFramePr>
            <a:graphicFrameLocks noGrp="1"/>
          </p:cNvGraphicFramePr>
          <p:nvPr>
            <p:ph idx="1"/>
          </p:nvPr>
        </p:nvGraphicFramePr>
        <p:xfrm>
          <a:off x="6003925" y="981075"/>
          <a:ext cx="2817813" cy="5497516"/>
        </p:xfrm>
        <a:graphic>
          <a:graphicData uri="http://schemas.openxmlformats.org/drawingml/2006/table">
            <a:tbl>
              <a:tblPr/>
              <a:tblGrid>
                <a:gridCol w="563563">
                  <a:extLst>
                    <a:ext uri="{9D8B030D-6E8A-4147-A177-3AD203B41FA5}">
                      <a16:colId xmlns:a16="http://schemas.microsoft.com/office/drawing/2014/main" val="20000"/>
                    </a:ext>
                  </a:extLst>
                </a:gridCol>
                <a:gridCol w="563562">
                  <a:extLst>
                    <a:ext uri="{9D8B030D-6E8A-4147-A177-3AD203B41FA5}">
                      <a16:colId xmlns:a16="http://schemas.microsoft.com/office/drawing/2014/main" val="20001"/>
                    </a:ext>
                  </a:extLst>
                </a:gridCol>
                <a:gridCol w="563563">
                  <a:extLst>
                    <a:ext uri="{9D8B030D-6E8A-4147-A177-3AD203B41FA5}">
                      <a16:colId xmlns:a16="http://schemas.microsoft.com/office/drawing/2014/main" val="20002"/>
                    </a:ext>
                  </a:extLst>
                </a:gridCol>
                <a:gridCol w="563562">
                  <a:extLst>
                    <a:ext uri="{9D8B030D-6E8A-4147-A177-3AD203B41FA5}">
                      <a16:colId xmlns:a16="http://schemas.microsoft.com/office/drawing/2014/main" val="20003"/>
                    </a:ext>
                  </a:extLst>
                </a:gridCol>
                <a:gridCol w="563563">
                  <a:extLst>
                    <a:ext uri="{9D8B030D-6E8A-4147-A177-3AD203B41FA5}">
                      <a16:colId xmlns:a16="http://schemas.microsoft.com/office/drawing/2014/main" val="20004"/>
                    </a:ext>
                  </a:extLst>
                </a:gridCol>
              </a:tblGrid>
              <a:tr h="311150">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A</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B</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C</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D</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F</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22263">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d</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327025">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d</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327025">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d</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325438">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325438">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r h="327025">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6"/>
                  </a:ext>
                </a:extLst>
              </a:tr>
              <a:tr h="325438">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7"/>
                  </a:ext>
                </a:extLst>
              </a:tr>
              <a:tr h="327025">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8"/>
                  </a:ext>
                </a:extLst>
              </a:tr>
              <a:tr h="325438">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9"/>
                  </a:ext>
                </a:extLst>
              </a:tr>
              <a:tr h="327025">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0"/>
                  </a:ext>
                </a:extLst>
              </a:tr>
              <a:tr h="325438">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1"/>
                  </a:ext>
                </a:extLst>
              </a:tr>
              <a:tr h="327025">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2"/>
                  </a:ext>
                </a:extLst>
              </a:tr>
              <a:tr h="325438">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3"/>
                  </a:ext>
                </a:extLst>
              </a:tr>
              <a:tr h="327025">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d</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4"/>
                  </a:ext>
                </a:extLst>
              </a:tr>
              <a:tr h="311150">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0</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d</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5"/>
                  </a:ext>
                </a:extLst>
              </a:tr>
              <a:tr h="311150">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25450" rtl="0" eaLnBrk="1" fontAlgn="base" latinLnBrk="0" hangingPunct="1">
                        <a:lnSpc>
                          <a:spcPct val="100000"/>
                        </a:lnSpc>
                        <a:spcBef>
                          <a:spcPct val="0"/>
                        </a:spcBef>
                        <a:spcAft>
                          <a:spcPct val="0"/>
                        </a:spcAft>
                        <a:buClrTx/>
                        <a:buSzPct val="120000"/>
                        <a:buFontTx/>
                        <a:buNone/>
                      </a:pPr>
                      <a:r>
                        <a:rPr kumimoji="1" lang="en-US" altLang="zh-CN" sz="1200" b="1"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d</a:t>
                      </a:r>
                      <a:endParaRPr kumimoji="1" lang="en-US" altLang="zh-CN" sz="1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16"/>
                  </a:ext>
                </a:extLst>
              </a:tr>
            </a:tbl>
          </a:graphicData>
        </a:graphic>
      </p:graphicFrame>
      <p:sp>
        <p:nvSpPr>
          <p:cNvPr id="536690" name="Rectangle 114"/>
          <p:cNvSpPr/>
          <p:nvPr/>
        </p:nvSpPr>
        <p:spPr>
          <a:xfrm>
            <a:off x="130175" y="996950"/>
            <a:ext cx="8763000" cy="5403850"/>
          </a:xfrm>
          <a:prstGeom prst="rect">
            <a:avLst/>
          </a:prstGeom>
          <a:noFill/>
          <a:ln w="9525">
            <a:noFill/>
          </a:ln>
        </p:spPr>
        <p:txBody>
          <a:bodyPr/>
          <a:lstStyle/>
          <a:p>
            <a:pPr marL="342900" indent="-342900">
              <a:lnSpc>
                <a:spcPct val="130000"/>
              </a:lnSpc>
              <a:spcBef>
                <a:spcPct val="0"/>
              </a:spcBef>
              <a:buClr>
                <a:schemeClr val="hlink"/>
              </a:buClr>
              <a:buSzPct val="120000"/>
              <a:buFont typeface="Wingdings" panose="05000000000000000000" pitchFamily="2" charset="2"/>
              <a:buChar char="v"/>
            </a:pPr>
            <a:r>
              <a:rPr lang="zh-CN" altLang="en-US" dirty="0">
                <a:latin typeface="Times New Roman" panose="02020603050405020304" pitchFamily="18" charset="0"/>
                <a:ea typeface="楷体_GB2312" pitchFamily="49" charset="-122"/>
              </a:rPr>
              <a:t>函数的“最小项之和”表达式，即</a:t>
            </a:r>
          </a:p>
          <a:p>
            <a:pPr marL="742950" lvl="1" indent="-285750" eaLnBrk="1" hangingPunct="1">
              <a:lnSpc>
                <a:spcPct val="130000"/>
              </a:lnSpc>
              <a:spcBef>
                <a:spcPct val="0"/>
              </a:spcBef>
              <a:buClr>
                <a:srgbClr val="0000FF"/>
              </a:buClr>
              <a:buChar char="•"/>
            </a:pPr>
            <a:r>
              <a:rPr lang="en-US" altLang="zh-CN" sz="2000" dirty="0">
                <a:latin typeface="Times New Roman" panose="02020603050405020304" pitchFamily="18" charset="0"/>
                <a:ea typeface="楷体_GB2312" pitchFamily="49" charset="-122"/>
              </a:rPr>
              <a:t>F(A,B,C,D)=∑m(7,9,11,12)+∑d(0,1,2,13,14,15)</a:t>
            </a:r>
            <a:r>
              <a:rPr lang="en-US" altLang="zh-CN" dirty="0">
                <a:latin typeface="Times New Roman" panose="02020603050405020304" pitchFamily="18" charset="0"/>
                <a:ea typeface="楷体_GB2312" pitchFamily="49" charset="-122"/>
              </a:rPr>
              <a:t> </a:t>
            </a:r>
          </a:p>
          <a:p>
            <a:pPr marL="342900" indent="-342900">
              <a:lnSpc>
                <a:spcPct val="130000"/>
              </a:lnSpc>
              <a:spcBef>
                <a:spcPct val="0"/>
              </a:spcBef>
              <a:buClr>
                <a:schemeClr val="hlink"/>
              </a:buClr>
              <a:buSzPct val="120000"/>
              <a:buFont typeface="Wingdings" panose="05000000000000000000" pitchFamily="2" charset="2"/>
              <a:buChar char="v"/>
            </a:pPr>
            <a:r>
              <a:rPr lang="zh-CN" altLang="en-US" dirty="0">
                <a:latin typeface="Times New Roman" panose="02020603050405020304" pitchFamily="18" charset="0"/>
                <a:ea typeface="楷体_GB2312" pitchFamily="49" charset="-122"/>
              </a:rPr>
              <a:t>不考虑无关项的化简</a:t>
            </a:r>
          </a:p>
          <a:p>
            <a:pPr marL="342900" indent="-342900">
              <a:lnSpc>
                <a:spcPct val="130000"/>
              </a:lnSpc>
              <a:spcBef>
                <a:spcPct val="0"/>
              </a:spcBef>
              <a:buClr>
                <a:schemeClr val="hlink"/>
              </a:buClr>
              <a:buSzPct val="120000"/>
              <a:buFont typeface="Wingdings" panose="05000000000000000000" pitchFamily="2" charset="2"/>
              <a:buChar char="v"/>
            </a:pPr>
            <a:endParaRPr lang="zh-CN" altLang="en-US" dirty="0">
              <a:latin typeface="Times New Roman" panose="02020603050405020304" pitchFamily="18" charset="0"/>
              <a:ea typeface="楷体_GB2312" pitchFamily="49" charset="-122"/>
            </a:endParaRPr>
          </a:p>
          <a:p>
            <a:pPr marL="342900" indent="-342900">
              <a:lnSpc>
                <a:spcPct val="130000"/>
              </a:lnSpc>
              <a:spcBef>
                <a:spcPct val="0"/>
              </a:spcBef>
              <a:buClr>
                <a:schemeClr val="hlink"/>
              </a:buClr>
              <a:buSzPct val="120000"/>
              <a:buFont typeface="Wingdings" panose="05000000000000000000" pitchFamily="2" charset="2"/>
              <a:buChar char="v"/>
            </a:pPr>
            <a:r>
              <a:rPr lang="zh-CN" altLang="en-US" dirty="0">
                <a:latin typeface="Times New Roman" panose="02020603050405020304" pitchFamily="18" charset="0"/>
                <a:ea typeface="楷体_GB2312" pitchFamily="49" charset="-122"/>
              </a:rPr>
              <a:t>考虑无关项的化简</a:t>
            </a:r>
          </a:p>
          <a:p>
            <a:pPr marL="342900" indent="-342900">
              <a:lnSpc>
                <a:spcPct val="130000"/>
              </a:lnSpc>
              <a:spcBef>
                <a:spcPct val="0"/>
              </a:spcBef>
              <a:buClr>
                <a:schemeClr val="hlink"/>
              </a:buClr>
              <a:buSzPct val="120000"/>
              <a:buFont typeface="Wingdings" panose="05000000000000000000" pitchFamily="2" charset="2"/>
              <a:buNone/>
            </a:pPr>
            <a:r>
              <a:rPr lang="zh-CN" altLang="en-US" dirty="0">
                <a:latin typeface="Times New Roman" panose="02020603050405020304" pitchFamily="18" charset="0"/>
                <a:ea typeface="楷体_GB2312" pitchFamily="49" charset="-122"/>
              </a:rPr>
              <a:t>          </a:t>
            </a:r>
            <a:r>
              <a:rPr lang="en-US" altLang="zh-CN" dirty="0">
                <a:latin typeface="Times New Roman" panose="02020603050405020304" pitchFamily="18" charset="0"/>
                <a:ea typeface="楷体_GB2312" pitchFamily="49" charset="-122"/>
              </a:rPr>
              <a:t>F(A,B,C,D)=AB+AD+BCD </a:t>
            </a:r>
          </a:p>
        </p:txBody>
      </p:sp>
      <p:sp>
        <p:nvSpPr>
          <p:cNvPr id="48244" name="Rectangle 115"/>
          <p:cNvSpPr/>
          <p:nvPr/>
        </p:nvSpPr>
        <p:spPr>
          <a:xfrm>
            <a:off x="0" y="3309938"/>
            <a:ext cx="9144000" cy="0"/>
          </a:xfrm>
          <a:prstGeom prst="rect">
            <a:avLst/>
          </a:prstGeom>
          <a:noFill/>
          <a:ln w="9525">
            <a:noFill/>
          </a:ln>
        </p:spPr>
        <p:txBody>
          <a:bodyPr wrap="none" anchor="ctr">
            <a:spAutoFit/>
          </a:bodyPr>
          <a:lstStyle/>
          <a:p>
            <a:endParaRPr lang="zh-CN" altLang="en-US" dirty="0">
              <a:latin typeface="宋体" panose="02010600030101010101" pitchFamily="2" charset="-122"/>
            </a:endParaRPr>
          </a:p>
        </p:txBody>
      </p:sp>
      <p:graphicFrame>
        <p:nvGraphicFramePr>
          <p:cNvPr id="536692" name="Object 116"/>
          <p:cNvGraphicFramePr>
            <a:graphicFrameLocks noChangeAspect="1"/>
          </p:cNvGraphicFramePr>
          <p:nvPr/>
        </p:nvGraphicFramePr>
        <p:xfrm>
          <a:off x="595313" y="2470150"/>
          <a:ext cx="4624387" cy="454025"/>
        </p:xfrm>
        <a:graphic>
          <a:graphicData uri="http://schemas.openxmlformats.org/presentationml/2006/ole">
            <mc:AlternateContent xmlns:mc="http://schemas.openxmlformats.org/markup-compatibility/2006">
              <mc:Choice xmlns:v="urn:schemas-microsoft-com:vml" Requires="v">
                <p:oleObj spid="_x0000_s14390" r:id="rId4" imgW="2425700" imgH="241300" progId="">
                  <p:embed/>
                </p:oleObj>
              </mc:Choice>
              <mc:Fallback>
                <p:oleObj r:id="rId4" imgW="2425700" imgH="241300" progId="">
                  <p:embed/>
                  <p:pic>
                    <p:nvPicPr>
                      <p:cNvPr id="0" name="Picture 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5313" y="2470150"/>
                        <a:ext cx="4624387"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pic>
        <p:nvPicPr>
          <p:cNvPr id="536693" name="Picture 117"/>
          <p:cNvPicPr>
            <a:picLocks noChangeAspect="1"/>
          </p:cNvPicPr>
          <p:nvPr/>
        </p:nvPicPr>
        <p:blipFill>
          <a:blip r:embed="rId6"/>
          <a:stretch>
            <a:fillRect/>
          </a:stretch>
        </p:blipFill>
        <p:spPr>
          <a:xfrm>
            <a:off x="1403350" y="3933825"/>
            <a:ext cx="2914650" cy="2343150"/>
          </a:xfrm>
          <a:prstGeom prst="rect">
            <a:avLst/>
          </a:prstGeom>
          <a:noFill/>
          <a:ln w="9525">
            <a:noFill/>
          </a:ln>
        </p:spPr>
      </p:pic>
      <p:pic>
        <p:nvPicPr>
          <p:cNvPr id="536694" name="Picture 118"/>
          <p:cNvPicPr>
            <a:picLocks noChangeAspect="1"/>
          </p:cNvPicPr>
          <p:nvPr/>
        </p:nvPicPr>
        <p:blipFill>
          <a:blip r:embed="rId7"/>
          <a:stretch>
            <a:fillRect/>
          </a:stretch>
        </p:blipFill>
        <p:spPr>
          <a:xfrm>
            <a:off x="4594225" y="3933825"/>
            <a:ext cx="2857500" cy="2295525"/>
          </a:xfrm>
          <a:prstGeom prst="rect">
            <a:avLst/>
          </a:prstGeom>
          <a:noFill/>
          <a:ln w="9525">
            <a:noFill/>
          </a:ln>
        </p:spPr>
      </p:pic>
      <p:pic>
        <p:nvPicPr>
          <p:cNvPr id="536695" name="Picture 119" descr="LJ75"/>
          <p:cNvPicPr>
            <a:picLocks noChangeAspect="1"/>
          </p:cNvPicPr>
          <p:nvPr/>
        </p:nvPicPr>
        <p:blipFill>
          <a:blip r:embed="rId8"/>
          <a:stretch>
            <a:fillRect/>
          </a:stretch>
        </p:blipFill>
        <p:spPr>
          <a:xfrm>
            <a:off x="5443538" y="1412875"/>
            <a:ext cx="3232150" cy="2425700"/>
          </a:xfrm>
          <a:prstGeom prst="rect">
            <a:avLst/>
          </a:prstGeom>
          <a:noFill/>
          <a:ln w="9525">
            <a:noFill/>
          </a:ln>
        </p:spPr>
      </p:pic>
      <p:sp>
        <p:nvSpPr>
          <p:cNvPr id="10" name="Rectangle 2">
            <a:extLst>
              <a:ext uri="{FF2B5EF4-FFF2-40B4-BE49-F238E27FC236}">
                <a16:creationId xmlns:a16="http://schemas.microsoft.com/office/drawing/2014/main" id="{31B6F0CC-F775-0146-8F80-5E3E507E234C}"/>
              </a:ext>
            </a:extLst>
          </p:cNvPr>
          <p:cNvSpPr>
            <a:spLocks noGrp="1"/>
          </p:cNvSpPr>
          <p:nvPr>
            <p:ph type="title"/>
          </p:nvPr>
        </p:nvSpPr>
        <p:spPr/>
        <p:txBody>
          <a:bodyPr vert="horz" wrap="square" lIns="91440" tIns="45720" rIns="91440" bIns="45720" anchor="ctr"/>
          <a:lstStyle/>
          <a:p>
            <a:pPr eaLnBrk="1" hangingPunct="1"/>
            <a:r>
              <a:rPr lang="en-US" altLang="zh-CN" sz="2800" dirty="0"/>
              <a:t>3. </a:t>
            </a:r>
            <a:r>
              <a:rPr lang="zh-CN" altLang="en-US" sz="2800" dirty="0"/>
              <a:t>包含无关项的组合逻辑电路的设计 </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669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36690">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36690">
                                            <p:txEl>
                                              <p:pRg st="2" end="2"/>
                                            </p:txEl>
                                          </p:spTgt>
                                        </p:tgtEl>
                                        <p:attrNameLst>
                                          <p:attrName>style.visibility</p:attrName>
                                        </p:attrNameLst>
                                      </p:cBhvr>
                                      <p:to>
                                        <p:strVal val="visible"/>
                                      </p:to>
                                    </p:set>
                                  </p:childTnLst>
                                </p:cTn>
                              </p:par>
                              <p:par>
                                <p:cTn id="13" presetID="2" presetClass="exit" presetSubtype="4" fill="hold" nodeType="withEffect">
                                  <p:stCondLst>
                                    <p:cond delay="0"/>
                                  </p:stCondLst>
                                  <p:childTnLst>
                                    <p:anim calcmode="lin" valueType="num">
                                      <p:cBhvr additive="base">
                                        <p:cTn id="14" dur="500"/>
                                        <p:tgtEl>
                                          <p:spTgt spid="536579"/>
                                        </p:tgtEl>
                                        <p:attrNameLst>
                                          <p:attrName>ppt_x</p:attrName>
                                        </p:attrNameLst>
                                      </p:cBhvr>
                                      <p:tavLst>
                                        <p:tav tm="0">
                                          <p:val>
                                            <p:strVal val="ppt_x"/>
                                          </p:val>
                                        </p:tav>
                                        <p:tav tm="100000">
                                          <p:val>
                                            <p:strVal val="ppt_x"/>
                                          </p:val>
                                        </p:tav>
                                      </p:tavLst>
                                    </p:anim>
                                    <p:anim calcmode="lin" valueType="num">
                                      <p:cBhvr additive="base">
                                        <p:cTn id="15" dur="500"/>
                                        <p:tgtEl>
                                          <p:spTgt spid="536579"/>
                                        </p:tgtEl>
                                        <p:attrNameLst>
                                          <p:attrName>ppt_y</p:attrName>
                                        </p:attrNameLst>
                                      </p:cBhvr>
                                      <p:tavLst>
                                        <p:tav tm="0">
                                          <p:val>
                                            <p:strVal val="ppt_y"/>
                                          </p:val>
                                        </p:tav>
                                        <p:tav tm="100000">
                                          <p:val>
                                            <p:strVal val="1+ppt_h/2"/>
                                          </p:val>
                                        </p:tav>
                                      </p:tavLst>
                                    </p:anim>
                                    <p:set>
                                      <p:cBhvr>
                                        <p:cTn id="16" dur="1" fill="hold">
                                          <p:stCondLst>
                                            <p:cond delay="499"/>
                                          </p:stCondLst>
                                        </p:cTn>
                                        <p:tgtEl>
                                          <p:spTgt spid="536579"/>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3669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3669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36690">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3669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36690">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5" presetClass="entr" presetSubtype="0" fill="hold" nodeType="clickEffect">
                                  <p:stCondLst>
                                    <p:cond delay="0"/>
                                  </p:stCondLst>
                                  <p:childTnLst>
                                    <p:set>
                                      <p:cBhvr>
                                        <p:cTn id="40" dur="1" fill="hold">
                                          <p:stCondLst>
                                            <p:cond delay="0"/>
                                          </p:stCondLst>
                                        </p:cTn>
                                        <p:tgtEl>
                                          <p:spTgt spid="536695"/>
                                        </p:tgtEl>
                                        <p:attrNameLst>
                                          <p:attrName>style.visibility</p:attrName>
                                        </p:attrNameLst>
                                      </p:cBhvr>
                                      <p:to>
                                        <p:strVal val="visible"/>
                                      </p:to>
                                    </p:set>
                                    <p:anim calcmode="lin" valueType="num">
                                      <p:cBhvr>
                                        <p:cTn id="41" dur="1000" fill="hold"/>
                                        <p:tgtEl>
                                          <p:spTgt spid="536695"/>
                                        </p:tgtEl>
                                        <p:attrNameLst>
                                          <p:attrName>ppt_w</p:attrName>
                                        </p:attrNameLst>
                                      </p:cBhvr>
                                      <p:tavLst>
                                        <p:tav tm="0">
                                          <p:val>
                                            <p:fltVal val="0"/>
                                          </p:val>
                                        </p:tav>
                                        <p:tav tm="100000">
                                          <p:val>
                                            <p:strVal val="#ppt_w"/>
                                          </p:val>
                                        </p:tav>
                                      </p:tavLst>
                                    </p:anim>
                                    <p:anim calcmode="lin" valueType="num">
                                      <p:cBhvr>
                                        <p:cTn id="42" dur="1000" fill="hold"/>
                                        <p:tgtEl>
                                          <p:spTgt spid="536695"/>
                                        </p:tgtEl>
                                        <p:attrNameLst>
                                          <p:attrName>ppt_h</p:attrName>
                                        </p:attrNameLst>
                                      </p:cBhvr>
                                      <p:tavLst>
                                        <p:tav tm="0">
                                          <p:val>
                                            <p:fltVal val="0"/>
                                          </p:val>
                                        </p:tav>
                                        <p:tav tm="100000">
                                          <p:val>
                                            <p:strVal val="#ppt_h"/>
                                          </p:val>
                                        </p:tav>
                                      </p:tavLst>
                                    </p:anim>
                                    <p:anim calcmode="lin" valueType="num">
                                      <p:cBhvr>
                                        <p:cTn id="43" dur="1000" fill="hold"/>
                                        <p:tgtEl>
                                          <p:spTgt spid="536695"/>
                                        </p:tgtEl>
                                        <p:attrNameLst>
                                          <p:attrName>ppt_x</p:attrName>
                                        </p:attrNameLst>
                                      </p:cBhvr>
                                      <p:tavLst>
                                        <p:tav tm="0" fmla="#ppt_x+(cos(-2*pi*(1-$))*-#ppt_x-sin(-2*pi*(1-$))*(1-#ppt_y))*(1-$)">
                                          <p:val>
                                            <p:fltVal val="0"/>
                                          </p:val>
                                        </p:tav>
                                        <p:tav tm="100000">
                                          <p:val>
                                            <p:fltVal val="1"/>
                                          </p:val>
                                        </p:tav>
                                      </p:tavLst>
                                    </p:anim>
                                    <p:anim calcmode="lin" valueType="num">
                                      <p:cBhvr>
                                        <p:cTn id="44" dur="1000" fill="hold"/>
                                        <p:tgtEl>
                                          <p:spTgt spid="536695"/>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6690" grpId="0" build="p"/>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61" name="Rectangle 2"/>
          <p:cNvSpPr>
            <a:spLocks noGrp="1"/>
          </p:cNvSpPr>
          <p:nvPr>
            <p:ph type="title"/>
          </p:nvPr>
        </p:nvSpPr>
        <p:spPr>
          <a:xfrm>
            <a:off x="685800" y="466725"/>
            <a:ext cx="7772400" cy="298450"/>
          </a:xfrm>
        </p:spPr>
        <p:txBody>
          <a:bodyPr vert="horz" wrap="square" lIns="91440" tIns="45720" rIns="91440" bIns="45720" anchor="ctr"/>
          <a:lstStyle/>
          <a:p>
            <a:pPr eaLnBrk="1" hangingPunct="1"/>
            <a:r>
              <a:rPr lang="en-US" altLang="zh-CN" sz="2800" dirty="0"/>
              <a:t>4. </a:t>
            </a:r>
            <a:r>
              <a:rPr lang="zh-CN" altLang="en-US" sz="2800" dirty="0"/>
              <a:t>考虑级数的组合逻辑电路设计</a:t>
            </a:r>
            <a:r>
              <a:rPr lang="zh-CN" altLang="en-US" dirty="0"/>
              <a:t> </a:t>
            </a:r>
          </a:p>
        </p:txBody>
      </p:sp>
      <p:sp>
        <p:nvSpPr>
          <p:cNvPr id="537603" name="Rectangle 3"/>
          <p:cNvSpPr>
            <a:spLocks noGrp="1"/>
          </p:cNvSpPr>
          <p:nvPr>
            <p:ph idx="1"/>
          </p:nvPr>
        </p:nvSpPr>
        <p:spPr/>
        <p:txBody>
          <a:bodyPr vert="horz" wrap="square" lIns="91440" tIns="45720" rIns="91440" bIns="45720" anchor="t"/>
          <a:lstStyle/>
          <a:p>
            <a:pPr eaLnBrk="1" hangingPunct="1"/>
            <a:r>
              <a:rPr lang="zh-CN" altLang="en-US" dirty="0">
                <a:solidFill>
                  <a:schemeClr val="accent2"/>
                </a:solidFill>
              </a:rPr>
              <a:t>例</a:t>
            </a:r>
            <a:r>
              <a:rPr lang="en-US" altLang="zh-CN" dirty="0">
                <a:solidFill>
                  <a:schemeClr val="accent2"/>
                </a:solidFill>
              </a:rPr>
              <a:t>3.14</a:t>
            </a:r>
            <a:r>
              <a:rPr lang="en-US" altLang="zh-CN" dirty="0"/>
              <a:t> </a:t>
            </a:r>
            <a:r>
              <a:rPr lang="zh-CN" altLang="en-US" dirty="0"/>
              <a:t>用“与非”门、“与或非”门分别实现函数：</a:t>
            </a:r>
          </a:p>
          <a:p>
            <a:pPr eaLnBrk="1" hangingPunct="1"/>
            <a:r>
              <a:rPr lang="zh-CN" altLang="en-US" dirty="0">
                <a:solidFill>
                  <a:schemeClr val="accent2"/>
                </a:solidFill>
              </a:rPr>
              <a:t>解：</a:t>
            </a:r>
            <a:r>
              <a:rPr lang="zh-CN" altLang="en-US" dirty="0"/>
              <a:t>对</a:t>
            </a:r>
            <a:r>
              <a:rPr lang="en-US" altLang="zh-CN" dirty="0"/>
              <a:t>F</a:t>
            </a:r>
            <a:r>
              <a:rPr lang="zh-CN" altLang="en-US" dirty="0"/>
              <a:t>两次求反可得其“与或非”形式，再进行一次展开，可得到其“与非</a:t>
            </a:r>
            <a:r>
              <a:rPr lang="en-US" altLang="zh-CN" dirty="0"/>
              <a:t>-</a:t>
            </a:r>
            <a:r>
              <a:rPr lang="zh-CN" altLang="en-US" dirty="0"/>
              <a:t>与非”形式</a:t>
            </a:r>
          </a:p>
          <a:p>
            <a:pPr eaLnBrk="1" hangingPunct="1"/>
            <a:endParaRPr lang="zh-CN" altLang="en-US" dirty="0"/>
          </a:p>
          <a:p>
            <a:pPr eaLnBrk="1" hangingPunct="1"/>
            <a:r>
              <a:rPr lang="zh-CN" altLang="en-US" dirty="0"/>
              <a:t>如果先求出   的最简“与</a:t>
            </a:r>
            <a:r>
              <a:rPr lang="en-US" altLang="zh-CN" dirty="0"/>
              <a:t>-</a:t>
            </a:r>
            <a:r>
              <a:rPr lang="zh-CN" altLang="en-US" dirty="0"/>
              <a:t>或”式，再对    求反，可使</a:t>
            </a:r>
            <a:r>
              <a:rPr lang="en-US" altLang="zh-CN" dirty="0"/>
              <a:t>F</a:t>
            </a:r>
            <a:r>
              <a:rPr lang="zh-CN" altLang="en-US" dirty="0"/>
              <a:t>的级数减少： </a:t>
            </a:r>
          </a:p>
        </p:txBody>
      </p:sp>
      <p:sp>
        <p:nvSpPr>
          <p:cNvPr id="49163" name="Rectangle 4"/>
          <p:cNvSpPr/>
          <p:nvPr/>
        </p:nvSpPr>
        <p:spPr>
          <a:xfrm>
            <a:off x="0" y="3319463"/>
            <a:ext cx="9144000" cy="0"/>
          </a:xfrm>
          <a:prstGeom prst="rect">
            <a:avLst/>
          </a:prstGeom>
          <a:noFill/>
          <a:ln w="9525">
            <a:noFill/>
          </a:ln>
        </p:spPr>
        <p:txBody>
          <a:bodyPr wrap="none" anchor="ctr">
            <a:spAutoFit/>
          </a:bodyPr>
          <a:lstStyle/>
          <a:p>
            <a:endParaRPr lang="zh-CN" altLang="en-US" dirty="0">
              <a:latin typeface="宋体" panose="02010600030101010101" pitchFamily="2" charset="-122"/>
            </a:endParaRPr>
          </a:p>
        </p:txBody>
      </p:sp>
      <p:graphicFrame>
        <p:nvGraphicFramePr>
          <p:cNvPr id="537605" name="Object 5"/>
          <p:cNvGraphicFramePr>
            <a:graphicFrameLocks noChangeAspect="1"/>
          </p:cNvGraphicFramePr>
          <p:nvPr>
            <p:extLst>
              <p:ext uri="{D42A27DB-BD31-4B8C-83A1-F6EECF244321}">
                <p14:modId xmlns:p14="http://schemas.microsoft.com/office/powerpoint/2010/main" val="3669592346"/>
              </p:ext>
            </p:extLst>
          </p:nvPr>
        </p:nvGraphicFramePr>
        <p:xfrm>
          <a:off x="7491858" y="1052513"/>
          <a:ext cx="1544638" cy="403225"/>
        </p:xfrm>
        <a:graphic>
          <a:graphicData uri="http://schemas.openxmlformats.org/presentationml/2006/ole">
            <mc:AlternateContent xmlns:mc="http://schemas.openxmlformats.org/markup-compatibility/2006">
              <mc:Choice xmlns:v="urn:schemas-microsoft-com:vml" Requires="v">
                <p:oleObj spid="_x0000_s15732" r:id="rId4" imgW="837836" imgH="215806" progId="">
                  <p:embed/>
                </p:oleObj>
              </mc:Choice>
              <mc:Fallback>
                <p:oleObj r:id="rId4" imgW="837836" imgH="215806" progId="">
                  <p:embed/>
                  <p:pic>
                    <p:nvPicPr>
                      <p:cNvPr id="0" name="Picture 25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91858" y="1052513"/>
                        <a:ext cx="1544638"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37606" name="Object 6"/>
          <p:cNvGraphicFramePr>
            <a:graphicFrameLocks noChangeAspect="1"/>
          </p:cNvGraphicFramePr>
          <p:nvPr/>
        </p:nvGraphicFramePr>
        <p:xfrm>
          <a:off x="2854325" y="2641600"/>
          <a:ext cx="1550988" cy="500063"/>
        </p:xfrm>
        <a:graphic>
          <a:graphicData uri="http://schemas.openxmlformats.org/presentationml/2006/ole">
            <mc:AlternateContent xmlns:mc="http://schemas.openxmlformats.org/markup-compatibility/2006">
              <mc:Choice xmlns:v="urn:schemas-microsoft-com:vml" Requires="v">
                <p:oleObj spid="_x0000_s15733" r:id="rId6" imgW="824427" imgH="266353" progId="">
                  <p:embed/>
                </p:oleObj>
              </mc:Choice>
              <mc:Fallback>
                <p:oleObj r:id="rId6" imgW="824427" imgH="266353" progId="">
                  <p:embed/>
                  <p:pic>
                    <p:nvPicPr>
                      <p:cNvPr id="0" name="Picture 25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54325" y="2641600"/>
                        <a:ext cx="1550988"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37607" name="Object 7"/>
          <p:cNvGraphicFramePr>
            <a:graphicFrameLocks noChangeAspect="1"/>
          </p:cNvGraphicFramePr>
          <p:nvPr/>
        </p:nvGraphicFramePr>
        <p:xfrm>
          <a:off x="4749800" y="2633663"/>
          <a:ext cx="1455738" cy="500062"/>
        </p:xfrm>
        <a:graphic>
          <a:graphicData uri="http://schemas.openxmlformats.org/presentationml/2006/ole">
            <mc:AlternateContent xmlns:mc="http://schemas.openxmlformats.org/markup-compatibility/2006">
              <mc:Choice xmlns:v="urn:schemas-microsoft-com:vml" Requires="v">
                <p:oleObj spid="_x0000_s15734" r:id="rId8" imgW="773693" imgH="266353" progId="">
                  <p:embed/>
                </p:oleObj>
              </mc:Choice>
              <mc:Fallback>
                <p:oleObj r:id="rId8" imgW="773693" imgH="266353" progId="">
                  <p:embed/>
                  <p:pic>
                    <p:nvPicPr>
                      <p:cNvPr id="0" name="Picture 25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49800" y="2633663"/>
                        <a:ext cx="1455738"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37608" name="Object 8"/>
          <p:cNvGraphicFramePr>
            <a:graphicFrameLocks noChangeAspect="1"/>
          </p:cNvGraphicFramePr>
          <p:nvPr/>
        </p:nvGraphicFramePr>
        <p:xfrm>
          <a:off x="2092325" y="3241675"/>
          <a:ext cx="238125" cy="384175"/>
        </p:xfrm>
        <a:graphic>
          <a:graphicData uri="http://schemas.openxmlformats.org/presentationml/2006/ole">
            <mc:AlternateContent xmlns:mc="http://schemas.openxmlformats.org/markup-compatibility/2006">
              <mc:Choice xmlns:v="urn:schemas-microsoft-com:vml" Requires="v">
                <p:oleObj spid="_x0000_s15735" r:id="rId10" imgW="126725" imgH="202760" progId="">
                  <p:embed/>
                </p:oleObj>
              </mc:Choice>
              <mc:Fallback>
                <p:oleObj r:id="rId10" imgW="126725" imgH="202760" progId="">
                  <p:embed/>
                  <p:pic>
                    <p:nvPicPr>
                      <p:cNvPr id="0" name="Picture 25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92325" y="3241675"/>
                        <a:ext cx="238125"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37609" name="Object 9"/>
          <p:cNvGraphicFramePr>
            <a:graphicFrameLocks noChangeAspect="1"/>
          </p:cNvGraphicFramePr>
          <p:nvPr/>
        </p:nvGraphicFramePr>
        <p:xfrm>
          <a:off x="5857875" y="3214688"/>
          <a:ext cx="238125" cy="384175"/>
        </p:xfrm>
        <a:graphic>
          <a:graphicData uri="http://schemas.openxmlformats.org/presentationml/2006/ole">
            <mc:AlternateContent xmlns:mc="http://schemas.openxmlformats.org/markup-compatibility/2006">
              <mc:Choice xmlns:v="urn:schemas-microsoft-com:vml" Requires="v">
                <p:oleObj spid="_x0000_s15736" r:id="rId12" imgW="126725" imgH="202760" progId="">
                  <p:embed/>
                </p:oleObj>
              </mc:Choice>
              <mc:Fallback>
                <p:oleObj r:id="rId12" imgW="126725" imgH="202760" progId="">
                  <p:embed/>
                  <p:pic>
                    <p:nvPicPr>
                      <p:cNvPr id="0" name="Picture 25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857875" y="3214688"/>
                        <a:ext cx="238125"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37610" name="Object 10"/>
          <p:cNvGraphicFramePr>
            <a:graphicFrameLocks noChangeAspect="1"/>
          </p:cNvGraphicFramePr>
          <p:nvPr/>
        </p:nvGraphicFramePr>
        <p:xfrm>
          <a:off x="1187450" y="3838575"/>
          <a:ext cx="2959100" cy="454025"/>
        </p:xfrm>
        <a:graphic>
          <a:graphicData uri="http://schemas.openxmlformats.org/presentationml/2006/ole">
            <mc:AlternateContent xmlns:mc="http://schemas.openxmlformats.org/markup-compatibility/2006">
              <mc:Choice xmlns:v="urn:schemas-microsoft-com:vml" Requires="v">
                <p:oleObj spid="_x0000_s15737" r:id="rId14" imgW="1574800" imgH="241300" progId="">
                  <p:embed/>
                </p:oleObj>
              </mc:Choice>
              <mc:Fallback>
                <p:oleObj r:id="rId14" imgW="1574800" imgH="241300" progId="">
                  <p:embed/>
                  <p:pic>
                    <p:nvPicPr>
                      <p:cNvPr id="0" name="Picture 25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87450" y="3838575"/>
                        <a:ext cx="2959100"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37611" name="Object 11"/>
          <p:cNvGraphicFramePr>
            <a:graphicFrameLocks noChangeAspect="1"/>
          </p:cNvGraphicFramePr>
          <p:nvPr/>
        </p:nvGraphicFramePr>
        <p:xfrm>
          <a:off x="4500563" y="3816350"/>
          <a:ext cx="1622425" cy="454025"/>
        </p:xfrm>
        <a:graphic>
          <a:graphicData uri="http://schemas.openxmlformats.org/presentationml/2006/ole">
            <mc:AlternateContent xmlns:mc="http://schemas.openxmlformats.org/markup-compatibility/2006">
              <mc:Choice xmlns:v="urn:schemas-microsoft-com:vml" Requires="v">
                <p:oleObj spid="_x0000_s15738" r:id="rId16" imgW="863225" imgH="241195" progId="">
                  <p:embed/>
                </p:oleObj>
              </mc:Choice>
              <mc:Fallback>
                <p:oleObj r:id="rId16" imgW="863225" imgH="241195" progId="">
                  <p:embed/>
                  <p:pic>
                    <p:nvPicPr>
                      <p:cNvPr id="0" name="Picture 25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500563" y="3816350"/>
                        <a:ext cx="1622425"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pic>
        <p:nvPicPr>
          <p:cNvPr id="537612" name="Picture 12"/>
          <p:cNvPicPr>
            <a:picLocks noChangeAspect="1"/>
          </p:cNvPicPr>
          <p:nvPr/>
        </p:nvPicPr>
        <p:blipFill>
          <a:blip r:embed="rId18"/>
          <a:stretch>
            <a:fillRect/>
          </a:stretch>
        </p:blipFill>
        <p:spPr>
          <a:xfrm>
            <a:off x="250825" y="4437063"/>
            <a:ext cx="4057650" cy="1876425"/>
          </a:xfrm>
          <a:prstGeom prst="rect">
            <a:avLst/>
          </a:prstGeom>
          <a:noFill/>
          <a:ln w="28575" cap="flat" cmpd="sng">
            <a:solidFill>
              <a:srgbClr val="FF0000"/>
            </a:solidFill>
            <a:prstDash val="solid"/>
            <a:miter/>
            <a:headEnd type="none" w="med" len="med"/>
            <a:tailEnd type="none" w="med" len="med"/>
          </a:ln>
        </p:spPr>
      </p:pic>
      <p:pic>
        <p:nvPicPr>
          <p:cNvPr id="537613" name="Picture 13"/>
          <p:cNvPicPr>
            <a:picLocks noChangeAspect="1"/>
          </p:cNvPicPr>
          <p:nvPr/>
        </p:nvPicPr>
        <p:blipFill>
          <a:blip r:embed="rId19"/>
          <a:stretch>
            <a:fillRect/>
          </a:stretch>
        </p:blipFill>
        <p:spPr>
          <a:xfrm>
            <a:off x="4716463" y="4260850"/>
            <a:ext cx="3333750" cy="2047875"/>
          </a:xfrm>
          <a:prstGeom prst="rect">
            <a:avLst/>
          </a:prstGeom>
          <a:noFill/>
          <a:ln w="28575" cap="flat" cmpd="sng">
            <a:solidFill>
              <a:srgbClr val="006600"/>
            </a:solidFill>
            <a:prstDash val="solid"/>
            <a:miter/>
            <a:headEnd type="none" w="med" len="med"/>
            <a:tailEnd type="none" w="med" len="med"/>
          </a:ln>
        </p:spPr>
      </p:pic>
      <p:pic>
        <p:nvPicPr>
          <p:cNvPr id="537614" name="Picture 14"/>
          <p:cNvPicPr>
            <a:picLocks noChangeAspect="1"/>
          </p:cNvPicPr>
          <p:nvPr/>
        </p:nvPicPr>
        <p:blipFill>
          <a:blip r:embed="rId20"/>
          <a:stretch>
            <a:fillRect/>
          </a:stretch>
        </p:blipFill>
        <p:spPr>
          <a:xfrm>
            <a:off x="5786438" y="1714500"/>
            <a:ext cx="3019425" cy="1800225"/>
          </a:xfrm>
          <a:prstGeom prst="rect">
            <a:avLst/>
          </a:prstGeom>
          <a:noFill/>
          <a:ln w="28575" cap="flat" cmpd="sng">
            <a:solidFill>
              <a:schemeClr val="accent2"/>
            </a:solidFill>
            <a:prstDash val="solid"/>
            <a:miter/>
            <a:headEnd type="none" w="med" len="med"/>
            <a:tailEnd type="none" w="med" len="med"/>
          </a:ln>
        </p:spPr>
      </p:pic>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760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3760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3760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3760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3760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376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376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37603">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3760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3760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3761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376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376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7603" grpId="0" build="p"/>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87" name="Rectangle 43"/>
          <p:cNvSpPr>
            <a:spLocks noChangeArrowheads="1"/>
          </p:cNvSpPr>
          <p:nvPr/>
        </p:nvSpPr>
        <p:spPr bwMode="auto">
          <a:xfrm>
            <a:off x="453329" y="1173151"/>
            <a:ext cx="7404819" cy="61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3200" dirty="0">
                <a:latin typeface="+mn-ea"/>
                <a:ea typeface="+mn-ea"/>
              </a:rPr>
              <a:t>一、门电路的传输时延及影响 </a:t>
            </a:r>
          </a:p>
        </p:txBody>
      </p:sp>
      <p:sp>
        <p:nvSpPr>
          <p:cNvPr id="31790" name="Text Box 46"/>
          <p:cNvSpPr txBox="1">
            <a:spLocks noChangeArrowheads="1"/>
          </p:cNvSpPr>
          <p:nvPr/>
        </p:nvSpPr>
        <p:spPr bwMode="auto">
          <a:xfrm>
            <a:off x="3407246" y="2916039"/>
            <a:ext cx="276225" cy="350837"/>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a:t>F</a:t>
            </a:r>
          </a:p>
        </p:txBody>
      </p:sp>
      <p:sp>
        <p:nvSpPr>
          <p:cNvPr id="31798" name="Line 54"/>
          <p:cNvSpPr>
            <a:spLocks noChangeShapeType="1"/>
          </p:cNvSpPr>
          <p:nvPr/>
        </p:nvSpPr>
        <p:spPr bwMode="auto">
          <a:xfrm>
            <a:off x="4804246" y="2663626"/>
            <a:ext cx="2112963"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31822" name="Group 78"/>
          <p:cNvGrpSpPr>
            <a:grpSpLocks/>
          </p:cNvGrpSpPr>
          <p:nvPr/>
        </p:nvGrpSpPr>
        <p:grpSpPr bwMode="auto">
          <a:xfrm>
            <a:off x="4750271" y="2874764"/>
            <a:ext cx="2078038" cy="287337"/>
            <a:chOff x="2496" y="997"/>
            <a:chExt cx="1309" cy="181"/>
          </a:xfrm>
        </p:grpSpPr>
        <p:sp>
          <p:nvSpPr>
            <p:cNvPr id="31799" name="Line 55"/>
            <p:cNvSpPr>
              <a:spLocks noChangeShapeType="1"/>
            </p:cNvSpPr>
            <p:nvPr/>
          </p:nvSpPr>
          <p:spPr bwMode="auto">
            <a:xfrm>
              <a:off x="2496" y="1178"/>
              <a:ext cx="384"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1800" name="Line 56"/>
            <p:cNvSpPr>
              <a:spLocks noChangeShapeType="1"/>
            </p:cNvSpPr>
            <p:nvPr/>
          </p:nvSpPr>
          <p:spPr bwMode="auto">
            <a:xfrm flipV="1">
              <a:off x="2868" y="997"/>
              <a:ext cx="0" cy="18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1801" name="Line 57"/>
            <p:cNvSpPr>
              <a:spLocks noChangeShapeType="1"/>
            </p:cNvSpPr>
            <p:nvPr/>
          </p:nvSpPr>
          <p:spPr bwMode="auto">
            <a:xfrm>
              <a:off x="2868" y="997"/>
              <a:ext cx="54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1802" name="Line 58"/>
            <p:cNvSpPr>
              <a:spLocks noChangeShapeType="1"/>
            </p:cNvSpPr>
            <p:nvPr/>
          </p:nvSpPr>
          <p:spPr bwMode="auto">
            <a:xfrm>
              <a:off x="3410" y="997"/>
              <a:ext cx="0" cy="17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1803" name="Line 59"/>
            <p:cNvSpPr>
              <a:spLocks noChangeShapeType="1"/>
            </p:cNvSpPr>
            <p:nvPr/>
          </p:nvSpPr>
          <p:spPr bwMode="auto">
            <a:xfrm>
              <a:off x="3421" y="1178"/>
              <a:ext cx="384"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31804" name="Line 60"/>
          <p:cNvSpPr>
            <a:spLocks noChangeShapeType="1"/>
          </p:cNvSpPr>
          <p:nvPr/>
        </p:nvSpPr>
        <p:spPr bwMode="auto">
          <a:xfrm>
            <a:off x="4804246" y="3381176"/>
            <a:ext cx="733425"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1805" name="Line 61"/>
          <p:cNvSpPr>
            <a:spLocks noChangeShapeType="1"/>
          </p:cNvSpPr>
          <p:nvPr/>
        </p:nvSpPr>
        <p:spPr bwMode="auto">
          <a:xfrm>
            <a:off x="5537671" y="3381176"/>
            <a:ext cx="0" cy="28575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1806" name="Line 62"/>
          <p:cNvSpPr>
            <a:spLocks noChangeShapeType="1"/>
          </p:cNvSpPr>
          <p:nvPr/>
        </p:nvSpPr>
        <p:spPr bwMode="auto">
          <a:xfrm>
            <a:off x="5537671" y="3666926"/>
            <a:ext cx="823913"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1807" name="Line 63"/>
          <p:cNvSpPr>
            <a:spLocks noChangeShapeType="1"/>
          </p:cNvSpPr>
          <p:nvPr/>
        </p:nvSpPr>
        <p:spPr bwMode="auto">
          <a:xfrm flipV="1">
            <a:off x="6361584" y="3381176"/>
            <a:ext cx="0" cy="28575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1808" name="Line 64"/>
          <p:cNvSpPr>
            <a:spLocks noChangeShapeType="1"/>
          </p:cNvSpPr>
          <p:nvPr/>
        </p:nvSpPr>
        <p:spPr bwMode="auto">
          <a:xfrm>
            <a:off x="6361584" y="3381176"/>
            <a:ext cx="50165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1809" name="Line 65"/>
          <p:cNvSpPr>
            <a:spLocks noChangeShapeType="1"/>
          </p:cNvSpPr>
          <p:nvPr/>
        </p:nvSpPr>
        <p:spPr bwMode="auto">
          <a:xfrm>
            <a:off x="5340821" y="3000176"/>
            <a:ext cx="0" cy="806450"/>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1810" name="Line 66"/>
          <p:cNvSpPr>
            <a:spLocks noChangeShapeType="1"/>
          </p:cNvSpPr>
          <p:nvPr/>
        </p:nvSpPr>
        <p:spPr bwMode="auto">
          <a:xfrm>
            <a:off x="6201246" y="2982714"/>
            <a:ext cx="0" cy="823912"/>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1811" name="Text Box 67"/>
          <p:cNvSpPr txBox="1">
            <a:spLocks noChangeArrowheads="1"/>
          </p:cNvSpPr>
          <p:nvPr/>
        </p:nvSpPr>
        <p:spPr bwMode="auto">
          <a:xfrm>
            <a:off x="1473671" y="2739826"/>
            <a:ext cx="276225" cy="350838"/>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a:t>A</a:t>
            </a:r>
          </a:p>
        </p:txBody>
      </p:sp>
      <p:sp>
        <p:nvSpPr>
          <p:cNvPr id="31812" name="Text Box 68"/>
          <p:cNvSpPr txBox="1">
            <a:spLocks noChangeArrowheads="1"/>
          </p:cNvSpPr>
          <p:nvPr/>
        </p:nvSpPr>
        <p:spPr bwMode="auto">
          <a:xfrm>
            <a:off x="1502246" y="3120826"/>
            <a:ext cx="276225" cy="350838"/>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a:t>B</a:t>
            </a:r>
          </a:p>
        </p:txBody>
      </p:sp>
      <p:grpSp>
        <p:nvGrpSpPr>
          <p:cNvPr id="31815" name="Group 71"/>
          <p:cNvGrpSpPr>
            <a:grpSpLocks/>
          </p:cNvGrpSpPr>
          <p:nvPr/>
        </p:nvGrpSpPr>
        <p:grpSpPr bwMode="auto">
          <a:xfrm>
            <a:off x="1702271" y="2739826"/>
            <a:ext cx="1679575" cy="652463"/>
            <a:chOff x="576" y="1008"/>
            <a:chExt cx="1058" cy="411"/>
          </a:xfrm>
        </p:grpSpPr>
        <p:grpSp>
          <p:nvGrpSpPr>
            <p:cNvPr id="31791" name="Group 47"/>
            <p:cNvGrpSpPr>
              <a:grpSpLocks/>
            </p:cNvGrpSpPr>
            <p:nvPr/>
          </p:nvGrpSpPr>
          <p:grpSpPr bwMode="auto">
            <a:xfrm>
              <a:off x="576" y="1008"/>
              <a:ext cx="1058" cy="411"/>
              <a:chOff x="3288" y="3292"/>
              <a:chExt cx="1340" cy="520"/>
            </a:xfrm>
          </p:grpSpPr>
          <p:sp>
            <p:nvSpPr>
              <p:cNvPr id="31792" name="Rectangle 48"/>
              <p:cNvSpPr>
                <a:spLocks noChangeArrowheads="1"/>
              </p:cNvSpPr>
              <p:nvPr/>
            </p:nvSpPr>
            <p:spPr bwMode="auto">
              <a:xfrm>
                <a:off x="3768" y="3292"/>
                <a:ext cx="360" cy="5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1793" name="Oval 49"/>
              <p:cNvSpPr>
                <a:spLocks noChangeArrowheads="1"/>
              </p:cNvSpPr>
              <p:nvPr/>
            </p:nvSpPr>
            <p:spPr bwMode="auto">
              <a:xfrm>
                <a:off x="4128" y="3512"/>
                <a:ext cx="60" cy="60"/>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1794" name="Line 50"/>
              <p:cNvSpPr>
                <a:spLocks noChangeShapeType="1"/>
              </p:cNvSpPr>
              <p:nvPr/>
            </p:nvSpPr>
            <p:spPr bwMode="auto">
              <a:xfrm>
                <a:off x="4188" y="3552"/>
                <a:ext cx="44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1795" name="Line 51"/>
              <p:cNvSpPr>
                <a:spLocks noChangeShapeType="1"/>
              </p:cNvSpPr>
              <p:nvPr/>
            </p:nvSpPr>
            <p:spPr bwMode="auto">
              <a:xfrm flipH="1">
                <a:off x="3288" y="3412"/>
                <a:ext cx="48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1796" name="Line 52"/>
              <p:cNvSpPr>
                <a:spLocks noChangeShapeType="1"/>
              </p:cNvSpPr>
              <p:nvPr/>
            </p:nvSpPr>
            <p:spPr bwMode="auto">
              <a:xfrm flipH="1">
                <a:off x="3288" y="3732"/>
                <a:ext cx="46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31813" name="Text Box 69"/>
            <p:cNvSpPr txBox="1">
              <a:spLocks noChangeArrowheads="1"/>
            </p:cNvSpPr>
            <p:nvPr/>
          </p:nvSpPr>
          <p:spPr bwMode="auto">
            <a:xfrm>
              <a:off x="1074" y="1056"/>
              <a:ext cx="174" cy="2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a:t>&amp;</a:t>
              </a:r>
            </a:p>
          </p:txBody>
        </p:sp>
      </p:grpSp>
      <p:sp>
        <p:nvSpPr>
          <p:cNvPr id="31819" name="Text Box 75"/>
          <p:cNvSpPr txBox="1">
            <a:spLocks noChangeArrowheads="1"/>
          </p:cNvSpPr>
          <p:nvPr/>
        </p:nvSpPr>
        <p:spPr bwMode="auto">
          <a:xfrm>
            <a:off x="4445471" y="3349426"/>
            <a:ext cx="276225" cy="350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a:t>F</a:t>
            </a:r>
          </a:p>
        </p:txBody>
      </p:sp>
      <p:sp>
        <p:nvSpPr>
          <p:cNvPr id="31820" name="Text Box 76"/>
          <p:cNvSpPr txBox="1">
            <a:spLocks noChangeArrowheads="1"/>
          </p:cNvSpPr>
          <p:nvPr/>
        </p:nvSpPr>
        <p:spPr bwMode="auto">
          <a:xfrm>
            <a:off x="4445471" y="2511226"/>
            <a:ext cx="276225" cy="350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a:t>A</a:t>
            </a:r>
          </a:p>
        </p:txBody>
      </p:sp>
      <p:sp>
        <p:nvSpPr>
          <p:cNvPr id="31821" name="Text Box 77"/>
          <p:cNvSpPr txBox="1">
            <a:spLocks noChangeArrowheads="1"/>
          </p:cNvSpPr>
          <p:nvPr/>
        </p:nvSpPr>
        <p:spPr bwMode="auto">
          <a:xfrm>
            <a:off x="4445471" y="2998589"/>
            <a:ext cx="276225" cy="350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a:t>B</a:t>
            </a:r>
          </a:p>
        </p:txBody>
      </p:sp>
      <p:sp>
        <p:nvSpPr>
          <p:cNvPr id="31824" name="Text Box 80"/>
          <p:cNvSpPr txBox="1">
            <a:spLocks noChangeArrowheads="1"/>
          </p:cNvSpPr>
          <p:nvPr/>
        </p:nvSpPr>
        <p:spPr bwMode="auto">
          <a:xfrm>
            <a:off x="5359871" y="3654226"/>
            <a:ext cx="276225" cy="350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dirty="0" err="1"/>
              <a:t>t</a:t>
            </a:r>
            <a:r>
              <a:rPr kumimoji="0" lang="en-US" altLang="zh-CN" sz="2000" baseline="-25000" dirty="0" err="1"/>
              <a:t>pd</a:t>
            </a:r>
            <a:endParaRPr kumimoji="0" lang="en-US" altLang="zh-CN" sz="2000" dirty="0"/>
          </a:p>
        </p:txBody>
      </p:sp>
      <p:sp>
        <p:nvSpPr>
          <p:cNvPr id="31825" name="Text Box 81"/>
          <p:cNvSpPr txBox="1">
            <a:spLocks noChangeArrowheads="1"/>
          </p:cNvSpPr>
          <p:nvPr/>
        </p:nvSpPr>
        <p:spPr bwMode="auto">
          <a:xfrm>
            <a:off x="6960071" y="2511226"/>
            <a:ext cx="276225" cy="350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dirty="0">
                <a:solidFill>
                  <a:srgbClr val="FF3300"/>
                </a:solidFill>
              </a:rPr>
              <a:t>H</a:t>
            </a:r>
          </a:p>
        </p:txBody>
      </p:sp>
      <p:sp>
        <p:nvSpPr>
          <p:cNvPr id="31827" name="Text Box 83"/>
          <p:cNvSpPr txBox="1">
            <a:spLocks noChangeArrowheads="1"/>
          </p:cNvSpPr>
          <p:nvPr/>
        </p:nvSpPr>
        <p:spPr bwMode="auto">
          <a:xfrm>
            <a:off x="6198071" y="3654226"/>
            <a:ext cx="276225" cy="350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a:t>t</a:t>
            </a:r>
            <a:r>
              <a:rPr kumimoji="0" lang="en-US" altLang="zh-CN" sz="2000" baseline="-25000"/>
              <a:t>pd</a:t>
            </a:r>
            <a:endParaRPr kumimoji="0" lang="en-US" altLang="zh-CN" sz="2000"/>
          </a:p>
        </p:txBody>
      </p:sp>
      <p:sp>
        <p:nvSpPr>
          <p:cNvPr id="35" name="Text Box 3"/>
          <p:cNvSpPr txBox="1">
            <a:spLocks noChangeArrowheads="1"/>
          </p:cNvSpPr>
          <p:nvPr/>
        </p:nvSpPr>
        <p:spPr bwMode="auto">
          <a:xfrm>
            <a:off x="1884448" y="589174"/>
            <a:ext cx="51816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dirty="0">
                <a:latin typeface="+mn-ea"/>
                <a:ea typeface="+mn-ea"/>
              </a:rPr>
              <a:t>3.3 </a:t>
            </a:r>
            <a:r>
              <a:rPr lang="zh-CN" altLang="en-US" sz="3200" dirty="0">
                <a:latin typeface="+mn-ea"/>
                <a:ea typeface="+mn-ea"/>
              </a:rPr>
              <a:t>竞争与险象的产生</a:t>
            </a:r>
            <a:endParaRPr lang="zh-CN" altLang="en-US" sz="3200" b="1" dirty="0">
              <a:latin typeface="+mn-ea"/>
              <a:ea typeface="+mn-ea"/>
            </a:endParaRPr>
          </a:p>
        </p:txBody>
      </p:sp>
    </p:spTree>
    <p:extLst>
      <p:ext uri="{BB962C8B-B14F-4D97-AF65-F5344CB8AC3E}">
        <p14:creationId xmlns:p14="http://schemas.microsoft.com/office/powerpoint/2010/main" val="229476854"/>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1820">
                                            <p:txEl>
                                              <p:pRg st="0" end="0"/>
                                            </p:txEl>
                                          </p:spTgt>
                                        </p:tgtEl>
                                        <p:attrNameLst>
                                          <p:attrName>style.visibility</p:attrName>
                                        </p:attrNameLst>
                                      </p:cBhvr>
                                      <p:to>
                                        <p:strVal val="visible"/>
                                      </p:to>
                                    </p:set>
                                    <p:animEffect transition="in" filter="dissolve">
                                      <p:cBhvr>
                                        <p:cTn id="7" dur="500"/>
                                        <p:tgtEl>
                                          <p:spTgt spid="3182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798"/>
                                        </p:tgtEl>
                                        <p:attrNameLst>
                                          <p:attrName>style.visibility</p:attrName>
                                        </p:attrNameLst>
                                      </p:cBhvr>
                                      <p:to>
                                        <p:strVal val="visible"/>
                                      </p:to>
                                    </p:set>
                                    <p:animEffect transition="in" filter="wipe(left)">
                                      <p:cBhvr>
                                        <p:cTn id="12" dur="500"/>
                                        <p:tgtEl>
                                          <p:spTgt spid="3179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31825">
                                            <p:txEl>
                                              <p:pRg st="0" end="0"/>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31821">
                                            <p:txEl>
                                              <p:pRg st="0" end="0"/>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31822"/>
                                        </p:tgtEl>
                                        <p:attrNameLst>
                                          <p:attrName>style.visibility</p:attrName>
                                        </p:attrNameLst>
                                      </p:cBhvr>
                                      <p:to>
                                        <p:strVal val="visible"/>
                                      </p:to>
                                    </p:set>
                                    <p:animEffect transition="in" filter="wipe(left)">
                                      <p:cBhvr>
                                        <p:cTn id="25" dur="500"/>
                                        <p:tgtEl>
                                          <p:spTgt spid="3182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499"/>
                                          </p:stCondLst>
                                        </p:cTn>
                                        <p:tgtEl>
                                          <p:spTgt spid="31819">
                                            <p:txEl>
                                              <p:pRg st="0" end="0"/>
                                            </p:txEl>
                                          </p:spTgt>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31804"/>
                                        </p:tgtEl>
                                        <p:attrNameLst>
                                          <p:attrName>style.visibility</p:attrName>
                                        </p:attrNameLst>
                                      </p:cBhvr>
                                      <p:to>
                                        <p:strVal val="visible"/>
                                      </p:to>
                                    </p:set>
                                    <p:animEffect transition="in" filter="wipe(left)">
                                      <p:cBhvr>
                                        <p:cTn id="34" dur="500"/>
                                        <p:tgtEl>
                                          <p:spTgt spid="31804"/>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31805"/>
                                        </p:tgtEl>
                                        <p:attrNameLst>
                                          <p:attrName>style.visibility</p:attrName>
                                        </p:attrNameLst>
                                      </p:cBhvr>
                                      <p:to>
                                        <p:strVal val="visible"/>
                                      </p:to>
                                    </p:set>
                                    <p:animEffect transition="in" filter="wipe(up)">
                                      <p:cBhvr>
                                        <p:cTn id="39" dur="500"/>
                                        <p:tgtEl>
                                          <p:spTgt spid="31805"/>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31809"/>
                                        </p:tgtEl>
                                        <p:attrNameLst>
                                          <p:attrName>style.visibility</p:attrName>
                                        </p:attrNameLst>
                                      </p:cBhvr>
                                      <p:to>
                                        <p:strVal val="visible"/>
                                      </p:to>
                                    </p:set>
                                    <p:animEffect transition="in" filter="wipe(up)">
                                      <p:cBhvr>
                                        <p:cTn id="44" dur="500"/>
                                        <p:tgtEl>
                                          <p:spTgt spid="31809"/>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31806"/>
                                        </p:tgtEl>
                                        <p:attrNameLst>
                                          <p:attrName>style.visibility</p:attrName>
                                        </p:attrNameLst>
                                      </p:cBhvr>
                                      <p:to>
                                        <p:strVal val="visible"/>
                                      </p:to>
                                    </p:set>
                                    <p:animEffect transition="in" filter="wipe(left)">
                                      <p:cBhvr>
                                        <p:cTn id="49" dur="500"/>
                                        <p:tgtEl>
                                          <p:spTgt spid="31806"/>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31807"/>
                                        </p:tgtEl>
                                        <p:attrNameLst>
                                          <p:attrName>style.visibility</p:attrName>
                                        </p:attrNameLst>
                                      </p:cBhvr>
                                      <p:to>
                                        <p:strVal val="visible"/>
                                      </p:to>
                                    </p:set>
                                    <p:animEffect transition="in" filter="wipe(up)">
                                      <p:cBhvr>
                                        <p:cTn id="54" dur="500"/>
                                        <p:tgtEl>
                                          <p:spTgt spid="31807"/>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31808"/>
                                        </p:tgtEl>
                                        <p:attrNameLst>
                                          <p:attrName>style.visibility</p:attrName>
                                        </p:attrNameLst>
                                      </p:cBhvr>
                                      <p:to>
                                        <p:strVal val="visible"/>
                                      </p:to>
                                    </p:set>
                                    <p:animEffect transition="in" filter="wipe(left)">
                                      <p:cBhvr>
                                        <p:cTn id="59" dur="500"/>
                                        <p:tgtEl>
                                          <p:spTgt spid="31808"/>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1" fill="hold" grpId="0" nodeType="clickEffect">
                                  <p:stCondLst>
                                    <p:cond delay="0"/>
                                  </p:stCondLst>
                                  <p:childTnLst>
                                    <p:set>
                                      <p:cBhvr>
                                        <p:cTn id="63" dur="1" fill="hold">
                                          <p:stCondLst>
                                            <p:cond delay="0"/>
                                          </p:stCondLst>
                                        </p:cTn>
                                        <p:tgtEl>
                                          <p:spTgt spid="31810"/>
                                        </p:tgtEl>
                                        <p:attrNameLst>
                                          <p:attrName>style.visibility</p:attrName>
                                        </p:attrNameLst>
                                      </p:cBhvr>
                                      <p:to>
                                        <p:strVal val="visible"/>
                                      </p:to>
                                    </p:set>
                                    <p:animEffect transition="in" filter="wipe(up)">
                                      <p:cBhvr>
                                        <p:cTn id="64" dur="500"/>
                                        <p:tgtEl>
                                          <p:spTgt spid="31810"/>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31824">
                                            <p:txEl>
                                              <p:pRg st="0" end="0"/>
                                            </p:txEl>
                                          </p:spTgt>
                                        </p:tgtEl>
                                        <p:attrNameLst>
                                          <p:attrName>style.visibility</p:attrName>
                                        </p:attrNameLst>
                                      </p:cBhvr>
                                      <p:to>
                                        <p:strVal val="visible"/>
                                      </p:to>
                                    </p:set>
                                    <p:animEffect transition="in" filter="dissolve">
                                      <p:cBhvr>
                                        <p:cTn id="69" dur="500"/>
                                        <p:tgtEl>
                                          <p:spTgt spid="31824">
                                            <p:txEl>
                                              <p:pRg st="0" end="0"/>
                                            </p:txEl>
                                          </p:spTgt>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31827">
                                            <p:txEl>
                                              <p:pRg st="0" end="0"/>
                                            </p:txEl>
                                          </p:spTgt>
                                        </p:tgtEl>
                                        <p:attrNameLst>
                                          <p:attrName>style.visibility</p:attrName>
                                        </p:attrNameLst>
                                      </p:cBhvr>
                                      <p:to>
                                        <p:strVal val="visible"/>
                                      </p:to>
                                    </p:set>
                                    <p:animEffect transition="in" filter="dissolve">
                                      <p:cBhvr>
                                        <p:cTn id="74" dur="500"/>
                                        <p:tgtEl>
                                          <p:spTgt spid="318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98" grpId="0" animBg="1"/>
      <p:bldP spid="31804" grpId="0" animBg="1"/>
      <p:bldP spid="31805" grpId="0" animBg="1"/>
      <p:bldP spid="31806" grpId="0" animBg="1"/>
      <p:bldP spid="31807" grpId="0" animBg="1"/>
      <p:bldP spid="31808" grpId="0" animBg="1"/>
      <p:bldP spid="31809" grpId="0" animBg="1"/>
      <p:bldP spid="31810" grpId="0" animBg="1"/>
      <p:bldP spid="31819" grpId="0" build="p" autoUpdateAnimBg="0"/>
      <p:bldP spid="31820" grpId="0" build="p" autoUpdateAnimBg="0"/>
      <p:bldP spid="31821" grpId="0" build="p" autoUpdateAnimBg="0"/>
      <p:bldP spid="31824" grpId="0" build="p" autoUpdateAnimBg="0"/>
      <p:bldP spid="31825" grpId="0" build="p" autoUpdateAnimBg="0"/>
      <p:bldP spid="31827"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263525" y="257175"/>
            <a:ext cx="6450012" cy="61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3200" dirty="0">
                <a:latin typeface="+mn-ea"/>
                <a:ea typeface="+mn-ea"/>
              </a:rPr>
              <a:t>二、竞争现象与险象的产生 </a:t>
            </a:r>
          </a:p>
        </p:txBody>
      </p:sp>
      <p:sp>
        <p:nvSpPr>
          <p:cNvPr id="32788" name="Text Box 20"/>
          <p:cNvSpPr txBox="1">
            <a:spLocks noChangeArrowheads="1"/>
          </p:cNvSpPr>
          <p:nvPr/>
        </p:nvSpPr>
        <p:spPr bwMode="auto">
          <a:xfrm>
            <a:off x="714375" y="1752600"/>
            <a:ext cx="276225" cy="350838"/>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a:t>B</a:t>
            </a:r>
          </a:p>
        </p:txBody>
      </p:sp>
      <p:sp>
        <p:nvSpPr>
          <p:cNvPr id="32797" name="Text Box 29"/>
          <p:cNvSpPr txBox="1">
            <a:spLocks noChangeArrowheads="1"/>
          </p:cNvSpPr>
          <p:nvPr/>
        </p:nvSpPr>
        <p:spPr bwMode="auto">
          <a:xfrm>
            <a:off x="3686175" y="1981200"/>
            <a:ext cx="276225" cy="350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a:t>F</a:t>
            </a:r>
          </a:p>
        </p:txBody>
      </p:sp>
      <p:sp>
        <p:nvSpPr>
          <p:cNvPr id="32798" name="Text Box 30"/>
          <p:cNvSpPr txBox="1">
            <a:spLocks noChangeArrowheads="1"/>
          </p:cNvSpPr>
          <p:nvPr/>
        </p:nvSpPr>
        <p:spPr bwMode="auto">
          <a:xfrm>
            <a:off x="685800" y="1371600"/>
            <a:ext cx="276225" cy="350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a:t>A</a:t>
            </a:r>
          </a:p>
        </p:txBody>
      </p:sp>
      <p:sp>
        <p:nvSpPr>
          <p:cNvPr id="32799" name="Text Box 31"/>
          <p:cNvSpPr txBox="1">
            <a:spLocks noChangeArrowheads="1"/>
          </p:cNvSpPr>
          <p:nvPr/>
        </p:nvSpPr>
        <p:spPr bwMode="auto">
          <a:xfrm>
            <a:off x="2438400" y="1371600"/>
            <a:ext cx="276225" cy="350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a:solidFill>
                  <a:srgbClr val="FF3300"/>
                </a:solidFill>
              </a:rPr>
              <a:t>P</a:t>
            </a:r>
            <a:r>
              <a:rPr kumimoji="0" lang="en-US" altLang="zh-CN" sz="2000" baseline="-25000">
                <a:solidFill>
                  <a:srgbClr val="FF3300"/>
                </a:solidFill>
              </a:rPr>
              <a:t>2</a:t>
            </a:r>
            <a:endParaRPr kumimoji="0" lang="en-US" altLang="zh-CN" sz="2000">
              <a:solidFill>
                <a:srgbClr val="FF3300"/>
              </a:solidFill>
            </a:endParaRPr>
          </a:p>
        </p:txBody>
      </p:sp>
      <p:grpSp>
        <p:nvGrpSpPr>
          <p:cNvPr id="32827" name="Group 59"/>
          <p:cNvGrpSpPr>
            <a:grpSpLocks/>
          </p:cNvGrpSpPr>
          <p:nvPr/>
        </p:nvGrpSpPr>
        <p:grpSpPr bwMode="auto">
          <a:xfrm>
            <a:off x="914400" y="1447800"/>
            <a:ext cx="2725738" cy="1446213"/>
            <a:chOff x="576" y="912"/>
            <a:chExt cx="1717" cy="911"/>
          </a:xfrm>
        </p:grpSpPr>
        <p:grpSp>
          <p:nvGrpSpPr>
            <p:cNvPr id="32804" name="Group 36"/>
            <p:cNvGrpSpPr>
              <a:grpSpLocks/>
            </p:cNvGrpSpPr>
            <p:nvPr/>
          </p:nvGrpSpPr>
          <p:grpSpPr bwMode="auto">
            <a:xfrm>
              <a:off x="576" y="912"/>
              <a:ext cx="1717" cy="911"/>
              <a:chOff x="3608" y="5652"/>
              <a:chExt cx="2600" cy="1220"/>
            </a:xfrm>
          </p:grpSpPr>
          <p:sp>
            <p:nvSpPr>
              <p:cNvPr id="32805" name="Rectangle 37"/>
              <p:cNvSpPr>
                <a:spLocks noChangeArrowheads="1"/>
              </p:cNvSpPr>
              <p:nvPr/>
            </p:nvSpPr>
            <p:spPr bwMode="auto">
              <a:xfrm>
                <a:off x="4508" y="5652"/>
                <a:ext cx="360" cy="5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806" name="Oval 38"/>
              <p:cNvSpPr>
                <a:spLocks noChangeArrowheads="1"/>
              </p:cNvSpPr>
              <p:nvPr/>
            </p:nvSpPr>
            <p:spPr bwMode="auto">
              <a:xfrm>
                <a:off x="4868" y="5872"/>
                <a:ext cx="60" cy="60"/>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807" name="Line 39"/>
              <p:cNvSpPr>
                <a:spLocks noChangeShapeType="1"/>
              </p:cNvSpPr>
              <p:nvPr/>
            </p:nvSpPr>
            <p:spPr bwMode="auto">
              <a:xfrm flipH="1">
                <a:off x="3628" y="5772"/>
                <a:ext cx="88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808" name="Line 40"/>
              <p:cNvSpPr>
                <a:spLocks noChangeShapeType="1"/>
              </p:cNvSpPr>
              <p:nvPr/>
            </p:nvSpPr>
            <p:spPr bwMode="auto">
              <a:xfrm flipH="1">
                <a:off x="3608" y="6092"/>
                <a:ext cx="88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809" name="Rectangle 41"/>
              <p:cNvSpPr>
                <a:spLocks noChangeArrowheads="1"/>
              </p:cNvSpPr>
              <p:nvPr/>
            </p:nvSpPr>
            <p:spPr bwMode="auto">
              <a:xfrm>
                <a:off x="4528" y="6352"/>
                <a:ext cx="360" cy="5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810" name="Oval 42"/>
              <p:cNvSpPr>
                <a:spLocks noChangeArrowheads="1"/>
              </p:cNvSpPr>
              <p:nvPr/>
            </p:nvSpPr>
            <p:spPr bwMode="auto">
              <a:xfrm>
                <a:off x="4888" y="6572"/>
                <a:ext cx="60" cy="60"/>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811" name="Line 43"/>
              <p:cNvSpPr>
                <a:spLocks noChangeShapeType="1"/>
              </p:cNvSpPr>
              <p:nvPr/>
            </p:nvSpPr>
            <p:spPr bwMode="auto">
              <a:xfrm>
                <a:off x="4948" y="6612"/>
                <a:ext cx="24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812" name="Line 44"/>
              <p:cNvSpPr>
                <a:spLocks noChangeShapeType="1"/>
              </p:cNvSpPr>
              <p:nvPr/>
            </p:nvSpPr>
            <p:spPr bwMode="auto">
              <a:xfrm flipH="1">
                <a:off x="3888" y="6472"/>
                <a:ext cx="64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813" name="Line 45"/>
              <p:cNvSpPr>
                <a:spLocks noChangeShapeType="1"/>
              </p:cNvSpPr>
              <p:nvPr/>
            </p:nvSpPr>
            <p:spPr bwMode="auto">
              <a:xfrm flipH="1">
                <a:off x="3628" y="6792"/>
                <a:ext cx="88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814" name="Rectangle 46"/>
              <p:cNvSpPr>
                <a:spLocks noChangeArrowheads="1"/>
              </p:cNvSpPr>
              <p:nvPr/>
            </p:nvSpPr>
            <p:spPr bwMode="auto">
              <a:xfrm>
                <a:off x="5348" y="5992"/>
                <a:ext cx="360" cy="5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815" name="Oval 47"/>
              <p:cNvSpPr>
                <a:spLocks noChangeArrowheads="1"/>
              </p:cNvSpPr>
              <p:nvPr/>
            </p:nvSpPr>
            <p:spPr bwMode="auto">
              <a:xfrm>
                <a:off x="5708" y="6212"/>
                <a:ext cx="60" cy="60"/>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816" name="Line 48"/>
              <p:cNvSpPr>
                <a:spLocks noChangeShapeType="1"/>
              </p:cNvSpPr>
              <p:nvPr/>
            </p:nvSpPr>
            <p:spPr bwMode="auto">
              <a:xfrm>
                <a:off x="5768" y="6252"/>
                <a:ext cx="44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817" name="Oval 49"/>
              <p:cNvSpPr>
                <a:spLocks noChangeArrowheads="1"/>
              </p:cNvSpPr>
              <p:nvPr/>
            </p:nvSpPr>
            <p:spPr bwMode="auto">
              <a:xfrm>
                <a:off x="4268" y="6052"/>
                <a:ext cx="60" cy="60"/>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818" name="Line 50"/>
              <p:cNvSpPr>
                <a:spLocks noChangeShapeType="1"/>
              </p:cNvSpPr>
              <p:nvPr/>
            </p:nvSpPr>
            <p:spPr bwMode="auto">
              <a:xfrm>
                <a:off x="4928" y="5892"/>
                <a:ext cx="24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819" name="Line 51"/>
              <p:cNvSpPr>
                <a:spLocks noChangeShapeType="1"/>
              </p:cNvSpPr>
              <p:nvPr/>
            </p:nvSpPr>
            <p:spPr bwMode="auto">
              <a:xfrm>
                <a:off x="5168" y="5912"/>
                <a:ext cx="0" cy="18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820" name="Line 52"/>
              <p:cNvSpPr>
                <a:spLocks noChangeShapeType="1"/>
              </p:cNvSpPr>
              <p:nvPr/>
            </p:nvSpPr>
            <p:spPr bwMode="auto">
              <a:xfrm>
                <a:off x="5168" y="6092"/>
                <a:ext cx="18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821" name="Line 53"/>
              <p:cNvSpPr>
                <a:spLocks noChangeShapeType="1"/>
              </p:cNvSpPr>
              <p:nvPr/>
            </p:nvSpPr>
            <p:spPr bwMode="auto">
              <a:xfrm flipV="1">
                <a:off x="5168" y="6412"/>
                <a:ext cx="0" cy="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822" name="Line 54"/>
              <p:cNvSpPr>
                <a:spLocks noChangeShapeType="1"/>
              </p:cNvSpPr>
              <p:nvPr/>
            </p:nvSpPr>
            <p:spPr bwMode="auto">
              <a:xfrm>
                <a:off x="5168" y="6412"/>
                <a:ext cx="18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823" name="Rectangle 55"/>
              <p:cNvSpPr>
                <a:spLocks noChangeArrowheads="1"/>
              </p:cNvSpPr>
              <p:nvPr/>
            </p:nvSpPr>
            <p:spPr bwMode="auto">
              <a:xfrm>
                <a:off x="4088" y="5952"/>
                <a:ext cx="180" cy="26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2824" name="Line 56"/>
              <p:cNvSpPr>
                <a:spLocks noChangeShapeType="1"/>
              </p:cNvSpPr>
              <p:nvPr/>
            </p:nvSpPr>
            <p:spPr bwMode="auto">
              <a:xfrm flipV="1">
                <a:off x="3908" y="6092"/>
                <a:ext cx="0" cy="38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32772" name="Text Box 4"/>
            <p:cNvSpPr txBox="1">
              <a:spLocks noChangeArrowheads="1"/>
            </p:cNvSpPr>
            <p:nvPr/>
          </p:nvSpPr>
          <p:spPr bwMode="auto">
            <a:xfrm>
              <a:off x="912" y="1152"/>
              <a:ext cx="96"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a:t>1</a:t>
              </a:r>
            </a:p>
          </p:txBody>
        </p:sp>
        <p:sp>
          <p:nvSpPr>
            <p:cNvPr id="32825" name="Text Box 57"/>
            <p:cNvSpPr txBox="1">
              <a:spLocks noChangeArrowheads="1"/>
            </p:cNvSpPr>
            <p:nvPr/>
          </p:nvSpPr>
          <p:spPr bwMode="auto">
            <a:xfrm>
              <a:off x="1248" y="1488"/>
              <a:ext cx="174" cy="2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a:t>&amp;</a:t>
              </a:r>
            </a:p>
          </p:txBody>
        </p:sp>
        <p:sp>
          <p:nvSpPr>
            <p:cNvPr id="32826" name="Text Box 58"/>
            <p:cNvSpPr txBox="1">
              <a:spLocks noChangeArrowheads="1"/>
            </p:cNvSpPr>
            <p:nvPr/>
          </p:nvSpPr>
          <p:spPr bwMode="auto">
            <a:xfrm>
              <a:off x="1794" y="1200"/>
              <a:ext cx="174" cy="2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a:t>&amp;</a:t>
              </a:r>
            </a:p>
          </p:txBody>
        </p:sp>
        <p:sp>
          <p:nvSpPr>
            <p:cNvPr id="32796" name="Text Box 28"/>
            <p:cNvSpPr txBox="1">
              <a:spLocks noChangeArrowheads="1"/>
            </p:cNvSpPr>
            <p:nvPr/>
          </p:nvSpPr>
          <p:spPr bwMode="auto">
            <a:xfrm>
              <a:off x="1200" y="960"/>
              <a:ext cx="174" cy="2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a:t>&amp;</a:t>
              </a:r>
            </a:p>
          </p:txBody>
        </p:sp>
      </p:grpSp>
      <p:sp>
        <p:nvSpPr>
          <p:cNvPr id="32829" name="Text Box 61"/>
          <p:cNvSpPr txBox="1">
            <a:spLocks noChangeArrowheads="1"/>
          </p:cNvSpPr>
          <p:nvPr/>
        </p:nvSpPr>
        <p:spPr bwMode="auto">
          <a:xfrm>
            <a:off x="685800" y="2590800"/>
            <a:ext cx="276225" cy="350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a:t>C</a:t>
            </a:r>
          </a:p>
        </p:txBody>
      </p:sp>
      <p:sp>
        <p:nvSpPr>
          <p:cNvPr id="32830" name="Text Box 62"/>
          <p:cNvSpPr txBox="1">
            <a:spLocks noChangeArrowheads="1"/>
          </p:cNvSpPr>
          <p:nvPr/>
        </p:nvSpPr>
        <p:spPr bwMode="auto">
          <a:xfrm>
            <a:off x="2438400" y="2590800"/>
            <a:ext cx="276225" cy="350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a:solidFill>
                  <a:srgbClr val="FF3300"/>
                </a:solidFill>
              </a:rPr>
              <a:t>P</a:t>
            </a:r>
            <a:r>
              <a:rPr kumimoji="0" lang="en-US" altLang="zh-CN" sz="2000" baseline="-25000">
                <a:solidFill>
                  <a:srgbClr val="FF3300"/>
                </a:solidFill>
              </a:rPr>
              <a:t>1</a:t>
            </a:r>
            <a:endParaRPr kumimoji="0" lang="en-US" altLang="zh-CN" sz="2000">
              <a:solidFill>
                <a:srgbClr val="FF3300"/>
              </a:solidFill>
            </a:endParaRPr>
          </a:p>
        </p:txBody>
      </p:sp>
      <p:graphicFrame>
        <p:nvGraphicFramePr>
          <p:cNvPr id="32831" name="Object 63"/>
          <p:cNvGraphicFramePr>
            <a:graphicFrameLocks noChangeAspect="1"/>
          </p:cNvGraphicFramePr>
          <p:nvPr/>
        </p:nvGraphicFramePr>
        <p:xfrm>
          <a:off x="609600" y="3048000"/>
          <a:ext cx="3352800" cy="565150"/>
        </p:xfrm>
        <a:graphic>
          <a:graphicData uri="http://schemas.openxmlformats.org/presentationml/2006/ole">
            <mc:AlternateContent xmlns:mc="http://schemas.openxmlformats.org/markup-compatibility/2006">
              <mc:Choice xmlns:v="urn:schemas-microsoft-com:vml" Requires="v">
                <p:oleObj spid="_x0000_s24731" name="Equation" r:id="rId4" imgW="1524000" imgH="254000" progId="Equation.3">
                  <p:embed/>
                </p:oleObj>
              </mc:Choice>
              <mc:Fallback>
                <p:oleObj name="Equation" r:id="rId4" imgW="1524000" imgH="254000" progId="Equation.3">
                  <p:embed/>
                  <p:pic>
                    <p:nvPicPr>
                      <p:cNvPr id="0" name="Picture 10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3048000"/>
                        <a:ext cx="3352800" cy="565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33" name="Text Box 65"/>
          <p:cNvSpPr txBox="1">
            <a:spLocks noChangeArrowheads="1"/>
          </p:cNvSpPr>
          <p:nvPr/>
        </p:nvSpPr>
        <p:spPr bwMode="auto">
          <a:xfrm>
            <a:off x="685800" y="3733800"/>
            <a:ext cx="175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当</a:t>
            </a:r>
            <a:r>
              <a:rPr lang="en-US" altLang="zh-CN"/>
              <a:t>A=C=1</a:t>
            </a:r>
            <a:r>
              <a:rPr lang="zh-CN" altLang="en-US"/>
              <a:t>时</a:t>
            </a:r>
          </a:p>
        </p:txBody>
      </p:sp>
      <p:graphicFrame>
        <p:nvGraphicFramePr>
          <p:cNvPr id="32834" name="Object 66"/>
          <p:cNvGraphicFramePr>
            <a:graphicFrameLocks noChangeAspect="1"/>
          </p:cNvGraphicFramePr>
          <p:nvPr/>
        </p:nvGraphicFramePr>
        <p:xfrm>
          <a:off x="2514600" y="3684588"/>
          <a:ext cx="1828800" cy="430212"/>
        </p:xfrm>
        <a:graphic>
          <a:graphicData uri="http://schemas.openxmlformats.org/presentationml/2006/ole">
            <mc:AlternateContent xmlns:mc="http://schemas.openxmlformats.org/markup-compatibility/2006">
              <mc:Choice xmlns:v="urn:schemas-microsoft-com:vml" Requires="v">
                <p:oleObj spid="_x0000_s24732" name="Equation" r:id="rId6" imgW="863225" imgH="190417" progId="Equation.3">
                  <p:embed/>
                </p:oleObj>
              </mc:Choice>
              <mc:Fallback>
                <p:oleObj name="Equation" r:id="rId6" imgW="863225" imgH="190417" progId="Equation.3">
                  <p:embed/>
                  <p:pic>
                    <p:nvPicPr>
                      <p:cNvPr id="0" name="Picture 10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14600" y="3684588"/>
                        <a:ext cx="1828800" cy="430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836" name="Text Box 68"/>
          <p:cNvSpPr txBox="1">
            <a:spLocks noChangeArrowheads="1"/>
          </p:cNvSpPr>
          <p:nvPr/>
        </p:nvSpPr>
        <p:spPr bwMode="auto">
          <a:xfrm>
            <a:off x="685800" y="4191000"/>
            <a:ext cx="3886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从理论上看：不论</a:t>
            </a:r>
            <a:r>
              <a:rPr lang="en-US" altLang="zh-CN"/>
              <a:t>B</a:t>
            </a:r>
            <a:r>
              <a:rPr lang="zh-CN" altLang="en-US"/>
              <a:t>为什么，输出都为</a:t>
            </a:r>
            <a:r>
              <a:rPr lang="en-US" altLang="zh-CN"/>
              <a:t>1</a:t>
            </a:r>
          </a:p>
        </p:txBody>
      </p:sp>
      <p:sp>
        <p:nvSpPr>
          <p:cNvPr id="119" name="Line 5">
            <a:extLst>
              <a:ext uri="{FF2B5EF4-FFF2-40B4-BE49-F238E27FC236}">
                <a16:creationId xmlns:a16="http://schemas.microsoft.com/office/drawing/2014/main" id="{DC94484B-C56C-C44B-AFE1-8D7BCD416ED9}"/>
              </a:ext>
            </a:extLst>
          </p:cNvPr>
          <p:cNvSpPr>
            <a:spLocks noChangeShapeType="1"/>
          </p:cNvSpPr>
          <p:nvPr/>
        </p:nvSpPr>
        <p:spPr bwMode="auto">
          <a:xfrm>
            <a:off x="5308600" y="1371600"/>
            <a:ext cx="2809875" cy="158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120" name="Group 6">
            <a:extLst>
              <a:ext uri="{FF2B5EF4-FFF2-40B4-BE49-F238E27FC236}">
                <a16:creationId xmlns:a16="http://schemas.microsoft.com/office/drawing/2014/main" id="{E5D75A09-5FE6-A64A-AF55-80C68334F2C3}"/>
              </a:ext>
            </a:extLst>
          </p:cNvPr>
          <p:cNvGrpSpPr>
            <a:grpSpLocks/>
          </p:cNvGrpSpPr>
          <p:nvPr/>
        </p:nvGrpSpPr>
        <p:grpSpPr bwMode="auto">
          <a:xfrm flipV="1">
            <a:off x="5389563" y="1797050"/>
            <a:ext cx="2763837" cy="382588"/>
            <a:chOff x="2496" y="997"/>
            <a:chExt cx="1309" cy="181"/>
          </a:xfrm>
        </p:grpSpPr>
        <p:sp>
          <p:nvSpPr>
            <p:cNvPr id="121" name="Line 7">
              <a:extLst>
                <a:ext uri="{FF2B5EF4-FFF2-40B4-BE49-F238E27FC236}">
                  <a16:creationId xmlns:a16="http://schemas.microsoft.com/office/drawing/2014/main" id="{BBD9022E-2E81-E345-8D82-5AAB5EB5185B}"/>
                </a:ext>
              </a:extLst>
            </p:cNvPr>
            <p:cNvSpPr>
              <a:spLocks noChangeShapeType="1"/>
            </p:cNvSpPr>
            <p:nvPr/>
          </p:nvSpPr>
          <p:spPr bwMode="auto">
            <a:xfrm>
              <a:off x="2496" y="1178"/>
              <a:ext cx="384"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2" name="Line 8">
              <a:extLst>
                <a:ext uri="{FF2B5EF4-FFF2-40B4-BE49-F238E27FC236}">
                  <a16:creationId xmlns:a16="http://schemas.microsoft.com/office/drawing/2014/main" id="{C4CD441E-BA94-2441-AD0C-B1B9AEF4FEEB}"/>
                </a:ext>
              </a:extLst>
            </p:cNvPr>
            <p:cNvSpPr>
              <a:spLocks noChangeShapeType="1"/>
            </p:cNvSpPr>
            <p:nvPr/>
          </p:nvSpPr>
          <p:spPr bwMode="auto">
            <a:xfrm flipV="1">
              <a:off x="2868" y="997"/>
              <a:ext cx="0" cy="18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3" name="Line 9">
              <a:extLst>
                <a:ext uri="{FF2B5EF4-FFF2-40B4-BE49-F238E27FC236}">
                  <a16:creationId xmlns:a16="http://schemas.microsoft.com/office/drawing/2014/main" id="{F0FEA123-3E89-7249-8CF4-3D0F9109AF21}"/>
                </a:ext>
              </a:extLst>
            </p:cNvPr>
            <p:cNvSpPr>
              <a:spLocks noChangeShapeType="1"/>
            </p:cNvSpPr>
            <p:nvPr/>
          </p:nvSpPr>
          <p:spPr bwMode="auto">
            <a:xfrm>
              <a:off x="2868" y="997"/>
              <a:ext cx="54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4" name="Line 10">
              <a:extLst>
                <a:ext uri="{FF2B5EF4-FFF2-40B4-BE49-F238E27FC236}">
                  <a16:creationId xmlns:a16="http://schemas.microsoft.com/office/drawing/2014/main" id="{D4CE146E-A903-CA46-8EF8-F7A744210F40}"/>
                </a:ext>
              </a:extLst>
            </p:cNvPr>
            <p:cNvSpPr>
              <a:spLocks noChangeShapeType="1"/>
            </p:cNvSpPr>
            <p:nvPr/>
          </p:nvSpPr>
          <p:spPr bwMode="auto">
            <a:xfrm>
              <a:off x="3410" y="997"/>
              <a:ext cx="0" cy="17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5" name="Line 11">
              <a:extLst>
                <a:ext uri="{FF2B5EF4-FFF2-40B4-BE49-F238E27FC236}">
                  <a16:creationId xmlns:a16="http://schemas.microsoft.com/office/drawing/2014/main" id="{B6179CFF-6CA7-6240-8F69-DEE14F328FA2}"/>
                </a:ext>
              </a:extLst>
            </p:cNvPr>
            <p:cNvSpPr>
              <a:spLocks noChangeShapeType="1"/>
            </p:cNvSpPr>
            <p:nvPr/>
          </p:nvSpPr>
          <p:spPr bwMode="auto">
            <a:xfrm>
              <a:off x="3421" y="1178"/>
              <a:ext cx="384"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26" name="Line 12">
            <a:extLst>
              <a:ext uri="{FF2B5EF4-FFF2-40B4-BE49-F238E27FC236}">
                <a16:creationId xmlns:a16="http://schemas.microsoft.com/office/drawing/2014/main" id="{A162DAE7-9C27-7E44-AC56-6395EBDF2C32}"/>
              </a:ext>
            </a:extLst>
          </p:cNvPr>
          <p:cNvSpPr>
            <a:spLocks noChangeShapeType="1"/>
          </p:cNvSpPr>
          <p:nvPr/>
        </p:nvSpPr>
        <p:spPr bwMode="auto">
          <a:xfrm>
            <a:off x="5486400" y="3886200"/>
            <a:ext cx="1143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7" name="Line 13">
            <a:extLst>
              <a:ext uri="{FF2B5EF4-FFF2-40B4-BE49-F238E27FC236}">
                <a16:creationId xmlns:a16="http://schemas.microsoft.com/office/drawing/2014/main" id="{B821A2FC-B729-0B45-B3D7-4A9DF1DA2BDD}"/>
              </a:ext>
            </a:extLst>
          </p:cNvPr>
          <p:cNvSpPr>
            <a:spLocks noChangeShapeType="1"/>
          </p:cNvSpPr>
          <p:nvPr/>
        </p:nvSpPr>
        <p:spPr bwMode="auto">
          <a:xfrm>
            <a:off x="6643688" y="3886200"/>
            <a:ext cx="0" cy="28575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8" name="Line 14">
            <a:extLst>
              <a:ext uri="{FF2B5EF4-FFF2-40B4-BE49-F238E27FC236}">
                <a16:creationId xmlns:a16="http://schemas.microsoft.com/office/drawing/2014/main" id="{12ADBA72-2B39-CA47-9F2E-2BC4D5373C35}"/>
              </a:ext>
            </a:extLst>
          </p:cNvPr>
          <p:cNvSpPr>
            <a:spLocks noChangeShapeType="1"/>
          </p:cNvSpPr>
          <p:nvPr/>
        </p:nvSpPr>
        <p:spPr bwMode="auto">
          <a:xfrm>
            <a:off x="6643688" y="4171950"/>
            <a:ext cx="21431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9" name="Line 15">
            <a:extLst>
              <a:ext uri="{FF2B5EF4-FFF2-40B4-BE49-F238E27FC236}">
                <a16:creationId xmlns:a16="http://schemas.microsoft.com/office/drawing/2014/main" id="{B595CA5A-14D2-684D-9D8A-88196A5C1A2E}"/>
              </a:ext>
            </a:extLst>
          </p:cNvPr>
          <p:cNvSpPr>
            <a:spLocks noChangeShapeType="1"/>
          </p:cNvSpPr>
          <p:nvPr/>
        </p:nvSpPr>
        <p:spPr bwMode="auto">
          <a:xfrm flipV="1">
            <a:off x="6858000" y="3886200"/>
            <a:ext cx="0" cy="28575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0" name="Line 16">
            <a:extLst>
              <a:ext uri="{FF2B5EF4-FFF2-40B4-BE49-F238E27FC236}">
                <a16:creationId xmlns:a16="http://schemas.microsoft.com/office/drawing/2014/main" id="{37F3C242-C62F-174C-AAA8-2D91F6C5CD58}"/>
              </a:ext>
            </a:extLst>
          </p:cNvPr>
          <p:cNvSpPr>
            <a:spLocks noChangeShapeType="1"/>
          </p:cNvSpPr>
          <p:nvPr/>
        </p:nvSpPr>
        <p:spPr bwMode="auto">
          <a:xfrm>
            <a:off x="6858000" y="3886200"/>
            <a:ext cx="13716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1" name="Line 18">
            <a:extLst>
              <a:ext uri="{FF2B5EF4-FFF2-40B4-BE49-F238E27FC236}">
                <a16:creationId xmlns:a16="http://schemas.microsoft.com/office/drawing/2014/main" id="{EFCED854-8E47-0045-8866-A115621BD1E8}"/>
              </a:ext>
            </a:extLst>
          </p:cNvPr>
          <p:cNvSpPr>
            <a:spLocks noChangeShapeType="1"/>
          </p:cNvSpPr>
          <p:nvPr/>
        </p:nvSpPr>
        <p:spPr bwMode="auto">
          <a:xfrm>
            <a:off x="6629400" y="3124200"/>
            <a:ext cx="0" cy="1312895"/>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2" name="Text Box 19">
            <a:extLst>
              <a:ext uri="{FF2B5EF4-FFF2-40B4-BE49-F238E27FC236}">
                <a16:creationId xmlns:a16="http://schemas.microsoft.com/office/drawing/2014/main" id="{1BFCBD42-7ABA-3745-823F-4A0BA2A2B94A}"/>
              </a:ext>
            </a:extLst>
          </p:cNvPr>
          <p:cNvSpPr txBox="1">
            <a:spLocks noChangeArrowheads="1"/>
          </p:cNvSpPr>
          <p:nvPr/>
        </p:nvSpPr>
        <p:spPr bwMode="auto">
          <a:xfrm>
            <a:off x="4981575" y="1524000"/>
            <a:ext cx="276225" cy="350838"/>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a:t>C</a:t>
            </a:r>
          </a:p>
        </p:txBody>
      </p:sp>
      <p:sp>
        <p:nvSpPr>
          <p:cNvPr id="133" name="Text Box 33">
            <a:extLst>
              <a:ext uri="{FF2B5EF4-FFF2-40B4-BE49-F238E27FC236}">
                <a16:creationId xmlns:a16="http://schemas.microsoft.com/office/drawing/2014/main" id="{00B685CD-7C9D-6343-A0E3-E86B53C48271}"/>
              </a:ext>
            </a:extLst>
          </p:cNvPr>
          <p:cNvSpPr txBox="1">
            <a:spLocks noChangeArrowheads="1"/>
          </p:cNvSpPr>
          <p:nvPr/>
        </p:nvSpPr>
        <p:spPr bwMode="auto">
          <a:xfrm>
            <a:off x="8226425" y="1219200"/>
            <a:ext cx="276225" cy="350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a:solidFill>
                  <a:srgbClr val="FF3300"/>
                </a:solidFill>
              </a:rPr>
              <a:t>H</a:t>
            </a:r>
          </a:p>
        </p:txBody>
      </p:sp>
      <p:sp>
        <p:nvSpPr>
          <p:cNvPr id="134" name="Text Box 34">
            <a:extLst>
              <a:ext uri="{FF2B5EF4-FFF2-40B4-BE49-F238E27FC236}">
                <a16:creationId xmlns:a16="http://schemas.microsoft.com/office/drawing/2014/main" id="{90F35C9C-1531-AA43-84A0-35E525529E82}"/>
              </a:ext>
            </a:extLst>
          </p:cNvPr>
          <p:cNvSpPr txBox="1">
            <a:spLocks noChangeArrowheads="1"/>
          </p:cNvSpPr>
          <p:nvPr/>
        </p:nvSpPr>
        <p:spPr bwMode="auto">
          <a:xfrm>
            <a:off x="4981575" y="1905000"/>
            <a:ext cx="276225" cy="350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a:t>B</a:t>
            </a:r>
          </a:p>
        </p:txBody>
      </p:sp>
      <p:sp>
        <p:nvSpPr>
          <p:cNvPr id="135" name="Text Box 60">
            <a:extLst>
              <a:ext uri="{FF2B5EF4-FFF2-40B4-BE49-F238E27FC236}">
                <a16:creationId xmlns:a16="http://schemas.microsoft.com/office/drawing/2014/main" id="{04729B75-2DA3-AA48-B8F2-9BD20043D7BA}"/>
              </a:ext>
            </a:extLst>
          </p:cNvPr>
          <p:cNvSpPr txBox="1">
            <a:spLocks noChangeArrowheads="1"/>
          </p:cNvSpPr>
          <p:nvPr/>
        </p:nvSpPr>
        <p:spPr bwMode="auto">
          <a:xfrm>
            <a:off x="4953000" y="1219200"/>
            <a:ext cx="276225" cy="350838"/>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a:t>A</a:t>
            </a:r>
          </a:p>
        </p:txBody>
      </p:sp>
      <p:sp>
        <p:nvSpPr>
          <p:cNvPr id="136" name="Line 69">
            <a:extLst>
              <a:ext uri="{FF2B5EF4-FFF2-40B4-BE49-F238E27FC236}">
                <a16:creationId xmlns:a16="http://schemas.microsoft.com/office/drawing/2014/main" id="{C9A70FA8-53EC-874B-8D0C-CC7947EE135F}"/>
              </a:ext>
            </a:extLst>
          </p:cNvPr>
          <p:cNvSpPr>
            <a:spLocks noChangeShapeType="1"/>
          </p:cNvSpPr>
          <p:nvPr/>
        </p:nvSpPr>
        <p:spPr bwMode="auto">
          <a:xfrm>
            <a:off x="5334000" y="1676400"/>
            <a:ext cx="2819400" cy="158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37" name="Text Box 70">
            <a:extLst>
              <a:ext uri="{FF2B5EF4-FFF2-40B4-BE49-F238E27FC236}">
                <a16:creationId xmlns:a16="http://schemas.microsoft.com/office/drawing/2014/main" id="{FEBDD5CF-4963-C148-95A3-7246AE98FE48}"/>
              </a:ext>
            </a:extLst>
          </p:cNvPr>
          <p:cNvSpPr txBox="1">
            <a:spLocks noChangeArrowheads="1"/>
          </p:cNvSpPr>
          <p:nvPr/>
        </p:nvSpPr>
        <p:spPr bwMode="auto">
          <a:xfrm>
            <a:off x="8258175" y="1524000"/>
            <a:ext cx="276225" cy="350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a:solidFill>
                  <a:srgbClr val="FF3300"/>
                </a:solidFill>
              </a:rPr>
              <a:t>H</a:t>
            </a:r>
          </a:p>
        </p:txBody>
      </p:sp>
      <p:graphicFrame>
        <p:nvGraphicFramePr>
          <p:cNvPr id="138" name="Object 73">
            <a:extLst>
              <a:ext uri="{FF2B5EF4-FFF2-40B4-BE49-F238E27FC236}">
                <a16:creationId xmlns:a16="http://schemas.microsoft.com/office/drawing/2014/main" id="{EA168F13-AC5D-494A-9E51-20302D79E0F8}"/>
              </a:ext>
            </a:extLst>
          </p:cNvPr>
          <p:cNvGraphicFramePr>
            <a:graphicFrameLocks noChangeAspect="1"/>
          </p:cNvGraphicFramePr>
          <p:nvPr/>
        </p:nvGraphicFramePr>
        <p:xfrm>
          <a:off x="4953000" y="2286000"/>
          <a:ext cx="285750" cy="381000"/>
        </p:xfrm>
        <a:graphic>
          <a:graphicData uri="http://schemas.openxmlformats.org/presentationml/2006/ole">
            <mc:AlternateContent xmlns:mc="http://schemas.openxmlformats.org/markup-compatibility/2006">
              <mc:Choice xmlns:v="urn:schemas-microsoft-com:vml" Requires="v">
                <p:oleObj spid="_x0000_s24733" r:id="rId8" imgW="152334" imgH="190417" progId="">
                  <p:embed/>
                </p:oleObj>
              </mc:Choice>
              <mc:Fallback>
                <p:oleObj r:id="rId8" imgW="152334" imgH="190417" progId="">
                  <p:embed/>
                  <p:pic>
                    <p:nvPicPr>
                      <p:cNvPr id="0" name="Picture 10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53000" y="2286000"/>
                        <a:ext cx="28575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9" name="Line 76">
            <a:extLst>
              <a:ext uri="{FF2B5EF4-FFF2-40B4-BE49-F238E27FC236}">
                <a16:creationId xmlns:a16="http://schemas.microsoft.com/office/drawing/2014/main" id="{670AB185-153E-184E-89AB-F0B167B58B30}"/>
              </a:ext>
            </a:extLst>
          </p:cNvPr>
          <p:cNvSpPr>
            <a:spLocks noChangeShapeType="1"/>
          </p:cNvSpPr>
          <p:nvPr/>
        </p:nvSpPr>
        <p:spPr bwMode="auto">
          <a:xfrm>
            <a:off x="5437188" y="2668588"/>
            <a:ext cx="96361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0" name="Line 77">
            <a:extLst>
              <a:ext uri="{FF2B5EF4-FFF2-40B4-BE49-F238E27FC236}">
                <a16:creationId xmlns:a16="http://schemas.microsoft.com/office/drawing/2014/main" id="{9DB92738-35AC-C24B-B285-12C47CCBEF00}"/>
              </a:ext>
            </a:extLst>
          </p:cNvPr>
          <p:cNvSpPr>
            <a:spLocks noChangeShapeType="1"/>
          </p:cNvSpPr>
          <p:nvPr/>
        </p:nvSpPr>
        <p:spPr bwMode="auto">
          <a:xfrm flipV="1">
            <a:off x="6424613" y="2286000"/>
            <a:ext cx="0" cy="38258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1" name="Line 78">
            <a:extLst>
              <a:ext uri="{FF2B5EF4-FFF2-40B4-BE49-F238E27FC236}">
                <a16:creationId xmlns:a16="http://schemas.microsoft.com/office/drawing/2014/main" id="{8B36B989-8C99-8E4E-A9C1-FB6122B92C2E}"/>
              </a:ext>
            </a:extLst>
          </p:cNvPr>
          <p:cNvSpPr>
            <a:spLocks noChangeShapeType="1"/>
          </p:cNvSpPr>
          <p:nvPr/>
        </p:nvSpPr>
        <p:spPr bwMode="auto">
          <a:xfrm>
            <a:off x="6424613" y="2286000"/>
            <a:ext cx="1144587"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2" name="Line 79">
            <a:extLst>
              <a:ext uri="{FF2B5EF4-FFF2-40B4-BE49-F238E27FC236}">
                <a16:creationId xmlns:a16="http://schemas.microsoft.com/office/drawing/2014/main" id="{B090EBF2-C701-D54C-8BB8-83B3889458E6}"/>
              </a:ext>
            </a:extLst>
          </p:cNvPr>
          <p:cNvSpPr>
            <a:spLocks noChangeShapeType="1"/>
          </p:cNvSpPr>
          <p:nvPr/>
        </p:nvSpPr>
        <p:spPr bwMode="auto">
          <a:xfrm>
            <a:off x="7569200" y="2286000"/>
            <a:ext cx="0" cy="35877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3" name="Line 80">
            <a:extLst>
              <a:ext uri="{FF2B5EF4-FFF2-40B4-BE49-F238E27FC236}">
                <a16:creationId xmlns:a16="http://schemas.microsoft.com/office/drawing/2014/main" id="{84AEA029-784F-874E-ABC2-B62AD299D85A}"/>
              </a:ext>
            </a:extLst>
          </p:cNvPr>
          <p:cNvSpPr>
            <a:spLocks noChangeShapeType="1"/>
          </p:cNvSpPr>
          <p:nvPr/>
        </p:nvSpPr>
        <p:spPr bwMode="auto">
          <a:xfrm>
            <a:off x="7591425" y="2668588"/>
            <a:ext cx="638175"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4" name="Text Box 81">
            <a:extLst>
              <a:ext uri="{FF2B5EF4-FFF2-40B4-BE49-F238E27FC236}">
                <a16:creationId xmlns:a16="http://schemas.microsoft.com/office/drawing/2014/main" id="{800050F9-DF95-524E-A3CC-1DCC8F4A5AC6}"/>
              </a:ext>
            </a:extLst>
          </p:cNvPr>
          <p:cNvSpPr txBox="1">
            <a:spLocks noChangeArrowheads="1"/>
          </p:cNvSpPr>
          <p:nvPr/>
        </p:nvSpPr>
        <p:spPr bwMode="auto">
          <a:xfrm>
            <a:off x="5029200" y="2895600"/>
            <a:ext cx="276225" cy="350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a:solidFill>
                  <a:srgbClr val="FF3300"/>
                </a:solidFill>
              </a:rPr>
              <a:t>P</a:t>
            </a:r>
            <a:r>
              <a:rPr kumimoji="0" lang="en-US" altLang="zh-CN" baseline="-25000">
                <a:solidFill>
                  <a:srgbClr val="FF3300"/>
                </a:solidFill>
              </a:rPr>
              <a:t>2</a:t>
            </a:r>
            <a:endParaRPr kumimoji="0" lang="en-US" altLang="zh-CN">
              <a:solidFill>
                <a:srgbClr val="FF3300"/>
              </a:solidFill>
            </a:endParaRPr>
          </a:p>
        </p:txBody>
      </p:sp>
      <p:sp>
        <p:nvSpPr>
          <p:cNvPr id="145" name="Text Box 82">
            <a:extLst>
              <a:ext uri="{FF2B5EF4-FFF2-40B4-BE49-F238E27FC236}">
                <a16:creationId xmlns:a16="http://schemas.microsoft.com/office/drawing/2014/main" id="{14B09451-AD8C-A840-8DA2-9993FFE27F1F}"/>
              </a:ext>
            </a:extLst>
          </p:cNvPr>
          <p:cNvSpPr txBox="1">
            <a:spLocks noChangeArrowheads="1"/>
          </p:cNvSpPr>
          <p:nvPr/>
        </p:nvSpPr>
        <p:spPr bwMode="auto">
          <a:xfrm>
            <a:off x="5029200" y="3429000"/>
            <a:ext cx="276225" cy="350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a:solidFill>
                  <a:srgbClr val="FF3300"/>
                </a:solidFill>
              </a:rPr>
              <a:t>P</a:t>
            </a:r>
            <a:r>
              <a:rPr kumimoji="0" lang="en-US" altLang="zh-CN" baseline="-25000">
                <a:solidFill>
                  <a:srgbClr val="FF3300"/>
                </a:solidFill>
              </a:rPr>
              <a:t>1</a:t>
            </a:r>
            <a:endParaRPr kumimoji="0" lang="en-US" altLang="zh-CN">
              <a:solidFill>
                <a:srgbClr val="FF3300"/>
              </a:solidFill>
            </a:endParaRPr>
          </a:p>
        </p:txBody>
      </p:sp>
      <p:sp>
        <p:nvSpPr>
          <p:cNvPr id="146" name="Line 83">
            <a:extLst>
              <a:ext uri="{FF2B5EF4-FFF2-40B4-BE49-F238E27FC236}">
                <a16:creationId xmlns:a16="http://schemas.microsoft.com/office/drawing/2014/main" id="{1FB18081-5553-BB46-B691-FE599DC37F23}"/>
              </a:ext>
            </a:extLst>
          </p:cNvPr>
          <p:cNvSpPr>
            <a:spLocks noChangeShapeType="1"/>
          </p:cNvSpPr>
          <p:nvPr/>
        </p:nvSpPr>
        <p:spPr bwMode="auto">
          <a:xfrm flipH="1">
            <a:off x="6148388" y="2133599"/>
            <a:ext cx="23812" cy="2303511"/>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7" name="Line 84">
            <a:extLst>
              <a:ext uri="{FF2B5EF4-FFF2-40B4-BE49-F238E27FC236}">
                <a16:creationId xmlns:a16="http://schemas.microsoft.com/office/drawing/2014/main" id="{8682D6E1-D2FA-4B49-89FD-8AD3D475243C}"/>
              </a:ext>
            </a:extLst>
          </p:cNvPr>
          <p:cNvSpPr>
            <a:spLocks noChangeShapeType="1"/>
          </p:cNvSpPr>
          <p:nvPr/>
        </p:nvSpPr>
        <p:spPr bwMode="auto">
          <a:xfrm>
            <a:off x="6400799" y="2667000"/>
            <a:ext cx="14287" cy="1770095"/>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8" name="Line 86">
            <a:extLst>
              <a:ext uri="{FF2B5EF4-FFF2-40B4-BE49-F238E27FC236}">
                <a16:creationId xmlns:a16="http://schemas.microsoft.com/office/drawing/2014/main" id="{A6E9BC42-430A-B14A-852B-6587C0541075}"/>
              </a:ext>
            </a:extLst>
          </p:cNvPr>
          <p:cNvSpPr>
            <a:spLocks noChangeShapeType="1"/>
          </p:cNvSpPr>
          <p:nvPr/>
        </p:nvSpPr>
        <p:spPr bwMode="auto">
          <a:xfrm flipV="1">
            <a:off x="5486400" y="2819400"/>
            <a:ext cx="1143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9" name="Line 87">
            <a:extLst>
              <a:ext uri="{FF2B5EF4-FFF2-40B4-BE49-F238E27FC236}">
                <a16:creationId xmlns:a16="http://schemas.microsoft.com/office/drawing/2014/main" id="{CE92CA57-C7E3-3649-BB69-AEE6A09A3284}"/>
              </a:ext>
            </a:extLst>
          </p:cNvPr>
          <p:cNvSpPr>
            <a:spLocks noChangeShapeType="1"/>
          </p:cNvSpPr>
          <p:nvPr/>
        </p:nvSpPr>
        <p:spPr bwMode="auto">
          <a:xfrm>
            <a:off x="6633944" y="2843213"/>
            <a:ext cx="0" cy="38258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0" name="Line 88">
            <a:extLst>
              <a:ext uri="{FF2B5EF4-FFF2-40B4-BE49-F238E27FC236}">
                <a16:creationId xmlns:a16="http://schemas.microsoft.com/office/drawing/2014/main" id="{383EAAD0-A770-274A-85B3-795F6B5477E2}"/>
              </a:ext>
            </a:extLst>
          </p:cNvPr>
          <p:cNvSpPr>
            <a:spLocks noChangeShapeType="1"/>
          </p:cNvSpPr>
          <p:nvPr/>
        </p:nvSpPr>
        <p:spPr bwMode="auto">
          <a:xfrm flipV="1">
            <a:off x="6604000" y="3201988"/>
            <a:ext cx="10922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1" name="Line 89">
            <a:extLst>
              <a:ext uri="{FF2B5EF4-FFF2-40B4-BE49-F238E27FC236}">
                <a16:creationId xmlns:a16="http://schemas.microsoft.com/office/drawing/2014/main" id="{AB472D49-767D-D54A-A0B9-E27D676F874C}"/>
              </a:ext>
            </a:extLst>
          </p:cNvPr>
          <p:cNvSpPr>
            <a:spLocks noChangeShapeType="1"/>
          </p:cNvSpPr>
          <p:nvPr/>
        </p:nvSpPr>
        <p:spPr bwMode="auto">
          <a:xfrm flipV="1">
            <a:off x="7696200" y="2843213"/>
            <a:ext cx="0" cy="35877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2" name="Line 90">
            <a:extLst>
              <a:ext uri="{FF2B5EF4-FFF2-40B4-BE49-F238E27FC236}">
                <a16:creationId xmlns:a16="http://schemas.microsoft.com/office/drawing/2014/main" id="{43084DBA-E3FF-B048-98BC-62C9C5CEB9BA}"/>
              </a:ext>
            </a:extLst>
          </p:cNvPr>
          <p:cNvSpPr>
            <a:spLocks noChangeShapeType="1"/>
          </p:cNvSpPr>
          <p:nvPr/>
        </p:nvSpPr>
        <p:spPr bwMode="auto">
          <a:xfrm flipV="1">
            <a:off x="7667625" y="2819400"/>
            <a:ext cx="485775"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3" name="Line 91">
            <a:extLst>
              <a:ext uri="{FF2B5EF4-FFF2-40B4-BE49-F238E27FC236}">
                <a16:creationId xmlns:a16="http://schemas.microsoft.com/office/drawing/2014/main" id="{BF8D5F11-711D-B64F-8ED4-FAD1A3AD1227}"/>
              </a:ext>
            </a:extLst>
          </p:cNvPr>
          <p:cNvSpPr>
            <a:spLocks noChangeShapeType="1"/>
          </p:cNvSpPr>
          <p:nvPr/>
        </p:nvSpPr>
        <p:spPr bwMode="auto">
          <a:xfrm>
            <a:off x="5486400" y="3659188"/>
            <a:ext cx="963613"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4" name="Line 92">
            <a:extLst>
              <a:ext uri="{FF2B5EF4-FFF2-40B4-BE49-F238E27FC236}">
                <a16:creationId xmlns:a16="http://schemas.microsoft.com/office/drawing/2014/main" id="{54538AF5-4253-0F4F-BF44-F9A7DA6FCC1F}"/>
              </a:ext>
            </a:extLst>
          </p:cNvPr>
          <p:cNvSpPr>
            <a:spLocks noChangeShapeType="1"/>
          </p:cNvSpPr>
          <p:nvPr/>
        </p:nvSpPr>
        <p:spPr bwMode="auto">
          <a:xfrm flipV="1">
            <a:off x="6424613" y="3276600"/>
            <a:ext cx="0" cy="38258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5" name="Line 93">
            <a:extLst>
              <a:ext uri="{FF2B5EF4-FFF2-40B4-BE49-F238E27FC236}">
                <a16:creationId xmlns:a16="http://schemas.microsoft.com/office/drawing/2014/main" id="{61B198E1-4DC9-984B-B966-15413F460ADE}"/>
              </a:ext>
            </a:extLst>
          </p:cNvPr>
          <p:cNvSpPr>
            <a:spLocks noChangeShapeType="1"/>
          </p:cNvSpPr>
          <p:nvPr/>
        </p:nvSpPr>
        <p:spPr bwMode="auto">
          <a:xfrm>
            <a:off x="6424613" y="3276600"/>
            <a:ext cx="1144587"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6" name="Line 94">
            <a:extLst>
              <a:ext uri="{FF2B5EF4-FFF2-40B4-BE49-F238E27FC236}">
                <a16:creationId xmlns:a16="http://schemas.microsoft.com/office/drawing/2014/main" id="{5FB7051F-6A07-4146-A653-254674A0E285}"/>
              </a:ext>
            </a:extLst>
          </p:cNvPr>
          <p:cNvSpPr>
            <a:spLocks noChangeShapeType="1"/>
          </p:cNvSpPr>
          <p:nvPr/>
        </p:nvSpPr>
        <p:spPr bwMode="auto">
          <a:xfrm>
            <a:off x="7569200" y="3276600"/>
            <a:ext cx="0" cy="35877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7" name="Line 95">
            <a:extLst>
              <a:ext uri="{FF2B5EF4-FFF2-40B4-BE49-F238E27FC236}">
                <a16:creationId xmlns:a16="http://schemas.microsoft.com/office/drawing/2014/main" id="{36D0582C-82CB-494A-8462-E8A151C8FD02}"/>
              </a:ext>
            </a:extLst>
          </p:cNvPr>
          <p:cNvSpPr>
            <a:spLocks noChangeShapeType="1"/>
          </p:cNvSpPr>
          <p:nvPr/>
        </p:nvSpPr>
        <p:spPr bwMode="auto">
          <a:xfrm>
            <a:off x="7591425" y="3659188"/>
            <a:ext cx="638175"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8" name="Text Box 96">
            <a:extLst>
              <a:ext uri="{FF2B5EF4-FFF2-40B4-BE49-F238E27FC236}">
                <a16:creationId xmlns:a16="http://schemas.microsoft.com/office/drawing/2014/main" id="{B370289B-044A-4B45-881F-BE959ED8E230}"/>
              </a:ext>
            </a:extLst>
          </p:cNvPr>
          <p:cNvSpPr txBox="1">
            <a:spLocks noChangeArrowheads="1"/>
          </p:cNvSpPr>
          <p:nvPr/>
        </p:nvSpPr>
        <p:spPr bwMode="auto">
          <a:xfrm>
            <a:off x="5057775" y="3962400"/>
            <a:ext cx="276225" cy="350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a:t>F</a:t>
            </a:r>
          </a:p>
        </p:txBody>
      </p:sp>
      <p:sp>
        <p:nvSpPr>
          <p:cNvPr id="2" name="文本框 1">
            <a:extLst>
              <a:ext uri="{FF2B5EF4-FFF2-40B4-BE49-F238E27FC236}">
                <a16:creationId xmlns:a16="http://schemas.microsoft.com/office/drawing/2014/main" id="{C3D74E6E-C85E-D74C-93AA-085E4FD13807}"/>
              </a:ext>
            </a:extLst>
          </p:cNvPr>
          <p:cNvSpPr txBox="1"/>
          <p:nvPr/>
        </p:nvSpPr>
        <p:spPr>
          <a:xfrm>
            <a:off x="5921562" y="4427820"/>
            <a:ext cx="378630" cy="369332"/>
          </a:xfrm>
          <a:prstGeom prst="rect">
            <a:avLst/>
          </a:prstGeom>
          <a:noFill/>
        </p:spPr>
        <p:txBody>
          <a:bodyPr wrap="none" rtlCol="0">
            <a:spAutoFit/>
          </a:bodyPr>
          <a:lstStyle/>
          <a:p>
            <a:r>
              <a:rPr kumimoji="1" lang="en-US" altLang="zh-CN" sz="1800" dirty="0"/>
              <a:t>t</a:t>
            </a:r>
            <a:r>
              <a:rPr kumimoji="1" lang="en-US" altLang="zh-CN" sz="1800" baseline="-25000" dirty="0"/>
              <a:t>1</a:t>
            </a:r>
            <a:endParaRPr kumimoji="1" lang="zh-CN" altLang="en-US" sz="1800" dirty="0"/>
          </a:p>
        </p:txBody>
      </p:sp>
      <p:sp>
        <p:nvSpPr>
          <p:cNvPr id="160" name="文本框 159">
            <a:extLst>
              <a:ext uri="{FF2B5EF4-FFF2-40B4-BE49-F238E27FC236}">
                <a16:creationId xmlns:a16="http://schemas.microsoft.com/office/drawing/2014/main" id="{A72C60C3-1A13-6940-BAA0-7D36A6F9170C}"/>
              </a:ext>
            </a:extLst>
          </p:cNvPr>
          <p:cNvSpPr txBox="1"/>
          <p:nvPr/>
        </p:nvSpPr>
        <p:spPr>
          <a:xfrm>
            <a:off x="6156176" y="4437112"/>
            <a:ext cx="378630" cy="369332"/>
          </a:xfrm>
          <a:prstGeom prst="rect">
            <a:avLst/>
          </a:prstGeom>
          <a:noFill/>
        </p:spPr>
        <p:txBody>
          <a:bodyPr wrap="none" rtlCol="0">
            <a:spAutoFit/>
          </a:bodyPr>
          <a:lstStyle/>
          <a:p>
            <a:r>
              <a:rPr kumimoji="1" lang="en-US" altLang="zh-CN" sz="1800" dirty="0"/>
              <a:t>t</a:t>
            </a:r>
            <a:r>
              <a:rPr kumimoji="1" lang="en-US" altLang="zh-CN" sz="1800" baseline="-25000" dirty="0"/>
              <a:t>2</a:t>
            </a:r>
            <a:endParaRPr kumimoji="1" lang="zh-CN" altLang="en-US" sz="1800" dirty="0"/>
          </a:p>
        </p:txBody>
      </p:sp>
      <p:sp>
        <p:nvSpPr>
          <p:cNvPr id="161" name="文本框 160">
            <a:extLst>
              <a:ext uri="{FF2B5EF4-FFF2-40B4-BE49-F238E27FC236}">
                <a16:creationId xmlns:a16="http://schemas.microsoft.com/office/drawing/2014/main" id="{F4BB2140-DF96-4C40-80DB-82FA74E51357}"/>
              </a:ext>
            </a:extLst>
          </p:cNvPr>
          <p:cNvSpPr txBox="1"/>
          <p:nvPr/>
        </p:nvSpPr>
        <p:spPr>
          <a:xfrm>
            <a:off x="6462242" y="4437112"/>
            <a:ext cx="378630" cy="369332"/>
          </a:xfrm>
          <a:prstGeom prst="rect">
            <a:avLst/>
          </a:prstGeom>
          <a:noFill/>
        </p:spPr>
        <p:txBody>
          <a:bodyPr wrap="none" rtlCol="0">
            <a:spAutoFit/>
          </a:bodyPr>
          <a:lstStyle/>
          <a:p>
            <a:r>
              <a:rPr kumimoji="1" lang="en-US" altLang="zh-CN" sz="1800" dirty="0"/>
              <a:t>t</a:t>
            </a:r>
            <a:r>
              <a:rPr kumimoji="1" lang="en-US" altLang="zh-CN" sz="1800" baseline="-25000" dirty="0"/>
              <a:t>3</a:t>
            </a:r>
            <a:endParaRPr kumimoji="1" lang="zh-CN" altLang="en-US" sz="1800" dirty="0"/>
          </a:p>
        </p:txBody>
      </p:sp>
    </p:spTree>
    <p:extLst>
      <p:ext uri="{BB962C8B-B14F-4D97-AF65-F5344CB8AC3E}">
        <p14:creationId xmlns:p14="http://schemas.microsoft.com/office/powerpoint/2010/main" val="3157992645"/>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2831"/>
                                        </p:tgtEl>
                                        <p:attrNameLst>
                                          <p:attrName>style.visibility</p:attrName>
                                        </p:attrNameLst>
                                      </p:cBhvr>
                                      <p:to>
                                        <p:strVal val="visible"/>
                                      </p:to>
                                    </p:set>
                                    <p:animEffect transition="in" filter="wipe(left)">
                                      <p:cBhvr>
                                        <p:cTn id="7" dur="500"/>
                                        <p:tgtEl>
                                          <p:spTgt spid="328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833">
                                            <p:txEl>
                                              <p:pRg st="0" end="0"/>
                                            </p:txEl>
                                          </p:spTgt>
                                        </p:tgtEl>
                                        <p:attrNameLst>
                                          <p:attrName>style.visibility</p:attrName>
                                        </p:attrNameLst>
                                      </p:cBhvr>
                                      <p:to>
                                        <p:strVal val="visible"/>
                                      </p:to>
                                    </p:set>
                                    <p:animEffect transition="in" filter="wipe(left)">
                                      <p:cBhvr>
                                        <p:cTn id="12" dur="500"/>
                                        <p:tgtEl>
                                          <p:spTgt spid="32833">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2834"/>
                                        </p:tgtEl>
                                        <p:attrNameLst>
                                          <p:attrName>style.visibility</p:attrName>
                                        </p:attrNameLst>
                                      </p:cBhvr>
                                      <p:to>
                                        <p:strVal val="visible"/>
                                      </p:to>
                                    </p:set>
                                    <p:animEffect transition="in" filter="wipe(left)">
                                      <p:cBhvr>
                                        <p:cTn id="17" dur="500"/>
                                        <p:tgtEl>
                                          <p:spTgt spid="3283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iterate type="lt">
                                    <p:tmPct val="100000"/>
                                  </p:iterate>
                                  <p:childTnLst>
                                    <p:set>
                                      <p:cBhvr>
                                        <p:cTn id="21" dur="1" fill="hold">
                                          <p:stCondLst>
                                            <p:cond delay="0"/>
                                          </p:stCondLst>
                                        </p:cTn>
                                        <p:tgtEl>
                                          <p:spTgt spid="32836">
                                            <p:txEl>
                                              <p:pRg st="0" end="0"/>
                                            </p:txEl>
                                          </p:spTgt>
                                        </p:tgtEl>
                                        <p:attrNameLst>
                                          <p:attrName>style.visibility</p:attrName>
                                        </p:attrNameLst>
                                      </p:cBhvr>
                                      <p:to>
                                        <p:strVal val="visible"/>
                                      </p:to>
                                    </p:set>
                                    <p:animEffect transition="in" filter="wipe(up)">
                                      <p:cBhvr>
                                        <p:cTn id="22" dur="75"/>
                                        <p:tgtEl>
                                          <p:spTgt spid="3283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3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19"/>
                                        </p:tgtEl>
                                        <p:attrNameLst>
                                          <p:attrName>style.visibility</p:attrName>
                                        </p:attrNameLst>
                                      </p:cBhvr>
                                      <p:to>
                                        <p:strVal val="visible"/>
                                      </p:to>
                                    </p:set>
                                    <p:animEffect transition="in" filter="wipe(left)">
                                      <p:cBhvr>
                                        <p:cTn id="31" dur="500"/>
                                        <p:tgtEl>
                                          <p:spTgt spid="119"/>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499"/>
                                          </p:stCondLst>
                                        </p:cTn>
                                        <p:tgtEl>
                                          <p:spTgt spid="133">
                                            <p:txEl>
                                              <p:pRg st="0" end="0"/>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499"/>
                                          </p:stCondLst>
                                        </p:cTn>
                                        <p:tgtEl>
                                          <p:spTgt spid="132"/>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36"/>
                                        </p:tgtEl>
                                        <p:attrNameLst>
                                          <p:attrName>style.visibility</p:attrName>
                                        </p:attrNameLst>
                                      </p:cBhvr>
                                      <p:to>
                                        <p:strVal val="visible"/>
                                      </p:to>
                                    </p:set>
                                    <p:animEffect transition="in" filter="wipe(left)">
                                      <p:cBhvr>
                                        <p:cTn id="44" dur="500"/>
                                        <p:tgtEl>
                                          <p:spTgt spid="136"/>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499"/>
                                          </p:stCondLst>
                                        </p:cTn>
                                        <p:tgtEl>
                                          <p:spTgt spid="137">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134">
                                            <p:txEl>
                                              <p:pRg st="0" end="0"/>
                                            </p:txEl>
                                          </p:spTgt>
                                        </p:tgtEl>
                                        <p:attrNameLst>
                                          <p:attrName>style.visibility</p:attrName>
                                        </p:attrNameLst>
                                      </p:cBhvr>
                                      <p:to>
                                        <p:strVal val="visible"/>
                                      </p:to>
                                    </p:set>
                                    <p:animEffect transition="in" filter="dissolve">
                                      <p:cBhvr>
                                        <p:cTn id="53" dur="500"/>
                                        <p:tgtEl>
                                          <p:spTgt spid="134">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120"/>
                                        </p:tgtEl>
                                        <p:attrNameLst>
                                          <p:attrName>style.visibility</p:attrName>
                                        </p:attrNameLst>
                                      </p:cBhvr>
                                      <p:to>
                                        <p:strVal val="visible"/>
                                      </p:to>
                                    </p:set>
                                    <p:animEffect transition="in" filter="wipe(left)">
                                      <p:cBhvr>
                                        <p:cTn id="58" dur="500"/>
                                        <p:tgtEl>
                                          <p:spTgt spid="120"/>
                                        </p:tgtEl>
                                      </p:cBhvr>
                                    </p:animEffec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nodeType="clickEffect">
                                  <p:stCondLst>
                                    <p:cond delay="0"/>
                                  </p:stCondLst>
                                  <p:childTnLst>
                                    <p:set>
                                      <p:cBhvr>
                                        <p:cTn id="62" dur="1" fill="hold">
                                          <p:stCondLst>
                                            <p:cond delay="0"/>
                                          </p:stCondLst>
                                        </p:cTn>
                                        <p:tgtEl>
                                          <p:spTgt spid="138"/>
                                        </p:tgtEl>
                                        <p:attrNameLst>
                                          <p:attrName>style.visibility</p:attrName>
                                        </p:attrNameLst>
                                      </p:cBhvr>
                                      <p:to>
                                        <p:strVal val="visible"/>
                                      </p:to>
                                    </p:set>
                                    <p:animEffect transition="in" filter="dissolve">
                                      <p:cBhvr>
                                        <p:cTn id="63" dur="500"/>
                                        <p:tgtEl>
                                          <p:spTgt spid="138"/>
                                        </p:tgtEl>
                                      </p:cBhvr>
                                    </p:animEffect>
                                  </p:childTnLst>
                                </p:cTn>
                              </p:par>
                            </p:childTnLst>
                          </p:cTn>
                        </p:par>
                      </p:childTnLst>
                    </p:cTn>
                  </p:par>
                  <p:par>
                    <p:cTn id="64" fill="hold">
                      <p:stCondLst>
                        <p:cond delay="indefinite"/>
                      </p:stCondLst>
                      <p:childTnLst>
                        <p:par>
                          <p:cTn id="65" fill="hold">
                            <p:stCondLst>
                              <p:cond delay="0"/>
                            </p:stCondLst>
                            <p:childTnLst>
                              <p:par>
                                <p:cTn id="66" presetID="17" presetClass="entr" presetSubtype="1" fill="hold" grpId="0" nodeType="clickEffect">
                                  <p:stCondLst>
                                    <p:cond delay="0"/>
                                  </p:stCondLst>
                                  <p:childTnLst>
                                    <p:set>
                                      <p:cBhvr>
                                        <p:cTn id="67" dur="1" fill="hold">
                                          <p:stCondLst>
                                            <p:cond delay="0"/>
                                          </p:stCondLst>
                                        </p:cTn>
                                        <p:tgtEl>
                                          <p:spTgt spid="146"/>
                                        </p:tgtEl>
                                        <p:attrNameLst>
                                          <p:attrName>style.visibility</p:attrName>
                                        </p:attrNameLst>
                                      </p:cBhvr>
                                      <p:to>
                                        <p:strVal val="visible"/>
                                      </p:to>
                                    </p:set>
                                    <p:anim calcmode="lin" valueType="num">
                                      <p:cBhvr>
                                        <p:cTn id="68" dur="500" fill="hold"/>
                                        <p:tgtEl>
                                          <p:spTgt spid="146"/>
                                        </p:tgtEl>
                                        <p:attrNameLst>
                                          <p:attrName>ppt_x</p:attrName>
                                        </p:attrNameLst>
                                      </p:cBhvr>
                                      <p:tavLst>
                                        <p:tav tm="0">
                                          <p:val>
                                            <p:strVal val="#ppt_x"/>
                                          </p:val>
                                        </p:tav>
                                        <p:tav tm="100000">
                                          <p:val>
                                            <p:strVal val="#ppt_x"/>
                                          </p:val>
                                        </p:tav>
                                      </p:tavLst>
                                    </p:anim>
                                    <p:anim calcmode="lin" valueType="num">
                                      <p:cBhvr>
                                        <p:cTn id="69" dur="500" fill="hold"/>
                                        <p:tgtEl>
                                          <p:spTgt spid="146"/>
                                        </p:tgtEl>
                                        <p:attrNameLst>
                                          <p:attrName>ppt_y</p:attrName>
                                        </p:attrNameLst>
                                      </p:cBhvr>
                                      <p:tavLst>
                                        <p:tav tm="0">
                                          <p:val>
                                            <p:strVal val="#ppt_y-#ppt_h/2"/>
                                          </p:val>
                                        </p:tav>
                                        <p:tav tm="100000">
                                          <p:val>
                                            <p:strVal val="#ppt_y"/>
                                          </p:val>
                                        </p:tav>
                                      </p:tavLst>
                                    </p:anim>
                                    <p:anim calcmode="lin" valueType="num">
                                      <p:cBhvr>
                                        <p:cTn id="70" dur="500" fill="hold"/>
                                        <p:tgtEl>
                                          <p:spTgt spid="146"/>
                                        </p:tgtEl>
                                        <p:attrNameLst>
                                          <p:attrName>ppt_w</p:attrName>
                                        </p:attrNameLst>
                                      </p:cBhvr>
                                      <p:tavLst>
                                        <p:tav tm="0">
                                          <p:val>
                                            <p:strVal val="#ppt_w"/>
                                          </p:val>
                                        </p:tav>
                                        <p:tav tm="100000">
                                          <p:val>
                                            <p:strVal val="#ppt_w"/>
                                          </p:val>
                                        </p:tav>
                                      </p:tavLst>
                                    </p:anim>
                                    <p:anim calcmode="lin" valueType="num">
                                      <p:cBhvr>
                                        <p:cTn id="71" dur="500" fill="hold"/>
                                        <p:tgtEl>
                                          <p:spTgt spid="146"/>
                                        </p:tgtEl>
                                        <p:attrNameLst>
                                          <p:attrName>ppt_h</p:attrName>
                                        </p:attrNameLst>
                                      </p:cBhvr>
                                      <p:tavLst>
                                        <p:tav tm="0">
                                          <p:val>
                                            <p:fltVal val="0"/>
                                          </p:val>
                                        </p:tav>
                                        <p:tav tm="100000">
                                          <p:val>
                                            <p:strVal val="#ppt_h"/>
                                          </p:val>
                                        </p:tav>
                                      </p:tavLst>
                                    </p:anim>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139"/>
                                        </p:tgtEl>
                                        <p:attrNameLst>
                                          <p:attrName>style.visibility</p:attrName>
                                        </p:attrNameLst>
                                      </p:cBhvr>
                                      <p:to>
                                        <p:strVal val="visible"/>
                                      </p:to>
                                    </p:set>
                                    <p:animEffect transition="in" filter="wipe(left)">
                                      <p:cBhvr>
                                        <p:cTn id="76" dur="500"/>
                                        <p:tgtEl>
                                          <p:spTgt spid="139"/>
                                        </p:tgtEl>
                                      </p:cBhvr>
                                    </p:animEffect>
                                  </p:childTnLst>
                                </p:cTn>
                              </p:par>
                            </p:childTnLst>
                          </p:cTn>
                        </p:par>
                      </p:childTnLst>
                    </p:cTn>
                  </p:par>
                  <p:par>
                    <p:cTn id="77" fill="hold">
                      <p:stCondLst>
                        <p:cond delay="indefinite"/>
                      </p:stCondLst>
                      <p:childTnLst>
                        <p:par>
                          <p:cTn id="78" fill="hold">
                            <p:stCondLst>
                              <p:cond delay="0"/>
                            </p:stCondLst>
                            <p:childTnLst>
                              <p:par>
                                <p:cTn id="79" presetID="17" presetClass="entr" presetSubtype="1" fill="hold" grpId="0" nodeType="clickEffect">
                                  <p:stCondLst>
                                    <p:cond delay="0"/>
                                  </p:stCondLst>
                                  <p:childTnLst>
                                    <p:set>
                                      <p:cBhvr>
                                        <p:cTn id="80" dur="1" fill="hold">
                                          <p:stCondLst>
                                            <p:cond delay="0"/>
                                          </p:stCondLst>
                                        </p:cTn>
                                        <p:tgtEl>
                                          <p:spTgt spid="140"/>
                                        </p:tgtEl>
                                        <p:attrNameLst>
                                          <p:attrName>style.visibility</p:attrName>
                                        </p:attrNameLst>
                                      </p:cBhvr>
                                      <p:to>
                                        <p:strVal val="visible"/>
                                      </p:to>
                                    </p:set>
                                    <p:anim calcmode="lin" valueType="num">
                                      <p:cBhvr>
                                        <p:cTn id="81" dur="500" fill="hold"/>
                                        <p:tgtEl>
                                          <p:spTgt spid="140"/>
                                        </p:tgtEl>
                                        <p:attrNameLst>
                                          <p:attrName>ppt_x</p:attrName>
                                        </p:attrNameLst>
                                      </p:cBhvr>
                                      <p:tavLst>
                                        <p:tav tm="0">
                                          <p:val>
                                            <p:strVal val="#ppt_x"/>
                                          </p:val>
                                        </p:tav>
                                        <p:tav tm="100000">
                                          <p:val>
                                            <p:strVal val="#ppt_x"/>
                                          </p:val>
                                        </p:tav>
                                      </p:tavLst>
                                    </p:anim>
                                    <p:anim calcmode="lin" valueType="num">
                                      <p:cBhvr>
                                        <p:cTn id="82" dur="500" fill="hold"/>
                                        <p:tgtEl>
                                          <p:spTgt spid="140"/>
                                        </p:tgtEl>
                                        <p:attrNameLst>
                                          <p:attrName>ppt_y</p:attrName>
                                        </p:attrNameLst>
                                      </p:cBhvr>
                                      <p:tavLst>
                                        <p:tav tm="0">
                                          <p:val>
                                            <p:strVal val="#ppt_y-#ppt_h/2"/>
                                          </p:val>
                                        </p:tav>
                                        <p:tav tm="100000">
                                          <p:val>
                                            <p:strVal val="#ppt_y"/>
                                          </p:val>
                                        </p:tav>
                                      </p:tavLst>
                                    </p:anim>
                                    <p:anim calcmode="lin" valueType="num">
                                      <p:cBhvr>
                                        <p:cTn id="83" dur="500" fill="hold"/>
                                        <p:tgtEl>
                                          <p:spTgt spid="140"/>
                                        </p:tgtEl>
                                        <p:attrNameLst>
                                          <p:attrName>ppt_w</p:attrName>
                                        </p:attrNameLst>
                                      </p:cBhvr>
                                      <p:tavLst>
                                        <p:tav tm="0">
                                          <p:val>
                                            <p:strVal val="#ppt_w"/>
                                          </p:val>
                                        </p:tav>
                                        <p:tav tm="100000">
                                          <p:val>
                                            <p:strVal val="#ppt_w"/>
                                          </p:val>
                                        </p:tav>
                                      </p:tavLst>
                                    </p:anim>
                                    <p:anim calcmode="lin" valueType="num">
                                      <p:cBhvr>
                                        <p:cTn id="84" dur="500" fill="hold"/>
                                        <p:tgtEl>
                                          <p:spTgt spid="140"/>
                                        </p:tgtEl>
                                        <p:attrNameLst>
                                          <p:attrName>ppt_h</p:attrName>
                                        </p:attrNameLst>
                                      </p:cBhvr>
                                      <p:tavLst>
                                        <p:tav tm="0">
                                          <p:val>
                                            <p:fltVal val="0"/>
                                          </p:val>
                                        </p:tav>
                                        <p:tav tm="100000">
                                          <p:val>
                                            <p:strVal val="#ppt_h"/>
                                          </p:val>
                                        </p:tav>
                                      </p:tavLst>
                                    </p:anim>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grpId="0" nodeType="clickEffect">
                                  <p:stCondLst>
                                    <p:cond delay="0"/>
                                  </p:stCondLst>
                                  <p:childTnLst>
                                    <p:set>
                                      <p:cBhvr>
                                        <p:cTn id="88" dur="1" fill="hold">
                                          <p:stCondLst>
                                            <p:cond delay="0"/>
                                          </p:stCondLst>
                                        </p:cTn>
                                        <p:tgtEl>
                                          <p:spTgt spid="141"/>
                                        </p:tgtEl>
                                        <p:attrNameLst>
                                          <p:attrName>style.visibility</p:attrName>
                                        </p:attrNameLst>
                                      </p:cBhvr>
                                      <p:to>
                                        <p:strVal val="visible"/>
                                      </p:to>
                                    </p:set>
                                    <p:animEffect transition="in" filter="wipe(left)">
                                      <p:cBhvr>
                                        <p:cTn id="89" dur="500"/>
                                        <p:tgtEl>
                                          <p:spTgt spid="141"/>
                                        </p:tgtEl>
                                      </p:cBhvr>
                                    </p:animEffect>
                                  </p:childTnLst>
                                </p:cTn>
                              </p:par>
                            </p:childTnLst>
                          </p:cTn>
                        </p:par>
                      </p:childTnLst>
                    </p:cTn>
                  </p:par>
                  <p:par>
                    <p:cTn id="90" fill="hold">
                      <p:stCondLst>
                        <p:cond delay="indefinite"/>
                      </p:stCondLst>
                      <p:childTnLst>
                        <p:par>
                          <p:cTn id="91" fill="hold">
                            <p:stCondLst>
                              <p:cond delay="0"/>
                            </p:stCondLst>
                            <p:childTnLst>
                              <p:par>
                                <p:cTn id="92" presetID="17" presetClass="entr" presetSubtype="1" fill="hold" grpId="0" nodeType="clickEffect">
                                  <p:stCondLst>
                                    <p:cond delay="0"/>
                                  </p:stCondLst>
                                  <p:childTnLst>
                                    <p:set>
                                      <p:cBhvr>
                                        <p:cTn id="93" dur="1" fill="hold">
                                          <p:stCondLst>
                                            <p:cond delay="0"/>
                                          </p:stCondLst>
                                        </p:cTn>
                                        <p:tgtEl>
                                          <p:spTgt spid="142"/>
                                        </p:tgtEl>
                                        <p:attrNameLst>
                                          <p:attrName>style.visibility</p:attrName>
                                        </p:attrNameLst>
                                      </p:cBhvr>
                                      <p:to>
                                        <p:strVal val="visible"/>
                                      </p:to>
                                    </p:set>
                                    <p:anim calcmode="lin" valueType="num">
                                      <p:cBhvr>
                                        <p:cTn id="94" dur="500" fill="hold"/>
                                        <p:tgtEl>
                                          <p:spTgt spid="142"/>
                                        </p:tgtEl>
                                        <p:attrNameLst>
                                          <p:attrName>ppt_x</p:attrName>
                                        </p:attrNameLst>
                                      </p:cBhvr>
                                      <p:tavLst>
                                        <p:tav tm="0">
                                          <p:val>
                                            <p:strVal val="#ppt_x"/>
                                          </p:val>
                                        </p:tav>
                                        <p:tav tm="100000">
                                          <p:val>
                                            <p:strVal val="#ppt_x"/>
                                          </p:val>
                                        </p:tav>
                                      </p:tavLst>
                                    </p:anim>
                                    <p:anim calcmode="lin" valueType="num">
                                      <p:cBhvr>
                                        <p:cTn id="95" dur="500" fill="hold"/>
                                        <p:tgtEl>
                                          <p:spTgt spid="142"/>
                                        </p:tgtEl>
                                        <p:attrNameLst>
                                          <p:attrName>ppt_y</p:attrName>
                                        </p:attrNameLst>
                                      </p:cBhvr>
                                      <p:tavLst>
                                        <p:tav tm="0">
                                          <p:val>
                                            <p:strVal val="#ppt_y-#ppt_h/2"/>
                                          </p:val>
                                        </p:tav>
                                        <p:tav tm="100000">
                                          <p:val>
                                            <p:strVal val="#ppt_y"/>
                                          </p:val>
                                        </p:tav>
                                      </p:tavLst>
                                    </p:anim>
                                    <p:anim calcmode="lin" valueType="num">
                                      <p:cBhvr>
                                        <p:cTn id="96" dur="500" fill="hold"/>
                                        <p:tgtEl>
                                          <p:spTgt spid="142"/>
                                        </p:tgtEl>
                                        <p:attrNameLst>
                                          <p:attrName>ppt_w</p:attrName>
                                        </p:attrNameLst>
                                      </p:cBhvr>
                                      <p:tavLst>
                                        <p:tav tm="0">
                                          <p:val>
                                            <p:strVal val="#ppt_w"/>
                                          </p:val>
                                        </p:tav>
                                        <p:tav tm="100000">
                                          <p:val>
                                            <p:strVal val="#ppt_w"/>
                                          </p:val>
                                        </p:tav>
                                      </p:tavLst>
                                    </p:anim>
                                    <p:anim calcmode="lin" valueType="num">
                                      <p:cBhvr>
                                        <p:cTn id="97" dur="500" fill="hold"/>
                                        <p:tgtEl>
                                          <p:spTgt spid="142"/>
                                        </p:tgtEl>
                                        <p:attrNameLst>
                                          <p:attrName>ppt_h</p:attrName>
                                        </p:attrNameLst>
                                      </p:cBhvr>
                                      <p:tavLst>
                                        <p:tav tm="0">
                                          <p:val>
                                            <p:fltVal val="0"/>
                                          </p:val>
                                        </p:tav>
                                        <p:tav tm="100000">
                                          <p:val>
                                            <p:strVal val="#ppt_h"/>
                                          </p:val>
                                        </p:tav>
                                      </p:tavLst>
                                    </p:anim>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143"/>
                                        </p:tgtEl>
                                        <p:attrNameLst>
                                          <p:attrName>style.visibility</p:attrName>
                                        </p:attrNameLst>
                                      </p:cBhvr>
                                      <p:to>
                                        <p:strVal val="visible"/>
                                      </p:to>
                                    </p:set>
                                    <p:animEffect transition="in" filter="wipe(left)">
                                      <p:cBhvr>
                                        <p:cTn id="102" dur="500"/>
                                        <p:tgtEl>
                                          <p:spTgt spid="143"/>
                                        </p:tgtEl>
                                      </p:cBhvr>
                                    </p:animEffec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499"/>
                                          </p:stCondLst>
                                        </p:cTn>
                                        <p:tgtEl>
                                          <p:spTgt spid="144">
                                            <p:txEl>
                                              <p:pRg st="0" end="0"/>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7" presetClass="entr" presetSubtype="1" fill="hold" grpId="0" nodeType="clickEffect">
                                  <p:stCondLst>
                                    <p:cond delay="0"/>
                                  </p:stCondLst>
                                  <p:childTnLst>
                                    <p:set>
                                      <p:cBhvr>
                                        <p:cTn id="110" dur="1" fill="hold">
                                          <p:stCondLst>
                                            <p:cond delay="0"/>
                                          </p:stCondLst>
                                        </p:cTn>
                                        <p:tgtEl>
                                          <p:spTgt spid="147"/>
                                        </p:tgtEl>
                                        <p:attrNameLst>
                                          <p:attrName>style.visibility</p:attrName>
                                        </p:attrNameLst>
                                      </p:cBhvr>
                                      <p:to>
                                        <p:strVal val="visible"/>
                                      </p:to>
                                    </p:set>
                                    <p:anim calcmode="lin" valueType="num">
                                      <p:cBhvr>
                                        <p:cTn id="111" dur="500" fill="hold"/>
                                        <p:tgtEl>
                                          <p:spTgt spid="147"/>
                                        </p:tgtEl>
                                        <p:attrNameLst>
                                          <p:attrName>ppt_x</p:attrName>
                                        </p:attrNameLst>
                                      </p:cBhvr>
                                      <p:tavLst>
                                        <p:tav tm="0">
                                          <p:val>
                                            <p:strVal val="#ppt_x"/>
                                          </p:val>
                                        </p:tav>
                                        <p:tav tm="100000">
                                          <p:val>
                                            <p:strVal val="#ppt_x"/>
                                          </p:val>
                                        </p:tav>
                                      </p:tavLst>
                                    </p:anim>
                                    <p:anim calcmode="lin" valueType="num">
                                      <p:cBhvr>
                                        <p:cTn id="112" dur="500" fill="hold"/>
                                        <p:tgtEl>
                                          <p:spTgt spid="147"/>
                                        </p:tgtEl>
                                        <p:attrNameLst>
                                          <p:attrName>ppt_y</p:attrName>
                                        </p:attrNameLst>
                                      </p:cBhvr>
                                      <p:tavLst>
                                        <p:tav tm="0">
                                          <p:val>
                                            <p:strVal val="#ppt_y-#ppt_h/2"/>
                                          </p:val>
                                        </p:tav>
                                        <p:tav tm="100000">
                                          <p:val>
                                            <p:strVal val="#ppt_y"/>
                                          </p:val>
                                        </p:tav>
                                      </p:tavLst>
                                    </p:anim>
                                    <p:anim calcmode="lin" valueType="num">
                                      <p:cBhvr>
                                        <p:cTn id="113" dur="500" fill="hold"/>
                                        <p:tgtEl>
                                          <p:spTgt spid="147"/>
                                        </p:tgtEl>
                                        <p:attrNameLst>
                                          <p:attrName>ppt_w</p:attrName>
                                        </p:attrNameLst>
                                      </p:cBhvr>
                                      <p:tavLst>
                                        <p:tav tm="0">
                                          <p:val>
                                            <p:strVal val="#ppt_w"/>
                                          </p:val>
                                        </p:tav>
                                        <p:tav tm="100000">
                                          <p:val>
                                            <p:strVal val="#ppt_w"/>
                                          </p:val>
                                        </p:tav>
                                      </p:tavLst>
                                    </p:anim>
                                    <p:anim calcmode="lin" valueType="num">
                                      <p:cBhvr>
                                        <p:cTn id="114" dur="500" fill="hold"/>
                                        <p:tgtEl>
                                          <p:spTgt spid="147"/>
                                        </p:tgtEl>
                                        <p:attrNameLst>
                                          <p:attrName>ppt_h</p:attrName>
                                        </p:attrNameLst>
                                      </p:cBhvr>
                                      <p:tavLst>
                                        <p:tav tm="0">
                                          <p:val>
                                            <p:fltVal val="0"/>
                                          </p:val>
                                        </p:tav>
                                        <p:tav tm="100000">
                                          <p:val>
                                            <p:strVal val="#ppt_h"/>
                                          </p:val>
                                        </p:tav>
                                      </p:tavLst>
                                    </p:anim>
                                  </p:childTnLst>
                                </p:cTn>
                              </p:par>
                            </p:childTnLst>
                          </p:cTn>
                        </p:par>
                      </p:childTnLst>
                    </p:cTn>
                  </p:par>
                  <p:par>
                    <p:cTn id="115" fill="hold">
                      <p:stCondLst>
                        <p:cond delay="indefinite"/>
                      </p:stCondLst>
                      <p:childTnLst>
                        <p:par>
                          <p:cTn id="116" fill="hold">
                            <p:stCondLst>
                              <p:cond delay="0"/>
                            </p:stCondLst>
                            <p:childTnLst>
                              <p:par>
                                <p:cTn id="117" presetID="22" presetClass="entr" presetSubtype="8" fill="hold" grpId="0" nodeType="clickEffect">
                                  <p:stCondLst>
                                    <p:cond delay="0"/>
                                  </p:stCondLst>
                                  <p:childTnLst>
                                    <p:set>
                                      <p:cBhvr>
                                        <p:cTn id="118" dur="1" fill="hold">
                                          <p:stCondLst>
                                            <p:cond delay="0"/>
                                          </p:stCondLst>
                                        </p:cTn>
                                        <p:tgtEl>
                                          <p:spTgt spid="148"/>
                                        </p:tgtEl>
                                        <p:attrNameLst>
                                          <p:attrName>style.visibility</p:attrName>
                                        </p:attrNameLst>
                                      </p:cBhvr>
                                      <p:to>
                                        <p:strVal val="visible"/>
                                      </p:to>
                                    </p:set>
                                    <p:animEffect transition="in" filter="wipe(left)">
                                      <p:cBhvr>
                                        <p:cTn id="119" dur="500"/>
                                        <p:tgtEl>
                                          <p:spTgt spid="148"/>
                                        </p:tgtEl>
                                      </p:cBhvr>
                                    </p:animEffect>
                                  </p:childTnLst>
                                </p:cTn>
                              </p:par>
                            </p:childTnLst>
                          </p:cTn>
                        </p:par>
                      </p:childTnLst>
                    </p:cTn>
                  </p:par>
                  <p:par>
                    <p:cTn id="120" fill="hold">
                      <p:stCondLst>
                        <p:cond delay="indefinite"/>
                      </p:stCondLst>
                      <p:childTnLst>
                        <p:par>
                          <p:cTn id="121" fill="hold">
                            <p:stCondLst>
                              <p:cond delay="0"/>
                            </p:stCondLst>
                            <p:childTnLst>
                              <p:par>
                                <p:cTn id="122" presetID="17" presetClass="entr" presetSubtype="1" fill="hold" grpId="0" nodeType="clickEffect">
                                  <p:stCondLst>
                                    <p:cond delay="0"/>
                                  </p:stCondLst>
                                  <p:childTnLst>
                                    <p:set>
                                      <p:cBhvr>
                                        <p:cTn id="123" dur="1" fill="hold">
                                          <p:stCondLst>
                                            <p:cond delay="0"/>
                                          </p:stCondLst>
                                        </p:cTn>
                                        <p:tgtEl>
                                          <p:spTgt spid="149"/>
                                        </p:tgtEl>
                                        <p:attrNameLst>
                                          <p:attrName>style.visibility</p:attrName>
                                        </p:attrNameLst>
                                      </p:cBhvr>
                                      <p:to>
                                        <p:strVal val="visible"/>
                                      </p:to>
                                    </p:set>
                                    <p:anim calcmode="lin" valueType="num">
                                      <p:cBhvr>
                                        <p:cTn id="124" dur="500" fill="hold"/>
                                        <p:tgtEl>
                                          <p:spTgt spid="149"/>
                                        </p:tgtEl>
                                        <p:attrNameLst>
                                          <p:attrName>ppt_x</p:attrName>
                                        </p:attrNameLst>
                                      </p:cBhvr>
                                      <p:tavLst>
                                        <p:tav tm="0">
                                          <p:val>
                                            <p:strVal val="#ppt_x"/>
                                          </p:val>
                                        </p:tav>
                                        <p:tav tm="100000">
                                          <p:val>
                                            <p:strVal val="#ppt_x"/>
                                          </p:val>
                                        </p:tav>
                                      </p:tavLst>
                                    </p:anim>
                                    <p:anim calcmode="lin" valueType="num">
                                      <p:cBhvr>
                                        <p:cTn id="125" dur="500" fill="hold"/>
                                        <p:tgtEl>
                                          <p:spTgt spid="149"/>
                                        </p:tgtEl>
                                        <p:attrNameLst>
                                          <p:attrName>ppt_y</p:attrName>
                                        </p:attrNameLst>
                                      </p:cBhvr>
                                      <p:tavLst>
                                        <p:tav tm="0">
                                          <p:val>
                                            <p:strVal val="#ppt_y-#ppt_h/2"/>
                                          </p:val>
                                        </p:tav>
                                        <p:tav tm="100000">
                                          <p:val>
                                            <p:strVal val="#ppt_y"/>
                                          </p:val>
                                        </p:tav>
                                      </p:tavLst>
                                    </p:anim>
                                    <p:anim calcmode="lin" valueType="num">
                                      <p:cBhvr>
                                        <p:cTn id="126" dur="500" fill="hold"/>
                                        <p:tgtEl>
                                          <p:spTgt spid="149"/>
                                        </p:tgtEl>
                                        <p:attrNameLst>
                                          <p:attrName>ppt_w</p:attrName>
                                        </p:attrNameLst>
                                      </p:cBhvr>
                                      <p:tavLst>
                                        <p:tav tm="0">
                                          <p:val>
                                            <p:strVal val="#ppt_w"/>
                                          </p:val>
                                        </p:tav>
                                        <p:tav tm="100000">
                                          <p:val>
                                            <p:strVal val="#ppt_w"/>
                                          </p:val>
                                        </p:tav>
                                      </p:tavLst>
                                    </p:anim>
                                    <p:anim calcmode="lin" valueType="num">
                                      <p:cBhvr>
                                        <p:cTn id="127" dur="500" fill="hold"/>
                                        <p:tgtEl>
                                          <p:spTgt spid="149"/>
                                        </p:tgtEl>
                                        <p:attrNameLst>
                                          <p:attrName>ppt_h</p:attrName>
                                        </p:attrNameLst>
                                      </p:cBhvr>
                                      <p:tavLst>
                                        <p:tav tm="0">
                                          <p:val>
                                            <p:fltVal val="0"/>
                                          </p:val>
                                        </p:tav>
                                        <p:tav tm="100000">
                                          <p:val>
                                            <p:strVal val="#ppt_h"/>
                                          </p:val>
                                        </p:tav>
                                      </p:tavLst>
                                    </p:anim>
                                  </p:childTnLst>
                                </p:cTn>
                              </p:par>
                            </p:childTnLst>
                          </p:cTn>
                        </p:par>
                      </p:childTnLst>
                    </p:cTn>
                  </p:par>
                  <p:par>
                    <p:cTn id="128" fill="hold">
                      <p:stCondLst>
                        <p:cond delay="indefinite"/>
                      </p:stCondLst>
                      <p:childTnLst>
                        <p:par>
                          <p:cTn id="129" fill="hold">
                            <p:stCondLst>
                              <p:cond delay="0"/>
                            </p:stCondLst>
                            <p:childTnLst>
                              <p:par>
                                <p:cTn id="130" presetID="22" presetClass="entr" presetSubtype="8" fill="hold" grpId="0" nodeType="clickEffect">
                                  <p:stCondLst>
                                    <p:cond delay="0"/>
                                  </p:stCondLst>
                                  <p:childTnLst>
                                    <p:set>
                                      <p:cBhvr>
                                        <p:cTn id="131" dur="1" fill="hold">
                                          <p:stCondLst>
                                            <p:cond delay="0"/>
                                          </p:stCondLst>
                                        </p:cTn>
                                        <p:tgtEl>
                                          <p:spTgt spid="150"/>
                                        </p:tgtEl>
                                        <p:attrNameLst>
                                          <p:attrName>style.visibility</p:attrName>
                                        </p:attrNameLst>
                                      </p:cBhvr>
                                      <p:to>
                                        <p:strVal val="visible"/>
                                      </p:to>
                                    </p:set>
                                    <p:animEffect transition="in" filter="wipe(left)">
                                      <p:cBhvr>
                                        <p:cTn id="132" dur="500"/>
                                        <p:tgtEl>
                                          <p:spTgt spid="150"/>
                                        </p:tgtEl>
                                      </p:cBhvr>
                                    </p:animEffect>
                                  </p:childTnLst>
                                </p:cTn>
                              </p:par>
                            </p:childTnLst>
                          </p:cTn>
                        </p:par>
                      </p:childTnLst>
                    </p:cTn>
                  </p:par>
                  <p:par>
                    <p:cTn id="133" fill="hold">
                      <p:stCondLst>
                        <p:cond delay="indefinite"/>
                      </p:stCondLst>
                      <p:childTnLst>
                        <p:par>
                          <p:cTn id="134" fill="hold">
                            <p:stCondLst>
                              <p:cond delay="0"/>
                            </p:stCondLst>
                            <p:childTnLst>
                              <p:par>
                                <p:cTn id="135" presetID="17" presetClass="entr" presetSubtype="1" fill="hold" grpId="0" nodeType="clickEffect">
                                  <p:stCondLst>
                                    <p:cond delay="0"/>
                                  </p:stCondLst>
                                  <p:childTnLst>
                                    <p:set>
                                      <p:cBhvr>
                                        <p:cTn id="136" dur="1" fill="hold">
                                          <p:stCondLst>
                                            <p:cond delay="0"/>
                                          </p:stCondLst>
                                        </p:cTn>
                                        <p:tgtEl>
                                          <p:spTgt spid="151"/>
                                        </p:tgtEl>
                                        <p:attrNameLst>
                                          <p:attrName>style.visibility</p:attrName>
                                        </p:attrNameLst>
                                      </p:cBhvr>
                                      <p:to>
                                        <p:strVal val="visible"/>
                                      </p:to>
                                    </p:set>
                                    <p:anim calcmode="lin" valueType="num">
                                      <p:cBhvr>
                                        <p:cTn id="137" dur="500" fill="hold"/>
                                        <p:tgtEl>
                                          <p:spTgt spid="151"/>
                                        </p:tgtEl>
                                        <p:attrNameLst>
                                          <p:attrName>ppt_x</p:attrName>
                                        </p:attrNameLst>
                                      </p:cBhvr>
                                      <p:tavLst>
                                        <p:tav tm="0">
                                          <p:val>
                                            <p:strVal val="#ppt_x"/>
                                          </p:val>
                                        </p:tav>
                                        <p:tav tm="100000">
                                          <p:val>
                                            <p:strVal val="#ppt_x"/>
                                          </p:val>
                                        </p:tav>
                                      </p:tavLst>
                                    </p:anim>
                                    <p:anim calcmode="lin" valueType="num">
                                      <p:cBhvr>
                                        <p:cTn id="138" dur="500" fill="hold"/>
                                        <p:tgtEl>
                                          <p:spTgt spid="151"/>
                                        </p:tgtEl>
                                        <p:attrNameLst>
                                          <p:attrName>ppt_y</p:attrName>
                                        </p:attrNameLst>
                                      </p:cBhvr>
                                      <p:tavLst>
                                        <p:tav tm="0">
                                          <p:val>
                                            <p:strVal val="#ppt_y-#ppt_h/2"/>
                                          </p:val>
                                        </p:tav>
                                        <p:tav tm="100000">
                                          <p:val>
                                            <p:strVal val="#ppt_y"/>
                                          </p:val>
                                        </p:tav>
                                      </p:tavLst>
                                    </p:anim>
                                    <p:anim calcmode="lin" valueType="num">
                                      <p:cBhvr>
                                        <p:cTn id="139" dur="500" fill="hold"/>
                                        <p:tgtEl>
                                          <p:spTgt spid="151"/>
                                        </p:tgtEl>
                                        <p:attrNameLst>
                                          <p:attrName>ppt_w</p:attrName>
                                        </p:attrNameLst>
                                      </p:cBhvr>
                                      <p:tavLst>
                                        <p:tav tm="0">
                                          <p:val>
                                            <p:strVal val="#ppt_w"/>
                                          </p:val>
                                        </p:tav>
                                        <p:tav tm="100000">
                                          <p:val>
                                            <p:strVal val="#ppt_w"/>
                                          </p:val>
                                        </p:tav>
                                      </p:tavLst>
                                    </p:anim>
                                    <p:anim calcmode="lin" valueType="num">
                                      <p:cBhvr>
                                        <p:cTn id="140" dur="500" fill="hold"/>
                                        <p:tgtEl>
                                          <p:spTgt spid="151"/>
                                        </p:tgtEl>
                                        <p:attrNameLst>
                                          <p:attrName>ppt_h</p:attrName>
                                        </p:attrNameLst>
                                      </p:cBhvr>
                                      <p:tavLst>
                                        <p:tav tm="0">
                                          <p:val>
                                            <p:fltVal val="0"/>
                                          </p:val>
                                        </p:tav>
                                        <p:tav tm="100000">
                                          <p:val>
                                            <p:strVal val="#ppt_h"/>
                                          </p:val>
                                        </p:tav>
                                      </p:tavLst>
                                    </p:anim>
                                  </p:childTnLst>
                                </p:cTn>
                              </p:par>
                            </p:childTnLst>
                          </p:cTn>
                        </p:par>
                      </p:childTnLst>
                    </p:cTn>
                  </p:par>
                  <p:par>
                    <p:cTn id="141" fill="hold">
                      <p:stCondLst>
                        <p:cond delay="indefinite"/>
                      </p:stCondLst>
                      <p:childTnLst>
                        <p:par>
                          <p:cTn id="142" fill="hold">
                            <p:stCondLst>
                              <p:cond delay="0"/>
                            </p:stCondLst>
                            <p:childTnLst>
                              <p:par>
                                <p:cTn id="143" presetID="22" presetClass="entr" presetSubtype="8" fill="hold" grpId="0" nodeType="clickEffect">
                                  <p:stCondLst>
                                    <p:cond delay="0"/>
                                  </p:stCondLst>
                                  <p:childTnLst>
                                    <p:set>
                                      <p:cBhvr>
                                        <p:cTn id="144" dur="1" fill="hold">
                                          <p:stCondLst>
                                            <p:cond delay="0"/>
                                          </p:stCondLst>
                                        </p:cTn>
                                        <p:tgtEl>
                                          <p:spTgt spid="152"/>
                                        </p:tgtEl>
                                        <p:attrNameLst>
                                          <p:attrName>style.visibility</p:attrName>
                                        </p:attrNameLst>
                                      </p:cBhvr>
                                      <p:to>
                                        <p:strVal val="visible"/>
                                      </p:to>
                                    </p:set>
                                    <p:animEffect transition="in" filter="wipe(left)">
                                      <p:cBhvr>
                                        <p:cTn id="145" dur="500"/>
                                        <p:tgtEl>
                                          <p:spTgt spid="152"/>
                                        </p:tgtEl>
                                      </p:cBhvr>
                                    </p:animEffect>
                                  </p:childTnLst>
                                </p:cTn>
                              </p:par>
                            </p:childTnLst>
                          </p:cTn>
                        </p:par>
                      </p:childTnLst>
                    </p:cTn>
                  </p:par>
                  <p:par>
                    <p:cTn id="146" fill="hold">
                      <p:stCondLst>
                        <p:cond delay="indefinite"/>
                      </p:stCondLst>
                      <p:childTnLst>
                        <p:par>
                          <p:cTn id="147" fill="hold">
                            <p:stCondLst>
                              <p:cond delay="0"/>
                            </p:stCondLst>
                            <p:childTnLst>
                              <p:par>
                                <p:cTn id="148" presetID="1" presetClass="entr" presetSubtype="0" fill="hold" grpId="0" nodeType="clickEffect">
                                  <p:stCondLst>
                                    <p:cond delay="0"/>
                                  </p:stCondLst>
                                  <p:childTnLst>
                                    <p:set>
                                      <p:cBhvr>
                                        <p:cTn id="149" dur="1" fill="hold">
                                          <p:stCondLst>
                                            <p:cond delay="499"/>
                                          </p:stCondLst>
                                        </p:cTn>
                                        <p:tgtEl>
                                          <p:spTgt spid="145">
                                            <p:txEl>
                                              <p:pRg st="0" end="0"/>
                                            </p:txEl>
                                          </p:spTgt>
                                        </p:tgtEl>
                                        <p:attrNameLst>
                                          <p:attrName>style.visibility</p:attrName>
                                        </p:attrNameLst>
                                      </p:cBhvr>
                                      <p:to>
                                        <p:strVal val="visible"/>
                                      </p:to>
                                    </p:set>
                                  </p:childTnLst>
                                </p:cTn>
                              </p:par>
                            </p:childTnLst>
                          </p:cTn>
                        </p:par>
                      </p:childTnLst>
                    </p:cTn>
                  </p:par>
                  <p:par>
                    <p:cTn id="150" fill="hold">
                      <p:stCondLst>
                        <p:cond delay="indefinite"/>
                      </p:stCondLst>
                      <p:childTnLst>
                        <p:par>
                          <p:cTn id="151" fill="hold">
                            <p:stCondLst>
                              <p:cond delay="0"/>
                            </p:stCondLst>
                            <p:childTnLst>
                              <p:par>
                                <p:cTn id="152" presetID="22" presetClass="entr" presetSubtype="8" fill="hold" grpId="0" nodeType="clickEffect">
                                  <p:stCondLst>
                                    <p:cond delay="0"/>
                                  </p:stCondLst>
                                  <p:childTnLst>
                                    <p:set>
                                      <p:cBhvr>
                                        <p:cTn id="153" dur="1" fill="hold">
                                          <p:stCondLst>
                                            <p:cond delay="0"/>
                                          </p:stCondLst>
                                        </p:cTn>
                                        <p:tgtEl>
                                          <p:spTgt spid="153"/>
                                        </p:tgtEl>
                                        <p:attrNameLst>
                                          <p:attrName>style.visibility</p:attrName>
                                        </p:attrNameLst>
                                      </p:cBhvr>
                                      <p:to>
                                        <p:strVal val="visible"/>
                                      </p:to>
                                    </p:set>
                                    <p:animEffect transition="in" filter="wipe(left)">
                                      <p:cBhvr>
                                        <p:cTn id="154" dur="500"/>
                                        <p:tgtEl>
                                          <p:spTgt spid="153"/>
                                        </p:tgtEl>
                                      </p:cBhvr>
                                    </p:animEffect>
                                  </p:childTnLst>
                                </p:cTn>
                              </p:par>
                            </p:childTnLst>
                          </p:cTn>
                        </p:par>
                      </p:childTnLst>
                    </p:cTn>
                  </p:par>
                  <p:par>
                    <p:cTn id="155" fill="hold">
                      <p:stCondLst>
                        <p:cond delay="indefinite"/>
                      </p:stCondLst>
                      <p:childTnLst>
                        <p:par>
                          <p:cTn id="156" fill="hold">
                            <p:stCondLst>
                              <p:cond delay="0"/>
                            </p:stCondLst>
                            <p:childTnLst>
                              <p:par>
                                <p:cTn id="157" presetID="22" presetClass="entr" presetSubtype="8" fill="hold" grpId="0" nodeType="clickEffect">
                                  <p:stCondLst>
                                    <p:cond delay="0"/>
                                  </p:stCondLst>
                                  <p:childTnLst>
                                    <p:set>
                                      <p:cBhvr>
                                        <p:cTn id="158" dur="1" fill="hold">
                                          <p:stCondLst>
                                            <p:cond delay="0"/>
                                          </p:stCondLst>
                                        </p:cTn>
                                        <p:tgtEl>
                                          <p:spTgt spid="154"/>
                                        </p:tgtEl>
                                        <p:attrNameLst>
                                          <p:attrName>style.visibility</p:attrName>
                                        </p:attrNameLst>
                                      </p:cBhvr>
                                      <p:to>
                                        <p:strVal val="visible"/>
                                      </p:to>
                                    </p:set>
                                    <p:animEffect transition="in" filter="wipe(left)">
                                      <p:cBhvr>
                                        <p:cTn id="159" dur="500"/>
                                        <p:tgtEl>
                                          <p:spTgt spid="154"/>
                                        </p:tgtEl>
                                      </p:cBhvr>
                                    </p:animEffect>
                                  </p:childTnLst>
                                </p:cTn>
                              </p:par>
                            </p:childTnLst>
                          </p:cTn>
                        </p:par>
                      </p:childTnLst>
                    </p:cTn>
                  </p:par>
                  <p:par>
                    <p:cTn id="160" fill="hold">
                      <p:stCondLst>
                        <p:cond delay="indefinite"/>
                      </p:stCondLst>
                      <p:childTnLst>
                        <p:par>
                          <p:cTn id="161" fill="hold">
                            <p:stCondLst>
                              <p:cond delay="0"/>
                            </p:stCondLst>
                            <p:childTnLst>
                              <p:par>
                                <p:cTn id="162" presetID="22" presetClass="entr" presetSubtype="8" fill="hold" grpId="0" nodeType="clickEffect">
                                  <p:stCondLst>
                                    <p:cond delay="0"/>
                                  </p:stCondLst>
                                  <p:childTnLst>
                                    <p:set>
                                      <p:cBhvr>
                                        <p:cTn id="163" dur="1" fill="hold">
                                          <p:stCondLst>
                                            <p:cond delay="0"/>
                                          </p:stCondLst>
                                        </p:cTn>
                                        <p:tgtEl>
                                          <p:spTgt spid="155"/>
                                        </p:tgtEl>
                                        <p:attrNameLst>
                                          <p:attrName>style.visibility</p:attrName>
                                        </p:attrNameLst>
                                      </p:cBhvr>
                                      <p:to>
                                        <p:strVal val="visible"/>
                                      </p:to>
                                    </p:set>
                                    <p:animEffect transition="in" filter="wipe(left)">
                                      <p:cBhvr>
                                        <p:cTn id="164" dur="500"/>
                                        <p:tgtEl>
                                          <p:spTgt spid="155"/>
                                        </p:tgtEl>
                                      </p:cBhvr>
                                    </p:animEffect>
                                  </p:childTnLst>
                                </p:cTn>
                              </p:par>
                            </p:childTnLst>
                          </p:cTn>
                        </p:par>
                      </p:childTnLst>
                    </p:cTn>
                  </p:par>
                  <p:par>
                    <p:cTn id="165" fill="hold">
                      <p:stCondLst>
                        <p:cond delay="indefinite"/>
                      </p:stCondLst>
                      <p:childTnLst>
                        <p:par>
                          <p:cTn id="166" fill="hold">
                            <p:stCondLst>
                              <p:cond delay="0"/>
                            </p:stCondLst>
                            <p:childTnLst>
                              <p:par>
                                <p:cTn id="167" presetID="17" presetClass="entr" presetSubtype="1" fill="hold" grpId="0" nodeType="clickEffect">
                                  <p:stCondLst>
                                    <p:cond delay="0"/>
                                  </p:stCondLst>
                                  <p:childTnLst>
                                    <p:set>
                                      <p:cBhvr>
                                        <p:cTn id="168" dur="1" fill="hold">
                                          <p:stCondLst>
                                            <p:cond delay="0"/>
                                          </p:stCondLst>
                                        </p:cTn>
                                        <p:tgtEl>
                                          <p:spTgt spid="156"/>
                                        </p:tgtEl>
                                        <p:attrNameLst>
                                          <p:attrName>style.visibility</p:attrName>
                                        </p:attrNameLst>
                                      </p:cBhvr>
                                      <p:to>
                                        <p:strVal val="visible"/>
                                      </p:to>
                                    </p:set>
                                    <p:anim calcmode="lin" valueType="num">
                                      <p:cBhvr>
                                        <p:cTn id="169" dur="500" fill="hold"/>
                                        <p:tgtEl>
                                          <p:spTgt spid="156"/>
                                        </p:tgtEl>
                                        <p:attrNameLst>
                                          <p:attrName>ppt_x</p:attrName>
                                        </p:attrNameLst>
                                      </p:cBhvr>
                                      <p:tavLst>
                                        <p:tav tm="0">
                                          <p:val>
                                            <p:strVal val="#ppt_x"/>
                                          </p:val>
                                        </p:tav>
                                        <p:tav tm="100000">
                                          <p:val>
                                            <p:strVal val="#ppt_x"/>
                                          </p:val>
                                        </p:tav>
                                      </p:tavLst>
                                    </p:anim>
                                    <p:anim calcmode="lin" valueType="num">
                                      <p:cBhvr>
                                        <p:cTn id="170" dur="500" fill="hold"/>
                                        <p:tgtEl>
                                          <p:spTgt spid="156"/>
                                        </p:tgtEl>
                                        <p:attrNameLst>
                                          <p:attrName>ppt_y</p:attrName>
                                        </p:attrNameLst>
                                      </p:cBhvr>
                                      <p:tavLst>
                                        <p:tav tm="0">
                                          <p:val>
                                            <p:strVal val="#ppt_y-#ppt_h/2"/>
                                          </p:val>
                                        </p:tav>
                                        <p:tav tm="100000">
                                          <p:val>
                                            <p:strVal val="#ppt_y"/>
                                          </p:val>
                                        </p:tav>
                                      </p:tavLst>
                                    </p:anim>
                                    <p:anim calcmode="lin" valueType="num">
                                      <p:cBhvr>
                                        <p:cTn id="171" dur="500" fill="hold"/>
                                        <p:tgtEl>
                                          <p:spTgt spid="156"/>
                                        </p:tgtEl>
                                        <p:attrNameLst>
                                          <p:attrName>ppt_w</p:attrName>
                                        </p:attrNameLst>
                                      </p:cBhvr>
                                      <p:tavLst>
                                        <p:tav tm="0">
                                          <p:val>
                                            <p:strVal val="#ppt_w"/>
                                          </p:val>
                                        </p:tav>
                                        <p:tav tm="100000">
                                          <p:val>
                                            <p:strVal val="#ppt_w"/>
                                          </p:val>
                                        </p:tav>
                                      </p:tavLst>
                                    </p:anim>
                                    <p:anim calcmode="lin" valueType="num">
                                      <p:cBhvr>
                                        <p:cTn id="172" dur="500" fill="hold"/>
                                        <p:tgtEl>
                                          <p:spTgt spid="156"/>
                                        </p:tgtEl>
                                        <p:attrNameLst>
                                          <p:attrName>ppt_h</p:attrName>
                                        </p:attrNameLst>
                                      </p:cBhvr>
                                      <p:tavLst>
                                        <p:tav tm="0">
                                          <p:val>
                                            <p:fltVal val="0"/>
                                          </p:val>
                                        </p:tav>
                                        <p:tav tm="100000">
                                          <p:val>
                                            <p:strVal val="#ppt_h"/>
                                          </p:val>
                                        </p:tav>
                                      </p:tavLst>
                                    </p:anim>
                                  </p:childTnLst>
                                </p:cTn>
                              </p:par>
                            </p:childTnLst>
                          </p:cTn>
                        </p:par>
                      </p:childTnLst>
                    </p:cTn>
                  </p:par>
                  <p:par>
                    <p:cTn id="173" fill="hold">
                      <p:stCondLst>
                        <p:cond delay="indefinite"/>
                      </p:stCondLst>
                      <p:childTnLst>
                        <p:par>
                          <p:cTn id="174" fill="hold">
                            <p:stCondLst>
                              <p:cond delay="0"/>
                            </p:stCondLst>
                            <p:childTnLst>
                              <p:par>
                                <p:cTn id="175" presetID="22" presetClass="entr" presetSubtype="8" fill="hold" grpId="0" nodeType="clickEffect">
                                  <p:stCondLst>
                                    <p:cond delay="0"/>
                                  </p:stCondLst>
                                  <p:childTnLst>
                                    <p:set>
                                      <p:cBhvr>
                                        <p:cTn id="176" dur="1" fill="hold">
                                          <p:stCondLst>
                                            <p:cond delay="0"/>
                                          </p:stCondLst>
                                        </p:cTn>
                                        <p:tgtEl>
                                          <p:spTgt spid="157"/>
                                        </p:tgtEl>
                                        <p:attrNameLst>
                                          <p:attrName>style.visibility</p:attrName>
                                        </p:attrNameLst>
                                      </p:cBhvr>
                                      <p:to>
                                        <p:strVal val="visible"/>
                                      </p:to>
                                    </p:set>
                                    <p:animEffect transition="in" filter="wipe(left)">
                                      <p:cBhvr>
                                        <p:cTn id="177" dur="500"/>
                                        <p:tgtEl>
                                          <p:spTgt spid="157"/>
                                        </p:tgtEl>
                                      </p:cBhvr>
                                    </p:animEffect>
                                  </p:childTnLst>
                                </p:cTn>
                              </p:par>
                            </p:childTnLst>
                          </p:cTn>
                        </p:par>
                      </p:childTnLst>
                    </p:cTn>
                  </p:par>
                  <p:par>
                    <p:cTn id="178" fill="hold">
                      <p:stCondLst>
                        <p:cond delay="indefinite"/>
                      </p:stCondLst>
                      <p:childTnLst>
                        <p:par>
                          <p:cTn id="179" fill="hold">
                            <p:stCondLst>
                              <p:cond delay="0"/>
                            </p:stCondLst>
                            <p:childTnLst>
                              <p:par>
                                <p:cTn id="180" presetID="1" presetClass="entr" presetSubtype="0" fill="hold" grpId="0" nodeType="clickEffect">
                                  <p:stCondLst>
                                    <p:cond delay="0"/>
                                  </p:stCondLst>
                                  <p:childTnLst>
                                    <p:set>
                                      <p:cBhvr>
                                        <p:cTn id="181" dur="1" fill="hold">
                                          <p:stCondLst>
                                            <p:cond delay="499"/>
                                          </p:stCondLst>
                                        </p:cTn>
                                        <p:tgtEl>
                                          <p:spTgt spid="158">
                                            <p:txEl>
                                              <p:pRg st="0" end="0"/>
                                            </p:txEl>
                                          </p:spTgt>
                                        </p:tgtEl>
                                        <p:attrNameLst>
                                          <p:attrName>style.visibility</p:attrName>
                                        </p:attrNameLst>
                                      </p:cBhvr>
                                      <p:to>
                                        <p:strVal val="visible"/>
                                      </p:to>
                                    </p:set>
                                  </p:childTnLst>
                                </p:cTn>
                              </p:par>
                            </p:childTnLst>
                          </p:cTn>
                        </p:par>
                      </p:childTnLst>
                    </p:cTn>
                  </p:par>
                  <p:par>
                    <p:cTn id="182" fill="hold">
                      <p:stCondLst>
                        <p:cond delay="indefinite"/>
                      </p:stCondLst>
                      <p:childTnLst>
                        <p:par>
                          <p:cTn id="183" fill="hold">
                            <p:stCondLst>
                              <p:cond delay="0"/>
                            </p:stCondLst>
                            <p:childTnLst>
                              <p:par>
                                <p:cTn id="184" presetID="22" presetClass="entr" presetSubtype="8" fill="hold" grpId="0" nodeType="clickEffect">
                                  <p:stCondLst>
                                    <p:cond delay="0"/>
                                  </p:stCondLst>
                                  <p:childTnLst>
                                    <p:set>
                                      <p:cBhvr>
                                        <p:cTn id="185" dur="1" fill="hold">
                                          <p:stCondLst>
                                            <p:cond delay="0"/>
                                          </p:stCondLst>
                                        </p:cTn>
                                        <p:tgtEl>
                                          <p:spTgt spid="126"/>
                                        </p:tgtEl>
                                        <p:attrNameLst>
                                          <p:attrName>style.visibility</p:attrName>
                                        </p:attrNameLst>
                                      </p:cBhvr>
                                      <p:to>
                                        <p:strVal val="visible"/>
                                      </p:to>
                                    </p:set>
                                    <p:animEffect transition="in" filter="wipe(left)">
                                      <p:cBhvr>
                                        <p:cTn id="186" dur="500"/>
                                        <p:tgtEl>
                                          <p:spTgt spid="126"/>
                                        </p:tgtEl>
                                      </p:cBhvr>
                                    </p:animEffect>
                                  </p:childTnLst>
                                </p:cTn>
                              </p:par>
                            </p:childTnLst>
                          </p:cTn>
                        </p:par>
                      </p:childTnLst>
                    </p:cTn>
                  </p:par>
                  <p:par>
                    <p:cTn id="187" fill="hold">
                      <p:stCondLst>
                        <p:cond delay="indefinite"/>
                      </p:stCondLst>
                      <p:childTnLst>
                        <p:par>
                          <p:cTn id="188" fill="hold">
                            <p:stCondLst>
                              <p:cond delay="0"/>
                            </p:stCondLst>
                            <p:childTnLst>
                              <p:par>
                                <p:cTn id="189" presetID="17" presetClass="entr" presetSubtype="1" fill="hold" grpId="0" nodeType="clickEffect">
                                  <p:stCondLst>
                                    <p:cond delay="0"/>
                                  </p:stCondLst>
                                  <p:childTnLst>
                                    <p:set>
                                      <p:cBhvr>
                                        <p:cTn id="190" dur="1" fill="hold">
                                          <p:stCondLst>
                                            <p:cond delay="0"/>
                                          </p:stCondLst>
                                        </p:cTn>
                                        <p:tgtEl>
                                          <p:spTgt spid="131"/>
                                        </p:tgtEl>
                                        <p:attrNameLst>
                                          <p:attrName>style.visibility</p:attrName>
                                        </p:attrNameLst>
                                      </p:cBhvr>
                                      <p:to>
                                        <p:strVal val="visible"/>
                                      </p:to>
                                    </p:set>
                                    <p:anim calcmode="lin" valueType="num">
                                      <p:cBhvr>
                                        <p:cTn id="191" dur="500" fill="hold"/>
                                        <p:tgtEl>
                                          <p:spTgt spid="131"/>
                                        </p:tgtEl>
                                        <p:attrNameLst>
                                          <p:attrName>ppt_x</p:attrName>
                                        </p:attrNameLst>
                                      </p:cBhvr>
                                      <p:tavLst>
                                        <p:tav tm="0">
                                          <p:val>
                                            <p:strVal val="#ppt_x"/>
                                          </p:val>
                                        </p:tav>
                                        <p:tav tm="100000">
                                          <p:val>
                                            <p:strVal val="#ppt_x"/>
                                          </p:val>
                                        </p:tav>
                                      </p:tavLst>
                                    </p:anim>
                                    <p:anim calcmode="lin" valueType="num">
                                      <p:cBhvr>
                                        <p:cTn id="192" dur="500" fill="hold"/>
                                        <p:tgtEl>
                                          <p:spTgt spid="131"/>
                                        </p:tgtEl>
                                        <p:attrNameLst>
                                          <p:attrName>ppt_y</p:attrName>
                                        </p:attrNameLst>
                                      </p:cBhvr>
                                      <p:tavLst>
                                        <p:tav tm="0">
                                          <p:val>
                                            <p:strVal val="#ppt_y-#ppt_h/2"/>
                                          </p:val>
                                        </p:tav>
                                        <p:tav tm="100000">
                                          <p:val>
                                            <p:strVal val="#ppt_y"/>
                                          </p:val>
                                        </p:tav>
                                      </p:tavLst>
                                    </p:anim>
                                    <p:anim calcmode="lin" valueType="num">
                                      <p:cBhvr>
                                        <p:cTn id="193" dur="500" fill="hold"/>
                                        <p:tgtEl>
                                          <p:spTgt spid="131"/>
                                        </p:tgtEl>
                                        <p:attrNameLst>
                                          <p:attrName>ppt_w</p:attrName>
                                        </p:attrNameLst>
                                      </p:cBhvr>
                                      <p:tavLst>
                                        <p:tav tm="0">
                                          <p:val>
                                            <p:strVal val="#ppt_w"/>
                                          </p:val>
                                        </p:tav>
                                        <p:tav tm="100000">
                                          <p:val>
                                            <p:strVal val="#ppt_w"/>
                                          </p:val>
                                        </p:tav>
                                      </p:tavLst>
                                    </p:anim>
                                    <p:anim calcmode="lin" valueType="num">
                                      <p:cBhvr>
                                        <p:cTn id="194" dur="500" fill="hold"/>
                                        <p:tgtEl>
                                          <p:spTgt spid="131"/>
                                        </p:tgtEl>
                                        <p:attrNameLst>
                                          <p:attrName>ppt_h</p:attrName>
                                        </p:attrNameLst>
                                      </p:cBhvr>
                                      <p:tavLst>
                                        <p:tav tm="0">
                                          <p:val>
                                            <p:fltVal val="0"/>
                                          </p:val>
                                        </p:tav>
                                        <p:tav tm="100000">
                                          <p:val>
                                            <p:strVal val="#ppt_h"/>
                                          </p:val>
                                        </p:tav>
                                      </p:tavLst>
                                    </p:anim>
                                  </p:childTnLst>
                                </p:cTn>
                              </p:par>
                            </p:childTnLst>
                          </p:cTn>
                        </p:par>
                      </p:childTnLst>
                    </p:cTn>
                  </p:par>
                  <p:par>
                    <p:cTn id="195" fill="hold">
                      <p:stCondLst>
                        <p:cond delay="indefinite"/>
                      </p:stCondLst>
                      <p:childTnLst>
                        <p:par>
                          <p:cTn id="196" fill="hold">
                            <p:stCondLst>
                              <p:cond delay="0"/>
                            </p:stCondLst>
                            <p:childTnLst>
                              <p:par>
                                <p:cTn id="197" presetID="22" presetClass="entr" presetSubtype="1" fill="hold" grpId="0" nodeType="clickEffect">
                                  <p:stCondLst>
                                    <p:cond delay="0"/>
                                  </p:stCondLst>
                                  <p:childTnLst>
                                    <p:set>
                                      <p:cBhvr>
                                        <p:cTn id="198" dur="1" fill="hold">
                                          <p:stCondLst>
                                            <p:cond delay="0"/>
                                          </p:stCondLst>
                                        </p:cTn>
                                        <p:tgtEl>
                                          <p:spTgt spid="127"/>
                                        </p:tgtEl>
                                        <p:attrNameLst>
                                          <p:attrName>style.visibility</p:attrName>
                                        </p:attrNameLst>
                                      </p:cBhvr>
                                      <p:to>
                                        <p:strVal val="visible"/>
                                      </p:to>
                                    </p:set>
                                    <p:animEffect transition="in" filter="wipe(up)">
                                      <p:cBhvr>
                                        <p:cTn id="199" dur="500"/>
                                        <p:tgtEl>
                                          <p:spTgt spid="127"/>
                                        </p:tgtEl>
                                      </p:cBhvr>
                                    </p:animEffect>
                                  </p:childTnLst>
                                </p:cTn>
                              </p:par>
                            </p:childTnLst>
                          </p:cTn>
                        </p:par>
                      </p:childTnLst>
                    </p:cTn>
                  </p:par>
                  <p:par>
                    <p:cTn id="200" fill="hold">
                      <p:stCondLst>
                        <p:cond delay="indefinite"/>
                      </p:stCondLst>
                      <p:childTnLst>
                        <p:par>
                          <p:cTn id="201" fill="hold">
                            <p:stCondLst>
                              <p:cond delay="0"/>
                            </p:stCondLst>
                            <p:childTnLst>
                              <p:par>
                                <p:cTn id="202" presetID="22" presetClass="entr" presetSubtype="8" fill="hold" grpId="0" nodeType="clickEffect">
                                  <p:stCondLst>
                                    <p:cond delay="0"/>
                                  </p:stCondLst>
                                  <p:childTnLst>
                                    <p:set>
                                      <p:cBhvr>
                                        <p:cTn id="203" dur="1" fill="hold">
                                          <p:stCondLst>
                                            <p:cond delay="0"/>
                                          </p:stCondLst>
                                        </p:cTn>
                                        <p:tgtEl>
                                          <p:spTgt spid="128"/>
                                        </p:tgtEl>
                                        <p:attrNameLst>
                                          <p:attrName>style.visibility</p:attrName>
                                        </p:attrNameLst>
                                      </p:cBhvr>
                                      <p:to>
                                        <p:strVal val="visible"/>
                                      </p:to>
                                    </p:set>
                                    <p:animEffect transition="in" filter="wipe(left)">
                                      <p:cBhvr>
                                        <p:cTn id="204" dur="500"/>
                                        <p:tgtEl>
                                          <p:spTgt spid="128"/>
                                        </p:tgtEl>
                                      </p:cBhvr>
                                    </p:animEffect>
                                  </p:childTnLst>
                                </p:cTn>
                              </p:par>
                            </p:childTnLst>
                          </p:cTn>
                        </p:par>
                      </p:childTnLst>
                    </p:cTn>
                  </p:par>
                  <p:par>
                    <p:cTn id="205" fill="hold">
                      <p:stCondLst>
                        <p:cond delay="indefinite"/>
                      </p:stCondLst>
                      <p:childTnLst>
                        <p:par>
                          <p:cTn id="206" fill="hold">
                            <p:stCondLst>
                              <p:cond delay="0"/>
                            </p:stCondLst>
                            <p:childTnLst>
                              <p:par>
                                <p:cTn id="207" presetID="17" presetClass="entr" presetSubtype="1" fill="hold" grpId="0" nodeType="clickEffect">
                                  <p:stCondLst>
                                    <p:cond delay="0"/>
                                  </p:stCondLst>
                                  <p:childTnLst>
                                    <p:set>
                                      <p:cBhvr>
                                        <p:cTn id="208" dur="1" fill="hold">
                                          <p:stCondLst>
                                            <p:cond delay="0"/>
                                          </p:stCondLst>
                                        </p:cTn>
                                        <p:tgtEl>
                                          <p:spTgt spid="129"/>
                                        </p:tgtEl>
                                        <p:attrNameLst>
                                          <p:attrName>style.visibility</p:attrName>
                                        </p:attrNameLst>
                                      </p:cBhvr>
                                      <p:to>
                                        <p:strVal val="visible"/>
                                      </p:to>
                                    </p:set>
                                    <p:anim calcmode="lin" valueType="num">
                                      <p:cBhvr>
                                        <p:cTn id="209" dur="500" fill="hold"/>
                                        <p:tgtEl>
                                          <p:spTgt spid="129"/>
                                        </p:tgtEl>
                                        <p:attrNameLst>
                                          <p:attrName>ppt_x</p:attrName>
                                        </p:attrNameLst>
                                      </p:cBhvr>
                                      <p:tavLst>
                                        <p:tav tm="0">
                                          <p:val>
                                            <p:strVal val="#ppt_x"/>
                                          </p:val>
                                        </p:tav>
                                        <p:tav tm="100000">
                                          <p:val>
                                            <p:strVal val="#ppt_x"/>
                                          </p:val>
                                        </p:tav>
                                      </p:tavLst>
                                    </p:anim>
                                    <p:anim calcmode="lin" valueType="num">
                                      <p:cBhvr>
                                        <p:cTn id="210" dur="500" fill="hold"/>
                                        <p:tgtEl>
                                          <p:spTgt spid="129"/>
                                        </p:tgtEl>
                                        <p:attrNameLst>
                                          <p:attrName>ppt_y</p:attrName>
                                        </p:attrNameLst>
                                      </p:cBhvr>
                                      <p:tavLst>
                                        <p:tav tm="0">
                                          <p:val>
                                            <p:strVal val="#ppt_y-#ppt_h/2"/>
                                          </p:val>
                                        </p:tav>
                                        <p:tav tm="100000">
                                          <p:val>
                                            <p:strVal val="#ppt_y"/>
                                          </p:val>
                                        </p:tav>
                                      </p:tavLst>
                                    </p:anim>
                                    <p:anim calcmode="lin" valueType="num">
                                      <p:cBhvr>
                                        <p:cTn id="211" dur="500" fill="hold"/>
                                        <p:tgtEl>
                                          <p:spTgt spid="129"/>
                                        </p:tgtEl>
                                        <p:attrNameLst>
                                          <p:attrName>ppt_w</p:attrName>
                                        </p:attrNameLst>
                                      </p:cBhvr>
                                      <p:tavLst>
                                        <p:tav tm="0">
                                          <p:val>
                                            <p:strVal val="#ppt_w"/>
                                          </p:val>
                                        </p:tav>
                                        <p:tav tm="100000">
                                          <p:val>
                                            <p:strVal val="#ppt_w"/>
                                          </p:val>
                                        </p:tav>
                                      </p:tavLst>
                                    </p:anim>
                                    <p:anim calcmode="lin" valueType="num">
                                      <p:cBhvr>
                                        <p:cTn id="212" dur="500" fill="hold"/>
                                        <p:tgtEl>
                                          <p:spTgt spid="129"/>
                                        </p:tgtEl>
                                        <p:attrNameLst>
                                          <p:attrName>ppt_h</p:attrName>
                                        </p:attrNameLst>
                                      </p:cBhvr>
                                      <p:tavLst>
                                        <p:tav tm="0">
                                          <p:val>
                                            <p:fltVal val="0"/>
                                          </p:val>
                                        </p:tav>
                                        <p:tav tm="100000">
                                          <p:val>
                                            <p:strVal val="#ppt_h"/>
                                          </p:val>
                                        </p:tav>
                                      </p:tavLst>
                                    </p:anim>
                                  </p:childTnLst>
                                </p:cTn>
                              </p:par>
                            </p:childTnLst>
                          </p:cTn>
                        </p:par>
                      </p:childTnLst>
                    </p:cTn>
                  </p:par>
                  <p:par>
                    <p:cTn id="213" fill="hold">
                      <p:stCondLst>
                        <p:cond delay="indefinite"/>
                      </p:stCondLst>
                      <p:childTnLst>
                        <p:par>
                          <p:cTn id="214" fill="hold">
                            <p:stCondLst>
                              <p:cond delay="0"/>
                            </p:stCondLst>
                            <p:childTnLst>
                              <p:par>
                                <p:cTn id="215" presetID="22" presetClass="entr" presetSubtype="8" fill="hold" grpId="0" nodeType="clickEffect">
                                  <p:stCondLst>
                                    <p:cond delay="0"/>
                                  </p:stCondLst>
                                  <p:childTnLst>
                                    <p:set>
                                      <p:cBhvr>
                                        <p:cTn id="216" dur="1" fill="hold">
                                          <p:stCondLst>
                                            <p:cond delay="0"/>
                                          </p:stCondLst>
                                        </p:cTn>
                                        <p:tgtEl>
                                          <p:spTgt spid="130"/>
                                        </p:tgtEl>
                                        <p:attrNameLst>
                                          <p:attrName>style.visibility</p:attrName>
                                        </p:attrNameLst>
                                      </p:cBhvr>
                                      <p:to>
                                        <p:strVal val="visible"/>
                                      </p:to>
                                    </p:set>
                                    <p:animEffect transition="in" filter="wipe(left)">
                                      <p:cBhvr>
                                        <p:cTn id="217" dur="500"/>
                                        <p:tgtEl>
                                          <p:spTgt spid="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33" grpId="0" build="p" autoUpdateAnimBg="0"/>
      <p:bldP spid="32836" grpId="0" build="p" autoUpdateAnimBg="0"/>
      <p:bldP spid="119" grpId="0" animBg="1"/>
      <p:bldP spid="126" grpId="0" animBg="1"/>
      <p:bldP spid="127" grpId="0" animBg="1"/>
      <p:bldP spid="128" grpId="0" animBg="1"/>
      <p:bldP spid="129" grpId="0" animBg="1"/>
      <p:bldP spid="130" grpId="0" animBg="1"/>
      <p:bldP spid="131" grpId="0" animBg="1"/>
      <p:bldP spid="132" grpId="0" animBg="1" autoUpdateAnimBg="0"/>
      <p:bldP spid="133" grpId="0" build="p" autoUpdateAnimBg="0"/>
      <p:bldP spid="134" grpId="0" build="p" autoUpdateAnimBg="0"/>
      <p:bldP spid="135" grpId="0" animBg="1" autoUpdateAnimBg="0"/>
      <p:bldP spid="136" grpId="0" animBg="1"/>
      <p:bldP spid="137" grpId="0" build="p" autoUpdateAnimBg="0"/>
      <p:bldP spid="139" grpId="0" animBg="1"/>
      <p:bldP spid="140" grpId="0" animBg="1"/>
      <p:bldP spid="141" grpId="0" animBg="1"/>
      <p:bldP spid="142" grpId="0" animBg="1"/>
      <p:bldP spid="143" grpId="0" animBg="1"/>
      <p:bldP spid="144" grpId="0" build="p" autoUpdateAnimBg="0"/>
      <p:bldP spid="145" grpId="0" build="p" autoUpdateAnimBg="0"/>
      <p:bldP spid="146" grpId="0" animBg="1"/>
      <p:bldP spid="147" grpId="0" animBg="1"/>
      <p:bldP spid="148" grpId="0" animBg="1"/>
      <p:bldP spid="149" grpId="0" animBg="1"/>
      <p:bldP spid="150" grpId="0" animBg="1"/>
      <p:bldP spid="151" grpId="0" animBg="1"/>
      <p:bldP spid="152" grpId="0" animBg="1"/>
      <p:bldP spid="153" grpId="0" animBg="1"/>
      <p:bldP spid="154" grpId="0" animBg="1"/>
      <p:bldP spid="155" grpId="0" animBg="1"/>
      <p:bldP spid="156" grpId="0" animBg="1"/>
      <p:bldP spid="157" grpId="0" animBg="1"/>
      <p:bldP spid="158"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Rectangle 2"/>
          <p:cNvSpPr>
            <a:spLocks noChangeArrowheads="1"/>
          </p:cNvSpPr>
          <p:nvPr/>
        </p:nvSpPr>
        <p:spPr bwMode="auto">
          <a:xfrm>
            <a:off x="263525" y="257175"/>
            <a:ext cx="5865813" cy="61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r>
              <a:rPr lang="zh-CN" altLang="en-US" sz="3200" dirty="0"/>
              <a:t>二</a:t>
            </a:r>
            <a:r>
              <a:rPr lang="zh-CN" altLang="en-US" sz="3200" dirty="0">
                <a:latin typeface="+mn-ea"/>
                <a:ea typeface="+mn-ea"/>
              </a:rPr>
              <a:t>、竞争现象与险象的产生 </a:t>
            </a:r>
          </a:p>
        </p:txBody>
      </p:sp>
      <p:sp>
        <p:nvSpPr>
          <p:cNvPr id="33796" name="Line 4"/>
          <p:cNvSpPr>
            <a:spLocks noChangeShapeType="1"/>
          </p:cNvSpPr>
          <p:nvPr/>
        </p:nvSpPr>
        <p:spPr bwMode="auto">
          <a:xfrm>
            <a:off x="5308600" y="1371600"/>
            <a:ext cx="2809875" cy="158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33797" name="Group 5"/>
          <p:cNvGrpSpPr>
            <a:grpSpLocks/>
          </p:cNvGrpSpPr>
          <p:nvPr/>
        </p:nvGrpSpPr>
        <p:grpSpPr bwMode="auto">
          <a:xfrm>
            <a:off x="5389563" y="1797050"/>
            <a:ext cx="2763837" cy="382588"/>
            <a:chOff x="2496" y="997"/>
            <a:chExt cx="1309" cy="181"/>
          </a:xfrm>
        </p:grpSpPr>
        <p:sp>
          <p:nvSpPr>
            <p:cNvPr id="33798" name="Line 6"/>
            <p:cNvSpPr>
              <a:spLocks noChangeShapeType="1"/>
            </p:cNvSpPr>
            <p:nvPr/>
          </p:nvSpPr>
          <p:spPr bwMode="auto">
            <a:xfrm>
              <a:off x="2496" y="1178"/>
              <a:ext cx="384"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799" name="Line 7"/>
            <p:cNvSpPr>
              <a:spLocks noChangeShapeType="1"/>
            </p:cNvSpPr>
            <p:nvPr/>
          </p:nvSpPr>
          <p:spPr bwMode="auto">
            <a:xfrm flipV="1">
              <a:off x="2868" y="997"/>
              <a:ext cx="0" cy="181"/>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00" name="Line 8"/>
            <p:cNvSpPr>
              <a:spLocks noChangeShapeType="1"/>
            </p:cNvSpPr>
            <p:nvPr/>
          </p:nvSpPr>
          <p:spPr bwMode="auto">
            <a:xfrm>
              <a:off x="2868" y="997"/>
              <a:ext cx="54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01" name="Line 9"/>
            <p:cNvSpPr>
              <a:spLocks noChangeShapeType="1"/>
            </p:cNvSpPr>
            <p:nvPr/>
          </p:nvSpPr>
          <p:spPr bwMode="auto">
            <a:xfrm>
              <a:off x="3410" y="997"/>
              <a:ext cx="0" cy="17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02" name="Line 10"/>
            <p:cNvSpPr>
              <a:spLocks noChangeShapeType="1"/>
            </p:cNvSpPr>
            <p:nvPr/>
          </p:nvSpPr>
          <p:spPr bwMode="auto">
            <a:xfrm>
              <a:off x="3421" y="1178"/>
              <a:ext cx="384"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33803" name="Line 11"/>
          <p:cNvSpPr>
            <a:spLocks noChangeShapeType="1"/>
          </p:cNvSpPr>
          <p:nvPr/>
        </p:nvSpPr>
        <p:spPr bwMode="auto">
          <a:xfrm>
            <a:off x="5486400" y="4191000"/>
            <a:ext cx="11430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04" name="Line 12"/>
          <p:cNvSpPr>
            <a:spLocks noChangeShapeType="1"/>
          </p:cNvSpPr>
          <p:nvPr/>
        </p:nvSpPr>
        <p:spPr bwMode="auto">
          <a:xfrm>
            <a:off x="6643688" y="3886200"/>
            <a:ext cx="0" cy="28575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05" name="Line 13"/>
          <p:cNvSpPr>
            <a:spLocks noChangeShapeType="1"/>
          </p:cNvSpPr>
          <p:nvPr/>
        </p:nvSpPr>
        <p:spPr bwMode="auto">
          <a:xfrm>
            <a:off x="6643688" y="3886200"/>
            <a:ext cx="21431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06" name="Line 14"/>
          <p:cNvSpPr>
            <a:spLocks noChangeShapeType="1"/>
          </p:cNvSpPr>
          <p:nvPr/>
        </p:nvSpPr>
        <p:spPr bwMode="auto">
          <a:xfrm flipV="1">
            <a:off x="6858000" y="3886200"/>
            <a:ext cx="0" cy="28575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07" name="Line 15"/>
          <p:cNvSpPr>
            <a:spLocks noChangeShapeType="1"/>
          </p:cNvSpPr>
          <p:nvPr/>
        </p:nvSpPr>
        <p:spPr bwMode="auto">
          <a:xfrm>
            <a:off x="6858000" y="4191000"/>
            <a:ext cx="13716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08" name="Line 16"/>
          <p:cNvSpPr>
            <a:spLocks noChangeShapeType="1"/>
          </p:cNvSpPr>
          <p:nvPr/>
        </p:nvSpPr>
        <p:spPr bwMode="auto">
          <a:xfrm>
            <a:off x="6629400" y="3124200"/>
            <a:ext cx="0" cy="1524000"/>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09" name="Text Box 17"/>
          <p:cNvSpPr txBox="1">
            <a:spLocks noChangeArrowheads="1"/>
          </p:cNvSpPr>
          <p:nvPr/>
        </p:nvSpPr>
        <p:spPr bwMode="auto">
          <a:xfrm>
            <a:off x="4981575" y="1524000"/>
            <a:ext cx="276225" cy="350838"/>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a:t>C</a:t>
            </a:r>
          </a:p>
        </p:txBody>
      </p:sp>
      <p:sp>
        <p:nvSpPr>
          <p:cNvPr id="33814" name="Text Box 22"/>
          <p:cNvSpPr txBox="1">
            <a:spLocks noChangeArrowheads="1"/>
          </p:cNvSpPr>
          <p:nvPr/>
        </p:nvSpPr>
        <p:spPr bwMode="auto">
          <a:xfrm>
            <a:off x="8226425" y="1219200"/>
            <a:ext cx="276225" cy="350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a:solidFill>
                  <a:srgbClr val="FF3300"/>
                </a:solidFill>
              </a:rPr>
              <a:t>L</a:t>
            </a:r>
          </a:p>
        </p:txBody>
      </p:sp>
      <p:sp>
        <p:nvSpPr>
          <p:cNvPr id="33815" name="Text Box 23"/>
          <p:cNvSpPr txBox="1">
            <a:spLocks noChangeArrowheads="1"/>
          </p:cNvSpPr>
          <p:nvPr/>
        </p:nvSpPr>
        <p:spPr bwMode="auto">
          <a:xfrm>
            <a:off x="4981575" y="1905000"/>
            <a:ext cx="276225" cy="350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a:t>B</a:t>
            </a:r>
          </a:p>
        </p:txBody>
      </p:sp>
      <p:sp>
        <p:nvSpPr>
          <p:cNvPr id="33842" name="Text Box 50"/>
          <p:cNvSpPr txBox="1">
            <a:spLocks noChangeArrowheads="1"/>
          </p:cNvSpPr>
          <p:nvPr/>
        </p:nvSpPr>
        <p:spPr bwMode="auto">
          <a:xfrm>
            <a:off x="4953000" y="1219200"/>
            <a:ext cx="276225" cy="350838"/>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a:t>A</a:t>
            </a:r>
          </a:p>
        </p:txBody>
      </p:sp>
      <p:grpSp>
        <p:nvGrpSpPr>
          <p:cNvPr id="33874" name="Group 82"/>
          <p:cNvGrpSpPr>
            <a:grpSpLocks/>
          </p:cNvGrpSpPr>
          <p:nvPr/>
        </p:nvGrpSpPr>
        <p:grpSpPr bwMode="auto">
          <a:xfrm>
            <a:off x="685800" y="1828800"/>
            <a:ext cx="3810000" cy="1825625"/>
            <a:chOff x="432" y="1152"/>
            <a:chExt cx="2400" cy="1150"/>
          </a:xfrm>
        </p:grpSpPr>
        <p:sp>
          <p:nvSpPr>
            <p:cNvPr id="33810" name="Text Box 18"/>
            <p:cNvSpPr txBox="1">
              <a:spLocks noChangeArrowheads="1"/>
            </p:cNvSpPr>
            <p:nvPr/>
          </p:nvSpPr>
          <p:spPr bwMode="auto">
            <a:xfrm>
              <a:off x="453" y="1431"/>
              <a:ext cx="202" cy="257"/>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a:t>B</a:t>
              </a:r>
            </a:p>
          </p:txBody>
        </p:sp>
        <p:sp>
          <p:nvSpPr>
            <p:cNvPr id="33811" name="Text Box 19"/>
            <p:cNvSpPr txBox="1">
              <a:spLocks noChangeArrowheads="1"/>
            </p:cNvSpPr>
            <p:nvPr/>
          </p:nvSpPr>
          <p:spPr bwMode="auto">
            <a:xfrm>
              <a:off x="2630" y="1599"/>
              <a:ext cx="202" cy="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a:t>F</a:t>
              </a:r>
            </a:p>
          </p:txBody>
        </p:sp>
        <p:sp>
          <p:nvSpPr>
            <p:cNvPr id="33812" name="Text Box 20"/>
            <p:cNvSpPr txBox="1">
              <a:spLocks noChangeArrowheads="1"/>
            </p:cNvSpPr>
            <p:nvPr/>
          </p:nvSpPr>
          <p:spPr bwMode="auto">
            <a:xfrm>
              <a:off x="432" y="1152"/>
              <a:ext cx="202" cy="2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a:t>A</a:t>
              </a:r>
            </a:p>
          </p:txBody>
        </p:sp>
        <p:sp>
          <p:nvSpPr>
            <p:cNvPr id="33813" name="Text Box 21"/>
            <p:cNvSpPr txBox="1">
              <a:spLocks noChangeArrowheads="1"/>
            </p:cNvSpPr>
            <p:nvPr/>
          </p:nvSpPr>
          <p:spPr bwMode="auto">
            <a:xfrm>
              <a:off x="1716" y="1152"/>
              <a:ext cx="202" cy="2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a:solidFill>
                    <a:srgbClr val="FF3300"/>
                  </a:solidFill>
                </a:rPr>
                <a:t>P</a:t>
              </a:r>
              <a:r>
                <a:rPr kumimoji="0" lang="en-US" altLang="zh-CN" sz="2000" baseline="-25000">
                  <a:solidFill>
                    <a:srgbClr val="FF3300"/>
                  </a:solidFill>
                </a:rPr>
                <a:t>2</a:t>
              </a:r>
              <a:endParaRPr kumimoji="0" lang="en-US" altLang="zh-CN" sz="2000">
                <a:solidFill>
                  <a:srgbClr val="FF3300"/>
                </a:solidFill>
              </a:endParaRPr>
            </a:p>
          </p:txBody>
        </p:sp>
        <p:grpSp>
          <p:nvGrpSpPr>
            <p:cNvPr id="33817" name="Group 25"/>
            <p:cNvGrpSpPr>
              <a:grpSpLocks/>
            </p:cNvGrpSpPr>
            <p:nvPr/>
          </p:nvGrpSpPr>
          <p:grpSpPr bwMode="auto">
            <a:xfrm>
              <a:off x="599" y="1208"/>
              <a:ext cx="1997" cy="1059"/>
              <a:chOff x="3608" y="5652"/>
              <a:chExt cx="2600" cy="1220"/>
            </a:xfrm>
          </p:grpSpPr>
          <p:sp>
            <p:nvSpPr>
              <p:cNvPr id="33818" name="Rectangle 26"/>
              <p:cNvSpPr>
                <a:spLocks noChangeArrowheads="1"/>
              </p:cNvSpPr>
              <p:nvPr/>
            </p:nvSpPr>
            <p:spPr bwMode="auto">
              <a:xfrm>
                <a:off x="4508" y="5652"/>
                <a:ext cx="360" cy="5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19" name="Oval 27"/>
              <p:cNvSpPr>
                <a:spLocks noChangeArrowheads="1"/>
              </p:cNvSpPr>
              <p:nvPr/>
            </p:nvSpPr>
            <p:spPr bwMode="auto">
              <a:xfrm>
                <a:off x="4868" y="5872"/>
                <a:ext cx="60" cy="60"/>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20" name="Line 28"/>
              <p:cNvSpPr>
                <a:spLocks noChangeShapeType="1"/>
              </p:cNvSpPr>
              <p:nvPr/>
            </p:nvSpPr>
            <p:spPr bwMode="auto">
              <a:xfrm flipH="1">
                <a:off x="3628" y="5772"/>
                <a:ext cx="88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21" name="Line 29"/>
              <p:cNvSpPr>
                <a:spLocks noChangeShapeType="1"/>
              </p:cNvSpPr>
              <p:nvPr/>
            </p:nvSpPr>
            <p:spPr bwMode="auto">
              <a:xfrm flipH="1">
                <a:off x="3608" y="6092"/>
                <a:ext cx="88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22" name="Rectangle 30"/>
              <p:cNvSpPr>
                <a:spLocks noChangeArrowheads="1"/>
              </p:cNvSpPr>
              <p:nvPr/>
            </p:nvSpPr>
            <p:spPr bwMode="auto">
              <a:xfrm>
                <a:off x="4528" y="6352"/>
                <a:ext cx="360" cy="5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23" name="Oval 31"/>
              <p:cNvSpPr>
                <a:spLocks noChangeArrowheads="1"/>
              </p:cNvSpPr>
              <p:nvPr/>
            </p:nvSpPr>
            <p:spPr bwMode="auto">
              <a:xfrm>
                <a:off x="4888" y="6572"/>
                <a:ext cx="60" cy="60"/>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24" name="Line 32"/>
              <p:cNvSpPr>
                <a:spLocks noChangeShapeType="1"/>
              </p:cNvSpPr>
              <p:nvPr/>
            </p:nvSpPr>
            <p:spPr bwMode="auto">
              <a:xfrm>
                <a:off x="4948" y="6612"/>
                <a:ext cx="24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25" name="Line 33"/>
              <p:cNvSpPr>
                <a:spLocks noChangeShapeType="1"/>
              </p:cNvSpPr>
              <p:nvPr/>
            </p:nvSpPr>
            <p:spPr bwMode="auto">
              <a:xfrm flipH="1">
                <a:off x="3888" y="6472"/>
                <a:ext cx="64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26" name="Line 34"/>
              <p:cNvSpPr>
                <a:spLocks noChangeShapeType="1"/>
              </p:cNvSpPr>
              <p:nvPr/>
            </p:nvSpPr>
            <p:spPr bwMode="auto">
              <a:xfrm flipH="1">
                <a:off x="3628" y="6792"/>
                <a:ext cx="88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27" name="Rectangle 35"/>
              <p:cNvSpPr>
                <a:spLocks noChangeArrowheads="1"/>
              </p:cNvSpPr>
              <p:nvPr/>
            </p:nvSpPr>
            <p:spPr bwMode="auto">
              <a:xfrm>
                <a:off x="5348" y="5992"/>
                <a:ext cx="360" cy="52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28" name="Oval 36"/>
              <p:cNvSpPr>
                <a:spLocks noChangeArrowheads="1"/>
              </p:cNvSpPr>
              <p:nvPr/>
            </p:nvSpPr>
            <p:spPr bwMode="auto">
              <a:xfrm>
                <a:off x="5708" y="6212"/>
                <a:ext cx="60" cy="60"/>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29" name="Line 37"/>
              <p:cNvSpPr>
                <a:spLocks noChangeShapeType="1"/>
              </p:cNvSpPr>
              <p:nvPr/>
            </p:nvSpPr>
            <p:spPr bwMode="auto">
              <a:xfrm>
                <a:off x="5768" y="6252"/>
                <a:ext cx="44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30" name="Oval 38"/>
              <p:cNvSpPr>
                <a:spLocks noChangeArrowheads="1"/>
              </p:cNvSpPr>
              <p:nvPr/>
            </p:nvSpPr>
            <p:spPr bwMode="auto">
              <a:xfrm>
                <a:off x="4268" y="6052"/>
                <a:ext cx="60" cy="60"/>
              </a:xfrm>
              <a:prstGeom prst="ellipse">
                <a:avLst/>
              </a:prstGeom>
              <a:solidFill>
                <a:srgbClr val="FFFFFF"/>
              </a:solidFill>
              <a:ln w="9525">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31" name="Line 39"/>
              <p:cNvSpPr>
                <a:spLocks noChangeShapeType="1"/>
              </p:cNvSpPr>
              <p:nvPr/>
            </p:nvSpPr>
            <p:spPr bwMode="auto">
              <a:xfrm>
                <a:off x="4928" y="5892"/>
                <a:ext cx="24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32" name="Line 40"/>
              <p:cNvSpPr>
                <a:spLocks noChangeShapeType="1"/>
              </p:cNvSpPr>
              <p:nvPr/>
            </p:nvSpPr>
            <p:spPr bwMode="auto">
              <a:xfrm>
                <a:off x="5168" y="5912"/>
                <a:ext cx="0" cy="18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33" name="Line 41"/>
              <p:cNvSpPr>
                <a:spLocks noChangeShapeType="1"/>
              </p:cNvSpPr>
              <p:nvPr/>
            </p:nvSpPr>
            <p:spPr bwMode="auto">
              <a:xfrm>
                <a:off x="5168" y="6092"/>
                <a:ext cx="18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34" name="Line 42"/>
              <p:cNvSpPr>
                <a:spLocks noChangeShapeType="1"/>
              </p:cNvSpPr>
              <p:nvPr/>
            </p:nvSpPr>
            <p:spPr bwMode="auto">
              <a:xfrm flipV="1">
                <a:off x="5168" y="6412"/>
                <a:ext cx="0" cy="20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35" name="Line 43"/>
              <p:cNvSpPr>
                <a:spLocks noChangeShapeType="1"/>
              </p:cNvSpPr>
              <p:nvPr/>
            </p:nvSpPr>
            <p:spPr bwMode="auto">
              <a:xfrm>
                <a:off x="5168" y="6412"/>
                <a:ext cx="18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36" name="Rectangle 44"/>
              <p:cNvSpPr>
                <a:spLocks noChangeArrowheads="1"/>
              </p:cNvSpPr>
              <p:nvPr/>
            </p:nvSpPr>
            <p:spPr bwMode="auto">
              <a:xfrm>
                <a:off x="4088" y="5952"/>
                <a:ext cx="180" cy="260"/>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37" name="Line 45"/>
              <p:cNvSpPr>
                <a:spLocks noChangeShapeType="1"/>
              </p:cNvSpPr>
              <p:nvPr/>
            </p:nvSpPr>
            <p:spPr bwMode="auto">
              <a:xfrm flipV="1">
                <a:off x="3908" y="6092"/>
                <a:ext cx="0" cy="38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33838" name="Text Box 46"/>
            <p:cNvSpPr txBox="1">
              <a:spLocks noChangeArrowheads="1"/>
            </p:cNvSpPr>
            <p:nvPr/>
          </p:nvSpPr>
          <p:spPr bwMode="auto">
            <a:xfrm>
              <a:off x="990" y="1487"/>
              <a:ext cx="111" cy="2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a:t>1</a:t>
              </a:r>
            </a:p>
          </p:txBody>
        </p:sp>
        <p:sp>
          <p:nvSpPr>
            <p:cNvPr id="33839" name="Text Box 47"/>
            <p:cNvSpPr txBox="1">
              <a:spLocks noChangeArrowheads="1"/>
            </p:cNvSpPr>
            <p:nvPr/>
          </p:nvSpPr>
          <p:spPr bwMode="auto">
            <a:xfrm>
              <a:off x="1344" y="1878"/>
              <a:ext cx="299"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1800"/>
                <a:t>≥1</a:t>
              </a:r>
            </a:p>
          </p:txBody>
        </p:sp>
        <p:sp>
          <p:nvSpPr>
            <p:cNvPr id="33840" name="Text Box 48"/>
            <p:cNvSpPr txBox="1">
              <a:spLocks noChangeArrowheads="1"/>
            </p:cNvSpPr>
            <p:nvPr/>
          </p:nvSpPr>
          <p:spPr bwMode="auto">
            <a:xfrm>
              <a:off x="2016" y="1543"/>
              <a:ext cx="336"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1800"/>
                <a:t>≥1</a:t>
              </a:r>
            </a:p>
          </p:txBody>
        </p:sp>
        <p:sp>
          <p:nvSpPr>
            <p:cNvPr id="33841" name="Text Box 49"/>
            <p:cNvSpPr txBox="1">
              <a:spLocks noChangeArrowheads="1"/>
            </p:cNvSpPr>
            <p:nvPr/>
          </p:nvSpPr>
          <p:spPr bwMode="auto">
            <a:xfrm>
              <a:off x="1325" y="1264"/>
              <a:ext cx="355"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1800"/>
                <a:t>≥1</a:t>
              </a:r>
            </a:p>
          </p:txBody>
        </p:sp>
        <p:sp>
          <p:nvSpPr>
            <p:cNvPr id="33843" name="Text Box 51"/>
            <p:cNvSpPr txBox="1">
              <a:spLocks noChangeArrowheads="1"/>
            </p:cNvSpPr>
            <p:nvPr/>
          </p:nvSpPr>
          <p:spPr bwMode="auto">
            <a:xfrm>
              <a:off x="432" y="2045"/>
              <a:ext cx="202" cy="2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a:t>C</a:t>
              </a:r>
            </a:p>
          </p:txBody>
        </p:sp>
        <p:sp>
          <p:nvSpPr>
            <p:cNvPr id="33844" name="Text Box 52"/>
            <p:cNvSpPr txBox="1">
              <a:spLocks noChangeArrowheads="1"/>
            </p:cNvSpPr>
            <p:nvPr/>
          </p:nvSpPr>
          <p:spPr bwMode="auto">
            <a:xfrm>
              <a:off x="1716" y="2045"/>
              <a:ext cx="202" cy="2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a:solidFill>
                    <a:srgbClr val="FF3300"/>
                  </a:solidFill>
                </a:rPr>
                <a:t>P</a:t>
              </a:r>
              <a:r>
                <a:rPr kumimoji="0" lang="en-US" altLang="zh-CN" sz="2000" baseline="-25000">
                  <a:solidFill>
                    <a:srgbClr val="FF3300"/>
                  </a:solidFill>
                </a:rPr>
                <a:t>1</a:t>
              </a:r>
              <a:endParaRPr kumimoji="0" lang="en-US" altLang="zh-CN" sz="2000">
                <a:solidFill>
                  <a:srgbClr val="FF3300"/>
                </a:solidFill>
              </a:endParaRPr>
            </a:p>
          </p:txBody>
        </p:sp>
      </p:grpSp>
      <p:graphicFrame>
        <p:nvGraphicFramePr>
          <p:cNvPr id="33845" name="Object 53"/>
          <p:cNvGraphicFramePr>
            <a:graphicFrameLocks noChangeAspect="1"/>
          </p:cNvGraphicFramePr>
          <p:nvPr/>
        </p:nvGraphicFramePr>
        <p:xfrm>
          <a:off x="168275" y="3629025"/>
          <a:ext cx="4860925" cy="622300"/>
        </p:xfrm>
        <a:graphic>
          <a:graphicData uri="http://schemas.openxmlformats.org/presentationml/2006/ole">
            <mc:AlternateContent xmlns:mc="http://schemas.openxmlformats.org/markup-compatibility/2006">
              <mc:Choice xmlns:v="urn:schemas-microsoft-com:vml" Requires="v">
                <p:oleObj spid="_x0000_s25755" name="Equation" r:id="rId5" imgW="2209800" imgH="279400" progId="Equation.3">
                  <p:embed/>
                </p:oleObj>
              </mc:Choice>
              <mc:Fallback>
                <p:oleObj name="Equation" r:id="rId5" imgW="2209800" imgH="279400" progId="Equation.3">
                  <p:embed/>
                  <p:pic>
                    <p:nvPicPr>
                      <p:cNvPr id="0" name="Picture 10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8275" y="3629025"/>
                        <a:ext cx="4860925" cy="622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846" name="Text Box 54"/>
          <p:cNvSpPr txBox="1">
            <a:spLocks noChangeArrowheads="1"/>
          </p:cNvSpPr>
          <p:nvPr/>
        </p:nvSpPr>
        <p:spPr bwMode="auto">
          <a:xfrm>
            <a:off x="685800" y="4343400"/>
            <a:ext cx="175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a:t>当</a:t>
            </a:r>
            <a:r>
              <a:rPr lang="en-US" altLang="zh-CN"/>
              <a:t>A=C=0</a:t>
            </a:r>
            <a:r>
              <a:rPr lang="zh-CN" altLang="en-US"/>
              <a:t>时</a:t>
            </a:r>
          </a:p>
        </p:txBody>
      </p:sp>
      <p:graphicFrame>
        <p:nvGraphicFramePr>
          <p:cNvPr id="33847" name="Object 55"/>
          <p:cNvGraphicFramePr>
            <a:graphicFrameLocks noChangeAspect="1"/>
          </p:cNvGraphicFramePr>
          <p:nvPr/>
        </p:nvGraphicFramePr>
        <p:xfrm>
          <a:off x="2635250" y="4279900"/>
          <a:ext cx="1587500" cy="458788"/>
        </p:xfrm>
        <a:graphic>
          <a:graphicData uri="http://schemas.openxmlformats.org/presentationml/2006/ole">
            <mc:AlternateContent xmlns:mc="http://schemas.openxmlformats.org/markup-compatibility/2006">
              <mc:Choice xmlns:v="urn:schemas-microsoft-com:vml" Requires="v">
                <p:oleObj spid="_x0000_s25756" name="Equation" r:id="rId7" imgW="748975" imgH="203112" progId="Equation.3">
                  <p:embed/>
                </p:oleObj>
              </mc:Choice>
              <mc:Fallback>
                <p:oleObj name="Equation" r:id="rId7" imgW="748975" imgH="203112" progId="Equation.3">
                  <p:embed/>
                  <p:pic>
                    <p:nvPicPr>
                      <p:cNvPr id="0" name="Picture 10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35250" y="4279900"/>
                        <a:ext cx="1587500" cy="458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848" name="Text Box 56"/>
          <p:cNvSpPr txBox="1">
            <a:spLocks noChangeArrowheads="1"/>
          </p:cNvSpPr>
          <p:nvPr/>
        </p:nvSpPr>
        <p:spPr bwMode="auto">
          <a:xfrm>
            <a:off x="685800" y="4800600"/>
            <a:ext cx="3886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dirty="0"/>
              <a:t>从理论上看：不论</a:t>
            </a:r>
            <a:r>
              <a:rPr lang="en-US" altLang="zh-CN" dirty="0"/>
              <a:t>B</a:t>
            </a:r>
            <a:r>
              <a:rPr lang="zh-CN" altLang="en-US" dirty="0"/>
              <a:t>为什么，输出都为</a:t>
            </a:r>
            <a:r>
              <a:rPr lang="en-US" altLang="zh-CN" dirty="0"/>
              <a:t>0</a:t>
            </a:r>
          </a:p>
        </p:txBody>
      </p:sp>
      <p:sp>
        <p:nvSpPr>
          <p:cNvPr id="33849" name="Line 57"/>
          <p:cNvSpPr>
            <a:spLocks noChangeShapeType="1"/>
          </p:cNvSpPr>
          <p:nvPr/>
        </p:nvSpPr>
        <p:spPr bwMode="auto">
          <a:xfrm>
            <a:off x="5334000" y="1676400"/>
            <a:ext cx="2819400" cy="158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50" name="Text Box 58"/>
          <p:cNvSpPr txBox="1">
            <a:spLocks noChangeArrowheads="1"/>
          </p:cNvSpPr>
          <p:nvPr/>
        </p:nvSpPr>
        <p:spPr bwMode="auto">
          <a:xfrm>
            <a:off x="8258175" y="1524000"/>
            <a:ext cx="276225" cy="350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sz="2000">
                <a:solidFill>
                  <a:srgbClr val="FF3300"/>
                </a:solidFill>
              </a:rPr>
              <a:t>L</a:t>
            </a:r>
          </a:p>
        </p:txBody>
      </p:sp>
      <p:graphicFrame>
        <p:nvGraphicFramePr>
          <p:cNvPr id="33851" name="Object 59"/>
          <p:cNvGraphicFramePr>
            <a:graphicFrameLocks noChangeAspect="1"/>
          </p:cNvGraphicFramePr>
          <p:nvPr/>
        </p:nvGraphicFramePr>
        <p:xfrm>
          <a:off x="4953000" y="2286000"/>
          <a:ext cx="285750" cy="381000"/>
        </p:xfrm>
        <a:graphic>
          <a:graphicData uri="http://schemas.openxmlformats.org/presentationml/2006/ole">
            <mc:AlternateContent xmlns:mc="http://schemas.openxmlformats.org/markup-compatibility/2006">
              <mc:Choice xmlns:v="urn:schemas-microsoft-com:vml" Requires="v">
                <p:oleObj spid="_x0000_s25757" r:id="rId9" imgW="152334" imgH="190417" progId="">
                  <p:embed/>
                </p:oleObj>
              </mc:Choice>
              <mc:Fallback>
                <p:oleObj r:id="rId9" imgW="152334" imgH="190417" progId="">
                  <p:embed/>
                  <p:pic>
                    <p:nvPicPr>
                      <p:cNvPr id="0" name="Picture 10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53000" y="2286000"/>
                        <a:ext cx="28575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852" name="Line 60"/>
          <p:cNvSpPr>
            <a:spLocks noChangeShapeType="1"/>
          </p:cNvSpPr>
          <p:nvPr/>
        </p:nvSpPr>
        <p:spPr bwMode="auto">
          <a:xfrm>
            <a:off x="5437188" y="2286000"/>
            <a:ext cx="963612"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53" name="Line 61"/>
          <p:cNvSpPr>
            <a:spLocks noChangeShapeType="1"/>
          </p:cNvSpPr>
          <p:nvPr/>
        </p:nvSpPr>
        <p:spPr bwMode="auto">
          <a:xfrm flipV="1">
            <a:off x="6424613" y="2286000"/>
            <a:ext cx="0" cy="38258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54" name="Line 62"/>
          <p:cNvSpPr>
            <a:spLocks noChangeShapeType="1"/>
          </p:cNvSpPr>
          <p:nvPr/>
        </p:nvSpPr>
        <p:spPr bwMode="auto">
          <a:xfrm>
            <a:off x="6424613" y="2667000"/>
            <a:ext cx="1144587"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55" name="Line 63"/>
          <p:cNvSpPr>
            <a:spLocks noChangeShapeType="1"/>
          </p:cNvSpPr>
          <p:nvPr/>
        </p:nvSpPr>
        <p:spPr bwMode="auto">
          <a:xfrm>
            <a:off x="7569200" y="2286000"/>
            <a:ext cx="0" cy="35877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56" name="Line 64"/>
          <p:cNvSpPr>
            <a:spLocks noChangeShapeType="1"/>
          </p:cNvSpPr>
          <p:nvPr/>
        </p:nvSpPr>
        <p:spPr bwMode="auto">
          <a:xfrm>
            <a:off x="7591425" y="2286000"/>
            <a:ext cx="638175"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57" name="Text Box 65"/>
          <p:cNvSpPr txBox="1">
            <a:spLocks noChangeArrowheads="1"/>
          </p:cNvSpPr>
          <p:nvPr/>
        </p:nvSpPr>
        <p:spPr bwMode="auto">
          <a:xfrm>
            <a:off x="4981575" y="3276600"/>
            <a:ext cx="276225" cy="350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a:solidFill>
                  <a:srgbClr val="FF3300"/>
                </a:solidFill>
              </a:rPr>
              <a:t>P</a:t>
            </a:r>
            <a:r>
              <a:rPr kumimoji="0" lang="en-US" altLang="zh-CN" baseline="-25000">
                <a:solidFill>
                  <a:srgbClr val="FF3300"/>
                </a:solidFill>
              </a:rPr>
              <a:t>2</a:t>
            </a:r>
            <a:endParaRPr kumimoji="0" lang="en-US" altLang="zh-CN">
              <a:solidFill>
                <a:srgbClr val="FF3300"/>
              </a:solidFill>
            </a:endParaRPr>
          </a:p>
        </p:txBody>
      </p:sp>
      <p:sp>
        <p:nvSpPr>
          <p:cNvPr id="33858" name="Text Box 66"/>
          <p:cNvSpPr txBox="1">
            <a:spLocks noChangeArrowheads="1"/>
          </p:cNvSpPr>
          <p:nvPr/>
        </p:nvSpPr>
        <p:spPr bwMode="auto">
          <a:xfrm>
            <a:off x="4953000" y="2743200"/>
            <a:ext cx="276225" cy="350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a:solidFill>
                  <a:srgbClr val="FF3300"/>
                </a:solidFill>
              </a:rPr>
              <a:t>P</a:t>
            </a:r>
            <a:r>
              <a:rPr kumimoji="0" lang="en-US" altLang="zh-CN" baseline="-25000">
                <a:solidFill>
                  <a:srgbClr val="FF3300"/>
                </a:solidFill>
              </a:rPr>
              <a:t>1</a:t>
            </a:r>
            <a:endParaRPr kumimoji="0" lang="en-US" altLang="zh-CN">
              <a:solidFill>
                <a:srgbClr val="FF3300"/>
              </a:solidFill>
            </a:endParaRPr>
          </a:p>
        </p:txBody>
      </p:sp>
      <p:sp>
        <p:nvSpPr>
          <p:cNvPr id="33859" name="Line 67"/>
          <p:cNvSpPr>
            <a:spLocks noChangeShapeType="1"/>
          </p:cNvSpPr>
          <p:nvPr/>
        </p:nvSpPr>
        <p:spPr bwMode="auto">
          <a:xfrm flipH="1">
            <a:off x="6169025" y="2133600"/>
            <a:ext cx="3175" cy="2543174"/>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60" name="Line 68"/>
          <p:cNvSpPr>
            <a:spLocks noChangeShapeType="1"/>
          </p:cNvSpPr>
          <p:nvPr/>
        </p:nvSpPr>
        <p:spPr bwMode="auto">
          <a:xfrm flipH="1">
            <a:off x="6399212" y="2667000"/>
            <a:ext cx="1588" cy="2009774"/>
          </a:xfrm>
          <a:prstGeom prst="line">
            <a:avLst/>
          </a:prstGeom>
          <a:noFill/>
          <a:ln w="952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61" name="Line 69"/>
          <p:cNvSpPr>
            <a:spLocks noChangeShapeType="1"/>
          </p:cNvSpPr>
          <p:nvPr/>
        </p:nvSpPr>
        <p:spPr bwMode="auto">
          <a:xfrm flipV="1">
            <a:off x="5486400" y="2819400"/>
            <a:ext cx="9144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62" name="Line 70"/>
          <p:cNvSpPr>
            <a:spLocks noChangeShapeType="1"/>
          </p:cNvSpPr>
          <p:nvPr/>
        </p:nvSpPr>
        <p:spPr bwMode="auto">
          <a:xfrm>
            <a:off x="6400800" y="2819400"/>
            <a:ext cx="0" cy="38258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63" name="Line 71"/>
          <p:cNvSpPr>
            <a:spLocks noChangeShapeType="1"/>
          </p:cNvSpPr>
          <p:nvPr/>
        </p:nvSpPr>
        <p:spPr bwMode="auto">
          <a:xfrm flipV="1">
            <a:off x="6375400" y="3201988"/>
            <a:ext cx="10922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64" name="Line 72"/>
          <p:cNvSpPr>
            <a:spLocks noChangeShapeType="1"/>
          </p:cNvSpPr>
          <p:nvPr/>
        </p:nvSpPr>
        <p:spPr bwMode="auto">
          <a:xfrm flipV="1">
            <a:off x="7467600" y="2843213"/>
            <a:ext cx="0" cy="35877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65" name="Line 73"/>
          <p:cNvSpPr>
            <a:spLocks noChangeShapeType="1"/>
          </p:cNvSpPr>
          <p:nvPr/>
        </p:nvSpPr>
        <p:spPr bwMode="auto">
          <a:xfrm flipV="1">
            <a:off x="7439025" y="2819400"/>
            <a:ext cx="714375"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66" name="Line 74"/>
          <p:cNvSpPr>
            <a:spLocks noChangeShapeType="1"/>
          </p:cNvSpPr>
          <p:nvPr/>
        </p:nvSpPr>
        <p:spPr bwMode="auto">
          <a:xfrm>
            <a:off x="5562600" y="3659188"/>
            <a:ext cx="1116013"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67" name="Line 75"/>
          <p:cNvSpPr>
            <a:spLocks noChangeShapeType="1"/>
          </p:cNvSpPr>
          <p:nvPr/>
        </p:nvSpPr>
        <p:spPr bwMode="auto">
          <a:xfrm flipV="1">
            <a:off x="6653213" y="3276600"/>
            <a:ext cx="0" cy="38258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68" name="Line 76"/>
          <p:cNvSpPr>
            <a:spLocks noChangeShapeType="1"/>
          </p:cNvSpPr>
          <p:nvPr/>
        </p:nvSpPr>
        <p:spPr bwMode="auto">
          <a:xfrm>
            <a:off x="6653213" y="3276600"/>
            <a:ext cx="1144587"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69" name="Line 77"/>
          <p:cNvSpPr>
            <a:spLocks noChangeShapeType="1"/>
          </p:cNvSpPr>
          <p:nvPr/>
        </p:nvSpPr>
        <p:spPr bwMode="auto">
          <a:xfrm>
            <a:off x="7797800" y="3276600"/>
            <a:ext cx="0" cy="358775"/>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70" name="Line 78"/>
          <p:cNvSpPr>
            <a:spLocks noChangeShapeType="1"/>
          </p:cNvSpPr>
          <p:nvPr/>
        </p:nvSpPr>
        <p:spPr bwMode="auto">
          <a:xfrm>
            <a:off x="7820025" y="3659188"/>
            <a:ext cx="409575"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3871" name="Text Box 79"/>
          <p:cNvSpPr txBox="1">
            <a:spLocks noChangeArrowheads="1"/>
          </p:cNvSpPr>
          <p:nvPr/>
        </p:nvSpPr>
        <p:spPr bwMode="auto">
          <a:xfrm>
            <a:off x="5057775" y="3962400"/>
            <a:ext cx="276225" cy="350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p>
            <a:pPr algn="just" eaLnBrk="0" hangingPunct="0"/>
            <a:r>
              <a:rPr kumimoji="0" lang="en-US" altLang="zh-CN"/>
              <a:t>F</a:t>
            </a:r>
          </a:p>
        </p:txBody>
      </p:sp>
      <p:sp>
        <p:nvSpPr>
          <p:cNvPr id="33872" name="Text Box 80"/>
          <p:cNvSpPr txBox="1">
            <a:spLocks noChangeArrowheads="1"/>
          </p:cNvSpPr>
          <p:nvPr/>
        </p:nvSpPr>
        <p:spPr bwMode="auto">
          <a:xfrm>
            <a:off x="457200" y="1196752"/>
            <a:ext cx="365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dirty="0"/>
              <a:t>若将电路改成或非门，则 </a:t>
            </a:r>
          </a:p>
        </p:txBody>
      </p:sp>
      <p:sp>
        <p:nvSpPr>
          <p:cNvPr id="80" name="文本框 79">
            <a:extLst>
              <a:ext uri="{FF2B5EF4-FFF2-40B4-BE49-F238E27FC236}">
                <a16:creationId xmlns:a16="http://schemas.microsoft.com/office/drawing/2014/main" id="{3F6F1C68-806D-904C-81FB-1D1F5A0F36DC}"/>
              </a:ext>
            </a:extLst>
          </p:cNvPr>
          <p:cNvSpPr txBox="1"/>
          <p:nvPr/>
        </p:nvSpPr>
        <p:spPr>
          <a:xfrm>
            <a:off x="6012160" y="4490536"/>
            <a:ext cx="378630" cy="369332"/>
          </a:xfrm>
          <a:prstGeom prst="rect">
            <a:avLst/>
          </a:prstGeom>
          <a:noFill/>
        </p:spPr>
        <p:txBody>
          <a:bodyPr wrap="none" rtlCol="0">
            <a:spAutoFit/>
          </a:bodyPr>
          <a:lstStyle/>
          <a:p>
            <a:r>
              <a:rPr kumimoji="1" lang="en-US" altLang="zh-CN" sz="1800" dirty="0"/>
              <a:t>t</a:t>
            </a:r>
            <a:r>
              <a:rPr kumimoji="1" lang="en-US" altLang="zh-CN" sz="1800" baseline="-25000" dirty="0"/>
              <a:t>1</a:t>
            </a:r>
            <a:endParaRPr kumimoji="1" lang="zh-CN" altLang="en-US" sz="1800" dirty="0"/>
          </a:p>
        </p:txBody>
      </p:sp>
      <p:sp>
        <p:nvSpPr>
          <p:cNvPr id="81" name="文本框 80">
            <a:extLst>
              <a:ext uri="{FF2B5EF4-FFF2-40B4-BE49-F238E27FC236}">
                <a16:creationId xmlns:a16="http://schemas.microsoft.com/office/drawing/2014/main" id="{F8A23D7A-182D-8F40-A1DA-B5FC03A5FB41}"/>
              </a:ext>
            </a:extLst>
          </p:cNvPr>
          <p:cNvSpPr txBox="1"/>
          <p:nvPr/>
        </p:nvSpPr>
        <p:spPr>
          <a:xfrm>
            <a:off x="6246774" y="4499828"/>
            <a:ext cx="378630" cy="369332"/>
          </a:xfrm>
          <a:prstGeom prst="rect">
            <a:avLst/>
          </a:prstGeom>
          <a:noFill/>
        </p:spPr>
        <p:txBody>
          <a:bodyPr wrap="none" rtlCol="0">
            <a:spAutoFit/>
          </a:bodyPr>
          <a:lstStyle/>
          <a:p>
            <a:r>
              <a:rPr kumimoji="1" lang="en-US" altLang="zh-CN" sz="1800" dirty="0"/>
              <a:t>t</a:t>
            </a:r>
            <a:r>
              <a:rPr kumimoji="1" lang="en-US" altLang="zh-CN" sz="1800" baseline="-25000" dirty="0"/>
              <a:t>2</a:t>
            </a:r>
            <a:endParaRPr kumimoji="1" lang="zh-CN" altLang="en-US" sz="1800" dirty="0"/>
          </a:p>
        </p:txBody>
      </p:sp>
      <p:sp>
        <p:nvSpPr>
          <p:cNvPr id="82" name="文本框 81">
            <a:extLst>
              <a:ext uri="{FF2B5EF4-FFF2-40B4-BE49-F238E27FC236}">
                <a16:creationId xmlns:a16="http://schemas.microsoft.com/office/drawing/2014/main" id="{182AD052-12DD-6F4E-B814-0F83E5B0C0C4}"/>
              </a:ext>
            </a:extLst>
          </p:cNvPr>
          <p:cNvSpPr txBox="1"/>
          <p:nvPr/>
        </p:nvSpPr>
        <p:spPr>
          <a:xfrm>
            <a:off x="6552840" y="4499828"/>
            <a:ext cx="378630" cy="369332"/>
          </a:xfrm>
          <a:prstGeom prst="rect">
            <a:avLst/>
          </a:prstGeom>
          <a:noFill/>
        </p:spPr>
        <p:txBody>
          <a:bodyPr wrap="none" rtlCol="0">
            <a:spAutoFit/>
          </a:bodyPr>
          <a:lstStyle/>
          <a:p>
            <a:r>
              <a:rPr kumimoji="1" lang="en-US" altLang="zh-CN" sz="1800" dirty="0"/>
              <a:t>t</a:t>
            </a:r>
            <a:r>
              <a:rPr kumimoji="1" lang="en-US" altLang="zh-CN" sz="1800" baseline="-25000" dirty="0"/>
              <a:t>3</a:t>
            </a:r>
            <a:endParaRPr kumimoji="1" lang="zh-CN" altLang="en-US" sz="1800" dirty="0"/>
          </a:p>
        </p:txBody>
      </p:sp>
    </p:spTree>
    <p:extLst>
      <p:ext uri="{BB962C8B-B14F-4D97-AF65-F5344CB8AC3E}">
        <p14:creationId xmlns:p14="http://schemas.microsoft.com/office/powerpoint/2010/main" val="608953624"/>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872">
                                            <p:txEl>
                                              <p:pRg st="0" end="0"/>
                                            </p:txEl>
                                          </p:spTgt>
                                        </p:tgtEl>
                                        <p:attrNameLst>
                                          <p:attrName>style.visibility</p:attrName>
                                        </p:attrNameLst>
                                      </p:cBhvr>
                                      <p:to>
                                        <p:strVal val="visible"/>
                                      </p:to>
                                    </p:set>
                                    <p:animEffect transition="in" filter="wipe(left)">
                                      <p:cBhvr>
                                        <p:cTn id="7" dur="500"/>
                                        <p:tgtEl>
                                          <p:spTgt spid="3387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3874"/>
                                        </p:tgtEl>
                                        <p:attrNameLst>
                                          <p:attrName>style.visibility</p:attrName>
                                        </p:attrNameLst>
                                      </p:cBhvr>
                                      <p:to>
                                        <p:strVal val="visible"/>
                                      </p:to>
                                    </p:set>
                                    <p:animEffect transition="in" filter="wipe(left)">
                                      <p:cBhvr>
                                        <p:cTn id="12" dur="500"/>
                                        <p:tgtEl>
                                          <p:spTgt spid="3387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3845"/>
                                        </p:tgtEl>
                                        <p:attrNameLst>
                                          <p:attrName>style.visibility</p:attrName>
                                        </p:attrNameLst>
                                      </p:cBhvr>
                                      <p:to>
                                        <p:strVal val="visible"/>
                                      </p:to>
                                    </p:set>
                                    <p:animEffect transition="in" filter="wipe(left)">
                                      <p:cBhvr>
                                        <p:cTn id="17" dur="500"/>
                                        <p:tgtEl>
                                          <p:spTgt spid="3384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3846">
                                            <p:txEl>
                                              <p:pRg st="0" end="0"/>
                                            </p:txEl>
                                          </p:spTgt>
                                        </p:tgtEl>
                                        <p:attrNameLst>
                                          <p:attrName>style.visibility</p:attrName>
                                        </p:attrNameLst>
                                      </p:cBhvr>
                                      <p:to>
                                        <p:strVal val="visible"/>
                                      </p:to>
                                    </p:set>
                                    <p:animEffect transition="in" filter="wipe(left)">
                                      <p:cBhvr>
                                        <p:cTn id="22" dur="500"/>
                                        <p:tgtEl>
                                          <p:spTgt spid="33846">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3847"/>
                                        </p:tgtEl>
                                        <p:attrNameLst>
                                          <p:attrName>style.visibility</p:attrName>
                                        </p:attrNameLst>
                                      </p:cBhvr>
                                      <p:to>
                                        <p:strVal val="visible"/>
                                      </p:to>
                                    </p:set>
                                    <p:animEffect transition="in" filter="wipe(left)">
                                      <p:cBhvr>
                                        <p:cTn id="27" dur="500"/>
                                        <p:tgtEl>
                                          <p:spTgt spid="3384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grpId="0" nodeType="clickEffect">
                                  <p:stCondLst>
                                    <p:cond delay="0"/>
                                  </p:stCondLst>
                                  <p:iterate type="lt">
                                    <p:tmPct val="100000"/>
                                  </p:iterate>
                                  <p:childTnLst>
                                    <p:set>
                                      <p:cBhvr>
                                        <p:cTn id="31" dur="1" fill="hold">
                                          <p:stCondLst>
                                            <p:cond delay="0"/>
                                          </p:stCondLst>
                                        </p:cTn>
                                        <p:tgtEl>
                                          <p:spTgt spid="33848">
                                            <p:txEl>
                                              <p:pRg st="0" end="0"/>
                                            </p:txEl>
                                          </p:spTgt>
                                        </p:tgtEl>
                                        <p:attrNameLst>
                                          <p:attrName>style.visibility</p:attrName>
                                        </p:attrNameLst>
                                      </p:cBhvr>
                                      <p:to>
                                        <p:strVal val="visible"/>
                                      </p:to>
                                    </p:set>
                                    <p:animEffect transition="in" filter="wipe(up)">
                                      <p:cBhvr>
                                        <p:cTn id="32" dur="75"/>
                                        <p:tgtEl>
                                          <p:spTgt spid="33848">
                                            <p:txEl>
                                              <p:pRg st="0" end="0"/>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4" name="type.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33842"/>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33796"/>
                                        </p:tgtEl>
                                        <p:attrNameLst>
                                          <p:attrName>style.visibility</p:attrName>
                                        </p:attrNameLst>
                                      </p:cBhvr>
                                      <p:to>
                                        <p:strVal val="visible"/>
                                      </p:to>
                                    </p:set>
                                    <p:animEffect transition="in" filter="wipe(left)">
                                      <p:cBhvr>
                                        <p:cTn id="41" dur="500"/>
                                        <p:tgtEl>
                                          <p:spTgt spid="33796"/>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grpId="0" nodeType="clickEffect">
                                  <p:stCondLst>
                                    <p:cond delay="0"/>
                                  </p:stCondLst>
                                  <p:childTnLst>
                                    <p:set>
                                      <p:cBhvr>
                                        <p:cTn id="45" dur="1" fill="hold">
                                          <p:stCondLst>
                                            <p:cond delay="499"/>
                                          </p:stCondLst>
                                        </p:cTn>
                                        <p:tgtEl>
                                          <p:spTgt spid="33814">
                                            <p:txEl>
                                              <p:pRg st="0" end="0"/>
                                            </p:txEl>
                                          </p:spTgt>
                                        </p:tgtEl>
                                        <p:attrNameLst>
                                          <p:attrName>style.visibility</p:attrName>
                                        </p:attrNameLst>
                                      </p:cBhvr>
                                      <p:to>
                                        <p:strVal val="visible"/>
                                      </p:to>
                                    </p:set>
                                  </p:childTnLst>
                                </p:cTn>
                              </p:par>
                            </p:childTnLst>
                          </p:cTn>
                        </p:par>
                      </p:childTnLst>
                    </p:cTn>
                  </p:par>
                  <p:par>
                    <p:cTn id="46" fill="hold" nodeType="clickPar">
                      <p:stCondLst>
                        <p:cond delay="indefinite"/>
                      </p:stCondLst>
                      <p:childTnLst>
                        <p:par>
                          <p:cTn id="47" fill="hold" nodeType="withGroup">
                            <p:stCondLst>
                              <p:cond delay="0"/>
                            </p:stCondLst>
                            <p:childTnLst>
                              <p:par>
                                <p:cTn id="48" presetID="1" presetClass="entr" presetSubtype="0" fill="hold" grpId="0" nodeType="clickEffect">
                                  <p:stCondLst>
                                    <p:cond delay="0"/>
                                  </p:stCondLst>
                                  <p:childTnLst>
                                    <p:set>
                                      <p:cBhvr>
                                        <p:cTn id="49" dur="1" fill="hold">
                                          <p:stCondLst>
                                            <p:cond delay="499"/>
                                          </p:stCondLst>
                                        </p:cTn>
                                        <p:tgtEl>
                                          <p:spTgt spid="33809"/>
                                        </p:tgtEl>
                                        <p:attrNameLst>
                                          <p:attrName>style.visibility</p:attrName>
                                        </p:attrNameLst>
                                      </p:cBhvr>
                                      <p:to>
                                        <p:strVal val="visible"/>
                                      </p:to>
                                    </p:se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33849"/>
                                        </p:tgtEl>
                                        <p:attrNameLst>
                                          <p:attrName>style.visibility</p:attrName>
                                        </p:attrNameLst>
                                      </p:cBhvr>
                                      <p:to>
                                        <p:strVal val="visible"/>
                                      </p:to>
                                    </p:set>
                                    <p:animEffect transition="in" filter="wipe(left)">
                                      <p:cBhvr>
                                        <p:cTn id="54" dur="500"/>
                                        <p:tgtEl>
                                          <p:spTgt spid="33849"/>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499"/>
                                          </p:stCondLst>
                                        </p:cTn>
                                        <p:tgtEl>
                                          <p:spTgt spid="33850">
                                            <p:txEl>
                                              <p:pRg st="0" end="0"/>
                                            </p:txEl>
                                          </p:spTgt>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9" presetClass="entr" presetSubtype="0" fill="hold" grpId="0" nodeType="clickEffect">
                                  <p:stCondLst>
                                    <p:cond delay="0"/>
                                  </p:stCondLst>
                                  <p:childTnLst>
                                    <p:set>
                                      <p:cBhvr>
                                        <p:cTn id="62" dur="1" fill="hold">
                                          <p:stCondLst>
                                            <p:cond delay="0"/>
                                          </p:stCondLst>
                                        </p:cTn>
                                        <p:tgtEl>
                                          <p:spTgt spid="33815">
                                            <p:txEl>
                                              <p:pRg st="0" end="0"/>
                                            </p:txEl>
                                          </p:spTgt>
                                        </p:tgtEl>
                                        <p:attrNameLst>
                                          <p:attrName>style.visibility</p:attrName>
                                        </p:attrNameLst>
                                      </p:cBhvr>
                                      <p:to>
                                        <p:strVal val="visible"/>
                                      </p:to>
                                    </p:set>
                                    <p:animEffect transition="in" filter="dissolve">
                                      <p:cBhvr>
                                        <p:cTn id="63" dur="500"/>
                                        <p:tgtEl>
                                          <p:spTgt spid="33815">
                                            <p:txEl>
                                              <p:pRg st="0" end="0"/>
                                            </p:txEl>
                                          </p:spTgt>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8" fill="hold" nodeType="clickEffect">
                                  <p:stCondLst>
                                    <p:cond delay="0"/>
                                  </p:stCondLst>
                                  <p:childTnLst>
                                    <p:set>
                                      <p:cBhvr>
                                        <p:cTn id="67" dur="1" fill="hold">
                                          <p:stCondLst>
                                            <p:cond delay="0"/>
                                          </p:stCondLst>
                                        </p:cTn>
                                        <p:tgtEl>
                                          <p:spTgt spid="33797"/>
                                        </p:tgtEl>
                                        <p:attrNameLst>
                                          <p:attrName>style.visibility</p:attrName>
                                        </p:attrNameLst>
                                      </p:cBhvr>
                                      <p:to>
                                        <p:strVal val="visible"/>
                                      </p:to>
                                    </p:set>
                                    <p:animEffect transition="in" filter="wipe(left)">
                                      <p:cBhvr>
                                        <p:cTn id="68" dur="500"/>
                                        <p:tgtEl>
                                          <p:spTgt spid="33797"/>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9" presetClass="entr" presetSubtype="0" fill="hold" nodeType="clickEffect">
                                  <p:stCondLst>
                                    <p:cond delay="0"/>
                                  </p:stCondLst>
                                  <p:childTnLst>
                                    <p:set>
                                      <p:cBhvr>
                                        <p:cTn id="72" dur="1" fill="hold">
                                          <p:stCondLst>
                                            <p:cond delay="0"/>
                                          </p:stCondLst>
                                        </p:cTn>
                                        <p:tgtEl>
                                          <p:spTgt spid="33851"/>
                                        </p:tgtEl>
                                        <p:attrNameLst>
                                          <p:attrName>style.visibility</p:attrName>
                                        </p:attrNameLst>
                                      </p:cBhvr>
                                      <p:to>
                                        <p:strVal val="visible"/>
                                      </p:to>
                                    </p:set>
                                    <p:animEffect transition="in" filter="dissolve">
                                      <p:cBhvr>
                                        <p:cTn id="73" dur="500"/>
                                        <p:tgtEl>
                                          <p:spTgt spid="33851"/>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17" presetClass="entr" presetSubtype="1" fill="hold" grpId="0" nodeType="clickEffect">
                                  <p:stCondLst>
                                    <p:cond delay="0"/>
                                  </p:stCondLst>
                                  <p:childTnLst>
                                    <p:set>
                                      <p:cBhvr>
                                        <p:cTn id="77" dur="1" fill="hold">
                                          <p:stCondLst>
                                            <p:cond delay="0"/>
                                          </p:stCondLst>
                                        </p:cTn>
                                        <p:tgtEl>
                                          <p:spTgt spid="33859"/>
                                        </p:tgtEl>
                                        <p:attrNameLst>
                                          <p:attrName>style.visibility</p:attrName>
                                        </p:attrNameLst>
                                      </p:cBhvr>
                                      <p:to>
                                        <p:strVal val="visible"/>
                                      </p:to>
                                    </p:set>
                                    <p:anim calcmode="lin" valueType="num">
                                      <p:cBhvr>
                                        <p:cTn id="78" dur="500" fill="hold"/>
                                        <p:tgtEl>
                                          <p:spTgt spid="33859"/>
                                        </p:tgtEl>
                                        <p:attrNameLst>
                                          <p:attrName>ppt_x</p:attrName>
                                        </p:attrNameLst>
                                      </p:cBhvr>
                                      <p:tavLst>
                                        <p:tav tm="0">
                                          <p:val>
                                            <p:strVal val="#ppt_x"/>
                                          </p:val>
                                        </p:tav>
                                        <p:tav tm="100000">
                                          <p:val>
                                            <p:strVal val="#ppt_x"/>
                                          </p:val>
                                        </p:tav>
                                      </p:tavLst>
                                    </p:anim>
                                    <p:anim calcmode="lin" valueType="num">
                                      <p:cBhvr>
                                        <p:cTn id="79" dur="500" fill="hold"/>
                                        <p:tgtEl>
                                          <p:spTgt spid="33859"/>
                                        </p:tgtEl>
                                        <p:attrNameLst>
                                          <p:attrName>ppt_y</p:attrName>
                                        </p:attrNameLst>
                                      </p:cBhvr>
                                      <p:tavLst>
                                        <p:tav tm="0">
                                          <p:val>
                                            <p:strVal val="#ppt_y-#ppt_h/2"/>
                                          </p:val>
                                        </p:tav>
                                        <p:tav tm="100000">
                                          <p:val>
                                            <p:strVal val="#ppt_y"/>
                                          </p:val>
                                        </p:tav>
                                      </p:tavLst>
                                    </p:anim>
                                    <p:anim calcmode="lin" valueType="num">
                                      <p:cBhvr>
                                        <p:cTn id="80" dur="500" fill="hold"/>
                                        <p:tgtEl>
                                          <p:spTgt spid="33859"/>
                                        </p:tgtEl>
                                        <p:attrNameLst>
                                          <p:attrName>ppt_w</p:attrName>
                                        </p:attrNameLst>
                                      </p:cBhvr>
                                      <p:tavLst>
                                        <p:tav tm="0">
                                          <p:val>
                                            <p:strVal val="#ppt_w"/>
                                          </p:val>
                                        </p:tav>
                                        <p:tav tm="100000">
                                          <p:val>
                                            <p:strVal val="#ppt_w"/>
                                          </p:val>
                                        </p:tav>
                                      </p:tavLst>
                                    </p:anim>
                                    <p:anim calcmode="lin" valueType="num">
                                      <p:cBhvr>
                                        <p:cTn id="81" dur="500" fill="hold"/>
                                        <p:tgtEl>
                                          <p:spTgt spid="33859"/>
                                        </p:tgtEl>
                                        <p:attrNameLst>
                                          <p:attrName>ppt_h</p:attrName>
                                        </p:attrNameLst>
                                      </p:cBhvr>
                                      <p:tavLst>
                                        <p:tav tm="0">
                                          <p:val>
                                            <p:fltVal val="0"/>
                                          </p:val>
                                        </p:tav>
                                        <p:tav tm="100000">
                                          <p:val>
                                            <p:strVal val="#ppt_h"/>
                                          </p:val>
                                        </p:tav>
                                      </p:tavLst>
                                    </p:anim>
                                  </p:childTnLst>
                                </p:cTn>
                              </p:par>
                            </p:childTnLst>
                          </p:cTn>
                        </p:par>
                      </p:childTnLst>
                    </p:cTn>
                  </p:par>
                  <p:par>
                    <p:cTn id="82" fill="hold" nodeType="clickPar">
                      <p:stCondLst>
                        <p:cond delay="indefinite"/>
                      </p:stCondLst>
                      <p:childTnLst>
                        <p:par>
                          <p:cTn id="83" fill="hold" nodeType="withGroup">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33852"/>
                                        </p:tgtEl>
                                        <p:attrNameLst>
                                          <p:attrName>style.visibility</p:attrName>
                                        </p:attrNameLst>
                                      </p:cBhvr>
                                      <p:to>
                                        <p:strVal val="visible"/>
                                      </p:to>
                                    </p:set>
                                    <p:animEffect transition="in" filter="wipe(left)">
                                      <p:cBhvr>
                                        <p:cTn id="86" dur="500"/>
                                        <p:tgtEl>
                                          <p:spTgt spid="33852"/>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17" presetClass="entr" presetSubtype="1" fill="hold" grpId="0" nodeType="clickEffect">
                                  <p:stCondLst>
                                    <p:cond delay="0"/>
                                  </p:stCondLst>
                                  <p:childTnLst>
                                    <p:set>
                                      <p:cBhvr>
                                        <p:cTn id="90" dur="1" fill="hold">
                                          <p:stCondLst>
                                            <p:cond delay="0"/>
                                          </p:stCondLst>
                                        </p:cTn>
                                        <p:tgtEl>
                                          <p:spTgt spid="33853"/>
                                        </p:tgtEl>
                                        <p:attrNameLst>
                                          <p:attrName>style.visibility</p:attrName>
                                        </p:attrNameLst>
                                      </p:cBhvr>
                                      <p:to>
                                        <p:strVal val="visible"/>
                                      </p:to>
                                    </p:set>
                                    <p:anim calcmode="lin" valueType="num">
                                      <p:cBhvr>
                                        <p:cTn id="91" dur="500" fill="hold"/>
                                        <p:tgtEl>
                                          <p:spTgt spid="33853"/>
                                        </p:tgtEl>
                                        <p:attrNameLst>
                                          <p:attrName>ppt_x</p:attrName>
                                        </p:attrNameLst>
                                      </p:cBhvr>
                                      <p:tavLst>
                                        <p:tav tm="0">
                                          <p:val>
                                            <p:strVal val="#ppt_x"/>
                                          </p:val>
                                        </p:tav>
                                        <p:tav tm="100000">
                                          <p:val>
                                            <p:strVal val="#ppt_x"/>
                                          </p:val>
                                        </p:tav>
                                      </p:tavLst>
                                    </p:anim>
                                    <p:anim calcmode="lin" valueType="num">
                                      <p:cBhvr>
                                        <p:cTn id="92" dur="500" fill="hold"/>
                                        <p:tgtEl>
                                          <p:spTgt spid="33853"/>
                                        </p:tgtEl>
                                        <p:attrNameLst>
                                          <p:attrName>ppt_y</p:attrName>
                                        </p:attrNameLst>
                                      </p:cBhvr>
                                      <p:tavLst>
                                        <p:tav tm="0">
                                          <p:val>
                                            <p:strVal val="#ppt_y-#ppt_h/2"/>
                                          </p:val>
                                        </p:tav>
                                        <p:tav tm="100000">
                                          <p:val>
                                            <p:strVal val="#ppt_y"/>
                                          </p:val>
                                        </p:tav>
                                      </p:tavLst>
                                    </p:anim>
                                    <p:anim calcmode="lin" valueType="num">
                                      <p:cBhvr>
                                        <p:cTn id="93" dur="500" fill="hold"/>
                                        <p:tgtEl>
                                          <p:spTgt spid="33853"/>
                                        </p:tgtEl>
                                        <p:attrNameLst>
                                          <p:attrName>ppt_w</p:attrName>
                                        </p:attrNameLst>
                                      </p:cBhvr>
                                      <p:tavLst>
                                        <p:tav tm="0">
                                          <p:val>
                                            <p:strVal val="#ppt_w"/>
                                          </p:val>
                                        </p:tav>
                                        <p:tav tm="100000">
                                          <p:val>
                                            <p:strVal val="#ppt_w"/>
                                          </p:val>
                                        </p:tav>
                                      </p:tavLst>
                                    </p:anim>
                                    <p:anim calcmode="lin" valueType="num">
                                      <p:cBhvr>
                                        <p:cTn id="94" dur="500" fill="hold"/>
                                        <p:tgtEl>
                                          <p:spTgt spid="33853"/>
                                        </p:tgtEl>
                                        <p:attrNameLst>
                                          <p:attrName>ppt_h</p:attrName>
                                        </p:attrNameLst>
                                      </p:cBhvr>
                                      <p:tavLst>
                                        <p:tav tm="0">
                                          <p:val>
                                            <p:fltVal val="0"/>
                                          </p:val>
                                        </p:tav>
                                        <p:tav tm="100000">
                                          <p:val>
                                            <p:strVal val="#ppt_h"/>
                                          </p:val>
                                        </p:tav>
                                      </p:tavLst>
                                    </p:anim>
                                  </p:childTnLst>
                                </p:cTn>
                              </p:par>
                            </p:childTnLst>
                          </p:cTn>
                        </p:par>
                      </p:childTnLst>
                    </p:cTn>
                  </p:par>
                  <p:par>
                    <p:cTn id="95" fill="hold" nodeType="clickPar">
                      <p:stCondLst>
                        <p:cond delay="indefinite"/>
                      </p:stCondLst>
                      <p:childTnLst>
                        <p:par>
                          <p:cTn id="96" fill="hold" nodeType="withGroup">
                            <p:stCondLst>
                              <p:cond delay="0"/>
                            </p:stCondLst>
                            <p:childTnLst>
                              <p:par>
                                <p:cTn id="97" presetID="22" presetClass="entr" presetSubtype="8" fill="hold" grpId="0" nodeType="clickEffect">
                                  <p:stCondLst>
                                    <p:cond delay="0"/>
                                  </p:stCondLst>
                                  <p:childTnLst>
                                    <p:set>
                                      <p:cBhvr>
                                        <p:cTn id="98" dur="1" fill="hold">
                                          <p:stCondLst>
                                            <p:cond delay="0"/>
                                          </p:stCondLst>
                                        </p:cTn>
                                        <p:tgtEl>
                                          <p:spTgt spid="33854"/>
                                        </p:tgtEl>
                                        <p:attrNameLst>
                                          <p:attrName>style.visibility</p:attrName>
                                        </p:attrNameLst>
                                      </p:cBhvr>
                                      <p:to>
                                        <p:strVal val="visible"/>
                                      </p:to>
                                    </p:set>
                                    <p:animEffect transition="in" filter="wipe(left)">
                                      <p:cBhvr>
                                        <p:cTn id="99" dur="500"/>
                                        <p:tgtEl>
                                          <p:spTgt spid="33854"/>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17" presetClass="entr" presetSubtype="1" fill="hold" grpId="0" nodeType="clickEffect">
                                  <p:stCondLst>
                                    <p:cond delay="0"/>
                                  </p:stCondLst>
                                  <p:childTnLst>
                                    <p:set>
                                      <p:cBhvr>
                                        <p:cTn id="103" dur="1" fill="hold">
                                          <p:stCondLst>
                                            <p:cond delay="0"/>
                                          </p:stCondLst>
                                        </p:cTn>
                                        <p:tgtEl>
                                          <p:spTgt spid="33855"/>
                                        </p:tgtEl>
                                        <p:attrNameLst>
                                          <p:attrName>style.visibility</p:attrName>
                                        </p:attrNameLst>
                                      </p:cBhvr>
                                      <p:to>
                                        <p:strVal val="visible"/>
                                      </p:to>
                                    </p:set>
                                    <p:anim calcmode="lin" valueType="num">
                                      <p:cBhvr>
                                        <p:cTn id="104" dur="500" fill="hold"/>
                                        <p:tgtEl>
                                          <p:spTgt spid="33855"/>
                                        </p:tgtEl>
                                        <p:attrNameLst>
                                          <p:attrName>ppt_x</p:attrName>
                                        </p:attrNameLst>
                                      </p:cBhvr>
                                      <p:tavLst>
                                        <p:tav tm="0">
                                          <p:val>
                                            <p:strVal val="#ppt_x"/>
                                          </p:val>
                                        </p:tav>
                                        <p:tav tm="100000">
                                          <p:val>
                                            <p:strVal val="#ppt_x"/>
                                          </p:val>
                                        </p:tav>
                                      </p:tavLst>
                                    </p:anim>
                                    <p:anim calcmode="lin" valueType="num">
                                      <p:cBhvr>
                                        <p:cTn id="105" dur="500" fill="hold"/>
                                        <p:tgtEl>
                                          <p:spTgt spid="33855"/>
                                        </p:tgtEl>
                                        <p:attrNameLst>
                                          <p:attrName>ppt_y</p:attrName>
                                        </p:attrNameLst>
                                      </p:cBhvr>
                                      <p:tavLst>
                                        <p:tav tm="0">
                                          <p:val>
                                            <p:strVal val="#ppt_y-#ppt_h/2"/>
                                          </p:val>
                                        </p:tav>
                                        <p:tav tm="100000">
                                          <p:val>
                                            <p:strVal val="#ppt_y"/>
                                          </p:val>
                                        </p:tav>
                                      </p:tavLst>
                                    </p:anim>
                                    <p:anim calcmode="lin" valueType="num">
                                      <p:cBhvr>
                                        <p:cTn id="106" dur="500" fill="hold"/>
                                        <p:tgtEl>
                                          <p:spTgt spid="33855"/>
                                        </p:tgtEl>
                                        <p:attrNameLst>
                                          <p:attrName>ppt_w</p:attrName>
                                        </p:attrNameLst>
                                      </p:cBhvr>
                                      <p:tavLst>
                                        <p:tav tm="0">
                                          <p:val>
                                            <p:strVal val="#ppt_w"/>
                                          </p:val>
                                        </p:tav>
                                        <p:tav tm="100000">
                                          <p:val>
                                            <p:strVal val="#ppt_w"/>
                                          </p:val>
                                        </p:tav>
                                      </p:tavLst>
                                    </p:anim>
                                    <p:anim calcmode="lin" valueType="num">
                                      <p:cBhvr>
                                        <p:cTn id="107" dur="500" fill="hold"/>
                                        <p:tgtEl>
                                          <p:spTgt spid="33855"/>
                                        </p:tgtEl>
                                        <p:attrNameLst>
                                          <p:attrName>ppt_h</p:attrName>
                                        </p:attrNameLst>
                                      </p:cBhvr>
                                      <p:tavLst>
                                        <p:tav tm="0">
                                          <p:val>
                                            <p:fltVal val="0"/>
                                          </p:val>
                                        </p:tav>
                                        <p:tav tm="100000">
                                          <p:val>
                                            <p:strVal val="#ppt_h"/>
                                          </p:val>
                                        </p:tav>
                                      </p:tavLst>
                                    </p:anim>
                                  </p:childTnLst>
                                </p:cTn>
                              </p:par>
                            </p:childTnLst>
                          </p:cTn>
                        </p:par>
                      </p:childTnLst>
                    </p:cTn>
                  </p:par>
                  <p:par>
                    <p:cTn id="108" fill="hold" nodeType="clickPar">
                      <p:stCondLst>
                        <p:cond delay="indefinite"/>
                      </p:stCondLst>
                      <p:childTnLst>
                        <p:par>
                          <p:cTn id="109" fill="hold" nodeType="withGroup">
                            <p:stCondLst>
                              <p:cond delay="0"/>
                            </p:stCondLst>
                            <p:childTnLst>
                              <p:par>
                                <p:cTn id="110" presetID="22" presetClass="entr" presetSubtype="8" fill="hold" grpId="0" nodeType="clickEffect">
                                  <p:stCondLst>
                                    <p:cond delay="0"/>
                                  </p:stCondLst>
                                  <p:childTnLst>
                                    <p:set>
                                      <p:cBhvr>
                                        <p:cTn id="111" dur="1" fill="hold">
                                          <p:stCondLst>
                                            <p:cond delay="0"/>
                                          </p:stCondLst>
                                        </p:cTn>
                                        <p:tgtEl>
                                          <p:spTgt spid="33856"/>
                                        </p:tgtEl>
                                        <p:attrNameLst>
                                          <p:attrName>style.visibility</p:attrName>
                                        </p:attrNameLst>
                                      </p:cBhvr>
                                      <p:to>
                                        <p:strVal val="visible"/>
                                      </p:to>
                                    </p:set>
                                    <p:animEffect transition="in" filter="wipe(left)">
                                      <p:cBhvr>
                                        <p:cTn id="112" dur="500"/>
                                        <p:tgtEl>
                                          <p:spTgt spid="33856"/>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1" presetClass="entr" presetSubtype="0" fill="hold" grpId="0" nodeType="clickEffect">
                                  <p:stCondLst>
                                    <p:cond delay="0"/>
                                  </p:stCondLst>
                                  <p:childTnLst>
                                    <p:set>
                                      <p:cBhvr>
                                        <p:cTn id="116" dur="1" fill="hold">
                                          <p:stCondLst>
                                            <p:cond delay="499"/>
                                          </p:stCondLst>
                                        </p:cTn>
                                        <p:tgtEl>
                                          <p:spTgt spid="33858">
                                            <p:txEl>
                                              <p:pRg st="0" end="0"/>
                                            </p:txEl>
                                          </p:spTgt>
                                        </p:tgtEl>
                                        <p:attrNameLst>
                                          <p:attrName>style.visibility</p:attrName>
                                        </p:attrNameLst>
                                      </p:cBhvr>
                                      <p:to>
                                        <p:strVal val="visible"/>
                                      </p:to>
                                    </p:se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17" presetClass="entr" presetSubtype="1" fill="hold" grpId="0" nodeType="clickEffect">
                                  <p:stCondLst>
                                    <p:cond delay="0"/>
                                  </p:stCondLst>
                                  <p:childTnLst>
                                    <p:set>
                                      <p:cBhvr>
                                        <p:cTn id="120" dur="1" fill="hold">
                                          <p:stCondLst>
                                            <p:cond delay="0"/>
                                          </p:stCondLst>
                                        </p:cTn>
                                        <p:tgtEl>
                                          <p:spTgt spid="33860"/>
                                        </p:tgtEl>
                                        <p:attrNameLst>
                                          <p:attrName>style.visibility</p:attrName>
                                        </p:attrNameLst>
                                      </p:cBhvr>
                                      <p:to>
                                        <p:strVal val="visible"/>
                                      </p:to>
                                    </p:set>
                                    <p:anim calcmode="lin" valueType="num">
                                      <p:cBhvr>
                                        <p:cTn id="121" dur="500" fill="hold"/>
                                        <p:tgtEl>
                                          <p:spTgt spid="33860"/>
                                        </p:tgtEl>
                                        <p:attrNameLst>
                                          <p:attrName>ppt_x</p:attrName>
                                        </p:attrNameLst>
                                      </p:cBhvr>
                                      <p:tavLst>
                                        <p:tav tm="0">
                                          <p:val>
                                            <p:strVal val="#ppt_x"/>
                                          </p:val>
                                        </p:tav>
                                        <p:tav tm="100000">
                                          <p:val>
                                            <p:strVal val="#ppt_x"/>
                                          </p:val>
                                        </p:tav>
                                      </p:tavLst>
                                    </p:anim>
                                    <p:anim calcmode="lin" valueType="num">
                                      <p:cBhvr>
                                        <p:cTn id="122" dur="500" fill="hold"/>
                                        <p:tgtEl>
                                          <p:spTgt spid="33860"/>
                                        </p:tgtEl>
                                        <p:attrNameLst>
                                          <p:attrName>ppt_y</p:attrName>
                                        </p:attrNameLst>
                                      </p:cBhvr>
                                      <p:tavLst>
                                        <p:tav tm="0">
                                          <p:val>
                                            <p:strVal val="#ppt_y-#ppt_h/2"/>
                                          </p:val>
                                        </p:tav>
                                        <p:tav tm="100000">
                                          <p:val>
                                            <p:strVal val="#ppt_y"/>
                                          </p:val>
                                        </p:tav>
                                      </p:tavLst>
                                    </p:anim>
                                    <p:anim calcmode="lin" valueType="num">
                                      <p:cBhvr>
                                        <p:cTn id="123" dur="500" fill="hold"/>
                                        <p:tgtEl>
                                          <p:spTgt spid="33860"/>
                                        </p:tgtEl>
                                        <p:attrNameLst>
                                          <p:attrName>ppt_w</p:attrName>
                                        </p:attrNameLst>
                                      </p:cBhvr>
                                      <p:tavLst>
                                        <p:tav tm="0">
                                          <p:val>
                                            <p:strVal val="#ppt_w"/>
                                          </p:val>
                                        </p:tav>
                                        <p:tav tm="100000">
                                          <p:val>
                                            <p:strVal val="#ppt_w"/>
                                          </p:val>
                                        </p:tav>
                                      </p:tavLst>
                                    </p:anim>
                                    <p:anim calcmode="lin" valueType="num">
                                      <p:cBhvr>
                                        <p:cTn id="124" dur="500" fill="hold"/>
                                        <p:tgtEl>
                                          <p:spTgt spid="33860"/>
                                        </p:tgtEl>
                                        <p:attrNameLst>
                                          <p:attrName>ppt_h</p:attrName>
                                        </p:attrNameLst>
                                      </p:cBhvr>
                                      <p:tavLst>
                                        <p:tav tm="0">
                                          <p:val>
                                            <p:fltVal val="0"/>
                                          </p:val>
                                        </p:tav>
                                        <p:tav tm="100000">
                                          <p:val>
                                            <p:strVal val="#ppt_h"/>
                                          </p:val>
                                        </p:tav>
                                      </p:tavLst>
                                    </p:anim>
                                  </p:childTnLst>
                                </p:cTn>
                              </p:par>
                            </p:childTnLst>
                          </p:cTn>
                        </p:par>
                      </p:childTnLst>
                    </p:cTn>
                  </p:par>
                  <p:par>
                    <p:cTn id="125" fill="hold" nodeType="clickPar">
                      <p:stCondLst>
                        <p:cond delay="indefinite"/>
                      </p:stCondLst>
                      <p:childTnLst>
                        <p:par>
                          <p:cTn id="126" fill="hold" nodeType="withGroup">
                            <p:stCondLst>
                              <p:cond delay="0"/>
                            </p:stCondLst>
                            <p:childTnLst>
                              <p:par>
                                <p:cTn id="127" presetID="22" presetClass="entr" presetSubtype="8" fill="hold" grpId="0" nodeType="clickEffect">
                                  <p:stCondLst>
                                    <p:cond delay="0"/>
                                  </p:stCondLst>
                                  <p:childTnLst>
                                    <p:set>
                                      <p:cBhvr>
                                        <p:cTn id="128" dur="1" fill="hold">
                                          <p:stCondLst>
                                            <p:cond delay="0"/>
                                          </p:stCondLst>
                                        </p:cTn>
                                        <p:tgtEl>
                                          <p:spTgt spid="33861"/>
                                        </p:tgtEl>
                                        <p:attrNameLst>
                                          <p:attrName>style.visibility</p:attrName>
                                        </p:attrNameLst>
                                      </p:cBhvr>
                                      <p:to>
                                        <p:strVal val="visible"/>
                                      </p:to>
                                    </p:set>
                                    <p:animEffect transition="in" filter="wipe(left)">
                                      <p:cBhvr>
                                        <p:cTn id="129" dur="500"/>
                                        <p:tgtEl>
                                          <p:spTgt spid="33861"/>
                                        </p:tgtEl>
                                      </p:cBhvr>
                                    </p:animEffect>
                                  </p:childTnLst>
                                </p:cTn>
                              </p:par>
                            </p:childTnLst>
                          </p:cTn>
                        </p:par>
                      </p:childTnLst>
                    </p:cTn>
                  </p:par>
                  <p:par>
                    <p:cTn id="130" fill="hold" nodeType="clickPar">
                      <p:stCondLst>
                        <p:cond delay="indefinite"/>
                      </p:stCondLst>
                      <p:childTnLst>
                        <p:par>
                          <p:cTn id="131" fill="hold" nodeType="withGroup">
                            <p:stCondLst>
                              <p:cond delay="0"/>
                            </p:stCondLst>
                            <p:childTnLst>
                              <p:par>
                                <p:cTn id="132" presetID="17" presetClass="entr" presetSubtype="1" fill="hold" grpId="0" nodeType="clickEffect">
                                  <p:stCondLst>
                                    <p:cond delay="0"/>
                                  </p:stCondLst>
                                  <p:childTnLst>
                                    <p:set>
                                      <p:cBhvr>
                                        <p:cTn id="133" dur="1" fill="hold">
                                          <p:stCondLst>
                                            <p:cond delay="0"/>
                                          </p:stCondLst>
                                        </p:cTn>
                                        <p:tgtEl>
                                          <p:spTgt spid="33862"/>
                                        </p:tgtEl>
                                        <p:attrNameLst>
                                          <p:attrName>style.visibility</p:attrName>
                                        </p:attrNameLst>
                                      </p:cBhvr>
                                      <p:to>
                                        <p:strVal val="visible"/>
                                      </p:to>
                                    </p:set>
                                    <p:anim calcmode="lin" valueType="num">
                                      <p:cBhvr>
                                        <p:cTn id="134" dur="500" fill="hold"/>
                                        <p:tgtEl>
                                          <p:spTgt spid="33862"/>
                                        </p:tgtEl>
                                        <p:attrNameLst>
                                          <p:attrName>ppt_x</p:attrName>
                                        </p:attrNameLst>
                                      </p:cBhvr>
                                      <p:tavLst>
                                        <p:tav tm="0">
                                          <p:val>
                                            <p:strVal val="#ppt_x"/>
                                          </p:val>
                                        </p:tav>
                                        <p:tav tm="100000">
                                          <p:val>
                                            <p:strVal val="#ppt_x"/>
                                          </p:val>
                                        </p:tav>
                                      </p:tavLst>
                                    </p:anim>
                                    <p:anim calcmode="lin" valueType="num">
                                      <p:cBhvr>
                                        <p:cTn id="135" dur="500" fill="hold"/>
                                        <p:tgtEl>
                                          <p:spTgt spid="33862"/>
                                        </p:tgtEl>
                                        <p:attrNameLst>
                                          <p:attrName>ppt_y</p:attrName>
                                        </p:attrNameLst>
                                      </p:cBhvr>
                                      <p:tavLst>
                                        <p:tav tm="0">
                                          <p:val>
                                            <p:strVal val="#ppt_y-#ppt_h/2"/>
                                          </p:val>
                                        </p:tav>
                                        <p:tav tm="100000">
                                          <p:val>
                                            <p:strVal val="#ppt_y"/>
                                          </p:val>
                                        </p:tav>
                                      </p:tavLst>
                                    </p:anim>
                                    <p:anim calcmode="lin" valueType="num">
                                      <p:cBhvr>
                                        <p:cTn id="136" dur="500" fill="hold"/>
                                        <p:tgtEl>
                                          <p:spTgt spid="33862"/>
                                        </p:tgtEl>
                                        <p:attrNameLst>
                                          <p:attrName>ppt_w</p:attrName>
                                        </p:attrNameLst>
                                      </p:cBhvr>
                                      <p:tavLst>
                                        <p:tav tm="0">
                                          <p:val>
                                            <p:strVal val="#ppt_w"/>
                                          </p:val>
                                        </p:tav>
                                        <p:tav tm="100000">
                                          <p:val>
                                            <p:strVal val="#ppt_w"/>
                                          </p:val>
                                        </p:tav>
                                      </p:tavLst>
                                    </p:anim>
                                    <p:anim calcmode="lin" valueType="num">
                                      <p:cBhvr>
                                        <p:cTn id="137" dur="500" fill="hold"/>
                                        <p:tgtEl>
                                          <p:spTgt spid="33862"/>
                                        </p:tgtEl>
                                        <p:attrNameLst>
                                          <p:attrName>ppt_h</p:attrName>
                                        </p:attrNameLst>
                                      </p:cBhvr>
                                      <p:tavLst>
                                        <p:tav tm="0">
                                          <p:val>
                                            <p:fltVal val="0"/>
                                          </p:val>
                                        </p:tav>
                                        <p:tav tm="100000">
                                          <p:val>
                                            <p:strVal val="#ppt_h"/>
                                          </p:val>
                                        </p:tav>
                                      </p:tavLst>
                                    </p:anim>
                                  </p:childTnLst>
                                </p:cTn>
                              </p:par>
                            </p:childTnLst>
                          </p:cTn>
                        </p:par>
                      </p:childTnLst>
                    </p:cTn>
                  </p:par>
                  <p:par>
                    <p:cTn id="138" fill="hold" nodeType="clickPar">
                      <p:stCondLst>
                        <p:cond delay="indefinite"/>
                      </p:stCondLst>
                      <p:childTnLst>
                        <p:par>
                          <p:cTn id="139" fill="hold" nodeType="withGroup">
                            <p:stCondLst>
                              <p:cond delay="0"/>
                            </p:stCondLst>
                            <p:childTnLst>
                              <p:par>
                                <p:cTn id="140" presetID="22" presetClass="entr" presetSubtype="8" fill="hold" grpId="0" nodeType="clickEffect">
                                  <p:stCondLst>
                                    <p:cond delay="0"/>
                                  </p:stCondLst>
                                  <p:childTnLst>
                                    <p:set>
                                      <p:cBhvr>
                                        <p:cTn id="141" dur="1" fill="hold">
                                          <p:stCondLst>
                                            <p:cond delay="0"/>
                                          </p:stCondLst>
                                        </p:cTn>
                                        <p:tgtEl>
                                          <p:spTgt spid="33863"/>
                                        </p:tgtEl>
                                        <p:attrNameLst>
                                          <p:attrName>style.visibility</p:attrName>
                                        </p:attrNameLst>
                                      </p:cBhvr>
                                      <p:to>
                                        <p:strVal val="visible"/>
                                      </p:to>
                                    </p:set>
                                    <p:animEffect transition="in" filter="wipe(left)">
                                      <p:cBhvr>
                                        <p:cTn id="142" dur="500"/>
                                        <p:tgtEl>
                                          <p:spTgt spid="33863"/>
                                        </p:tgtEl>
                                      </p:cBhvr>
                                    </p:animEffec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17" presetClass="entr" presetSubtype="1" fill="hold" grpId="0" nodeType="clickEffect">
                                  <p:stCondLst>
                                    <p:cond delay="0"/>
                                  </p:stCondLst>
                                  <p:childTnLst>
                                    <p:set>
                                      <p:cBhvr>
                                        <p:cTn id="146" dur="1" fill="hold">
                                          <p:stCondLst>
                                            <p:cond delay="0"/>
                                          </p:stCondLst>
                                        </p:cTn>
                                        <p:tgtEl>
                                          <p:spTgt spid="33864"/>
                                        </p:tgtEl>
                                        <p:attrNameLst>
                                          <p:attrName>style.visibility</p:attrName>
                                        </p:attrNameLst>
                                      </p:cBhvr>
                                      <p:to>
                                        <p:strVal val="visible"/>
                                      </p:to>
                                    </p:set>
                                    <p:anim calcmode="lin" valueType="num">
                                      <p:cBhvr>
                                        <p:cTn id="147" dur="500" fill="hold"/>
                                        <p:tgtEl>
                                          <p:spTgt spid="33864"/>
                                        </p:tgtEl>
                                        <p:attrNameLst>
                                          <p:attrName>ppt_x</p:attrName>
                                        </p:attrNameLst>
                                      </p:cBhvr>
                                      <p:tavLst>
                                        <p:tav tm="0">
                                          <p:val>
                                            <p:strVal val="#ppt_x"/>
                                          </p:val>
                                        </p:tav>
                                        <p:tav tm="100000">
                                          <p:val>
                                            <p:strVal val="#ppt_x"/>
                                          </p:val>
                                        </p:tav>
                                      </p:tavLst>
                                    </p:anim>
                                    <p:anim calcmode="lin" valueType="num">
                                      <p:cBhvr>
                                        <p:cTn id="148" dur="500" fill="hold"/>
                                        <p:tgtEl>
                                          <p:spTgt spid="33864"/>
                                        </p:tgtEl>
                                        <p:attrNameLst>
                                          <p:attrName>ppt_y</p:attrName>
                                        </p:attrNameLst>
                                      </p:cBhvr>
                                      <p:tavLst>
                                        <p:tav tm="0">
                                          <p:val>
                                            <p:strVal val="#ppt_y-#ppt_h/2"/>
                                          </p:val>
                                        </p:tav>
                                        <p:tav tm="100000">
                                          <p:val>
                                            <p:strVal val="#ppt_y"/>
                                          </p:val>
                                        </p:tav>
                                      </p:tavLst>
                                    </p:anim>
                                    <p:anim calcmode="lin" valueType="num">
                                      <p:cBhvr>
                                        <p:cTn id="149" dur="500" fill="hold"/>
                                        <p:tgtEl>
                                          <p:spTgt spid="33864"/>
                                        </p:tgtEl>
                                        <p:attrNameLst>
                                          <p:attrName>ppt_w</p:attrName>
                                        </p:attrNameLst>
                                      </p:cBhvr>
                                      <p:tavLst>
                                        <p:tav tm="0">
                                          <p:val>
                                            <p:strVal val="#ppt_w"/>
                                          </p:val>
                                        </p:tav>
                                        <p:tav tm="100000">
                                          <p:val>
                                            <p:strVal val="#ppt_w"/>
                                          </p:val>
                                        </p:tav>
                                      </p:tavLst>
                                    </p:anim>
                                    <p:anim calcmode="lin" valueType="num">
                                      <p:cBhvr>
                                        <p:cTn id="150" dur="500" fill="hold"/>
                                        <p:tgtEl>
                                          <p:spTgt spid="33864"/>
                                        </p:tgtEl>
                                        <p:attrNameLst>
                                          <p:attrName>ppt_h</p:attrName>
                                        </p:attrNameLst>
                                      </p:cBhvr>
                                      <p:tavLst>
                                        <p:tav tm="0">
                                          <p:val>
                                            <p:fltVal val="0"/>
                                          </p:val>
                                        </p:tav>
                                        <p:tav tm="100000">
                                          <p:val>
                                            <p:strVal val="#ppt_h"/>
                                          </p:val>
                                        </p:tav>
                                      </p:tavLst>
                                    </p:anim>
                                  </p:childTnLst>
                                </p:cTn>
                              </p:par>
                            </p:childTnLst>
                          </p:cTn>
                        </p:par>
                      </p:childTnLst>
                    </p:cTn>
                  </p:par>
                  <p:par>
                    <p:cTn id="151" fill="hold" nodeType="clickPar">
                      <p:stCondLst>
                        <p:cond delay="indefinite"/>
                      </p:stCondLst>
                      <p:childTnLst>
                        <p:par>
                          <p:cTn id="152" fill="hold" nodeType="withGroup">
                            <p:stCondLst>
                              <p:cond delay="0"/>
                            </p:stCondLst>
                            <p:childTnLst>
                              <p:par>
                                <p:cTn id="153" presetID="22" presetClass="entr" presetSubtype="8" fill="hold" grpId="0" nodeType="clickEffect">
                                  <p:stCondLst>
                                    <p:cond delay="0"/>
                                  </p:stCondLst>
                                  <p:childTnLst>
                                    <p:set>
                                      <p:cBhvr>
                                        <p:cTn id="154" dur="1" fill="hold">
                                          <p:stCondLst>
                                            <p:cond delay="0"/>
                                          </p:stCondLst>
                                        </p:cTn>
                                        <p:tgtEl>
                                          <p:spTgt spid="33865"/>
                                        </p:tgtEl>
                                        <p:attrNameLst>
                                          <p:attrName>style.visibility</p:attrName>
                                        </p:attrNameLst>
                                      </p:cBhvr>
                                      <p:to>
                                        <p:strVal val="visible"/>
                                      </p:to>
                                    </p:set>
                                    <p:animEffect transition="in" filter="wipe(left)">
                                      <p:cBhvr>
                                        <p:cTn id="155" dur="500"/>
                                        <p:tgtEl>
                                          <p:spTgt spid="33865"/>
                                        </p:tgtEl>
                                      </p:cBhvr>
                                    </p:animEffect>
                                  </p:childTnLst>
                                </p:cTn>
                              </p:par>
                            </p:childTnLst>
                          </p:cTn>
                        </p:par>
                      </p:childTnLst>
                    </p:cTn>
                  </p:par>
                  <p:par>
                    <p:cTn id="156" fill="hold" nodeType="clickPar">
                      <p:stCondLst>
                        <p:cond delay="indefinite"/>
                      </p:stCondLst>
                      <p:childTnLst>
                        <p:par>
                          <p:cTn id="157" fill="hold" nodeType="withGroup">
                            <p:stCondLst>
                              <p:cond delay="0"/>
                            </p:stCondLst>
                            <p:childTnLst>
                              <p:par>
                                <p:cTn id="158" presetID="1" presetClass="entr" presetSubtype="0" fill="hold" grpId="0" nodeType="clickEffect">
                                  <p:stCondLst>
                                    <p:cond delay="0"/>
                                  </p:stCondLst>
                                  <p:childTnLst>
                                    <p:set>
                                      <p:cBhvr>
                                        <p:cTn id="159" dur="1" fill="hold">
                                          <p:stCondLst>
                                            <p:cond delay="499"/>
                                          </p:stCondLst>
                                        </p:cTn>
                                        <p:tgtEl>
                                          <p:spTgt spid="33857">
                                            <p:txEl>
                                              <p:pRg st="0" end="0"/>
                                            </p:txEl>
                                          </p:spTgt>
                                        </p:tgtEl>
                                        <p:attrNameLst>
                                          <p:attrName>style.visibility</p:attrName>
                                        </p:attrNameLst>
                                      </p:cBhvr>
                                      <p:to>
                                        <p:strVal val="visible"/>
                                      </p:to>
                                    </p:set>
                                  </p:childTnLst>
                                </p:cTn>
                              </p:par>
                            </p:childTnLst>
                          </p:cTn>
                        </p:par>
                      </p:childTnLst>
                    </p:cTn>
                  </p:par>
                  <p:par>
                    <p:cTn id="160" fill="hold" nodeType="clickPar">
                      <p:stCondLst>
                        <p:cond delay="indefinite"/>
                      </p:stCondLst>
                      <p:childTnLst>
                        <p:par>
                          <p:cTn id="161" fill="hold" nodeType="withGroup">
                            <p:stCondLst>
                              <p:cond delay="0"/>
                            </p:stCondLst>
                            <p:childTnLst>
                              <p:par>
                                <p:cTn id="162" presetID="22" presetClass="entr" presetSubtype="8" fill="hold" grpId="0" nodeType="clickEffect">
                                  <p:stCondLst>
                                    <p:cond delay="0"/>
                                  </p:stCondLst>
                                  <p:childTnLst>
                                    <p:set>
                                      <p:cBhvr>
                                        <p:cTn id="163" dur="1" fill="hold">
                                          <p:stCondLst>
                                            <p:cond delay="0"/>
                                          </p:stCondLst>
                                        </p:cTn>
                                        <p:tgtEl>
                                          <p:spTgt spid="33866"/>
                                        </p:tgtEl>
                                        <p:attrNameLst>
                                          <p:attrName>style.visibility</p:attrName>
                                        </p:attrNameLst>
                                      </p:cBhvr>
                                      <p:to>
                                        <p:strVal val="visible"/>
                                      </p:to>
                                    </p:set>
                                    <p:animEffect transition="in" filter="wipe(left)">
                                      <p:cBhvr>
                                        <p:cTn id="164" dur="500"/>
                                        <p:tgtEl>
                                          <p:spTgt spid="33866"/>
                                        </p:tgtEl>
                                      </p:cBhvr>
                                    </p:animEffect>
                                  </p:childTnLst>
                                </p:cTn>
                              </p:par>
                            </p:childTnLst>
                          </p:cTn>
                        </p:par>
                      </p:childTnLst>
                    </p:cTn>
                  </p:par>
                  <p:par>
                    <p:cTn id="165" fill="hold" nodeType="clickPar">
                      <p:stCondLst>
                        <p:cond delay="indefinite"/>
                      </p:stCondLst>
                      <p:childTnLst>
                        <p:par>
                          <p:cTn id="166" fill="hold" nodeType="withGroup">
                            <p:stCondLst>
                              <p:cond delay="0"/>
                            </p:stCondLst>
                            <p:childTnLst>
                              <p:par>
                                <p:cTn id="167" presetID="22" presetClass="entr" presetSubtype="8" fill="hold" grpId="0" nodeType="clickEffect">
                                  <p:stCondLst>
                                    <p:cond delay="0"/>
                                  </p:stCondLst>
                                  <p:childTnLst>
                                    <p:set>
                                      <p:cBhvr>
                                        <p:cTn id="168" dur="1" fill="hold">
                                          <p:stCondLst>
                                            <p:cond delay="0"/>
                                          </p:stCondLst>
                                        </p:cTn>
                                        <p:tgtEl>
                                          <p:spTgt spid="33867"/>
                                        </p:tgtEl>
                                        <p:attrNameLst>
                                          <p:attrName>style.visibility</p:attrName>
                                        </p:attrNameLst>
                                      </p:cBhvr>
                                      <p:to>
                                        <p:strVal val="visible"/>
                                      </p:to>
                                    </p:set>
                                    <p:animEffect transition="in" filter="wipe(left)">
                                      <p:cBhvr>
                                        <p:cTn id="169" dur="500"/>
                                        <p:tgtEl>
                                          <p:spTgt spid="33867"/>
                                        </p:tgtEl>
                                      </p:cBhvr>
                                    </p:animEffect>
                                  </p:childTnLst>
                                </p:cTn>
                              </p:par>
                            </p:childTnLst>
                          </p:cTn>
                        </p:par>
                      </p:childTnLst>
                    </p:cTn>
                  </p:par>
                  <p:par>
                    <p:cTn id="170" fill="hold" nodeType="clickPar">
                      <p:stCondLst>
                        <p:cond delay="indefinite"/>
                      </p:stCondLst>
                      <p:childTnLst>
                        <p:par>
                          <p:cTn id="171" fill="hold" nodeType="withGroup">
                            <p:stCondLst>
                              <p:cond delay="0"/>
                            </p:stCondLst>
                            <p:childTnLst>
                              <p:par>
                                <p:cTn id="172" presetID="22" presetClass="entr" presetSubtype="8" fill="hold" grpId="0" nodeType="clickEffect">
                                  <p:stCondLst>
                                    <p:cond delay="0"/>
                                  </p:stCondLst>
                                  <p:childTnLst>
                                    <p:set>
                                      <p:cBhvr>
                                        <p:cTn id="173" dur="1" fill="hold">
                                          <p:stCondLst>
                                            <p:cond delay="0"/>
                                          </p:stCondLst>
                                        </p:cTn>
                                        <p:tgtEl>
                                          <p:spTgt spid="33868"/>
                                        </p:tgtEl>
                                        <p:attrNameLst>
                                          <p:attrName>style.visibility</p:attrName>
                                        </p:attrNameLst>
                                      </p:cBhvr>
                                      <p:to>
                                        <p:strVal val="visible"/>
                                      </p:to>
                                    </p:set>
                                    <p:animEffect transition="in" filter="wipe(left)">
                                      <p:cBhvr>
                                        <p:cTn id="174" dur="500"/>
                                        <p:tgtEl>
                                          <p:spTgt spid="33868"/>
                                        </p:tgtEl>
                                      </p:cBhvr>
                                    </p:animEffect>
                                  </p:childTnLst>
                                </p:cTn>
                              </p:par>
                            </p:childTnLst>
                          </p:cTn>
                        </p:par>
                      </p:childTnLst>
                    </p:cTn>
                  </p:par>
                  <p:par>
                    <p:cTn id="175" fill="hold" nodeType="clickPar">
                      <p:stCondLst>
                        <p:cond delay="indefinite"/>
                      </p:stCondLst>
                      <p:childTnLst>
                        <p:par>
                          <p:cTn id="176" fill="hold" nodeType="withGroup">
                            <p:stCondLst>
                              <p:cond delay="0"/>
                            </p:stCondLst>
                            <p:childTnLst>
                              <p:par>
                                <p:cTn id="177" presetID="17" presetClass="entr" presetSubtype="1" fill="hold" grpId="0" nodeType="clickEffect">
                                  <p:stCondLst>
                                    <p:cond delay="0"/>
                                  </p:stCondLst>
                                  <p:childTnLst>
                                    <p:set>
                                      <p:cBhvr>
                                        <p:cTn id="178" dur="1" fill="hold">
                                          <p:stCondLst>
                                            <p:cond delay="0"/>
                                          </p:stCondLst>
                                        </p:cTn>
                                        <p:tgtEl>
                                          <p:spTgt spid="33869"/>
                                        </p:tgtEl>
                                        <p:attrNameLst>
                                          <p:attrName>style.visibility</p:attrName>
                                        </p:attrNameLst>
                                      </p:cBhvr>
                                      <p:to>
                                        <p:strVal val="visible"/>
                                      </p:to>
                                    </p:set>
                                    <p:anim calcmode="lin" valueType="num">
                                      <p:cBhvr>
                                        <p:cTn id="179" dur="500" fill="hold"/>
                                        <p:tgtEl>
                                          <p:spTgt spid="33869"/>
                                        </p:tgtEl>
                                        <p:attrNameLst>
                                          <p:attrName>ppt_x</p:attrName>
                                        </p:attrNameLst>
                                      </p:cBhvr>
                                      <p:tavLst>
                                        <p:tav tm="0">
                                          <p:val>
                                            <p:strVal val="#ppt_x"/>
                                          </p:val>
                                        </p:tav>
                                        <p:tav tm="100000">
                                          <p:val>
                                            <p:strVal val="#ppt_x"/>
                                          </p:val>
                                        </p:tav>
                                      </p:tavLst>
                                    </p:anim>
                                    <p:anim calcmode="lin" valueType="num">
                                      <p:cBhvr>
                                        <p:cTn id="180" dur="500" fill="hold"/>
                                        <p:tgtEl>
                                          <p:spTgt spid="33869"/>
                                        </p:tgtEl>
                                        <p:attrNameLst>
                                          <p:attrName>ppt_y</p:attrName>
                                        </p:attrNameLst>
                                      </p:cBhvr>
                                      <p:tavLst>
                                        <p:tav tm="0">
                                          <p:val>
                                            <p:strVal val="#ppt_y-#ppt_h/2"/>
                                          </p:val>
                                        </p:tav>
                                        <p:tav tm="100000">
                                          <p:val>
                                            <p:strVal val="#ppt_y"/>
                                          </p:val>
                                        </p:tav>
                                      </p:tavLst>
                                    </p:anim>
                                    <p:anim calcmode="lin" valueType="num">
                                      <p:cBhvr>
                                        <p:cTn id="181" dur="500" fill="hold"/>
                                        <p:tgtEl>
                                          <p:spTgt spid="33869"/>
                                        </p:tgtEl>
                                        <p:attrNameLst>
                                          <p:attrName>ppt_w</p:attrName>
                                        </p:attrNameLst>
                                      </p:cBhvr>
                                      <p:tavLst>
                                        <p:tav tm="0">
                                          <p:val>
                                            <p:strVal val="#ppt_w"/>
                                          </p:val>
                                        </p:tav>
                                        <p:tav tm="100000">
                                          <p:val>
                                            <p:strVal val="#ppt_w"/>
                                          </p:val>
                                        </p:tav>
                                      </p:tavLst>
                                    </p:anim>
                                    <p:anim calcmode="lin" valueType="num">
                                      <p:cBhvr>
                                        <p:cTn id="182" dur="500" fill="hold"/>
                                        <p:tgtEl>
                                          <p:spTgt spid="33869"/>
                                        </p:tgtEl>
                                        <p:attrNameLst>
                                          <p:attrName>ppt_h</p:attrName>
                                        </p:attrNameLst>
                                      </p:cBhvr>
                                      <p:tavLst>
                                        <p:tav tm="0">
                                          <p:val>
                                            <p:fltVal val="0"/>
                                          </p:val>
                                        </p:tav>
                                        <p:tav tm="100000">
                                          <p:val>
                                            <p:strVal val="#ppt_h"/>
                                          </p:val>
                                        </p:tav>
                                      </p:tavLst>
                                    </p:anim>
                                  </p:childTnLst>
                                </p:cTn>
                              </p:par>
                            </p:childTnLst>
                          </p:cTn>
                        </p:par>
                      </p:childTnLst>
                    </p:cTn>
                  </p:par>
                  <p:par>
                    <p:cTn id="183" fill="hold" nodeType="clickPar">
                      <p:stCondLst>
                        <p:cond delay="indefinite"/>
                      </p:stCondLst>
                      <p:childTnLst>
                        <p:par>
                          <p:cTn id="184" fill="hold" nodeType="withGroup">
                            <p:stCondLst>
                              <p:cond delay="0"/>
                            </p:stCondLst>
                            <p:childTnLst>
                              <p:par>
                                <p:cTn id="185" presetID="22" presetClass="entr" presetSubtype="8" fill="hold" grpId="0" nodeType="clickEffect">
                                  <p:stCondLst>
                                    <p:cond delay="0"/>
                                  </p:stCondLst>
                                  <p:childTnLst>
                                    <p:set>
                                      <p:cBhvr>
                                        <p:cTn id="186" dur="1" fill="hold">
                                          <p:stCondLst>
                                            <p:cond delay="0"/>
                                          </p:stCondLst>
                                        </p:cTn>
                                        <p:tgtEl>
                                          <p:spTgt spid="33870"/>
                                        </p:tgtEl>
                                        <p:attrNameLst>
                                          <p:attrName>style.visibility</p:attrName>
                                        </p:attrNameLst>
                                      </p:cBhvr>
                                      <p:to>
                                        <p:strVal val="visible"/>
                                      </p:to>
                                    </p:set>
                                    <p:animEffect transition="in" filter="wipe(left)">
                                      <p:cBhvr>
                                        <p:cTn id="187" dur="500"/>
                                        <p:tgtEl>
                                          <p:spTgt spid="33870"/>
                                        </p:tgtEl>
                                      </p:cBhvr>
                                    </p:animEffect>
                                  </p:childTnLst>
                                </p:cTn>
                              </p:par>
                            </p:childTnLst>
                          </p:cTn>
                        </p:par>
                      </p:childTnLst>
                    </p:cTn>
                  </p:par>
                  <p:par>
                    <p:cTn id="188" fill="hold" nodeType="clickPar">
                      <p:stCondLst>
                        <p:cond delay="indefinite"/>
                      </p:stCondLst>
                      <p:childTnLst>
                        <p:par>
                          <p:cTn id="189" fill="hold" nodeType="withGroup">
                            <p:stCondLst>
                              <p:cond delay="0"/>
                            </p:stCondLst>
                            <p:childTnLst>
                              <p:par>
                                <p:cTn id="190" presetID="1" presetClass="entr" presetSubtype="0" fill="hold" grpId="0" nodeType="clickEffect">
                                  <p:stCondLst>
                                    <p:cond delay="0"/>
                                  </p:stCondLst>
                                  <p:childTnLst>
                                    <p:set>
                                      <p:cBhvr>
                                        <p:cTn id="191" dur="1" fill="hold">
                                          <p:stCondLst>
                                            <p:cond delay="499"/>
                                          </p:stCondLst>
                                        </p:cTn>
                                        <p:tgtEl>
                                          <p:spTgt spid="33871">
                                            <p:txEl>
                                              <p:pRg st="0" end="0"/>
                                            </p:txEl>
                                          </p:spTgt>
                                        </p:tgtEl>
                                        <p:attrNameLst>
                                          <p:attrName>style.visibility</p:attrName>
                                        </p:attrNameLst>
                                      </p:cBhvr>
                                      <p:to>
                                        <p:strVal val="visible"/>
                                      </p:to>
                                    </p:set>
                                  </p:childTnLst>
                                </p:cTn>
                              </p:par>
                            </p:childTnLst>
                          </p:cTn>
                        </p:par>
                      </p:childTnLst>
                    </p:cTn>
                  </p:par>
                  <p:par>
                    <p:cTn id="192" fill="hold" nodeType="clickPar">
                      <p:stCondLst>
                        <p:cond delay="indefinite"/>
                      </p:stCondLst>
                      <p:childTnLst>
                        <p:par>
                          <p:cTn id="193" fill="hold" nodeType="withGroup">
                            <p:stCondLst>
                              <p:cond delay="0"/>
                            </p:stCondLst>
                            <p:childTnLst>
                              <p:par>
                                <p:cTn id="194" presetID="22" presetClass="entr" presetSubtype="8" fill="hold" grpId="0" nodeType="clickEffect">
                                  <p:stCondLst>
                                    <p:cond delay="0"/>
                                  </p:stCondLst>
                                  <p:childTnLst>
                                    <p:set>
                                      <p:cBhvr>
                                        <p:cTn id="195" dur="1" fill="hold">
                                          <p:stCondLst>
                                            <p:cond delay="0"/>
                                          </p:stCondLst>
                                        </p:cTn>
                                        <p:tgtEl>
                                          <p:spTgt spid="33803"/>
                                        </p:tgtEl>
                                        <p:attrNameLst>
                                          <p:attrName>style.visibility</p:attrName>
                                        </p:attrNameLst>
                                      </p:cBhvr>
                                      <p:to>
                                        <p:strVal val="visible"/>
                                      </p:to>
                                    </p:set>
                                    <p:animEffect transition="in" filter="wipe(left)">
                                      <p:cBhvr>
                                        <p:cTn id="196" dur="500"/>
                                        <p:tgtEl>
                                          <p:spTgt spid="33803"/>
                                        </p:tgtEl>
                                      </p:cBhvr>
                                    </p:animEffect>
                                  </p:childTnLst>
                                </p:cTn>
                              </p:par>
                            </p:childTnLst>
                          </p:cTn>
                        </p:par>
                      </p:childTnLst>
                    </p:cTn>
                  </p:par>
                  <p:par>
                    <p:cTn id="197" fill="hold" nodeType="clickPar">
                      <p:stCondLst>
                        <p:cond delay="indefinite"/>
                      </p:stCondLst>
                      <p:childTnLst>
                        <p:par>
                          <p:cTn id="198" fill="hold" nodeType="withGroup">
                            <p:stCondLst>
                              <p:cond delay="0"/>
                            </p:stCondLst>
                            <p:childTnLst>
                              <p:par>
                                <p:cTn id="199" presetID="17" presetClass="entr" presetSubtype="1" fill="hold" grpId="0" nodeType="clickEffect">
                                  <p:stCondLst>
                                    <p:cond delay="0"/>
                                  </p:stCondLst>
                                  <p:childTnLst>
                                    <p:set>
                                      <p:cBhvr>
                                        <p:cTn id="200" dur="1" fill="hold">
                                          <p:stCondLst>
                                            <p:cond delay="0"/>
                                          </p:stCondLst>
                                        </p:cTn>
                                        <p:tgtEl>
                                          <p:spTgt spid="33808"/>
                                        </p:tgtEl>
                                        <p:attrNameLst>
                                          <p:attrName>style.visibility</p:attrName>
                                        </p:attrNameLst>
                                      </p:cBhvr>
                                      <p:to>
                                        <p:strVal val="visible"/>
                                      </p:to>
                                    </p:set>
                                    <p:anim calcmode="lin" valueType="num">
                                      <p:cBhvr>
                                        <p:cTn id="201" dur="500" fill="hold"/>
                                        <p:tgtEl>
                                          <p:spTgt spid="33808"/>
                                        </p:tgtEl>
                                        <p:attrNameLst>
                                          <p:attrName>ppt_x</p:attrName>
                                        </p:attrNameLst>
                                      </p:cBhvr>
                                      <p:tavLst>
                                        <p:tav tm="0">
                                          <p:val>
                                            <p:strVal val="#ppt_x"/>
                                          </p:val>
                                        </p:tav>
                                        <p:tav tm="100000">
                                          <p:val>
                                            <p:strVal val="#ppt_x"/>
                                          </p:val>
                                        </p:tav>
                                      </p:tavLst>
                                    </p:anim>
                                    <p:anim calcmode="lin" valueType="num">
                                      <p:cBhvr>
                                        <p:cTn id="202" dur="500" fill="hold"/>
                                        <p:tgtEl>
                                          <p:spTgt spid="33808"/>
                                        </p:tgtEl>
                                        <p:attrNameLst>
                                          <p:attrName>ppt_y</p:attrName>
                                        </p:attrNameLst>
                                      </p:cBhvr>
                                      <p:tavLst>
                                        <p:tav tm="0">
                                          <p:val>
                                            <p:strVal val="#ppt_y-#ppt_h/2"/>
                                          </p:val>
                                        </p:tav>
                                        <p:tav tm="100000">
                                          <p:val>
                                            <p:strVal val="#ppt_y"/>
                                          </p:val>
                                        </p:tav>
                                      </p:tavLst>
                                    </p:anim>
                                    <p:anim calcmode="lin" valueType="num">
                                      <p:cBhvr>
                                        <p:cTn id="203" dur="500" fill="hold"/>
                                        <p:tgtEl>
                                          <p:spTgt spid="33808"/>
                                        </p:tgtEl>
                                        <p:attrNameLst>
                                          <p:attrName>ppt_w</p:attrName>
                                        </p:attrNameLst>
                                      </p:cBhvr>
                                      <p:tavLst>
                                        <p:tav tm="0">
                                          <p:val>
                                            <p:strVal val="#ppt_w"/>
                                          </p:val>
                                        </p:tav>
                                        <p:tav tm="100000">
                                          <p:val>
                                            <p:strVal val="#ppt_w"/>
                                          </p:val>
                                        </p:tav>
                                      </p:tavLst>
                                    </p:anim>
                                    <p:anim calcmode="lin" valueType="num">
                                      <p:cBhvr>
                                        <p:cTn id="204" dur="500" fill="hold"/>
                                        <p:tgtEl>
                                          <p:spTgt spid="33808"/>
                                        </p:tgtEl>
                                        <p:attrNameLst>
                                          <p:attrName>ppt_h</p:attrName>
                                        </p:attrNameLst>
                                      </p:cBhvr>
                                      <p:tavLst>
                                        <p:tav tm="0">
                                          <p:val>
                                            <p:fltVal val="0"/>
                                          </p:val>
                                        </p:tav>
                                        <p:tav tm="100000">
                                          <p:val>
                                            <p:strVal val="#ppt_h"/>
                                          </p:val>
                                        </p:tav>
                                      </p:tavLst>
                                    </p:anim>
                                  </p:childTnLst>
                                </p:cTn>
                              </p:par>
                            </p:childTnLst>
                          </p:cTn>
                        </p:par>
                      </p:childTnLst>
                    </p:cTn>
                  </p:par>
                  <p:par>
                    <p:cTn id="205" fill="hold" nodeType="clickPar">
                      <p:stCondLst>
                        <p:cond delay="indefinite"/>
                      </p:stCondLst>
                      <p:childTnLst>
                        <p:par>
                          <p:cTn id="206" fill="hold" nodeType="withGroup">
                            <p:stCondLst>
                              <p:cond delay="0"/>
                            </p:stCondLst>
                            <p:childTnLst>
                              <p:par>
                                <p:cTn id="207" presetID="22" presetClass="entr" presetSubtype="1" fill="hold" grpId="0" nodeType="clickEffect">
                                  <p:stCondLst>
                                    <p:cond delay="0"/>
                                  </p:stCondLst>
                                  <p:childTnLst>
                                    <p:set>
                                      <p:cBhvr>
                                        <p:cTn id="208" dur="1" fill="hold">
                                          <p:stCondLst>
                                            <p:cond delay="0"/>
                                          </p:stCondLst>
                                        </p:cTn>
                                        <p:tgtEl>
                                          <p:spTgt spid="33804"/>
                                        </p:tgtEl>
                                        <p:attrNameLst>
                                          <p:attrName>style.visibility</p:attrName>
                                        </p:attrNameLst>
                                      </p:cBhvr>
                                      <p:to>
                                        <p:strVal val="visible"/>
                                      </p:to>
                                    </p:set>
                                    <p:animEffect transition="in" filter="wipe(up)">
                                      <p:cBhvr>
                                        <p:cTn id="209" dur="500"/>
                                        <p:tgtEl>
                                          <p:spTgt spid="33804"/>
                                        </p:tgtEl>
                                      </p:cBhvr>
                                    </p:animEffect>
                                  </p:childTnLst>
                                </p:cTn>
                              </p:par>
                            </p:childTnLst>
                          </p:cTn>
                        </p:par>
                      </p:childTnLst>
                    </p:cTn>
                  </p:par>
                  <p:par>
                    <p:cTn id="210" fill="hold" nodeType="clickPar">
                      <p:stCondLst>
                        <p:cond delay="indefinite"/>
                      </p:stCondLst>
                      <p:childTnLst>
                        <p:par>
                          <p:cTn id="211" fill="hold" nodeType="withGroup">
                            <p:stCondLst>
                              <p:cond delay="0"/>
                            </p:stCondLst>
                            <p:childTnLst>
                              <p:par>
                                <p:cTn id="212" presetID="22" presetClass="entr" presetSubtype="8" fill="hold" grpId="0" nodeType="clickEffect">
                                  <p:stCondLst>
                                    <p:cond delay="0"/>
                                  </p:stCondLst>
                                  <p:childTnLst>
                                    <p:set>
                                      <p:cBhvr>
                                        <p:cTn id="213" dur="1" fill="hold">
                                          <p:stCondLst>
                                            <p:cond delay="0"/>
                                          </p:stCondLst>
                                        </p:cTn>
                                        <p:tgtEl>
                                          <p:spTgt spid="33805"/>
                                        </p:tgtEl>
                                        <p:attrNameLst>
                                          <p:attrName>style.visibility</p:attrName>
                                        </p:attrNameLst>
                                      </p:cBhvr>
                                      <p:to>
                                        <p:strVal val="visible"/>
                                      </p:to>
                                    </p:set>
                                    <p:animEffect transition="in" filter="wipe(left)">
                                      <p:cBhvr>
                                        <p:cTn id="214" dur="500"/>
                                        <p:tgtEl>
                                          <p:spTgt spid="33805"/>
                                        </p:tgtEl>
                                      </p:cBhvr>
                                    </p:animEffect>
                                  </p:childTnLst>
                                </p:cTn>
                              </p:par>
                            </p:childTnLst>
                          </p:cTn>
                        </p:par>
                      </p:childTnLst>
                    </p:cTn>
                  </p:par>
                  <p:par>
                    <p:cTn id="215" fill="hold" nodeType="clickPar">
                      <p:stCondLst>
                        <p:cond delay="indefinite"/>
                      </p:stCondLst>
                      <p:childTnLst>
                        <p:par>
                          <p:cTn id="216" fill="hold" nodeType="withGroup">
                            <p:stCondLst>
                              <p:cond delay="0"/>
                            </p:stCondLst>
                            <p:childTnLst>
                              <p:par>
                                <p:cTn id="217" presetID="17" presetClass="entr" presetSubtype="1" fill="hold" grpId="0" nodeType="clickEffect">
                                  <p:stCondLst>
                                    <p:cond delay="0"/>
                                  </p:stCondLst>
                                  <p:childTnLst>
                                    <p:set>
                                      <p:cBhvr>
                                        <p:cTn id="218" dur="1" fill="hold">
                                          <p:stCondLst>
                                            <p:cond delay="0"/>
                                          </p:stCondLst>
                                        </p:cTn>
                                        <p:tgtEl>
                                          <p:spTgt spid="33806"/>
                                        </p:tgtEl>
                                        <p:attrNameLst>
                                          <p:attrName>style.visibility</p:attrName>
                                        </p:attrNameLst>
                                      </p:cBhvr>
                                      <p:to>
                                        <p:strVal val="visible"/>
                                      </p:to>
                                    </p:set>
                                    <p:anim calcmode="lin" valueType="num">
                                      <p:cBhvr>
                                        <p:cTn id="219" dur="500" fill="hold"/>
                                        <p:tgtEl>
                                          <p:spTgt spid="33806"/>
                                        </p:tgtEl>
                                        <p:attrNameLst>
                                          <p:attrName>ppt_x</p:attrName>
                                        </p:attrNameLst>
                                      </p:cBhvr>
                                      <p:tavLst>
                                        <p:tav tm="0">
                                          <p:val>
                                            <p:strVal val="#ppt_x"/>
                                          </p:val>
                                        </p:tav>
                                        <p:tav tm="100000">
                                          <p:val>
                                            <p:strVal val="#ppt_x"/>
                                          </p:val>
                                        </p:tav>
                                      </p:tavLst>
                                    </p:anim>
                                    <p:anim calcmode="lin" valueType="num">
                                      <p:cBhvr>
                                        <p:cTn id="220" dur="500" fill="hold"/>
                                        <p:tgtEl>
                                          <p:spTgt spid="33806"/>
                                        </p:tgtEl>
                                        <p:attrNameLst>
                                          <p:attrName>ppt_y</p:attrName>
                                        </p:attrNameLst>
                                      </p:cBhvr>
                                      <p:tavLst>
                                        <p:tav tm="0">
                                          <p:val>
                                            <p:strVal val="#ppt_y-#ppt_h/2"/>
                                          </p:val>
                                        </p:tav>
                                        <p:tav tm="100000">
                                          <p:val>
                                            <p:strVal val="#ppt_y"/>
                                          </p:val>
                                        </p:tav>
                                      </p:tavLst>
                                    </p:anim>
                                    <p:anim calcmode="lin" valueType="num">
                                      <p:cBhvr>
                                        <p:cTn id="221" dur="500" fill="hold"/>
                                        <p:tgtEl>
                                          <p:spTgt spid="33806"/>
                                        </p:tgtEl>
                                        <p:attrNameLst>
                                          <p:attrName>ppt_w</p:attrName>
                                        </p:attrNameLst>
                                      </p:cBhvr>
                                      <p:tavLst>
                                        <p:tav tm="0">
                                          <p:val>
                                            <p:strVal val="#ppt_w"/>
                                          </p:val>
                                        </p:tav>
                                        <p:tav tm="100000">
                                          <p:val>
                                            <p:strVal val="#ppt_w"/>
                                          </p:val>
                                        </p:tav>
                                      </p:tavLst>
                                    </p:anim>
                                    <p:anim calcmode="lin" valueType="num">
                                      <p:cBhvr>
                                        <p:cTn id="222" dur="500" fill="hold"/>
                                        <p:tgtEl>
                                          <p:spTgt spid="33806"/>
                                        </p:tgtEl>
                                        <p:attrNameLst>
                                          <p:attrName>ppt_h</p:attrName>
                                        </p:attrNameLst>
                                      </p:cBhvr>
                                      <p:tavLst>
                                        <p:tav tm="0">
                                          <p:val>
                                            <p:fltVal val="0"/>
                                          </p:val>
                                        </p:tav>
                                        <p:tav tm="100000">
                                          <p:val>
                                            <p:strVal val="#ppt_h"/>
                                          </p:val>
                                        </p:tav>
                                      </p:tavLst>
                                    </p:anim>
                                  </p:childTnLst>
                                </p:cTn>
                              </p:par>
                            </p:childTnLst>
                          </p:cTn>
                        </p:par>
                      </p:childTnLst>
                    </p:cTn>
                  </p:par>
                  <p:par>
                    <p:cTn id="223" fill="hold" nodeType="clickPar">
                      <p:stCondLst>
                        <p:cond delay="indefinite"/>
                      </p:stCondLst>
                      <p:childTnLst>
                        <p:par>
                          <p:cTn id="224" fill="hold" nodeType="withGroup">
                            <p:stCondLst>
                              <p:cond delay="0"/>
                            </p:stCondLst>
                            <p:childTnLst>
                              <p:par>
                                <p:cTn id="225" presetID="22" presetClass="entr" presetSubtype="8" fill="hold" grpId="0" nodeType="clickEffect">
                                  <p:stCondLst>
                                    <p:cond delay="0"/>
                                  </p:stCondLst>
                                  <p:childTnLst>
                                    <p:set>
                                      <p:cBhvr>
                                        <p:cTn id="226" dur="1" fill="hold">
                                          <p:stCondLst>
                                            <p:cond delay="0"/>
                                          </p:stCondLst>
                                        </p:cTn>
                                        <p:tgtEl>
                                          <p:spTgt spid="33807"/>
                                        </p:tgtEl>
                                        <p:attrNameLst>
                                          <p:attrName>style.visibility</p:attrName>
                                        </p:attrNameLst>
                                      </p:cBhvr>
                                      <p:to>
                                        <p:strVal val="visible"/>
                                      </p:to>
                                    </p:set>
                                    <p:animEffect transition="in" filter="wipe(left)">
                                      <p:cBhvr>
                                        <p:cTn id="227" dur="500"/>
                                        <p:tgtEl>
                                          <p:spTgt spid="338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6" grpId="0" animBg="1"/>
      <p:bldP spid="33803" grpId="0" animBg="1"/>
      <p:bldP spid="33804" grpId="0" animBg="1"/>
      <p:bldP spid="33805" grpId="0" animBg="1"/>
      <p:bldP spid="33806" grpId="0" animBg="1"/>
      <p:bldP spid="33807" grpId="0" animBg="1"/>
      <p:bldP spid="33808" grpId="0" animBg="1"/>
      <p:bldP spid="33809" grpId="0" animBg="1" autoUpdateAnimBg="0"/>
      <p:bldP spid="33814" grpId="0" build="p" autoUpdateAnimBg="0"/>
      <p:bldP spid="33815" grpId="0" build="p" autoUpdateAnimBg="0"/>
      <p:bldP spid="33842" grpId="0" animBg="1" autoUpdateAnimBg="0"/>
      <p:bldP spid="33846" grpId="0" build="p" autoUpdateAnimBg="0"/>
      <p:bldP spid="33848" grpId="0" build="p" autoUpdateAnimBg="0"/>
      <p:bldP spid="33849" grpId="0" animBg="1"/>
      <p:bldP spid="33850" grpId="0" build="p" autoUpdateAnimBg="0"/>
      <p:bldP spid="33852" grpId="0" animBg="1"/>
      <p:bldP spid="33853" grpId="0" animBg="1"/>
      <p:bldP spid="33854" grpId="0" animBg="1"/>
      <p:bldP spid="33855" grpId="0" animBg="1"/>
      <p:bldP spid="33856" grpId="0" animBg="1"/>
      <p:bldP spid="33857" grpId="0" build="p" autoUpdateAnimBg="0"/>
      <p:bldP spid="33858" grpId="0" build="p" autoUpdateAnimBg="0"/>
      <p:bldP spid="33859" grpId="0" animBg="1"/>
      <p:bldP spid="33860" grpId="0" animBg="1"/>
      <p:bldP spid="33861" grpId="0" animBg="1"/>
      <p:bldP spid="33862" grpId="0" animBg="1"/>
      <p:bldP spid="33863" grpId="0" animBg="1"/>
      <p:bldP spid="33864" grpId="0" animBg="1"/>
      <p:bldP spid="33865" grpId="0" animBg="1"/>
      <p:bldP spid="33866" grpId="0" animBg="1"/>
      <p:bldP spid="33867" grpId="0" animBg="1"/>
      <p:bldP spid="33868" grpId="0" animBg="1"/>
      <p:bldP spid="33869" grpId="0" animBg="1"/>
      <p:bldP spid="33870" grpId="0" animBg="1"/>
      <p:bldP spid="33871" grpId="0" build="p" autoUpdateAnimBg="0"/>
      <p:bldP spid="33872"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02" name="Rectangle 2"/>
          <p:cNvSpPr>
            <a:spLocks noGrp="1"/>
          </p:cNvSpPr>
          <p:nvPr>
            <p:ph type="title"/>
          </p:nvPr>
        </p:nvSpPr>
        <p:spPr>
          <a:xfrm>
            <a:off x="107504" y="404664"/>
            <a:ext cx="7270576" cy="298450"/>
          </a:xfrm>
        </p:spPr>
        <p:txBody>
          <a:bodyPr vert="horz" wrap="square" lIns="91440" tIns="45720" rIns="91440" bIns="45720" anchor="ctr"/>
          <a:lstStyle/>
          <a:p>
            <a:pPr eaLnBrk="1" hangingPunct="1"/>
            <a:r>
              <a:rPr lang="zh-CN" altLang="en-US" sz="3600" dirty="0"/>
              <a:t>二、竞争与险象的产生</a:t>
            </a:r>
          </a:p>
        </p:txBody>
      </p:sp>
      <p:sp>
        <p:nvSpPr>
          <p:cNvPr id="153603" name="Rectangle 3"/>
          <p:cNvSpPr>
            <a:spLocks noGrp="1"/>
          </p:cNvSpPr>
          <p:nvPr>
            <p:ph idx="1"/>
          </p:nvPr>
        </p:nvSpPr>
        <p:spPr/>
        <p:txBody>
          <a:bodyPr vert="horz" wrap="square" lIns="91440" tIns="45720" rIns="91440" bIns="45720" anchor="t"/>
          <a:lstStyle/>
          <a:p>
            <a:pPr eaLnBrk="1" hangingPunct="1"/>
            <a:r>
              <a:rPr lang="zh-CN" altLang="en-US" sz="2000" dirty="0">
                <a:latin typeface="SimSun" panose="02010600030101010101" pitchFamily="2" charset="-122"/>
                <a:ea typeface="SimSun" panose="02010600030101010101" pitchFamily="2" charset="-122"/>
              </a:rPr>
              <a:t>在逻辑电路中，可以把</a:t>
            </a:r>
            <a:r>
              <a:rPr lang="zh-CN" altLang="en-US" sz="2000" dirty="0">
                <a:solidFill>
                  <a:srgbClr val="FF0000"/>
                </a:solidFill>
                <a:latin typeface="SimSun" panose="02010600030101010101" pitchFamily="2" charset="-122"/>
                <a:ea typeface="SimSun" panose="02010600030101010101" pitchFamily="2" charset="-122"/>
              </a:rPr>
              <a:t>竞争</a:t>
            </a:r>
            <a:r>
              <a:rPr lang="zh-CN" altLang="en-US" sz="2000" dirty="0">
                <a:latin typeface="SimSun" panose="02010600030101010101" pitchFamily="2" charset="-122"/>
                <a:ea typeface="SimSun" panose="02010600030101010101" pitchFamily="2" charset="-122"/>
              </a:rPr>
              <a:t>现象广义地理解为多个信号到达某一点时由时差所引起的现象。</a:t>
            </a:r>
          </a:p>
          <a:p>
            <a:pPr eaLnBrk="1" hangingPunct="1"/>
            <a:r>
              <a:rPr lang="zh-CN" altLang="en-US" sz="2000" dirty="0">
                <a:latin typeface="SimSun" panose="02010600030101010101" pitchFamily="2" charset="-122"/>
                <a:ea typeface="SimSun" panose="02010600030101010101" pitchFamily="2" charset="-122"/>
              </a:rPr>
              <a:t>如果电路中存在竞争现象，当输入信号变化时就有可能引起输出信号出现非预期的错误输出，这种现象称为</a:t>
            </a:r>
            <a:r>
              <a:rPr lang="zh-CN" altLang="en-US" sz="2000" dirty="0">
                <a:solidFill>
                  <a:schemeClr val="accent2"/>
                </a:solidFill>
                <a:latin typeface="SimSun" panose="02010600030101010101" pitchFamily="2" charset="-122"/>
                <a:ea typeface="SimSun" panose="02010600030101010101" pitchFamily="2" charset="-122"/>
              </a:rPr>
              <a:t>险象</a:t>
            </a:r>
            <a:r>
              <a:rPr lang="en-US" altLang="zh-CN" sz="2000" dirty="0">
                <a:latin typeface="SimSun" panose="02010600030101010101" pitchFamily="2" charset="-122"/>
                <a:ea typeface="SimSun" panose="02010600030101010101" pitchFamily="2" charset="-122"/>
              </a:rPr>
              <a:t>(hazard)</a:t>
            </a:r>
            <a:r>
              <a:rPr lang="zh-CN" altLang="en-US" sz="2000" dirty="0">
                <a:latin typeface="SimSun" panose="02010600030101010101" pitchFamily="2" charset="-122"/>
                <a:ea typeface="SimSun" panose="02010600030101010101" pitchFamily="2" charset="-122"/>
              </a:rPr>
              <a:t>。</a:t>
            </a:r>
          </a:p>
          <a:p>
            <a:pPr eaLnBrk="1" hangingPunct="1"/>
            <a:r>
              <a:rPr lang="zh-CN" altLang="en-US" sz="2000" dirty="0">
                <a:latin typeface="SimSun" panose="02010600030101010101" pitchFamily="2" charset="-122"/>
                <a:ea typeface="SimSun" panose="02010600030101010101" pitchFamily="2" charset="-122"/>
              </a:rPr>
              <a:t>并不是所有的竞争都会产生错误输出，常把不会产生错误输出的竞争称为</a:t>
            </a:r>
            <a:r>
              <a:rPr lang="zh-CN" altLang="en-US" sz="2000" dirty="0">
                <a:solidFill>
                  <a:srgbClr val="FF0000"/>
                </a:solidFill>
                <a:latin typeface="SimSun" panose="02010600030101010101" pitchFamily="2" charset="-122"/>
                <a:ea typeface="SimSun" panose="02010600030101010101" pitchFamily="2" charset="-122"/>
              </a:rPr>
              <a:t>非临界竞争</a:t>
            </a:r>
            <a:r>
              <a:rPr lang="en-US" altLang="zh-CN" sz="2000" dirty="0">
                <a:latin typeface="SimSun" panose="02010600030101010101" pitchFamily="2" charset="-122"/>
                <a:ea typeface="SimSun" panose="02010600030101010101" pitchFamily="2" charset="-122"/>
              </a:rPr>
              <a:t>(noncritical race)</a:t>
            </a:r>
            <a:r>
              <a:rPr lang="zh-CN" altLang="en-US" sz="2000" dirty="0">
                <a:latin typeface="SimSun" panose="02010600030101010101" pitchFamily="2" charset="-122"/>
                <a:ea typeface="SimSun" panose="02010600030101010101" pitchFamily="2" charset="-122"/>
              </a:rPr>
              <a:t>，而会导致错误输出的竞争称为</a:t>
            </a:r>
            <a:r>
              <a:rPr lang="zh-CN" altLang="en-US" sz="2000" dirty="0">
                <a:solidFill>
                  <a:schemeClr val="accent2"/>
                </a:solidFill>
                <a:latin typeface="SimSun" panose="02010600030101010101" pitchFamily="2" charset="-122"/>
                <a:ea typeface="SimSun" panose="02010600030101010101" pitchFamily="2" charset="-122"/>
              </a:rPr>
              <a:t>临界竞争</a:t>
            </a:r>
            <a:r>
              <a:rPr lang="en-US" altLang="zh-CN" sz="2000" dirty="0">
                <a:latin typeface="SimSun" panose="02010600030101010101" pitchFamily="2" charset="-122"/>
                <a:ea typeface="SimSun" panose="02010600030101010101" pitchFamily="2" charset="-122"/>
              </a:rPr>
              <a:t>(critical race)</a:t>
            </a:r>
            <a:r>
              <a:rPr lang="zh-CN" altLang="en-US" sz="2000" dirty="0">
                <a:latin typeface="SimSun" panose="02010600030101010101" pitchFamily="2" charset="-122"/>
                <a:ea typeface="SimSun" panose="02010600030101010101" pitchFamily="2" charset="-122"/>
              </a:rPr>
              <a:t>。</a:t>
            </a:r>
          </a:p>
          <a:p>
            <a:pPr eaLnBrk="1" hangingPunct="1"/>
            <a:r>
              <a:rPr lang="zh-CN" altLang="en-US" sz="2000" dirty="0">
                <a:latin typeface="SimSun" panose="02010600030101010101" pitchFamily="2" charset="-122"/>
                <a:ea typeface="SimSun" panose="02010600030101010101" pitchFamily="2" charset="-122"/>
              </a:rPr>
              <a:t>组合逻辑电路中的险象是一种</a:t>
            </a:r>
            <a:r>
              <a:rPr lang="zh-CN" altLang="en-US" sz="2000" dirty="0">
                <a:solidFill>
                  <a:srgbClr val="FF0000"/>
                </a:solidFill>
                <a:latin typeface="SimSun" panose="02010600030101010101" pitchFamily="2" charset="-122"/>
                <a:ea typeface="SimSun" panose="02010600030101010101" pitchFamily="2" charset="-122"/>
              </a:rPr>
              <a:t>瞬态现象</a:t>
            </a:r>
            <a:r>
              <a:rPr lang="zh-CN" altLang="en-US" sz="2000" dirty="0">
                <a:latin typeface="SimSun" panose="02010600030101010101" pitchFamily="2" charset="-122"/>
                <a:ea typeface="SimSun" panose="02010600030101010101" pitchFamily="2" charset="-122"/>
              </a:rPr>
              <a:t>，它表现为在输出端产生不应有的</a:t>
            </a:r>
            <a:r>
              <a:rPr lang="zh-CN" altLang="en-US" sz="2000" dirty="0">
                <a:solidFill>
                  <a:schemeClr val="accent2"/>
                </a:solidFill>
                <a:latin typeface="SimSun" panose="02010600030101010101" pitchFamily="2" charset="-122"/>
                <a:ea typeface="SimSun" panose="02010600030101010101" pitchFamily="2" charset="-122"/>
              </a:rPr>
              <a:t>尖峰脉冲</a:t>
            </a:r>
            <a:r>
              <a:rPr lang="zh-CN" altLang="en-US" sz="2000" dirty="0">
                <a:latin typeface="SimSun" panose="02010600030101010101" pitchFamily="2" charset="-122"/>
                <a:ea typeface="SimSun" panose="02010600030101010101" pitchFamily="2" charset="-122"/>
              </a:rPr>
              <a:t>，短暂地破坏正常逻辑关系，一旦时延结束，即可恢复正常的逻辑关系。  </a:t>
            </a:r>
          </a:p>
        </p:txBody>
      </p:sp>
    </p:spTree>
  </p:cSld>
  <p:clrMapOvr>
    <a:masterClrMapping/>
  </p:clrMapOvr>
  <p:transition spd="med">
    <p:zo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2"/>
          <p:cNvSpPr>
            <a:spLocks noGrp="1"/>
          </p:cNvSpPr>
          <p:nvPr>
            <p:ph type="title"/>
          </p:nvPr>
        </p:nvSpPr>
        <p:spPr>
          <a:xfrm>
            <a:off x="583490" y="476672"/>
            <a:ext cx="7772400" cy="298450"/>
          </a:xfrm>
        </p:spPr>
        <p:txBody>
          <a:bodyPr vert="horz" wrap="square" lIns="91440" tIns="45720" rIns="91440" bIns="45720" anchor="ctr"/>
          <a:lstStyle/>
          <a:p>
            <a:pPr eaLnBrk="1" hangingPunct="1"/>
            <a:r>
              <a:rPr lang="zh-CN" altLang="en-US" dirty="0">
                <a:solidFill>
                  <a:schemeClr val="accent2"/>
                </a:solidFill>
              </a:rPr>
              <a:t>非临界竞争和临界竞争</a:t>
            </a:r>
            <a:r>
              <a:rPr lang="zh-CN" altLang="en-US" dirty="0"/>
              <a:t> </a:t>
            </a:r>
          </a:p>
        </p:txBody>
      </p:sp>
      <p:sp>
        <p:nvSpPr>
          <p:cNvPr id="586755" name="Rectangle 3"/>
          <p:cNvSpPr>
            <a:spLocks noGrp="1"/>
          </p:cNvSpPr>
          <p:nvPr>
            <p:ph idx="1"/>
          </p:nvPr>
        </p:nvSpPr>
        <p:spPr/>
        <p:txBody>
          <a:bodyPr vert="horz" wrap="square" lIns="91440" tIns="45720" rIns="91440" bIns="45720" anchor="t"/>
          <a:lstStyle/>
          <a:p>
            <a:pPr eaLnBrk="1" hangingPunct="1"/>
            <a:r>
              <a:rPr lang="zh-CN" altLang="en-US" sz="2000" dirty="0"/>
              <a:t>一个由“与非”门构成的组合逻辑电路 </a:t>
            </a:r>
          </a:p>
          <a:p>
            <a:pPr eaLnBrk="1" hangingPunct="1"/>
            <a:r>
              <a:rPr lang="zh-CN" altLang="en-US" sz="2000" dirty="0"/>
              <a:t>输出函数表达式为</a:t>
            </a:r>
          </a:p>
          <a:p>
            <a:pPr eaLnBrk="1" hangingPunct="1"/>
            <a:endParaRPr lang="zh-CN" altLang="en-US" sz="2000" dirty="0"/>
          </a:p>
          <a:p>
            <a:pPr eaLnBrk="1" hangingPunct="1"/>
            <a:r>
              <a:rPr lang="zh-CN" altLang="en-US" sz="2000" dirty="0"/>
              <a:t>假设输入变量</a:t>
            </a:r>
            <a:r>
              <a:rPr lang="en-US" altLang="zh-CN" sz="2000" dirty="0"/>
              <a:t>B</a:t>
            </a:r>
            <a:r>
              <a:rPr lang="zh-CN" altLang="en-US" sz="2000" dirty="0"/>
              <a:t>和</a:t>
            </a:r>
            <a:r>
              <a:rPr lang="en-US" altLang="zh-CN" sz="2000" dirty="0"/>
              <a:t>C</a:t>
            </a:r>
            <a:r>
              <a:rPr lang="zh-CN" altLang="en-US" sz="2000" dirty="0"/>
              <a:t>均为</a:t>
            </a:r>
            <a:r>
              <a:rPr lang="en-US" altLang="zh-CN" sz="2000" dirty="0"/>
              <a:t>1</a:t>
            </a:r>
            <a:r>
              <a:rPr lang="zh-CN" altLang="en-US" sz="2000" dirty="0"/>
              <a:t>，则上式可变为</a:t>
            </a:r>
          </a:p>
          <a:p>
            <a:pPr eaLnBrk="1" hangingPunct="1"/>
            <a:endParaRPr lang="zh-CN" altLang="en-US" sz="2000" dirty="0"/>
          </a:p>
          <a:p>
            <a:pPr eaLnBrk="1" hangingPunct="1"/>
            <a:r>
              <a:rPr lang="zh-CN" altLang="en-US" sz="2000" dirty="0"/>
              <a:t>当</a:t>
            </a:r>
            <a:r>
              <a:rPr lang="en-US" altLang="zh-CN" sz="2000" dirty="0"/>
              <a:t>B=C=1</a:t>
            </a:r>
            <a:r>
              <a:rPr lang="zh-CN" altLang="en-US" sz="2000" dirty="0"/>
              <a:t>并且考虑延迟时间时，</a:t>
            </a:r>
            <a:r>
              <a:rPr lang="en-US" altLang="zh-CN" sz="2000" dirty="0"/>
              <a:t>A</a:t>
            </a:r>
            <a:r>
              <a:rPr lang="zh-CN" altLang="en-US" sz="2000" dirty="0"/>
              <a:t>的变化会使电路产生怎样的输出响应。假设每个门的延迟时间均为</a:t>
            </a:r>
            <a:r>
              <a:rPr lang="en-US" altLang="zh-CN" sz="2000" dirty="0"/>
              <a:t>tpd</a:t>
            </a:r>
            <a:r>
              <a:rPr lang="zh-CN" altLang="en-US" sz="2000" dirty="0"/>
              <a:t>，则下图可以说明输出对输入的响应关系。 </a:t>
            </a:r>
          </a:p>
          <a:p>
            <a:pPr eaLnBrk="1" hangingPunct="1"/>
            <a:r>
              <a:rPr lang="zh-CN" altLang="en-US" sz="2000" dirty="0"/>
              <a:t>图中</a:t>
            </a:r>
            <a:r>
              <a:rPr lang="zh-CN" altLang="en-US" sz="2000" dirty="0">
                <a:solidFill>
                  <a:srgbClr val="FF0000"/>
                </a:solidFill>
              </a:rPr>
              <a:t>标</a:t>
            </a:r>
            <a:r>
              <a:rPr lang="en-US" altLang="zh-CN" sz="2000" dirty="0">
                <a:solidFill>
                  <a:srgbClr val="FF0000"/>
                </a:solidFill>
              </a:rPr>
              <a:t>1</a:t>
            </a:r>
            <a:r>
              <a:rPr lang="zh-CN" altLang="en-US" sz="2000" dirty="0">
                <a:solidFill>
                  <a:srgbClr val="FF0000"/>
                </a:solidFill>
              </a:rPr>
              <a:t>处</a:t>
            </a:r>
            <a:r>
              <a:rPr lang="zh-CN" altLang="en-US" sz="2000" dirty="0"/>
              <a:t>存在一次</a:t>
            </a:r>
            <a:r>
              <a:rPr lang="zh-CN" altLang="en-US" sz="2000" dirty="0">
                <a:solidFill>
                  <a:schemeClr val="accent2"/>
                </a:solidFill>
              </a:rPr>
              <a:t>非临界竞争</a:t>
            </a:r>
            <a:r>
              <a:rPr lang="zh-CN" altLang="en-US" sz="2000" dirty="0"/>
              <a:t> </a:t>
            </a:r>
          </a:p>
          <a:p>
            <a:pPr eaLnBrk="1" hangingPunct="1"/>
            <a:r>
              <a:rPr lang="zh-CN" altLang="en-US" sz="2000" dirty="0"/>
              <a:t>图中</a:t>
            </a:r>
            <a:r>
              <a:rPr lang="zh-CN" altLang="en-US" sz="2000" dirty="0">
                <a:solidFill>
                  <a:srgbClr val="FF0000"/>
                </a:solidFill>
              </a:rPr>
              <a:t>标</a:t>
            </a:r>
            <a:r>
              <a:rPr lang="en-US" altLang="zh-CN" sz="2000" dirty="0">
                <a:solidFill>
                  <a:srgbClr val="FF0000"/>
                </a:solidFill>
              </a:rPr>
              <a:t>2</a:t>
            </a:r>
            <a:r>
              <a:rPr lang="zh-CN" altLang="en-US" sz="2000" dirty="0">
                <a:solidFill>
                  <a:srgbClr val="FF0000"/>
                </a:solidFill>
              </a:rPr>
              <a:t>处</a:t>
            </a:r>
            <a:r>
              <a:rPr lang="zh-CN" altLang="en-US" sz="2000" dirty="0"/>
              <a:t>存在一次</a:t>
            </a:r>
            <a:r>
              <a:rPr lang="zh-CN" altLang="en-US" sz="2000" dirty="0">
                <a:solidFill>
                  <a:schemeClr val="accent2"/>
                </a:solidFill>
              </a:rPr>
              <a:t>临界竞争</a:t>
            </a:r>
          </a:p>
          <a:p>
            <a:pPr eaLnBrk="1" hangingPunct="1"/>
            <a:endParaRPr lang="en-US" altLang="zh-CN" sz="2000" dirty="0"/>
          </a:p>
        </p:txBody>
      </p:sp>
      <p:sp>
        <p:nvSpPr>
          <p:cNvPr id="61446" name="Rectangle 4"/>
          <p:cNvSpPr/>
          <p:nvPr/>
        </p:nvSpPr>
        <p:spPr>
          <a:xfrm>
            <a:off x="0" y="3319463"/>
            <a:ext cx="9144000" cy="0"/>
          </a:xfrm>
          <a:prstGeom prst="rect">
            <a:avLst/>
          </a:prstGeom>
          <a:noFill/>
          <a:ln w="9525">
            <a:noFill/>
          </a:ln>
        </p:spPr>
        <p:txBody>
          <a:bodyPr wrap="none" anchor="ctr">
            <a:spAutoFit/>
          </a:bodyPr>
          <a:lstStyle/>
          <a:p>
            <a:endParaRPr lang="zh-CN" altLang="en-US" dirty="0">
              <a:latin typeface="宋体" panose="02010600030101010101" pitchFamily="2" charset="-122"/>
            </a:endParaRPr>
          </a:p>
        </p:txBody>
      </p:sp>
      <p:graphicFrame>
        <p:nvGraphicFramePr>
          <p:cNvPr id="586757" name="Object 5"/>
          <p:cNvGraphicFramePr>
            <a:graphicFrameLocks noChangeAspect="1"/>
          </p:cNvGraphicFramePr>
          <p:nvPr/>
        </p:nvGraphicFramePr>
        <p:xfrm>
          <a:off x="1054100" y="1946275"/>
          <a:ext cx="1520825" cy="403225"/>
        </p:xfrm>
        <a:graphic>
          <a:graphicData uri="http://schemas.openxmlformats.org/presentationml/2006/ole">
            <mc:AlternateContent xmlns:mc="http://schemas.openxmlformats.org/markup-compatibility/2006">
              <mc:Choice xmlns:v="urn:schemas-microsoft-com:vml" Requires="v">
                <p:oleObj spid="_x0000_s26708" r:id="rId4" imgW="824427" imgH="215619" progId="">
                  <p:embed/>
                </p:oleObj>
              </mc:Choice>
              <mc:Fallback>
                <p:oleObj r:id="rId4" imgW="824427" imgH="215619" progId="">
                  <p:embed/>
                  <p:pic>
                    <p:nvPicPr>
                      <p:cNvPr id="0" name="Picture 5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4100" y="1946275"/>
                        <a:ext cx="1520825"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1447" name="Rectangle 6"/>
          <p:cNvSpPr/>
          <p:nvPr/>
        </p:nvSpPr>
        <p:spPr>
          <a:xfrm>
            <a:off x="0" y="3328988"/>
            <a:ext cx="9144000" cy="0"/>
          </a:xfrm>
          <a:prstGeom prst="rect">
            <a:avLst/>
          </a:prstGeom>
          <a:noFill/>
          <a:ln w="9525">
            <a:noFill/>
          </a:ln>
        </p:spPr>
        <p:txBody>
          <a:bodyPr wrap="none" anchor="ctr">
            <a:spAutoFit/>
          </a:bodyPr>
          <a:lstStyle/>
          <a:p>
            <a:endParaRPr lang="zh-CN" altLang="en-US" dirty="0">
              <a:latin typeface="宋体" panose="02010600030101010101" pitchFamily="2" charset="-122"/>
            </a:endParaRPr>
          </a:p>
        </p:txBody>
      </p:sp>
      <p:graphicFrame>
        <p:nvGraphicFramePr>
          <p:cNvPr id="586759" name="Object 7"/>
          <p:cNvGraphicFramePr>
            <a:graphicFrameLocks noChangeAspect="1"/>
          </p:cNvGraphicFramePr>
          <p:nvPr/>
        </p:nvGraphicFramePr>
        <p:xfrm>
          <a:off x="1042988" y="2852738"/>
          <a:ext cx="1652587" cy="381000"/>
        </p:xfrm>
        <a:graphic>
          <a:graphicData uri="http://schemas.openxmlformats.org/presentationml/2006/ole">
            <mc:AlternateContent xmlns:mc="http://schemas.openxmlformats.org/markup-compatibility/2006">
              <mc:Choice xmlns:v="urn:schemas-microsoft-com:vml" Requires="v">
                <p:oleObj spid="_x0000_s26709" r:id="rId6" imgW="863225" imgH="203112" progId="">
                  <p:embed/>
                </p:oleObj>
              </mc:Choice>
              <mc:Fallback>
                <p:oleObj r:id="rId6" imgW="863225" imgH="203112" progId="">
                  <p:embed/>
                  <p:pic>
                    <p:nvPicPr>
                      <p:cNvPr id="0" name="Picture 5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2988" y="2852738"/>
                        <a:ext cx="165258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pic>
        <p:nvPicPr>
          <p:cNvPr id="586760" name="Picture 8"/>
          <p:cNvPicPr>
            <a:picLocks noChangeAspect="1"/>
          </p:cNvPicPr>
          <p:nvPr/>
        </p:nvPicPr>
        <p:blipFill>
          <a:blip r:embed="rId8"/>
          <a:stretch>
            <a:fillRect/>
          </a:stretch>
        </p:blipFill>
        <p:spPr>
          <a:xfrm>
            <a:off x="5464175" y="981075"/>
            <a:ext cx="3571875" cy="2257425"/>
          </a:xfrm>
          <a:prstGeom prst="rect">
            <a:avLst/>
          </a:prstGeom>
          <a:noFill/>
          <a:ln w="28575" cap="flat" cmpd="sng">
            <a:solidFill>
              <a:schemeClr val="accent2"/>
            </a:solidFill>
            <a:prstDash val="solid"/>
            <a:miter/>
            <a:headEnd type="none" w="med" len="med"/>
            <a:tailEnd type="none" w="med" len="med"/>
          </a:ln>
        </p:spPr>
      </p:pic>
      <p:pic>
        <p:nvPicPr>
          <p:cNvPr id="586761" name="Picture 9"/>
          <p:cNvPicPr>
            <a:picLocks noChangeAspect="1"/>
          </p:cNvPicPr>
          <p:nvPr/>
        </p:nvPicPr>
        <p:blipFill>
          <a:blip r:embed="rId9"/>
          <a:stretch>
            <a:fillRect/>
          </a:stretch>
        </p:blipFill>
        <p:spPr>
          <a:xfrm>
            <a:off x="5435600" y="3357563"/>
            <a:ext cx="3600450" cy="2838450"/>
          </a:xfrm>
          <a:prstGeom prst="rect">
            <a:avLst/>
          </a:prstGeom>
          <a:noFill/>
          <a:ln w="28575" cap="rnd" cmpd="sng">
            <a:solidFill>
              <a:srgbClr val="FF0000"/>
            </a:solidFill>
            <a:prstDash val="sysDot"/>
            <a:miter/>
            <a:headEnd type="none" w="med" len="med"/>
            <a:tailEnd type="none" w="med" len="med"/>
          </a:ln>
        </p:spPr>
      </p:pic>
      <p:sp>
        <p:nvSpPr>
          <p:cNvPr id="61450" name="Oval 10"/>
          <p:cNvSpPr/>
          <p:nvPr/>
        </p:nvSpPr>
        <p:spPr>
          <a:xfrm>
            <a:off x="6659563" y="5445125"/>
            <a:ext cx="144462" cy="431800"/>
          </a:xfrm>
          <a:prstGeom prst="ellipse">
            <a:avLst/>
          </a:prstGeom>
          <a:noFill/>
          <a:ln w="9525">
            <a:noFill/>
          </a:ln>
        </p:spPr>
        <p:txBody>
          <a:bodyPr wrap="none" anchor="ctr">
            <a:spAutoFit/>
          </a:bodyPr>
          <a:lstStyle/>
          <a:p>
            <a:endParaRPr lang="zh-CN" altLang="en-US" dirty="0">
              <a:latin typeface="宋体" panose="02010600030101010101" pitchFamily="2" charset="-122"/>
            </a:endParaRPr>
          </a:p>
        </p:txBody>
      </p:sp>
      <p:sp>
        <p:nvSpPr>
          <p:cNvPr id="586763" name="Oval 11"/>
          <p:cNvSpPr/>
          <p:nvPr/>
        </p:nvSpPr>
        <p:spPr>
          <a:xfrm>
            <a:off x="6548438" y="5516563"/>
            <a:ext cx="431800" cy="504825"/>
          </a:xfrm>
          <a:prstGeom prst="ellipse">
            <a:avLst/>
          </a:prstGeom>
          <a:noFill/>
          <a:ln w="28575" cap="flat" cmpd="sng">
            <a:solidFill>
              <a:srgbClr val="006600"/>
            </a:solidFill>
            <a:prstDash val="solid"/>
            <a:headEnd type="none" w="med" len="med"/>
            <a:tailEnd type="none" w="med" len="med"/>
          </a:ln>
        </p:spPr>
        <p:txBody>
          <a:bodyPr anchor="ctr">
            <a:spAutoFit/>
          </a:bodyPr>
          <a:lstStyle/>
          <a:p>
            <a:endParaRPr lang="zh-CN" altLang="en-US" dirty="0">
              <a:latin typeface="宋体" panose="02010600030101010101" pitchFamily="2" charset="-122"/>
            </a:endParaRPr>
          </a:p>
        </p:txBody>
      </p:sp>
      <p:sp>
        <p:nvSpPr>
          <p:cNvPr id="61452" name="Oval 12"/>
          <p:cNvSpPr/>
          <p:nvPr/>
        </p:nvSpPr>
        <p:spPr>
          <a:xfrm>
            <a:off x="8101013" y="5445125"/>
            <a:ext cx="71437" cy="504825"/>
          </a:xfrm>
          <a:prstGeom prst="ellipse">
            <a:avLst/>
          </a:prstGeom>
          <a:noFill/>
          <a:ln w="9525">
            <a:noFill/>
          </a:ln>
        </p:spPr>
        <p:txBody>
          <a:bodyPr wrap="none" anchor="ctr">
            <a:spAutoFit/>
          </a:bodyPr>
          <a:lstStyle/>
          <a:p>
            <a:endParaRPr lang="zh-CN" altLang="en-US" dirty="0">
              <a:latin typeface="宋体" panose="02010600030101010101" pitchFamily="2" charset="-122"/>
            </a:endParaRPr>
          </a:p>
        </p:txBody>
      </p:sp>
      <p:sp>
        <p:nvSpPr>
          <p:cNvPr id="586765" name="Oval 13"/>
          <p:cNvSpPr/>
          <p:nvPr/>
        </p:nvSpPr>
        <p:spPr>
          <a:xfrm>
            <a:off x="7964488" y="5445125"/>
            <a:ext cx="792162" cy="863600"/>
          </a:xfrm>
          <a:prstGeom prst="ellipse">
            <a:avLst/>
          </a:prstGeom>
          <a:noFill/>
          <a:ln w="28575" cap="flat" cmpd="sng">
            <a:solidFill>
              <a:srgbClr val="FF0000"/>
            </a:solidFill>
            <a:prstDash val="solid"/>
            <a:headEnd type="none" w="med" len="med"/>
            <a:tailEnd type="none" w="med" len="med"/>
          </a:ln>
        </p:spPr>
        <p:txBody>
          <a:bodyPr anchor="ctr">
            <a:spAutoFit/>
          </a:bodyPr>
          <a:lstStyle/>
          <a:p>
            <a:endParaRPr lang="zh-CN" altLang="en-US" dirty="0">
              <a:latin typeface="宋体" panose="02010600030101010101" pitchFamily="2" charset="-122"/>
            </a:endParaRPr>
          </a:p>
        </p:txBody>
      </p:sp>
    </p:spTree>
    <p:extLst>
      <p:ext uri="{BB962C8B-B14F-4D97-AF65-F5344CB8AC3E}">
        <p14:creationId xmlns:p14="http://schemas.microsoft.com/office/powerpoint/2010/main" val="3178911530"/>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67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nodeType="clickEffect">
                                  <p:stCondLst>
                                    <p:cond delay="0"/>
                                  </p:stCondLst>
                                  <p:childTnLst>
                                    <p:set>
                                      <p:cBhvr>
                                        <p:cTn id="10" dur="1" fill="hold">
                                          <p:stCondLst>
                                            <p:cond delay="0"/>
                                          </p:stCondLst>
                                        </p:cTn>
                                        <p:tgtEl>
                                          <p:spTgt spid="586760"/>
                                        </p:tgtEl>
                                        <p:attrNameLst>
                                          <p:attrName>style.visibility</p:attrName>
                                        </p:attrNameLst>
                                      </p:cBhvr>
                                      <p:to>
                                        <p:strVal val="visible"/>
                                      </p:to>
                                    </p:set>
                                    <p:animEffect transition="in" filter="box(in)">
                                      <p:cBhvr>
                                        <p:cTn id="11" dur="500"/>
                                        <p:tgtEl>
                                          <p:spTgt spid="586760"/>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86755">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58675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586755">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586759"/>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586755">
                                            <p:txEl>
                                              <p:pRg st="5" end="5"/>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8" presetClass="entr" presetSubtype="16" fill="hold" nodeType="clickEffect">
                                  <p:stCondLst>
                                    <p:cond delay="0"/>
                                  </p:stCondLst>
                                  <p:childTnLst>
                                    <p:set>
                                      <p:cBhvr>
                                        <p:cTn id="35" dur="1" fill="hold">
                                          <p:stCondLst>
                                            <p:cond delay="0"/>
                                          </p:stCondLst>
                                        </p:cTn>
                                        <p:tgtEl>
                                          <p:spTgt spid="586761"/>
                                        </p:tgtEl>
                                        <p:attrNameLst>
                                          <p:attrName>style.visibility</p:attrName>
                                        </p:attrNameLst>
                                      </p:cBhvr>
                                      <p:to>
                                        <p:strVal val="visible"/>
                                      </p:to>
                                    </p:set>
                                    <p:animEffect transition="in" filter="diamond(in)">
                                      <p:cBhvr>
                                        <p:cTn id="36" dur="2000"/>
                                        <p:tgtEl>
                                          <p:spTgt spid="586761"/>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86755">
                                            <p:txEl>
                                              <p:pRg st="6" end="6"/>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86763"/>
                                        </p:tgtEl>
                                        <p:attrNameLst>
                                          <p:attrName>style.visibility</p:attrName>
                                        </p:attrNameLst>
                                      </p:cBhvr>
                                      <p:to>
                                        <p:strVal val="visible"/>
                                      </p:to>
                                    </p:set>
                                  </p:childTnLst>
                                </p:cTn>
                              </p:par>
                              <p:par>
                                <p:cTn id="43" presetID="26" presetClass="emph" presetSubtype="0" fill="hold" grpId="1" nodeType="withEffect">
                                  <p:stCondLst>
                                    <p:cond delay="0"/>
                                  </p:stCondLst>
                                  <p:childTnLst>
                                    <p:animEffect transition="out" filter="fade">
                                      <p:cBhvr>
                                        <p:cTn id="44" dur="500" tmFilter="0, 0; .2, .5; .8, .5; 1, 0"/>
                                        <p:tgtEl>
                                          <p:spTgt spid="586763"/>
                                        </p:tgtEl>
                                      </p:cBhvr>
                                    </p:animEffect>
                                    <p:animScale>
                                      <p:cBhvr>
                                        <p:cTn id="45" dur="250" autoRev="1" fill="hold"/>
                                        <p:tgtEl>
                                          <p:spTgt spid="586763"/>
                                        </p:tgtEl>
                                      </p:cBhvr>
                                      <p:by x="105000" y="105000"/>
                                    </p:animScale>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586755">
                                            <p:txEl>
                                              <p:pRg st="7" end="7"/>
                                            </p:txEl>
                                          </p:spTgt>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586765"/>
                                        </p:tgtEl>
                                        <p:attrNameLst>
                                          <p:attrName>style.visibility</p:attrName>
                                        </p:attrNameLst>
                                      </p:cBhvr>
                                      <p:to>
                                        <p:strVal val="visible"/>
                                      </p:to>
                                    </p:set>
                                  </p:childTnLst>
                                </p:cTn>
                              </p:par>
                              <p:par>
                                <p:cTn id="52" presetID="26" presetClass="emph" presetSubtype="0" fill="hold" grpId="1" nodeType="withEffect">
                                  <p:stCondLst>
                                    <p:cond delay="0"/>
                                  </p:stCondLst>
                                  <p:childTnLst>
                                    <p:animEffect transition="out" filter="fade">
                                      <p:cBhvr>
                                        <p:cTn id="53" dur="500" tmFilter="0, 0; .2, .5; .8, .5; 1, 0"/>
                                        <p:tgtEl>
                                          <p:spTgt spid="586765"/>
                                        </p:tgtEl>
                                      </p:cBhvr>
                                    </p:animEffect>
                                    <p:animScale>
                                      <p:cBhvr>
                                        <p:cTn id="54" dur="250" autoRev="1" fill="hold"/>
                                        <p:tgtEl>
                                          <p:spTgt spid="58676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6755" grpId="0" build="p"/>
      <p:bldP spid="586763" grpId="0" animBg="1"/>
      <p:bldP spid="586763" grpId="1" animBg="1"/>
      <p:bldP spid="586765" grpId="0" animBg="1"/>
      <p:bldP spid="586765" grpId="1" animBg="1"/>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4626" name="Rectangle 2"/>
          <p:cNvSpPr>
            <a:spLocks noGrp="1"/>
          </p:cNvSpPr>
          <p:nvPr>
            <p:ph type="title"/>
          </p:nvPr>
        </p:nvSpPr>
        <p:spPr/>
        <p:txBody>
          <a:bodyPr vert="horz" wrap="square" lIns="91440" tIns="45720" rIns="91440" bIns="45720" anchor="ctr"/>
          <a:lstStyle/>
          <a:p>
            <a:pPr eaLnBrk="1" hangingPunct="1"/>
            <a:r>
              <a:rPr lang="zh-CN" altLang="en-US" dirty="0"/>
              <a:t>三、险象的分类</a:t>
            </a:r>
          </a:p>
        </p:txBody>
      </p:sp>
      <p:sp>
        <p:nvSpPr>
          <p:cNvPr id="587779" name="Rectangle 3"/>
          <p:cNvSpPr>
            <a:spLocks noGrp="1"/>
          </p:cNvSpPr>
          <p:nvPr>
            <p:ph idx="1"/>
          </p:nvPr>
        </p:nvSpPr>
        <p:spPr/>
        <p:txBody>
          <a:bodyPr vert="horz" wrap="square" lIns="91440" tIns="45720" rIns="91440" bIns="45720" anchor="t"/>
          <a:lstStyle/>
          <a:p>
            <a:pPr eaLnBrk="1" hangingPunct="1"/>
            <a:r>
              <a:rPr lang="zh-CN" altLang="en-US" dirty="0"/>
              <a:t>输入变化前后，输出是否应该相等</a:t>
            </a:r>
          </a:p>
          <a:p>
            <a:pPr lvl="1" eaLnBrk="1" hangingPunct="1"/>
            <a:r>
              <a:rPr lang="zh-CN" altLang="en-US" dirty="0">
                <a:latin typeface="SimSun" panose="02010600030101010101" pitchFamily="2" charset="-122"/>
                <a:ea typeface="SimSun" panose="02010600030101010101" pitchFamily="2" charset="-122"/>
              </a:rPr>
              <a:t>静态险象</a:t>
            </a:r>
            <a:r>
              <a:rPr lang="en-US" altLang="zh-CN" dirty="0">
                <a:latin typeface="SimSun" panose="02010600030101010101" pitchFamily="2" charset="-122"/>
                <a:ea typeface="SimSun" panose="02010600030101010101" pitchFamily="2" charset="-122"/>
              </a:rPr>
              <a:t>(static hazard)</a:t>
            </a:r>
            <a:r>
              <a:rPr lang="zh-CN" altLang="en-US" dirty="0">
                <a:latin typeface="SimSun" panose="02010600030101010101" pitchFamily="2" charset="-122"/>
                <a:ea typeface="SimSun" panose="02010600030101010101" pitchFamily="2" charset="-122"/>
              </a:rPr>
              <a:t>：如果在输入变化而输出不应发生变化的情况下，输出端却产生了短暂的错误输出，即产生了险象 </a:t>
            </a:r>
          </a:p>
          <a:p>
            <a:pPr lvl="1" eaLnBrk="1" hangingPunct="1"/>
            <a:r>
              <a:rPr lang="zh-CN" altLang="en-US" dirty="0">
                <a:latin typeface="SimSun" panose="02010600030101010101" pitchFamily="2" charset="-122"/>
                <a:ea typeface="SimSun" panose="02010600030101010101" pitchFamily="2" charset="-122"/>
              </a:rPr>
              <a:t>动态险象</a:t>
            </a:r>
            <a:r>
              <a:rPr lang="en-US" altLang="zh-CN" dirty="0">
                <a:latin typeface="SimSun" panose="02010600030101010101" pitchFamily="2" charset="-122"/>
                <a:ea typeface="SimSun" panose="02010600030101010101" pitchFamily="2" charset="-122"/>
              </a:rPr>
              <a:t>(dynamic hazard)</a:t>
            </a:r>
            <a:r>
              <a:rPr lang="zh-CN" altLang="en-US" dirty="0">
                <a:latin typeface="SimSun" panose="02010600030101010101" pitchFamily="2" charset="-122"/>
                <a:ea typeface="SimSun" panose="02010600030101010101" pitchFamily="2" charset="-122"/>
              </a:rPr>
              <a:t>：如果在输入变化而输出应该变化的情况下，输出在变化过程中产生了短暂的错误输出 </a:t>
            </a:r>
          </a:p>
          <a:p>
            <a:pPr eaLnBrk="1" hangingPunct="1"/>
            <a:r>
              <a:rPr lang="zh-CN" altLang="en-US" dirty="0"/>
              <a:t>错误输出的尖峰脉冲的极性</a:t>
            </a:r>
          </a:p>
          <a:p>
            <a:pPr lvl="1" eaLnBrk="1" hangingPunct="1"/>
            <a:r>
              <a:rPr lang="zh-CN" altLang="en-US" dirty="0">
                <a:latin typeface="SimSun" panose="02010600030101010101" pitchFamily="2" charset="-122"/>
                <a:ea typeface="SimSun" panose="02010600030101010101" pitchFamily="2" charset="-122"/>
              </a:rPr>
              <a:t>“</a:t>
            </a:r>
            <a:r>
              <a:rPr lang="en-US" altLang="zh-CN" dirty="0">
                <a:latin typeface="SimSun" panose="02010600030101010101" pitchFamily="2" charset="-122"/>
                <a:ea typeface="SimSun" panose="02010600030101010101" pitchFamily="2" charset="-122"/>
              </a:rPr>
              <a:t>0”</a:t>
            </a:r>
            <a:r>
              <a:rPr lang="zh-CN" altLang="en-US" dirty="0">
                <a:latin typeface="SimSun" panose="02010600030101010101" pitchFamily="2" charset="-122"/>
                <a:ea typeface="SimSun" panose="02010600030101010101" pitchFamily="2" charset="-122"/>
              </a:rPr>
              <a:t>型险象</a:t>
            </a:r>
          </a:p>
          <a:p>
            <a:pPr lvl="1" eaLnBrk="1" hangingPunct="1"/>
            <a:r>
              <a:rPr lang="zh-CN" altLang="en-US" dirty="0">
                <a:latin typeface="SimSun" panose="02010600030101010101" pitchFamily="2" charset="-122"/>
                <a:ea typeface="SimSun" panose="02010600030101010101" pitchFamily="2" charset="-122"/>
              </a:rPr>
              <a:t>“</a:t>
            </a:r>
            <a:r>
              <a:rPr lang="en-US" altLang="zh-CN" dirty="0">
                <a:latin typeface="SimSun" panose="02010600030101010101" pitchFamily="2" charset="-122"/>
                <a:ea typeface="SimSun" panose="02010600030101010101" pitchFamily="2" charset="-122"/>
              </a:rPr>
              <a:t>1”</a:t>
            </a:r>
            <a:r>
              <a:rPr lang="zh-CN" altLang="en-US" dirty="0">
                <a:latin typeface="SimSun" panose="02010600030101010101" pitchFamily="2" charset="-122"/>
                <a:ea typeface="SimSun" panose="02010600030101010101" pitchFamily="2" charset="-122"/>
              </a:rPr>
              <a:t>型险象 </a:t>
            </a:r>
          </a:p>
        </p:txBody>
      </p:sp>
      <p:pic>
        <p:nvPicPr>
          <p:cNvPr id="587780" name="Picture 4" descr="LJ96"/>
          <p:cNvPicPr>
            <a:picLocks noChangeAspect="1"/>
          </p:cNvPicPr>
          <p:nvPr/>
        </p:nvPicPr>
        <p:blipFill>
          <a:blip r:embed="rId3"/>
          <a:stretch>
            <a:fillRect/>
          </a:stretch>
        </p:blipFill>
        <p:spPr>
          <a:xfrm>
            <a:off x="3347864" y="3752850"/>
            <a:ext cx="5507037" cy="2901950"/>
          </a:xfrm>
          <a:prstGeom prst="rect">
            <a:avLst/>
          </a:prstGeom>
          <a:noFill/>
          <a:ln w="9525">
            <a:noFill/>
          </a:ln>
        </p:spPr>
      </p:pic>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777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8777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8777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777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8777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8777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587780"/>
                                        </p:tgtEl>
                                        <p:attrNameLst>
                                          <p:attrName>style.visibility</p:attrName>
                                        </p:attrNameLst>
                                      </p:cBhvr>
                                      <p:to>
                                        <p:strVal val="visible"/>
                                      </p:to>
                                    </p:set>
                                    <p:animEffect transition="in" filter="box(in)">
                                      <p:cBhvr>
                                        <p:cTn id="23" dur="500"/>
                                        <p:tgtEl>
                                          <p:spTgt spid="5877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7779"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0594" name="Rectangle 2"/>
          <p:cNvSpPr>
            <a:spLocks noGrp="1"/>
          </p:cNvSpPr>
          <p:nvPr>
            <p:ph type="title"/>
          </p:nvPr>
        </p:nvSpPr>
        <p:spPr/>
        <p:txBody>
          <a:bodyPr vert="horz" wrap="square" lIns="91440" tIns="45720" rIns="91440" bIns="45720" anchor="ctr"/>
          <a:lstStyle/>
          <a:p>
            <a:pPr eaLnBrk="1" hangingPunct="1"/>
            <a:r>
              <a:rPr lang="en-US" altLang="zh-CN" dirty="0"/>
              <a:t>3.1.1 </a:t>
            </a:r>
            <a:r>
              <a:rPr lang="zh-CN" altLang="en-US" dirty="0"/>
              <a:t>组合逻辑电路分析的一般方法 </a:t>
            </a:r>
          </a:p>
        </p:txBody>
      </p:sp>
      <p:sp>
        <p:nvSpPr>
          <p:cNvPr id="518147" name="Rectangle 3"/>
          <p:cNvSpPr>
            <a:spLocks noGrp="1"/>
          </p:cNvSpPr>
          <p:nvPr>
            <p:ph idx="1"/>
          </p:nvPr>
        </p:nvSpPr>
        <p:spPr>
          <a:xfrm>
            <a:off x="125412" y="909637"/>
            <a:ext cx="8893175" cy="5543550"/>
          </a:xfrm>
        </p:spPr>
        <p:txBody>
          <a:bodyPr vert="horz" wrap="square" lIns="91440" tIns="45720" rIns="91440" bIns="45720" anchor="t"/>
          <a:lstStyle/>
          <a:p>
            <a:pPr marL="0" indent="0" eaLnBrk="1" hangingPunct="1">
              <a:lnSpc>
                <a:spcPct val="115000"/>
              </a:lnSpc>
              <a:buNone/>
            </a:pPr>
            <a:r>
              <a:rPr lang="zh-CN" altLang="en-US" sz="2000" dirty="0"/>
              <a:t>基本步骤：</a:t>
            </a:r>
            <a:endParaRPr lang="en-US" altLang="zh-CN" sz="2000" dirty="0"/>
          </a:p>
          <a:p>
            <a:pPr eaLnBrk="1" hangingPunct="1">
              <a:lnSpc>
                <a:spcPct val="115000"/>
              </a:lnSpc>
            </a:pPr>
            <a:endParaRPr lang="en-US" altLang="zh-CN" sz="2000" dirty="0"/>
          </a:p>
          <a:p>
            <a:pPr marL="0" indent="0" eaLnBrk="1" hangingPunct="1">
              <a:lnSpc>
                <a:spcPct val="115000"/>
              </a:lnSpc>
              <a:buNone/>
            </a:pPr>
            <a:endParaRPr lang="en-US" altLang="zh-CN" sz="2000" dirty="0"/>
          </a:p>
          <a:p>
            <a:pPr eaLnBrk="1" hangingPunct="1">
              <a:lnSpc>
                <a:spcPct val="115000"/>
              </a:lnSpc>
            </a:pPr>
            <a:r>
              <a:rPr lang="zh-CN" altLang="en-US" sz="2000" dirty="0"/>
              <a:t>跟据逻辑电路图，写出输出函数表达式</a:t>
            </a:r>
          </a:p>
          <a:p>
            <a:pPr lvl="1" eaLnBrk="1" hangingPunct="1">
              <a:lnSpc>
                <a:spcPct val="115000"/>
              </a:lnSpc>
            </a:pPr>
            <a:r>
              <a:rPr lang="zh-CN" altLang="en-US" sz="2000" dirty="0">
                <a:latin typeface="SimSun" panose="02010600030101010101" pitchFamily="2" charset="-122"/>
                <a:ea typeface="SimSun" panose="02010600030101010101" pitchFamily="2" charset="-122"/>
              </a:rPr>
              <a:t>首先，将电路图的输入和输出端都用字母表示；</a:t>
            </a:r>
            <a:endParaRPr lang="en-US" altLang="zh-CN" sz="2000" dirty="0">
              <a:latin typeface="SimSun" panose="02010600030101010101" pitchFamily="2" charset="-122"/>
              <a:ea typeface="SimSun" panose="02010600030101010101" pitchFamily="2" charset="-122"/>
            </a:endParaRPr>
          </a:p>
          <a:p>
            <a:pPr lvl="1" eaLnBrk="1" hangingPunct="1">
              <a:lnSpc>
                <a:spcPct val="115000"/>
              </a:lnSpc>
            </a:pPr>
            <a:r>
              <a:rPr lang="zh-CN" altLang="en-US" sz="2000" dirty="0">
                <a:latin typeface="SimSun" panose="02010600030101010101" pitchFamily="2" charset="-122"/>
                <a:ea typeface="SimSun" panose="02010600030101010101" pitchFamily="2" charset="-122"/>
              </a:rPr>
              <a:t>然后从最靠近输入的一端开始，依次写出各个门的逻辑表达式，并将前级门的输出函数代入到后一级门的输入函数表达式中，直至得到仅以输入变量表示的最终输出函数表达式</a:t>
            </a:r>
          </a:p>
          <a:p>
            <a:pPr eaLnBrk="1" hangingPunct="1">
              <a:lnSpc>
                <a:spcPct val="115000"/>
              </a:lnSpc>
            </a:pPr>
            <a:r>
              <a:rPr lang="zh-CN" altLang="en-US" sz="2000" dirty="0"/>
              <a:t> 对输出函数表达式进行化简</a:t>
            </a:r>
          </a:p>
          <a:p>
            <a:pPr lvl="1" eaLnBrk="1" hangingPunct="1">
              <a:lnSpc>
                <a:spcPct val="115000"/>
              </a:lnSpc>
            </a:pPr>
            <a:r>
              <a:rPr lang="zh-CN" altLang="en-US" sz="2000" dirty="0">
                <a:latin typeface="SimSun" panose="02010600030101010101" pitchFamily="2" charset="-122"/>
                <a:ea typeface="SimSun" panose="02010600030101010101" pitchFamily="2" charset="-122"/>
              </a:rPr>
              <a:t>化简方法可视具体情况，灵活运用前面所学的方法</a:t>
            </a:r>
            <a:r>
              <a:rPr lang="zh-CN" altLang="en-US" sz="2000" dirty="0"/>
              <a:t>。</a:t>
            </a:r>
          </a:p>
          <a:p>
            <a:pPr eaLnBrk="1" hangingPunct="1">
              <a:lnSpc>
                <a:spcPct val="115000"/>
              </a:lnSpc>
            </a:pPr>
            <a:r>
              <a:rPr lang="zh-CN" altLang="en-US" sz="2000" dirty="0"/>
              <a:t>列出真值表</a:t>
            </a:r>
          </a:p>
          <a:p>
            <a:pPr eaLnBrk="1" hangingPunct="1">
              <a:lnSpc>
                <a:spcPct val="115000"/>
              </a:lnSpc>
            </a:pPr>
            <a:r>
              <a:rPr lang="zh-CN" altLang="en-US" sz="2000" dirty="0"/>
              <a:t>逻辑功能描述</a:t>
            </a:r>
          </a:p>
          <a:p>
            <a:pPr lvl="1" eaLnBrk="1" hangingPunct="1">
              <a:lnSpc>
                <a:spcPct val="115000"/>
              </a:lnSpc>
            </a:pPr>
            <a:r>
              <a:rPr lang="zh-CN" altLang="en-US" sz="2000" dirty="0">
                <a:latin typeface="SimSun" panose="02010600030101010101" pitchFamily="2" charset="-122"/>
                <a:ea typeface="SimSun" panose="02010600030101010101" pitchFamily="2" charset="-122"/>
              </a:rPr>
              <a:t>用文字概括地描述电路的功能，并对原电路的设计方案进行评定，必要时提出改进意见和方案。</a:t>
            </a:r>
          </a:p>
        </p:txBody>
      </p:sp>
      <p:sp>
        <p:nvSpPr>
          <p:cNvPr id="7" name="Text Box 380">
            <a:extLst>
              <a:ext uri="{FF2B5EF4-FFF2-40B4-BE49-F238E27FC236}">
                <a16:creationId xmlns:a16="http://schemas.microsoft.com/office/drawing/2014/main" id="{A95DD442-32F0-3C40-880F-E1183B4B7ABB}"/>
              </a:ext>
            </a:extLst>
          </p:cNvPr>
          <p:cNvSpPr txBox="1">
            <a:spLocks noChangeArrowheads="1"/>
          </p:cNvSpPr>
          <p:nvPr/>
        </p:nvSpPr>
        <p:spPr bwMode="auto">
          <a:xfrm>
            <a:off x="2438400" y="1484139"/>
            <a:ext cx="1524000" cy="415925"/>
          </a:xfrm>
          <a:prstGeom prst="rect">
            <a:avLst/>
          </a:prstGeom>
          <a:noFill/>
          <a:ln w="19050">
            <a:solidFill>
              <a:srgbClr val="0066CC"/>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solidFill>
                  <a:srgbClr val="000000"/>
                </a:solidFill>
              </a:rPr>
              <a:t>函数表达式</a:t>
            </a:r>
          </a:p>
        </p:txBody>
      </p:sp>
      <p:sp>
        <p:nvSpPr>
          <p:cNvPr id="8" name="Text Box 381">
            <a:extLst>
              <a:ext uri="{FF2B5EF4-FFF2-40B4-BE49-F238E27FC236}">
                <a16:creationId xmlns:a16="http://schemas.microsoft.com/office/drawing/2014/main" id="{4553CC37-7C5B-BC43-9F1F-D0077B6CF2E5}"/>
              </a:ext>
            </a:extLst>
          </p:cNvPr>
          <p:cNvSpPr txBox="1">
            <a:spLocks noChangeArrowheads="1"/>
          </p:cNvSpPr>
          <p:nvPr/>
        </p:nvSpPr>
        <p:spPr bwMode="auto">
          <a:xfrm>
            <a:off x="5029200" y="1788939"/>
            <a:ext cx="1066800" cy="415925"/>
          </a:xfrm>
          <a:prstGeom prst="rect">
            <a:avLst/>
          </a:prstGeom>
          <a:noFill/>
          <a:ln w="19050">
            <a:solidFill>
              <a:srgbClr val="0066CC"/>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a:solidFill>
                  <a:srgbClr val="000000"/>
                </a:solidFill>
              </a:rPr>
              <a:t>真值表</a:t>
            </a:r>
          </a:p>
        </p:txBody>
      </p:sp>
      <p:sp>
        <p:nvSpPr>
          <p:cNvPr id="9" name="Text Box 382">
            <a:extLst>
              <a:ext uri="{FF2B5EF4-FFF2-40B4-BE49-F238E27FC236}">
                <a16:creationId xmlns:a16="http://schemas.microsoft.com/office/drawing/2014/main" id="{E8A25C4D-29B0-C946-95C4-2CF149284AC9}"/>
              </a:ext>
            </a:extLst>
          </p:cNvPr>
          <p:cNvSpPr txBox="1">
            <a:spLocks noChangeArrowheads="1"/>
          </p:cNvSpPr>
          <p:nvPr/>
        </p:nvSpPr>
        <p:spPr bwMode="auto">
          <a:xfrm>
            <a:off x="5029200" y="1179339"/>
            <a:ext cx="1066800" cy="415925"/>
          </a:xfrm>
          <a:prstGeom prst="rect">
            <a:avLst/>
          </a:prstGeom>
          <a:noFill/>
          <a:ln w="19050">
            <a:solidFill>
              <a:srgbClr val="0066CC"/>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a:solidFill>
                  <a:srgbClr val="000000"/>
                </a:solidFill>
              </a:rPr>
              <a:t>最简式</a:t>
            </a:r>
          </a:p>
        </p:txBody>
      </p:sp>
      <p:sp>
        <p:nvSpPr>
          <p:cNvPr id="10" name="Text Box 383">
            <a:extLst>
              <a:ext uri="{FF2B5EF4-FFF2-40B4-BE49-F238E27FC236}">
                <a16:creationId xmlns:a16="http://schemas.microsoft.com/office/drawing/2014/main" id="{C2F78F7D-A5B3-9040-8965-97AD943AAE51}"/>
              </a:ext>
            </a:extLst>
          </p:cNvPr>
          <p:cNvSpPr txBox="1">
            <a:spLocks noChangeArrowheads="1"/>
          </p:cNvSpPr>
          <p:nvPr/>
        </p:nvSpPr>
        <p:spPr bwMode="auto">
          <a:xfrm>
            <a:off x="7162800" y="1484139"/>
            <a:ext cx="1541463" cy="415925"/>
          </a:xfrm>
          <a:prstGeom prst="rect">
            <a:avLst/>
          </a:prstGeom>
          <a:noFill/>
          <a:ln w="19050">
            <a:solidFill>
              <a:srgbClr val="0066CC"/>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000000"/>
                </a:solidFill>
              </a:rPr>
              <a:t>描述功能</a:t>
            </a:r>
          </a:p>
        </p:txBody>
      </p:sp>
      <p:sp>
        <p:nvSpPr>
          <p:cNvPr id="11" name="Text Box 384">
            <a:extLst>
              <a:ext uri="{FF2B5EF4-FFF2-40B4-BE49-F238E27FC236}">
                <a16:creationId xmlns:a16="http://schemas.microsoft.com/office/drawing/2014/main" id="{0702DA0F-5B7F-BA41-A67E-F001C18A3FAA}"/>
              </a:ext>
            </a:extLst>
          </p:cNvPr>
          <p:cNvSpPr txBox="1">
            <a:spLocks noChangeArrowheads="1"/>
          </p:cNvSpPr>
          <p:nvPr/>
        </p:nvSpPr>
        <p:spPr bwMode="auto">
          <a:xfrm>
            <a:off x="457200" y="1484139"/>
            <a:ext cx="1447800" cy="415925"/>
          </a:xfrm>
          <a:prstGeom prst="rect">
            <a:avLst/>
          </a:prstGeom>
          <a:noFill/>
          <a:ln w="19050">
            <a:solidFill>
              <a:srgbClr val="0066CC"/>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solidFill>
                  <a:srgbClr val="000000"/>
                </a:solidFill>
              </a:rPr>
              <a:t>组合电路</a:t>
            </a:r>
          </a:p>
        </p:txBody>
      </p:sp>
      <p:sp>
        <p:nvSpPr>
          <p:cNvPr id="12" name="Line 386">
            <a:extLst>
              <a:ext uri="{FF2B5EF4-FFF2-40B4-BE49-F238E27FC236}">
                <a16:creationId xmlns:a16="http://schemas.microsoft.com/office/drawing/2014/main" id="{61F49642-851B-B943-8E39-C2A41421F807}"/>
              </a:ext>
            </a:extLst>
          </p:cNvPr>
          <p:cNvSpPr>
            <a:spLocks noChangeShapeType="1"/>
          </p:cNvSpPr>
          <p:nvPr/>
        </p:nvSpPr>
        <p:spPr bwMode="auto">
          <a:xfrm>
            <a:off x="1905000" y="1712739"/>
            <a:ext cx="533400" cy="0"/>
          </a:xfrm>
          <a:prstGeom prst="line">
            <a:avLst/>
          </a:prstGeom>
          <a:noFill/>
          <a:ln w="19050">
            <a:solidFill>
              <a:srgbClr val="0066CC"/>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nvGrpSpPr>
          <p:cNvPr id="13" name="Group 397">
            <a:extLst>
              <a:ext uri="{FF2B5EF4-FFF2-40B4-BE49-F238E27FC236}">
                <a16:creationId xmlns:a16="http://schemas.microsoft.com/office/drawing/2014/main" id="{B49CE9A2-8064-CE42-822C-5CF10D649FBE}"/>
              </a:ext>
            </a:extLst>
          </p:cNvPr>
          <p:cNvGrpSpPr>
            <a:grpSpLocks/>
          </p:cNvGrpSpPr>
          <p:nvPr/>
        </p:nvGrpSpPr>
        <p:grpSpPr bwMode="auto">
          <a:xfrm>
            <a:off x="3962400" y="1407939"/>
            <a:ext cx="1066800" cy="609600"/>
            <a:chOff x="2544" y="3504"/>
            <a:chExt cx="672" cy="384"/>
          </a:xfrm>
        </p:grpSpPr>
        <p:sp>
          <p:nvSpPr>
            <p:cNvPr id="14" name="Line 388">
              <a:extLst>
                <a:ext uri="{FF2B5EF4-FFF2-40B4-BE49-F238E27FC236}">
                  <a16:creationId xmlns:a16="http://schemas.microsoft.com/office/drawing/2014/main" id="{0350D9DA-CA18-624C-BF57-0D46BBF5470E}"/>
                </a:ext>
              </a:extLst>
            </p:cNvPr>
            <p:cNvSpPr>
              <a:spLocks noChangeShapeType="1"/>
            </p:cNvSpPr>
            <p:nvPr/>
          </p:nvSpPr>
          <p:spPr bwMode="auto">
            <a:xfrm>
              <a:off x="2880" y="3504"/>
              <a:ext cx="0" cy="384"/>
            </a:xfrm>
            <a:prstGeom prst="line">
              <a:avLst/>
            </a:prstGeom>
            <a:noFill/>
            <a:ln w="19050">
              <a:solidFill>
                <a:srgbClr val="0066CC"/>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5" name="Line 389">
              <a:extLst>
                <a:ext uri="{FF2B5EF4-FFF2-40B4-BE49-F238E27FC236}">
                  <a16:creationId xmlns:a16="http://schemas.microsoft.com/office/drawing/2014/main" id="{BAFEF4EA-E933-EE4B-A4B2-BC7A6B9485FB}"/>
                </a:ext>
              </a:extLst>
            </p:cNvPr>
            <p:cNvSpPr>
              <a:spLocks noChangeShapeType="1"/>
            </p:cNvSpPr>
            <p:nvPr/>
          </p:nvSpPr>
          <p:spPr bwMode="auto">
            <a:xfrm>
              <a:off x="2880" y="3504"/>
              <a:ext cx="336" cy="0"/>
            </a:xfrm>
            <a:prstGeom prst="line">
              <a:avLst/>
            </a:prstGeom>
            <a:noFill/>
            <a:ln w="19050">
              <a:solidFill>
                <a:srgbClr val="0066CC"/>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6" name="Line 390">
              <a:extLst>
                <a:ext uri="{FF2B5EF4-FFF2-40B4-BE49-F238E27FC236}">
                  <a16:creationId xmlns:a16="http://schemas.microsoft.com/office/drawing/2014/main" id="{E8E0201A-63DB-C74F-8375-BF7740249304}"/>
                </a:ext>
              </a:extLst>
            </p:cNvPr>
            <p:cNvSpPr>
              <a:spLocks noChangeShapeType="1"/>
            </p:cNvSpPr>
            <p:nvPr/>
          </p:nvSpPr>
          <p:spPr bwMode="auto">
            <a:xfrm>
              <a:off x="2880" y="3888"/>
              <a:ext cx="336" cy="0"/>
            </a:xfrm>
            <a:prstGeom prst="line">
              <a:avLst/>
            </a:prstGeom>
            <a:noFill/>
            <a:ln w="19050">
              <a:solidFill>
                <a:srgbClr val="0066CC"/>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7" name="Line 392">
              <a:extLst>
                <a:ext uri="{FF2B5EF4-FFF2-40B4-BE49-F238E27FC236}">
                  <a16:creationId xmlns:a16="http://schemas.microsoft.com/office/drawing/2014/main" id="{0BC3C298-0B12-604E-A047-F8EF831F5B44}"/>
                </a:ext>
              </a:extLst>
            </p:cNvPr>
            <p:cNvSpPr>
              <a:spLocks noChangeShapeType="1"/>
            </p:cNvSpPr>
            <p:nvPr/>
          </p:nvSpPr>
          <p:spPr bwMode="auto">
            <a:xfrm>
              <a:off x="2544" y="3696"/>
              <a:ext cx="336" cy="0"/>
            </a:xfrm>
            <a:prstGeom prst="line">
              <a:avLst/>
            </a:prstGeom>
            <a:noFill/>
            <a:ln w="19050">
              <a:solidFill>
                <a:srgbClr val="0066CC"/>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grpSp>
        <p:nvGrpSpPr>
          <p:cNvPr id="18" name="Group 398">
            <a:extLst>
              <a:ext uri="{FF2B5EF4-FFF2-40B4-BE49-F238E27FC236}">
                <a16:creationId xmlns:a16="http://schemas.microsoft.com/office/drawing/2014/main" id="{8EFB1D65-B123-9D4A-93E1-FD96A45C22A7}"/>
              </a:ext>
            </a:extLst>
          </p:cNvPr>
          <p:cNvGrpSpPr>
            <a:grpSpLocks/>
          </p:cNvGrpSpPr>
          <p:nvPr/>
        </p:nvGrpSpPr>
        <p:grpSpPr bwMode="auto">
          <a:xfrm>
            <a:off x="6096000" y="1407939"/>
            <a:ext cx="1066800" cy="609600"/>
            <a:chOff x="3888" y="3504"/>
            <a:chExt cx="672" cy="384"/>
          </a:xfrm>
        </p:grpSpPr>
        <p:sp>
          <p:nvSpPr>
            <p:cNvPr id="19" name="Line 385">
              <a:extLst>
                <a:ext uri="{FF2B5EF4-FFF2-40B4-BE49-F238E27FC236}">
                  <a16:creationId xmlns:a16="http://schemas.microsoft.com/office/drawing/2014/main" id="{F69E411D-5A13-0C43-8FA0-13B4E0ECF2B4}"/>
                </a:ext>
              </a:extLst>
            </p:cNvPr>
            <p:cNvSpPr>
              <a:spLocks noChangeShapeType="1"/>
            </p:cNvSpPr>
            <p:nvPr/>
          </p:nvSpPr>
          <p:spPr bwMode="auto">
            <a:xfrm>
              <a:off x="4224" y="3696"/>
              <a:ext cx="336" cy="0"/>
            </a:xfrm>
            <a:prstGeom prst="line">
              <a:avLst/>
            </a:prstGeom>
            <a:noFill/>
            <a:ln w="19050">
              <a:solidFill>
                <a:srgbClr val="0066CC"/>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0" name="Line 393">
              <a:extLst>
                <a:ext uri="{FF2B5EF4-FFF2-40B4-BE49-F238E27FC236}">
                  <a16:creationId xmlns:a16="http://schemas.microsoft.com/office/drawing/2014/main" id="{4C9C57E2-3481-F54F-98BE-64D7828E9502}"/>
                </a:ext>
              </a:extLst>
            </p:cNvPr>
            <p:cNvSpPr>
              <a:spLocks noChangeShapeType="1"/>
            </p:cNvSpPr>
            <p:nvPr/>
          </p:nvSpPr>
          <p:spPr bwMode="auto">
            <a:xfrm>
              <a:off x="4224" y="3504"/>
              <a:ext cx="0" cy="384"/>
            </a:xfrm>
            <a:prstGeom prst="line">
              <a:avLst/>
            </a:prstGeom>
            <a:noFill/>
            <a:ln w="19050">
              <a:solidFill>
                <a:srgbClr val="0066CC"/>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1" name="Line 395">
              <a:extLst>
                <a:ext uri="{FF2B5EF4-FFF2-40B4-BE49-F238E27FC236}">
                  <a16:creationId xmlns:a16="http://schemas.microsoft.com/office/drawing/2014/main" id="{EFE664C7-DB12-8443-BF10-E4E2C0704C6B}"/>
                </a:ext>
              </a:extLst>
            </p:cNvPr>
            <p:cNvSpPr>
              <a:spLocks noChangeShapeType="1"/>
            </p:cNvSpPr>
            <p:nvPr/>
          </p:nvSpPr>
          <p:spPr bwMode="auto">
            <a:xfrm>
              <a:off x="3888" y="3504"/>
              <a:ext cx="336" cy="0"/>
            </a:xfrm>
            <a:prstGeom prst="line">
              <a:avLst/>
            </a:prstGeom>
            <a:noFill/>
            <a:ln w="19050">
              <a:solidFill>
                <a:srgbClr val="0066CC"/>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2" name="Line 396">
              <a:extLst>
                <a:ext uri="{FF2B5EF4-FFF2-40B4-BE49-F238E27FC236}">
                  <a16:creationId xmlns:a16="http://schemas.microsoft.com/office/drawing/2014/main" id="{6E11352D-48D5-BA4D-9741-BC55F326FFC9}"/>
                </a:ext>
              </a:extLst>
            </p:cNvPr>
            <p:cNvSpPr>
              <a:spLocks noChangeShapeType="1"/>
            </p:cNvSpPr>
            <p:nvPr/>
          </p:nvSpPr>
          <p:spPr bwMode="auto">
            <a:xfrm>
              <a:off x="3888" y="3888"/>
              <a:ext cx="336" cy="0"/>
            </a:xfrm>
            <a:prstGeom prst="line">
              <a:avLst/>
            </a:prstGeom>
            <a:noFill/>
            <a:ln w="19050">
              <a:solidFill>
                <a:srgbClr val="0066CC"/>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8147">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8147">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18147">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8147">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18147">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18147">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18147">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1814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8147"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471" name="Rectangle 2"/>
          <p:cNvSpPr>
            <a:spLocks noGrp="1"/>
          </p:cNvSpPr>
          <p:nvPr>
            <p:ph type="title"/>
          </p:nvPr>
        </p:nvSpPr>
        <p:spPr/>
        <p:txBody>
          <a:bodyPr vert="horz" wrap="square" lIns="91440" tIns="45720" rIns="91440" bIns="45720" anchor="ctr"/>
          <a:lstStyle/>
          <a:p>
            <a:pPr eaLnBrk="1" hangingPunct="1"/>
            <a:r>
              <a:rPr lang="zh-CN" altLang="en-US" dirty="0"/>
              <a:t>四</a:t>
            </a:r>
            <a:r>
              <a:rPr lang="en-US" altLang="zh-CN" dirty="0"/>
              <a:t> </a:t>
            </a:r>
            <a:r>
              <a:rPr lang="zh-CN" altLang="en-US" dirty="0"/>
              <a:t>险象的判断</a:t>
            </a:r>
          </a:p>
        </p:txBody>
      </p:sp>
      <p:sp>
        <p:nvSpPr>
          <p:cNvPr id="62472" name="Rectangle 3"/>
          <p:cNvSpPr>
            <a:spLocks noGrp="1"/>
          </p:cNvSpPr>
          <p:nvPr>
            <p:ph idx="1"/>
          </p:nvPr>
        </p:nvSpPr>
        <p:spPr/>
        <p:txBody>
          <a:bodyPr vert="horz" wrap="square" lIns="91440" tIns="45720" rIns="91440" bIns="45720" anchor="t"/>
          <a:lstStyle/>
          <a:p>
            <a:pPr eaLnBrk="1" hangingPunct="1">
              <a:lnSpc>
                <a:spcPct val="135000"/>
              </a:lnSpc>
            </a:pPr>
            <a:r>
              <a:rPr lang="zh-CN" altLang="en-US" dirty="0"/>
              <a:t>代数法</a:t>
            </a:r>
          </a:p>
          <a:p>
            <a:pPr lvl="1" eaLnBrk="1" hangingPunct="1">
              <a:lnSpc>
                <a:spcPct val="135000"/>
              </a:lnSpc>
            </a:pPr>
            <a:r>
              <a:rPr lang="zh-CN" altLang="en-US" dirty="0"/>
              <a:t>存在险象可能性的必要条件：</a:t>
            </a:r>
            <a:r>
              <a:rPr lang="zh-CN" altLang="en-US" dirty="0">
                <a:latin typeface="SimSun" panose="02010600030101010101" pitchFamily="2" charset="-122"/>
                <a:ea typeface="SimSun" panose="02010600030101010101" pitchFamily="2" charset="-122"/>
              </a:rPr>
              <a:t>某变量</a:t>
            </a:r>
            <a:r>
              <a:rPr lang="en-US" altLang="zh-CN" dirty="0">
                <a:latin typeface="SimSun" panose="02010600030101010101" pitchFamily="2" charset="-122"/>
                <a:ea typeface="SimSun" panose="02010600030101010101" pitchFamily="2" charset="-122"/>
              </a:rPr>
              <a:t>X</a:t>
            </a:r>
            <a:r>
              <a:rPr lang="zh-CN" altLang="en-US" dirty="0">
                <a:latin typeface="SimSun" panose="02010600030101010101" pitchFamily="2" charset="-122"/>
                <a:ea typeface="SimSun" panose="02010600030101010101" pitchFamily="2" charset="-122"/>
              </a:rPr>
              <a:t>同时以原变量</a:t>
            </a:r>
            <a:r>
              <a:rPr lang="en-US" altLang="zh-CN" dirty="0">
                <a:latin typeface="SimSun" panose="02010600030101010101" pitchFamily="2" charset="-122"/>
                <a:ea typeface="SimSun" panose="02010600030101010101" pitchFamily="2" charset="-122"/>
              </a:rPr>
              <a:t>X</a:t>
            </a:r>
            <a:r>
              <a:rPr lang="zh-CN" altLang="en-US" dirty="0">
                <a:latin typeface="SimSun" panose="02010600030101010101" pitchFamily="2" charset="-122"/>
                <a:ea typeface="SimSun" panose="02010600030101010101" pitchFamily="2" charset="-122"/>
              </a:rPr>
              <a:t>和反变量    两种形式出现在函数中，并且在一定的条件下可以将函数表达式化简成            或           形式  </a:t>
            </a:r>
          </a:p>
          <a:p>
            <a:pPr lvl="1" eaLnBrk="1" hangingPunct="1">
              <a:lnSpc>
                <a:spcPct val="135000"/>
              </a:lnSpc>
            </a:pPr>
            <a:r>
              <a:rPr lang="zh-CN" altLang="en-US" dirty="0">
                <a:latin typeface="SimSun" panose="02010600030101010101" pitchFamily="2" charset="-122"/>
                <a:ea typeface="SimSun" panose="02010600030101010101" pitchFamily="2" charset="-122"/>
              </a:rPr>
              <a:t>若函数表达式可以化简成           的形式，则可能存在的险象为“</a:t>
            </a:r>
            <a:r>
              <a:rPr lang="en-US" altLang="zh-CN" dirty="0">
                <a:latin typeface="SimSun" panose="02010600030101010101" pitchFamily="2" charset="-122"/>
                <a:ea typeface="SimSun" panose="02010600030101010101" pitchFamily="2" charset="-122"/>
              </a:rPr>
              <a:t>0”</a:t>
            </a:r>
            <a:r>
              <a:rPr lang="zh-CN" altLang="en-US" dirty="0">
                <a:latin typeface="SimSun" panose="02010600030101010101" pitchFamily="2" charset="-122"/>
                <a:ea typeface="SimSun" panose="02010600030101010101" pitchFamily="2" charset="-122"/>
              </a:rPr>
              <a:t>型险象；若函数表达式可以化简成            的形式，则可能存在的险象为“</a:t>
            </a:r>
            <a:r>
              <a:rPr lang="en-US" altLang="zh-CN" dirty="0">
                <a:latin typeface="SimSun" panose="02010600030101010101" pitchFamily="2" charset="-122"/>
                <a:ea typeface="SimSun" panose="02010600030101010101" pitchFamily="2" charset="-122"/>
              </a:rPr>
              <a:t>1”</a:t>
            </a:r>
            <a:r>
              <a:rPr lang="zh-CN" altLang="en-US" dirty="0">
                <a:latin typeface="SimSun" panose="02010600030101010101" pitchFamily="2" charset="-122"/>
                <a:ea typeface="SimSun" panose="02010600030101010101" pitchFamily="2" charset="-122"/>
              </a:rPr>
              <a:t>型险象 </a:t>
            </a:r>
          </a:p>
        </p:txBody>
      </p:sp>
      <p:graphicFrame>
        <p:nvGraphicFramePr>
          <p:cNvPr id="62466" name="Object 4"/>
          <p:cNvGraphicFramePr>
            <a:graphicFrameLocks noChangeAspect="1"/>
          </p:cNvGraphicFramePr>
          <p:nvPr>
            <p:extLst>
              <p:ext uri="{D42A27DB-BD31-4B8C-83A1-F6EECF244321}">
                <p14:modId xmlns:p14="http://schemas.microsoft.com/office/powerpoint/2010/main" val="2530003085"/>
              </p:ext>
            </p:extLst>
          </p:nvPr>
        </p:nvGraphicFramePr>
        <p:xfrm>
          <a:off x="1714480" y="2132856"/>
          <a:ext cx="309562" cy="382587"/>
        </p:xfrm>
        <a:graphic>
          <a:graphicData uri="http://schemas.openxmlformats.org/presentationml/2006/ole">
            <mc:AlternateContent xmlns:mc="http://schemas.openxmlformats.org/markup-compatibility/2006">
              <mc:Choice xmlns:v="urn:schemas-microsoft-com:vml" Requires="v">
                <p:oleObj spid="_x0000_s17614" r:id="rId4" imgW="164885" imgH="202936" progId="">
                  <p:embed/>
                </p:oleObj>
              </mc:Choice>
              <mc:Fallback>
                <p:oleObj r:id="rId4" imgW="164885" imgH="202936" progId="">
                  <p:embed/>
                  <p:pic>
                    <p:nvPicPr>
                      <p:cNvPr id="0" name="Picture 1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14480" y="2132856"/>
                        <a:ext cx="309562"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2467" name="Object 5"/>
          <p:cNvGraphicFramePr>
            <a:graphicFrameLocks noChangeAspect="1"/>
          </p:cNvGraphicFramePr>
          <p:nvPr>
            <p:extLst>
              <p:ext uri="{D42A27DB-BD31-4B8C-83A1-F6EECF244321}">
                <p14:modId xmlns:p14="http://schemas.microsoft.com/office/powerpoint/2010/main" val="4081388315"/>
              </p:ext>
            </p:extLst>
          </p:nvPr>
        </p:nvGraphicFramePr>
        <p:xfrm>
          <a:off x="4072632" y="2641600"/>
          <a:ext cx="787400" cy="381000"/>
        </p:xfrm>
        <a:graphic>
          <a:graphicData uri="http://schemas.openxmlformats.org/presentationml/2006/ole">
            <mc:AlternateContent xmlns:mc="http://schemas.openxmlformats.org/markup-compatibility/2006">
              <mc:Choice xmlns:v="urn:schemas-microsoft-com:vml" Requires="v">
                <p:oleObj spid="_x0000_s17615" r:id="rId6" imgW="418918" imgH="203112" progId="">
                  <p:embed/>
                </p:oleObj>
              </mc:Choice>
              <mc:Fallback>
                <p:oleObj r:id="rId6" imgW="418918" imgH="203112" progId="">
                  <p:embed/>
                  <p:pic>
                    <p:nvPicPr>
                      <p:cNvPr id="0" name="Picture 12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72632" y="2641600"/>
                        <a:ext cx="787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2468" name="Object 6"/>
          <p:cNvGraphicFramePr>
            <a:graphicFrameLocks noChangeAspect="1"/>
          </p:cNvGraphicFramePr>
          <p:nvPr>
            <p:extLst>
              <p:ext uri="{D42A27DB-BD31-4B8C-83A1-F6EECF244321}">
                <p14:modId xmlns:p14="http://schemas.microsoft.com/office/powerpoint/2010/main" val="2886219725"/>
              </p:ext>
            </p:extLst>
          </p:nvPr>
        </p:nvGraphicFramePr>
        <p:xfrm>
          <a:off x="6351934" y="2641600"/>
          <a:ext cx="668338" cy="381000"/>
        </p:xfrm>
        <a:graphic>
          <a:graphicData uri="http://schemas.openxmlformats.org/presentationml/2006/ole">
            <mc:AlternateContent xmlns:mc="http://schemas.openxmlformats.org/markup-compatibility/2006">
              <mc:Choice xmlns:v="urn:schemas-microsoft-com:vml" Requires="v">
                <p:oleObj spid="_x0000_s17616" r:id="rId8" imgW="355292" imgH="203024" progId="">
                  <p:embed/>
                </p:oleObj>
              </mc:Choice>
              <mc:Fallback>
                <p:oleObj r:id="rId8" imgW="355292" imgH="203024" progId="">
                  <p:embed/>
                  <p:pic>
                    <p:nvPicPr>
                      <p:cNvPr id="0" name="Picture 12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51934" y="2641600"/>
                        <a:ext cx="66833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2469" name="Object 7"/>
          <p:cNvGraphicFramePr>
            <a:graphicFrameLocks noChangeAspect="1"/>
          </p:cNvGraphicFramePr>
          <p:nvPr>
            <p:extLst>
              <p:ext uri="{D42A27DB-BD31-4B8C-83A1-F6EECF244321}">
                <p14:modId xmlns:p14="http://schemas.microsoft.com/office/powerpoint/2010/main" val="1733620992"/>
              </p:ext>
            </p:extLst>
          </p:nvPr>
        </p:nvGraphicFramePr>
        <p:xfrm>
          <a:off x="4716016" y="3225800"/>
          <a:ext cx="787400" cy="381000"/>
        </p:xfrm>
        <a:graphic>
          <a:graphicData uri="http://schemas.openxmlformats.org/presentationml/2006/ole">
            <mc:AlternateContent xmlns:mc="http://schemas.openxmlformats.org/markup-compatibility/2006">
              <mc:Choice xmlns:v="urn:schemas-microsoft-com:vml" Requires="v">
                <p:oleObj spid="_x0000_s17617" r:id="rId10" imgW="418918" imgH="203112" progId="">
                  <p:embed/>
                </p:oleObj>
              </mc:Choice>
              <mc:Fallback>
                <p:oleObj r:id="rId10" imgW="418918" imgH="203112" progId="">
                  <p:embed/>
                  <p:pic>
                    <p:nvPicPr>
                      <p:cNvPr id="0" name="Picture 1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16016" y="3225800"/>
                        <a:ext cx="787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62470" name="Object 8"/>
          <p:cNvGraphicFramePr>
            <a:graphicFrameLocks noChangeAspect="1"/>
          </p:cNvGraphicFramePr>
          <p:nvPr>
            <p:extLst>
              <p:ext uri="{D42A27DB-BD31-4B8C-83A1-F6EECF244321}">
                <p14:modId xmlns:p14="http://schemas.microsoft.com/office/powerpoint/2010/main" val="1564784724"/>
              </p:ext>
            </p:extLst>
          </p:nvPr>
        </p:nvGraphicFramePr>
        <p:xfrm>
          <a:off x="7720087" y="3700463"/>
          <a:ext cx="668337" cy="381000"/>
        </p:xfrm>
        <a:graphic>
          <a:graphicData uri="http://schemas.openxmlformats.org/presentationml/2006/ole">
            <mc:AlternateContent xmlns:mc="http://schemas.openxmlformats.org/markup-compatibility/2006">
              <mc:Choice xmlns:v="urn:schemas-microsoft-com:vml" Requires="v">
                <p:oleObj spid="_x0000_s17618" r:id="rId11" imgW="355292" imgH="203024" progId="">
                  <p:embed/>
                </p:oleObj>
              </mc:Choice>
              <mc:Fallback>
                <p:oleObj r:id="rId11" imgW="355292" imgH="203024" progId="">
                  <p:embed/>
                  <p:pic>
                    <p:nvPicPr>
                      <p:cNvPr id="0" name="Picture 12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20087" y="3700463"/>
                        <a:ext cx="6683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spd="med">
    <p:zoom/>
  </p:transition>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494" name="Rectangle 2"/>
          <p:cNvSpPr>
            <a:spLocks noGrp="1"/>
          </p:cNvSpPr>
          <p:nvPr>
            <p:ph type="title"/>
          </p:nvPr>
        </p:nvSpPr>
        <p:spPr/>
        <p:txBody>
          <a:bodyPr vert="horz" wrap="square" lIns="91440" tIns="45720" rIns="91440" bIns="45720" anchor="ctr"/>
          <a:lstStyle/>
          <a:p>
            <a:pPr eaLnBrk="1" hangingPunct="1"/>
            <a:r>
              <a:rPr lang="zh-CN" altLang="en-US" dirty="0"/>
              <a:t>例</a:t>
            </a:r>
            <a:r>
              <a:rPr lang="en-US" altLang="zh-CN" dirty="0"/>
              <a:t>3.15</a:t>
            </a:r>
          </a:p>
        </p:txBody>
      </p:sp>
      <p:sp>
        <p:nvSpPr>
          <p:cNvPr id="589827" name="Rectangle 3"/>
          <p:cNvSpPr>
            <a:spLocks noGrp="1"/>
          </p:cNvSpPr>
          <p:nvPr>
            <p:ph idx="1"/>
          </p:nvPr>
        </p:nvSpPr>
        <p:spPr/>
        <p:txBody>
          <a:bodyPr vert="horz" wrap="square" lIns="91440" tIns="45720" rIns="91440" bIns="45720" anchor="t"/>
          <a:lstStyle/>
          <a:p>
            <a:pPr eaLnBrk="1" hangingPunct="1"/>
            <a:r>
              <a:rPr lang="en-US" altLang="zh-CN" dirty="0"/>
              <a:t> </a:t>
            </a:r>
            <a:r>
              <a:rPr lang="zh-CN" altLang="en-US" dirty="0"/>
              <a:t>判断                               对应的逻辑电路是否可能产生险象。</a:t>
            </a:r>
          </a:p>
          <a:p>
            <a:pPr eaLnBrk="1" hangingPunct="1"/>
            <a:r>
              <a:rPr lang="zh-CN" altLang="en-US" dirty="0">
                <a:solidFill>
                  <a:schemeClr val="accent2"/>
                </a:solidFill>
              </a:rPr>
              <a:t>解：</a:t>
            </a:r>
            <a:r>
              <a:rPr lang="zh-CN" altLang="en-US" dirty="0">
                <a:latin typeface="SimSun" panose="02010600030101010101" pitchFamily="2" charset="-122"/>
                <a:ea typeface="SimSun" panose="02010600030101010101" pitchFamily="2" charset="-122"/>
              </a:rPr>
              <a:t>变量</a:t>
            </a:r>
            <a:r>
              <a:rPr lang="en-US" altLang="zh-CN" dirty="0">
                <a:latin typeface="SimSun" panose="02010600030101010101" pitchFamily="2" charset="-122"/>
                <a:ea typeface="SimSun" panose="02010600030101010101" pitchFamily="2" charset="-122"/>
              </a:rPr>
              <a:t>A</a:t>
            </a:r>
            <a:r>
              <a:rPr lang="zh-CN" altLang="en-US" dirty="0">
                <a:latin typeface="SimSun" panose="02010600030101010101" pitchFamily="2" charset="-122"/>
                <a:ea typeface="SimSun" panose="02010600030101010101" pitchFamily="2" charset="-122"/>
              </a:rPr>
              <a:t>和</a:t>
            </a:r>
            <a:r>
              <a:rPr lang="en-US" altLang="zh-CN" dirty="0">
                <a:latin typeface="SimSun" panose="02010600030101010101" pitchFamily="2" charset="-122"/>
                <a:ea typeface="SimSun" panose="02010600030101010101" pitchFamily="2" charset="-122"/>
              </a:rPr>
              <a:t>C</a:t>
            </a:r>
            <a:r>
              <a:rPr lang="zh-CN" altLang="en-US" dirty="0">
                <a:latin typeface="SimSun" panose="02010600030101010101" pitchFamily="2" charset="-122"/>
                <a:ea typeface="SimSun" panose="02010600030101010101" pitchFamily="2" charset="-122"/>
              </a:rPr>
              <a:t>具备竞争的条件，所以应对这两个变量进行分析。先考察变量</a:t>
            </a:r>
            <a:r>
              <a:rPr lang="en-US" altLang="zh-CN" dirty="0">
                <a:latin typeface="SimSun" panose="02010600030101010101" pitchFamily="2" charset="-122"/>
                <a:ea typeface="SimSun" panose="02010600030101010101" pitchFamily="2" charset="-122"/>
              </a:rPr>
              <a:t>A</a:t>
            </a:r>
            <a:r>
              <a:rPr lang="zh-CN" altLang="en-US" dirty="0">
                <a:latin typeface="SimSun" panose="02010600030101010101" pitchFamily="2" charset="-122"/>
                <a:ea typeface="SimSun" panose="02010600030101010101" pitchFamily="2" charset="-122"/>
              </a:rPr>
              <a:t>，将</a:t>
            </a:r>
            <a:r>
              <a:rPr lang="en-US" altLang="zh-CN" dirty="0">
                <a:latin typeface="SimSun" panose="02010600030101010101" pitchFamily="2" charset="-122"/>
                <a:ea typeface="SimSun" panose="02010600030101010101" pitchFamily="2" charset="-122"/>
              </a:rPr>
              <a:t>B</a:t>
            </a:r>
            <a:r>
              <a:rPr lang="zh-CN" altLang="en-US" dirty="0">
                <a:latin typeface="SimSun" panose="02010600030101010101" pitchFamily="2" charset="-122"/>
                <a:ea typeface="SimSun" panose="02010600030101010101" pitchFamily="2" charset="-122"/>
              </a:rPr>
              <a:t>和</a:t>
            </a:r>
            <a:r>
              <a:rPr lang="en-US" altLang="zh-CN" dirty="0">
                <a:latin typeface="SimSun" panose="02010600030101010101" pitchFamily="2" charset="-122"/>
                <a:ea typeface="SimSun" panose="02010600030101010101" pitchFamily="2" charset="-122"/>
              </a:rPr>
              <a:t>C</a:t>
            </a:r>
            <a:r>
              <a:rPr lang="zh-CN" altLang="en-US" dirty="0">
                <a:latin typeface="SimSun" panose="02010600030101010101" pitchFamily="2" charset="-122"/>
                <a:ea typeface="SimSun" panose="02010600030101010101" pitchFamily="2" charset="-122"/>
              </a:rPr>
              <a:t>的各种取值组合分别代入函数表达式中，可得</a:t>
            </a:r>
          </a:p>
          <a:p>
            <a:pPr eaLnBrk="1" hangingPunct="1">
              <a:buNone/>
            </a:pPr>
            <a:r>
              <a:rPr lang="zh-CN" altLang="en-US" dirty="0"/>
              <a:t>           </a:t>
            </a:r>
            <a:r>
              <a:rPr lang="en-US" altLang="zh-CN" dirty="0"/>
              <a:t>BC=00</a:t>
            </a:r>
            <a:r>
              <a:rPr lang="zh-CN" altLang="en-US" dirty="0"/>
              <a:t>时，           ；</a:t>
            </a:r>
            <a:r>
              <a:rPr lang="en-US" altLang="zh-CN" dirty="0"/>
              <a:t>BC=01</a:t>
            </a:r>
            <a:r>
              <a:rPr lang="zh-CN" altLang="en-US" dirty="0"/>
              <a:t>时， </a:t>
            </a:r>
            <a:r>
              <a:rPr lang="en-US" altLang="zh-CN" b="0" dirty="0"/>
              <a:t>F=A </a:t>
            </a:r>
          </a:p>
          <a:p>
            <a:pPr eaLnBrk="1" hangingPunct="1">
              <a:buNone/>
            </a:pPr>
            <a:r>
              <a:rPr lang="en-US" altLang="zh-CN" dirty="0"/>
              <a:t>           BC=10</a:t>
            </a:r>
            <a:r>
              <a:rPr lang="zh-CN" altLang="en-US" dirty="0"/>
              <a:t>时，            ；</a:t>
            </a:r>
            <a:r>
              <a:rPr lang="en-US" altLang="zh-CN" dirty="0"/>
              <a:t>BC=11</a:t>
            </a:r>
            <a:r>
              <a:rPr lang="zh-CN" altLang="en-US" dirty="0"/>
              <a:t>时，</a:t>
            </a:r>
          </a:p>
          <a:p>
            <a:pPr eaLnBrk="1" hangingPunct="1"/>
            <a:r>
              <a:rPr lang="zh-CN" altLang="en-US" dirty="0">
                <a:latin typeface="SimSun" panose="02010600030101010101" pitchFamily="2" charset="-122"/>
                <a:ea typeface="SimSun" panose="02010600030101010101" pitchFamily="2" charset="-122"/>
              </a:rPr>
              <a:t>可见</a:t>
            </a:r>
            <a:r>
              <a:rPr lang="en-US" altLang="zh-CN" dirty="0">
                <a:latin typeface="SimSun" panose="02010600030101010101" pitchFamily="2" charset="-122"/>
                <a:ea typeface="SimSun" panose="02010600030101010101" pitchFamily="2" charset="-122"/>
              </a:rPr>
              <a:t>BC=11</a:t>
            </a:r>
            <a:r>
              <a:rPr lang="zh-CN" altLang="en-US" dirty="0">
                <a:latin typeface="SimSun" panose="02010600030101010101" pitchFamily="2" charset="-122"/>
                <a:ea typeface="SimSun" panose="02010600030101010101" pitchFamily="2" charset="-122"/>
              </a:rPr>
              <a:t>时，变量</a:t>
            </a:r>
            <a:r>
              <a:rPr lang="en-US" altLang="zh-CN" dirty="0">
                <a:latin typeface="SimSun" panose="02010600030101010101" pitchFamily="2" charset="-122"/>
                <a:ea typeface="SimSun" panose="02010600030101010101" pitchFamily="2" charset="-122"/>
              </a:rPr>
              <a:t>A</a:t>
            </a:r>
            <a:r>
              <a:rPr lang="zh-CN" altLang="en-US" dirty="0">
                <a:latin typeface="SimSun" panose="02010600030101010101" pitchFamily="2" charset="-122"/>
                <a:ea typeface="SimSun" panose="02010600030101010101" pitchFamily="2" charset="-122"/>
              </a:rPr>
              <a:t>的变化可能使电路产生“</a:t>
            </a:r>
            <a:r>
              <a:rPr lang="en-US" altLang="zh-CN" dirty="0">
                <a:latin typeface="SimSun" panose="02010600030101010101" pitchFamily="2" charset="-122"/>
                <a:ea typeface="SimSun" panose="02010600030101010101" pitchFamily="2" charset="-122"/>
              </a:rPr>
              <a:t>0”</a:t>
            </a:r>
            <a:r>
              <a:rPr lang="zh-CN" altLang="en-US" dirty="0">
                <a:latin typeface="SimSun" panose="02010600030101010101" pitchFamily="2" charset="-122"/>
                <a:ea typeface="SimSun" panose="02010600030101010101" pitchFamily="2" charset="-122"/>
              </a:rPr>
              <a:t>型险象。</a:t>
            </a:r>
          </a:p>
          <a:p>
            <a:pPr eaLnBrk="1" hangingPunct="1"/>
            <a:r>
              <a:rPr lang="zh-CN" altLang="en-US" dirty="0">
                <a:latin typeface="SimSun" panose="02010600030101010101" pitchFamily="2" charset="-122"/>
                <a:ea typeface="SimSun" panose="02010600030101010101" pitchFamily="2" charset="-122"/>
              </a:rPr>
              <a:t>用同样的方法考查变量</a:t>
            </a:r>
            <a:r>
              <a:rPr lang="en-US" altLang="zh-CN" dirty="0">
                <a:latin typeface="SimSun" panose="02010600030101010101" pitchFamily="2" charset="-122"/>
                <a:ea typeface="SimSun" panose="02010600030101010101" pitchFamily="2" charset="-122"/>
              </a:rPr>
              <a:t>C</a:t>
            </a:r>
            <a:r>
              <a:rPr lang="zh-CN" altLang="en-US" dirty="0">
                <a:latin typeface="SimSun" panose="02010600030101010101" pitchFamily="2" charset="-122"/>
                <a:ea typeface="SimSun" panose="02010600030101010101" pitchFamily="2" charset="-122"/>
              </a:rPr>
              <a:t>，可知变量</a:t>
            </a:r>
            <a:r>
              <a:rPr lang="en-US" altLang="zh-CN" dirty="0">
                <a:latin typeface="SimSun" panose="02010600030101010101" pitchFamily="2" charset="-122"/>
                <a:ea typeface="SimSun" panose="02010600030101010101" pitchFamily="2" charset="-122"/>
              </a:rPr>
              <a:t>C</a:t>
            </a:r>
            <a:r>
              <a:rPr lang="zh-CN" altLang="en-US" dirty="0">
                <a:latin typeface="SimSun" panose="02010600030101010101" pitchFamily="2" charset="-122"/>
                <a:ea typeface="SimSun" panose="02010600030101010101" pitchFamily="2" charset="-122"/>
              </a:rPr>
              <a:t>的变化不会使电路产生险象。  </a:t>
            </a:r>
          </a:p>
        </p:txBody>
      </p:sp>
      <p:sp>
        <p:nvSpPr>
          <p:cNvPr id="63496" name="Rectangle 4"/>
          <p:cNvSpPr/>
          <p:nvPr/>
        </p:nvSpPr>
        <p:spPr>
          <a:xfrm>
            <a:off x="0" y="3328988"/>
            <a:ext cx="9144000" cy="0"/>
          </a:xfrm>
          <a:prstGeom prst="rect">
            <a:avLst/>
          </a:prstGeom>
          <a:noFill/>
          <a:ln w="9525">
            <a:noFill/>
          </a:ln>
        </p:spPr>
        <p:txBody>
          <a:bodyPr wrap="none" anchor="ctr">
            <a:spAutoFit/>
          </a:bodyPr>
          <a:lstStyle/>
          <a:p>
            <a:endParaRPr lang="zh-CN" altLang="en-US" dirty="0">
              <a:latin typeface="宋体" panose="02010600030101010101" pitchFamily="2" charset="-122"/>
            </a:endParaRPr>
          </a:p>
        </p:txBody>
      </p:sp>
      <p:graphicFrame>
        <p:nvGraphicFramePr>
          <p:cNvPr id="589829" name="Object 5"/>
          <p:cNvGraphicFramePr>
            <a:graphicFrameLocks noChangeAspect="1"/>
          </p:cNvGraphicFramePr>
          <p:nvPr/>
        </p:nvGraphicFramePr>
        <p:xfrm>
          <a:off x="2643188" y="3143250"/>
          <a:ext cx="763587" cy="381000"/>
        </p:xfrm>
        <a:graphic>
          <a:graphicData uri="http://schemas.openxmlformats.org/presentationml/2006/ole">
            <mc:AlternateContent xmlns:mc="http://schemas.openxmlformats.org/markup-compatibility/2006">
              <mc:Choice xmlns:v="urn:schemas-microsoft-com:vml" Requires="v">
                <p:oleObj spid="_x0000_s18597" r:id="rId4" imgW="406048" imgH="203024" progId="">
                  <p:embed/>
                </p:oleObj>
              </mc:Choice>
              <mc:Fallback>
                <p:oleObj r:id="rId4" imgW="406048" imgH="203024" progId="">
                  <p:embed/>
                  <p:pic>
                    <p:nvPicPr>
                      <p:cNvPr id="0" name="Picture 9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43188" y="3143250"/>
                        <a:ext cx="76358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89830" name="Object 6"/>
          <p:cNvGraphicFramePr>
            <a:graphicFrameLocks noChangeAspect="1"/>
          </p:cNvGraphicFramePr>
          <p:nvPr>
            <p:extLst>
              <p:ext uri="{D42A27DB-BD31-4B8C-83A1-F6EECF244321}">
                <p14:modId xmlns:p14="http://schemas.microsoft.com/office/powerpoint/2010/main" val="2518307772"/>
              </p:ext>
            </p:extLst>
          </p:nvPr>
        </p:nvGraphicFramePr>
        <p:xfrm>
          <a:off x="5292080" y="3644900"/>
          <a:ext cx="1239837" cy="381000"/>
        </p:xfrm>
        <a:graphic>
          <a:graphicData uri="http://schemas.openxmlformats.org/presentationml/2006/ole">
            <mc:AlternateContent xmlns:mc="http://schemas.openxmlformats.org/markup-compatibility/2006">
              <mc:Choice xmlns:v="urn:schemas-microsoft-com:vml" Requires="v">
                <p:oleObj spid="_x0000_s18598" r:id="rId6" imgW="660113" imgH="203112" progId="">
                  <p:embed/>
                </p:oleObj>
              </mc:Choice>
              <mc:Fallback>
                <p:oleObj r:id="rId6" imgW="660113" imgH="203112" progId="">
                  <p:embed/>
                  <p:pic>
                    <p:nvPicPr>
                      <p:cNvPr id="0" name="Picture 9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92080" y="3644900"/>
                        <a:ext cx="12398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89831" name="Object 7"/>
          <p:cNvGraphicFramePr>
            <a:graphicFrameLocks noChangeAspect="1"/>
          </p:cNvGraphicFramePr>
          <p:nvPr/>
        </p:nvGraphicFramePr>
        <p:xfrm>
          <a:off x="2643188" y="3643313"/>
          <a:ext cx="763587" cy="381000"/>
        </p:xfrm>
        <a:graphic>
          <a:graphicData uri="http://schemas.openxmlformats.org/presentationml/2006/ole">
            <mc:AlternateContent xmlns:mc="http://schemas.openxmlformats.org/markup-compatibility/2006">
              <mc:Choice xmlns:v="urn:schemas-microsoft-com:vml" Requires="v">
                <p:oleObj spid="_x0000_s18599" r:id="rId8" imgW="406048" imgH="203024" progId="">
                  <p:embed/>
                </p:oleObj>
              </mc:Choice>
              <mc:Fallback>
                <p:oleObj r:id="rId8" imgW="406048" imgH="203024" progId="">
                  <p:embed/>
                  <p:pic>
                    <p:nvPicPr>
                      <p:cNvPr id="0" name="Picture 9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43188" y="3643313"/>
                        <a:ext cx="76358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3497" name="Rectangle 8"/>
          <p:cNvSpPr/>
          <p:nvPr/>
        </p:nvSpPr>
        <p:spPr>
          <a:xfrm>
            <a:off x="0" y="3319463"/>
            <a:ext cx="9144000" cy="0"/>
          </a:xfrm>
          <a:prstGeom prst="rect">
            <a:avLst/>
          </a:prstGeom>
          <a:noFill/>
          <a:ln w="9525">
            <a:noFill/>
          </a:ln>
        </p:spPr>
        <p:txBody>
          <a:bodyPr wrap="none" anchor="ctr">
            <a:spAutoFit/>
          </a:bodyPr>
          <a:lstStyle/>
          <a:p>
            <a:endParaRPr lang="zh-CN" altLang="en-US" dirty="0">
              <a:latin typeface="宋体" panose="02010600030101010101" pitchFamily="2" charset="-122"/>
            </a:endParaRPr>
          </a:p>
        </p:txBody>
      </p:sp>
      <p:graphicFrame>
        <p:nvGraphicFramePr>
          <p:cNvPr id="589833" name="Object 9"/>
          <p:cNvGraphicFramePr>
            <a:graphicFrameLocks noChangeAspect="1"/>
          </p:cNvGraphicFramePr>
          <p:nvPr/>
        </p:nvGraphicFramePr>
        <p:xfrm>
          <a:off x="1331913" y="1084263"/>
          <a:ext cx="2227262" cy="403225"/>
        </p:xfrm>
        <a:graphic>
          <a:graphicData uri="http://schemas.openxmlformats.org/presentationml/2006/ole">
            <mc:AlternateContent xmlns:mc="http://schemas.openxmlformats.org/markup-compatibility/2006">
              <mc:Choice xmlns:v="urn:schemas-microsoft-com:vml" Requires="v">
                <p:oleObj spid="_x0000_s18600" r:id="rId9" imgW="1205977" imgH="215806" progId="">
                  <p:embed/>
                </p:oleObj>
              </mc:Choice>
              <mc:Fallback>
                <p:oleObj r:id="rId9" imgW="1205977" imgH="215806" progId="">
                  <p:embed/>
                  <p:pic>
                    <p:nvPicPr>
                      <p:cNvPr id="0" name="Picture 10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31913" y="1084263"/>
                        <a:ext cx="2227262"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982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8983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8982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89827">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8982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8983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8983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89827">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89827">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8982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9827" grpId="0" build="p"/>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516" name="Rectangle 2"/>
          <p:cNvSpPr>
            <a:spLocks noGrp="1"/>
          </p:cNvSpPr>
          <p:nvPr>
            <p:ph type="title"/>
          </p:nvPr>
        </p:nvSpPr>
        <p:spPr/>
        <p:txBody>
          <a:bodyPr vert="horz" wrap="square" lIns="91440" tIns="45720" rIns="91440" bIns="45720" anchor="ctr"/>
          <a:lstStyle/>
          <a:p>
            <a:pPr eaLnBrk="1" hangingPunct="1"/>
            <a:r>
              <a:rPr lang="zh-CN" altLang="en-US" dirty="0"/>
              <a:t>例</a:t>
            </a:r>
            <a:r>
              <a:rPr lang="en-US" altLang="zh-CN" dirty="0"/>
              <a:t>3.16</a:t>
            </a:r>
          </a:p>
        </p:txBody>
      </p:sp>
      <p:sp>
        <p:nvSpPr>
          <p:cNvPr id="590851" name="Rectangle 3"/>
          <p:cNvSpPr>
            <a:spLocks noGrp="1"/>
          </p:cNvSpPr>
          <p:nvPr>
            <p:ph idx="1"/>
          </p:nvPr>
        </p:nvSpPr>
        <p:spPr/>
        <p:txBody>
          <a:bodyPr vert="horz" wrap="square" lIns="91440" tIns="45720" rIns="91440" bIns="45720" anchor="t"/>
          <a:lstStyle/>
          <a:p>
            <a:pPr eaLnBrk="1" hangingPunct="1"/>
            <a:r>
              <a:rPr lang="zh-CN" altLang="en-US" dirty="0"/>
              <a:t>判断                                           对应的电路中是否存在产生险象的可能性。</a:t>
            </a:r>
          </a:p>
          <a:p>
            <a:pPr eaLnBrk="1" hangingPunct="1"/>
            <a:r>
              <a:rPr lang="zh-CN" altLang="en-US" dirty="0">
                <a:solidFill>
                  <a:schemeClr val="accent2"/>
                </a:solidFill>
              </a:rPr>
              <a:t>解：</a:t>
            </a:r>
            <a:r>
              <a:rPr lang="zh-CN" altLang="en-US" sz="2000" dirty="0">
                <a:latin typeface="SimSun" panose="02010600030101010101" pitchFamily="2" charset="-122"/>
                <a:ea typeface="SimSun" panose="02010600030101010101" pitchFamily="2" charset="-122"/>
              </a:rPr>
              <a:t>由函数表达式可知，变量</a:t>
            </a:r>
            <a:r>
              <a:rPr lang="en-US" altLang="zh-CN" sz="2000" dirty="0">
                <a:latin typeface="SimSun" panose="02010600030101010101" pitchFamily="2" charset="-122"/>
                <a:ea typeface="SimSun" panose="02010600030101010101" pitchFamily="2" charset="-122"/>
              </a:rPr>
              <a:t>A</a:t>
            </a:r>
            <a:r>
              <a:rPr lang="zh-CN" altLang="en-US" sz="2000" dirty="0">
                <a:latin typeface="SimSun" panose="02010600030101010101" pitchFamily="2" charset="-122"/>
                <a:ea typeface="SimSun" panose="02010600030101010101" pitchFamily="2" charset="-122"/>
              </a:rPr>
              <a:t>和</a:t>
            </a:r>
            <a:r>
              <a:rPr lang="en-US" altLang="zh-CN" sz="2000" dirty="0">
                <a:latin typeface="SimSun" panose="02010600030101010101" pitchFamily="2" charset="-122"/>
                <a:ea typeface="SimSun" panose="02010600030101010101" pitchFamily="2" charset="-122"/>
              </a:rPr>
              <a:t>B</a:t>
            </a:r>
            <a:r>
              <a:rPr lang="zh-CN" altLang="en-US" sz="2000" dirty="0">
                <a:latin typeface="SimSun" panose="02010600030101010101" pitchFamily="2" charset="-122"/>
                <a:ea typeface="SimSun" panose="02010600030101010101" pitchFamily="2" charset="-122"/>
              </a:rPr>
              <a:t>具备竞争的条件。首先考察变量</a:t>
            </a:r>
            <a:r>
              <a:rPr lang="en-US" altLang="zh-CN" sz="2000" dirty="0">
                <a:latin typeface="SimSun" panose="02010600030101010101" pitchFamily="2" charset="-122"/>
                <a:ea typeface="SimSun" panose="02010600030101010101" pitchFamily="2" charset="-122"/>
              </a:rPr>
              <a:t>A</a:t>
            </a:r>
            <a:r>
              <a:rPr lang="zh-CN" altLang="en-US" sz="2000" dirty="0">
                <a:latin typeface="SimSun" panose="02010600030101010101" pitchFamily="2" charset="-122"/>
                <a:ea typeface="SimSun" panose="02010600030101010101" pitchFamily="2" charset="-122"/>
              </a:rPr>
              <a:t>，为此将变量</a:t>
            </a:r>
            <a:r>
              <a:rPr lang="en-US" altLang="zh-CN" sz="2000" dirty="0">
                <a:latin typeface="SimSun" panose="02010600030101010101" pitchFamily="2" charset="-122"/>
                <a:ea typeface="SimSun" panose="02010600030101010101" pitchFamily="2" charset="-122"/>
              </a:rPr>
              <a:t>B</a:t>
            </a:r>
            <a:r>
              <a:rPr lang="zh-CN" altLang="en-US" sz="2000" dirty="0">
                <a:latin typeface="SimSun" panose="02010600030101010101" pitchFamily="2" charset="-122"/>
                <a:ea typeface="SimSun" panose="02010600030101010101" pitchFamily="2" charset="-122"/>
              </a:rPr>
              <a:t>和</a:t>
            </a:r>
            <a:r>
              <a:rPr lang="en-US" altLang="zh-CN" sz="2000" dirty="0">
                <a:latin typeface="SimSun" panose="02010600030101010101" pitchFamily="2" charset="-122"/>
                <a:ea typeface="SimSun" panose="02010600030101010101" pitchFamily="2" charset="-122"/>
              </a:rPr>
              <a:t>C</a:t>
            </a:r>
            <a:r>
              <a:rPr lang="zh-CN" altLang="en-US" sz="2000" dirty="0">
                <a:latin typeface="SimSun" panose="02010600030101010101" pitchFamily="2" charset="-122"/>
                <a:ea typeface="SimSun" panose="02010600030101010101" pitchFamily="2" charset="-122"/>
              </a:rPr>
              <a:t>的各种取值组合分别代入函数表达式中，可得</a:t>
            </a:r>
            <a:endParaRPr lang="zh-CN" altLang="en-US" dirty="0">
              <a:latin typeface="SimSun" panose="02010600030101010101" pitchFamily="2" charset="-122"/>
              <a:ea typeface="SimSun" panose="02010600030101010101" pitchFamily="2" charset="-122"/>
            </a:endParaRPr>
          </a:p>
          <a:p>
            <a:pPr eaLnBrk="1" hangingPunct="1">
              <a:buNone/>
            </a:pPr>
            <a:r>
              <a:rPr lang="zh-CN" altLang="en-US" dirty="0"/>
              <a:t>                </a:t>
            </a:r>
            <a:r>
              <a:rPr lang="en-US" altLang="zh-CN" dirty="0"/>
              <a:t>BC=00</a:t>
            </a:r>
            <a:r>
              <a:rPr lang="zh-CN" altLang="en-US" dirty="0"/>
              <a:t>时，              ；</a:t>
            </a:r>
            <a:r>
              <a:rPr lang="en-US" altLang="zh-CN" dirty="0"/>
              <a:t>BC=01</a:t>
            </a:r>
            <a:r>
              <a:rPr lang="zh-CN" altLang="en-US" dirty="0"/>
              <a:t>时，</a:t>
            </a:r>
            <a:r>
              <a:rPr lang="en-US" altLang="zh-CN" dirty="0"/>
              <a:t>F=A</a:t>
            </a:r>
          </a:p>
          <a:p>
            <a:pPr eaLnBrk="1" hangingPunct="1">
              <a:buNone/>
            </a:pPr>
            <a:r>
              <a:rPr lang="en-US" altLang="zh-CN" dirty="0"/>
              <a:t>                BC=10</a:t>
            </a:r>
            <a:r>
              <a:rPr lang="zh-CN" altLang="en-US" dirty="0"/>
              <a:t>时，</a:t>
            </a:r>
            <a:r>
              <a:rPr lang="en-US" altLang="zh-CN" dirty="0"/>
              <a:t>F=0</a:t>
            </a:r>
            <a:r>
              <a:rPr lang="zh-CN" altLang="en-US" dirty="0"/>
              <a:t>；        </a:t>
            </a:r>
            <a:r>
              <a:rPr lang="en-US" altLang="zh-CN" dirty="0"/>
              <a:t>BC=11</a:t>
            </a:r>
            <a:r>
              <a:rPr lang="zh-CN" altLang="en-US" dirty="0"/>
              <a:t>时，</a:t>
            </a:r>
            <a:r>
              <a:rPr lang="en-US" altLang="zh-CN" dirty="0"/>
              <a:t>F=1</a:t>
            </a:r>
          </a:p>
          <a:p>
            <a:pPr eaLnBrk="1" hangingPunct="1"/>
            <a:r>
              <a:rPr lang="zh-CN" altLang="en-US" dirty="0">
                <a:latin typeface="SimSun" panose="02010600030101010101" pitchFamily="2" charset="-122"/>
                <a:ea typeface="SimSun" panose="02010600030101010101" pitchFamily="2" charset="-122"/>
              </a:rPr>
              <a:t>可见，当</a:t>
            </a:r>
            <a:r>
              <a:rPr lang="en-US" altLang="zh-CN" dirty="0">
                <a:latin typeface="SimSun" panose="02010600030101010101" pitchFamily="2" charset="-122"/>
                <a:ea typeface="SimSun" panose="02010600030101010101" pitchFamily="2" charset="-122"/>
              </a:rPr>
              <a:t>BC=00</a:t>
            </a:r>
            <a:r>
              <a:rPr lang="zh-CN" altLang="en-US" dirty="0">
                <a:latin typeface="SimSun" panose="02010600030101010101" pitchFamily="2" charset="-122"/>
                <a:ea typeface="SimSun" panose="02010600030101010101" pitchFamily="2" charset="-122"/>
              </a:rPr>
              <a:t>时，变量</a:t>
            </a:r>
            <a:r>
              <a:rPr lang="en-US" altLang="zh-CN" dirty="0">
                <a:latin typeface="SimSun" panose="02010600030101010101" pitchFamily="2" charset="-122"/>
                <a:ea typeface="SimSun" panose="02010600030101010101" pitchFamily="2" charset="-122"/>
              </a:rPr>
              <a:t>A</a:t>
            </a:r>
            <a:r>
              <a:rPr lang="zh-CN" altLang="en-US" dirty="0">
                <a:latin typeface="SimSun" panose="02010600030101010101" pitchFamily="2" charset="-122"/>
                <a:ea typeface="SimSun" panose="02010600030101010101" pitchFamily="2" charset="-122"/>
              </a:rPr>
              <a:t>的变化可能使电路产生“</a:t>
            </a:r>
            <a:r>
              <a:rPr lang="en-US" altLang="zh-CN" dirty="0">
                <a:latin typeface="SimSun" panose="02010600030101010101" pitchFamily="2" charset="-122"/>
                <a:ea typeface="SimSun" panose="02010600030101010101" pitchFamily="2" charset="-122"/>
              </a:rPr>
              <a:t>1”</a:t>
            </a:r>
            <a:r>
              <a:rPr lang="zh-CN" altLang="en-US" dirty="0">
                <a:latin typeface="SimSun" panose="02010600030101010101" pitchFamily="2" charset="-122"/>
                <a:ea typeface="SimSun" panose="02010600030101010101" pitchFamily="2" charset="-122"/>
              </a:rPr>
              <a:t>型险象。</a:t>
            </a:r>
          </a:p>
          <a:p>
            <a:pPr eaLnBrk="1" hangingPunct="1"/>
            <a:r>
              <a:rPr lang="zh-CN" altLang="en-US" dirty="0">
                <a:latin typeface="SimSun" panose="02010600030101010101" pitchFamily="2" charset="-122"/>
                <a:ea typeface="SimSun" panose="02010600030101010101" pitchFamily="2" charset="-122"/>
              </a:rPr>
              <a:t>用同样的方法考察</a:t>
            </a:r>
            <a:r>
              <a:rPr lang="en-US" altLang="zh-CN" dirty="0">
                <a:latin typeface="SimSun" panose="02010600030101010101" pitchFamily="2" charset="-122"/>
                <a:ea typeface="SimSun" panose="02010600030101010101" pitchFamily="2" charset="-122"/>
              </a:rPr>
              <a:t>B</a:t>
            </a:r>
            <a:r>
              <a:rPr lang="zh-CN" altLang="en-US" dirty="0">
                <a:latin typeface="SimSun" panose="02010600030101010101" pitchFamily="2" charset="-122"/>
                <a:ea typeface="SimSun" panose="02010600030101010101" pitchFamily="2" charset="-122"/>
              </a:rPr>
              <a:t>，可知，当</a:t>
            </a:r>
            <a:r>
              <a:rPr lang="en-US" altLang="zh-CN" dirty="0">
                <a:latin typeface="SimSun" panose="02010600030101010101" pitchFamily="2" charset="-122"/>
                <a:ea typeface="SimSun" panose="02010600030101010101" pitchFamily="2" charset="-122"/>
              </a:rPr>
              <a:t>AC=00</a:t>
            </a:r>
            <a:r>
              <a:rPr lang="zh-CN" altLang="en-US" dirty="0">
                <a:latin typeface="SimSun" panose="02010600030101010101" pitchFamily="2" charset="-122"/>
                <a:ea typeface="SimSun" panose="02010600030101010101" pitchFamily="2" charset="-122"/>
              </a:rPr>
              <a:t>时，变量</a:t>
            </a:r>
            <a:r>
              <a:rPr lang="en-US" altLang="zh-CN" dirty="0">
                <a:latin typeface="SimSun" panose="02010600030101010101" pitchFamily="2" charset="-122"/>
                <a:ea typeface="SimSun" panose="02010600030101010101" pitchFamily="2" charset="-122"/>
              </a:rPr>
              <a:t>B</a:t>
            </a:r>
            <a:r>
              <a:rPr lang="zh-CN" altLang="en-US" dirty="0">
                <a:latin typeface="SimSun" panose="02010600030101010101" pitchFamily="2" charset="-122"/>
                <a:ea typeface="SimSun" panose="02010600030101010101" pitchFamily="2" charset="-122"/>
              </a:rPr>
              <a:t>的变化也可能使电路产生“</a:t>
            </a:r>
            <a:r>
              <a:rPr lang="en-US" altLang="zh-CN" dirty="0">
                <a:latin typeface="SimSun" panose="02010600030101010101" pitchFamily="2" charset="-122"/>
                <a:ea typeface="SimSun" panose="02010600030101010101" pitchFamily="2" charset="-122"/>
              </a:rPr>
              <a:t>1”</a:t>
            </a:r>
            <a:r>
              <a:rPr lang="zh-CN" altLang="en-US" dirty="0">
                <a:latin typeface="SimSun" panose="02010600030101010101" pitchFamily="2" charset="-122"/>
                <a:ea typeface="SimSun" panose="02010600030101010101" pitchFamily="2" charset="-122"/>
              </a:rPr>
              <a:t>型险象</a:t>
            </a:r>
            <a:r>
              <a:rPr lang="zh-CN" altLang="en-US" dirty="0"/>
              <a:t>。 </a:t>
            </a:r>
          </a:p>
        </p:txBody>
      </p:sp>
      <p:sp>
        <p:nvSpPr>
          <p:cNvPr id="64518" name="Rectangle 4"/>
          <p:cNvSpPr/>
          <p:nvPr/>
        </p:nvSpPr>
        <p:spPr>
          <a:xfrm>
            <a:off x="0" y="3309938"/>
            <a:ext cx="9144000" cy="0"/>
          </a:xfrm>
          <a:prstGeom prst="rect">
            <a:avLst/>
          </a:prstGeom>
          <a:noFill/>
          <a:ln w="9525">
            <a:noFill/>
          </a:ln>
        </p:spPr>
        <p:txBody>
          <a:bodyPr wrap="none" anchor="ctr">
            <a:spAutoFit/>
          </a:bodyPr>
          <a:lstStyle/>
          <a:p>
            <a:endParaRPr lang="zh-CN" altLang="en-US" dirty="0">
              <a:latin typeface="宋体" panose="02010600030101010101" pitchFamily="2" charset="-122"/>
            </a:endParaRPr>
          </a:p>
        </p:txBody>
      </p:sp>
      <p:graphicFrame>
        <p:nvGraphicFramePr>
          <p:cNvPr id="590853" name="Object 5"/>
          <p:cNvGraphicFramePr>
            <a:graphicFrameLocks noChangeAspect="1"/>
          </p:cNvGraphicFramePr>
          <p:nvPr/>
        </p:nvGraphicFramePr>
        <p:xfrm>
          <a:off x="1236663" y="1077913"/>
          <a:ext cx="3119437" cy="454025"/>
        </p:xfrm>
        <a:graphic>
          <a:graphicData uri="http://schemas.openxmlformats.org/presentationml/2006/ole">
            <mc:AlternateContent xmlns:mc="http://schemas.openxmlformats.org/markup-compatibility/2006">
              <mc:Choice xmlns:v="urn:schemas-microsoft-com:vml" Requires="v">
                <p:oleObj spid="_x0000_s19539" r:id="rId4" imgW="1638300" imgH="241300" progId="">
                  <p:embed/>
                </p:oleObj>
              </mc:Choice>
              <mc:Fallback>
                <p:oleObj r:id="rId4" imgW="1638300" imgH="241300" progId="">
                  <p:embed/>
                  <p:pic>
                    <p:nvPicPr>
                      <p:cNvPr id="0" name="Picture 4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36663" y="1077913"/>
                        <a:ext cx="3119437"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4519" name="Rectangle 6"/>
          <p:cNvSpPr/>
          <p:nvPr/>
        </p:nvSpPr>
        <p:spPr>
          <a:xfrm>
            <a:off x="0" y="3328988"/>
            <a:ext cx="9144000" cy="0"/>
          </a:xfrm>
          <a:prstGeom prst="rect">
            <a:avLst/>
          </a:prstGeom>
          <a:noFill/>
          <a:ln w="9525">
            <a:noFill/>
          </a:ln>
        </p:spPr>
        <p:txBody>
          <a:bodyPr wrap="none" anchor="ctr">
            <a:spAutoFit/>
          </a:bodyPr>
          <a:lstStyle/>
          <a:p>
            <a:endParaRPr lang="zh-CN" altLang="en-US" dirty="0">
              <a:latin typeface="宋体" panose="02010600030101010101" pitchFamily="2" charset="-122"/>
            </a:endParaRPr>
          </a:p>
        </p:txBody>
      </p:sp>
      <p:graphicFrame>
        <p:nvGraphicFramePr>
          <p:cNvPr id="590855" name="Object 7"/>
          <p:cNvGraphicFramePr>
            <a:graphicFrameLocks noChangeAspect="1"/>
          </p:cNvGraphicFramePr>
          <p:nvPr>
            <p:extLst>
              <p:ext uri="{D42A27DB-BD31-4B8C-83A1-F6EECF244321}">
                <p14:modId xmlns:p14="http://schemas.microsoft.com/office/powerpoint/2010/main" val="3628611725"/>
              </p:ext>
            </p:extLst>
          </p:nvPr>
        </p:nvGraphicFramePr>
        <p:xfrm>
          <a:off x="2843808" y="3048000"/>
          <a:ext cx="1144588" cy="381000"/>
        </p:xfrm>
        <a:graphic>
          <a:graphicData uri="http://schemas.openxmlformats.org/presentationml/2006/ole">
            <mc:AlternateContent xmlns:mc="http://schemas.openxmlformats.org/markup-compatibility/2006">
              <mc:Choice xmlns:v="urn:schemas-microsoft-com:vml" Requires="v">
                <p:oleObj spid="_x0000_s19540" r:id="rId6" imgW="596641" imgH="203112" progId="">
                  <p:embed/>
                </p:oleObj>
              </mc:Choice>
              <mc:Fallback>
                <p:oleObj r:id="rId6" imgW="596641" imgH="203112" progId="">
                  <p:embed/>
                  <p:pic>
                    <p:nvPicPr>
                      <p:cNvPr id="0" name="Picture 5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43808" y="3048000"/>
                        <a:ext cx="114458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08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9085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9085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90851">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9085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90851">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90851">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908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0851" grpId="0" build="p"/>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5540" name="Rectangle 2"/>
          <p:cNvSpPr>
            <a:spLocks noGrp="1"/>
          </p:cNvSpPr>
          <p:nvPr>
            <p:ph type="title"/>
          </p:nvPr>
        </p:nvSpPr>
        <p:spPr/>
        <p:txBody>
          <a:bodyPr vert="horz" wrap="square" lIns="91440" tIns="45720" rIns="91440" bIns="45720" anchor="ctr"/>
          <a:lstStyle/>
          <a:p>
            <a:pPr eaLnBrk="1" hangingPunct="1"/>
            <a:r>
              <a:rPr lang="zh-CN" altLang="en-US" dirty="0"/>
              <a:t>四</a:t>
            </a:r>
            <a:r>
              <a:rPr lang="en-US" altLang="zh-CN" dirty="0"/>
              <a:t> </a:t>
            </a:r>
            <a:r>
              <a:rPr lang="zh-CN" altLang="en-US" dirty="0"/>
              <a:t>险象的判断</a:t>
            </a:r>
          </a:p>
        </p:txBody>
      </p:sp>
      <p:sp>
        <p:nvSpPr>
          <p:cNvPr id="591875" name="Rectangle 3"/>
          <p:cNvSpPr>
            <a:spLocks noGrp="1"/>
          </p:cNvSpPr>
          <p:nvPr>
            <p:ph idx="1"/>
          </p:nvPr>
        </p:nvSpPr>
        <p:spPr>
          <a:xfrm>
            <a:off x="179512" y="885825"/>
            <a:ext cx="7560964" cy="5403850"/>
          </a:xfrm>
        </p:spPr>
        <p:txBody>
          <a:bodyPr vert="horz" wrap="square" lIns="91440" tIns="45720" rIns="91440" bIns="45720" anchor="t"/>
          <a:lstStyle/>
          <a:p>
            <a:pPr eaLnBrk="1" hangingPunct="1">
              <a:lnSpc>
                <a:spcPct val="115000"/>
              </a:lnSpc>
            </a:pPr>
            <a:r>
              <a:rPr lang="zh-CN" altLang="en-US" dirty="0">
                <a:latin typeface="楷体_GB2312" pitchFamily="49" charset="-122"/>
              </a:rPr>
              <a:t>卡诺图法 </a:t>
            </a:r>
            <a:endParaRPr lang="en-US" altLang="zh-CN" dirty="0">
              <a:latin typeface="楷体_GB2312" pitchFamily="49" charset="-122"/>
            </a:endParaRPr>
          </a:p>
          <a:p>
            <a:pPr marL="0" indent="0" eaLnBrk="1" hangingPunct="1">
              <a:lnSpc>
                <a:spcPct val="115000"/>
              </a:lnSpc>
              <a:buNone/>
            </a:pPr>
            <a:r>
              <a:rPr lang="zh-CN" altLang="en-US" sz="2000" dirty="0">
                <a:latin typeface="SimSun" panose="02010600030101010101" pitchFamily="2" charset="-122"/>
                <a:ea typeface="SimSun" panose="02010600030101010101" pitchFamily="2" charset="-122"/>
              </a:rPr>
              <a:t>首先画出函数的卡诺图，并画出和函数表达式中各“与”项对应的卡诺圈。然后观察卡诺圈，若发现某两个卡诺圈存在“相切”关系，即两个卡诺圈之间存在不被同一个卡诺圈包含的</a:t>
            </a:r>
            <a:r>
              <a:rPr lang="zh-CN" altLang="en-US" sz="2000" dirty="0">
                <a:solidFill>
                  <a:srgbClr val="FF0000"/>
                </a:solidFill>
                <a:latin typeface="SimSun" panose="02010600030101010101" pitchFamily="2" charset="-122"/>
                <a:ea typeface="SimSun" panose="02010600030101010101" pitchFamily="2" charset="-122"/>
              </a:rPr>
              <a:t>相邻</a:t>
            </a:r>
            <a:r>
              <a:rPr lang="zh-CN" altLang="en-US" sz="2000" dirty="0">
                <a:latin typeface="SimSun" panose="02010600030101010101" pitchFamily="2" charset="-122"/>
                <a:ea typeface="SimSun" panose="02010600030101010101" pitchFamily="2" charset="-122"/>
              </a:rPr>
              <a:t>最小项，则该电路可能产生险象。</a:t>
            </a:r>
          </a:p>
          <a:p>
            <a:pPr eaLnBrk="1" hangingPunct="1">
              <a:lnSpc>
                <a:spcPct val="115000"/>
              </a:lnSpc>
            </a:pPr>
            <a:r>
              <a:rPr lang="zh-CN" altLang="en-US" dirty="0">
                <a:solidFill>
                  <a:schemeClr val="accent2"/>
                </a:solidFill>
                <a:latin typeface="楷体_GB2312" pitchFamily="49" charset="-122"/>
              </a:rPr>
              <a:t>例</a:t>
            </a:r>
            <a:r>
              <a:rPr lang="en-US" altLang="zh-CN" dirty="0">
                <a:solidFill>
                  <a:schemeClr val="accent2"/>
                </a:solidFill>
                <a:latin typeface="楷体_GB2312" pitchFamily="49" charset="-122"/>
              </a:rPr>
              <a:t>2.17</a:t>
            </a:r>
            <a:r>
              <a:rPr lang="en-US" altLang="zh-CN" dirty="0">
                <a:latin typeface="楷体_GB2312" pitchFamily="49" charset="-122"/>
              </a:rPr>
              <a:t> </a:t>
            </a:r>
            <a:r>
              <a:rPr lang="zh-CN" altLang="en-US" dirty="0">
                <a:latin typeface="楷体_GB2312" pitchFamily="49" charset="-122"/>
              </a:rPr>
              <a:t>判断                             对应的电路</a:t>
            </a:r>
            <a:endParaRPr lang="en-US" altLang="zh-CN" dirty="0">
              <a:latin typeface="楷体_GB2312" pitchFamily="49" charset="-122"/>
            </a:endParaRPr>
          </a:p>
          <a:p>
            <a:pPr marL="0" indent="0" eaLnBrk="1" hangingPunct="1">
              <a:lnSpc>
                <a:spcPct val="115000"/>
              </a:lnSpc>
              <a:buNone/>
            </a:pPr>
            <a:r>
              <a:rPr lang="zh-CN" altLang="en-US" dirty="0">
                <a:latin typeface="楷体_GB2312" pitchFamily="49" charset="-122"/>
              </a:rPr>
              <a:t>是否可能产生险象。</a:t>
            </a:r>
          </a:p>
          <a:p>
            <a:pPr eaLnBrk="1" hangingPunct="1">
              <a:lnSpc>
                <a:spcPct val="115000"/>
              </a:lnSpc>
            </a:pPr>
            <a:r>
              <a:rPr lang="zh-CN" altLang="en-US" dirty="0">
                <a:latin typeface="楷体_GB2312" pitchFamily="49" charset="-122"/>
              </a:rPr>
              <a:t>解：</a:t>
            </a:r>
            <a:r>
              <a:rPr lang="zh-CN" altLang="en-US" sz="2000" dirty="0">
                <a:latin typeface="SimSun" panose="02010600030101010101" pitchFamily="2" charset="-122"/>
                <a:ea typeface="SimSun" panose="02010600030101010101" pitchFamily="2" charset="-122"/>
              </a:rPr>
              <a:t>作出卡诺图，并画出各“与”项对应的卡诺圈，如图所示。</a:t>
            </a:r>
          </a:p>
          <a:p>
            <a:pPr eaLnBrk="1" hangingPunct="1">
              <a:lnSpc>
                <a:spcPct val="115000"/>
              </a:lnSpc>
            </a:pPr>
            <a:r>
              <a:rPr lang="zh-CN" altLang="en-US" sz="2000" dirty="0">
                <a:latin typeface="SimSun" panose="02010600030101010101" pitchFamily="2" charset="-122"/>
                <a:ea typeface="SimSun" panose="02010600030101010101" pitchFamily="2" charset="-122"/>
              </a:rPr>
              <a:t>观察卡诺圈可以发现，包含最小项</a:t>
            </a:r>
            <a:r>
              <a:rPr lang="en-US" altLang="zh-CN" sz="2000" dirty="0">
                <a:latin typeface="SimSun" panose="02010600030101010101" pitchFamily="2" charset="-122"/>
                <a:ea typeface="SimSun" panose="02010600030101010101" pitchFamily="2" charset="-122"/>
              </a:rPr>
              <a:t>m</a:t>
            </a:r>
            <a:r>
              <a:rPr lang="en-US" altLang="zh-CN" sz="2000" baseline="-25000" dirty="0">
                <a:latin typeface="SimSun" panose="02010600030101010101" pitchFamily="2" charset="-122"/>
                <a:ea typeface="SimSun" panose="02010600030101010101" pitchFamily="2" charset="-122"/>
              </a:rPr>
              <a:t>1</a:t>
            </a:r>
            <a:r>
              <a:rPr lang="zh-CN" altLang="en-US" sz="2000" dirty="0">
                <a:latin typeface="SimSun" panose="02010600030101010101" pitchFamily="2" charset="-122"/>
                <a:ea typeface="SimSun" panose="02010600030101010101" pitchFamily="2" charset="-122"/>
              </a:rPr>
              <a:t>，</a:t>
            </a:r>
            <a:r>
              <a:rPr lang="en-US" altLang="zh-CN" sz="2000" dirty="0">
                <a:latin typeface="SimSun" panose="02010600030101010101" pitchFamily="2" charset="-122"/>
                <a:ea typeface="SimSun" panose="02010600030101010101" pitchFamily="2" charset="-122"/>
              </a:rPr>
              <a:t>m</a:t>
            </a:r>
            <a:r>
              <a:rPr lang="en-US" altLang="zh-CN" sz="2000" baseline="-25000" dirty="0">
                <a:latin typeface="SimSun" panose="02010600030101010101" pitchFamily="2" charset="-122"/>
                <a:ea typeface="SimSun" panose="02010600030101010101" pitchFamily="2" charset="-122"/>
              </a:rPr>
              <a:t>3</a:t>
            </a:r>
            <a:r>
              <a:rPr lang="zh-CN" altLang="en-US" sz="2000" dirty="0">
                <a:latin typeface="SimSun" panose="02010600030101010101" pitchFamily="2" charset="-122"/>
                <a:ea typeface="SimSun" panose="02010600030101010101" pitchFamily="2" charset="-122"/>
              </a:rPr>
              <a:t>，</a:t>
            </a:r>
            <a:r>
              <a:rPr lang="en-US" altLang="zh-CN" sz="2000" dirty="0">
                <a:latin typeface="SimSun" panose="02010600030101010101" pitchFamily="2" charset="-122"/>
                <a:ea typeface="SimSun" panose="02010600030101010101" pitchFamily="2" charset="-122"/>
              </a:rPr>
              <a:t>m</a:t>
            </a:r>
            <a:r>
              <a:rPr lang="en-US" altLang="zh-CN" sz="2000" baseline="-25000" dirty="0">
                <a:latin typeface="SimSun" panose="02010600030101010101" pitchFamily="2" charset="-122"/>
                <a:ea typeface="SimSun" panose="02010600030101010101" pitchFamily="2" charset="-122"/>
              </a:rPr>
              <a:t>5</a:t>
            </a:r>
            <a:r>
              <a:rPr lang="zh-CN" altLang="en-US" sz="2000" dirty="0">
                <a:latin typeface="SimSun" panose="02010600030101010101" pitchFamily="2" charset="-122"/>
                <a:ea typeface="SimSun" panose="02010600030101010101" pitchFamily="2" charset="-122"/>
              </a:rPr>
              <a:t>，</a:t>
            </a:r>
            <a:r>
              <a:rPr lang="en-US" altLang="zh-CN" sz="2000" dirty="0">
                <a:latin typeface="SimSun" panose="02010600030101010101" pitchFamily="2" charset="-122"/>
                <a:ea typeface="SimSun" panose="02010600030101010101" pitchFamily="2" charset="-122"/>
              </a:rPr>
              <a:t>m</a:t>
            </a:r>
            <a:r>
              <a:rPr lang="en-US" altLang="zh-CN" sz="2000" baseline="-25000" dirty="0">
                <a:latin typeface="SimSun" panose="02010600030101010101" pitchFamily="2" charset="-122"/>
                <a:ea typeface="SimSun" panose="02010600030101010101" pitchFamily="2" charset="-122"/>
              </a:rPr>
              <a:t>7</a:t>
            </a:r>
            <a:r>
              <a:rPr lang="zh-CN" altLang="en-US" sz="2000" dirty="0">
                <a:latin typeface="SimSun" panose="02010600030101010101" pitchFamily="2" charset="-122"/>
                <a:ea typeface="SimSun" panose="02010600030101010101" pitchFamily="2" charset="-122"/>
              </a:rPr>
              <a:t>的卡诺圈和包含最小项</a:t>
            </a:r>
            <a:r>
              <a:rPr lang="en-US" altLang="zh-CN" sz="2000" dirty="0">
                <a:latin typeface="SimSun" panose="02010600030101010101" pitchFamily="2" charset="-122"/>
                <a:ea typeface="SimSun" panose="02010600030101010101" pitchFamily="2" charset="-122"/>
              </a:rPr>
              <a:t>m</a:t>
            </a:r>
            <a:r>
              <a:rPr lang="en-US" altLang="zh-CN" sz="2000" baseline="-25000" dirty="0">
                <a:latin typeface="SimSun" panose="02010600030101010101" pitchFamily="2" charset="-122"/>
                <a:ea typeface="SimSun" panose="02010600030101010101" pitchFamily="2" charset="-122"/>
              </a:rPr>
              <a:t>12</a:t>
            </a:r>
            <a:r>
              <a:rPr lang="zh-CN" altLang="en-US" sz="2000" dirty="0">
                <a:latin typeface="SimSun" panose="02010600030101010101" pitchFamily="2" charset="-122"/>
                <a:ea typeface="SimSun" panose="02010600030101010101" pitchFamily="2" charset="-122"/>
              </a:rPr>
              <a:t>，</a:t>
            </a:r>
            <a:r>
              <a:rPr lang="en-US" altLang="zh-CN" sz="2000" dirty="0">
                <a:latin typeface="SimSun" panose="02010600030101010101" pitchFamily="2" charset="-122"/>
                <a:ea typeface="SimSun" panose="02010600030101010101" pitchFamily="2" charset="-122"/>
              </a:rPr>
              <a:t>m</a:t>
            </a:r>
            <a:r>
              <a:rPr lang="en-US" altLang="zh-CN" sz="2000" baseline="-25000" dirty="0">
                <a:latin typeface="SimSun" panose="02010600030101010101" pitchFamily="2" charset="-122"/>
                <a:ea typeface="SimSun" panose="02010600030101010101" pitchFamily="2" charset="-122"/>
              </a:rPr>
              <a:t>13</a:t>
            </a:r>
            <a:r>
              <a:rPr lang="zh-CN" altLang="en-US" sz="2000" dirty="0">
                <a:latin typeface="SimSun" panose="02010600030101010101" pitchFamily="2" charset="-122"/>
                <a:ea typeface="SimSun" panose="02010600030101010101" pitchFamily="2" charset="-122"/>
              </a:rPr>
              <a:t>的卡诺圈之间存在相邻最小项</a:t>
            </a:r>
            <a:r>
              <a:rPr lang="en-US" altLang="zh-CN" sz="2000" dirty="0">
                <a:latin typeface="SimSun" panose="02010600030101010101" pitchFamily="2" charset="-122"/>
                <a:ea typeface="SimSun" panose="02010600030101010101" pitchFamily="2" charset="-122"/>
              </a:rPr>
              <a:t>m</a:t>
            </a:r>
            <a:r>
              <a:rPr lang="en-US" altLang="zh-CN" sz="2000" baseline="-25000" dirty="0">
                <a:latin typeface="SimSun" panose="02010600030101010101" pitchFamily="2" charset="-122"/>
                <a:ea typeface="SimSun" panose="02010600030101010101" pitchFamily="2" charset="-122"/>
              </a:rPr>
              <a:t>5</a:t>
            </a:r>
            <a:r>
              <a:rPr lang="zh-CN" altLang="en-US" sz="2000" dirty="0">
                <a:latin typeface="SimSun" panose="02010600030101010101" pitchFamily="2" charset="-122"/>
                <a:ea typeface="SimSun" panose="02010600030101010101" pitchFamily="2" charset="-122"/>
              </a:rPr>
              <a:t>和</a:t>
            </a:r>
            <a:r>
              <a:rPr lang="en-US" altLang="zh-CN" sz="2000" dirty="0">
                <a:latin typeface="SimSun" panose="02010600030101010101" pitchFamily="2" charset="-122"/>
                <a:ea typeface="SimSun" panose="02010600030101010101" pitchFamily="2" charset="-122"/>
              </a:rPr>
              <a:t>m</a:t>
            </a:r>
            <a:r>
              <a:rPr lang="en-US" altLang="zh-CN" sz="2000" baseline="-25000" dirty="0">
                <a:latin typeface="SimSun" panose="02010600030101010101" pitchFamily="2" charset="-122"/>
                <a:ea typeface="SimSun" panose="02010600030101010101" pitchFamily="2" charset="-122"/>
              </a:rPr>
              <a:t>13</a:t>
            </a:r>
            <a:r>
              <a:rPr lang="zh-CN" altLang="en-US" sz="2000" dirty="0">
                <a:latin typeface="SimSun" panose="02010600030101010101" pitchFamily="2" charset="-122"/>
                <a:ea typeface="SimSun" panose="02010600030101010101" pitchFamily="2" charset="-122"/>
              </a:rPr>
              <a:t>，且</a:t>
            </a:r>
            <a:r>
              <a:rPr lang="en-US" altLang="zh-CN" sz="2000" dirty="0">
                <a:latin typeface="SimSun" panose="02010600030101010101" pitchFamily="2" charset="-122"/>
                <a:ea typeface="SimSun" panose="02010600030101010101" pitchFamily="2" charset="-122"/>
              </a:rPr>
              <a:t>m</a:t>
            </a:r>
            <a:r>
              <a:rPr lang="en-US" altLang="zh-CN" sz="2000" baseline="-25000" dirty="0">
                <a:latin typeface="SimSun" panose="02010600030101010101" pitchFamily="2" charset="-122"/>
                <a:ea typeface="SimSun" panose="02010600030101010101" pitchFamily="2" charset="-122"/>
              </a:rPr>
              <a:t>5</a:t>
            </a:r>
            <a:r>
              <a:rPr lang="zh-CN" altLang="en-US" sz="2000" dirty="0">
                <a:latin typeface="SimSun" panose="02010600030101010101" pitchFamily="2" charset="-122"/>
                <a:ea typeface="SimSun" panose="02010600030101010101" pitchFamily="2" charset="-122"/>
              </a:rPr>
              <a:t>和</a:t>
            </a:r>
            <a:r>
              <a:rPr lang="en-US" altLang="zh-CN" sz="2000" dirty="0">
                <a:latin typeface="SimSun" panose="02010600030101010101" pitchFamily="2" charset="-122"/>
                <a:ea typeface="SimSun" panose="02010600030101010101" pitchFamily="2" charset="-122"/>
              </a:rPr>
              <a:t>m</a:t>
            </a:r>
            <a:r>
              <a:rPr lang="en-US" altLang="zh-CN" sz="2000" baseline="-25000" dirty="0">
                <a:latin typeface="SimSun" panose="02010600030101010101" pitchFamily="2" charset="-122"/>
                <a:ea typeface="SimSun" panose="02010600030101010101" pitchFamily="2" charset="-122"/>
              </a:rPr>
              <a:t>13</a:t>
            </a:r>
            <a:r>
              <a:rPr lang="zh-CN" altLang="en-US" sz="2000" dirty="0">
                <a:latin typeface="SimSun" panose="02010600030101010101" pitchFamily="2" charset="-122"/>
                <a:ea typeface="SimSun" panose="02010600030101010101" pitchFamily="2" charset="-122"/>
              </a:rPr>
              <a:t>不被同一个卡诺圈所包含，所以这两个卡诺圈“相切”。</a:t>
            </a:r>
          </a:p>
          <a:p>
            <a:pPr eaLnBrk="1" hangingPunct="1">
              <a:lnSpc>
                <a:spcPct val="115000"/>
              </a:lnSpc>
            </a:pPr>
            <a:r>
              <a:rPr lang="zh-CN" altLang="en-US" sz="2000" dirty="0">
                <a:latin typeface="SimSun" panose="02010600030101010101" pitchFamily="2" charset="-122"/>
                <a:ea typeface="SimSun" panose="02010600030101010101" pitchFamily="2" charset="-122"/>
              </a:rPr>
              <a:t>进一步用代数法验证，发现当</a:t>
            </a:r>
            <a:r>
              <a:rPr lang="en-US" altLang="zh-CN" sz="2000" dirty="0">
                <a:latin typeface="SimSun" panose="02010600030101010101" pitchFamily="2" charset="-122"/>
                <a:ea typeface="SimSun" panose="02010600030101010101" pitchFamily="2" charset="-122"/>
              </a:rPr>
              <a:t>BCD=101</a:t>
            </a:r>
            <a:r>
              <a:rPr lang="zh-CN" altLang="en-US" sz="2000" dirty="0">
                <a:latin typeface="SimSun" panose="02010600030101010101" pitchFamily="2" charset="-122"/>
                <a:ea typeface="SimSun" panose="02010600030101010101" pitchFamily="2" charset="-122"/>
              </a:rPr>
              <a:t>时，函数表达式可化成</a:t>
            </a:r>
          </a:p>
          <a:p>
            <a:pPr eaLnBrk="1" hangingPunct="1">
              <a:lnSpc>
                <a:spcPct val="115000"/>
              </a:lnSpc>
              <a:buNone/>
            </a:pPr>
            <a:r>
              <a:rPr lang="zh-CN" altLang="en-US" sz="2000" dirty="0">
                <a:latin typeface="SimSun" panose="02010600030101010101" pitchFamily="2" charset="-122"/>
                <a:ea typeface="SimSun" panose="02010600030101010101" pitchFamily="2" charset="-122"/>
              </a:rPr>
              <a:t>   的形式，可见变量</a:t>
            </a:r>
            <a:r>
              <a:rPr lang="en-US" altLang="zh-CN" sz="2000" dirty="0">
                <a:latin typeface="SimSun" panose="02010600030101010101" pitchFamily="2" charset="-122"/>
                <a:ea typeface="SimSun" panose="02010600030101010101" pitchFamily="2" charset="-122"/>
              </a:rPr>
              <a:t>A</a:t>
            </a:r>
            <a:r>
              <a:rPr lang="zh-CN" altLang="en-US" sz="2000" dirty="0">
                <a:latin typeface="SimSun" panose="02010600030101010101" pitchFamily="2" charset="-122"/>
                <a:ea typeface="SimSun" panose="02010600030101010101" pitchFamily="2" charset="-122"/>
              </a:rPr>
              <a:t>的变化可能使电路产生“</a:t>
            </a:r>
            <a:r>
              <a:rPr lang="en-US" altLang="zh-CN" sz="2000" dirty="0">
                <a:latin typeface="SimSun" panose="02010600030101010101" pitchFamily="2" charset="-122"/>
                <a:ea typeface="SimSun" panose="02010600030101010101" pitchFamily="2" charset="-122"/>
              </a:rPr>
              <a:t>0”</a:t>
            </a:r>
            <a:r>
              <a:rPr lang="zh-CN" altLang="en-US" sz="2000" dirty="0">
                <a:latin typeface="SimSun" panose="02010600030101010101" pitchFamily="2" charset="-122"/>
                <a:ea typeface="SimSun" panose="02010600030101010101" pitchFamily="2" charset="-122"/>
              </a:rPr>
              <a:t>型险象。  </a:t>
            </a:r>
          </a:p>
        </p:txBody>
      </p:sp>
      <p:sp>
        <p:nvSpPr>
          <p:cNvPr id="65542" name="Rectangle 4"/>
          <p:cNvSpPr/>
          <p:nvPr/>
        </p:nvSpPr>
        <p:spPr>
          <a:xfrm>
            <a:off x="0" y="3319463"/>
            <a:ext cx="9144000" cy="0"/>
          </a:xfrm>
          <a:prstGeom prst="rect">
            <a:avLst/>
          </a:prstGeom>
          <a:noFill/>
          <a:ln w="9525">
            <a:noFill/>
          </a:ln>
        </p:spPr>
        <p:txBody>
          <a:bodyPr wrap="none" anchor="ctr">
            <a:spAutoFit/>
          </a:bodyPr>
          <a:lstStyle/>
          <a:p>
            <a:endParaRPr lang="zh-CN" altLang="en-US" dirty="0">
              <a:latin typeface="宋体" panose="02010600030101010101" pitchFamily="2" charset="-122"/>
            </a:endParaRPr>
          </a:p>
        </p:txBody>
      </p:sp>
      <p:graphicFrame>
        <p:nvGraphicFramePr>
          <p:cNvPr id="591877" name="Object 5"/>
          <p:cNvGraphicFramePr>
            <a:graphicFrameLocks noChangeAspect="1"/>
          </p:cNvGraphicFramePr>
          <p:nvPr>
            <p:extLst>
              <p:ext uri="{D42A27DB-BD31-4B8C-83A1-F6EECF244321}">
                <p14:modId xmlns:p14="http://schemas.microsoft.com/office/powerpoint/2010/main" val="627797098"/>
              </p:ext>
            </p:extLst>
          </p:nvPr>
        </p:nvGraphicFramePr>
        <p:xfrm>
          <a:off x="2387724" y="2881759"/>
          <a:ext cx="2400300" cy="403225"/>
        </p:xfrm>
        <a:graphic>
          <a:graphicData uri="http://schemas.openxmlformats.org/presentationml/2006/ole">
            <mc:AlternateContent xmlns:mc="http://schemas.openxmlformats.org/markup-compatibility/2006">
              <mc:Choice xmlns:v="urn:schemas-microsoft-com:vml" Requires="v">
                <p:oleObj spid="_x0000_s20563" r:id="rId4" imgW="1307532" imgH="215806" progId="">
                  <p:embed/>
                </p:oleObj>
              </mc:Choice>
              <mc:Fallback>
                <p:oleObj r:id="rId4" imgW="1307532" imgH="215806" progId="">
                  <p:embed/>
                  <p:pic>
                    <p:nvPicPr>
                      <p:cNvPr id="0" name="Picture 4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87724" y="2881759"/>
                        <a:ext cx="2400300"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5543" name="Rectangle 6"/>
          <p:cNvSpPr/>
          <p:nvPr/>
        </p:nvSpPr>
        <p:spPr>
          <a:xfrm>
            <a:off x="0" y="3328988"/>
            <a:ext cx="9144000" cy="0"/>
          </a:xfrm>
          <a:prstGeom prst="rect">
            <a:avLst/>
          </a:prstGeom>
          <a:noFill/>
          <a:ln w="9525">
            <a:noFill/>
          </a:ln>
        </p:spPr>
        <p:txBody>
          <a:bodyPr wrap="none" anchor="ctr">
            <a:spAutoFit/>
          </a:bodyPr>
          <a:lstStyle/>
          <a:p>
            <a:endParaRPr lang="zh-CN" altLang="en-US" dirty="0">
              <a:latin typeface="宋体" panose="02010600030101010101" pitchFamily="2" charset="-122"/>
            </a:endParaRPr>
          </a:p>
        </p:txBody>
      </p:sp>
      <p:graphicFrame>
        <p:nvGraphicFramePr>
          <p:cNvPr id="591879" name="Object 7"/>
          <p:cNvGraphicFramePr>
            <a:graphicFrameLocks noChangeAspect="1"/>
          </p:cNvGraphicFramePr>
          <p:nvPr>
            <p:extLst>
              <p:ext uri="{D42A27DB-BD31-4B8C-83A1-F6EECF244321}">
                <p14:modId xmlns:p14="http://schemas.microsoft.com/office/powerpoint/2010/main" val="2302548026"/>
              </p:ext>
            </p:extLst>
          </p:nvPr>
        </p:nvGraphicFramePr>
        <p:xfrm>
          <a:off x="7534305" y="5334016"/>
          <a:ext cx="1252537" cy="381000"/>
        </p:xfrm>
        <a:graphic>
          <a:graphicData uri="http://schemas.openxmlformats.org/presentationml/2006/ole">
            <mc:AlternateContent xmlns:mc="http://schemas.openxmlformats.org/markup-compatibility/2006">
              <mc:Choice xmlns:v="urn:schemas-microsoft-com:vml" Requires="v">
                <p:oleObj spid="_x0000_s20564" r:id="rId6" imgW="660113" imgH="203112" progId="">
                  <p:embed/>
                </p:oleObj>
              </mc:Choice>
              <mc:Fallback>
                <p:oleObj r:id="rId6" imgW="660113" imgH="203112" progId="">
                  <p:embed/>
                  <p:pic>
                    <p:nvPicPr>
                      <p:cNvPr id="0" name="Picture 5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34305" y="5334016"/>
                        <a:ext cx="1252537"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pic>
        <p:nvPicPr>
          <p:cNvPr id="591880" name="Picture 8" descr="LJ97"/>
          <p:cNvPicPr>
            <a:picLocks noChangeAspect="1"/>
          </p:cNvPicPr>
          <p:nvPr/>
        </p:nvPicPr>
        <p:blipFill>
          <a:blip r:embed="rId8"/>
          <a:stretch>
            <a:fillRect/>
          </a:stretch>
        </p:blipFill>
        <p:spPr>
          <a:xfrm>
            <a:off x="7091433" y="2492896"/>
            <a:ext cx="1657110" cy="1337888"/>
          </a:xfrm>
          <a:prstGeom prst="rect">
            <a:avLst/>
          </a:prstGeom>
          <a:noFill/>
          <a:ln w="28575" cap="rnd" cmpd="sng">
            <a:solidFill>
              <a:srgbClr val="FF0000"/>
            </a:solidFill>
            <a:prstDash val="sysDot"/>
            <a:miter/>
            <a:headEnd type="none" w="med" len="med"/>
            <a:tailEnd type="none" w="med" len="med"/>
          </a:ln>
        </p:spPr>
      </p:pic>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18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18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918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1875">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9187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91875">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9188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91875">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91875">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91875">
                                            <p:txEl>
                                              <p:pRg st="7" end="7"/>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918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1875" grpId="0" build="p"/>
    </p:bld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565" name="Rectangle 2"/>
          <p:cNvSpPr>
            <a:spLocks noGrp="1"/>
          </p:cNvSpPr>
          <p:nvPr>
            <p:ph type="title"/>
          </p:nvPr>
        </p:nvSpPr>
        <p:spPr/>
        <p:txBody>
          <a:bodyPr vert="horz" wrap="square" lIns="91440" tIns="45720" rIns="91440" bIns="45720" anchor="ctr"/>
          <a:lstStyle/>
          <a:p>
            <a:pPr eaLnBrk="1" hangingPunct="1"/>
            <a:r>
              <a:rPr lang="zh-CN" altLang="en-US" dirty="0"/>
              <a:t>五</a:t>
            </a:r>
            <a:r>
              <a:rPr lang="en-US" altLang="zh-CN" dirty="0"/>
              <a:t> </a:t>
            </a:r>
            <a:r>
              <a:rPr lang="zh-CN" altLang="en-US" dirty="0"/>
              <a:t>险象的消除</a:t>
            </a:r>
          </a:p>
        </p:txBody>
      </p:sp>
      <p:sp>
        <p:nvSpPr>
          <p:cNvPr id="592899" name="Rectangle 3"/>
          <p:cNvSpPr>
            <a:spLocks noGrp="1"/>
          </p:cNvSpPr>
          <p:nvPr>
            <p:ph idx="1"/>
          </p:nvPr>
        </p:nvSpPr>
        <p:spPr/>
        <p:txBody>
          <a:bodyPr vert="horz" wrap="square" lIns="91440" tIns="45720" rIns="91440" bIns="45720" anchor="t"/>
          <a:lstStyle/>
          <a:p>
            <a:pPr eaLnBrk="1" hangingPunct="1"/>
            <a:r>
              <a:rPr lang="zh-CN" altLang="en-US" sz="3200" dirty="0">
                <a:solidFill>
                  <a:schemeClr val="tx2"/>
                </a:solidFill>
                <a:latin typeface="+mj-lt"/>
                <a:ea typeface="+mj-ea"/>
                <a:cs typeface="+mj-cs"/>
              </a:rPr>
              <a:t>1. </a:t>
            </a:r>
            <a:r>
              <a:rPr lang="zh-CN" altLang="en-US" sz="2800" dirty="0">
                <a:solidFill>
                  <a:schemeClr val="tx2"/>
                </a:solidFill>
                <a:latin typeface="+mj-lt"/>
                <a:ea typeface="+mj-ea"/>
                <a:cs typeface="+mj-cs"/>
              </a:rPr>
              <a:t>增加冗余项法</a:t>
            </a:r>
          </a:p>
          <a:p>
            <a:pPr eaLnBrk="1" hangingPunct="1"/>
            <a:r>
              <a:rPr lang="zh-CN" altLang="en-US" dirty="0">
                <a:latin typeface="SimSun" panose="02010600030101010101" pitchFamily="2" charset="-122"/>
                <a:ea typeface="SimSun" panose="02010600030101010101" pitchFamily="2" charset="-122"/>
              </a:rPr>
              <a:t>是通过在函数表达式中“加”上多余的“与”项或“乘”上多余的“或”项，使原函数不再可能在某种条件下化成            或           的形式，从而将可能产生的险象消除。冗余项的具体选择方法可采用代数法或卡诺图法，下面举例说明。 </a:t>
            </a:r>
          </a:p>
          <a:p>
            <a:pPr eaLnBrk="1" hangingPunct="1"/>
            <a:r>
              <a:rPr lang="zh-CN" altLang="en-US" dirty="0"/>
              <a:t>例</a:t>
            </a:r>
            <a:r>
              <a:rPr lang="en-US" altLang="zh-CN" dirty="0"/>
              <a:t>2.18 </a:t>
            </a:r>
            <a:r>
              <a:rPr lang="zh-CN" altLang="en-US" dirty="0"/>
              <a:t>用增加冗余项的方法消除图</a:t>
            </a:r>
            <a:r>
              <a:rPr lang="en-US" altLang="zh-CN" dirty="0"/>
              <a:t>3-47(a)</a:t>
            </a:r>
            <a:r>
              <a:rPr lang="zh-CN" altLang="en-US" dirty="0"/>
              <a:t>所示电路中可能产生的险象。</a:t>
            </a:r>
          </a:p>
          <a:p>
            <a:pPr eaLnBrk="1" hangingPunct="1"/>
            <a:r>
              <a:rPr lang="zh-CN" altLang="en-US" dirty="0">
                <a:latin typeface="SimSun" panose="02010600030101010101" pitchFamily="2" charset="-122"/>
                <a:ea typeface="SimSun" panose="02010600030101010101" pitchFamily="2" charset="-122"/>
              </a:rPr>
              <a:t>解：图</a:t>
            </a:r>
            <a:r>
              <a:rPr lang="en-US" altLang="zh-CN" dirty="0">
                <a:latin typeface="SimSun" panose="02010600030101010101" pitchFamily="2" charset="-122"/>
                <a:ea typeface="SimSun" panose="02010600030101010101" pitchFamily="2" charset="-122"/>
              </a:rPr>
              <a:t>3-47(a)</a:t>
            </a:r>
            <a:r>
              <a:rPr lang="zh-CN" altLang="en-US" dirty="0">
                <a:latin typeface="SimSun" panose="02010600030101010101" pitchFamily="2" charset="-122"/>
                <a:ea typeface="SimSun" panose="02010600030101010101" pitchFamily="2" charset="-122"/>
              </a:rPr>
              <a:t>所示的电路对应的</a:t>
            </a:r>
            <a:endParaRPr lang="en-US" altLang="zh-CN" dirty="0">
              <a:latin typeface="SimSun" panose="02010600030101010101" pitchFamily="2" charset="-122"/>
              <a:ea typeface="SimSun" panose="02010600030101010101" pitchFamily="2" charset="-122"/>
            </a:endParaRPr>
          </a:p>
          <a:p>
            <a:pPr marL="0" indent="0" eaLnBrk="1" hangingPunct="1">
              <a:buNone/>
            </a:pPr>
            <a:r>
              <a:rPr lang="zh-CN" altLang="en-US" dirty="0">
                <a:latin typeface="SimSun" panose="02010600030101010101" pitchFamily="2" charset="-122"/>
                <a:ea typeface="SimSun" panose="02010600030101010101" pitchFamily="2" charset="-122"/>
              </a:rPr>
              <a:t>函数表达式为</a:t>
            </a:r>
          </a:p>
        </p:txBody>
      </p:sp>
      <p:graphicFrame>
        <p:nvGraphicFramePr>
          <p:cNvPr id="592900" name="Object 4"/>
          <p:cNvGraphicFramePr>
            <a:graphicFrameLocks noChangeAspect="1"/>
          </p:cNvGraphicFramePr>
          <p:nvPr>
            <p:extLst>
              <p:ext uri="{D42A27DB-BD31-4B8C-83A1-F6EECF244321}">
                <p14:modId xmlns:p14="http://schemas.microsoft.com/office/powerpoint/2010/main" val="399290448"/>
              </p:ext>
            </p:extLst>
          </p:nvPr>
        </p:nvGraphicFramePr>
        <p:xfrm>
          <a:off x="1259632" y="2702719"/>
          <a:ext cx="787400" cy="381000"/>
        </p:xfrm>
        <a:graphic>
          <a:graphicData uri="http://schemas.openxmlformats.org/presentationml/2006/ole">
            <mc:AlternateContent xmlns:mc="http://schemas.openxmlformats.org/markup-compatibility/2006">
              <mc:Choice xmlns:v="urn:schemas-microsoft-com:vml" Requires="v">
                <p:oleObj spid="_x0000_s21619" r:id="rId4" imgW="418918" imgH="203112" progId="">
                  <p:embed/>
                </p:oleObj>
              </mc:Choice>
              <mc:Fallback>
                <p:oleObj r:id="rId4" imgW="418918" imgH="203112" progId="">
                  <p:embed/>
                  <p:pic>
                    <p:nvPicPr>
                      <p:cNvPr id="0" name="Picture 6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9632" y="2702719"/>
                        <a:ext cx="787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92901" name="Object 5"/>
          <p:cNvGraphicFramePr>
            <a:graphicFrameLocks noChangeAspect="1"/>
          </p:cNvGraphicFramePr>
          <p:nvPr>
            <p:extLst>
              <p:ext uri="{D42A27DB-BD31-4B8C-83A1-F6EECF244321}">
                <p14:modId xmlns:p14="http://schemas.microsoft.com/office/powerpoint/2010/main" val="4241773403"/>
              </p:ext>
            </p:extLst>
          </p:nvPr>
        </p:nvGraphicFramePr>
        <p:xfrm>
          <a:off x="7812360" y="2276872"/>
          <a:ext cx="668338" cy="381000"/>
        </p:xfrm>
        <a:graphic>
          <a:graphicData uri="http://schemas.openxmlformats.org/presentationml/2006/ole">
            <mc:AlternateContent xmlns:mc="http://schemas.openxmlformats.org/markup-compatibility/2006">
              <mc:Choice xmlns:v="urn:schemas-microsoft-com:vml" Requires="v">
                <p:oleObj spid="_x0000_s21620" r:id="rId6" imgW="355292" imgH="203024" progId="">
                  <p:embed/>
                </p:oleObj>
              </mc:Choice>
              <mc:Fallback>
                <p:oleObj r:id="rId6" imgW="355292" imgH="203024" progId="">
                  <p:embed/>
                  <p:pic>
                    <p:nvPicPr>
                      <p:cNvPr id="0" name="Picture 6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12360" y="2276872"/>
                        <a:ext cx="66833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pic>
        <p:nvPicPr>
          <p:cNvPr id="592902" name="Picture 6"/>
          <p:cNvPicPr>
            <a:picLocks noChangeAspect="1"/>
          </p:cNvPicPr>
          <p:nvPr/>
        </p:nvPicPr>
        <p:blipFill>
          <a:blip r:embed="rId8"/>
          <a:stretch>
            <a:fillRect/>
          </a:stretch>
        </p:blipFill>
        <p:spPr>
          <a:xfrm>
            <a:off x="5868854" y="4509120"/>
            <a:ext cx="2628552" cy="1661245"/>
          </a:xfrm>
          <a:prstGeom prst="rect">
            <a:avLst/>
          </a:prstGeom>
          <a:noFill/>
          <a:ln w="28575" cap="flat" cmpd="sng">
            <a:solidFill>
              <a:schemeClr val="accent2"/>
            </a:solidFill>
            <a:prstDash val="solid"/>
            <a:miter/>
            <a:headEnd type="none" w="med" len="med"/>
            <a:tailEnd type="none" w="med" len="med"/>
          </a:ln>
        </p:spPr>
      </p:pic>
      <p:sp>
        <p:nvSpPr>
          <p:cNvPr id="66568" name="Rectangle 7"/>
          <p:cNvSpPr/>
          <p:nvPr/>
        </p:nvSpPr>
        <p:spPr>
          <a:xfrm>
            <a:off x="0" y="3319463"/>
            <a:ext cx="9144000" cy="0"/>
          </a:xfrm>
          <a:prstGeom prst="rect">
            <a:avLst/>
          </a:prstGeom>
          <a:noFill/>
          <a:ln w="9525">
            <a:noFill/>
          </a:ln>
        </p:spPr>
        <p:txBody>
          <a:bodyPr wrap="none" anchor="ctr">
            <a:spAutoFit/>
          </a:bodyPr>
          <a:lstStyle/>
          <a:p>
            <a:endParaRPr lang="zh-CN" altLang="en-US" dirty="0">
              <a:latin typeface="宋体" panose="02010600030101010101" pitchFamily="2" charset="-122"/>
            </a:endParaRPr>
          </a:p>
        </p:txBody>
      </p:sp>
      <p:graphicFrame>
        <p:nvGraphicFramePr>
          <p:cNvPr id="592904" name="Object 8"/>
          <p:cNvGraphicFramePr>
            <a:graphicFrameLocks noChangeAspect="1"/>
          </p:cNvGraphicFramePr>
          <p:nvPr>
            <p:extLst>
              <p:ext uri="{D42A27DB-BD31-4B8C-83A1-F6EECF244321}">
                <p14:modId xmlns:p14="http://schemas.microsoft.com/office/powerpoint/2010/main" val="1597078690"/>
              </p:ext>
            </p:extLst>
          </p:nvPr>
        </p:nvGraphicFramePr>
        <p:xfrm>
          <a:off x="2339752" y="5373216"/>
          <a:ext cx="1544638" cy="403225"/>
        </p:xfrm>
        <a:graphic>
          <a:graphicData uri="http://schemas.openxmlformats.org/presentationml/2006/ole">
            <mc:AlternateContent xmlns:mc="http://schemas.openxmlformats.org/markup-compatibility/2006">
              <mc:Choice xmlns:v="urn:schemas-microsoft-com:vml" Requires="v">
                <p:oleObj spid="_x0000_s21621" r:id="rId9" imgW="837836" imgH="215806" progId="">
                  <p:embed/>
                </p:oleObj>
              </mc:Choice>
              <mc:Fallback>
                <p:oleObj r:id="rId9" imgW="837836" imgH="215806" progId="">
                  <p:embed/>
                  <p:pic>
                    <p:nvPicPr>
                      <p:cNvPr id="0" name="Picture 6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39752" y="5373216"/>
                        <a:ext cx="1544638"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2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2899">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9290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9290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2899">
                                            <p:txEl>
                                              <p:pRg st="2" end="2"/>
                                            </p:txEl>
                                          </p:spTgt>
                                        </p:tgtEl>
                                        <p:attrNameLst>
                                          <p:attrName>style.visibility</p:attrName>
                                        </p:attrNameLst>
                                      </p:cBhvr>
                                      <p:to>
                                        <p:strVal val="visible"/>
                                      </p:to>
                                    </p:set>
                                  </p:childTnLst>
                                </p:cTn>
                              </p:par>
                              <p:par>
                                <p:cTn id="19" presetID="4" presetClass="entr" presetSubtype="16" fill="hold" nodeType="withEffect">
                                  <p:stCondLst>
                                    <p:cond delay="0"/>
                                  </p:stCondLst>
                                  <p:childTnLst>
                                    <p:set>
                                      <p:cBhvr>
                                        <p:cTn id="20" dur="1" fill="hold">
                                          <p:stCondLst>
                                            <p:cond delay="0"/>
                                          </p:stCondLst>
                                        </p:cTn>
                                        <p:tgtEl>
                                          <p:spTgt spid="592902"/>
                                        </p:tgtEl>
                                        <p:attrNameLst>
                                          <p:attrName>style.visibility</p:attrName>
                                        </p:attrNameLst>
                                      </p:cBhvr>
                                      <p:to>
                                        <p:strVal val="visible"/>
                                      </p:to>
                                    </p:set>
                                    <p:animEffect transition="in" filter="box(in)">
                                      <p:cBhvr>
                                        <p:cTn id="21" dur="500"/>
                                        <p:tgtEl>
                                          <p:spTgt spid="592902"/>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592899">
                                            <p:txEl>
                                              <p:pRg st="3" end="3"/>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592899">
                                            <p:txEl>
                                              <p:pRg st="4" end="4"/>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5929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2899" grpId="0" build="p"/>
    </p:bld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587" name="Rectangle 2"/>
          <p:cNvSpPr>
            <a:spLocks noGrp="1"/>
          </p:cNvSpPr>
          <p:nvPr>
            <p:ph type="title"/>
          </p:nvPr>
        </p:nvSpPr>
        <p:spPr/>
        <p:txBody>
          <a:bodyPr vert="horz" wrap="square" lIns="91440" tIns="45720" rIns="91440" bIns="45720" anchor="ctr"/>
          <a:lstStyle/>
          <a:p>
            <a:pPr eaLnBrk="1" hangingPunct="1"/>
            <a:r>
              <a:rPr lang="zh-CN" altLang="en-US" dirty="0"/>
              <a:t>例</a:t>
            </a:r>
            <a:r>
              <a:rPr lang="en-US" altLang="zh-CN" dirty="0"/>
              <a:t>2.19</a:t>
            </a:r>
          </a:p>
        </p:txBody>
      </p:sp>
      <p:sp>
        <p:nvSpPr>
          <p:cNvPr id="593923" name="Rectangle 3"/>
          <p:cNvSpPr>
            <a:spLocks noGrp="1"/>
          </p:cNvSpPr>
          <p:nvPr>
            <p:ph idx="1"/>
          </p:nvPr>
        </p:nvSpPr>
        <p:spPr/>
        <p:txBody>
          <a:bodyPr vert="horz" wrap="square" lIns="91440" tIns="45720" rIns="91440" bIns="45720" anchor="t"/>
          <a:lstStyle/>
          <a:p>
            <a:pPr eaLnBrk="1" hangingPunct="1"/>
            <a:r>
              <a:rPr lang="zh-CN" altLang="en-US" dirty="0">
                <a:latin typeface="SimSun" panose="02010600030101010101" pitchFamily="2" charset="-122"/>
                <a:ea typeface="SimSun" panose="02010600030101010101" pitchFamily="2" charset="-122"/>
              </a:rPr>
              <a:t>由前面的分析可知当</a:t>
            </a:r>
            <a:r>
              <a:rPr lang="en-US" altLang="zh-CN" dirty="0">
                <a:latin typeface="SimSun" panose="02010600030101010101" pitchFamily="2" charset="-122"/>
                <a:ea typeface="SimSun" panose="02010600030101010101" pitchFamily="2" charset="-122"/>
              </a:rPr>
              <a:t>BC=11</a:t>
            </a:r>
            <a:r>
              <a:rPr lang="zh-CN" altLang="en-US" dirty="0">
                <a:latin typeface="SimSun" panose="02010600030101010101" pitchFamily="2" charset="-122"/>
                <a:ea typeface="SimSun" panose="02010600030101010101" pitchFamily="2" charset="-122"/>
              </a:rPr>
              <a:t>时，输入变量</a:t>
            </a:r>
            <a:r>
              <a:rPr lang="en-US" altLang="zh-CN" dirty="0">
                <a:latin typeface="SimSun" panose="02010600030101010101" pitchFamily="2" charset="-122"/>
                <a:ea typeface="SimSun" panose="02010600030101010101" pitchFamily="2" charset="-122"/>
              </a:rPr>
              <a:t>A</a:t>
            </a:r>
            <a:r>
              <a:rPr lang="zh-CN" altLang="en-US" dirty="0">
                <a:latin typeface="SimSun" panose="02010600030101010101" pitchFamily="2" charset="-122"/>
                <a:ea typeface="SimSun" panose="02010600030101010101" pitchFamily="2" charset="-122"/>
              </a:rPr>
              <a:t>的变化使电路的输出产生“</a:t>
            </a:r>
            <a:r>
              <a:rPr lang="en-US" altLang="zh-CN" dirty="0">
                <a:latin typeface="SimSun" panose="02010600030101010101" pitchFamily="2" charset="-122"/>
                <a:ea typeface="SimSun" panose="02010600030101010101" pitchFamily="2" charset="-122"/>
              </a:rPr>
              <a:t>0”</a:t>
            </a:r>
            <a:r>
              <a:rPr lang="zh-CN" altLang="en-US" dirty="0">
                <a:latin typeface="SimSun" panose="02010600030101010101" pitchFamily="2" charset="-122"/>
                <a:ea typeface="SimSun" panose="02010600030101010101" pitchFamily="2" charset="-122"/>
              </a:rPr>
              <a:t>型险象，即在输出应该为</a:t>
            </a:r>
            <a:r>
              <a:rPr lang="en-US" altLang="zh-CN" dirty="0">
                <a:latin typeface="SimSun" panose="02010600030101010101" pitchFamily="2" charset="-122"/>
                <a:ea typeface="SimSun" panose="02010600030101010101" pitchFamily="2" charset="-122"/>
              </a:rPr>
              <a:t>1</a:t>
            </a:r>
            <a:r>
              <a:rPr lang="zh-CN" altLang="en-US" dirty="0">
                <a:latin typeface="SimSun" panose="02010600030101010101" pitchFamily="2" charset="-122"/>
                <a:ea typeface="SimSun" panose="02010600030101010101" pitchFamily="2" charset="-122"/>
              </a:rPr>
              <a:t>的情况下产生了一个瞬间的</a:t>
            </a:r>
            <a:r>
              <a:rPr lang="en-US" altLang="zh-CN" dirty="0">
                <a:latin typeface="SimSun" panose="02010600030101010101" pitchFamily="2" charset="-122"/>
                <a:ea typeface="SimSun" panose="02010600030101010101" pitchFamily="2" charset="-122"/>
              </a:rPr>
              <a:t>0</a:t>
            </a:r>
            <a:r>
              <a:rPr lang="zh-CN" altLang="en-US" dirty="0">
                <a:latin typeface="SimSun" panose="02010600030101010101" pitchFamily="2" charset="-122"/>
                <a:ea typeface="SimSun" panose="02010600030101010101" pitchFamily="2" charset="-122"/>
              </a:rPr>
              <a:t>信号。解决办法是在保证</a:t>
            </a:r>
            <a:r>
              <a:rPr lang="en-US" altLang="zh-CN" dirty="0">
                <a:latin typeface="SimSun" panose="02010600030101010101" pitchFamily="2" charset="-122"/>
                <a:ea typeface="SimSun" panose="02010600030101010101" pitchFamily="2" charset="-122"/>
              </a:rPr>
              <a:t>BC=11</a:t>
            </a:r>
            <a:r>
              <a:rPr lang="zh-CN" altLang="en-US" dirty="0">
                <a:latin typeface="SimSun" panose="02010600030101010101" pitchFamily="2" charset="-122"/>
                <a:ea typeface="SimSun" panose="02010600030101010101" pitchFamily="2" charset="-122"/>
              </a:rPr>
              <a:t>时，使输出保持为</a:t>
            </a:r>
            <a:r>
              <a:rPr lang="en-US" altLang="zh-CN" dirty="0">
                <a:latin typeface="SimSun" panose="02010600030101010101" pitchFamily="2" charset="-122"/>
                <a:ea typeface="SimSun" panose="02010600030101010101" pitchFamily="2" charset="-122"/>
              </a:rPr>
              <a:t>1</a:t>
            </a:r>
            <a:r>
              <a:rPr lang="zh-CN" altLang="en-US" dirty="0">
                <a:latin typeface="SimSun" panose="02010600030101010101" pitchFamily="2" charset="-122"/>
                <a:ea typeface="SimSun" panose="02010600030101010101" pitchFamily="2" charset="-122"/>
              </a:rPr>
              <a:t>。显然，若在表达式中包含“与”项</a:t>
            </a:r>
            <a:r>
              <a:rPr lang="en-US" altLang="zh-CN" dirty="0">
                <a:latin typeface="SimSun" panose="02010600030101010101" pitchFamily="2" charset="-122"/>
                <a:ea typeface="SimSun" panose="02010600030101010101" pitchFamily="2" charset="-122"/>
              </a:rPr>
              <a:t>BC</a:t>
            </a:r>
            <a:r>
              <a:rPr lang="zh-CN" altLang="en-US" dirty="0">
                <a:latin typeface="SimSun" panose="02010600030101010101" pitchFamily="2" charset="-122"/>
                <a:ea typeface="SimSun" panose="02010600030101010101" pitchFamily="2" charset="-122"/>
              </a:rPr>
              <a:t>，即可达到目的。又由逻辑代数的基本公式（包含律）可知： </a:t>
            </a:r>
          </a:p>
        </p:txBody>
      </p:sp>
      <p:sp>
        <p:nvSpPr>
          <p:cNvPr id="67589" name="Rectangle 4"/>
          <p:cNvSpPr/>
          <p:nvPr/>
        </p:nvSpPr>
        <p:spPr>
          <a:xfrm>
            <a:off x="0" y="3319463"/>
            <a:ext cx="9144000" cy="0"/>
          </a:xfrm>
          <a:prstGeom prst="rect">
            <a:avLst/>
          </a:prstGeom>
          <a:noFill/>
          <a:ln w="9525">
            <a:noFill/>
          </a:ln>
        </p:spPr>
        <p:txBody>
          <a:bodyPr wrap="none" anchor="ctr">
            <a:spAutoFit/>
          </a:bodyPr>
          <a:lstStyle/>
          <a:p>
            <a:endParaRPr lang="zh-CN" altLang="en-US" dirty="0">
              <a:latin typeface="宋体" panose="02010600030101010101" pitchFamily="2" charset="-122"/>
            </a:endParaRPr>
          </a:p>
        </p:txBody>
      </p:sp>
      <p:graphicFrame>
        <p:nvGraphicFramePr>
          <p:cNvPr id="593925" name="Object 5"/>
          <p:cNvGraphicFramePr>
            <a:graphicFrameLocks noChangeAspect="1"/>
          </p:cNvGraphicFramePr>
          <p:nvPr/>
        </p:nvGraphicFramePr>
        <p:xfrm>
          <a:off x="858838" y="3530600"/>
          <a:ext cx="3065462" cy="403225"/>
        </p:xfrm>
        <a:graphic>
          <a:graphicData uri="http://schemas.openxmlformats.org/presentationml/2006/ole">
            <mc:AlternateContent xmlns:mc="http://schemas.openxmlformats.org/markup-compatibility/2006">
              <mc:Choice xmlns:v="urn:schemas-microsoft-com:vml" Requires="v">
                <p:oleObj spid="_x0000_s22568" r:id="rId4" imgW="1663700" imgH="215900" progId="">
                  <p:embed/>
                </p:oleObj>
              </mc:Choice>
              <mc:Fallback>
                <p:oleObj r:id="rId4" imgW="1663700" imgH="215900" progId="">
                  <p:embed/>
                  <p:pic>
                    <p:nvPicPr>
                      <p:cNvPr id="0" name="Picture 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8838" y="3530600"/>
                        <a:ext cx="3065462"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pic>
        <p:nvPicPr>
          <p:cNvPr id="593926" name="Picture 6" descr="LJ98"/>
          <p:cNvPicPr>
            <a:picLocks noChangeAspect="1"/>
          </p:cNvPicPr>
          <p:nvPr/>
        </p:nvPicPr>
        <p:blipFill>
          <a:blip r:embed="rId6"/>
          <a:stretch>
            <a:fillRect/>
          </a:stretch>
        </p:blipFill>
        <p:spPr>
          <a:xfrm>
            <a:off x="5229225" y="3400425"/>
            <a:ext cx="3159125" cy="2908300"/>
          </a:xfrm>
          <a:prstGeom prst="rect">
            <a:avLst/>
          </a:prstGeom>
          <a:noFill/>
          <a:ln w="9525">
            <a:noFill/>
          </a:ln>
        </p:spPr>
      </p:pic>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39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39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8" presetClass="entr" presetSubtype="16" fill="hold" nodeType="clickEffect">
                                  <p:stCondLst>
                                    <p:cond delay="0"/>
                                  </p:stCondLst>
                                  <p:childTnLst>
                                    <p:set>
                                      <p:cBhvr>
                                        <p:cTn id="14" dur="1" fill="hold">
                                          <p:stCondLst>
                                            <p:cond delay="0"/>
                                          </p:stCondLst>
                                        </p:cTn>
                                        <p:tgtEl>
                                          <p:spTgt spid="593926"/>
                                        </p:tgtEl>
                                        <p:attrNameLst>
                                          <p:attrName>style.visibility</p:attrName>
                                        </p:attrNameLst>
                                      </p:cBhvr>
                                      <p:to>
                                        <p:strVal val="visible"/>
                                      </p:to>
                                    </p:set>
                                    <p:animEffect transition="in" filter="diamond(in)">
                                      <p:cBhvr>
                                        <p:cTn id="15" dur="2000"/>
                                        <p:tgtEl>
                                          <p:spTgt spid="5939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23" grpId="0" build="p"/>
    </p:bld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8614" name="Rectangle 2"/>
          <p:cNvSpPr>
            <a:spLocks noGrp="1"/>
          </p:cNvSpPr>
          <p:nvPr>
            <p:ph type="title"/>
          </p:nvPr>
        </p:nvSpPr>
        <p:spPr/>
        <p:txBody>
          <a:bodyPr vert="horz" wrap="square" lIns="91440" tIns="45720" rIns="91440" bIns="45720" anchor="ctr"/>
          <a:lstStyle/>
          <a:p>
            <a:pPr eaLnBrk="1" hangingPunct="1"/>
            <a:r>
              <a:rPr lang="zh-CN" altLang="en-US" dirty="0"/>
              <a:t>例</a:t>
            </a:r>
            <a:r>
              <a:rPr lang="en-US" altLang="zh-CN" dirty="0"/>
              <a:t>3.20</a:t>
            </a:r>
          </a:p>
        </p:txBody>
      </p:sp>
      <p:sp>
        <p:nvSpPr>
          <p:cNvPr id="594947" name="Rectangle 3"/>
          <p:cNvSpPr>
            <a:spLocks noGrp="1"/>
          </p:cNvSpPr>
          <p:nvPr>
            <p:ph idx="1"/>
          </p:nvPr>
        </p:nvSpPr>
        <p:spPr/>
        <p:txBody>
          <a:bodyPr vert="horz" wrap="square" lIns="91440" tIns="45720" rIns="91440" bIns="45720" anchor="t"/>
          <a:lstStyle/>
          <a:p>
            <a:pPr eaLnBrk="1" hangingPunct="1">
              <a:lnSpc>
                <a:spcPct val="120000"/>
              </a:lnSpc>
            </a:pPr>
            <a:r>
              <a:rPr lang="zh-CN" altLang="en-US" dirty="0"/>
              <a:t>用增加冗余项方法消除                                  中可能产生的险象。</a:t>
            </a:r>
          </a:p>
          <a:p>
            <a:pPr eaLnBrk="1" hangingPunct="1">
              <a:lnSpc>
                <a:spcPct val="120000"/>
              </a:lnSpc>
            </a:pPr>
            <a:r>
              <a:rPr lang="zh-CN" altLang="en-US" dirty="0"/>
              <a:t>解：</a:t>
            </a:r>
            <a:r>
              <a:rPr lang="zh-CN" altLang="en-US" sz="2000" dirty="0">
                <a:latin typeface="SimSun" panose="02010600030101010101" pitchFamily="2" charset="-122"/>
                <a:ea typeface="SimSun" panose="02010600030101010101" pitchFamily="2" charset="-122"/>
              </a:rPr>
              <a:t>首先，作出函数的卡诺图如图所示。</a:t>
            </a:r>
            <a:endParaRPr lang="en-US" altLang="zh-CN" sz="2000" dirty="0">
              <a:latin typeface="SimSun" panose="02010600030101010101" pitchFamily="2" charset="-122"/>
              <a:ea typeface="SimSun" panose="02010600030101010101" pitchFamily="2" charset="-122"/>
            </a:endParaRPr>
          </a:p>
          <a:p>
            <a:pPr marL="0" indent="0" eaLnBrk="1" hangingPunct="1">
              <a:lnSpc>
                <a:spcPct val="120000"/>
              </a:lnSpc>
              <a:buNone/>
            </a:pPr>
            <a:r>
              <a:rPr lang="zh-CN" altLang="en-US" sz="2000" dirty="0">
                <a:latin typeface="SimSun" panose="02010600030101010101" pitchFamily="2" charset="-122"/>
                <a:ea typeface="SimSun" panose="02010600030101010101" pitchFamily="2" charset="-122"/>
              </a:rPr>
              <a:t>    该卡诺图中，卡诺圈①和②“相切”，其相邻的最小项为</a:t>
            </a:r>
            <a:r>
              <a:rPr lang="en-US" altLang="zh-CN" sz="2000" dirty="0">
                <a:latin typeface="SimSun" panose="02010600030101010101" pitchFamily="2" charset="-122"/>
                <a:ea typeface="SimSun" panose="02010600030101010101" pitchFamily="2" charset="-122"/>
              </a:rPr>
              <a:t>m</a:t>
            </a:r>
            <a:r>
              <a:rPr lang="en-US" altLang="zh-CN" sz="2000" baseline="-25000" dirty="0">
                <a:latin typeface="SimSun" panose="02010600030101010101" pitchFamily="2" charset="-122"/>
                <a:ea typeface="SimSun" panose="02010600030101010101" pitchFamily="2" charset="-122"/>
              </a:rPr>
              <a:t>5</a:t>
            </a:r>
            <a:r>
              <a:rPr lang="zh-CN" altLang="en-US" sz="2000" dirty="0">
                <a:latin typeface="SimSun" panose="02010600030101010101" pitchFamily="2" charset="-122"/>
                <a:ea typeface="SimSun" panose="02010600030101010101" pitchFamily="2" charset="-122"/>
              </a:rPr>
              <a:t>和</a:t>
            </a:r>
            <a:r>
              <a:rPr lang="en-US" altLang="zh-CN" sz="2000" dirty="0">
                <a:latin typeface="SimSun" panose="02010600030101010101" pitchFamily="2" charset="-122"/>
                <a:ea typeface="SimSun" panose="02010600030101010101" pitchFamily="2" charset="-122"/>
              </a:rPr>
              <a:t>m</a:t>
            </a:r>
            <a:r>
              <a:rPr lang="en-US" altLang="zh-CN" sz="2000" baseline="-25000" dirty="0">
                <a:latin typeface="SimSun" panose="02010600030101010101" pitchFamily="2" charset="-122"/>
                <a:ea typeface="SimSun" panose="02010600030101010101" pitchFamily="2" charset="-122"/>
              </a:rPr>
              <a:t>7</a:t>
            </a:r>
            <a:r>
              <a:rPr lang="zh-CN" altLang="en-US" sz="2000" dirty="0">
                <a:latin typeface="SimSun" panose="02010600030101010101" pitchFamily="2" charset="-122"/>
                <a:ea typeface="SimSun" panose="02010600030101010101" pitchFamily="2" charset="-122"/>
              </a:rPr>
              <a:t>；卡诺圈②和③“相切”，其相邻的最小项为</a:t>
            </a:r>
            <a:r>
              <a:rPr lang="en-US" altLang="zh-CN" sz="2000" dirty="0">
                <a:latin typeface="SimSun" panose="02010600030101010101" pitchFamily="2" charset="-122"/>
                <a:ea typeface="SimSun" panose="02010600030101010101" pitchFamily="2" charset="-122"/>
              </a:rPr>
              <a:t>m</a:t>
            </a:r>
            <a:r>
              <a:rPr lang="en-US" altLang="zh-CN" sz="2000" baseline="-25000" dirty="0">
                <a:latin typeface="SimSun" panose="02010600030101010101" pitchFamily="2" charset="-122"/>
                <a:ea typeface="SimSun" panose="02010600030101010101" pitchFamily="2" charset="-122"/>
              </a:rPr>
              <a:t>9</a:t>
            </a:r>
            <a:r>
              <a:rPr lang="zh-CN" altLang="en-US" sz="2000" dirty="0">
                <a:latin typeface="SimSun" panose="02010600030101010101" pitchFamily="2" charset="-122"/>
                <a:ea typeface="SimSun" panose="02010600030101010101" pitchFamily="2" charset="-122"/>
              </a:rPr>
              <a:t>和</a:t>
            </a:r>
            <a:r>
              <a:rPr lang="en-US" altLang="zh-CN" sz="2000" dirty="0">
                <a:latin typeface="SimSun" panose="02010600030101010101" pitchFamily="2" charset="-122"/>
                <a:ea typeface="SimSun" panose="02010600030101010101" pitchFamily="2" charset="-122"/>
              </a:rPr>
              <a:t>m</a:t>
            </a:r>
            <a:r>
              <a:rPr lang="en-US" altLang="zh-CN" sz="2000" baseline="-25000" dirty="0">
                <a:latin typeface="SimSun" panose="02010600030101010101" pitchFamily="2" charset="-122"/>
                <a:ea typeface="SimSun" panose="02010600030101010101" pitchFamily="2" charset="-122"/>
              </a:rPr>
              <a:t>13</a:t>
            </a:r>
            <a:r>
              <a:rPr lang="zh-CN" altLang="en-US" sz="2000" dirty="0">
                <a:latin typeface="SimSun" panose="02010600030101010101" pitchFamily="2" charset="-122"/>
                <a:ea typeface="SimSun" panose="02010600030101010101" pitchFamily="2" charset="-122"/>
              </a:rPr>
              <a:t>。</a:t>
            </a:r>
            <a:endParaRPr lang="en-US" altLang="zh-CN" sz="2000" dirty="0">
              <a:latin typeface="SimSun" panose="02010600030101010101" pitchFamily="2" charset="-122"/>
              <a:ea typeface="SimSun" panose="02010600030101010101" pitchFamily="2" charset="-122"/>
            </a:endParaRPr>
          </a:p>
          <a:p>
            <a:pPr marL="0" indent="0" eaLnBrk="1" hangingPunct="1">
              <a:lnSpc>
                <a:spcPct val="120000"/>
              </a:lnSpc>
              <a:buNone/>
            </a:pPr>
            <a:r>
              <a:rPr lang="zh-CN" altLang="en-US" sz="2000" dirty="0">
                <a:latin typeface="SimSun" panose="02010600030101010101" pitchFamily="2" charset="-122"/>
                <a:ea typeface="SimSun" panose="02010600030101010101" pitchFamily="2" charset="-122"/>
              </a:rPr>
              <a:t>   可见，该电路可能由于竞争的存在而产生险象。</a:t>
            </a:r>
            <a:endParaRPr lang="en-US" altLang="zh-CN" sz="2000" dirty="0">
              <a:latin typeface="SimSun" panose="02010600030101010101" pitchFamily="2" charset="-122"/>
              <a:ea typeface="SimSun" panose="02010600030101010101" pitchFamily="2" charset="-122"/>
            </a:endParaRPr>
          </a:p>
          <a:p>
            <a:pPr marL="0" indent="0" eaLnBrk="1" hangingPunct="1">
              <a:lnSpc>
                <a:spcPct val="120000"/>
              </a:lnSpc>
              <a:buNone/>
            </a:pPr>
            <a:r>
              <a:rPr lang="zh-CN" altLang="en-US" sz="2000" dirty="0">
                <a:latin typeface="SimSun" panose="02010600030101010101" pitchFamily="2" charset="-122"/>
                <a:ea typeface="SimSun" panose="02010600030101010101" pitchFamily="2" charset="-122"/>
              </a:rPr>
              <a:t>   为了消除险象，可在卡诺图上增加两个多余的卡诺圈，分别把最小项</a:t>
            </a:r>
            <a:r>
              <a:rPr lang="en-US" altLang="zh-CN" sz="2000" dirty="0">
                <a:latin typeface="SimSun" panose="02010600030101010101" pitchFamily="2" charset="-122"/>
                <a:ea typeface="SimSun" panose="02010600030101010101" pitchFamily="2" charset="-122"/>
              </a:rPr>
              <a:t>m</a:t>
            </a:r>
            <a:r>
              <a:rPr lang="en-US" altLang="zh-CN" sz="2000" baseline="-25000" dirty="0">
                <a:latin typeface="SimSun" panose="02010600030101010101" pitchFamily="2" charset="-122"/>
                <a:ea typeface="SimSun" panose="02010600030101010101" pitchFamily="2" charset="-122"/>
              </a:rPr>
              <a:t>5</a:t>
            </a:r>
            <a:r>
              <a:rPr lang="zh-CN" altLang="en-US" sz="2000" dirty="0">
                <a:latin typeface="SimSun" panose="02010600030101010101" pitchFamily="2" charset="-122"/>
                <a:ea typeface="SimSun" panose="02010600030101010101" pitchFamily="2" charset="-122"/>
              </a:rPr>
              <a:t>，</a:t>
            </a:r>
            <a:r>
              <a:rPr lang="en-US" altLang="zh-CN" sz="2000" dirty="0">
                <a:latin typeface="SimSun" panose="02010600030101010101" pitchFamily="2" charset="-122"/>
                <a:ea typeface="SimSun" panose="02010600030101010101" pitchFamily="2" charset="-122"/>
              </a:rPr>
              <a:t>m</a:t>
            </a:r>
            <a:r>
              <a:rPr lang="en-US" altLang="zh-CN" sz="2000" baseline="-25000" dirty="0">
                <a:latin typeface="SimSun" panose="02010600030101010101" pitchFamily="2" charset="-122"/>
                <a:ea typeface="SimSun" panose="02010600030101010101" pitchFamily="2" charset="-122"/>
              </a:rPr>
              <a:t>7</a:t>
            </a:r>
            <a:r>
              <a:rPr lang="zh-CN" altLang="en-US" sz="2000" dirty="0">
                <a:latin typeface="SimSun" panose="02010600030101010101" pitchFamily="2" charset="-122"/>
                <a:ea typeface="SimSun" panose="02010600030101010101" pitchFamily="2" charset="-122"/>
              </a:rPr>
              <a:t>和</a:t>
            </a:r>
            <a:r>
              <a:rPr lang="en-US" altLang="zh-CN" sz="2000" dirty="0">
                <a:latin typeface="SimSun" panose="02010600030101010101" pitchFamily="2" charset="-122"/>
                <a:ea typeface="SimSun" panose="02010600030101010101" pitchFamily="2" charset="-122"/>
              </a:rPr>
              <a:t>m</a:t>
            </a:r>
            <a:r>
              <a:rPr lang="en-US" altLang="zh-CN" sz="2000" baseline="-25000" dirty="0">
                <a:latin typeface="SimSun" panose="02010600030101010101" pitchFamily="2" charset="-122"/>
                <a:ea typeface="SimSun" panose="02010600030101010101" pitchFamily="2" charset="-122"/>
              </a:rPr>
              <a:t>9</a:t>
            </a:r>
            <a:r>
              <a:rPr lang="zh-CN" altLang="en-US" sz="2000" dirty="0">
                <a:latin typeface="SimSun" panose="02010600030101010101" pitchFamily="2" charset="-122"/>
                <a:ea typeface="SimSun" panose="02010600030101010101" pitchFamily="2" charset="-122"/>
              </a:rPr>
              <a:t>，</a:t>
            </a:r>
            <a:r>
              <a:rPr lang="en-US" altLang="zh-CN" sz="2000" dirty="0">
                <a:latin typeface="SimSun" panose="02010600030101010101" pitchFamily="2" charset="-122"/>
                <a:ea typeface="SimSun" panose="02010600030101010101" pitchFamily="2" charset="-122"/>
              </a:rPr>
              <a:t>m</a:t>
            </a:r>
            <a:r>
              <a:rPr lang="en-US" altLang="zh-CN" sz="2000" baseline="-25000" dirty="0">
                <a:latin typeface="SimSun" panose="02010600030101010101" pitchFamily="2" charset="-122"/>
                <a:ea typeface="SimSun" panose="02010600030101010101" pitchFamily="2" charset="-122"/>
              </a:rPr>
              <a:t>13</a:t>
            </a:r>
            <a:r>
              <a:rPr lang="zh-CN" altLang="en-US" sz="2000" dirty="0">
                <a:latin typeface="SimSun" panose="02010600030101010101" pitchFamily="2" charset="-122"/>
                <a:ea typeface="SimSun" panose="02010600030101010101" pitchFamily="2" charset="-122"/>
              </a:rPr>
              <a:t>圈起来，如图中虚线所示。由此得到函数表达式为</a:t>
            </a:r>
          </a:p>
          <a:p>
            <a:pPr eaLnBrk="1" hangingPunct="1">
              <a:lnSpc>
                <a:spcPct val="120000"/>
              </a:lnSpc>
            </a:pPr>
            <a:endParaRPr lang="zh-CN" altLang="en-US" dirty="0"/>
          </a:p>
          <a:p>
            <a:pPr eaLnBrk="1" hangingPunct="1">
              <a:lnSpc>
                <a:spcPct val="120000"/>
              </a:lnSpc>
            </a:pPr>
            <a:r>
              <a:rPr lang="zh-CN" altLang="en-US" dirty="0">
                <a:latin typeface="SimSun" panose="02010600030101010101" pitchFamily="2" charset="-122"/>
                <a:ea typeface="SimSun" panose="02010600030101010101" pitchFamily="2" charset="-122"/>
              </a:rPr>
              <a:t>式中，       和        为冗余项。</a:t>
            </a:r>
            <a:endParaRPr lang="en-US" altLang="zh-CN" dirty="0">
              <a:latin typeface="SimSun" panose="02010600030101010101" pitchFamily="2" charset="-122"/>
              <a:ea typeface="SimSun" panose="02010600030101010101" pitchFamily="2" charset="-122"/>
            </a:endParaRPr>
          </a:p>
          <a:p>
            <a:pPr marL="0" indent="0" eaLnBrk="1" hangingPunct="1">
              <a:lnSpc>
                <a:spcPct val="120000"/>
              </a:lnSpc>
              <a:buNone/>
            </a:pPr>
            <a:r>
              <a:rPr lang="zh-CN" altLang="en-US" dirty="0">
                <a:latin typeface="SimSun" panose="02010600030101010101" pitchFamily="2" charset="-122"/>
                <a:ea typeface="SimSun" panose="02010600030101010101" pitchFamily="2" charset="-122"/>
              </a:rPr>
              <a:t>可用代数法验证，该函数表达式对应的</a:t>
            </a:r>
            <a:endParaRPr lang="en-US" altLang="zh-CN" dirty="0">
              <a:latin typeface="SimSun" panose="02010600030101010101" pitchFamily="2" charset="-122"/>
              <a:ea typeface="SimSun" panose="02010600030101010101" pitchFamily="2" charset="-122"/>
            </a:endParaRPr>
          </a:p>
          <a:p>
            <a:pPr marL="0" indent="0" eaLnBrk="1" hangingPunct="1">
              <a:lnSpc>
                <a:spcPct val="120000"/>
              </a:lnSpc>
              <a:buNone/>
            </a:pPr>
            <a:r>
              <a:rPr lang="zh-CN" altLang="en-US" dirty="0">
                <a:latin typeface="SimSun" panose="02010600030101010101" pitchFamily="2" charset="-122"/>
                <a:ea typeface="SimSun" panose="02010600030101010101" pitchFamily="2" charset="-122"/>
              </a:rPr>
              <a:t>逻辑电路不再存在险象</a:t>
            </a:r>
            <a:r>
              <a:rPr lang="zh-CN" altLang="en-US" dirty="0"/>
              <a:t>。</a:t>
            </a:r>
          </a:p>
        </p:txBody>
      </p:sp>
      <p:sp>
        <p:nvSpPr>
          <p:cNvPr id="68616" name="Rectangle 4"/>
          <p:cNvSpPr/>
          <p:nvPr/>
        </p:nvSpPr>
        <p:spPr>
          <a:xfrm>
            <a:off x="0" y="0"/>
            <a:ext cx="9144000" cy="0"/>
          </a:xfrm>
          <a:prstGeom prst="rect">
            <a:avLst/>
          </a:prstGeom>
          <a:noFill/>
          <a:ln w="9525">
            <a:noFill/>
          </a:ln>
        </p:spPr>
        <p:txBody>
          <a:bodyPr wrap="none" anchor="ctr">
            <a:spAutoFit/>
          </a:bodyPr>
          <a:lstStyle/>
          <a:p>
            <a:endParaRPr lang="zh-CN" altLang="en-US" dirty="0">
              <a:latin typeface="宋体" panose="02010600030101010101" pitchFamily="2" charset="-122"/>
            </a:endParaRPr>
          </a:p>
        </p:txBody>
      </p:sp>
      <p:graphicFrame>
        <p:nvGraphicFramePr>
          <p:cNvPr id="594949" name="Object 5"/>
          <p:cNvGraphicFramePr>
            <a:graphicFrameLocks noChangeAspect="1"/>
          </p:cNvGraphicFramePr>
          <p:nvPr/>
        </p:nvGraphicFramePr>
        <p:xfrm>
          <a:off x="3632200" y="1066800"/>
          <a:ext cx="2595563" cy="403225"/>
        </p:xfrm>
        <a:graphic>
          <a:graphicData uri="http://schemas.openxmlformats.org/presentationml/2006/ole">
            <mc:AlternateContent xmlns:mc="http://schemas.openxmlformats.org/markup-compatibility/2006">
              <mc:Choice xmlns:v="urn:schemas-microsoft-com:vml" Requires="v">
                <p:oleObj spid="_x0000_s23705" r:id="rId4" imgW="1409088" imgH="215806" progId="">
                  <p:embed/>
                </p:oleObj>
              </mc:Choice>
              <mc:Fallback>
                <p:oleObj r:id="rId4" imgW="1409088" imgH="215806" progId="">
                  <p:embed/>
                  <p:pic>
                    <p:nvPicPr>
                      <p:cNvPr id="0" name="Picture 8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32200" y="1066800"/>
                        <a:ext cx="2595563"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pic>
        <p:nvPicPr>
          <p:cNvPr id="594950" name="Picture 6" descr="LJ99"/>
          <p:cNvPicPr>
            <a:picLocks noChangeAspect="1"/>
          </p:cNvPicPr>
          <p:nvPr/>
        </p:nvPicPr>
        <p:blipFill>
          <a:blip r:embed="rId6"/>
          <a:stretch>
            <a:fillRect/>
          </a:stretch>
        </p:blipFill>
        <p:spPr>
          <a:xfrm>
            <a:off x="5724128" y="4465162"/>
            <a:ext cx="2965450" cy="2157413"/>
          </a:xfrm>
          <a:prstGeom prst="rect">
            <a:avLst/>
          </a:prstGeom>
          <a:noFill/>
          <a:ln w="28575" cap="flat" cmpd="sng">
            <a:solidFill>
              <a:srgbClr val="FF0000"/>
            </a:solidFill>
            <a:prstDash val="solid"/>
            <a:miter/>
            <a:headEnd type="none" w="med" len="med"/>
            <a:tailEnd type="none" w="med" len="med"/>
          </a:ln>
        </p:spPr>
      </p:pic>
      <p:sp>
        <p:nvSpPr>
          <p:cNvPr id="68618" name="Rectangle 7"/>
          <p:cNvSpPr/>
          <p:nvPr/>
        </p:nvSpPr>
        <p:spPr>
          <a:xfrm>
            <a:off x="0" y="0"/>
            <a:ext cx="9144000" cy="0"/>
          </a:xfrm>
          <a:prstGeom prst="rect">
            <a:avLst/>
          </a:prstGeom>
          <a:noFill/>
          <a:ln w="9525">
            <a:noFill/>
          </a:ln>
        </p:spPr>
        <p:txBody>
          <a:bodyPr wrap="none" anchor="ctr">
            <a:spAutoFit/>
          </a:bodyPr>
          <a:lstStyle/>
          <a:p>
            <a:endParaRPr lang="zh-CN" altLang="en-US" dirty="0">
              <a:latin typeface="宋体" panose="02010600030101010101" pitchFamily="2" charset="-122"/>
            </a:endParaRPr>
          </a:p>
        </p:txBody>
      </p:sp>
      <p:graphicFrame>
        <p:nvGraphicFramePr>
          <p:cNvPr id="594952" name="Object 8"/>
          <p:cNvGraphicFramePr>
            <a:graphicFrameLocks noChangeAspect="1"/>
          </p:cNvGraphicFramePr>
          <p:nvPr>
            <p:extLst>
              <p:ext uri="{D42A27DB-BD31-4B8C-83A1-F6EECF244321}">
                <p14:modId xmlns:p14="http://schemas.microsoft.com/office/powerpoint/2010/main" val="2290740997"/>
              </p:ext>
            </p:extLst>
          </p:nvPr>
        </p:nvGraphicFramePr>
        <p:xfrm>
          <a:off x="1547664" y="4005064"/>
          <a:ext cx="4275138" cy="403225"/>
        </p:xfrm>
        <a:graphic>
          <a:graphicData uri="http://schemas.openxmlformats.org/presentationml/2006/ole">
            <mc:AlternateContent xmlns:mc="http://schemas.openxmlformats.org/markup-compatibility/2006">
              <mc:Choice xmlns:v="urn:schemas-microsoft-com:vml" Requires="v">
                <p:oleObj spid="_x0000_s23706" r:id="rId7" imgW="2323092" imgH="215806" progId="">
                  <p:embed/>
                </p:oleObj>
              </mc:Choice>
              <mc:Fallback>
                <p:oleObj r:id="rId7" imgW="2323092" imgH="215806" progId="">
                  <p:embed/>
                  <p:pic>
                    <p:nvPicPr>
                      <p:cNvPr id="0" name="Picture 8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47664" y="4005064"/>
                        <a:ext cx="4275138"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94953" name="Object 9"/>
          <p:cNvGraphicFramePr>
            <a:graphicFrameLocks noChangeAspect="1"/>
          </p:cNvGraphicFramePr>
          <p:nvPr>
            <p:extLst>
              <p:ext uri="{D42A27DB-BD31-4B8C-83A1-F6EECF244321}">
                <p14:modId xmlns:p14="http://schemas.microsoft.com/office/powerpoint/2010/main" val="76200441"/>
              </p:ext>
            </p:extLst>
          </p:nvPr>
        </p:nvGraphicFramePr>
        <p:xfrm>
          <a:off x="3203848" y="4509120"/>
          <a:ext cx="692150" cy="404812"/>
        </p:xfrm>
        <a:graphic>
          <a:graphicData uri="http://schemas.openxmlformats.org/presentationml/2006/ole">
            <mc:AlternateContent xmlns:mc="http://schemas.openxmlformats.org/markup-compatibility/2006">
              <mc:Choice xmlns:v="urn:schemas-microsoft-com:vml" Requires="v">
                <p:oleObj spid="_x0000_s23707" r:id="rId9" imgW="368140" imgH="215806" progId="">
                  <p:embed/>
                </p:oleObj>
              </mc:Choice>
              <mc:Fallback>
                <p:oleObj r:id="rId9" imgW="368140" imgH="215806" progId="">
                  <p:embed/>
                  <p:pic>
                    <p:nvPicPr>
                      <p:cNvPr id="0" name="Picture 8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03848" y="4509120"/>
                        <a:ext cx="692150"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94954" name="Object 10"/>
          <p:cNvGraphicFramePr>
            <a:graphicFrameLocks noChangeAspect="1"/>
          </p:cNvGraphicFramePr>
          <p:nvPr>
            <p:extLst>
              <p:ext uri="{D42A27DB-BD31-4B8C-83A1-F6EECF244321}">
                <p14:modId xmlns:p14="http://schemas.microsoft.com/office/powerpoint/2010/main" val="1908939037"/>
              </p:ext>
            </p:extLst>
          </p:nvPr>
        </p:nvGraphicFramePr>
        <p:xfrm>
          <a:off x="1503586" y="4581128"/>
          <a:ext cx="692150" cy="381000"/>
        </p:xfrm>
        <a:graphic>
          <a:graphicData uri="http://schemas.openxmlformats.org/presentationml/2006/ole">
            <mc:AlternateContent xmlns:mc="http://schemas.openxmlformats.org/markup-compatibility/2006">
              <mc:Choice xmlns:v="urn:schemas-microsoft-com:vml" Requires="v">
                <p:oleObj spid="_x0000_s23708" r:id="rId11" imgW="368140" imgH="203112" progId="">
                  <p:embed/>
                </p:oleObj>
              </mc:Choice>
              <mc:Fallback>
                <p:oleObj r:id="rId11" imgW="368140" imgH="203112" progId="">
                  <p:embed/>
                  <p:pic>
                    <p:nvPicPr>
                      <p:cNvPr id="0" name="Picture 8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03586" y="4581128"/>
                        <a:ext cx="6921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494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9494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9494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94947">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94947">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94947">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nodeType="clickEffect">
                                  <p:stCondLst>
                                    <p:cond delay="0"/>
                                  </p:stCondLst>
                                  <p:childTnLst>
                                    <p:set>
                                      <p:cBhvr>
                                        <p:cTn id="28" dur="1" fill="hold">
                                          <p:stCondLst>
                                            <p:cond delay="0"/>
                                          </p:stCondLst>
                                        </p:cTn>
                                        <p:tgtEl>
                                          <p:spTgt spid="594950"/>
                                        </p:tgtEl>
                                        <p:attrNameLst>
                                          <p:attrName>style.visibility</p:attrName>
                                        </p:attrNameLst>
                                      </p:cBhvr>
                                      <p:to>
                                        <p:strVal val="visible"/>
                                      </p:to>
                                    </p:set>
                                    <p:animEffect transition="in" filter="box(in)">
                                      <p:cBhvr>
                                        <p:cTn id="29" dur="500"/>
                                        <p:tgtEl>
                                          <p:spTgt spid="594950"/>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594952"/>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594947">
                                            <p:txEl>
                                              <p:pRg st="6" end="6"/>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594947">
                                            <p:txEl>
                                              <p:pRg st="7" end="7"/>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594947">
                                            <p:txEl>
                                              <p:pRg st="8" end="8"/>
                                            </p:txEl>
                                          </p:spTgt>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594954"/>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594953"/>
                                        </p:tgtEl>
                                        <p:attrNameLst>
                                          <p:attrName>style.visibility</p:attrName>
                                        </p:attrNameLst>
                                      </p:cBhvr>
                                      <p:to>
                                        <p:strVal val="visible"/>
                                      </p:to>
                                    </p:set>
                                  </p:childTnLst>
                                </p:cTn>
                              </p:par>
                              <p:par>
                                <p:cTn id="50" presetID="22" presetClass="exit" presetSubtype="1" fill="hold" nodeType="withEffect">
                                  <p:stCondLst>
                                    <p:cond delay="0"/>
                                  </p:stCondLst>
                                  <p:childTnLst>
                                    <p:animEffect transition="out" filter="wipe(up)">
                                      <p:cBhvr>
                                        <p:cTn id="51" dur="500"/>
                                        <p:tgtEl>
                                          <p:spTgt spid="594950"/>
                                        </p:tgtEl>
                                      </p:cBhvr>
                                    </p:animEffect>
                                    <p:set>
                                      <p:cBhvr>
                                        <p:cTn id="52" dur="1" fill="hold">
                                          <p:stCondLst>
                                            <p:cond delay="499"/>
                                          </p:stCondLst>
                                        </p:cTn>
                                        <p:tgtEl>
                                          <p:spTgt spid="59495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947"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5650" name="Rectangle 2"/>
          <p:cNvSpPr>
            <a:spLocks noGrp="1"/>
          </p:cNvSpPr>
          <p:nvPr>
            <p:ph type="title"/>
          </p:nvPr>
        </p:nvSpPr>
        <p:spPr/>
        <p:txBody>
          <a:bodyPr vert="horz" wrap="square" lIns="91440" tIns="45720" rIns="91440" bIns="45720" anchor="ctr"/>
          <a:lstStyle/>
          <a:p>
            <a:pPr eaLnBrk="1" hangingPunct="1"/>
            <a:r>
              <a:rPr lang="en-US" altLang="zh-CN" dirty="0"/>
              <a:t>2. </a:t>
            </a:r>
            <a:r>
              <a:rPr lang="zh-CN" altLang="en-US" dirty="0"/>
              <a:t>增加惯性延时环节法</a:t>
            </a:r>
          </a:p>
        </p:txBody>
      </p:sp>
      <p:sp>
        <p:nvSpPr>
          <p:cNvPr id="595971" name="Rectangle 3"/>
          <p:cNvSpPr>
            <a:spLocks noGrp="1"/>
          </p:cNvSpPr>
          <p:nvPr>
            <p:ph idx="1"/>
          </p:nvPr>
        </p:nvSpPr>
        <p:spPr>
          <a:xfrm>
            <a:off x="107951" y="981075"/>
            <a:ext cx="6912322" cy="5543550"/>
          </a:xfrm>
        </p:spPr>
        <p:txBody>
          <a:bodyPr vert="horz" wrap="square" lIns="91440" tIns="45720" rIns="91440" bIns="45720" anchor="t"/>
          <a:lstStyle/>
          <a:p>
            <a:pPr eaLnBrk="1" hangingPunct="1">
              <a:lnSpc>
                <a:spcPct val="120000"/>
              </a:lnSpc>
            </a:pPr>
            <a:r>
              <a:rPr lang="zh-CN" altLang="en-US" dirty="0"/>
              <a:t>消除险象的另一种方法是在组合电路的输出端串接一个惯性延时环节。通常采用</a:t>
            </a:r>
            <a:r>
              <a:rPr lang="en-US" altLang="zh-CN" dirty="0">
                <a:solidFill>
                  <a:srgbClr val="FF0000"/>
                </a:solidFill>
              </a:rPr>
              <a:t>RC</a:t>
            </a:r>
            <a:r>
              <a:rPr lang="zh-CN" altLang="en-US" dirty="0">
                <a:solidFill>
                  <a:srgbClr val="FF0000"/>
                </a:solidFill>
              </a:rPr>
              <a:t>电路</a:t>
            </a:r>
            <a:r>
              <a:rPr lang="zh-CN" altLang="en-US" dirty="0"/>
              <a:t>作为惯性延时环节，如图</a:t>
            </a:r>
            <a:r>
              <a:rPr lang="en-US" altLang="zh-CN" dirty="0"/>
              <a:t>3-52(a)</a:t>
            </a:r>
            <a:r>
              <a:rPr lang="zh-CN" altLang="en-US" dirty="0"/>
              <a:t>所示。</a:t>
            </a:r>
            <a:endParaRPr lang="en-US" altLang="zh-CN" sz="2000" dirty="0">
              <a:latin typeface="SimSun" panose="02010600030101010101" pitchFamily="2" charset="-122"/>
              <a:ea typeface="SimSun" panose="02010600030101010101" pitchFamily="2" charset="-122"/>
            </a:endParaRPr>
          </a:p>
          <a:p>
            <a:pPr eaLnBrk="1" hangingPunct="1">
              <a:lnSpc>
                <a:spcPct val="120000"/>
              </a:lnSpc>
            </a:pPr>
            <a:r>
              <a:rPr lang="zh-CN" altLang="en-US" sz="2000" dirty="0">
                <a:latin typeface="SimSun" panose="02010600030101010101" pitchFamily="2" charset="-122"/>
                <a:ea typeface="SimSun" panose="02010600030101010101" pitchFamily="2" charset="-122"/>
              </a:rPr>
              <a:t>由电路知识可知，图中的</a:t>
            </a:r>
            <a:r>
              <a:rPr lang="en-US" altLang="zh-CN" sz="2000" dirty="0">
                <a:latin typeface="SimSun" panose="02010600030101010101" pitchFamily="2" charset="-122"/>
                <a:ea typeface="SimSun" panose="02010600030101010101" pitchFamily="2" charset="-122"/>
              </a:rPr>
              <a:t>RC</a:t>
            </a:r>
            <a:r>
              <a:rPr lang="zh-CN" altLang="en-US" sz="2000" dirty="0">
                <a:latin typeface="SimSun" panose="02010600030101010101" pitchFamily="2" charset="-122"/>
                <a:ea typeface="SimSun" panose="02010600030101010101" pitchFamily="2" charset="-122"/>
              </a:rPr>
              <a:t>电路实际上是一个</a:t>
            </a:r>
            <a:r>
              <a:rPr lang="zh-CN" altLang="en-US" sz="2000" dirty="0">
                <a:solidFill>
                  <a:srgbClr val="FF0000"/>
                </a:solidFill>
                <a:latin typeface="SimSun" panose="02010600030101010101" pitchFamily="2" charset="-122"/>
                <a:ea typeface="SimSun" panose="02010600030101010101" pitchFamily="2" charset="-122"/>
              </a:rPr>
              <a:t>低通滤波</a:t>
            </a:r>
            <a:r>
              <a:rPr lang="zh-CN" altLang="en-US" sz="2000" dirty="0">
                <a:latin typeface="SimSun" panose="02010600030101010101" pitchFamily="2" charset="-122"/>
                <a:ea typeface="SimSun" panose="02010600030101010101" pitchFamily="2" charset="-122"/>
              </a:rPr>
              <a:t>器。由于组合电路的输出信号的频率较低，而由于竞争引起的险象是一些频率较高的尖峰脉冲，因此，险象在通过</a:t>
            </a:r>
            <a:r>
              <a:rPr lang="en-US" altLang="zh-CN" sz="2000" dirty="0">
                <a:latin typeface="SimSun" panose="02010600030101010101" pitchFamily="2" charset="-122"/>
                <a:ea typeface="SimSun" panose="02010600030101010101" pitchFamily="2" charset="-122"/>
              </a:rPr>
              <a:t>RC</a:t>
            </a:r>
            <a:r>
              <a:rPr lang="zh-CN" altLang="en-US" sz="2000" dirty="0">
                <a:latin typeface="SimSun" panose="02010600030101010101" pitchFamily="2" charset="-122"/>
                <a:ea typeface="SimSun" panose="02010600030101010101" pitchFamily="2" charset="-122"/>
              </a:rPr>
              <a:t>电路后能基本被滤掉，保留下来的仅是一些幅度较小的毛刺，它们不再对电路的可靠性产生影响。</a:t>
            </a:r>
          </a:p>
          <a:p>
            <a:pPr eaLnBrk="1" hangingPunct="1">
              <a:lnSpc>
                <a:spcPct val="120000"/>
              </a:lnSpc>
            </a:pPr>
            <a:r>
              <a:rPr lang="zh-CN" altLang="en-US" sz="2000" dirty="0">
                <a:latin typeface="SimSun" panose="02010600030101010101" pitchFamily="2" charset="-122"/>
                <a:ea typeface="SimSun" panose="02010600030101010101" pitchFamily="2" charset="-122"/>
              </a:rPr>
              <a:t>但要注意，采用这种方法必须选择适当的惯性环节的</a:t>
            </a:r>
            <a:endParaRPr lang="en-US" altLang="zh-CN" sz="2000" dirty="0">
              <a:latin typeface="SimSun" panose="02010600030101010101" pitchFamily="2" charset="-122"/>
              <a:ea typeface="SimSun" panose="02010600030101010101" pitchFamily="2" charset="-122"/>
            </a:endParaRPr>
          </a:p>
          <a:p>
            <a:pPr marL="0" indent="0" eaLnBrk="1" hangingPunct="1">
              <a:lnSpc>
                <a:spcPct val="120000"/>
              </a:lnSpc>
              <a:buNone/>
            </a:pPr>
            <a:r>
              <a:rPr lang="zh-CN" altLang="en-US" sz="2000" dirty="0">
                <a:latin typeface="SimSun" panose="02010600030101010101" pitchFamily="2" charset="-122"/>
                <a:ea typeface="SimSun" panose="02010600030101010101" pitchFamily="2" charset="-122"/>
              </a:rPr>
              <a:t>间常数</a:t>
            </a:r>
            <a:r>
              <a:rPr lang="en-US" altLang="zh-CN" sz="2000" dirty="0">
                <a:latin typeface="SimSun" panose="02010600030101010101" pitchFamily="2" charset="-122"/>
                <a:ea typeface="SimSun" panose="02010600030101010101" pitchFamily="2" charset="-122"/>
              </a:rPr>
              <a:t>τ(τ=RC)</a:t>
            </a:r>
            <a:r>
              <a:rPr lang="zh-CN" altLang="en-US" sz="2000" dirty="0">
                <a:latin typeface="SimSun" panose="02010600030101010101" pitchFamily="2" charset="-122"/>
                <a:ea typeface="SimSun" panose="02010600030101010101" pitchFamily="2" charset="-122"/>
              </a:rPr>
              <a:t>，一般要求</a:t>
            </a:r>
            <a:r>
              <a:rPr lang="en-US" altLang="zh-CN" sz="2000" dirty="0">
                <a:solidFill>
                  <a:srgbClr val="FF0000"/>
                </a:solidFill>
                <a:latin typeface="SimSun" panose="02010600030101010101" pitchFamily="2" charset="-122"/>
                <a:ea typeface="SimSun" panose="02010600030101010101" pitchFamily="2" charset="-122"/>
              </a:rPr>
              <a:t>τ</a:t>
            </a:r>
            <a:r>
              <a:rPr lang="zh-CN" altLang="en-US" sz="2000" dirty="0">
                <a:solidFill>
                  <a:srgbClr val="FF0000"/>
                </a:solidFill>
                <a:latin typeface="SimSun" panose="02010600030101010101" pitchFamily="2" charset="-122"/>
                <a:ea typeface="SimSun" panose="02010600030101010101" pitchFamily="2" charset="-122"/>
              </a:rPr>
              <a:t>大于尖峰脉冲的宽度</a:t>
            </a:r>
            <a:r>
              <a:rPr lang="zh-CN" altLang="en-US" sz="2000" dirty="0">
                <a:latin typeface="SimSun" panose="02010600030101010101" pitchFamily="2" charset="-122"/>
                <a:ea typeface="SimSun" panose="02010600030101010101" pitchFamily="2" charset="-122"/>
              </a:rPr>
              <a:t>，以便能将尖峰脉冲“削平”，但也不能太大，否则会使电路的正确输出信号产生不允许的畸变。</a:t>
            </a:r>
          </a:p>
        </p:txBody>
      </p:sp>
      <p:pic>
        <p:nvPicPr>
          <p:cNvPr id="595972" name="Picture 4"/>
          <p:cNvPicPr>
            <a:picLocks noChangeAspect="1"/>
          </p:cNvPicPr>
          <p:nvPr/>
        </p:nvPicPr>
        <p:blipFill>
          <a:blip r:embed="rId3"/>
          <a:stretch>
            <a:fillRect/>
          </a:stretch>
        </p:blipFill>
        <p:spPr>
          <a:xfrm>
            <a:off x="4067944" y="5445224"/>
            <a:ext cx="4104456" cy="1326943"/>
          </a:xfrm>
          <a:prstGeom prst="rect">
            <a:avLst/>
          </a:prstGeom>
          <a:noFill/>
          <a:ln w="28575" cap="flat" cmpd="sng">
            <a:solidFill>
              <a:srgbClr val="FF0000"/>
            </a:solidFill>
            <a:prstDash val="solid"/>
            <a:miter/>
            <a:headEnd type="none" w="med" len="med"/>
            <a:tailEnd type="none" w="med" len="med"/>
          </a:ln>
        </p:spPr>
      </p:pic>
      <p:pic>
        <p:nvPicPr>
          <p:cNvPr id="595973" name="Picture 5"/>
          <p:cNvPicPr>
            <a:picLocks noChangeAspect="1"/>
          </p:cNvPicPr>
          <p:nvPr/>
        </p:nvPicPr>
        <p:blipFill>
          <a:blip r:embed="rId4"/>
          <a:stretch>
            <a:fillRect/>
          </a:stretch>
        </p:blipFill>
        <p:spPr>
          <a:xfrm>
            <a:off x="6804248" y="981075"/>
            <a:ext cx="2093508" cy="1682632"/>
          </a:xfrm>
          <a:prstGeom prst="rect">
            <a:avLst/>
          </a:prstGeom>
          <a:noFill/>
          <a:ln w="28575" cap="flat" cmpd="sng">
            <a:solidFill>
              <a:schemeClr val="accent2"/>
            </a:solidFill>
            <a:prstDash val="solid"/>
            <a:miter/>
            <a:headEnd type="none" w="med" len="med"/>
            <a:tailEnd type="none" w="med" len="med"/>
          </a:ln>
        </p:spPr>
      </p:pic>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59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597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9597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9597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xit" presetSubtype="4" fill="hold" nodeType="clickEffect">
                                  <p:stCondLst>
                                    <p:cond delay="0"/>
                                  </p:stCondLst>
                                  <p:childTnLst>
                                    <p:anim calcmode="lin" valueType="num">
                                      <p:cBhvr additive="base">
                                        <p:cTn id="22" dur="500"/>
                                        <p:tgtEl>
                                          <p:spTgt spid="595972"/>
                                        </p:tgtEl>
                                        <p:attrNameLst>
                                          <p:attrName>ppt_x</p:attrName>
                                        </p:attrNameLst>
                                      </p:cBhvr>
                                      <p:tavLst>
                                        <p:tav tm="0">
                                          <p:val>
                                            <p:strVal val="ppt_x"/>
                                          </p:val>
                                        </p:tav>
                                        <p:tav tm="100000">
                                          <p:val>
                                            <p:strVal val="ppt_x"/>
                                          </p:val>
                                        </p:tav>
                                      </p:tavLst>
                                    </p:anim>
                                    <p:anim calcmode="lin" valueType="num">
                                      <p:cBhvr additive="base">
                                        <p:cTn id="23" dur="500"/>
                                        <p:tgtEl>
                                          <p:spTgt spid="595972"/>
                                        </p:tgtEl>
                                        <p:attrNameLst>
                                          <p:attrName>ppt_y</p:attrName>
                                        </p:attrNameLst>
                                      </p:cBhvr>
                                      <p:tavLst>
                                        <p:tav tm="0">
                                          <p:val>
                                            <p:strVal val="ppt_y"/>
                                          </p:val>
                                        </p:tav>
                                        <p:tav tm="100000">
                                          <p:val>
                                            <p:strVal val="1+ppt_h/2"/>
                                          </p:val>
                                        </p:tav>
                                      </p:tavLst>
                                    </p:anim>
                                    <p:set>
                                      <p:cBhvr>
                                        <p:cTn id="24" dur="1" fill="hold">
                                          <p:stCondLst>
                                            <p:cond delay="499"/>
                                          </p:stCondLst>
                                        </p:cTn>
                                        <p:tgtEl>
                                          <p:spTgt spid="595972"/>
                                        </p:tgtEl>
                                        <p:attrNameLst>
                                          <p:attrName>style.visibility</p:attrName>
                                        </p:attrNameLst>
                                      </p:cBhvr>
                                      <p:to>
                                        <p:strVal val="hidden"/>
                                      </p:to>
                                    </p:set>
                                  </p:childTnLst>
                                </p:cTn>
                              </p:par>
                              <p:par>
                                <p:cTn id="25" presetID="2" presetClass="exit" presetSubtype="4" fill="hold" nodeType="withEffect">
                                  <p:stCondLst>
                                    <p:cond delay="0"/>
                                  </p:stCondLst>
                                  <p:childTnLst>
                                    <p:anim calcmode="lin" valueType="num">
                                      <p:cBhvr additive="base">
                                        <p:cTn id="26" dur="500"/>
                                        <p:tgtEl>
                                          <p:spTgt spid="595973"/>
                                        </p:tgtEl>
                                        <p:attrNameLst>
                                          <p:attrName>ppt_x</p:attrName>
                                        </p:attrNameLst>
                                      </p:cBhvr>
                                      <p:tavLst>
                                        <p:tav tm="0">
                                          <p:val>
                                            <p:strVal val="ppt_x"/>
                                          </p:val>
                                        </p:tav>
                                        <p:tav tm="100000">
                                          <p:val>
                                            <p:strVal val="ppt_x"/>
                                          </p:val>
                                        </p:tav>
                                      </p:tavLst>
                                    </p:anim>
                                    <p:anim calcmode="lin" valueType="num">
                                      <p:cBhvr additive="base">
                                        <p:cTn id="27" dur="500"/>
                                        <p:tgtEl>
                                          <p:spTgt spid="595973"/>
                                        </p:tgtEl>
                                        <p:attrNameLst>
                                          <p:attrName>ppt_y</p:attrName>
                                        </p:attrNameLst>
                                      </p:cBhvr>
                                      <p:tavLst>
                                        <p:tav tm="0">
                                          <p:val>
                                            <p:strVal val="ppt_y"/>
                                          </p:val>
                                        </p:tav>
                                        <p:tav tm="100000">
                                          <p:val>
                                            <p:strVal val="1+ppt_h/2"/>
                                          </p:val>
                                        </p:tav>
                                      </p:tavLst>
                                    </p:anim>
                                    <p:set>
                                      <p:cBhvr>
                                        <p:cTn id="28" dur="1" fill="hold">
                                          <p:stCondLst>
                                            <p:cond delay="499"/>
                                          </p:stCondLst>
                                        </p:cTn>
                                        <p:tgtEl>
                                          <p:spTgt spid="595973"/>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95971">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959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5971" grpId="0" build="p"/>
    </p:bld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6674" name="Rectangle 2"/>
          <p:cNvSpPr>
            <a:spLocks noGrp="1"/>
          </p:cNvSpPr>
          <p:nvPr>
            <p:ph type="title"/>
          </p:nvPr>
        </p:nvSpPr>
        <p:spPr/>
        <p:txBody>
          <a:bodyPr vert="horz" wrap="square" lIns="91440" tIns="45720" rIns="91440" bIns="45720" anchor="ctr"/>
          <a:lstStyle/>
          <a:p>
            <a:pPr eaLnBrk="1" hangingPunct="1"/>
            <a:r>
              <a:rPr lang="en-US" altLang="zh-CN" dirty="0"/>
              <a:t>3. </a:t>
            </a:r>
            <a:r>
              <a:rPr lang="zh-CN" altLang="en-US" dirty="0"/>
              <a:t>选通法</a:t>
            </a:r>
          </a:p>
        </p:txBody>
      </p:sp>
      <p:sp>
        <p:nvSpPr>
          <p:cNvPr id="596995" name="Rectangle 3"/>
          <p:cNvSpPr>
            <a:spLocks noGrp="1"/>
          </p:cNvSpPr>
          <p:nvPr>
            <p:ph idx="1"/>
          </p:nvPr>
        </p:nvSpPr>
        <p:spPr/>
        <p:txBody>
          <a:bodyPr vert="horz" wrap="square" lIns="91440" tIns="45720" rIns="91440" bIns="45720" anchor="t"/>
          <a:lstStyle/>
          <a:p>
            <a:pPr eaLnBrk="1" hangingPunct="1"/>
            <a:r>
              <a:rPr lang="zh-CN" altLang="en-US" dirty="0"/>
              <a:t>避开险象而不是消除险象的方法。仅仅利用</a:t>
            </a:r>
            <a:r>
              <a:rPr lang="zh-CN" altLang="en-US" dirty="0">
                <a:solidFill>
                  <a:srgbClr val="FF0000"/>
                </a:solidFill>
              </a:rPr>
              <a:t>选通脉冲</a:t>
            </a:r>
            <a:r>
              <a:rPr lang="zh-CN" altLang="en-US" dirty="0"/>
              <a:t>的作用，从时间上加以控制，使险象脉冲无法输出。</a:t>
            </a:r>
          </a:p>
          <a:p>
            <a:pPr eaLnBrk="1" hangingPunct="1"/>
            <a:r>
              <a:rPr lang="zh-CN" altLang="en-US" dirty="0">
                <a:latin typeface="SimSun" panose="02010600030101010101" pitchFamily="2" charset="-122"/>
                <a:ea typeface="SimSun" panose="02010600030101010101" pitchFamily="2" charset="-122"/>
              </a:rPr>
              <a:t>由于组合电路中的险象总是发生在输入信号发生变化的过程中，而且险象总是以尖峰脉冲的形式输出的，因此，只要对输出波形从时间上加以选择和控制，利用选通脉冲选择输出波形的稳定部分，而有意避开可能出现的尖峰脉冲，便可获得正确的输出。 </a:t>
            </a:r>
          </a:p>
        </p:txBody>
      </p:sp>
      <p:pic>
        <p:nvPicPr>
          <p:cNvPr id="596996" name="Picture 4" descr="LJ101"/>
          <p:cNvPicPr>
            <a:picLocks noChangeAspect="1"/>
          </p:cNvPicPr>
          <p:nvPr/>
        </p:nvPicPr>
        <p:blipFill>
          <a:blip r:embed="rId3"/>
          <a:stretch>
            <a:fillRect/>
          </a:stretch>
        </p:blipFill>
        <p:spPr>
          <a:xfrm>
            <a:off x="2195513" y="4086225"/>
            <a:ext cx="4411662" cy="2438400"/>
          </a:xfrm>
          <a:prstGeom prst="rect">
            <a:avLst/>
          </a:prstGeom>
          <a:noFill/>
          <a:ln w="9525">
            <a:noFill/>
          </a:ln>
        </p:spPr>
      </p:pic>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69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69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969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6995"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总结</a:t>
            </a:r>
          </a:p>
        </p:txBody>
      </p:sp>
      <p:sp>
        <p:nvSpPr>
          <p:cNvPr id="3" name="内容占位符 2"/>
          <p:cNvSpPr>
            <a:spLocks noGrp="1"/>
          </p:cNvSpPr>
          <p:nvPr>
            <p:ph idx="1"/>
          </p:nvPr>
        </p:nvSpPr>
        <p:spPr>
          <a:xfrm>
            <a:off x="107950" y="764704"/>
            <a:ext cx="8893175" cy="5543550"/>
          </a:xfrm>
        </p:spPr>
        <p:txBody>
          <a:bodyPr/>
          <a:lstStyle/>
          <a:p>
            <a:r>
              <a:rPr lang="zh-CN" altLang="en-US" dirty="0"/>
              <a:t>组合逻辑电路的特点</a:t>
            </a:r>
            <a:endParaRPr lang="en-US" altLang="zh-CN" dirty="0"/>
          </a:p>
          <a:p>
            <a:endParaRPr lang="en-US" altLang="zh-CN" dirty="0"/>
          </a:p>
          <a:p>
            <a:r>
              <a:rPr lang="zh-CN" altLang="en-US" dirty="0"/>
              <a:t>给出逻辑电路图，能够分析出逻辑功能</a:t>
            </a:r>
            <a:endParaRPr lang="en-US" altLang="zh-CN" dirty="0"/>
          </a:p>
          <a:p>
            <a:endParaRPr lang="en-US" altLang="zh-CN" dirty="0"/>
          </a:p>
          <a:p>
            <a:r>
              <a:rPr lang="zh-CN" altLang="en-US" dirty="0"/>
              <a:t>给出逻辑功能，能够设计逻辑电路</a:t>
            </a:r>
            <a:endParaRPr lang="en-US" altLang="zh-CN" dirty="0"/>
          </a:p>
          <a:p>
            <a:endParaRPr lang="en-US" altLang="zh-CN" dirty="0"/>
          </a:p>
          <a:p>
            <a:r>
              <a:rPr lang="zh-CN" altLang="en-US" dirty="0"/>
              <a:t>给出实际问题，能够先抽象出逻辑功能，再进行逻辑电路设计</a:t>
            </a:r>
            <a:endParaRPr lang="en-US" altLang="zh-CN" dirty="0"/>
          </a:p>
          <a:p>
            <a:endParaRPr lang="en-US" altLang="zh-CN" dirty="0"/>
          </a:p>
          <a:p>
            <a:r>
              <a:rPr lang="zh-CN" altLang="en-US" dirty="0"/>
              <a:t>逻辑电路的转换设计</a:t>
            </a:r>
            <a:endParaRPr lang="en-US" altLang="zh-CN" dirty="0"/>
          </a:p>
          <a:p>
            <a:endParaRPr lang="en-US" altLang="zh-CN" dirty="0"/>
          </a:p>
          <a:p>
            <a:r>
              <a:rPr lang="zh-CN" altLang="en-US" dirty="0"/>
              <a:t>竞争与险象</a:t>
            </a:r>
            <a:r>
              <a:rPr lang="en-US" altLang="zh-CN" dirty="0"/>
              <a:t>/</a:t>
            </a:r>
            <a:r>
              <a:rPr lang="zh-CN" altLang="en-US" dirty="0"/>
              <a:t>冒险</a:t>
            </a:r>
          </a:p>
        </p:txBody>
      </p:sp>
    </p:spTree>
    <p:extLst>
      <p:ext uri="{BB962C8B-B14F-4D97-AF65-F5344CB8AC3E}">
        <p14:creationId xmlns:p14="http://schemas.microsoft.com/office/powerpoint/2010/main" val="81971583"/>
      </p:ext>
    </p:extLst>
  </p:cSld>
  <p:clrMapOvr>
    <a:masterClrMapping/>
  </p:clrMapOvr>
  <p:transition spd="med">
    <p:zoom/>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72" name="Rectangle 2"/>
          <p:cNvSpPr>
            <a:spLocks noGrp="1"/>
          </p:cNvSpPr>
          <p:nvPr>
            <p:ph type="title"/>
          </p:nvPr>
        </p:nvSpPr>
        <p:spPr/>
        <p:txBody>
          <a:bodyPr vert="horz" wrap="square" lIns="91440" tIns="45720" rIns="91440" bIns="45720" anchor="ctr"/>
          <a:lstStyle/>
          <a:p>
            <a:pPr eaLnBrk="1" hangingPunct="1"/>
            <a:r>
              <a:rPr lang="en-US" altLang="zh-CN" dirty="0"/>
              <a:t>3.1.2 </a:t>
            </a:r>
            <a:r>
              <a:rPr lang="zh-CN" altLang="en-US" dirty="0"/>
              <a:t>组合逻辑电路分析举例</a:t>
            </a:r>
          </a:p>
        </p:txBody>
      </p:sp>
      <p:sp>
        <p:nvSpPr>
          <p:cNvPr id="519171" name="Rectangle 3"/>
          <p:cNvSpPr>
            <a:spLocks noGrp="1"/>
          </p:cNvSpPr>
          <p:nvPr>
            <p:ph idx="1"/>
          </p:nvPr>
        </p:nvSpPr>
        <p:spPr>
          <a:xfrm>
            <a:off x="107950" y="981075"/>
            <a:ext cx="8569325" cy="5543550"/>
          </a:xfrm>
        </p:spPr>
        <p:txBody>
          <a:bodyPr vert="horz" wrap="square" lIns="91440" tIns="45720" rIns="91440" bIns="45720" anchor="t"/>
          <a:lstStyle/>
          <a:p>
            <a:pPr eaLnBrk="1" hangingPunct="1"/>
            <a:r>
              <a:rPr lang="zh-CN" altLang="en-US" dirty="0">
                <a:solidFill>
                  <a:schemeClr val="accent2"/>
                </a:solidFill>
              </a:rPr>
              <a:t>例</a:t>
            </a:r>
            <a:r>
              <a:rPr lang="en-US" altLang="zh-CN" dirty="0">
                <a:solidFill>
                  <a:schemeClr val="accent2"/>
                </a:solidFill>
              </a:rPr>
              <a:t>3.1</a:t>
            </a:r>
            <a:r>
              <a:rPr lang="zh-CN" altLang="en-US" dirty="0"/>
              <a:t>分析如图所示的组合逻辑电路。</a:t>
            </a:r>
          </a:p>
          <a:p>
            <a:pPr eaLnBrk="1" hangingPunct="1"/>
            <a:r>
              <a:rPr lang="zh-CN" altLang="en-US" dirty="0">
                <a:solidFill>
                  <a:schemeClr val="accent2"/>
                </a:solidFill>
                <a:latin typeface="SimSun" panose="02010600030101010101" pitchFamily="2" charset="-122"/>
                <a:ea typeface="SimSun" panose="02010600030101010101" pitchFamily="2" charset="-122"/>
              </a:rPr>
              <a:t>解：</a:t>
            </a:r>
            <a:r>
              <a:rPr lang="zh-CN" altLang="en-US" sz="2000" dirty="0">
                <a:latin typeface="SimSun" panose="02010600030101010101" pitchFamily="2" charset="-122"/>
                <a:ea typeface="SimSun" panose="02010600030101010101" pitchFamily="2" charset="-122"/>
              </a:rPr>
              <a:t>① 输出函数表达式由图可知</a:t>
            </a:r>
            <a:r>
              <a:rPr lang="zh-CN" altLang="en-US" dirty="0"/>
              <a:t>：</a:t>
            </a:r>
          </a:p>
          <a:p>
            <a:pPr eaLnBrk="1" hangingPunct="1"/>
            <a:endParaRPr lang="zh-CN" altLang="en-US" sz="2000" dirty="0"/>
          </a:p>
          <a:p>
            <a:pPr eaLnBrk="1" hangingPunct="1"/>
            <a:endParaRPr lang="zh-CN" altLang="en-US" sz="2000" dirty="0"/>
          </a:p>
          <a:p>
            <a:pPr eaLnBrk="1" hangingPunct="1"/>
            <a:endParaRPr lang="zh-CN" altLang="en-US" sz="2000" dirty="0"/>
          </a:p>
          <a:p>
            <a:pPr eaLnBrk="1" hangingPunct="1"/>
            <a:endParaRPr lang="zh-CN" altLang="en-US" sz="2000" dirty="0"/>
          </a:p>
          <a:p>
            <a:pPr eaLnBrk="1" hangingPunct="1"/>
            <a:endParaRPr lang="zh-CN" altLang="en-US" dirty="0"/>
          </a:p>
          <a:p>
            <a:pPr eaLnBrk="1" hangingPunct="1"/>
            <a:endParaRPr lang="zh-CN" altLang="en-US" dirty="0"/>
          </a:p>
          <a:p>
            <a:pPr eaLnBrk="1" hangingPunct="1"/>
            <a:r>
              <a:rPr lang="zh-CN" altLang="en-US" sz="2000" dirty="0">
                <a:latin typeface="SimSun" panose="02010600030101010101" pitchFamily="2" charset="-122"/>
                <a:ea typeface="SimSun" panose="02010600030101010101" pitchFamily="2" charset="-122"/>
              </a:rPr>
              <a:t>② 化简</a:t>
            </a:r>
          </a:p>
        </p:txBody>
      </p:sp>
      <p:graphicFrame>
        <p:nvGraphicFramePr>
          <p:cNvPr id="519173" name="Object 5"/>
          <p:cNvGraphicFramePr>
            <a:graphicFrameLocks noChangeAspect="1"/>
          </p:cNvGraphicFramePr>
          <p:nvPr/>
        </p:nvGraphicFramePr>
        <p:xfrm>
          <a:off x="482600" y="2278063"/>
          <a:ext cx="1192213" cy="454025"/>
        </p:xfrm>
        <a:graphic>
          <a:graphicData uri="http://schemas.openxmlformats.org/presentationml/2006/ole">
            <mc:AlternateContent xmlns:mc="http://schemas.openxmlformats.org/markup-compatibility/2006">
              <mc:Choice xmlns:v="urn:schemas-microsoft-com:vml" Requires="v">
                <p:oleObj spid="_x0000_s3582" r:id="rId4" imgW="634725" imgH="241195" progId="">
                  <p:embed/>
                </p:oleObj>
              </mc:Choice>
              <mc:Fallback>
                <p:oleObj r:id="rId4" imgW="634725" imgH="241195" progId="">
                  <p:embed/>
                  <p:pic>
                    <p:nvPicPr>
                      <p:cNvPr id="0" name="Picture 40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2600" y="2278063"/>
                        <a:ext cx="1192213"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19174" name="Object 6"/>
          <p:cNvGraphicFramePr>
            <a:graphicFrameLocks noChangeAspect="1"/>
          </p:cNvGraphicFramePr>
          <p:nvPr/>
        </p:nvGraphicFramePr>
        <p:xfrm>
          <a:off x="474663" y="2760663"/>
          <a:ext cx="2363787" cy="454025"/>
        </p:xfrm>
        <a:graphic>
          <a:graphicData uri="http://schemas.openxmlformats.org/presentationml/2006/ole">
            <mc:AlternateContent xmlns:mc="http://schemas.openxmlformats.org/markup-compatibility/2006">
              <mc:Choice xmlns:v="urn:schemas-microsoft-com:vml" Requires="v">
                <p:oleObj spid="_x0000_s3583" r:id="rId6" imgW="1256755" imgH="241195" progId="">
                  <p:embed/>
                </p:oleObj>
              </mc:Choice>
              <mc:Fallback>
                <p:oleObj r:id="rId6" imgW="1256755" imgH="241195" progId="">
                  <p:embed/>
                  <p:pic>
                    <p:nvPicPr>
                      <p:cNvPr id="0" name="Picture 40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4663" y="2760663"/>
                        <a:ext cx="2363787"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19175" name="Object 7"/>
          <p:cNvGraphicFramePr>
            <a:graphicFrameLocks noChangeAspect="1"/>
          </p:cNvGraphicFramePr>
          <p:nvPr/>
        </p:nvGraphicFramePr>
        <p:xfrm>
          <a:off x="450850" y="3243263"/>
          <a:ext cx="2338388" cy="477837"/>
        </p:xfrm>
        <a:graphic>
          <a:graphicData uri="http://schemas.openxmlformats.org/presentationml/2006/ole">
            <mc:AlternateContent xmlns:mc="http://schemas.openxmlformats.org/markup-compatibility/2006">
              <mc:Choice xmlns:v="urn:schemas-microsoft-com:vml" Requires="v">
                <p:oleObj spid="_x0000_s3584" r:id="rId8" imgW="1244600" imgH="254000" progId="">
                  <p:embed/>
                </p:oleObj>
              </mc:Choice>
              <mc:Fallback>
                <p:oleObj r:id="rId8" imgW="1244600" imgH="254000" progId="">
                  <p:embed/>
                  <p:pic>
                    <p:nvPicPr>
                      <p:cNvPr id="0" name="Picture 4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0850" y="3243263"/>
                        <a:ext cx="2338388"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19176" name="Object 8"/>
          <p:cNvGraphicFramePr>
            <a:graphicFrameLocks noChangeAspect="1"/>
          </p:cNvGraphicFramePr>
          <p:nvPr/>
        </p:nvGraphicFramePr>
        <p:xfrm>
          <a:off x="450850" y="3789363"/>
          <a:ext cx="2338388" cy="454025"/>
        </p:xfrm>
        <a:graphic>
          <a:graphicData uri="http://schemas.openxmlformats.org/presentationml/2006/ole">
            <mc:AlternateContent xmlns:mc="http://schemas.openxmlformats.org/markup-compatibility/2006">
              <mc:Choice xmlns:v="urn:schemas-microsoft-com:vml" Requires="v">
                <p:oleObj spid="_x0000_s3585" r:id="rId10" imgW="1244600" imgH="241300" progId="">
                  <p:embed/>
                </p:oleObj>
              </mc:Choice>
              <mc:Fallback>
                <p:oleObj r:id="rId10" imgW="1244600" imgH="241300" progId="">
                  <p:embed/>
                  <p:pic>
                    <p:nvPicPr>
                      <p:cNvPr id="0" name="Picture 4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0850" y="3789363"/>
                        <a:ext cx="2338388"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19177" name="Object 9"/>
          <p:cNvGraphicFramePr>
            <a:graphicFrameLocks noChangeAspect="1"/>
          </p:cNvGraphicFramePr>
          <p:nvPr/>
        </p:nvGraphicFramePr>
        <p:xfrm>
          <a:off x="450850" y="4271963"/>
          <a:ext cx="5489575" cy="525462"/>
        </p:xfrm>
        <a:graphic>
          <a:graphicData uri="http://schemas.openxmlformats.org/presentationml/2006/ole">
            <mc:AlternateContent xmlns:mc="http://schemas.openxmlformats.org/markup-compatibility/2006">
              <mc:Choice xmlns:v="urn:schemas-microsoft-com:vml" Requires="v">
                <p:oleObj spid="_x0000_s3586" r:id="rId12" imgW="2921000" imgH="279400" progId="">
                  <p:embed/>
                </p:oleObj>
              </mc:Choice>
              <mc:Fallback>
                <p:oleObj r:id="rId12" imgW="2921000" imgH="279400" progId="">
                  <p:embed/>
                  <p:pic>
                    <p:nvPicPr>
                      <p:cNvPr id="0" name="Picture 4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50850" y="4271963"/>
                        <a:ext cx="5489575"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19178" name="Object 10"/>
          <p:cNvGraphicFramePr>
            <a:graphicFrameLocks noChangeAspect="1"/>
          </p:cNvGraphicFramePr>
          <p:nvPr/>
        </p:nvGraphicFramePr>
        <p:xfrm>
          <a:off x="395288" y="5734050"/>
          <a:ext cx="8316912" cy="420688"/>
        </p:xfrm>
        <a:graphic>
          <a:graphicData uri="http://schemas.openxmlformats.org/presentationml/2006/ole">
            <mc:AlternateContent xmlns:mc="http://schemas.openxmlformats.org/markup-compatibility/2006">
              <mc:Choice xmlns:v="urn:schemas-microsoft-com:vml" Requires="v">
                <p:oleObj spid="_x0000_s3587" r:id="rId14" imgW="5263646" imgH="266353" progId="">
                  <p:embed/>
                </p:oleObj>
              </mc:Choice>
              <mc:Fallback>
                <p:oleObj r:id="rId14" imgW="5263646" imgH="266353" progId="">
                  <p:embed/>
                  <p:pic>
                    <p:nvPicPr>
                      <p:cNvPr id="0" name="Picture 41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95288" y="5734050"/>
                        <a:ext cx="8316912"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pSp>
        <p:nvGrpSpPr>
          <p:cNvPr id="3" name="组合 2"/>
          <p:cNvGrpSpPr/>
          <p:nvPr/>
        </p:nvGrpSpPr>
        <p:grpSpPr>
          <a:xfrm>
            <a:off x="4860032" y="1628775"/>
            <a:ext cx="4076700" cy="2803525"/>
            <a:chOff x="4959350" y="1628775"/>
            <a:chExt cx="4076700" cy="2803525"/>
          </a:xfrm>
        </p:grpSpPr>
        <p:pic>
          <p:nvPicPr>
            <p:cNvPr id="519172" name="Picture 4"/>
            <p:cNvPicPr>
              <a:picLocks noChangeAspect="1"/>
            </p:cNvPicPr>
            <p:nvPr/>
          </p:nvPicPr>
          <p:blipFill>
            <a:blip r:embed="rId16"/>
            <a:srcRect b="11386"/>
            <a:stretch>
              <a:fillRect/>
            </a:stretch>
          </p:blipFill>
          <p:spPr>
            <a:xfrm>
              <a:off x="4959350" y="1628775"/>
              <a:ext cx="4076700" cy="2803525"/>
            </a:xfrm>
            <a:prstGeom prst="rect">
              <a:avLst/>
            </a:prstGeom>
            <a:noFill/>
            <a:ln w="9525">
              <a:noFill/>
            </a:ln>
          </p:spPr>
        </p:pic>
        <p:sp>
          <p:nvSpPr>
            <p:cNvPr id="2" name="流程图: 接点 1"/>
            <p:cNvSpPr/>
            <p:nvPr/>
          </p:nvSpPr>
          <p:spPr bwMode="auto">
            <a:xfrm flipV="1">
              <a:off x="6303148" y="2719336"/>
              <a:ext cx="45719" cy="98396"/>
            </a:xfrm>
            <a:prstGeom prst="flowChartConnector">
              <a:avLst/>
            </a:prstGeom>
            <a:solidFill>
              <a:schemeClr val="tx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50000"/>
                </a:spcBef>
                <a:spcAft>
                  <a:spcPct val="0"/>
                </a:spcAft>
                <a:buClrTx/>
                <a:buSzTx/>
                <a:buFontTx/>
                <a:buNone/>
              </a:pPr>
              <a:endParaRPr kumimoji="1"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p:txBody>
        </p:sp>
        <p:sp>
          <p:nvSpPr>
            <p:cNvPr id="12" name="流程图: 接点 11"/>
            <p:cNvSpPr/>
            <p:nvPr/>
          </p:nvSpPr>
          <p:spPr bwMode="auto">
            <a:xfrm flipV="1">
              <a:off x="6305876" y="2919765"/>
              <a:ext cx="34350" cy="98396"/>
            </a:xfrm>
            <a:prstGeom prst="flowChartConnector">
              <a:avLst/>
            </a:prstGeom>
            <a:solidFill>
              <a:schemeClr val="tx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50000"/>
                </a:spcBef>
                <a:spcAft>
                  <a:spcPct val="0"/>
                </a:spcAft>
                <a:buClrTx/>
                <a:buSzTx/>
                <a:buFontTx/>
                <a:buNone/>
              </a:pPr>
              <a:endParaRPr kumimoji="1"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p:txBody>
        </p:sp>
      </p:gr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9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91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519173"/>
                                        </p:tgtEl>
                                        <p:attrNameLst>
                                          <p:attrName>style.visibility</p:attrName>
                                        </p:attrNameLst>
                                      </p:cBhvr>
                                      <p:to>
                                        <p:strVal val="visible"/>
                                      </p:to>
                                    </p:set>
                                    <p:animEffect transition="in" filter="wipe(left)">
                                      <p:cBhvr>
                                        <p:cTn id="15" dur="500"/>
                                        <p:tgtEl>
                                          <p:spTgt spid="519173"/>
                                        </p:tgtEl>
                                      </p:cBhvr>
                                    </p:animEffect>
                                  </p:childTnLst>
                                </p:cTn>
                              </p:par>
                              <p:par>
                                <p:cTn id="16" presetID="22" presetClass="entr" presetSubtype="8" fill="hold" nodeType="withEffect">
                                  <p:stCondLst>
                                    <p:cond delay="2000"/>
                                  </p:stCondLst>
                                  <p:childTnLst>
                                    <p:set>
                                      <p:cBhvr>
                                        <p:cTn id="17" dur="1" fill="hold">
                                          <p:stCondLst>
                                            <p:cond delay="0"/>
                                          </p:stCondLst>
                                        </p:cTn>
                                        <p:tgtEl>
                                          <p:spTgt spid="519174"/>
                                        </p:tgtEl>
                                        <p:attrNameLst>
                                          <p:attrName>style.visibility</p:attrName>
                                        </p:attrNameLst>
                                      </p:cBhvr>
                                      <p:to>
                                        <p:strVal val="visible"/>
                                      </p:to>
                                    </p:set>
                                    <p:animEffect transition="in" filter="wipe(left)">
                                      <p:cBhvr>
                                        <p:cTn id="18" dur="500"/>
                                        <p:tgtEl>
                                          <p:spTgt spid="519174"/>
                                        </p:tgtEl>
                                      </p:cBhvr>
                                    </p:animEffect>
                                  </p:childTnLst>
                                </p:cTn>
                              </p:par>
                              <p:par>
                                <p:cTn id="19" presetID="22" presetClass="entr" presetSubtype="8" fill="hold" nodeType="withEffect">
                                  <p:stCondLst>
                                    <p:cond delay="4000"/>
                                  </p:stCondLst>
                                  <p:childTnLst>
                                    <p:set>
                                      <p:cBhvr>
                                        <p:cTn id="20" dur="1" fill="hold">
                                          <p:stCondLst>
                                            <p:cond delay="0"/>
                                          </p:stCondLst>
                                        </p:cTn>
                                        <p:tgtEl>
                                          <p:spTgt spid="519175"/>
                                        </p:tgtEl>
                                        <p:attrNameLst>
                                          <p:attrName>style.visibility</p:attrName>
                                        </p:attrNameLst>
                                      </p:cBhvr>
                                      <p:to>
                                        <p:strVal val="visible"/>
                                      </p:to>
                                    </p:set>
                                    <p:animEffect transition="in" filter="wipe(left)">
                                      <p:cBhvr>
                                        <p:cTn id="21" dur="500"/>
                                        <p:tgtEl>
                                          <p:spTgt spid="519175"/>
                                        </p:tgtEl>
                                      </p:cBhvr>
                                    </p:animEffect>
                                  </p:childTnLst>
                                </p:cTn>
                              </p:par>
                              <p:par>
                                <p:cTn id="22" presetID="22" presetClass="entr" presetSubtype="8" fill="hold" nodeType="withEffect">
                                  <p:stCondLst>
                                    <p:cond delay="6000"/>
                                  </p:stCondLst>
                                  <p:childTnLst>
                                    <p:set>
                                      <p:cBhvr>
                                        <p:cTn id="23" dur="1" fill="hold">
                                          <p:stCondLst>
                                            <p:cond delay="0"/>
                                          </p:stCondLst>
                                        </p:cTn>
                                        <p:tgtEl>
                                          <p:spTgt spid="519176"/>
                                        </p:tgtEl>
                                        <p:attrNameLst>
                                          <p:attrName>style.visibility</p:attrName>
                                        </p:attrNameLst>
                                      </p:cBhvr>
                                      <p:to>
                                        <p:strVal val="visible"/>
                                      </p:to>
                                    </p:set>
                                    <p:animEffect transition="in" filter="wipe(left)">
                                      <p:cBhvr>
                                        <p:cTn id="24" dur="500"/>
                                        <p:tgtEl>
                                          <p:spTgt spid="519176"/>
                                        </p:tgtEl>
                                      </p:cBhvr>
                                    </p:animEffect>
                                  </p:childTnLst>
                                </p:cTn>
                              </p:par>
                              <p:par>
                                <p:cTn id="25" presetID="22" presetClass="entr" presetSubtype="8" fill="hold" nodeType="withEffect">
                                  <p:stCondLst>
                                    <p:cond delay="8000"/>
                                  </p:stCondLst>
                                  <p:childTnLst>
                                    <p:set>
                                      <p:cBhvr>
                                        <p:cTn id="26" dur="1" fill="hold">
                                          <p:stCondLst>
                                            <p:cond delay="0"/>
                                          </p:stCondLst>
                                        </p:cTn>
                                        <p:tgtEl>
                                          <p:spTgt spid="519177"/>
                                        </p:tgtEl>
                                        <p:attrNameLst>
                                          <p:attrName>style.visibility</p:attrName>
                                        </p:attrNameLst>
                                      </p:cBhvr>
                                      <p:to>
                                        <p:strVal val="visible"/>
                                      </p:to>
                                    </p:set>
                                    <p:animEffect transition="in" filter="wipe(left)">
                                      <p:cBhvr>
                                        <p:cTn id="27" dur="500"/>
                                        <p:tgtEl>
                                          <p:spTgt spid="519177"/>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519171">
                                            <p:txEl>
                                              <p:pRg st="8" end="8"/>
                                            </p:txEl>
                                          </p:spTgt>
                                        </p:tgtEl>
                                        <p:attrNameLst>
                                          <p:attrName>style.visibility</p:attrName>
                                        </p:attrNameLst>
                                      </p:cBhvr>
                                      <p:to>
                                        <p:strVal val="visible"/>
                                      </p:to>
                                    </p:set>
                                  </p:childTnLst>
                                </p:cTn>
                              </p:par>
                              <p:par>
                                <p:cTn id="32" presetID="22" presetClass="entr" presetSubtype="8" fill="hold" nodeType="withEffect">
                                  <p:stCondLst>
                                    <p:cond delay="0"/>
                                  </p:stCondLst>
                                  <p:childTnLst>
                                    <p:set>
                                      <p:cBhvr>
                                        <p:cTn id="33" dur="1" fill="hold">
                                          <p:stCondLst>
                                            <p:cond delay="0"/>
                                          </p:stCondLst>
                                        </p:cTn>
                                        <p:tgtEl>
                                          <p:spTgt spid="519178"/>
                                        </p:tgtEl>
                                        <p:attrNameLst>
                                          <p:attrName>style.visibility</p:attrName>
                                        </p:attrNameLst>
                                      </p:cBhvr>
                                      <p:to>
                                        <p:strVal val="visible"/>
                                      </p:to>
                                    </p:set>
                                    <p:animEffect transition="in" filter="wipe(left)">
                                      <p:cBhvr>
                                        <p:cTn id="34" dur="5000"/>
                                        <p:tgtEl>
                                          <p:spTgt spid="5191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9171"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0195" name="Rectangle 3"/>
          <p:cNvSpPr>
            <a:spLocks noGrp="1"/>
          </p:cNvSpPr>
          <p:nvPr>
            <p:ph type="body" sz="half" idx="1"/>
          </p:nvPr>
        </p:nvSpPr>
        <p:spPr>
          <a:xfrm>
            <a:off x="107950" y="981075"/>
            <a:ext cx="4367213" cy="5543550"/>
          </a:xfrm>
        </p:spPr>
        <p:txBody>
          <a:bodyPr vert="horz" wrap="square" lIns="91440" tIns="45720" rIns="91440" bIns="45720" anchor="t"/>
          <a:lstStyle/>
          <a:p>
            <a:pPr marL="0" indent="0" eaLnBrk="1" hangingPunct="1"/>
            <a:r>
              <a:rPr lang="en-US" altLang="zh-CN" sz="2000" dirty="0">
                <a:latin typeface="SimSun" panose="02010600030101010101" pitchFamily="2" charset="-122"/>
                <a:ea typeface="SimSun" panose="02010600030101010101" pitchFamily="2" charset="-122"/>
              </a:rPr>
              <a:t>③ </a:t>
            </a:r>
            <a:r>
              <a:rPr lang="zh-CN" altLang="en-US" sz="2000" dirty="0">
                <a:latin typeface="SimSun" panose="02010600030101010101" pitchFamily="2" charset="-122"/>
                <a:ea typeface="SimSun" panose="02010600030101010101" pitchFamily="2" charset="-122"/>
              </a:rPr>
              <a:t>列出真值表</a:t>
            </a:r>
          </a:p>
          <a:p>
            <a:pPr marL="0" indent="0" eaLnBrk="1" hangingPunct="1"/>
            <a:r>
              <a:rPr lang="zh-CN" altLang="en-US" sz="2000" dirty="0">
                <a:latin typeface="SimSun" panose="02010600030101010101" pitchFamily="2" charset="-122"/>
                <a:ea typeface="SimSun" panose="02010600030101010101" pitchFamily="2" charset="-122"/>
              </a:rPr>
              <a:t>④ 逻辑功能描述 </a:t>
            </a:r>
          </a:p>
          <a:p>
            <a:pPr lvl="1" eaLnBrk="1" hangingPunct="1"/>
            <a:r>
              <a:rPr lang="zh-CN" altLang="en-US" sz="2000" dirty="0">
                <a:latin typeface="SimSun" panose="02010600030101010101" pitchFamily="2" charset="-122"/>
                <a:ea typeface="SimSun" panose="02010600030101010101" pitchFamily="2" charset="-122"/>
              </a:rPr>
              <a:t>三变量“不一致电路” </a:t>
            </a:r>
            <a:endParaRPr lang="en-US" altLang="zh-CN" sz="2000" dirty="0">
              <a:latin typeface="SimSun" panose="02010600030101010101" pitchFamily="2" charset="-122"/>
              <a:ea typeface="SimSun" panose="02010600030101010101" pitchFamily="2" charset="-122"/>
            </a:endParaRPr>
          </a:p>
          <a:p>
            <a:pPr marL="457200" lvl="1" indent="0" eaLnBrk="1" hangingPunct="1">
              <a:buNone/>
            </a:pPr>
            <a:endParaRPr lang="zh-CN" altLang="en-US" sz="2000" dirty="0">
              <a:latin typeface="SimSun" panose="02010600030101010101" pitchFamily="2" charset="-122"/>
              <a:ea typeface="SimSun" panose="02010600030101010101" pitchFamily="2" charset="-122"/>
            </a:endParaRPr>
          </a:p>
          <a:p>
            <a:pPr marL="0" indent="0" eaLnBrk="1" hangingPunct="1"/>
            <a:r>
              <a:rPr lang="zh-CN" altLang="en-US" dirty="0"/>
              <a:t>方案改进</a:t>
            </a:r>
          </a:p>
        </p:txBody>
      </p:sp>
      <p:graphicFrame>
        <p:nvGraphicFramePr>
          <p:cNvPr id="111620" name="内容占位符 111619"/>
          <p:cNvGraphicFramePr>
            <a:graphicFrameLocks noGrp="1"/>
          </p:cNvGraphicFramePr>
          <p:nvPr>
            <p:ph sz="half" idx="2"/>
          </p:nvPr>
        </p:nvGraphicFramePr>
        <p:xfrm>
          <a:off x="4297363" y="1581150"/>
          <a:ext cx="4368800" cy="3370263"/>
        </p:xfrm>
        <a:graphic>
          <a:graphicData uri="http://schemas.openxmlformats.org/drawingml/2006/table">
            <a:tbl>
              <a:tblPr/>
              <a:tblGrid>
                <a:gridCol w="1092200">
                  <a:extLst>
                    <a:ext uri="{9D8B030D-6E8A-4147-A177-3AD203B41FA5}">
                      <a16:colId xmlns:a16="http://schemas.microsoft.com/office/drawing/2014/main" val="20000"/>
                    </a:ext>
                  </a:extLst>
                </a:gridCol>
                <a:gridCol w="1092200">
                  <a:extLst>
                    <a:ext uri="{9D8B030D-6E8A-4147-A177-3AD203B41FA5}">
                      <a16:colId xmlns:a16="http://schemas.microsoft.com/office/drawing/2014/main" val="20001"/>
                    </a:ext>
                  </a:extLst>
                </a:gridCol>
                <a:gridCol w="1092200">
                  <a:extLst>
                    <a:ext uri="{9D8B030D-6E8A-4147-A177-3AD203B41FA5}">
                      <a16:colId xmlns:a16="http://schemas.microsoft.com/office/drawing/2014/main" val="20002"/>
                    </a:ext>
                  </a:extLst>
                </a:gridCol>
                <a:gridCol w="1092200">
                  <a:extLst>
                    <a:ext uri="{9D8B030D-6E8A-4147-A177-3AD203B41FA5}">
                      <a16:colId xmlns:a16="http://schemas.microsoft.com/office/drawing/2014/main" val="20003"/>
                    </a:ext>
                  </a:extLst>
                </a:gridCol>
              </a:tblGrid>
              <a:tr h="374650">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A</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B</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C</a:t>
                      </a:r>
                    </a:p>
                  </a:txBody>
                  <a:tcPr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F</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4650">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solidFill>
                            <a:schemeClr val="accent2"/>
                          </a:solidFill>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solidFill>
                            <a:schemeClr val="accent2"/>
                          </a:solidFill>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solidFill>
                            <a:schemeClr val="accent2"/>
                          </a:solidFill>
                          <a:ea typeface="宋体" panose="02010600030101010101" pitchFamily="2" charset="-122"/>
                        </a:rPr>
                        <a:t>0</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solidFill>
                            <a:schemeClr val="accent2"/>
                          </a:solidFill>
                          <a:ea typeface="宋体" panose="02010600030101010101" pitchFamily="2" charset="-122"/>
                        </a:rPr>
                        <a:t>1</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4650">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1</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0</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4650">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0</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0</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3063">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1</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0</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4650">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0</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0</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74650">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0</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1</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0</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74650">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0</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ea typeface="宋体" panose="02010600030101010101" pitchFamily="2" charset="-122"/>
                        </a:rPr>
                        <a:t>0</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74650">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solidFill>
                            <a:schemeClr val="accent2"/>
                          </a:solidFill>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solidFill>
                            <a:schemeClr val="accent2"/>
                          </a:solidFill>
                          <a:ea typeface="宋体" panose="02010600030101010101" pitchFamily="2" charset="-122"/>
                        </a:rPr>
                        <a:t>1</a:t>
                      </a:r>
                    </a:p>
                  </a:txBody>
                  <a:tcPr anchor="ctr">
                    <a:lnL w="9525"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solidFill>
                            <a:schemeClr val="accent2"/>
                          </a:solidFill>
                          <a:ea typeface="宋体" panose="02010600030101010101" pitchFamily="2" charset="-122"/>
                        </a:rPr>
                        <a:t>1</a:t>
                      </a:r>
                    </a:p>
                  </a:txBody>
                  <a:tcPr anchor="ctr">
                    <a:lnL w="9525"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lvl1pPr marL="342900" lvl="0" indent="-342900" algn="l" rtl="0" eaLnBrk="0" fontAlgn="base" hangingPunct="0">
                        <a:lnSpc>
                          <a:spcPct val="130000"/>
                        </a:lnSpc>
                        <a:spcBef>
                          <a:spcPct val="20000"/>
                        </a:spcBef>
                        <a:spcAft>
                          <a:spcPct val="0"/>
                        </a:spcAft>
                        <a:buClr>
                          <a:schemeClr val="hlink"/>
                        </a:buClr>
                        <a:buSzPct val="120000"/>
                        <a:buFont typeface="Wingdings" panose="05000000000000000000" pitchFamily="2" charset="2"/>
                        <a:buChar char="v"/>
                        <a:defRPr kumimoji="1" sz="2000">
                          <a:solidFill>
                            <a:schemeClr val="tx1"/>
                          </a:solidFill>
                          <a:latin typeface="+mn-lt"/>
                          <a:ea typeface="+mn-ea"/>
                          <a:cs typeface="+mn-cs"/>
                        </a:defRPr>
                      </a:lvl1pPr>
                      <a:lvl2pPr marL="742950" lvl="1" indent="-285750" algn="l" rtl="0" eaLnBrk="0" fontAlgn="base" hangingPunct="0">
                        <a:lnSpc>
                          <a:spcPct val="130000"/>
                        </a:lnSpc>
                        <a:spcBef>
                          <a:spcPct val="20000"/>
                        </a:spcBef>
                        <a:spcAft>
                          <a:spcPct val="0"/>
                        </a:spcAft>
                        <a:buClr>
                          <a:srgbClr val="0000FF"/>
                        </a:buClr>
                        <a:buChar char="•"/>
                        <a:defRPr kumimoji="1" sz="2000" b="1">
                          <a:solidFill>
                            <a:schemeClr val="tx1"/>
                          </a:solidFill>
                          <a:latin typeface="+mn-lt"/>
                          <a:ea typeface="+mn-ea"/>
                        </a:defRPr>
                      </a:lvl2pPr>
                      <a:lvl3pPr marL="1143000" lvl="2"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3pPr>
                      <a:lvl4pPr marL="1600200" lvl="3"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4pPr>
                      <a:lvl5pPr marL="2057400" lvl="4" indent="-228600" algn="l" rtl="0" eaLnBrk="0" fontAlgn="base" hangingPunct="0">
                        <a:lnSpc>
                          <a:spcPct val="130000"/>
                        </a:lnSpc>
                        <a:spcBef>
                          <a:spcPct val="20000"/>
                        </a:spcBef>
                        <a:spcAft>
                          <a:spcPct val="0"/>
                        </a:spcAft>
                        <a:buChar char="»"/>
                        <a:defRPr kumimoji="1" sz="2000" b="1">
                          <a:solidFill>
                            <a:schemeClr val="tx1"/>
                          </a:solidFill>
                          <a:latin typeface="+mn-lt"/>
                          <a:ea typeface="+mn-ea"/>
                        </a:defRPr>
                      </a:lvl5pPr>
                    </a:lstStyle>
                    <a:p>
                      <a:pPr marL="0" lvl="0" indent="0" algn="ctr" defTabSz="425450" eaLnBrk="1" hangingPunct="1">
                        <a:lnSpc>
                          <a:spcPct val="100000"/>
                        </a:lnSpc>
                        <a:spcBef>
                          <a:spcPct val="0"/>
                        </a:spcBef>
                        <a:buClrTx/>
                        <a:buNone/>
                      </a:pPr>
                      <a:r>
                        <a:rPr lang="en-US" altLang="zh-CN" sz="1600" dirty="0">
                          <a:solidFill>
                            <a:schemeClr val="accent2"/>
                          </a:solidFill>
                          <a:ea typeface="宋体" panose="02010600030101010101" pitchFamily="2" charset="-122"/>
                        </a:rPr>
                        <a:t>1</a:t>
                      </a:r>
                    </a:p>
                  </a:txBody>
                  <a:tcPr anchor="ctr">
                    <a:lnL w="1270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pic>
        <p:nvPicPr>
          <p:cNvPr id="520249" name="Picture 57"/>
          <p:cNvPicPr>
            <a:picLocks noChangeAspect="1"/>
          </p:cNvPicPr>
          <p:nvPr/>
        </p:nvPicPr>
        <p:blipFill>
          <a:blip r:embed="rId3"/>
          <a:stretch>
            <a:fillRect/>
          </a:stretch>
        </p:blipFill>
        <p:spPr>
          <a:xfrm>
            <a:off x="755650" y="3357563"/>
            <a:ext cx="3219450" cy="2590800"/>
          </a:xfrm>
          <a:prstGeom prst="rect">
            <a:avLst/>
          </a:prstGeom>
          <a:noFill/>
          <a:ln w="28575" cap="rnd" cmpd="sng">
            <a:solidFill>
              <a:srgbClr val="FF00FF"/>
            </a:solidFill>
            <a:prstDash val="sysDot"/>
            <a:miter/>
            <a:headEnd type="none" w="med" len="med"/>
            <a:tailEnd type="none" w="med" len="med"/>
          </a:ln>
        </p:spPr>
      </p:pic>
      <p:sp>
        <p:nvSpPr>
          <p:cNvPr id="2" name="标题 1"/>
          <p:cNvSpPr>
            <a:spLocks noGrp="1"/>
          </p:cNvSpPr>
          <p:nvPr>
            <p:ph type="title"/>
          </p:nvPr>
        </p:nvSpPr>
        <p:spPr/>
        <p:txBody>
          <a:bodyPr/>
          <a:lstStyle/>
          <a:p>
            <a:r>
              <a:rPr lang="en-US" altLang="zh-CN" dirty="0"/>
              <a:t>3.1.2 </a:t>
            </a:r>
            <a:r>
              <a:rPr lang="zh-CN" altLang="en-US" dirty="0"/>
              <a:t>组合逻辑电路分析举例</a:t>
            </a:r>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0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16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20195">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2019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20195">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202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0195"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7" name="Rectangle 2"/>
          <p:cNvSpPr>
            <a:spLocks noGrp="1"/>
          </p:cNvSpPr>
          <p:nvPr>
            <p:ph type="title"/>
          </p:nvPr>
        </p:nvSpPr>
        <p:spPr/>
        <p:txBody>
          <a:bodyPr vert="horz" wrap="square" lIns="91440" tIns="45720" rIns="91440" bIns="45720" anchor="ctr"/>
          <a:lstStyle/>
          <a:p>
            <a:pPr eaLnBrk="1" hangingPunct="1"/>
            <a:r>
              <a:rPr lang="zh-CN" altLang="en-US" dirty="0"/>
              <a:t>例</a:t>
            </a:r>
            <a:r>
              <a:rPr lang="en-US" altLang="zh-CN" dirty="0"/>
              <a:t>3.2 </a:t>
            </a:r>
            <a:r>
              <a:rPr lang="zh-CN" altLang="en-US" sz="2800" dirty="0"/>
              <a:t>分析如图所示的组合逻辑电路 </a:t>
            </a:r>
          </a:p>
        </p:txBody>
      </p:sp>
      <p:graphicFrame>
        <p:nvGraphicFramePr>
          <p:cNvPr id="521221" name="Object 5"/>
          <p:cNvGraphicFramePr>
            <a:graphicFrameLocks noChangeAspect="1"/>
          </p:cNvGraphicFramePr>
          <p:nvPr/>
        </p:nvGraphicFramePr>
        <p:xfrm>
          <a:off x="576263" y="1557338"/>
          <a:ext cx="1265237" cy="454025"/>
        </p:xfrm>
        <a:graphic>
          <a:graphicData uri="http://schemas.openxmlformats.org/presentationml/2006/ole">
            <mc:AlternateContent xmlns:mc="http://schemas.openxmlformats.org/markup-compatibility/2006">
              <mc:Choice xmlns:v="urn:schemas-microsoft-com:vml" Requires="v">
                <p:oleObj spid="_x0000_s4563" r:id="rId4" imgW="672808" imgH="241195" progId="">
                  <p:embed/>
                </p:oleObj>
              </mc:Choice>
              <mc:Fallback>
                <p:oleObj r:id="rId4" imgW="672808" imgH="241195" progId="">
                  <p:embed/>
                  <p:pic>
                    <p:nvPicPr>
                      <p:cNvPr id="0" name="Picture 3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6263" y="1557338"/>
                        <a:ext cx="1265237"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21222" name="Object 6"/>
          <p:cNvGraphicFramePr>
            <a:graphicFrameLocks noChangeAspect="1"/>
          </p:cNvGraphicFramePr>
          <p:nvPr/>
        </p:nvGraphicFramePr>
        <p:xfrm>
          <a:off x="2124075" y="1484313"/>
          <a:ext cx="1287463" cy="501650"/>
        </p:xfrm>
        <a:graphic>
          <a:graphicData uri="http://schemas.openxmlformats.org/presentationml/2006/ole">
            <mc:AlternateContent xmlns:mc="http://schemas.openxmlformats.org/markup-compatibility/2006">
              <mc:Choice xmlns:v="urn:schemas-microsoft-com:vml" Requires="v">
                <p:oleObj spid="_x0000_s4564" r:id="rId6" imgW="684908" imgH="266353" progId="">
                  <p:embed/>
                </p:oleObj>
              </mc:Choice>
              <mc:Fallback>
                <p:oleObj r:id="rId6" imgW="684908" imgH="266353" progId="">
                  <p:embed/>
                  <p:pic>
                    <p:nvPicPr>
                      <p:cNvPr id="0" name="Picture 33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24075" y="1484313"/>
                        <a:ext cx="1287463"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21223" name="Object 7"/>
          <p:cNvGraphicFramePr>
            <a:graphicFrameLocks noChangeAspect="1"/>
          </p:cNvGraphicFramePr>
          <p:nvPr/>
        </p:nvGraphicFramePr>
        <p:xfrm>
          <a:off x="565150" y="2062163"/>
          <a:ext cx="1336675" cy="430212"/>
        </p:xfrm>
        <a:graphic>
          <a:graphicData uri="http://schemas.openxmlformats.org/presentationml/2006/ole">
            <mc:AlternateContent xmlns:mc="http://schemas.openxmlformats.org/markup-compatibility/2006">
              <mc:Choice xmlns:v="urn:schemas-microsoft-com:vml" Requires="v">
                <p:oleObj spid="_x0000_s4565" r:id="rId8" imgW="711200" imgH="228600" progId="">
                  <p:embed/>
                </p:oleObj>
              </mc:Choice>
              <mc:Fallback>
                <p:oleObj r:id="rId8" imgW="711200" imgH="228600" progId="">
                  <p:embed/>
                  <p:pic>
                    <p:nvPicPr>
                      <p:cNvPr id="0" name="Picture 33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5150" y="2062163"/>
                        <a:ext cx="13366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21224" name="Object 8"/>
          <p:cNvGraphicFramePr>
            <a:graphicFrameLocks noChangeAspect="1"/>
          </p:cNvGraphicFramePr>
          <p:nvPr/>
        </p:nvGraphicFramePr>
        <p:xfrm>
          <a:off x="2124075" y="2038350"/>
          <a:ext cx="1289050" cy="404813"/>
        </p:xfrm>
        <a:graphic>
          <a:graphicData uri="http://schemas.openxmlformats.org/presentationml/2006/ole">
            <mc:AlternateContent xmlns:mc="http://schemas.openxmlformats.org/markup-compatibility/2006">
              <mc:Choice xmlns:v="urn:schemas-microsoft-com:vml" Requires="v">
                <p:oleObj spid="_x0000_s4566" r:id="rId10" imgW="685502" imgH="215806" progId="">
                  <p:embed/>
                </p:oleObj>
              </mc:Choice>
              <mc:Fallback>
                <p:oleObj r:id="rId10" imgW="685502" imgH="215806" progId="">
                  <p:embed/>
                  <p:pic>
                    <p:nvPicPr>
                      <p:cNvPr id="0" name="Picture 33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24075" y="2038350"/>
                        <a:ext cx="1289050"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21225" name="Object 9"/>
          <p:cNvGraphicFramePr>
            <a:graphicFrameLocks noChangeAspect="1"/>
          </p:cNvGraphicFramePr>
          <p:nvPr/>
        </p:nvGraphicFramePr>
        <p:xfrm>
          <a:off x="611188" y="2554288"/>
          <a:ext cx="3149600" cy="573087"/>
        </p:xfrm>
        <a:graphic>
          <a:graphicData uri="http://schemas.openxmlformats.org/presentationml/2006/ole">
            <mc:AlternateContent xmlns:mc="http://schemas.openxmlformats.org/markup-compatibility/2006">
              <mc:Choice xmlns:v="urn:schemas-microsoft-com:vml" Requires="v">
                <p:oleObj spid="_x0000_s4567" r:id="rId12" imgW="1675673" imgH="304668" progId="">
                  <p:embed/>
                </p:oleObj>
              </mc:Choice>
              <mc:Fallback>
                <p:oleObj r:id="rId12" imgW="1675673" imgH="304668" progId="">
                  <p:embed/>
                  <p:pic>
                    <p:nvPicPr>
                      <p:cNvPr id="0" name="Picture 33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11188" y="2554288"/>
                        <a:ext cx="3149600"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21226" name="Object 10"/>
          <p:cNvGraphicFramePr>
            <a:graphicFrameLocks noChangeAspect="1"/>
          </p:cNvGraphicFramePr>
          <p:nvPr/>
        </p:nvGraphicFramePr>
        <p:xfrm>
          <a:off x="611188" y="3143250"/>
          <a:ext cx="3151187" cy="430213"/>
        </p:xfrm>
        <a:graphic>
          <a:graphicData uri="http://schemas.openxmlformats.org/presentationml/2006/ole">
            <mc:AlternateContent xmlns:mc="http://schemas.openxmlformats.org/markup-compatibility/2006">
              <mc:Choice xmlns:v="urn:schemas-microsoft-com:vml" Requires="v">
                <p:oleObj spid="_x0000_s4568" r:id="rId14" imgW="1676400" imgH="228600" progId="">
                  <p:embed/>
                </p:oleObj>
              </mc:Choice>
              <mc:Fallback>
                <p:oleObj r:id="rId14" imgW="1676400" imgH="228600" progId="">
                  <p:embed/>
                  <p:pic>
                    <p:nvPicPr>
                      <p:cNvPr id="0" name="Picture 33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11188" y="3143250"/>
                        <a:ext cx="3151187"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21227" name="Object 11"/>
          <p:cNvGraphicFramePr>
            <a:graphicFrameLocks noChangeAspect="1"/>
          </p:cNvGraphicFramePr>
          <p:nvPr/>
        </p:nvGraphicFramePr>
        <p:xfrm>
          <a:off x="636588" y="3576638"/>
          <a:ext cx="4702175" cy="573087"/>
        </p:xfrm>
        <a:graphic>
          <a:graphicData uri="http://schemas.openxmlformats.org/presentationml/2006/ole">
            <mc:AlternateContent xmlns:mc="http://schemas.openxmlformats.org/markup-compatibility/2006">
              <mc:Choice xmlns:v="urn:schemas-microsoft-com:vml" Requires="v">
                <p:oleObj spid="_x0000_s4569" r:id="rId16" imgW="2499730" imgH="304536" progId="">
                  <p:embed/>
                </p:oleObj>
              </mc:Choice>
              <mc:Fallback>
                <p:oleObj r:id="rId16" imgW="2499730" imgH="304536" progId="">
                  <p:embed/>
                  <p:pic>
                    <p:nvPicPr>
                      <p:cNvPr id="0" name="Picture 33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36588" y="3576638"/>
                        <a:ext cx="4702175"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pic>
        <p:nvPicPr>
          <p:cNvPr id="37898" name="Picture 13"/>
          <p:cNvPicPr>
            <a:picLocks noChangeAspect="1"/>
          </p:cNvPicPr>
          <p:nvPr/>
        </p:nvPicPr>
        <p:blipFill>
          <a:blip r:embed="rId18"/>
          <a:stretch>
            <a:fillRect/>
          </a:stretch>
        </p:blipFill>
        <p:spPr>
          <a:xfrm>
            <a:off x="5429250" y="1196975"/>
            <a:ext cx="3463925" cy="2967038"/>
          </a:xfrm>
          <a:prstGeom prst="rect">
            <a:avLst/>
          </a:prstGeom>
          <a:noFill/>
          <a:ln w="9525">
            <a:noFill/>
          </a:ln>
        </p:spPr>
      </p:pic>
      <p:grpSp>
        <p:nvGrpSpPr>
          <p:cNvPr id="2" name="Group 109"/>
          <p:cNvGrpSpPr/>
          <p:nvPr/>
        </p:nvGrpSpPr>
        <p:grpSpPr>
          <a:xfrm>
            <a:off x="611188" y="4808538"/>
            <a:ext cx="7661275" cy="1528762"/>
            <a:chOff x="385" y="3029"/>
            <a:chExt cx="4826" cy="963"/>
          </a:xfrm>
        </p:grpSpPr>
        <p:sp>
          <p:nvSpPr>
            <p:cNvPr id="37900" name="AutoShape 14"/>
            <p:cNvSpPr>
              <a:spLocks noChangeAspect="1" noTextEdit="1"/>
            </p:cNvSpPr>
            <p:nvPr/>
          </p:nvSpPr>
          <p:spPr>
            <a:xfrm>
              <a:off x="385" y="3029"/>
              <a:ext cx="4826" cy="963"/>
            </a:xfrm>
            <a:prstGeom prst="rect">
              <a:avLst/>
            </a:prstGeom>
            <a:noFill/>
            <a:ln w="9525">
              <a:noFill/>
            </a:ln>
          </p:spPr>
          <p:txBody>
            <a:bodyPr/>
            <a:lstStyle/>
            <a:p>
              <a:endParaRPr lang="zh-CN" altLang="en-US" dirty="0"/>
            </a:p>
          </p:txBody>
        </p:sp>
        <p:sp>
          <p:nvSpPr>
            <p:cNvPr id="37901" name="Line 16"/>
            <p:cNvSpPr/>
            <p:nvPr/>
          </p:nvSpPr>
          <p:spPr>
            <a:xfrm>
              <a:off x="754" y="3143"/>
              <a:ext cx="123" cy="0"/>
            </a:xfrm>
            <a:prstGeom prst="line">
              <a:avLst/>
            </a:prstGeom>
            <a:ln w="11113" cap="flat" cmpd="sng">
              <a:solidFill>
                <a:srgbClr val="000000"/>
              </a:solidFill>
              <a:prstDash val="solid"/>
              <a:headEnd type="none" w="med" len="med"/>
              <a:tailEnd type="none" w="med" len="med"/>
            </a:ln>
          </p:spPr>
        </p:sp>
        <p:sp>
          <p:nvSpPr>
            <p:cNvPr id="37902" name="Line 17"/>
            <p:cNvSpPr/>
            <p:nvPr/>
          </p:nvSpPr>
          <p:spPr>
            <a:xfrm>
              <a:off x="1048" y="3143"/>
              <a:ext cx="106" cy="0"/>
            </a:xfrm>
            <a:prstGeom prst="line">
              <a:avLst/>
            </a:prstGeom>
            <a:ln w="11113" cap="flat" cmpd="sng">
              <a:solidFill>
                <a:srgbClr val="000000"/>
              </a:solidFill>
              <a:prstDash val="solid"/>
              <a:headEnd type="none" w="med" len="med"/>
              <a:tailEnd type="none" w="med" len="med"/>
            </a:ln>
          </p:spPr>
        </p:sp>
        <p:sp>
          <p:nvSpPr>
            <p:cNvPr id="37903" name="Line 18"/>
            <p:cNvSpPr/>
            <p:nvPr/>
          </p:nvSpPr>
          <p:spPr>
            <a:xfrm>
              <a:off x="1292" y="3143"/>
              <a:ext cx="123" cy="0"/>
            </a:xfrm>
            <a:prstGeom prst="line">
              <a:avLst/>
            </a:prstGeom>
            <a:ln w="11113" cap="flat" cmpd="sng">
              <a:solidFill>
                <a:srgbClr val="000000"/>
              </a:solidFill>
              <a:prstDash val="solid"/>
              <a:headEnd type="none" w="med" len="med"/>
              <a:tailEnd type="none" w="med" len="med"/>
            </a:ln>
          </p:spPr>
        </p:sp>
        <p:sp>
          <p:nvSpPr>
            <p:cNvPr id="37904" name="Line 19"/>
            <p:cNvSpPr/>
            <p:nvPr/>
          </p:nvSpPr>
          <p:spPr>
            <a:xfrm>
              <a:off x="1230" y="3109"/>
              <a:ext cx="524" cy="0"/>
            </a:xfrm>
            <a:prstGeom prst="line">
              <a:avLst/>
            </a:prstGeom>
            <a:ln w="11113" cap="flat" cmpd="sng">
              <a:solidFill>
                <a:srgbClr val="000000"/>
              </a:solidFill>
              <a:prstDash val="solid"/>
              <a:headEnd type="none" w="med" len="med"/>
              <a:tailEnd type="none" w="med" len="med"/>
            </a:ln>
          </p:spPr>
        </p:sp>
        <p:sp>
          <p:nvSpPr>
            <p:cNvPr id="37905" name="Line 20"/>
            <p:cNvSpPr/>
            <p:nvPr/>
          </p:nvSpPr>
          <p:spPr>
            <a:xfrm>
              <a:off x="692" y="3075"/>
              <a:ext cx="1062" cy="0"/>
            </a:xfrm>
            <a:prstGeom prst="line">
              <a:avLst/>
            </a:prstGeom>
            <a:ln w="11113" cap="flat" cmpd="sng">
              <a:solidFill>
                <a:srgbClr val="000000"/>
              </a:solidFill>
              <a:prstDash val="solid"/>
              <a:headEnd type="none" w="med" len="med"/>
              <a:tailEnd type="none" w="med" len="med"/>
            </a:ln>
          </p:spPr>
        </p:sp>
        <p:sp>
          <p:nvSpPr>
            <p:cNvPr id="37906" name="Line 21"/>
            <p:cNvSpPr/>
            <p:nvPr/>
          </p:nvSpPr>
          <p:spPr>
            <a:xfrm>
              <a:off x="3466" y="3143"/>
              <a:ext cx="109" cy="0"/>
            </a:xfrm>
            <a:prstGeom prst="line">
              <a:avLst/>
            </a:prstGeom>
            <a:ln w="11113" cap="flat" cmpd="sng">
              <a:solidFill>
                <a:srgbClr val="000000"/>
              </a:solidFill>
              <a:prstDash val="solid"/>
              <a:headEnd type="none" w="med" len="med"/>
              <a:tailEnd type="none" w="med" len="med"/>
            </a:ln>
          </p:spPr>
        </p:sp>
        <p:sp>
          <p:nvSpPr>
            <p:cNvPr id="37907" name="Line 22"/>
            <p:cNvSpPr/>
            <p:nvPr/>
          </p:nvSpPr>
          <p:spPr>
            <a:xfrm>
              <a:off x="897" y="3447"/>
              <a:ext cx="109" cy="0"/>
            </a:xfrm>
            <a:prstGeom prst="line">
              <a:avLst/>
            </a:prstGeom>
            <a:ln w="11113" cap="flat" cmpd="sng">
              <a:solidFill>
                <a:srgbClr val="000000"/>
              </a:solidFill>
              <a:prstDash val="solid"/>
              <a:headEnd type="none" w="med" len="med"/>
              <a:tailEnd type="none" w="med" len="med"/>
            </a:ln>
          </p:spPr>
        </p:sp>
        <p:sp>
          <p:nvSpPr>
            <p:cNvPr id="37908" name="Line 23"/>
            <p:cNvSpPr/>
            <p:nvPr/>
          </p:nvSpPr>
          <p:spPr>
            <a:xfrm>
              <a:off x="4477" y="3447"/>
              <a:ext cx="109" cy="0"/>
            </a:xfrm>
            <a:prstGeom prst="line">
              <a:avLst/>
            </a:prstGeom>
            <a:ln w="11113" cap="flat" cmpd="sng">
              <a:solidFill>
                <a:srgbClr val="000000"/>
              </a:solidFill>
              <a:prstDash val="solid"/>
              <a:headEnd type="none" w="med" len="med"/>
              <a:tailEnd type="none" w="med" len="med"/>
            </a:ln>
          </p:spPr>
        </p:sp>
        <p:sp>
          <p:nvSpPr>
            <p:cNvPr id="37909" name="Line 24"/>
            <p:cNvSpPr/>
            <p:nvPr/>
          </p:nvSpPr>
          <p:spPr>
            <a:xfrm>
              <a:off x="4995" y="3447"/>
              <a:ext cx="115" cy="0"/>
            </a:xfrm>
            <a:prstGeom prst="line">
              <a:avLst/>
            </a:prstGeom>
            <a:ln w="11113" cap="flat" cmpd="sng">
              <a:solidFill>
                <a:srgbClr val="000000"/>
              </a:solidFill>
              <a:prstDash val="solid"/>
              <a:headEnd type="none" w="med" len="med"/>
              <a:tailEnd type="none" w="med" len="med"/>
            </a:ln>
          </p:spPr>
        </p:sp>
        <p:sp>
          <p:nvSpPr>
            <p:cNvPr id="37910" name="Line 25"/>
            <p:cNvSpPr/>
            <p:nvPr/>
          </p:nvSpPr>
          <p:spPr>
            <a:xfrm>
              <a:off x="617" y="3752"/>
              <a:ext cx="109" cy="0"/>
            </a:xfrm>
            <a:prstGeom prst="line">
              <a:avLst/>
            </a:prstGeom>
            <a:ln w="11113" cap="flat" cmpd="sng">
              <a:solidFill>
                <a:srgbClr val="000000"/>
              </a:solidFill>
              <a:prstDash val="solid"/>
              <a:headEnd type="none" w="med" len="med"/>
              <a:tailEnd type="none" w="med" len="med"/>
            </a:ln>
          </p:spPr>
        </p:sp>
        <p:sp>
          <p:nvSpPr>
            <p:cNvPr id="37911" name="Line 26"/>
            <p:cNvSpPr/>
            <p:nvPr/>
          </p:nvSpPr>
          <p:spPr>
            <a:xfrm>
              <a:off x="1135" y="3752"/>
              <a:ext cx="115" cy="0"/>
            </a:xfrm>
            <a:prstGeom prst="line">
              <a:avLst/>
            </a:prstGeom>
            <a:ln w="11113" cap="flat" cmpd="sng">
              <a:solidFill>
                <a:srgbClr val="000000"/>
              </a:solidFill>
              <a:prstDash val="solid"/>
              <a:headEnd type="none" w="med" len="med"/>
              <a:tailEnd type="none" w="med" len="med"/>
            </a:ln>
          </p:spPr>
        </p:sp>
        <p:sp>
          <p:nvSpPr>
            <p:cNvPr id="37912" name="Rectangle 27"/>
            <p:cNvSpPr/>
            <p:nvPr/>
          </p:nvSpPr>
          <p:spPr>
            <a:xfrm>
              <a:off x="1807" y="3760"/>
              <a:ext cx="133" cy="221"/>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37913" name="Rectangle 28"/>
            <p:cNvSpPr/>
            <p:nvPr/>
          </p:nvSpPr>
          <p:spPr>
            <a:xfrm>
              <a:off x="1499" y="3760"/>
              <a:ext cx="123" cy="221"/>
            </a:xfrm>
            <a:prstGeom prst="rect">
              <a:avLst/>
            </a:prstGeom>
            <a:noFill/>
            <a:ln w="9525">
              <a:noFill/>
            </a:ln>
          </p:spPr>
          <p:txBody>
            <a:bodyPr wrap="none" lIns="0" tIns="0" rIns="0" bIns="0">
              <a:spAutoFit/>
            </a:bodyPr>
            <a:lstStyle/>
            <a:p>
              <a:r>
                <a:rPr lang="en-US" altLang="zh-CN" sz="2300" b="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37914" name="Rectangle 29"/>
            <p:cNvSpPr/>
            <p:nvPr/>
          </p:nvSpPr>
          <p:spPr>
            <a:xfrm>
              <a:off x="1258" y="3760"/>
              <a:ext cx="61" cy="221"/>
            </a:xfrm>
            <a:prstGeom prst="rect">
              <a:avLst/>
            </a:prstGeom>
            <a:noFill/>
            <a:ln w="9525">
              <a:noFill/>
            </a:ln>
          </p:spPr>
          <p:txBody>
            <a:bodyPr wrap="none" lIns="0" tIns="0" rIns="0" bIns="0">
              <a:spAutoFit/>
            </a:bodyPr>
            <a:lstStyle/>
            <a:p>
              <a:r>
                <a:rPr lang="en-US" altLang="zh-CN" sz="2300" b="0" dirty="0">
                  <a:solidFill>
                    <a:srgbClr val="000000"/>
                  </a:solidFill>
                  <a:latin typeface="Times New Roman" panose="02020603050405020304" pitchFamily="18" charset="0"/>
                </a:rPr>
                <a:t>)</a:t>
              </a:r>
              <a:endParaRPr lang="en-US" altLang="zh-CN" dirty="0">
                <a:latin typeface="宋体" panose="02010600030101010101" pitchFamily="2" charset="-122"/>
              </a:endParaRPr>
            </a:p>
          </p:txBody>
        </p:sp>
        <p:sp>
          <p:nvSpPr>
            <p:cNvPr id="37915" name="Rectangle 30"/>
            <p:cNvSpPr/>
            <p:nvPr/>
          </p:nvSpPr>
          <p:spPr>
            <a:xfrm>
              <a:off x="549" y="3760"/>
              <a:ext cx="61" cy="221"/>
            </a:xfrm>
            <a:prstGeom prst="rect">
              <a:avLst/>
            </a:prstGeom>
            <a:noFill/>
            <a:ln w="9525">
              <a:noFill/>
            </a:ln>
          </p:spPr>
          <p:txBody>
            <a:bodyPr wrap="none" lIns="0" tIns="0" rIns="0" bIns="0">
              <a:spAutoFit/>
            </a:bodyPr>
            <a:lstStyle/>
            <a:p>
              <a:r>
                <a:rPr lang="en-US" altLang="zh-CN" sz="2300" b="0" dirty="0">
                  <a:solidFill>
                    <a:srgbClr val="000000"/>
                  </a:solidFill>
                  <a:latin typeface="Times New Roman" panose="02020603050405020304" pitchFamily="18" charset="0"/>
                </a:rPr>
                <a:t>(</a:t>
              </a:r>
              <a:endParaRPr lang="en-US" altLang="zh-CN" dirty="0">
                <a:latin typeface="宋体" panose="02010600030101010101" pitchFamily="2" charset="-122"/>
              </a:endParaRPr>
            </a:p>
          </p:txBody>
        </p:sp>
        <p:sp>
          <p:nvSpPr>
            <p:cNvPr id="37916" name="Rectangle 31"/>
            <p:cNvSpPr/>
            <p:nvPr/>
          </p:nvSpPr>
          <p:spPr>
            <a:xfrm>
              <a:off x="5119" y="3455"/>
              <a:ext cx="61" cy="221"/>
            </a:xfrm>
            <a:prstGeom prst="rect">
              <a:avLst/>
            </a:prstGeom>
            <a:noFill/>
            <a:ln w="9525">
              <a:noFill/>
            </a:ln>
          </p:spPr>
          <p:txBody>
            <a:bodyPr wrap="none" lIns="0" tIns="0" rIns="0" bIns="0">
              <a:spAutoFit/>
            </a:bodyPr>
            <a:lstStyle/>
            <a:p>
              <a:r>
                <a:rPr lang="en-US" altLang="zh-CN" sz="2300" b="0" dirty="0">
                  <a:solidFill>
                    <a:srgbClr val="000000"/>
                  </a:solidFill>
                  <a:latin typeface="Times New Roman" panose="02020603050405020304" pitchFamily="18" charset="0"/>
                </a:rPr>
                <a:t>)</a:t>
              </a:r>
              <a:endParaRPr lang="en-US" altLang="zh-CN" dirty="0">
                <a:latin typeface="宋体" panose="02010600030101010101" pitchFamily="2" charset="-122"/>
              </a:endParaRPr>
            </a:p>
          </p:txBody>
        </p:sp>
        <p:sp>
          <p:nvSpPr>
            <p:cNvPr id="37917" name="Rectangle 32"/>
            <p:cNvSpPr/>
            <p:nvPr/>
          </p:nvSpPr>
          <p:spPr>
            <a:xfrm>
              <a:off x="4351" y="3455"/>
              <a:ext cx="122" cy="221"/>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a:t>
              </a:r>
              <a:endParaRPr lang="en-US" altLang="zh-CN" dirty="0">
                <a:latin typeface="宋体" panose="02010600030101010101" pitchFamily="2" charset="-122"/>
              </a:endParaRPr>
            </a:p>
          </p:txBody>
        </p:sp>
        <p:sp>
          <p:nvSpPr>
            <p:cNvPr id="37918" name="Rectangle 33"/>
            <p:cNvSpPr/>
            <p:nvPr/>
          </p:nvSpPr>
          <p:spPr>
            <a:xfrm>
              <a:off x="3880" y="3455"/>
              <a:ext cx="61" cy="221"/>
            </a:xfrm>
            <a:prstGeom prst="rect">
              <a:avLst/>
            </a:prstGeom>
            <a:noFill/>
            <a:ln w="9525">
              <a:noFill/>
            </a:ln>
          </p:spPr>
          <p:txBody>
            <a:bodyPr wrap="none" lIns="0" tIns="0" rIns="0" bIns="0">
              <a:spAutoFit/>
            </a:bodyPr>
            <a:lstStyle/>
            <a:p>
              <a:r>
                <a:rPr lang="en-US" altLang="zh-CN" sz="2300" b="0" dirty="0">
                  <a:solidFill>
                    <a:srgbClr val="000000"/>
                  </a:solidFill>
                  <a:latin typeface="Times New Roman" panose="02020603050405020304" pitchFamily="18" charset="0"/>
                </a:rPr>
                <a:t>(</a:t>
              </a:r>
              <a:endParaRPr lang="en-US" altLang="zh-CN" dirty="0">
                <a:latin typeface="宋体" panose="02010600030101010101" pitchFamily="2" charset="-122"/>
              </a:endParaRPr>
            </a:p>
          </p:txBody>
        </p:sp>
        <p:sp>
          <p:nvSpPr>
            <p:cNvPr id="37919" name="Rectangle 34"/>
            <p:cNvSpPr/>
            <p:nvPr/>
          </p:nvSpPr>
          <p:spPr>
            <a:xfrm>
              <a:off x="3642" y="3455"/>
              <a:ext cx="61" cy="221"/>
            </a:xfrm>
            <a:prstGeom prst="rect">
              <a:avLst/>
            </a:prstGeom>
            <a:noFill/>
            <a:ln w="9525">
              <a:noFill/>
            </a:ln>
          </p:spPr>
          <p:txBody>
            <a:bodyPr wrap="none" lIns="0" tIns="0" rIns="0" bIns="0">
              <a:spAutoFit/>
            </a:bodyPr>
            <a:lstStyle/>
            <a:p>
              <a:r>
                <a:rPr lang="en-US" altLang="zh-CN" sz="2300" b="0" dirty="0">
                  <a:solidFill>
                    <a:srgbClr val="000000"/>
                  </a:solidFill>
                  <a:latin typeface="Times New Roman" panose="02020603050405020304" pitchFamily="18" charset="0"/>
                </a:rPr>
                <a:t>)</a:t>
              </a:r>
              <a:endParaRPr lang="en-US" altLang="zh-CN" dirty="0">
                <a:latin typeface="宋体" panose="02010600030101010101" pitchFamily="2" charset="-122"/>
              </a:endParaRPr>
            </a:p>
          </p:txBody>
        </p:sp>
        <p:sp>
          <p:nvSpPr>
            <p:cNvPr id="37920" name="Rectangle 35"/>
            <p:cNvSpPr/>
            <p:nvPr/>
          </p:nvSpPr>
          <p:spPr>
            <a:xfrm>
              <a:off x="3522" y="3455"/>
              <a:ext cx="123" cy="221"/>
            </a:xfrm>
            <a:prstGeom prst="rect">
              <a:avLst/>
            </a:prstGeom>
            <a:noFill/>
            <a:ln w="9525">
              <a:noFill/>
            </a:ln>
          </p:spPr>
          <p:txBody>
            <a:bodyPr wrap="none" lIns="0" tIns="0" rIns="0" bIns="0">
              <a:spAutoFit/>
            </a:bodyPr>
            <a:lstStyle/>
            <a:p>
              <a:r>
                <a:rPr lang="en-US" altLang="zh-CN" sz="2300" b="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37921" name="Rectangle 36"/>
            <p:cNvSpPr/>
            <p:nvPr/>
          </p:nvSpPr>
          <p:spPr>
            <a:xfrm>
              <a:off x="3214" y="3455"/>
              <a:ext cx="123" cy="221"/>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37922" name="Rectangle 37"/>
            <p:cNvSpPr/>
            <p:nvPr/>
          </p:nvSpPr>
          <p:spPr>
            <a:xfrm>
              <a:off x="3090" y="3455"/>
              <a:ext cx="122" cy="221"/>
            </a:xfrm>
            <a:prstGeom prst="rect">
              <a:avLst/>
            </a:prstGeom>
            <a:noFill/>
            <a:ln w="9525">
              <a:noFill/>
            </a:ln>
          </p:spPr>
          <p:txBody>
            <a:bodyPr wrap="none" lIns="0" tIns="0" rIns="0" bIns="0">
              <a:spAutoFit/>
            </a:bodyPr>
            <a:lstStyle/>
            <a:p>
              <a:r>
                <a:rPr lang="en-US" altLang="zh-CN" sz="2300" b="0" dirty="0">
                  <a:solidFill>
                    <a:srgbClr val="000000"/>
                  </a:solidFill>
                  <a:latin typeface="Times New Roman" panose="02020603050405020304" pitchFamily="18" charset="0"/>
                </a:rPr>
                <a:t>)(</a:t>
              </a:r>
              <a:endParaRPr lang="en-US" altLang="zh-CN" dirty="0">
                <a:latin typeface="宋体" panose="02010600030101010101" pitchFamily="2" charset="-122"/>
              </a:endParaRPr>
            </a:p>
          </p:txBody>
        </p:sp>
        <p:sp>
          <p:nvSpPr>
            <p:cNvPr id="37923" name="Rectangle 38"/>
            <p:cNvSpPr/>
            <p:nvPr/>
          </p:nvSpPr>
          <p:spPr>
            <a:xfrm>
              <a:off x="2620" y="3455"/>
              <a:ext cx="61" cy="221"/>
            </a:xfrm>
            <a:prstGeom prst="rect">
              <a:avLst/>
            </a:prstGeom>
            <a:noFill/>
            <a:ln w="9525">
              <a:noFill/>
            </a:ln>
          </p:spPr>
          <p:txBody>
            <a:bodyPr wrap="none" lIns="0" tIns="0" rIns="0" bIns="0">
              <a:spAutoFit/>
            </a:bodyPr>
            <a:lstStyle/>
            <a:p>
              <a:r>
                <a:rPr lang="en-US" altLang="zh-CN" sz="2300" b="0" dirty="0">
                  <a:solidFill>
                    <a:srgbClr val="000000"/>
                  </a:solidFill>
                  <a:latin typeface="Times New Roman" panose="02020603050405020304" pitchFamily="18" charset="0"/>
                </a:rPr>
                <a:t>(</a:t>
              </a:r>
              <a:endParaRPr lang="en-US" altLang="zh-CN" dirty="0">
                <a:latin typeface="宋体" panose="02010600030101010101" pitchFamily="2" charset="-122"/>
              </a:endParaRPr>
            </a:p>
          </p:txBody>
        </p:sp>
        <p:sp>
          <p:nvSpPr>
            <p:cNvPr id="37924" name="Rectangle 39"/>
            <p:cNvSpPr/>
            <p:nvPr/>
          </p:nvSpPr>
          <p:spPr>
            <a:xfrm>
              <a:off x="2382" y="3455"/>
              <a:ext cx="61" cy="221"/>
            </a:xfrm>
            <a:prstGeom prst="rect">
              <a:avLst/>
            </a:prstGeom>
            <a:noFill/>
            <a:ln w="9525">
              <a:noFill/>
            </a:ln>
          </p:spPr>
          <p:txBody>
            <a:bodyPr wrap="none" lIns="0" tIns="0" rIns="0" bIns="0">
              <a:spAutoFit/>
            </a:bodyPr>
            <a:lstStyle/>
            <a:p>
              <a:r>
                <a:rPr lang="en-US" altLang="zh-CN" sz="2300" b="0" dirty="0">
                  <a:solidFill>
                    <a:srgbClr val="000000"/>
                  </a:solidFill>
                  <a:latin typeface="Times New Roman" panose="02020603050405020304" pitchFamily="18" charset="0"/>
                </a:rPr>
                <a:t>)</a:t>
              </a:r>
              <a:endParaRPr lang="en-US" altLang="zh-CN" dirty="0">
                <a:latin typeface="宋体" panose="02010600030101010101" pitchFamily="2" charset="-122"/>
              </a:endParaRPr>
            </a:p>
          </p:txBody>
        </p:sp>
        <p:sp>
          <p:nvSpPr>
            <p:cNvPr id="37925" name="Rectangle 40"/>
            <p:cNvSpPr/>
            <p:nvPr/>
          </p:nvSpPr>
          <p:spPr>
            <a:xfrm>
              <a:off x="2261" y="3455"/>
              <a:ext cx="123" cy="221"/>
            </a:xfrm>
            <a:prstGeom prst="rect">
              <a:avLst/>
            </a:prstGeom>
            <a:noFill/>
            <a:ln w="9525">
              <a:noFill/>
            </a:ln>
          </p:spPr>
          <p:txBody>
            <a:bodyPr wrap="none" lIns="0" tIns="0" rIns="0" bIns="0">
              <a:spAutoFit/>
            </a:bodyPr>
            <a:lstStyle/>
            <a:p>
              <a:r>
                <a:rPr lang="en-US" altLang="zh-CN" sz="2300" b="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37926" name="Rectangle 41"/>
            <p:cNvSpPr/>
            <p:nvPr/>
          </p:nvSpPr>
          <p:spPr>
            <a:xfrm>
              <a:off x="1953" y="3455"/>
              <a:ext cx="123" cy="221"/>
            </a:xfrm>
            <a:prstGeom prst="rect">
              <a:avLst/>
            </a:prstGeom>
            <a:noFill/>
            <a:ln w="9525">
              <a:noFill/>
            </a:ln>
          </p:spPr>
          <p:txBody>
            <a:bodyPr wrap="none" lIns="0" tIns="0" rIns="0" bIns="0">
              <a:spAutoFit/>
            </a:bodyPr>
            <a:lstStyle/>
            <a:p>
              <a:r>
                <a:rPr lang="en-US" altLang="zh-CN" sz="2300" b="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37927" name="Rectangle 42"/>
            <p:cNvSpPr/>
            <p:nvPr/>
          </p:nvSpPr>
          <p:spPr>
            <a:xfrm>
              <a:off x="1830" y="3455"/>
              <a:ext cx="122" cy="221"/>
            </a:xfrm>
            <a:prstGeom prst="rect">
              <a:avLst/>
            </a:prstGeom>
            <a:noFill/>
            <a:ln w="9525">
              <a:noFill/>
            </a:ln>
          </p:spPr>
          <p:txBody>
            <a:bodyPr wrap="none" lIns="0" tIns="0" rIns="0" bIns="0">
              <a:spAutoFit/>
            </a:bodyPr>
            <a:lstStyle/>
            <a:p>
              <a:r>
                <a:rPr lang="en-US" altLang="zh-CN" sz="2300" b="0" dirty="0">
                  <a:solidFill>
                    <a:srgbClr val="000000"/>
                  </a:solidFill>
                  <a:latin typeface="Times New Roman" panose="02020603050405020304" pitchFamily="18" charset="0"/>
                </a:rPr>
                <a:t>)(</a:t>
              </a:r>
              <a:endParaRPr lang="en-US" altLang="zh-CN" dirty="0">
                <a:latin typeface="宋体" panose="02010600030101010101" pitchFamily="2" charset="-122"/>
              </a:endParaRPr>
            </a:p>
          </p:txBody>
        </p:sp>
        <p:sp>
          <p:nvSpPr>
            <p:cNvPr id="37928" name="Rectangle 43"/>
            <p:cNvSpPr/>
            <p:nvPr/>
          </p:nvSpPr>
          <p:spPr>
            <a:xfrm>
              <a:off x="1300" y="3455"/>
              <a:ext cx="122" cy="221"/>
            </a:xfrm>
            <a:prstGeom prst="rect">
              <a:avLst/>
            </a:prstGeom>
            <a:noFill/>
            <a:ln w="9525">
              <a:noFill/>
            </a:ln>
          </p:spPr>
          <p:txBody>
            <a:bodyPr wrap="none" lIns="0" tIns="0" rIns="0" bIns="0">
              <a:spAutoFit/>
            </a:bodyPr>
            <a:lstStyle/>
            <a:p>
              <a:r>
                <a:rPr lang="en-US" altLang="zh-CN" sz="2300" b="0" dirty="0">
                  <a:solidFill>
                    <a:srgbClr val="000000"/>
                  </a:solidFill>
                  <a:latin typeface="Times New Roman" panose="02020603050405020304" pitchFamily="18" charset="0"/>
                </a:rPr>
                <a:t>)(</a:t>
              </a:r>
              <a:endParaRPr lang="en-US" altLang="zh-CN" dirty="0">
                <a:latin typeface="宋体" panose="02010600030101010101" pitchFamily="2" charset="-122"/>
              </a:endParaRPr>
            </a:p>
          </p:txBody>
        </p:sp>
        <p:sp>
          <p:nvSpPr>
            <p:cNvPr id="37929" name="Rectangle 44"/>
            <p:cNvSpPr/>
            <p:nvPr/>
          </p:nvSpPr>
          <p:spPr>
            <a:xfrm>
              <a:off x="549" y="3455"/>
              <a:ext cx="61" cy="221"/>
            </a:xfrm>
            <a:prstGeom prst="rect">
              <a:avLst/>
            </a:prstGeom>
            <a:noFill/>
            <a:ln w="9525">
              <a:noFill/>
            </a:ln>
          </p:spPr>
          <p:txBody>
            <a:bodyPr wrap="none" lIns="0" tIns="0" rIns="0" bIns="0">
              <a:spAutoFit/>
            </a:bodyPr>
            <a:lstStyle/>
            <a:p>
              <a:r>
                <a:rPr lang="en-US" altLang="zh-CN" sz="2300" b="0" dirty="0">
                  <a:solidFill>
                    <a:srgbClr val="000000"/>
                  </a:solidFill>
                  <a:latin typeface="Times New Roman" panose="02020603050405020304" pitchFamily="18" charset="0"/>
                </a:rPr>
                <a:t>(</a:t>
              </a:r>
              <a:endParaRPr lang="en-US" altLang="zh-CN" dirty="0">
                <a:latin typeface="宋体" panose="02010600030101010101" pitchFamily="2" charset="-122"/>
              </a:endParaRPr>
            </a:p>
          </p:txBody>
        </p:sp>
        <p:sp>
          <p:nvSpPr>
            <p:cNvPr id="37930" name="Rectangle 45"/>
            <p:cNvSpPr/>
            <p:nvPr/>
          </p:nvSpPr>
          <p:spPr>
            <a:xfrm>
              <a:off x="4931" y="3150"/>
              <a:ext cx="61" cy="221"/>
            </a:xfrm>
            <a:prstGeom prst="rect">
              <a:avLst/>
            </a:prstGeom>
            <a:noFill/>
            <a:ln w="9525">
              <a:noFill/>
            </a:ln>
          </p:spPr>
          <p:txBody>
            <a:bodyPr wrap="none" lIns="0" tIns="0" rIns="0" bIns="0">
              <a:spAutoFit/>
            </a:bodyPr>
            <a:lstStyle/>
            <a:p>
              <a:r>
                <a:rPr lang="en-US" altLang="zh-CN" sz="2300" b="0" dirty="0">
                  <a:solidFill>
                    <a:srgbClr val="000000"/>
                  </a:solidFill>
                  <a:latin typeface="Times New Roman" panose="02020603050405020304" pitchFamily="18" charset="0"/>
                </a:rPr>
                <a:t>)</a:t>
              </a:r>
              <a:endParaRPr lang="en-US" altLang="zh-CN" dirty="0">
                <a:latin typeface="宋体" panose="02010600030101010101" pitchFamily="2" charset="-122"/>
              </a:endParaRPr>
            </a:p>
          </p:txBody>
        </p:sp>
        <p:sp>
          <p:nvSpPr>
            <p:cNvPr id="37931" name="Rectangle 46"/>
            <p:cNvSpPr/>
            <p:nvPr/>
          </p:nvSpPr>
          <p:spPr>
            <a:xfrm>
              <a:off x="4810" y="3150"/>
              <a:ext cx="123" cy="221"/>
            </a:xfrm>
            <a:prstGeom prst="rect">
              <a:avLst/>
            </a:prstGeom>
            <a:noFill/>
            <a:ln w="9525">
              <a:noFill/>
            </a:ln>
          </p:spPr>
          <p:txBody>
            <a:bodyPr wrap="none" lIns="0" tIns="0" rIns="0" bIns="0">
              <a:spAutoFit/>
            </a:bodyPr>
            <a:lstStyle/>
            <a:p>
              <a:r>
                <a:rPr lang="en-US" altLang="zh-CN" sz="2300" b="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37932" name="Rectangle 47"/>
            <p:cNvSpPr/>
            <p:nvPr/>
          </p:nvSpPr>
          <p:spPr>
            <a:xfrm>
              <a:off x="4298" y="3150"/>
              <a:ext cx="368" cy="221"/>
            </a:xfrm>
            <a:prstGeom prst="rect">
              <a:avLst/>
            </a:prstGeom>
            <a:noFill/>
            <a:ln w="9525">
              <a:noFill/>
            </a:ln>
          </p:spPr>
          <p:txBody>
            <a:bodyPr wrap="none" lIns="0" tIns="0" rIns="0" bIns="0">
              <a:spAutoFit/>
            </a:bodyPr>
            <a:lstStyle/>
            <a:p>
              <a:r>
                <a:rPr lang="en-US" altLang="zh-CN" sz="2300" b="0" dirty="0">
                  <a:solidFill>
                    <a:srgbClr val="000000"/>
                  </a:solidFill>
                  <a:latin typeface="Times New Roman" panose="02020603050405020304" pitchFamily="18" charset="0"/>
                </a:rPr>
                <a:t>C)(B</a:t>
              </a:r>
              <a:endParaRPr lang="en-US" altLang="zh-CN" dirty="0">
                <a:latin typeface="宋体" panose="02010600030101010101" pitchFamily="2" charset="-122"/>
              </a:endParaRPr>
            </a:p>
          </p:txBody>
        </p:sp>
        <p:sp>
          <p:nvSpPr>
            <p:cNvPr id="37933" name="Rectangle 48"/>
            <p:cNvSpPr/>
            <p:nvPr/>
          </p:nvSpPr>
          <p:spPr>
            <a:xfrm>
              <a:off x="3931" y="3150"/>
              <a:ext cx="184" cy="221"/>
            </a:xfrm>
            <a:prstGeom prst="rect">
              <a:avLst/>
            </a:prstGeom>
            <a:noFill/>
            <a:ln w="9525">
              <a:noFill/>
            </a:ln>
          </p:spPr>
          <p:txBody>
            <a:bodyPr wrap="none" lIns="0" tIns="0" rIns="0" bIns="0">
              <a:spAutoFit/>
            </a:bodyPr>
            <a:lstStyle/>
            <a:p>
              <a:r>
                <a:rPr lang="en-US" altLang="zh-CN" sz="2300" b="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37934" name="Rectangle 49"/>
            <p:cNvSpPr/>
            <p:nvPr/>
          </p:nvSpPr>
          <p:spPr>
            <a:xfrm>
              <a:off x="3869" y="3150"/>
              <a:ext cx="61" cy="221"/>
            </a:xfrm>
            <a:prstGeom prst="rect">
              <a:avLst/>
            </a:prstGeom>
            <a:noFill/>
            <a:ln w="9525">
              <a:noFill/>
            </a:ln>
          </p:spPr>
          <p:txBody>
            <a:bodyPr wrap="none" lIns="0" tIns="0" rIns="0" bIns="0">
              <a:spAutoFit/>
            </a:bodyPr>
            <a:lstStyle/>
            <a:p>
              <a:r>
                <a:rPr lang="en-US" altLang="zh-CN" sz="2300" b="0" dirty="0">
                  <a:solidFill>
                    <a:srgbClr val="000000"/>
                  </a:solidFill>
                  <a:latin typeface="Times New Roman" panose="02020603050405020304" pitchFamily="18" charset="0"/>
                </a:rPr>
                <a:t>)</a:t>
              </a:r>
              <a:endParaRPr lang="en-US" altLang="zh-CN" dirty="0">
                <a:latin typeface="宋体" panose="02010600030101010101" pitchFamily="2" charset="-122"/>
              </a:endParaRPr>
            </a:p>
          </p:txBody>
        </p:sp>
        <p:sp>
          <p:nvSpPr>
            <p:cNvPr id="37935" name="Rectangle 50"/>
            <p:cNvSpPr/>
            <p:nvPr/>
          </p:nvSpPr>
          <p:spPr>
            <a:xfrm>
              <a:off x="3001" y="3150"/>
              <a:ext cx="61" cy="221"/>
            </a:xfrm>
            <a:prstGeom prst="rect">
              <a:avLst/>
            </a:prstGeom>
            <a:noFill/>
            <a:ln w="9525">
              <a:noFill/>
            </a:ln>
          </p:spPr>
          <p:txBody>
            <a:bodyPr wrap="none" lIns="0" tIns="0" rIns="0" bIns="0">
              <a:spAutoFit/>
            </a:bodyPr>
            <a:lstStyle/>
            <a:p>
              <a:r>
                <a:rPr lang="en-US" altLang="zh-CN" sz="2300" b="0" dirty="0">
                  <a:solidFill>
                    <a:srgbClr val="000000"/>
                  </a:solidFill>
                  <a:latin typeface="Times New Roman" panose="02020603050405020304" pitchFamily="18" charset="0"/>
                </a:rPr>
                <a:t>(</a:t>
              </a:r>
              <a:endParaRPr lang="en-US" altLang="zh-CN" dirty="0">
                <a:latin typeface="宋体" panose="02010600030101010101" pitchFamily="2" charset="-122"/>
              </a:endParaRPr>
            </a:p>
          </p:txBody>
        </p:sp>
        <p:sp>
          <p:nvSpPr>
            <p:cNvPr id="37936" name="Rectangle 51"/>
            <p:cNvSpPr/>
            <p:nvPr/>
          </p:nvSpPr>
          <p:spPr>
            <a:xfrm>
              <a:off x="2763" y="3150"/>
              <a:ext cx="61" cy="221"/>
            </a:xfrm>
            <a:prstGeom prst="rect">
              <a:avLst/>
            </a:prstGeom>
            <a:noFill/>
            <a:ln w="9525">
              <a:noFill/>
            </a:ln>
          </p:spPr>
          <p:txBody>
            <a:bodyPr wrap="none" lIns="0" tIns="0" rIns="0" bIns="0">
              <a:spAutoFit/>
            </a:bodyPr>
            <a:lstStyle/>
            <a:p>
              <a:r>
                <a:rPr lang="en-US" altLang="zh-CN" sz="2300" b="0" dirty="0">
                  <a:solidFill>
                    <a:srgbClr val="000000"/>
                  </a:solidFill>
                  <a:latin typeface="Times New Roman" panose="02020603050405020304" pitchFamily="18" charset="0"/>
                </a:rPr>
                <a:t>)</a:t>
              </a:r>
              <a:endParaRPr lang="en-US" altLang="zh-CN" dirty="0">
                <a:latin typeface="宋体" panose="02010600030101010101" pitchFamily="2" charset="-122"/>
              </a:endParaRPr>
            </a:p>
          </p:txBody>
        </p:sp>
        <p:sp>
          <p:nvSpPr>
            <p:cNvPr id="37937" name="Rectangle 52"/>
            <p:cNvSpPr/>
            <p:nvPr/>
          </p:nvSpPr>
          <p:spPr>
            <a:xfrm>
              <a:off x="2642" y="3150"/>
              <a:ext cx="123" cy="221"/>
            </a:xfrm>
            <a:prstGeom prst="rect">
              <a:avLst/>
            </a:prstGeom>
            <a:noFill/>
            <a:ln w="9525">
              <a:noFill/>
            </a:ln>
          </p:spPr>
          <p:txBody>
            <a:bodyPr wrap="none" lIns="0" tIns="0" rIns="0" bIns="0">
              <a:spAutoFit/>
            </a:bodyPr>
            <a:lstStyle/>
            <a:p>
              <a:r>
                <a:rPr lang="en-US" altLang="zh-CN" sz="2300" b="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37938" name="Rectangle 53"/>
            <p:cNvSpPr/>
            <p:nvPr/>
          </p:nvSpPr>
          <p:spPr>
            <a:xfrm>
              <a:off x="2129" y="3150"/>
              <a:ext cx="368" cy="221"/>
            </a:xfrm>
            <a:prstGeom prst="rect">
              <a:avLst/>
            </a:prstGeom>
            <a:noFill/>
            <a:ln w="9525">
              <a:noFill/>
            </a:ln>
          </p:spPr>
          <p:txBody>
            <a:bodyPr wrap="none" lIns="0" tIns="0" rIns="0" bIns="0">
              <a:spAutoFit/>
            </a:bodyPr>
            <a:lstStyle/>
            <a:p>
              <a:r>
                <a:rPr lang="en-US" altLang="zh-CN" sz="2300" b="0" dirty="0">
                  <a:solidFill>
                    <a:srgbClr val="000000"/>
                  </a:solidFill>
                  <a:latin typeface="Times New Roman" panose="02020603050405020304" pitchFamily="18" charset="0"/>
                </a:rPr>
                <a:t>C)(B</a:t>
              </a:r>
              <a:endParaRPr lang="en-US" altLang="zh-CN" dirty="0">
                <a:latin typeface="宋体" panose="02010600030101010101" pitchFamily="2" charset="-122"/>
              </a:endParaRPr>
            </a:p>
          </p:txBody>
        </p:sp>
        <p:sp>
          <p:nvSpPr>
            <p:cNvPr id="37939" name="Rectangle 54"/>
            <p:cNvSpPr/>
            <p:nvPr/>
          </p:nvSpPr>
          <p:spPr>
            <a:xfrm>
              <a:off x="1762" y="3150"/>
              <a:ext cx="184" cy="221"/>
            </a:xfrm>
            <a:prstGeom prst="rect">
              <a:avLst/>
            </a:prstGeom>
            <a:noFill/>
            <a:ln w="9525">
              <a:noFill/>
            </a:ln>
          </p:spPr>
          <p:txBody>
            <a:bodyPr wrap="none" lIns="0" tIns="0" rIns="0" bIns="0">
              <a:spAutoFit/>
            </a:bodyPr>
            <a:lstStyle/>
            <a:p>
              <a:r>
                <a:rPr lang="en-US" altLang="zh-CN" sz="2300" b="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37940" name="Rectangle 55"/>
            <p:cNvSpPr/>
            <p:nvPr/>
          </p:nvSpPr>
          <p:spPr>
            <a:xfrm>
              <a:off x="1580" y="3150"/>
              <a:ext cx="184" cy="221"/>
            </a:xfrm>
            <a:prstGeom prst="rect">
              <a:avLst/>
            </a:prstGeom>
            <a:noFill/>
            <a:ln w="9525">
              <a:noFill/>
            </a:ln>
          </p:spPr>
          <p:txBody>
            <a:bodyPr wrap="none" lIns="0" tIns="0" rIns="0" bIns="0">
              <a:spAutoFit/>
            </a:bodyPr>
            <a:lstStyle/>
            <a:p>
              <a:r>
                <a:rPr lang="en-US" altLang="zh-CN" sz="2300" b="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37941" name="Rectangle 56"/>
            <p:cNvSpPr/>
            <p:nvPr/>
          </p:nvSpPr>
          <p:spPr>
            <a:xfrm>
              <a:off x="1289" y="3150"/>
              <a:ext cx="133" cy="221"/>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37942" name="Rectangle 57"/>
            <p:cNvSpPr/>
            <p:nvPr/>
          </p:nvSpPr>
          <p:spPr>
            <a:xfrm>
              <a:off x="1225" y="3150"/>
              <a:ext cx="61" cy="221"/>
            </a:xfrm>
            <a:prstGeom prst="rect">
              <a:avLst/>
            </a:prstGeom>
            <a:noFill/>
            <a:ln w="9525">
              <a:noFill/>
            </a:ln>
          </p:spPr>
          <p:txBody>
            <a:bodyPr wrap="none" lIns="0" tIns="0" rIns="0" bIns="0">
              <a:spAutoFit/>
            </a:bodyPr>
            <a:lstStyle/>
            <a:p>
              <a:r>
                <a:rPr lang="en-US" altLang="zh-CN" sz="2300" b="0" dirty="0">
                  <a:solidFill>
                    <a:srgbClr val="000000"/>
                  </a:solidFill>
                  <a:latin typeface="Times New Roman" panose="02020603050405020304" pitchFamily="18" charset="0"/>
                </a:rPr>
                <a:t>(</a:t>
              </a:r>
              <a:endParaRPr lang="en-US" altLang="zh-CN" dirty="0">
                <a:latin typeface="宋体" panose="02010600030101010101" pitchFamily="2" charset="-122"/>
              </a:endParaRPr>
            </a:p>
          </p:txBody>
        </p:sp>
        <p:sp>
          <p:nvSpPr>
            <p:cNvPr id="37943" name="Rectangle 58"/>
            <p:cNvSpPr/>
            <p:nvPr/>
          </p:nvSpPr>
          <p:spPr>
            <a:xfrm>
              <a:off x="1163" y="3150"/>
              <a:ext cx="61" cy="221"/>
            </a:xfrm>
            <a:prstGeom prst="rect">
              <a:avLst/>
            </a:prstGeom>
            <a:noFill/>
            <a:ln w="9525">
              <a:noFill/>
            </a:ln>
          </p:spPr>
          <p:txBody>
            <a:bodyPr wrap="none" lIns="0" tIns="0" rIns="0" bIns="0">
              <a:spAutoFit/>
            </a:bodyPr>
            <a:lstStyle/>
            <a:p>
              <a:r>
                <a:rPr lang="en-US" altLang="zh-CN" sz="2300" b="0" dirty="0">
                  <a:solidFill>
                    <a:srgbClr val="000000"/>
                  </a:solidFill>
                  <a:latin typeface="Times New Roman" panose="02020603050405020304" pitchFamily="18" charset="0"/>
                </a:rPr>
                <a:t>)</a:t>
              </a:r>
              <a:endParaRPr lang="en-US" altLang="zh-CN" dirty="0">
                <a:latin typeface="宋体" panose="02010600030101010101" pitchFamily="2" charset="-122"/>
              </a:endParaRPr>
            </a:p>
          </p:txBody>
        </p:sp>
        <p:sp>
          <p:nvSpPr>
            <p:cNvPr id="37944" name="Rectangle 59"/>
            <p:cNvSpPr/>
            <p:nvPr/>
          </p:nvSpPr>
          <p:spPr>
            <a:xfrm>
              <a:off x="1045" y="3150"/>
              <a:ext cx="123" cy="221"/>
            </a:xfrm>
            <a:prstGeom prst="rect">
              <a:avLst/>
            </a:prstGeom>
            <a:noFill/>
            <a:ln w="9525">
              <a:noFill/>
            </a:ln>
          </p:spPr>
          <p:txBody>
            <a:bodyPr wrap="none" lIns="0" tIns="0" rIns="0" bIns="0">
              <a:spAutoFit/>
            </a:bodyPr>
            <a:lstStyle/>
            <a:p>
              <a:r>
                <a:rPr lang="en-US" altLang="zh-CN" sz="2300" b="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37945" name="Rectangle 60"/>
            <p:cNvSpPr/>
            <p:nvPr/>
          </p:nvSpPr>
          <p:spPr>
            <a:xfrm>
              <a:off x="751" y="3150"/>
              <a:ext cx="133" cy="221"/>
            </a:xfrm>
            <a:prstGeom prst="rect">
              <a:avLst/>
            </a:prstGeom>
            <a:noFill/>
            <a:ln w="9525">
              <a:noFill/>
            </a:ln>
          </p:spPr>
          <p:txBody>
            <a:bodyPr wrap="none" lIns="0" tIns="0" rIns="0" bIns="0">
              <a:spAutoFit/>
            </a:bodyPr>
            <a:lstStyle/>
            <a:p>
              <a:r>
                <a:rPr lang="en-US" altLang="zh-CN" sz="2300" b="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37946" name="Rectangle 61"/>
            <p:cNvSpPr/>
            <p:nvPr/>
          </p:nvSpPr>
          <p:spPr>
            <a:xfrm>
              <a:off x="687" y="3150"/>
              <a:ext cx="61" cy="221"/>
            </a:xfrm>
            <a:prstGeom prst="rect">
              <a:avLst/>
            </a:prstGeom>
            <a:noFill/>
            <a:ln w="9525">
              <a:noFill/>
            </a:ln>
          </p:spPr>
          <p:txBody>
            <a:bodyPr wrap="none" lIns="0" tIns="0" rIns="0" bIns="0">
              <a:spAutoFit/>
            </a:bodyPr>
            <a:lstStyle/>
            <a:p>
              <a:r>
                <a:rPr lang="en-US" altLang="zh-CN" sz="2300" b="0" dirty="0">
                  <a:solidFill>
                    <a:srgbClr val="000000"/>
                  </a:solidFill>
                  <a:latin typeface="Times New Roman" panose="02020603050405020304" pitchFamily="18" charset="0"/>
                </a:rPr>
                <a:t>(</a:t>
              </a:r>
              <a:endParaRPr lang="en-US" altLang="zh-CN" dirty="0">
                <a:latin typeface="宋体" panose="02010600030101010101" pitchFamily="2" charset="-122"/>
              </a:endParaRPr>
            </a:p>
          </p:txBody>
        </p:sp>
        <p:sp>
          <p:nvSpPr>
            <p:cNvPr id="37947" name="Rectangle 62"/>
            <p:cNvSpPr/>
            <p:nvPr/>
          </p:nvSpPr>
          <p:spPr>
            <a:xfrm>
              <a:off x="412" y="3150"/>
              <a:ext cx="102" cy="221"/>
            </a:xfrm>
            <a:prstGeom prst="rect">
              <a:avLst/>
            </a:prstGeom>
            <a:noFill/>
            <a:ln w="9525">
              <a:noFill/>
            </a:ln>
          </p:spPr>
          <p:txBody>
            <a:bodyPr wrap="none" lIns="0" tIns="0" rIns="0" bIns="0">
              <a:spAutoFit/>
            </a:bodyPr>
            <a:lstStyle/>
            <a:p>
              <a:r>
                <a:rPr lang="en-US" altLang="zh-CN" sz="2300" b="0" dirty="0">
                  <a:solidFill>
                    <a:srgbClr val="000000"/>
                  </a:solidFill>
                  <a:latin typeface="Times New Roman" panose="02020603050405020304" pitchFamily="18" charset="0"/>
                </a:rPr>
                <a:t>F</a:t>
              </a:r>
              <a:endParaRPr lang="en-US" altLang="zh-CN" dirty="0">
                <a:latin typeface="宋体" panose="02010600030101010101" pitchFamily="2" charset="-122"/>
              </a:endParaRPr>
            </a:p>
          </p:txBody>
        </p:sp>
        <p:sp>
          <p:nvSpPr>
            <p:cNvPr id="37948" name="Rectangle 63"/>
            <p:cNvSpPr/>
            <p:nvPr/>
          </p:nvSpPr>
          <p:spPr>
            <a:xfrm>
              <a:off x="1642" y="3739"/>
              <a:ext cx="141" cy="221"/>
            </a:xfrm>
            <a:prstGeom prst="rect">
              <a:avLst/>
            </a:prstGeom>
            <a:noFill/>
            <a:ln w="9525">
              <a:noFill/>
            </a:ln>
          </p:spPr>
          <p:txBody>
            <a:bodyPr wrap="none" lIns="0" tIns="0" rIns="0" bIns="0">
              <a:spAutoFit/>
            </a:bodyPr>
            <a:lstStyle/>
            <a:p>
              <a:r>
                <a:rPr lang="en-US" altLang="zh-CN" sz="2300" dirty="0">
                  <a:solidFill>
                    <a:srgbClr val="000000"/>
                  </a:solidFill>
                  <a:latin typeface="Symbol" panose="05050102010706020507" pitchFamily="18" charset="2"/>
                </a:rPr>
                <a:t>Å</a:t>
              </a:r>
              <a:endParaRPr lang="en-US" altLang="zh-CN" dirty="0">
                <a:latin typeface="宋体" panose="02010600030101010101" pitchFamily="2" charset="-122"/>
              </a:endParaRPr>
            </a:p>
          </p:txBody>
        </p:sp>
        <p:sp>
          <p:nvSpPr>
            <p:cNvPr id="37949" name="Rectangle 64"/>
            <p:cNvSpPr/>
            <p:nvPr/>
          </p:nvSpPr>
          <p:spPr>
            <a:xfrm>
              <a:off x="1359" y="3739"/>
              <a:ext cx="101" cy="221"/>
            </a:xfrm>
            <a:prstGeom prst="rect">
              <a:avLst/>
            </a:prstGeom>
            <a:noFill/>
            <a:ln w="9525">
              <a:noFill/>
            </a:ln>
          </p:spPr>
          <p:txBody>
            <a:bodyPr wrap="none" lIns="0" tIns="0" rIns="0" bIns="0">
              <a:spAutoFit/>
            </a:bodyPr>
            <a:lstStyle/>
            <a:p>
              <a:r>
                <a:rPr lang="en-US" altLang="zh-CN" sz="2300" b="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37950" name="Rectangle 65"/>
            <p:cNvSpPr/>
            <p:nvPr/>
          </p:nvSpPr>
          <p:spPr>
            <a:xfrm>
              <a:off x="877" y="3739"/>
              <a:ext cx="101" cy="221"/>
            </a:xfrm>
            <a:prstGeom prst="rect">
              <a:avLst/>
            </a:prstGeom>
            <a:noFill/>
            <a:ln w="9525">
              <a:noFill/>
            </a:ln>
          </p:spPr>
          <p:txBody>
            <a:bodyPr wrap="none" lIns="0" tIns="0" rIns="0" bIns="0">
              <a:spAutoFit/>
            </a:bodyPr>
            <a:lstStyle/>
            <a:p>
              <a:r>
                <a:rPr lang="en-US" altLang="zh-CN" sz="23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37951" name="Rectangle 66"/>
            <p:cNvSpPr/>
            <p:nvPr/>
          </p:nvSpPr>
          <p:spPr>
            <a:xfrm>
              <a:off x="412" y="3739"/>
              <a:ext cx="101" cy="221"/>
            </a:xfrm>
            <a:prstGeom prst="rect">
              <a:avLst/>
            </a:prstGeom>
            <a:noFill/>
            <a:ln w="9525">
              <a:noFill/>
            </a:ln>
          </p:spPr>
          <p:txBody>
            <a:bodyPr wrap="none" lIns="0" tIns="0" rIns="0" bIns="0">
              <a:spAutoFit/>
            </a:bodyPr>
            <a:lstStyle/>
            <a:p>
              <a:r>
                <a:rPr lang="en-US" altLang="zh-CN" sz="2300" b="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37952" name="Rectangle 67"/>
            <p:cNvSpPr/>
            <p:nvPr/>
          </p:nvSpPr>
          <p:spPr>
            <a:xfrm>
              <a:off x="4738" y="3434"/>
              <a:ext cx="101" cy="221"/>
            </a:xfrm>
            <a:prstGeom prst="rect">
              <a:avLst/>
            </a:prstGeom>
            <a:noFill/>
            <a:ln w="9525">
              <a:noFill/>
            </a:ln>
          </p:spPr>
          <p:txBody>
            <a:bodyPr wrap="none" lIns="0" tIns="0" rIns="0" bIns="0">
              <a:spAutoFit/>
            </a:bodyPr>
            <a:lstStyle/>
            <a:p>
              <a:r>
                <a:rPr lang="en-US" altLang="zh-CN" sz="2300" b="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37953" name="Rectangle 68"/>
            <p:cNvSpPr/>
            <p:nvPr/>
          </p:nvSpPr>
          <p:spPr>
            <a:xfrm>
              <a:off x="4093" y="3434"/>
              <a:ext cx="101" cy="221"/>
            </a:xfrm>
            <a:prstGeom prst="rect">
              <a:avLst/>
            </a:prstGeom>
            <a:noFill/>
            <a:ln w="9525">
              <a:noFill/>
            </a:ln>
          </p:spPr>
          <p:txBody>
            <a:bodyPr wrap="none" lIns="0" tIns="0" rIns="0" bIns="0">
              <a:spAutoFit/>
            </a:bodyPr>
            <a:lstStyle/>
            <a:p>
              <a:r>
                <a:rPr lang="en-US" altLang="zh-CN" sz="23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37954" name="Rectangle 69"/>
            <p:cNvSpPr/>
            <p:nvPr/>
          </p:nvSpPr>
          <p:spPr>
            <a:xfrm>
              <a:off x="3743" y="3434"/>
              <a:ext cx="101" cy="221"/>
            </a:xfrm>
            <a:prstGeom prst="rect">
              <a:avLst/>
            </a:prstGeom>
            <a:noFill/>
            <a:ln w="9525">
              <a:noFill/>
            </a:ln>
          </p:spPr>
          <p:txBody>
            <a:bodyPr wrap="none" lIns="0" tIns="0" rIns="0" bIns="0">
              <a:spAutoFit/>
            </a:bodyPr>
            <a:lstStyle/>
            <a:p>
              <a:r>
                <a:rPr lang="en-US" altLang="zh-CN" sz="23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37955" name="Rectangle 70"/>
            <p:cNvSpPr/>
            <p:nvPr/>
          </p:nvSpPr>
          <p:spPr>
            <a:xfrm>
              <a:off x="3356" y="3434"/>
              <a:ext cx="141" cy="221"/>
            </a:xfrm>
            <a:prstGeom prst="rect">
              <a:avLst/>
            </a:prstGeom>
            <a:noFill/>
            <a:ln w="9525">
              <a:noFill/>
            </a:ln>
          </p:spPr>
          <p:txBody>
            <a:bodyPr wrap="none" lIns="0" tIns="0" rIns="0" bIns="0">
              <a:spAutoFit/>
            </a:bodyPr>
            <a:lstStyle/>
            <a:p>
              <a:r>
                <a:rPr lang="en-US" altLang="zh-CN" sz="2300" dirty="0">
                  <a:solidFill>
                    <a:srgbClr val="000000"/>
                  </a:solidFill>
                  <a:latin typeface="Symbol" panose="05050102010706020507" pitchFamily="18" charset="2"/>
                </a:rPr>
                <a:t>Å</a:t>
              </a:r>
              <a:endParaRPr lang="en-US" altLang="zh-CN" dirty="0">
                <a:latin typeface="宋体" panose="02010600030101010101" pitchFamily="2" charset="-122"/>
              </a:endParaRPr>
            </a:p>
          </p:txBody>
        </p:sp>
        <p:sp>
          <p:nvSpPr>
            <p:cNvPr id="37956" name="Rectangle 71"/>
            <p:cNvSpPr/>
            <p:nvPr/>
          </p:nvSpPr>
          <p:spPr>
            <a:xfrm>
              <a:off x="2833" y="3434"/>
              <a:ext cx="101" cy="221"/>
            </a:xfrm>
            <a:prstGeom prst="rect">
              <a:avLst/>
            </a:prstGeom>
            <a:noFill/>
            <a:ln w="9525">
              <a:noFill/>
            </a:ln>
          </p:spPr>
          <p:txBody>
            <a:bodyPr wrap="none" lIns="0" tIns="0" rIns="0" bIns="0">
              <a:spAutoFit/>
            </a:bodyPr>
            <a:lstStyle/>
            <a:p>
              <a:r>
                <a:rPr lang="en-US" altLang="zh-CN" sz="23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37957" name="Rectangle 72"/>
            <p:cNvSpPr/>
            <p:nvPr/>
          </p:nvSpPr>
          <p:spPr>
            <a:xfrm>
              <a:off x="2482" y="3434"/>
              <a:ext cx="101" cy="221"/>
            </a:xfrm>
            <a:prstGeom prst="rect">
              <a:avLst/>
            </a:prstGeom>
            <a:noFill/>
            <a:ln w="9525">
              <a:noFill/>
            </a:ln>
          </p:spPr>
          <p:txBody>
            <a:bodyPr wrap="none" lIns="0" tIns="0" rIns="0" bIns="0">
              <a:spAutoFit/>
            </a:bodyPr>
            <a:lstStyle/>
            <a:p>
              <a:r>
                <a:rPr lang="en-US" altLang="zh-CN" sz="2300" b="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37958" name="Rectangle 73"/>
            <p:cNvSpPr/>
            <p:nvPr/>
          </p:nvSpPr>
          <p:spPr>
            <a:xfrm>
              <a:off x="2096" y="3434"/>
              <a:ext cx="141" cy="221"/>
            </a:xfrm>
            <a:prstGeom prst="rect">
              <a:avLst/>
            </a:prstGeom>
            <a:noFill/>
            <a:ln w="9525">
              <a:noFill/>
            </a:ln>
          </p:spPr>
          <p:txBody>
            <a:bodyPr wrap="none" lIns="0" tIns="0" rIns="0" bIns="0">
              <a:spAutoFit/>
            </a:bodyPr>
            <a:lstStyle/>
            <a:p>
              <a:r>
                <a:rPr lang="en-US" altLang="zh-CN" sz="2300" dirty="0">
                  <a:solidFill>
                    <a:srgbClr val="000000"/>
                  </a:solidFill>
                  <a:latin typeface="Symbol" panose="05050102010706020507" pitchFamily="18" charset="2"/>
                </a:rPr>
                <a:t>Å</a:t>
              </a:r>
              <a:endParaRPr lang="en-US" altLang="zh-CN" dirty="0">
                <a:latin typeface="宋体" panose="02010600030101010101" pitchFamily="2" charset="-122"/>
              </a:endParaRPr>
            </a:p>
          </p:txBody>
        </p:sp>
        <p:sp>
          <p:nvSpPr>
            <p:cNvPr id="37959" name="Rectangle 74"/>
            <p:cNvSpPr/>
            <p:nvPr/>
          </p:nvSpPr>
          <p:spPr>
            <a:xfrm>
              <a:off x="1572" y="3434"/>
              <a:ext cx="101" cy="221"/>
            </a:xfrm>
            <a:prstGeom prst="rect">
              <a:avLst/>
            </a:prstGeom>
            <a:noFill/>
            <a:ln w="9525">
              <a:noFill/>
            </a:ln>
          </p:spPr>
          <p:txBody>
            <a:bodyPr wrap="none" lIns="0" tIns="0" rIns="0" bIns="0">
              <a:spAutoFit/>
            </a:bodyPr>
            <a:lstStyle/>
            <a:p>
              <a:r>
                <a:rPr lang="en-US" altLang="zh-CN" sz="2300" b="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37960" name="Rectangle 75"/>
            <p:cNvSpPr/>
            <p:nvPr/>
          </p:nvSpPr>
          <p:spPr>
            <a:xfrm>
              <a:off x="1042" y="3434"/>
              <a:ext cx="101" cy="221"/>
            </a:xfrm>
            <a:prstGeom prst="rect">
              <a:avLst/>
            </a:prstGeom>
            <a:noFill/>
            <a:ln w="9525">
              <a:noFill/>
            </a:ln>
          </p:spPr>
          <p:txBody>
            <a:bodyPr wrap="none" lIns="0" tIns="0" rIns="0" bIns="0">
              <a:spAutoFit/>
            </a:bodyPr>
            <a:lstStyle/>
            <a:p>
              <a:r>
                <a:rPr lang="en-US" altLang="zh-CN" sz="2300" b="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37961" name="Rectangle 76"/>
            <p:cNvSpPr/>
            <p:nvPr/>
          </p:nvSpPr>
          <p:spPr>
            <a:xfrm>
              <a:off x="762" y="3434"/>
              <a:ext cx="101" cy="221"/>
            </a:xfrm>
            <a:prstGeom prst="rect">
              <a:avLst/>
            </a:prstGeom>
            <a:noFill/>
            <a:ln w="9525">
              <a:noFill/>
            </a:ln>
          </p:spPr>
          <p:txBody>
            <a:bodyPr wrap="none" lIns="0" tIns="0" rIns="0" bIns="0">
              <a:spAutoFit/>
            </a:bodyPr>
            <a:lstStyle/>
            <a:p>
              <a:r>
                <a:rPr lang="en-US" altLang="zh-CN" sz="2300" b="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37962" name="Rectangle 77"/>
            <p:cNvSpPr/>
            <p:nvPr/>
          </p:nvSpPr>
          <p:spPr>
            <a:xfrm>
              <a:off x="412" y="3434"/>
              <a:ext cx="101" cy="221"/>
            </a:xfrm>
            <a:prstGeom prst="rect">
              <a:avLst/>
            </a:prstGeom>
            <a:noFill/>
            <a:ln w="9525">
              <a:noFill/>
            </a:ln>
          </p:spPr>
          <p:txBody>
            <a:bodyPr wrap="none" lIns="0" tIns="0" rIns="0" bIns="0">
              <a:spAutoFit/>
            </a:bodyPr>
            <a:lstStyle/>
            <a:p>
              <a:r>
                <a:rPr lang="en-US" altLang="zh-CN" sz="2300" b="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37963" name="Rectangle 78"/>
            <p:cNvSpPr/>
            <p:nvPr/>
          </p:nvSpPr>
          <p:spPr>
            <a:xfrm>
              <a:off x="4682" y="3129"/>
              <a:ext cx="101" cy="221"/>
            </a:xfrm>
            <a:prstGeom prst="rect">
              <a:avLst/>
            </a:prstGeom>
            <a:noFill/>
            <a:ln w="9525">
              <a:noFill/>
            </a:ln>
          </p:spPr>
          <p:txBody>
            <a:bodyPr wrap="none" lIns="0" tIns="0" rIns="0" bIns="0">
              <a:spAutoFit/>
            </a:bodyPr>
            <a:lstStyle/>
            <a:p>
              <a:r>
                <a:rPr lang="en-US" altLang="zh-CN" sz="23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37964" name="Rectangle 79"/>
            <p:cNvSpPr/>
            <p:nvPr/>
          </p:nvSpPr>
          <p:spPr>
            <a:xfrm>
              <a:off x="4132" y="3164"/>
              <a:ext cx="141" cy="221"/>
            </a:xfrm>
            <a:prstGeom prst="rect">
              <a:avLst/>
            </a:prstGeom>
            <a:noFill/>
            <a:ln w="9525">
              <a:noFill/>
            </a:ln>
          </p:spPr>
          <p:txBody>
            <a:bodyPr wrap="none" lIns="0" tIns="0" rIns="0" bIns="0">
              <a:spAutoFit/>
            </a:bodyPr>
            <a:lstStyle/>
            <a:p>
              <a:r>
                <a:rPr lang="en-US" altLang="zh-CN" sz="2300" dirty="0">
                  <a:solidFill>
                    <a:srgbClr val="000000"/>
                  </a:solidFill>
                  <a:latin typeface="Symbol" panose="05050102010706020507" pitchFamily="18" charset="2"/>
                </a:rPr>
                <a:t>Å</a:t>
              </a:r>
              <a:endParaRPr lang="en-US" altLang="zh-CN" dirty="0">
                <a:latin typeface="宋体" panose="02010600030101010101" pitchFamily="2" charset="-122"/>
              </a:endParaRPr>
            </a:p>
          </p:txBody>
        </p:sp>
        <p:sp>
          <p:nvSpPr>
            <p:cNvPr id="37965" name="Rectangle 80"/>
            <p:cNvSpPr/>
            <p:nvPr/>
          </p:nvSpPr>
          <p:spPr>
            <a:xfrm>
              <a:off x="3611" y="3129"/>
              <a:ext cx="101" cy="221"/>
            </a:xfrm>
            <a:prstGeom prst="rect">
              <a:avLst/>
            </a:prstGeom>
            <a:noFill/>
            <a:ln w="9525">
              <a:noFill/>
            </a:ln>
          </p:spPr>
          <p:txBody>
            <a:bodyPr wrap="none" lIns="0" tIns="0" rIns="0" bIns="0">
              <a:spAutoFit/>
            </a:bodyPr>
            <a:lstStyle/>
            <a:p>
              <a:r>
                <a:rPr lang="en-US" altLang="zh-CN" sz="2300" b="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37966" name="Rectangle 81"/>
            <p:cNvSpPr/>
            <p:nvPr/>
          </p:nvSpPr>
          <p:spPr>
            <a:xfrm>
              <a:off x="3331" y="3129"/>
              <a:ext cx="101" cy="221"/>
            </a:xfrm>
            <a:prstGeom prst="rect">
              <a:avLst/>
            </a:prstGeom>
            <a:noFill/>
            <a:ln w="9525">
              <a:noFill/>
            </a:ln>
          </p:spPr>
          <p:txBody>
            <a:bodyPr wrap="none" lIns="0" tIns="0" rIns="0" bIns="0">
              <a:spAutoFit/>
            </a:bodyPr>
            <a:lstStyle/>
            <a:p>
              <a:r>
                <a:rPr lang="en-US" altLang="zh-CN" sz="2300" b="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37967" name="Rectangle 82"/>
            <p:cNvSpPr/>
            <p:nvPr/>
          </p:nvSpPr>
          <p:spPr>
            <a:xfrm>
              <a:off x="2863" y="3129"/>
              <a:ext cx="101" cy="221"/>
            </a:xfrm>
            <a:prstGeom prst="rect">
              <a:avLst/>
            </a:prstGeom>
            <a:noFill/>
            <a:ln w="9525">
              <a:noFill/>
            </a:ln>
          </p:spPr>
          <p:txBody>
            <a:bodyPr wrap="none" lIns="0" tIns="0" rIns="0" bIns="0">
              <a:spAutoFit/>
            </a:bodyPr>
            <a:lstStyle/>
            <a:p>
              <a:r>
                <a:rPr lang="en-US" altLang="zh-CN" sz="2300" b="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37968" name="Rectangle 83"/>
            <p:cNvSpPr/>
            <p:nvPr/>
          </p:nvSpPr>
          <p:spPr>
            <a:xfrm>
              <a:off x="2513" y="3129"/>
              <a:ext cx="101" cy="221"/>
            </a:xfrm>
            <a:prstGeom prst="rect">
              <a:avLst/>
            </a:prstGeom>
            <a:noFill/>
            <a:ln w="9525">
              <a:noFill/>
            </a:ln>
          </p:spPr>
          <p:txBody>
            <a:bodyPr wrap="none" lIns="0" tIns="0" rIns="0" bIns="0">
              <a:spAutoFit/>
            </a:bodyPr>
            <a:lstStyle/>
            <a:p>
              <a:r>
                <a:rPr lang="en-US" altLang="zh-CN" sz="23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37969" name="Rectangle 84"/>
            <p:cNvSpPr/>
            <p:nvPr/>
          </p:nvSpPr>
          <p:spPr>
            <a:xfrm>
              <a:off x="1964" y="3164"/>
              <a:ext cx="141" cy="221"/>
            </a:xfrm>
            <a:prstGeom prst="rect">
              <a:avLst/>
            </a:prstGeom>
            <a:noFill/>
            <a:ln w="9525">
              <a:noFill/>
            </a:ln>
          </p:spPr>
          <p:txBody>
            <a:bodyPr wrap="none" lIns="0" tIns="0" rIns="0" bIns="0">
              <a:spAutoFit/>
            </a:bodyPr>
            <a:lstStyle/>
            <a:p>
              <a:r>
                <a:rPr lang="en-US" altLang="zh-CN" sz="2300" dirty="0">
                  <a:solidFill>
                    <a:srgbClr val="000000"/>
                  </a:solidFill>
                  <a:latin typeface="Symbol" panose="05050102010706020507" pitchFamily="18" charset="2"/>
                </a:rPr>
                <a:t>Å</a:t>
              </a:r>
              <a:endParaRPr lang="en-US" altLang="zh-CN" dirty="0">
                <a:latin typeface="宋体" panose="02010600030101010101" pitchFamily="2" charset="-122"/>
              </a:endParaRPr>
            </a:p>
          </p:txBody>
        </p:sp>
        <p:sp>
          <p:nvSpPr>
            <p:cNvPr id="37970" name="Rectangle 85"/>
            <p:cNvSpPr/>
            <p:nvPr/>
          </p:nvSpPr>
          <p:spPr>
            <a:xfrm>
              <a:off x="1451" y="3129"/>
              <a:ext cx="101" cy="221"/>
            </a:xfrm>
            <a:prstGeom prst="rect">
              <a:avLst/>
            </a:prstGeom>
            <a:noFill/>
            <a:ln w="9525">
              <a:noFill/>
            </a:ln>
          </p:spPr>
          <p:txBody>
            <a:bodyPr wrap="none" lIns="0" tIns="0" rIns="0" bIns="0">
              <a:spAutoFit/>
            </a:bodyPr>
            <a:lstStyle/>
            <a:p>
              <a:r>
                <a:rPr lang="en-US" altLang="zh-CN" sz="23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37971" name="Rectangle 86"/>
            <p:cNvSpPr/>
            <p:nvPr/>
          </p:nvSpPr>
          <p:spPr>
            <a:xfrm>
              <a:off x="914" y="3129"/>
              <a:ext cx="101" cy="221"/>
            </a:xfrm>
            <a:prstGeom prst="rect">
              <a:avLst/>
            </a:prstGeom>
            <a:noFill/>
            <a:ln w="9525">
              <a:noFill/>
            </a:ln>
          </p:spPr>
          <p:txBody>
            <a:bodyPr wrap="none" lIns="0" tIns="0" rIns="0" bIns="0">
              <a:spAutoFit/>
            </a:bodyPr>
            <a:lstStyle/>
            <a:p>
              <a:r>
                <a:rPr lang="en-US" altLang="zh-CN" sz="230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37972" name="Rectangle 87"/>
            <p:cNvSpPr/>
            <p:nvPr/>
          </p:nvSpPr>
          <p:spPr>
            <a:xfrm>
              <a:off x="549" y="3129"/>
              <a:ext cx="101" cy="221"/>
            </a:xfrm>
            <a:prstGeom prst="rect">
              <a:avLst/>
            </a:prstGeom>
            <a:noFill/>
            <a:ln w="9525">
              <a:noFill/>
            </a:ln>
          </p:spPr>
          <p:txBody>
            <a:bodyPr wrap="none" lIns="0" tIns="0" rIns="0" bIns="0">
              <a:spAutoFit/>
            </a:bodyPr>
            <a:lstStyle/>
            <a:p>
              <a:r>
                <a:rPr lang="en-US" altLang="zh-CN" sz="2300" b="0" dirty="0">
                  <a:solidFill>
                    <a:srgbClr val="000000"/>
                  </a:solidFill>
                  <a:latin typeface="Symbol" panose="05050102010706020507" pitchFamily="18" charset="2"/>
                </a:rPr>
                <a:t>=</a:t>
              </a:r>
              <a:endParaRPr lang="en-US" altLang="zh-CN" dirty="0">
                <a:latin typeface="宋体" panose="02010600030101010101" pitchFamily="2" charset="-122"/>
              </a:endParaRPr>
            </a:p>
          </p:txBody>
        </p:sp>
        <p:sp>
          <p:nvSpPr>
            <p:cNvPr id="37973" name="Rectangle 88"/>
            <p:cNvSpPr/>
            <p:nvPr/>
          </p:nvSpPr>
          <p:spPr>
            <a:xfrm>
              <a:off x="1126" y="3760"/>
              <a:ext cx="133" cy="221"/>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37974" name="Rectangle 89"/>
            <p:cNvSpPr/>
            <p:nvPr/>
          </p:nvSpPr>
          <p:spPr>
            <a:xfrm>
              <a:off x="1014" y="3760"/>
              <a:ext cx="123" cy="221"/>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37975" name="Rectangle 90"/>
            <p:cNvSpPr/>
            <p:nvPr/>
          </p:nvSpPr>
          <p:spPr>
            <a:xfrm>
              <a:off x="717" y="3760"/>
              <a:ext cx="1" cy="230"/>
            </a:xfrm>
            <a:prstGeom prst="rect">
              <a:avLst/>
            </a:prstGeom>
            <a:noFill/>
            <a:ln w="9525">
              <a:noFill/>
            </a:ln>
          </p:spPr>
          <p:txBody>
            <a:bodyPr wrap="none" lIns="0" tIns="0" rIns="0" bIns="0">
              <a:spAutoFit/>
            </a:bodyPr>
            <a:lstStyle/>
            <a:p>
              <a:endParaRPr lang="en-US" altLang="zh-CN" dirty="0">
                <a:latin typeface="宋体" panose="02010600030101010101" pitchFamily="2" charset="-122"/>
              </a:endParaRPr>
            </a:p>
          </p:txBody>
        </p:sp>
        <p:sp>
          <p:nvSpPr>
            <p:cNvPr id="37976" name="Rectangle 91"/>
            <p:cNvSpPr/>
            <p:nvPr/>
          </p:nvSpPr>
          <p:spPr>
            <a:xfrm>
              <a:off x="619" y="3760"/>
              <a:ext cx="256" cy="221"/>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BC</a:t>
              </a:r>
              <a:endParaRPr lang="en-US" altLang="zh-CN" dirty="0">
                <a:latin typeface="宋体" panose="02010600030101010101" pitchFamily="2" charset="-122"/>
              </a:endParaRPr>
            </a:p>
          </p:txBody>
        </p:sp>
        <p:sp>
          <p:nvSpPr>
            <p:cNvPr id="37977" name="Rectangle 92"/>
            <p:cNvSpPr/>
            <p:nvPr/>
          </p:nvSpPr>
          <p:spPr>
            <a:xfrm>
              <a:off x="4987" y="3455"/>
              <a:ext cx="133" cy="221"/>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37978" name="Rectangle 93"/>
            <p:cNvSpPr/>
            <p:nvPr/>
          </p:nvSpPr>
          <p:spPr>
            <a:xfrm>
              <a:off x="4875" y="3455"/>
              <a:ext cx="123" cy="221"/>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37979" name="Rectangle 94"/>
            <p:cNvSpPr/>
            <p:nvPr/>
          </p:nvSpPr>
          <p:spPr>
            <a:xfrm>
              <a:off x="4578" y="3455"/>
              <a:ext cx="133" cy="221"/>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37980" name="Rectangle 95"/>
            <p:cNvSpPr/>
            <p:nvPr/>
          </p:nvSpPr>
          <p:spPr>
            <a:xfrm>
              <a:off x="4480" y="3455"/>
              <a:ext cx="123" cy="221"/>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37981" name="Rectangle 96"/>
            <p:cNvSpPr/>
            <p:nvPr/>
          </p:nvSpPr>
          <p:spPr>
            <a:xfrm>
              <a:off x="4219" y="3455"/>
              <a:ext cx="133" cy="221"/>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37982" name="Rectangle 97"/>
            <p:cNvSpPr/>
            <p:nvPr/>
          </p:nvSpPr>
          <p:spPr>
            <a:xfrm>
              <a:off x="3950" y="3455"/>
              <a:ext cx="123" cy="221"/>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37983" name="Rectangle 98"/>
            <p:cNvSpPr/>
            <p:nvPr/>
          </p:nvSpPr>
          <p:spPr>
            <a:xfrm>
              <a:off x="2959" y="3455"/>
              <a:ext cx="133" cy="221"/>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37984" name="Rectangle 99"/>
            <p:cNvSpPr/>
            <p:nvPr/>
          </p:nvSpPr>
          <p:spPr>
            <a:xfrm>
              <a:off x="2690" y="3455"/>
              <a:ext cx="123" cy="221"/>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37985" name="Rectangle 100"/>
            <p:cNvSpPr/>
            <p:nvPr/>
          </p:nvSpPr>
          <p:spPr>
            <a:xfrm>
              <a:off x="1698" y="3455"/>
              <a:ext cx="133" cy="221"/>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37986" name="Rectangle 101"/>
            <p:cNvSpPr/>
            <p:nvPr/>
          </p:nvSpPr>
          <p:spPr>
            <a:xfrm>
              <a:off x="1429" y="3455"/>
              <a:ext cx="123" cy="221"/>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37987" name="Rectangle 102"/>
            <p:cNvSpPr/>
            <p:nvPr/>
          </p:nvSpPr>
          <p:spPr>
            <a:xfrm>
              <a:off x="1168" y="3455"/>
              <a:ext cx="133" cy="221"/>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37988" name="Rectangle 103"/>
            <p:cNvSpPr/>
            <p:nvPr/>
          </p:nvSpPr>
          <p:spPr>
            <a:xfrm>
              <a:off x="908" y="3455"/>
              <a:ext cx="133" cy="221"/>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37989" name="Rectangle 104"/>
            <p:cNvSpPr/>
            <p:nvPr/>
          </p:nvSpPr>
          <p:spPr>
            <a:xfrm>
              <a:off x="619" y="3455"/>
              <a:ext cx="123" cy="221"/>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B</a:t>
              </a:r>
              <a:endParaRPr lang="en-US" altLang="zh-CN" dirty="0">
                <a:latin typeface="宋体" panose="02010600030101010101" pitchFamily="2" charset="-122"/>
              </a:endParaRPr>
            </a:p>
          </p:txBody>
        </p:sp>
        <p:sp>
          <p:nvSpPr>
            <p:cNvPr id="37990" name="Rectangle 105"/>
            <p:cNvSpPr/>
            <p:nvPr/>
          </p:nvSpPr>
          <p:spPr>
            <a:xfrm>
              <a:off x="3737" y="3150"/>
              <a:ext cx="133" cy="221"/>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C</a:t>
              </a:r>
              <a:endParaRPr lang="en-US" altLang="zh-CN" dirty="0">
                <a:latin typeface="宋体" panose="02010600030101010101" pitchFamily="2" charset="-122"/>
              </a:endParaRPr>
            </a:p>
          </p:txBody>
        </p:sp>
        <p:sp>
          <p:nvSpPr>
            <p:cNvPr id="37991" name="Rectangle 106"/>
            <p:cNvSpPr/>
            <p:nvPr/>
          </p:nvSpPr>
          <p:spPr>
            <a:xfrm>
              <a:off x="3477" y="3150"/>
              <a:ext cx="133" cy="221"/>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A</a:t>
              </a:r>
              <a:endParaRPr lang="en-US" altLang="zh-CN" dirty="0">
                <a:latin typeface="宋体" panose="02010600030101010101" pitchFamily="2" charset="-122"/>
              </a:endParaRPr>
            </a:p>
          </p:txBody>
        </p:sp>
        <p:sp>
          <p:nvSpPr>
            <p:cNvPr id="37992" name="Rectangle 107"/>
            <p:cNvSpPr/>
            <p:nvPr/>
          </p:nvSpPr>
          <p:spPr>
            <a:xfrm>
              <a:off x="3079" y="3150"/>
              <a:ext cx="256" cy="221"/>
            </a:xfrm>
            <a:prstGeom prst="rect">
              <a:avLst/>
            </a:prstGeom>
            <a:noFill/>
            <a:ln w="9525">
              <a:noFill/>
            </a:ln>
          </p:spPr>
          <p:txBody>
            <a:bodyPr wrap="none" lIns="0" tIns="0" rIns="0" bIns="0">
              <a:spAutoFit/>
            </a:bodyPr>
            <a:lstStyle/>
            <a:p>
              <a:r>
                <a:rPr lang="en-US" altLang="zh-CN" sz="2300" dirty="0">
                  <a:solidFill>
                    <a:srgbClr val="000000"/>
                  </a:solidFill>
                  <a:latin typeface="Times New Roman" panose="02020603050405020304" pitchFamily="18" charset="0"/>
                </a:rPr>
                <a:t>AB</a:t>
              </a:r>
              <a:endParaRPr lang="en-US" altLang="zh-CN" dirty="0">
                <a:latin typeface="宋体" panose="02010600030101010101" pitchFamily="2" charset="-122"/>
              </a:endParaRPr>
            </a:p>
          </p:txBody>
        </p:sp>
      </p:grpSp>
      <p:graphicFrame>
        <p:nvGraphicFramePr>
          <p:cNvPr id="4434" name="Object 338"/>
          <p:cNvGraphicFramePr>
            <a:graphicFrameLocks noChangeAspect="1"/>
          </p:cNvGraphicFramePr>
          <p:nvPr/>
        </p:nvGraphicFramePr>
        <p:xfrm>
          <a:off x="4643438" y="6143644"/>
          <a:ext cx="3685236" cy="428628"/>
        </p:xfrm>
        <a:graphic>
          <a:graphicData uri="http://schemas.openxmlformats.org/presentationml/2006/ole">
            <mc:AlternateContent xmlns:mc="http://schemas.openxmlformats.org/markup-compatibility/2006">
              <mc:Choice xmlns:v="urn:schemas-microsoft-com:vml" Requires="v">
                <p:oleObj spid="_x0000_s4570" name="文档" r:id="rId19" imgW="5299209" imgH="644138" progId="Word.Document.12">
                  <p:embed/>
                </p:oleObj>
              </mc:Choice>
              <mc:Fallback>
                <p:oleObj name="文档" r:id="rId19" imgW="5299209" imgH="644138" progId="Word.Document.12">
                  <p:embed/>
                  <p:pic>
                    <p:nvPicPr>
                      <p:cNvPr id="0" name="Picture 33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643438" y="6143644"/>
                        <a:ext cx="3685236" cy="428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12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122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2122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212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212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212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212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horizontal)">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44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42" name="Rectangle 2"/>
          <p:cNvSpPr>
            <a:spLocks noGrp="1"/>
          </p:cNvSpPr>
          <p:nvPr>
            <p:ph type="title"/>
          </p:nvPr>
        </p:nvSpPr>
        <p:spPr/>
        <p:txBody>
          <a:bodyPr vert="horz" wrap="square" lIns="91440" tIns="45720" rIns="91440" bIns="45720" anchor="ctr"/>
          <a:lstStyle/>
          <a:p>
            <a:pPr eaLnBrk="1" hangingPunct="1"/>
            <a:r>
              <a:rPr lang="zh-CN" altLang="en-US" dirty="0"/>
              <a:t>例</a:t>
            </a:r>
            <a:r>
              <a:rPr lang="en-US" altLang="zh-CN" dirty="0"/>
              <a:t>3.3</a:t>
            </a:r>
          </a:p>
        </p:txBody>
      </p:sp>
      <p:sp>
        <p:nvSpPr>
          <p:cNvPr id="112643" name="Rectangle 3"/>
          <p:cNvSpPr>
            <a:spLocks noGrp="1"/>
          </p:cNvSpPr>
          <p:nvPr>
            <p:ph idx="1"/>
          </p:nvPr>
        </p:nvSpPr>
        <p:spPr/>
        <p:txBody>
          <a:bodyPr vert="horz" wrap="square" lIns="91440" tIns="45720" rIns="91440" bIns="45720" anchor="t"/>
          <a:lstStyle/>
          <a:p>
            <a:pPr eaLnBrk="1" hangingPunct="1"/>
            <a:r>
              <a:rPr lang="zh-CN" altLang="en-US" dirty="0"/>
              <a:t>分析图示的组合电路。假定图中</a:t>
            </a:r>
            <a:r>
              <a:rPr lang="en-US" altLang="zh-CN" dirty="0"/>
              <a:t>M</a:t>
            </a:r>
            <a:r>
              <a:rPr lang="zh-CN" altLang="en-US" dirty="0"/>
              <a:t>为控制变量，输入变量</a:t>
            </a:r>
            <a:r>
              <a:rPr lang="en-US" altLang="zh-CN" dirty="0"/>
              <a:t>A</a:t>
            </a:r>
            <a:r>
              <a:rPr lang="zh-CN" altLang="en-US" dirty="0"/>
              <a:t>，</a:t>
            </a:r>
            <a:r>
              <a:rPr lang="en-US" altLang="zh-CN" dirty="0"/>
              <a:t>B</a:t>
            </a:r>
            <a:r>
              <a:rPr lang="zh-CN" altLang="en-US" dirty="0"/>
              <a:t>，</a:t>
            </a:r>
            <a:r>
              <a:rPr lang="en-US" altLang="zh-CN" dirty="0"/>
              <a:t>C</a:t>
            </a:r>
            <a:r>
              <a:rPr lang="zh-CN" altLang="en-US" dirty="0"/>
              <a:t>，</a:t>
            </a:r>
            <a:r>
              <a:rPr lang="en-US" altLang="zh-CN" dirty="0"/>
              <a:t>D</a:t>
            </a:r>
            <a:r>
              <a:rPr lang="zh-CN" altLang="en-US" dirty="0"/>
              <a:t>和输出变量</a:t>
            </a:r>
            <a:r>
              <a:rPr lang="en-US" altLang="zh-CN" dirty="0"/>
              <a:t>W</a:t>
            </a:r>
            <a:r>
              <a:rPr lang="zh-CN" altLang="en-US" dirty="0"/>
              <a:t>，</a:t>
            </a:r>
            <a:r>
              <a:rPr lang="en-US" altLang="zh-CN" dirty="0"/>
              <a:t>X</a:t>
            </a:r>
            <a:r>
              <a:rPr lang="zh-CN" altLang="en-US" dirty="0"/>
              <a:t>，</a:t>
            </a:r>
            <a:r>
              <a:rPr lang="en-US" altLang="zh-CN" dirty="0"/>
              <a:t>Y</a:t>
            </a:r>
            <a:r>
              <a:rPr lang="zh-CN" altLang="en-US" dirty="0"/>
              <a:t>，</a:t>
            </a:r>
            <a:r>
              <a:rPr lang="en-US" altLang="zh-CN" dirty="0"/>
              <a:t>Z</a:t>
            </a:r>
            <a:r>
              <a:rPr lang="zh-CN" altLang="en-US" dirty="0"/>
              <a:t>均表示一位二进制数，试说明在</a:t>
            </a:r>
            <a:r>
              <a:rPr lang="en-US" altLang="zh-CN" dirty="0"/>
              <a:t>M=0</a:t>
            </a:r>
            <a:r>
              <a:rPr lang="zh-CN" altLang="en-US" dirty="0"/>
              <a:t>和</a:t>
            </a:r>
            <a:r>
              <a:rPr lang="en-US" altLang="zh-CN" dirty="0"/>
              <a:t>M=1</a:t>
            </a:r>
            <a:r>
              <a:rPr lang="zh-CN" altLang="en-US" dirty="0"/>
              <a:t>时，电路分别实现什么功能。</a:t>
            </a:r>
          </a:p>
        </p:txBody>
      </p:sp>
      <p:grpSp>
        <p:nvGrpSpPr>
          <p:cNvPr id="4" name="组合 3"/>
          <p:cNvGrpSpPr/>
          <p:nvPr/>
        </p:nvGrpSpPr>
        <p:grpSpPr>
          <a:xfrm>
            <a:off x="2339752" y="2636838"/>
            <a:ext cx="4638675" cy="3549650"/>
            <a:chOff x="2339752" y="2636838"/>
            <a:chExt cx="4638675" cy="3549650"/>
          </a:xfrm>
        </p:grpSpPr>
        <p:grpSp>
          <p:nvGrpSpPr>
            <p:cNvPr id="3" name="组合 2"/>
            <p:cNvGrpSpPr/>
            <p:nvPr/>
          </p:nvGrpSpPr>
          <p:grpSpPr>
            <a:xfrm>
              <a:off x="2339752" y="2636838"/>
              <a:ext cx="4638675" cy="3549650"/>
              <a:chOff x="2311400" y="2636838"/>
              <a:chExt cx="4638675" cy="3549650"/>
            </a:xfrm>
          </p:grpSpPr>
          <p:pic>
            <p:nvPicPr>
              <p:cNvPr id="112644" name="Picture 4" descr="LJ65"/>
              <p:cNvPicPr>
                <a:picLocks noChangeAspect="1"/>
              </p:cNvPicPr>
              <p:nvPr/>
            </p:nvPicPr>
            <p:blipFill>
              <a:blip r:embed="rId3"/>
              <a:stretch>
                <a:fillRect/>
              </a:stretch>
            </p:blipFill>
            <p:spPr>
              <a:xfrm>
                <a:off x="2311400" y="2636838"/>
                <a:ext cx="4638675" cy="3549650"/>
              </a:xfrm>
              <a:prstGeom prst="rect">
                <a:avLst/>
              </a:prstGeom>
              <a:noFill/>
              <a:ln w="9525">
                <a:noFill/>
              </a:ln>
            </p:spPr>
          </p:pic>
          <p:sp>
            <p:nvSpPr>
              <p:cNvPr id="2" name="椭圆 1"/>
              <p:cNvSpPr/>
              <p:nvPr/>
            </p:nvSpPr>
            <p:spPr bwMode="auto">
              <a:xfrm>
                <a:off x="2517868" y="3631376"/>
                <a:ext cx="123564" cy="123564"/>
              </a:xfrm>
              <a:prstGeom prst="ellipse">
                <a:avLst/>
              </a:prstGeom>
              <a:solidFill>
                <a:schemeClr val="tx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50000"/>
                  </a:spcBef>
                  <a:spcAft>
                    <a:spcPct val="0"/>
                  </a:spcAft>
                  <a:buClrTx/>
                  <a:buSzTx/>
                  <a:buFontTx/>
                  <a:buNone/>
                </a:pPr>
                <a:endParaRPr kumimoji="1"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p:txBody>
          </p:sp>
          <p:sp>
            <p:nvSpPr>
              <p:cNvPr id="6" name="椭圆 5"/>
              <p:cNvSpPr/>
              <p:nvPr/>
            </p:nvSpPr>
            <p:spPr bwMode="auto">
              <a:xfrm>
                <a:off x="6501836" y="5390632"/>
                <a:ext cx="123564" cy="123564"/>
              </a:xfrm>
              <a:prstGeom prst="ellipse">
                <a:avLst/>
              </a:prstGeom>
              <a:solidFill>
                <a:schemeClr val="tx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50000"/>
                  </a:spcBef>
                  <a:spcAft>
                    <a:spcPct val="0"/>
                  </a:spcAft>
                  <a:buClrTx/>
                  <a:buSzTx/>
                  <a:buFontTx/>
                  <a:buNone/>
                </a:pPr>
                <a:endParaRPr kumimoji="1"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p:txBody>
          </p:sp>
          <p:sp>
            <p:nvSpPr>
              <p:cNvPr id="7" name="椭圆 6"/>
              <p:cNvSpPr/>
              <p:nvPr/>
            </p:nvSpPr>
            <p:spPr bwMode="auto">
              <a:xfrm>
                <a:off x="3296308" y="5390632"/>
                <a:ext cx="123564" cy="123564"/>
              </a:xfrm>
              <a:prstGeom prst="ellipse">
                <a:avLst/>
              </a:prstGeom>
              <a:solidFill>
                <a:schemeClr val="tx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50000"/>
                  </a:spcBef>
                  <a:spcAft>
                    <a:spcPct val="0"/>
                  </a:spcAft>
                  <a:buClrTx/>
                  <a:buSzTx/>
                  <a:buFontTx/>
                  <a:buNone/>
                </a:pPr>
                <a:endParaRPr kumimoji="1"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p:txBody>
          </p:sp>
          <p:sp>
            <p:nvSpPr>
              <p:cNvPr id="8" name="椭圆 7"/>
              <p:cNvSpPr/>
              <p:nvPr/>
            </p:nvSpPr>
            <p:spPr bwMode="auto">
              <a:xfrm>
                <a:off x="4039916" y="4293096"/>
                <a:ext cx="123564" cy="123564"/>
              </a:xfrm>
              <a:prstGeom prst="ellipse">
                <a:avLst/>
              </a:prstGeom>
              <a:solidFill>
                <a:schemeClr val="tx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50000"/>
                  </a:spcBef>
                  <a:spcAft>
                    <a:spcPct val="0"/>
                  </a:spcAft>
                  <a:buClrTx/>
                  <a:buSzTx/>
                  <a:buFontTx/>
                  <a:buNone/>
                </a:pPr>
                <a:endParaRPr kumimoji="1"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p:txBody>
          </p:sp>
          <p:sp>
            <p:nvSpPr>
              <p:cNvPr id="9" name="椭圆 8"/>
              <p:cNvSpPr/>
              <p:nvPr/>
            </p:nvSpPr>
            <p:spPr bwMode="auto">
              <a:xfrm>
                <a:off x="5213228" y="4289328"/>
                <a:ext cx="123564" cy="123564"/>
              </a:xfrm>
              <a:prstGeom prst="ellipse">
                <a:avLst/>
              </a:prstGeom>
              <a:solidFill>
                <a:schemeClr val="tx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50000"/>
                  </a:spcBef>
                  <a:spcAft>
                    <a:spcPct val="0"/>
                  </a:spcAft>
                  <a:buClrTx/>
                  <a:buSzTx/>
                  <a:buFontTx/>
                  <a:buNone/>
                </a:pPr>
                <a:endParaRPr kumimoji="1"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p:txBody>
          </p:sp>
          <p:sp>
            <p:nvSpPr>
              <p:cNvPr id="10" name="椭圆 9"/>
              <p:cNvSpPr/>
              <p:nvPr/>
            </p:nvSpPr>
            <p:spPr bwMode="auto">
              <a:xfrm>
                <a:off x="5223108" y="5610970"/>
                <a:ext cx="123564" cy="123564"/>
              </a:xfrm>
              <a:prstGeom prst="ellipse">
                <a:avLst/>
              </a:prstGeom>
              <a:solidFill>
                <a:schemeClr val="tx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50000"/>
                  </a:spcBef>
                  <a:spcAft>
                    <a:spcPct val="0"/>
                  </a:spcAft>
                  <a:buClrTx/>
                  <a:buSzTx/>
                  <a:buFontTx/>
                  <a:buNone/>
                </a:pPr>
                <a:endParaRPr kumimoji="1"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p:txBody>
          </p:sp>
          <p:sp>
            <p:nvSpPr>
              <p:cNvPr id="11" name="椭圆 10"/>
              <p:cNvSpPr/>
              <p:nvPr/>
            </p:nvSpPr>
            <p:spPr bwMode="auto">
              <a:xfrm>
                <a:off x="5487612" y="5815690"/>
                <a:ext cx="123564" cy="123564"/>
              </a:xfrm>
              <a:prstGeom prst="ellipse">
                <a:avLst/>
              </a:prstGeom>
              <a:solidFill>
                <a:schemeClr val="tx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50000"/>
                  </a:spcBef>
                  <a:spcAft>
                    <a:spcPct val="0"/>
                  </a:spcAft>
                  <a:buClrTx/>
                  <a:buSzTx/>
                  <a:buFontTx/>
                  <a:buNone/>
                </a:pPr>
                <a:endParaRPr kumimoji="1"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p:txBody>
          </p:sp>
        </p:grpSp>
        <p:sp>
          <p:nvSpPr>
            <p:cNvPr id="13" name="椭圆 12"/>
            <p:cNvSpPr/>
            <p:nvPr/>
          </p:nvSpPr>
          <p:spPr bwMode="auto">
            <a:xfrm>
              <a:off x="4880484" y="5815690"/>
              <a:ext cx="123564" cy="123564"/>
            </a:xfrm>
            <a:prstGeom prst="ellipse">
              <a:avLst/>
            </a:prstGeom>
            <a:solidFill>
              <a:schemeClr val="tx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50000"/>
                </a:spcBef>
                <a:spcAft>
                  <a:spcPct val="0"/>
                </a:spcAft>
                <a:buClrTx/>
                <a:buSzTx/>
                <a:buFontTx/>
                <a:buNone/>
              </a:pPr>
              <a:endParaRPr kumimoji="1" lang="zh-CN" altLang="en-US" sz="2400" b="1" i="0" u="none" strike="noStrike" cap="none" normalizeH="0" baseline="0">
                <a:ln>
                  <a:noFill/>
                </a:ln>
                <a:solidFill>
                  <a:schemeClr val="tx1"/>
                </a:solidFill>
                <a:effectLst/>
                <a:latin typeface="宋体" panose="02010600030101010101" pitchFamily="2" charset="-122"/>
                <a:ea typeface="宋体" panose="02010600030101010101" pitchFamily="2" charset="-122"/>
              </a:endParaRPr>
            </a:p>
          </p:txBody>
        </p:sp>
      </p:grpSp>
    </p:spTree>
  </p:cSld>
  <p:clrMapOvr>
    <a:masterClrMapping/>
  </p:clrMapOvr>
  <p:transition spd="med">
    <p:zoom/>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8" name="Rectangle 2"/>
          <p:cNvSpPr>
            <a:spLocks noGrp="1"/>
          </p:cNvSpPr>
          <p:nvPr>
            <p:ph type="title"/>
          </p:nvPr>
        </p:nvSpPr>
        <p:spPr/>
        <p:txBody>
          <a:bodyPr vert="horz" wrap="square" lIns="91440" tIns="45720" rIns="91440" bIns="45720" anchor="ctr"/>
          <a:lstStyle/>
          <a:p>
            <a:pPr eaLnBrk="1" hangingPunct="1"/>
            <a:r>
              <a:rPr lang="zh-CN" altLang="en-US" dirty="0"/>
              <a:t>例</a:t>
            </a:r>
            <a:r>
              <a:rPr lang="en-US" altLang="zh-CN" dirty="0"/>
              <a:t>3.3</a:t>
            </a:r>
          </a:p>
        </p:txBody>
      </p:sp>
      <p:sp>
        <p:nvSpPr>
          <p:cNvPr id="523267" name="Rectangle 3"/>
          <p:cNvSpPr>
            <a:spLocks noGrp="1"/>
          </p:cNvSpPr>
          <p:nvPr>
            <p:ph type="body" sz="half" idx="1"/>
          </p:nvPr>
        </p:nvSpPr>
        <p:spPr>
          <a:xfrm>
            <a:off x="323850" y="620713"/>
            <a:ext cx="8820150" cy="5543550"/>
          </a:xfrm>
        </p:spPr>
        <p:txBody>
          <a:bodyPr vert="horz" wrap="square" lIns="91440" tIns="45720" rIns="91440" bIns="45720" anchor="t"/>
          <a:lstStyle/>
          <a:p>
            <a:pPr marL="0" indent="0" eaLnBrk="1" hangingPunct="1"/>
            <a:r>
              <a:rPr lang="zh-CN" altLang="en-US" dirty="0">
                <a:solidFill>
                  <a:schemeClr val="accent2"/>
                </a:solidFill>
              </a:rPr>
              <a:t>解：</a:t>
            </a:r>
            <a:r>
              <a:rPr lang="zh-CN" altLang="en-US" dirty="0"/>
              <a:t>输出函数表达式</a:t>
            </a:r>
          </a:p>
          <a:p>
            <a:pPr marL="0" indent="0" eaLnBrk="1" hangingPunct="1"/>
            <a:endParaRPr lang="zh-CN" altLang="en-US" dirty="0"/>
          </a:p>
          <a:p>
            <a:pPr marL="0" indent="0" eaLnBrk="1" hangingPunct="1"/>
            <a:endParaRPr lang="zh-CN" altLang="en-US" dirty="0"/>
          </a:p>
          <a:p>
            <a:pPr marL="0" indent="0" eaLnBrk="1" hangingPunct="1"/>
            <a:endParaRPr lang="zh-CN" altLang="en-US" dirty="0"/>
          </a:p>
          <a:p>
            <a:pPr marL="0" indent="0" eaLnBrk="1" hangingPunct="1"/>
            <a:endParaRPr lang="zh-CN" altLang="en-US" dirty="0"/>
          </a:p>
          <a:p>
            <a:pPr marL="0" indent="0" eaLnBrk="1" hangingPunct="1">
              <a:lnSpc>
                <a:spcPct val="120000"/>
              </a:lnSpc>
              <a:spcBef>
                <a:spcPct val="10000"/>
              </a:spcBef>
            </a:pPr>
            <a:r>
              <a:rPr lang="zh-CN" altLang="en-US" dirty="0"/>
              <a:t>由上述表达式可知，当</a:t>
            </a:r>
            <a:r>
              <a:rPr lang="en-US" altLang="zh-CN" dirty="0"/>
              <a:t>M=0</a:t>
            </a:r>
            <a:r>
              <a:rPr lang="zh-CN" altLang="en-US" dirty="0"/>
              <a:t>时，输出函数表达式为</a:t>
            </a:r>
          </a:p>
          <a:p>
            <a:pPr marL="0" indent="0" eaLnBrk="1" hangingPunct="1">
              <a:lnSpc>
                <a:spcPct val="120000"/>
              </a:lnSpc>
              <a:spcBef>
                <a:spcPct val="10000"/>
              </a:spcBef>
              <a:buNone/>
            </a:pPr>
            <a:r>
              <a:rPr lang="zh-CN" altLang="en-US" dirty="0"/>
              <a:t>           </a:t>
            </a:r>
            <a:r>
              <a:rPr lang="en-US" altLang="zh-CN" dirty="0"/>
              <a:t>W=A           X=A⊕B          Y=B⊕C        Z=C⊕D</a:t>
            </a:r>
          </a:p>
          <a:p>
            <a:pPr marL="0" indent="0" eaLnBrk="1" hangingPunct="1">
              <a:lnSpc>
                <a:spcPct val="120000"/>
              </a:lnSpc>
              <a:spcBef>
                <a:spcPct val="10000"/>
              </a:spcBef>
            </a:pPr>
            <a:r>
              <a:rPr lang="zh-CN" altLang="en-US" dirty="0"/>
              <a:t>当</a:t>
            </a:r>
            <a:r>
              <a:rPr lang="en-US" altLang="zh-CN" dirty="0"/>
              <a:t>M=1</a:t>
            </a:r>
            <a:r>
              <a:rPr lang="zh-CN" altLang="en-US" dirty="0"/>
              <a:t>时，输出函数表达式为 </a:t>
            </a:r>
          </a:p>
          <a:p>
            <a:pPr marL="0" indent="0" eaLnBrk="1" hangingPunct="1">
              <a:lnSpc>
                <a:spcPct val="120000"/>
              </a:lnSpc>
              <a:spcBef>
                <a:spcPct val="10000"/>
              </a:spcBef>
              <a:buNone/>
            </a:pPr>
            <a:r>
              <a:rPr lang="zh-CN" altLang="en-US" dirty="0"/>
              <a:t>           </a:t>
            </a:r>
            <a:r>
              <a:rPr lang="en-US" altLang="zh-CN" dirty="0"/>
              <a:t>W=A    X=A⊕B      Y=A⊕B⊕C      Z=A⊕B⊕C⊕D</a:t>
            </a:r>
          </a:p>
          <a:p>
            <a:pPr marL="0" indent="0" eaLnBrk="1" hangingPunct="1">
              <a:lnSpc>
                <a:spcPct val="120000"/>
              </a:lnSpc>
              <a:spcBef>
                <a:spcPct val="10000"/>
              </a:spcBef>
            </a:pPr>
            <a:r>
              <a:rPr lang="zh-CN" altLang="en-US" dirty="0"/>
              <a:t>可见</a:t>
            </a:r>
            <a:r>
              <a:rPr lang="en-US" altLang="zh-CN" dirty="0"/>
              <a:t>M=0</a:t>
            </a:r>
            <a:r>
              <a:rPr lang="zh-CN" altLang="en-US" dirty="0"/>
              <a:t>时，将</a:t>
            </a:r>
            <a:r>
              <a:rPr lang="en-US" altLang="zh-CN" dirty="0"/>
              <a:t>4</a:t>
            </a:r>
            <a:r>
              <a:rPr lang="zh-CN" altLang="en-US" dirty="0"/>
              <a:t>位二进制码转换成</a:t>
            </a:r>
            <a:r>
              <a:rPr lang="en-US" altLang="zh-CN" dirty="0"/>
              <a:t>Gray</a:t>
            </a:r>
            <a:r>
              <a:rPr lang="zh-CN" altLang="en-US" dirty="0"/>
              <a:t>码；当</a:t>
            </a:r>
            <a:r>
              <a:rPr lang="en-US" altLang="zh-CN" dirty="0"/>
              <a:t>M=1</a:t>
            </a:r>
            <a:r>
              <a:rPr lang="zh-CN" altLang="en-US" dirty="0"/>
              <a:t>时，将</a:t>
            </a:r>
            <a:r>
              <a:rPr lang="en-US" altLang="zh-CN" dirty="0"/>
              <a:t>4</a:t>
            </a:r>
            <a:r>
              <a:rPr lang="zh-CN" altLang="en-US" dirty="0"/>
              <a:t>位</a:t>
            </a:r>
            <a:r>
              <a:rPr lang="en-US" altLang="zh-CN" dirty="0"/>
              <a:t>Gray</a:t>
            </a:r>
            <a:r>
              <a:rPr lang="zh-CN" altLang="en-US" dirty="0"/>
              <a:t>码转换成相应的二进制码。 </a:t>
            </a:r>
          </a:p>
        </p:txBody>
      </p:sp>
      <p:graphicFrame>
        <p:nvGraphicFramePr>
          <p:cNvPr id="523268" name="Object 4"/>
          <p:cNvGraphicFramePr>
            <a:graphicFrameLocks noGrp="1"/>
          </p:cNvGraphicFramePr>
          <p:nvPr>
            <p:ph sz="quarter" idx="2"/>
          </p:nvPr>
        </p:nvGraphicFramePr>
        <p:xfrm>
          <a:off x="271463" y="1268413"/>
          <a:ext cx="850900" cy="325437"/>
        </p:xfrm>
        <a:graphic>
          <a:graphicData uri="http://schemas.openxmlformats.org/presentationml/2006/ole">
            <mc:AlternateContent xmlns:mc="http://schemas.openxmlformats.org/markup-compatibility/2006">
              <mc:Choice xmlns:v="urn:schemas-microsoft-com:vml" Requires="v">
                <p:oleObj spid="_x0000_s5393" r:id="rId4" imgW="469086" imgH="177492" progId="">
                  <p:embed/>
                </p:oleObj>
              </mc:Choice>
              <mc:Fallback>
                <p:oleObj r:id="rId4" imgW="469086" imgH="177492" progId="">
                  <p:embed/>
                  <p:pic>
                    <p:nvPicPr>
                      <p:cNvPr id="0" name="Picture 205"/>
                      <p:cNvPicPr>
                        <a:picLocks noGrp="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463" y="1268413"/>
                        <a:ext cx="850900"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23269" name="Object 5"/>
          <p:cNvGraphicFramePr>
            <a:graphicFrameLocks noChangeAspect="1"/>
          </p:cNvGraphicFramePr>
          <p:nvPr/>
        </p:nvGraphicFramePr>
        <p:xfrm>
          <a:off x="395288" y="1628775"/>
          <a:ext cx="8701087" cy="519113"/>
        </p:xfrm>
        <a:graphic>
          <a:graphicData uri="http://schemas.openxmlformats.org/presentationml/2006/ole">
            <mc:AlternateContent xmlns:mc="http://schemas.openxmlformats.org/markup-compatibility/2006">
              <mc:Choice xmlns:v="urn:schemas-microsoft-com:vml" Requires="v">
                <p:oleObj spid="_x0000_s5394" r:id="rId6" imgW="4889500" imgH="292100" progId="">
                  <p:embed/>
                </p:oleObj>
              </mc:Choice>
              <mc:Fallback>
                <p:oleObj r:id="rId6" imgW="4889500" imgH="292100" progId="">
                  <p:embed/>
                  <p:pic>
                    <p:nvPicPr>
                      <p:cNvPr id="0" name="Picture 20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5288" y="1628775"/>
                        <a:ext cx="87010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23270" name="Object 6"/>
          <p:cNvGraphicFramePr>
            <a:graphicFrameLocks noChangeAspect="1"/>
          </p:cNvGraphicFramePr>
          <p:nvPr/>
        </p:nvGraphicFramePr>
        <p:xfrm>
          <a:off x="454025" y="2130425"/>
          <a:ext cx="6530975" cy="993775"/>
        </p:xfrm>
        <a:graphic>
          <a:graphicData uri="http://schemas.openxmlformats.org/presentationml/2006/ole">
            <mc:AlternateContent xmlns:mc="http://schemas.openxmlformats.org/markup-compatibility/2006">
              <mc:Choice xmlns:v="urn:schemas-microsoft-com:vml" Requires="v">
                <p:oleObj spid="_x0000_s5395" r:id="rId8" imgW="3670300" imgH="558800" progId="">
                  <p:embed/>
                </p:oleObj>
              </mc:Choice>
              <mc:Fallback>
                <p:oleObj r:id="rId8" imgW="3670300" imgH="558800" progId="">
                  <p:embed/>
                  <p:pic>
                    <p:nvPicPr>
                      <p:cNvPr id="0" name="Picture 20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4025" y="2130425"/>
                        <a:ext cx="6530975"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523271" name="Object 7"/>
          <p:cNvGraphicFramePr>
            <a:graphicFrameLocks noGrp="1"/>
          </p:cNvGraphicFramePr>
          <p:nvPr>
            <p:ph sz="quarter" idx="3"/>
          </p:nvPr>
        </p:nvGraphicFramePr>
        <p:xfrm>
          <a:off x="1387475" y="1268413"/>
          <a:ext cx="1262063" cy="325437"/>
        </p:xfrm>
        <a:graphic>
          <a:graphicData uri="http://schemas.openxmlformats.org/presentationml/2006/ole">
            <mc:AlternateContent xmlns:mc="http://schemas.openxmlformats.org/markup-compatibility/2006">
              <mc:Choice xmlns:v="urn:schemas-microsoft-com:vml" Requires="v">
                <p:oleObj spid="_x0000_s5396" r:id="rId10" imgW="697289" imgH="177492" progId="">
                  <p:embed/>
                </p:oleObj>
              </mc:Choice>
              <mc:Fallback>
                <p:oleObj r:id="rId10" imgW="697289" imgH="177492" progId="">
                  <p:embed/>
                  <p:pic>
                    <p:nvPicPr>
                      <p:cNvPr id="0" name="Picture 208"/>
                      <p:cNvPicPr>
                        <a:picLocks noGrp="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87475" y="1268413"/>
                        <a:ext cx="1262063" cy="32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326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326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2327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2326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2327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2326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23267">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23267">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23267">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2326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3267"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3666" name="Rectangle 2"/>
          <p:cNvSpPr>
            <a:spLocks noGrp="1"/>
          </p:cNvSpPr>
          <p:nvPr>
            <p:ph type="title"/>
          </p:nvPr>
        </p:nvSpPr>
        <p:spPr>
          <a:xfrm>
            <a:off x="685800" y="538163"/>
            <a:ext cx="7772400" cy="298450"/>
          </a:xfrm>
        </p:spPr>
        <p:txBody>
          <a:bodyPr vert="horz" wrap="square" lIns="91440" tIns="45720" rIns="91440" bIns="45720" anchor="ctr"/>
          <a:lstStyle/>
          <a:p>
            <a:pPr eaLnBrk="1" hangingPunct="1"/>
            <a:r>
              <a:rPr lang="en-US" altLang="zh-CN" dirty="0"/>
              <a:t>3.2 </a:t>
            </a:r>
            <a:r>
              <a:rPr lang="zh-CN" altLang="en-US" dirty="0"/>
              <a:t>组合逻辑电路的设计</a:t>
            </a:r>
          </a:p>
        </p:txBody>
      </p:sp>
      <p:sp>
        <p:nvSpPr>
          <p:cNvPr id="113667" name="Rectangle 3"/>
          <p:cNvSpPr>
            <a:spLocks noGrp="1"/>
          </p:cNvSpPr>
          <p:nvPr>
            <p:ph idx="1"/>
          </p:nvPr>
        </p:nvSpPr>
        <p:spPr>
          <a:xfrm>
            <a:off x="0" y="1125538"/>
            <a:ext cx="8893175" cy="5543550"/>
          </a:xfrm>
        </p:spPr>
        <p:txBody>
          <a:bodyPr vert="horz" wrap="square" lIns="91440" tIns="45720" rIns="91440" bIns="45720" anchor="t"/>
          <a:lstStyle/>
          <a:p>
            <a:pPr algn="just" eaLnBrk="1" hangingPunct="1">
              <a:lnSpc>
                <a:spcPct val="125000"/>
              </a:lnSpc>
            </a:pPr>
            <a:r>
              <a:rPr lang="en-US" altLang="zh-CN" dirty="0"/>
              <a:t>3.2.1 </a:t>
            </a:r>
            <a:r>
              <a:rPr lang="zh-CN" altLang="en-US" dirty="0"/>
              <a:t>组合逻辑电路设计的一般方法</a:t>
            </a:r>
            <a:endParaRPr lang="en-US" altLang="zh-CN" sz="2000" dirty="0">
              <a:latin typeface="SimSun" panose="02010600030101010101" pitchFamily="2" charset="-122"/>
              <a:ea typeface="SimSun" panose="02010600030101010101" pitchFamily="2" charset="-122"/>
            </a:endParaRPr>
          </a:p>
          <a:p>
            <a:pPr lvl="1" eaLnBrk="1" hangingPunct="1">
              <a:lnSpc>
                <a:spcPct val="125000"/>
              </a:lnSpc>
            </a:pPr>
            <a:endParaRPr lang="en-US" altLang="zh-CN" sz="2000" dirty="0">
              <a:latin typeface="SimSun" panose="02010600030101010101" pitchFamily="2" charset="-122"/>
              <a:ea typeface="SimSun" panose="02010600030101010101" pitchFamily="2" charset="-122"/>
            </a:endParaRPr>
          </a:p>
          <a:p>
            <a:pPr lvl="1" eaLnBrk="1" hangingPunct="1">
              <a:lnSpc>
                <a:spcPct val="125000"/>
              </a:lnSpc>
            </a:pPr>
            <a:endParaRPr lang="en-US" altLang="zh-CN" sz="2000" dirty="0">
              <a:latin typeface="SimSun" panose="02010600030101010101" pitchFamily="2" charset="-122"/>
              <a:ea typeface="SimSun" panose="02010600030101010101" pitchFamily="2" charset="-122"/>
            </a:endParaRPr>
          </a:p>
          <a:p>
            <a:pPr lvl="1" eaLnBrk="1" hangingPunct="1">
              <a:lnSpc>
                <a:spcPct val="125000"/>
              </a:lnSpc>
            </a:pPr>
            <a:endParaRPr lang="en-US" altLang="zh-CN" sz="2000" dirty="0">
              <a:latin typeface="SimSun" panose="02010600030101010101" pitchFamily="2" charset="-122"/>
              <a:ea typeface="SimSun" panose="02010600030101010101" pitchFamily="2" charset="-122"/>
            </a:endParaRPr>
          </a:p>
          <a:p>
            <a:pPr lvl="1" eaLnBrk="1" hangingPunct="1">
              <a:lnSpc>
                <a:spcPct val="125000"/>
              </a:lnSpc>
            </a:pPr>
            <a:endParaRPr lang="en-US" altLang="zh-CN" sz="2000" dirty="0">
              <a:latin typeface="SimSun" panose="02010600030101010101" pitchFamily="2" charset="-122"/>
              <a:ea typeface="SimSun" panose="02010600030101010101" pitchFamily="2" charset="-122"/>
            </a:endParaRPr>
          </a:p>
          <a:p>
            <a:pPr lvl="1" eaLnBrk="1" hangingPunct="1">
              <a:lnSpc>
                <a:spcPct val="125000"/>
              </a:lnSpc>
            </a:pPr>
            <a:endParaRPr lang="en-US" altLang="zh-CN" sz="2000" dirty="0">
              <a:latin typeface="SimSun" panose="02010600030101010101" pitchFamily="2" charset="-122"/>
              <a:ea typeface="SimSun" panose="02010600030101010101" pitchFamily="2" charset="-122"/>
            </a:endParaRPr>
          </a:p>
          <a:p>
            <a:pPr lvl="1" eaLnBrk="1" hangingPunct="1">
              <a:lnSpc>
                <a:spcPct val="125000"/>
              </a:lnSpc>
            </a:pPr>
            <a:r>
              <a:rPr lang="zh-CN" altLang="en-US" sz="2000" dirty="0">
                <a:latin typeface="SimSun" panose="02010600030101010101" pitchFamily="2" charset="-122"/>
                <a:ea typeface="SimSun" panose="02010600030101010101" pitchFamily="2" charset="-122"/>
              </a:rPr>
              <a:t>根据给定的逻辑功能要求，分析并表示逻辑变量，并列出真值表。</a:t>
            </a:r>
          </a:p>
          <a:p>
            <a:pPr lvl="1" eaLnBrk="1" hangingPunct="1">
              <a:lnSpc>
                <a:spcPct val="125000"/>
              </a:lnSpc>
            </a:pPr>
            <a:r>
              <a:rPr lang="zh-CN" altLang="en-US" sz="2000" dirty="0">
                <a:latin typeface="SimSun" panose="02010600030101010101" pitchFamily="2" charset="-122"/>
                <a:ea typeface="SimSun" panose="02010600030101010101" pitchFamily="2" charset="-122"/>
              </a:rPr>
              <a:t>根据真值表写出逻辑函数的“最小项之和”表达式。</a:t>
            </a:r>
          </a:p>
          <a:p>
            <a:pPr lvl="1" eaLnBrk="1" hangingPunct="1">
              <a:lnSpc>
                <a:spcPct val="125000"/>
              </a:lnSpc>
            </a:pPr>
            <a:r>
              <a:rPr lang="zh-CN" altLang="en-US" sz="2000" dirty="0">
                <a:latin typeface="SimSun" panose="02010600030101010101" pitchFamily="2" charset="-122"/>
                <a:ea typeface="SimSun" panose="02010600030101010101" pitchFamily="2" charset="-122"/>
              </a:rPr>
              <a:t>将逻辑函数的“最小项之和”形式化成最简式，并进行适当变换。 </a:t>
            </a:r>
          </a:p>
          <a:p>
            <a:pPr lvl="1" eaLnBrk="1" hangingPunct="1">
              <a:lnSpc>
                <a:spcPct val="125000"/>
              </a:lnSpc>
            </a:pPr>
            <a:r>
              <a:rPr lang="zh-CN" altLang="en-US" sz="2000" dirty="0">
                <a:latin typeface="SimSun" panose="02010600030101010101" pitchFamily="2" charset="-122"/>
                <a:ea typeface="SimSun" panose="02010600030101010101" pitchFamily="2" charset="-122"/>
              </a:rPr>
              <a:t>根据化简或变换后的逻辑函数表达式，画出逻辑电路图。 </a:t>
            </a:r>
          </a:p>
          <a:p>
            <a:pPr eaLnBrk="1" hangingPunct="1"/>
            <a:endParaRPr lang="en-US" altLang="zh-CN" sz="2800" dirty="0"/>
          </a:p>
        </p:txBody>
      </p:sp>
      <p:sp>
        <p:nvSpPr>
          <p:cNvPr id="5" name="Text Box 8">
            <a:extLst>
              <a:ext uri="{FF2B5EF4-FFF2-40B4-BE49-F238E27FC236}">
                <a16:creationId xmlns:a16="http://schemas.microsoft.com/office/drawing/2014/main" id="{E3AE8F4D-E60F-D742-B548-7438B551F60C}"/>
              </a:ext>
            </a:extLst>
          </p:cNvPr>
          <p:cNvSpPr txBox="1">
            <a:spLocks noChangeArrowheads="1"/>
          </p:cNvSpPr>
          <p:nvPr/>
        </p:nvSpPr>
        <p:spPr bwMode="auto">
          <a:xfrm>
            <a:off x="1848991" y="2348235"/>
            <a:ext cx="1066800" cy="415925"/>
          </a:xfrm>
          <a:prstGeom prst="rect">
            <a:avLst/>
          </a:prstGeom>
          <a:noFill/>
          <a:ln w="19050">
            <a:solidFill>
              <a:srgbClr val="0066CC"/>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t>真值表</a:t>
            </a:r>
          </a:p>
        </p:txBody>
      </p:sp>
      <p:sp>
        <p:nvSpPr>
          <p:cNvPr id="6" name="Text Box 9">
            <a:extLst>
              <a:ext uri="{FF2B5EF4-FFF2-40B4-BE49-F238E27FC236}">
                <a16:creationId xmlns:a16="http://schemas.microsoft.com/office/drawing/2014/main" id="{D7560C26-A98E-7341-98F3-D610E5C4C114}"/>
              </a:ext>
            </a:extLst>
          </p:cNvPr>
          <p:cNvSpPr txBox="1">
            <a:spLocks noChangeArrowheads="1"/>
          </p:cNvSpPr>
          <p:nvPr/>
        </p:nvSpPr>
        <p:spPr bwMode="auto">
          <a:xfrm>
            <a:off x="3449191" y="2653035"/>
            <a:ext cx="990600" cy="415925"/>
          </a:xfrm>
          <a:prstGeom prst="rect">
            <a:avLst/>
          </a:prstGeom>
          <a:noFill/>
          <a:ln w="19050">
            <a:solidFill>
              <a:srgbClr val="0066CC"/>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dirty="0"/>
              <a:t>卡诺图</a:t>
            </a:r>
          </a:p>
        </p:txBody>
      </p:sp>
      <p:sp>
        <p:nvSpPr>
          <p:cNvPr id="7" name="Text Box 10">
            <a:extLst>
              <a:ext uri="{FF2B5EF4-FFF2-40B4-BE49-F238E27FC236}">
                <a16:creationId xmlns:a16="http://schemas.microsoft.com/office/drawing/2014/main" id="{293A800E-2A56-1145-8959-F4048673348F}"/>
              </a:ext>
            </a:extLst>
          </p:cNvPr>
          <p:cNvSpPr txBox="1">
            <a:spLocks noChangeArrowheads="1"/>
          </p:cNvSpPr>
          <p:nvPr/>
        </p:nvSpPr>
        <p:spPr bwMode="auto">
          <a:xfrm>
            <a:off x="3449191" y="2043435"/>
            <a:ext cx="990600" cy="415925"/>
          </a:xfrm>
          <a:prstGeom prst="rect">
            <a:avLst/>
          </a:prstGeom>
          <a:noFill/>
          <a:ln w="19050">
            <a:solidFill>
              <a:srgbClr val="0066CC"/>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algn="l" eaLnBrk="1" hangingPunct="1"/>
            <a:r>
              <a:rPr lang="zh-CN" altLang="en-US" dirty="0"/>
              <a:t>表达式</a:t>
            </a:r>
          </a:p>
        </p:txBody>
      </p:sp>
      <p:sp>
        <p:nvSpPr>
          <p:cNvPr id="8" name="Text Box 11">
            <a:extLst>
              <a:ext uri="{FF2B5EF4-FFF2-40B4-BE49-F238E27FC236}">
                <a16:creationId xmlns:a16="http://schemas.microsoft.com/office/drawing/2014/main" id="{14A76B61-7923-EC48-B369-B9D92B410776}"/>
              </a:ext>
            </a:extLst>
          </p:cNvPr>
          <p:cNvSpPr txBox="1">
            <a:spLocks noChangeArrowheads="1"/>
          </p:cNvSpPr>
          <p:nvPr/>
        </p:nvSpPr>
        <p:spPr bwMode="auto">
          <a:xfrm>
            <a:off x="4896991" y="2424435"/>
            <a:ext cx="1541463" cy="355600"/>
          </a:xfrm>
          <a:prstGeom prst="rect">
            <a:avLst/>
          </a:prstGeom>
          <a:noFill/>
          <a:ln w="19050">
            <a:solidFill>
              <a:srgbClr val="0066CC"/>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600" dirty="0"/>
              <a:t>简化的表达式</a:t>
            </a:r>
          </a:p>
        </p:txBody>
      </p:sp>
      <p:sp>
        <p:nvSpPr>
          <p:cNvPr id="9" name="Text Box 12">
            <a:extLst>
              <a:ext uri="{FF2B5EF4-FFF2-40B4-BE49-F238E27FC236}">
                <a16:creationId xmlns:a16="http://schemas.microsoft.com/office/drawing/2014/main" id="{2E3D6313-5189-3F49-880B-13D389DA0117}"/>
              </a:ext>
            </a:extLst>
          </p:cNvPr>
          <p:cNvSpPr txBox="1">
            <a:spLocks noChangeArrowheads="1"/>
          </p:cNvSpPr>
          <p:nvPr/>
        </p:nvSpPr>
        <p:spPr bwMode="auto">
          <a:xfrm>
            <a:off x="107504" y="2364110"/>
            <a:ext cx="1295400" cy="415925"/>
          </a:xfrm>
          <a:prstGeom prst="rect">
            <a:avLst/>
          </a:prstGeom>
          <a:noFill/>
          <a:ln w="19050">
            <a:solidFill>
              <a:srgbClr val="0066CC"/>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t>设计要求</a:t>
            </a:r>
          </a:p>
        </p:txBody>
      </p:sp>
      <p:sp>
        <p:nvSpPr>
          <p:cNvPr id="10" name="Line 13">
            <a:extLst>
              <a:ext uri="{FF2B5EF4-FFF2-40B4-BE49-F238E27FC236}">
                <a16:creationId xmlns:a16="http://schemas.microsoft.com/office/drawing/2014/main" id="{90FF6F2C-47F4-B242-A23F-82BE1E8A5FE7}"/>
              </a:ext>
            </a:extLst>
          </p:cNvPr>
          <p:cNvSpPr>
            <a:spLocks noChangeShapeType="1"/>
          </p:cNvSpPr>
          <p:nvPr/>
        </p:nvSpPr>
        <p:spPr bwMode="auto">
          <a:xfrm flipV="1">
            <a:off x="1423541" y="2576835"/>
            <a:ext cx="425450" cy="3175"/>
          </a:xfrm>
          <a:prstGeom prst="line">
            <a:avLst/>
          </a:prstGeom>
          <a:noFill/>
          <a:ln w="19050">
            <a:solidFill>
              <a:srgbClr val="0066CC"/>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nvGrpSpPr>
          <p:cNvPr id="11" name="Group 14">
            <a:extLst>
              <a:ext uri="{FF2B5EF4-FFF2-40B4-BE49-F238E27FC236}">
                <a16:creationId xmlns:a16="http://schemas.microsoft.com/office/drawing/2014/main" id="{5EDA616F-C76F-A846-97AA-C89802CE3459}"/>
              </a:ext>
            </a:extLst>
          </p:cNvPr>
          <p:cNvGrpSpPr>
            <a:grpSpLocks/>
          </p:cNvGrpSpPr>
          <p:nvPr/>
        </p:nvGrpSpPr>
        <p:grpSpPr bwMode="auto">
          <a:xfrm>
            <a:off x="2915791" y="2272035"/>
            <a:ext cx="533400" cy="609600"/>
            <a:chOff x="2544" y="3504"/>
            <a:chExt cx="672" cy="384"/>
          </a:xfrm>
        </p:grpSpPr>
        <p:sp>
          <p:nvSpPr>
            <p:cNvPr id="12" name="Line 15">
              <a:extLst>
                <a:ext uri="{FF2B5EF4-FFF2-40B4-BE49-F238E27FC236}">
                  <a16:creationId xmlns:a16="http://schemas.microsoft.com/office/drawing/2014/main" id="{73439790-A838-AE48-A0FE-6EEB791A4180}"/>
                </a:ext>
              </a:extLst>
            </p:cNvPr>
            <p:cNvSpPr>
              <a:spLocks noChangeShapeType="1"/>
            </p:cNvSpPr>
            <p:nvPr/>
          </p:nvSpPr>
          <p:spPr bwMode="auto">
            <a:xfrm>
              <a:off x="2880" y="3504"/>
              <a:ext cx="0" cy="384"/>
            </a:xfrm>
            <a:prstGeom prst="line">
              <a:avLst/>
            </a:prstGeom>
            <a:noFill/>
            <a:ln w="19050">
              <a:solidFill>
                <a:srgbClr val="0066CC"/>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3" name="Line 16">
              <a:extLst>
                <a:ext uri="{FF2B5EF4-FFF2-40B4-BE49-F238E27FC236}">
                  <a16:creationId xmlns:a16="http://schemas.microsoft.com/office/drawing/2014/main" id="{9455ADF0-77D9-344B-BEFE-AC766D636852}"/>
                </a:ext>
              </a:extLst>
            </p:cNvPr>
            <p:cNvSpPr>
              <a:spLocks noChangeShapeType="1"/>
            </p:cNvSpPr>
            <p:nvPr/>
          </p:nvSpPr>
          <p:spPr bwMode="auto">
            <a:xfrm>
              <a:off x="2880" y="3504"/>
              <a:ext cx="336" cy="0"/>
            </a:xfrm>
            <a:prstGeom prst="line">
              <a:avLst/>
            </a:prstGeom>
            <a:noFill/>
            <a:ln w="19050">
              <a:solidFill>
                <a:srgbClr val="0066CC"/>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 name="Line 17">
              <a:extLst>
                <a:ext uri="{FF2B5EF4-FFF2-40B4-BE49-F238E27FC236}">
                  <a16:creationId xmlns:a16="http://schemas.microsoft.com/office/drawing/2014/main" id="{6040805E-7497-AF44-B969-FC84A82274D3}"/>
                </a:ext>
              </a:extLst>
            </p:cNvPr>
            <p:cNvSpPr>
              <a:spLocks noChangeShapeType="1"/>
            </p:cNvSpPr>
            <p:nvPr/>
          </p:nvSpPr>
          <p:spPr bwMode="auto">
            <a:xfrm>
              <a:off x="2880" y="3888"/>
              <a:ext cx="336" cy="0"/>
            </a:xfrm>
            <a:prstGeom prst="line">
              <a:avLst/>
            </a:prstGeom>
            <a:noFill/>
            <a:ln w="19050">
              <a:solidFill>
                <a:srgbClr val="0066CC"/>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5" name="Line 18">
              <a:extLst>
                <a:ext uri="{FF2B5EF4-FFF2-40B4-BE49-F238E27FC236}">
                  <a16:creationId xmlns:a16="http://schemas.microsoft.com/office/drawing/2014/main" id="{38997AF0-AF01-0C46-910B-43911F4A06CE}"/>
                </a:ext>
              </a:extLst>
            </p:cNvPr>
            <p:cNvSpPr>
              <a:spLocks noChangeShapeType="1"/>
            </p:cNvSpPr>
            <p:nvPr/>
          </p:nvSpPr>
          <p:spPr bwMode="auto">
            <a:xfrm>
              <a:off x="2544" y="3696"/>
              <a:ext cx="336" cy="0"/>
            </a:xfrm>
            <a:prstGeom prst="line">
              <a:avLst/>
            </a:prstGeom>
            <a:noFill/>
            <a:ln w="19050">
              <a:solidFill>
                <a:srgbClr val="0066CC"/>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grpSp>
        <p:nvGrpSpPr>
          <p:cNvPr id="16" name="Group 19">
            <a:extLst>
              <a:ext uri="{FF2B5EF4-FFF2-40B4-BE49-F238E27FC236}">
                <a16:creationId xmlns:a16="http://schemas.microsoft.com/office/drawing/2014/main" id="{9401BE6E-DC90-3F40-A29C-BBB1B2FEE868}"/>
              </a:ext>
            </a:extLst>
          </p:cNvPr>
          <p:cNvGrpSpPr>
            <a:grpSpLocks/>
          </p:cNvGrpSpPr>
          <p:nvPr/>
        </p:nvGrpSpPr>
        <p:grpSpPr bwMode="auto">
          <a:xfrm>
            <a:off x="4439791" y="2272035"/>
            <a:ext cx="457200" cy="609600"/>
            <a:chOff x="3888" y="3504"/>
            <a:chExt cx="672" cy="384"/>
          </a:xfrm>
        </p:grpSpPr>
        <p:sp>
          <p:nvSpPr>
            <p:cNvPr id="17" name="Line 20">
              <a:extLst>
                <a:ext uri="{FF2B5EF4-FFF2-40B4-BE49-F238E27FC236}">
                  <a16:creationId xmlns:a16="http://schemas.microsoft.com/office/drawing/2014/main" id="{FDB6BB21-99C6-ED4E-94F9-1E14085876FF}"/>
                </a:ext>
              </a:extLst>
            </p:cNvPr>
            <p:cNvSpPr>
              <a:spLocks noChangeShapeType="1"/>
            </p:cNvSpPr>
            <p:nvPr/>
          </p:nvSpPr>
          <p:spPr bwMode="auto">
            <a:xfrm>
              <a:off x="4224" y="3696"/>
              <a:ext cx="336" cy="0"/>
            </a:xfrm>
            <a:prstGeom prst="line">
              <a:avLst/>
            </a:prstGeom>
            <a:noFill/>
            <a:ln w="19050">
              <a:solidFill>
                <a:srgbClr val="0066CC"/>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8" name="Line 21">
              <a:extLst>
                <a:ext uri="{FF2B5EF4-FFF2-40B4-BE49-F238E27FC236}">
                  <a16:creationId xmlns:a16="http://schemas.microsoft.com/office/drawing/2014/main" id="{5DEDCDEA-1D10-E845-94DB-37EAB6E4D1E5}"/>
                </a:ext>
              </a:extLst>
            </p:cNvPr>
            <p:cNvSpPr>
              <a:spLocks noChangeShapeType="1"/>
            </p:cNvSpPr>
            <p:nvPr/>
          </p:nvSpPr>
          <p:spPr bwMode="auto">
            <a:xfrm>
              <a:off x="4224" y="3504"/>
              <a:ext cx="0" cy="384"/>
            </a:xfrm>
            <a:prstGeom prst="line">
              <a:avLst/>
            </a:prstGeom>
            <a:noFill/>
            <a:ln w="19050">
              <a:solidFill>
                <a:srgbClr val="0066CC"/>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9" name="Line 22">
              <a:extLst>
                <a:ext uri="{FF2B5EF4-FFF2-40B4-BE49-F238E27FC236}">
                  <a16:creationId xmlns:a16="http://schemas.microsoft.com/office/drawing/2014/main" id="{425CF7FA-4D6C-1D4D-8E34-52578200C742}"/>
                </a:ext>
              </a:extLst>
            </p:cNvPr>
            <p:cNvSpPr>
              <a:spLocks noChangeShapeType="1"/>
            </p:cNvSpPr>
            <p:nvPr/>
          </p:nvSpPr>
          <p:spPr bwMode="auto">
            <a:xfrm>
              <a:off x="3888" y="3504"/>
              <a:ext cx="336" cy="0"/>
            </a:xfrm>
            <a:prstGeom prst="line">
              <a:avLst/>
            </a:prstGeom>
            <a:noFill/>
            <a:ln w="19050">
              <a:solidFill>
                <a:srgbClr val="0066CC"/>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0" name="Line 23">
              <a:extLst>
                <a:ext uri="{FF2B5EF4-FFF2-40B4-BE49-F238E27FC236}">
                  <a16:creationId xmlns:a16="http://schemas.microsoft.com/office/drawing/2014/main" id="{ACD7C5C5-9CB2-7742-8433-4BB620B69447}"/>
                </a:ext>
              </a:extLst>
            </p:cNvPr>
            <p:cNvSpPr>
              <a:spLocks noChangeShapeType="1"/>
            </p:cNvSpPr>
            <p:nvPr/>
          </p:nvSpPr>
          <p:spPr bwMode="auto">
            <a:xfrm>
              <a:off x="3888" y="3888"/>
              <a:ext cx="336" cy="0"/>
            </a:xfrm>
            <a:prstGeom prst="line">
              <a:avLst/>
            </a:prstGeom>
            <a:noFill/>
            <a:ln w="19050">
              <a:solidFill>
                <a:srgbClr val="0066CC"/>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
        <p:nvSpPr>
          <p:cNvPr id="21" name="Text Box 27">
            <a:extLst>
              <a:ext uri="{FF2B5EF4-FFF2-40B4-BE49-F238E27FC236}">
                <a16:creationId xmlns:a16="http://schemas.microsoft.com/office/drawing/2014/main" id="{A7006A3E-040A-2B43-8BAA-013348E9089D}"/>
              </a:ext>
            </a:extLst>
          </p:cNvPr>
          <p:cNvSpPr txBox="1">
            <a:spLocks noChangeArrowheads="1"/>
          </p:cNvSpPr>
          <p:nvPr/>
        </p:nvSpPr>
        <p:spPr bwMode="auto">
          <a:xfrm>
            <a:off x="8083105" y="2365698"/>
            <a:ext cx="953392" cy="414337"/>
          </a:xfrm>
          <a:prstGeom prst="rect">
            <a:avLst/>
          </a:prstGeom>
          <a:noFill/>
          <a:ln w="19050">
            <a:solidFill>
              <a:srgbClr val="0066CC"/>
            </a:solid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dirty="0"/>
              <a:t>逻辑图</a:t>
            </a:r>
          </a:p>
        </p:txBody>
      </p:sp>
      <p:sp>
        <p:nvSpPr>
          <p:cNvPr id="22" name="Text Box 28">
            <a:extLst>
              <a:ext uri="{FF2B5EF4-FFF2-40B4-BE49-F238E27FC236}">
                <a16:creationId xmlns:a16="http://schemas.microsoft.com/office/drawing/2014/main" id="{BA864598-3287-1D43-A038-B0B252ED729F}"/>
              </a:ext>
            </a:extLst>
          </p:cNvPr>
          <p:cNvSpPr txBox="1">
            <a:spLocks noChangeArrowheads="1"/>
          </p:cNvSpPr>
          <p:nvPr/>
        </p:nvSpPr>
        <p:spPr bwMode="auto">
          <a:xfrm>
            <a:off x="6801991" y="2424435"/>
            <a:ext cx="1038225" cy="340735"/>
          </a:xfrm>
          <a:prstGeom prst="rect">
            <a:avLst/>
          </a:prstGeom>
          <a:noFill/>
          <a:ln w="19050">
            <a:solidFill>
              <a:srgbClr val="0066CC"/>
            </a:solidFill>
            <a:prstDash val="dash"/>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lvl1pPr eaLnBrk="0" hangingPunct="0">
              <a:defRPr kumimoji="1" sz="2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000" b="1">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50000"/>
              </a:spcBef>
              <a:spcAft>
                <a:spcPct val="0"/>
              </a:spcAft>
              <a:defRPr kumimoji="1" sz="20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600" dirty="0"/>
              <a:t>消除险象</a:t>
            </a:r>
          </a:p>
        </p:txBody>
      </p:sp>
      <p:sp>
        <p:nvSpPr>
          <p:cNvPr id="23" name="Line 30">
            <a:extLst>
              <a:ext uri="{FF2B5EF4-FFF2-40B4-BE49-F238E27FC236}">
                <a16:creationId xmlns:a16="http://schemas.microsoft.com/office/drawing/2014/main" id="{9BA9392D-0836-504B-B458-B2345C18CA0E}"/>
              </a:ext>
            </a:extLst>
          </p:cNvPr>
          <p:cNvSpPr>
            <a:spLocks noChangeShapeType="1"/>
          </p:cNvSpPr>
          <p:nvPr/>
        </p:nvSpPr>
        <p:spPr bwMode="auto">
          <a:xfrm>
            <a:off x="6451154" y="2591123"/>
            <a:ext cx="381000" cy="0"/>
          </a:xfrm>
          <a:prstGeom prst="line">
            <a:avLst/>
          </a:prstGeom>
          <a:noFill/>
          <a:ln w="19050">
            <a:solidFill>
              <a:srgbClr val="0066CC"/>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24" name="Line 31">
            <a:extLst>
              <a:ext uri="{FF2B5EF4-FFF2-40B4-BE49-F238E27FC236}">
                <a16:creationId xmlns:a16="http://schemas.microsoft.com/office/drawing/2014/main" id="{1B29DF79-15E1-C349-BFA4-D11B5EE50195}"/>
              </a:ext>
            </a:extLst>
          </p:cNvPr>
          <p:cNvSpPr>
            <a:spLocks noChangeShapeType="1"/>
          </p:cNvSpPr>
          <p:nvPr/>
        </p:nvSpPr>
        <p:spPr bwMode="auto">
          <a:xfrm>
            <a:off x="7825929" y="2576835"/>
            <a:ext cx="304800" cy="0"/>
          </a:xfrm>
          <a:prstGeom prst="line">
            <a:avLst/>
          </a:prstGeom>
          <a:noFill/>
          <a:ln w="19050">
            <a:solidFill>
              <a:srgbClr val="0066CC"/>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Tree>
  </p:cSld>
  <p:clrMapOvr>
    <a:masterClrMapping/>
  </p:clrMapOvr>
  <p:transition spd="med">
    <p:zoom/>
  </p:transition>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FF6600"/>
      </a:hlink>
      <a:folHlink>
        <a:srgbClr val="808000"/>
      </a:folHlink>
    </a:clrScheme>
    <a:fontScheme name="默认设计模板">
      <a:majorFont>
        <a:latin typeface="Times New Roman"/>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rgbClr val="FF0000"/>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50000"/>
          </a:spcBef>
          <a:spcAft>
            <a:spcPct val="0"/>
          </a:spcAft>
          <a:buClrTx/>
          <a:buSzTx/>
          <a:buFontTx/>
          <a:buNone/>
          <a:defRPr kumimoji="1" lang="zh-CN" altLang="en-US"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solidFill>
            <a:srgbClr val="FF0000"/>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50000"/>
          </a:spcBef>
          <a:spcAft>
            <a:spcPct val="0"/>
          </a:spcAft>
          <a:buClrTx/>
          <a:buSzTx/>
          <a:buFontTx/>
          <a:buNone/>
          <a:defRPr kumimoji="1" lang="zh-CN" altLang="en-US" sz="2400" b="1" i="0" u="none" strike="noStrike" cap="none" normalizeH="0" baseline="0" smtClean="0">
            <a:ln>
              <a:noFill/>
            </a:ln>
            <a:solidFill>
              <a:schemeClr val="tx1"/>
            </a:solidFill>
            <a:effectLst/>
            <a:latin typeface="宋体" panose="02010600030101010101" pitchFamily="2" charset="-122"/>
            <a:ea typeface="宋体" panose="02010600030101010101"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7252</TotalTime>
  <Words>5570</Words>
  <Application>Microsoft Office PowerPoint</Application>
  <PresentationFormat>全屏显示(4:3)</PresentationFormat>
  <Paragraphs>878</Paragraphs>
  <Slides>39</Slides>
  <Notes>38</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3</vt:i4>
      </vt:variant>
      <vt:variant>
        <vt:lpstr>幻灯片标题</vt:lpstr>
      </vt:variant>
      <vt:variant>
        <vt:i4>39</vt:i4>
      </vt:variant>
    </vt:vector>
  </HeadingPairs>
  <TitlesOfParts>
    <vt:vector size="50" baseType="lpstr">
      <vt:lpstr>楷体_GB2312</vt:lpstr>
      <vt:lpstr>SimSun</vt:lpstr>
      <vt:lpstr>SimSun</vt:lpstr>
      <vt:lpstr>Cambria Math</vt:lpstr>
      <vt:lpstr>Symbol</vt:lpstr>
      <vt:lpstr>Times New Roman</vt:lpstr>
      <vt:lpstr>Wingdings</vt:lpstr>
      <vt:lpstr>默认设计模板</vt:lpstr>
      <vt:lpstr>文档</vt:lpstr>
      <vt:lpstr>公式</vt:lpstr>
      <vt:lpstr>Equation</vt:lpstr>
      <vt:lpstr>第3章   组合逻辑电路分析与设计 </vt:lpstr>
      <vt:lpstr>3.1组合逻辑电路的分析</vt:lpstr>
      <vt:lpstr>3.1.1 组合逻辑电路分析的一般方法 </vt:lpstr>
      <vt:lpstr>3.1.2 组合逻辑电路分析举例</vt:lpstr>
      <vt:lpstr>3.1.2 组合逻辑电路分析举例</vt:lpstr>
      <vt:lpstr>例3.2 分析如图所示的组合逻辑电路 </vt:lpstr>
      <vt:lpstr>例3.3</vt:lpstr>
      <vt:lpstr>例3.3</vt:lpstr>
      <vt:lpstr>3.2 组合逻辑电路的设计</vt:lpstr>
      <vt:lpstr>例3.4 用“与非”门设计一个四变量的“多数表决电路”。 </vt:lpstr>
      <vt:lpstr>例3.5</vt:lpstr>
      <vt:lpstr>例3.6</vt:lpstr>
      <vt:lpstr>例3.7</vt:lpstr>
      <vt:lpstr>例3.8</vt:lpstr>
      <vt:lpstr>例3.8</vt:lpstr>
      <vt:lpstr>3.2.2 组合逻辑电路设计中应考虑的问题</vt:lpstr>
      <vt:lpstr>1. 逻辑函数形式的变换</vt:lpstr>
      <vt:lpstr>(3) 逻辑函数的“与或非”门实现</vt:lpstr>
      <vt:lpstr>1. 逻辑函数形式的变换</vt:lpstr>
      <vt:lpstr>2. 多输出组合逻辑电路的设计</vt:lpstr>
      <vt:lpstr>3. 包含无关项的组合逻辑电路的设计 </vt:lpstr>
      <vt:lpstr>3. 包含无关项的组合逻辑电路的设计 </vt:lpstr>
      <vt:lpstr>4. 考虑级数的组合逻辑电路设计 </vt:lpstr>
      <vt:lpstr>PowerPoint 演示文稿</vt:lpstr>
      <vt:lpstr>PowerPoint 演示文稿</vt:lpstr>
      <vt:lpstr>PowerPoint 演示文稿</vt:lpstr>
      <vt:lpstr>二、竞争与险象的产生</vt:lpstr>
      <vt:lpstr>非临界竞争和临界竞争 </vt:lpstr>
      <vt:lpstr>三、险象的分类</vt:lpstr>
      <vt:lpstr>四 险象的判断</vt:lpstr>
      <vt:lpstr>例3.15</vt:lpstr>
      <vt:lpstr>例3.16</vt:lpstr>
      <vt:lpstr>四 险象的判断</vt:lpstr>
      <vt:lpstr>五 险象的消除</vt:lpstr>
      <vt:lpstr>例2.19</vt:lpstr>
      <vt:lpstr>例3.20</vt:lpstr>
      <vt:lpstr>2. 增加惯性延时环节法</vt:lpstr>
      <vt:lpstr>3. 选通法</vt:lpstr>
      <vt:lpstr>总结</vt:lpstr>
    </vt:vector>
  </TitlesOfParts>
  <Company>西安电子科技大学出版社</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znq</dc:creator>
  <cp:lastModifiedBy>1030824397@qq.com</cp:lastModifiedBy>
  <cp:revision>346</cp:revision>
  <dcterms:created xsi:type="dcterms:W3CDTF">2002-12-23T00:52:00Z</dcterms:created>
  <dcterms:modified xsi:type="dcterms:W3CDTF">2024-03-03T02:59:24Z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2052-10.1.0.7245</vt:lpwstr>
  </property>
</Properties>
</file>