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705" r:id="rId2"/>
    <p:sldId id="275" r:id="rId3"/>
    <p:sldId id="474" r:id="rId4"/>
    <p:sldId id="279" r:id="rId5"/>
    <p:sldId id="280" r:id="rId6"/>
    <p:sldId id="281" r:id="rId7"/>
    <p:sldId id="475" r:id="rId8"/>
    <p:sldId id="282" r:id="rId9"/>
    <p:sldId id="477" r:id="rId10"/>
    <p:sldId id="703" r:id="rId11"/>
    <p:sldId id="478" r:id="rId12"/>
    <p:sldId id="283" r:id="rId13"/>
    <p:sldId id="285" r:id="rId14"/>
    <p:sldId id="456" r:id="rId15"/>
    <p:sldId id="286" r:id="rId16"/>
    <p:sldId id="287" r:id="rId17"/>
    <p:sldId id="289" r:id="rId18"/>
    <p:sldId id="290" r:id="rId19"/>
    <p:sldId id="291" r:id="rId20"/>
    <p:sldId id="292" r:id="rId21"/>
    <p:sldId id="317" r:id="rId22"/>
    <p:sldId id="318" r:id="rId23"/>
    <p:sldId id="809" r:id="rId24"/>
    <p:sldId id="320" r:id="rId25"/>
    <p:sldId id="321" r:id="rId26"/>
    <p:sldId id="322" r:id="rId27"/>
    <p:sldId id="709" r:id="rId28"/>
    <p:sldId id="330" r:id="rId29"/>
    <p:sldId id="331" r:id="rId30"/>
    <p:sldId id="332" r:id="rId31"/>
    <p:sldId id="333" r:id="rId32"/>
    <p:sldId id="334" r:id="rId33"/>
    <p:sldId id="435" r:id="rId34"/>
    <p:sldId id="463" r:id="rId35"/>
    <p:sldId id="430" r:id="rId36"/>
    <p:sldId id="431" r:id="rId37"/>
    <p:sldId id="432" r:id="rId38"/>
    <p:sldId id="433" r:id="rId39"/>
    <p:sldId id="495" r:id="rId40"/>
    <p:sldId id="496" r:id="rId41"/>
    <p:sldId id="497" r:id="rId42"/>
    <p:sldId id="498" r:id="rId43"/>
    <p:sldId id="499" r:id="rId44"/>
    <p:sldId id="817" r:id="rId45"/>
    <p:sldId id="501" r:id="rId46"/>
    <p:sldId id="328" r:id="rId47"/>
    <p:sldId id="329" r:id="rId48"/>
    <p:sldId id="482" r:id="rId49"/>
    <p:sldId id="725" r:id="rId50"/>
    <p:sldId id="726" r:id="rId51"/>
    <p:sldId id="707" r:id="rId52"/>
    <p:sldId id="710" r:id="rId53"/>
    <p:sldId id="720" r:id="rId54"/>
    <p:sldId id="711" r:id="rId55"/>
    <p:sldId id="712" r:id="rId56"/>
    <p:sldId id="713" r:id="rId57"/>
    <p:sldId id="714" r:id="rId58"/>
    <p:sldId id="715" r:id="rId59"/>
    <p:sldId id="716" r:id="rId60"/>
    <p:sldId id="694" r:id="rId61"/>
  </p:sldIdLst>
  <p:sldSz cx="9144000" cy="6858000" type="screen4x3"/>
  <p:notesSz cx="6858000" cy="9144000"/>
  <p:defaultTextStyle>
    <a:defPPr>
      <a:defRPr lang="zh-CN"/>
    </a:defPPr>
    <a:lvl1pPr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6" autoAdjust="0"/>
    <p:restoredTop sz="92579" autoAdjust="0"/>
  </p:normalViewPr>
  <p:slideViewPr>
    <p:cSldViewPr>
      <p:cViewPr varScale="1">
        <p:scale>
          <a:sx n="92" d="100"/>
          <a:sy n="92" d="100"/>
        </p:scale>
        <p:origin x="1580" y="4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4356"/>
    </p:cViewPr>
  </p:sorterViewPr>
  <p:notesViewPr>
    <p:cSldViewPr>
      <p:cViewPr varScale="1">
        <p:scale>
          <a:sx n="60" d="100"/>
          <a:sy n="60" d="100"/>
        </p:scale>
        <p:origin x="-115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0DECB8B-A6CD-42BC-8DF8-93687DD5414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075" name="Rectangle 3">
            <a:extLst>
              <a:ext uri="{FF2B5EF4-FFF2-40B4-BE49-F238E27FC236}">
                <a16:creationId xmlns:a16="http://schemas.microsoft.com/office/drawing/2014/main" id="{3094F5D7-F2B8-4818-A5F2-C0E5061AB0B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539E44E6-FC3F-4A8A-80CD-46C8D906EB55}"/>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077" name="Rectangle 5">
            <a:extLst>
              <a:ext uri="{FF2B5EF4-FFF2-40B4-BE49-F238E27FC236}">
                <a16:creationId xmlns:a16="http://schemas.microsoft.com/office/drawing/2014/main" id="{5A0ABE7D-D690-4466-8E36-2EB27A98CC40}"/>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31980B05-AE65-4865-9BB7-7DFD74A8F359}"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8F06F99-7B0B-499A-82A9-50808537A4B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26627" name="Rectangle 3">
            <a:extLst>
              <a:ext uri="{FF2B5EF4-FFF2-40B4-BE49-F238E27FC236}">
                <a16:creationId xmlns:a16="http://schemas.microsoft.com/office/drawing/2014/main" id="{4A903D07-3CA0-4F46-8BB9-764A2AE9785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52D8689B-53C5-4E3F-8533-12021D50A4D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a:extLst>
              <a:ext uri="{FF2B5EF4-FFF2-40B4-BE49-F238E27FC236}">
                <a16:creationId xmlns:a16="http://schemas.microsoft.com/office/drawing/2014/main" id="{AE10F4A5-BDAC-416A-88C5-DF40C3690B5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a:extLst>
              <a:ext uri="{FF2B5EF4-FFF2-40B4-BE49-F238E27FC236}">
                <a16:creationId xmlns:a16="http://schemas.microsoft.com/office/drawing/2014/main" id="{633999EF-6E1C-4A22-9061-B758FECF0EA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26631" name="Rectangle 7">
            <a:extLst>
              <a:ext uri="{FF2B5EF4-FFF2-40B4-BE49-F238E27FC236}">
                <a16:creationId xmlns:a16="http://schemas.microsoft.com/office/drawing/2014/main" id="{51660DF5-BF12-4C41-8768-DEDBD3F3C7A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A6E3DC1-BCE4-4040-B5DD-5902D234DBF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DD6BA4D-456E-47A2-AE9B-3C136B7F3BA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0B40D14-AB8D-477A-8A5A-239A8D7CDDC9}" type="slidenum">
              <a:rPr lang="en-US" altLang="zh-CN"/>
              <a:pPr>
                <a:spcBef>
                  <a:spcPct val="0"/>
                </a:spcBef>
              </a:pPr>
              <a:t>1</a:t>
            </a:fld>
            <a:endParaRPr lang="en-US" altLang="zh-CN"/>
          </a:p>
        </p:txBody>
      </p:sp>
      <p:sp>
        <p:nvSpPr>
          <p:cNvPr id="5123" name="Rectangle 2">
            <a:extLst>
              <a:ext uri="{FF2B5EF4-FFF2-40B4-BE49-F238E27FC236}">
                <a16:creationId xmlns:a16="http://schemas.microsoft.com/office/drawing/2014/main" id="{A781660F-FDFC-4CB8-A599-8A74E276FA55}"/>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C6541FD-4974-436B-9A24-344A134FE1E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8EDFBDD-2EF1-45E7-A630-6ED2D64E067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D707F9-CD07-4CAB-A47D-89D71FF73B05}" type="slidenum">
              <a:rPr lang="en-US" altLang="zh-CN"/>
              <a:pPr>
                <a:spcBef>
                  <a:spcPct val="0"/>
                </a:spcBef>
              </a:pPr>
              <a:t>11</a:t>
            </a:fld>
            <a:endParaRPr lang="en-US" altLang="zh-CN"/>
          </a:p>
        </p:txBody>
      </p:sp>
      <p:sp>
        <p:nvSpPr>
          <p:cNvPr id="26627" name="Rectangle 2">
            <a:extLst>
              <a:ext uri="{FF2B5EF4-FFF2-40B4-BE49-F238E27FC236}">
                <a16:creationId xmlns:a16="http://schemas.microsoft.com/office/drawing/2014/main" id="{09DD1FFA-9A17-4C77-995A-F24B60ED023A}"/>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2E3E534F-E08D-4470-A805-C413DFD5FE1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3A67F36-2533-4C84-9684-7A479E4D80E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252E2A-BBFD-4617-802B-B60A7E8F326C}" type="slidenum">
              <a:rPr lang="en-US" altLang="zh-CN"/>
              <a:pPr>
                <a:spcBef>
                  <a:spcPct val="0"/>
                </a:spcBef>
              </a:pPr>
              <a:t>12</a:t>
            </a:fld>
            <a:endParaRPr lang="en-US" altLang="zh-CN"/>
          </a:p>
        </p:txBody>
      </p:sp>
      <p:sp>
        <p:nvSpPr>
          <p:cNvPr id="28675" name="Rectangle 2">
            <a:extLst>
              <a:ext uri="{FF2B5EF4-FFF2-40B4-BE49-F238E27FC236}">
                <a16:creationId xmlns:a16="http://schemas.microsoft.com/office/drawing/2014/main" id="{52139782-D2AF-4F71-AC72-9A0B37C96ADF}"/>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D20494AF-2609-4963-B6AE-F2EC8527A12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3EFD7E9-362C-4433-BBD3-BA853AAD5AA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4F56DF-5F5F-4E32-BAF0-CDC713064B43}" type="slidenum">
              <a:rPr lang="en-US" altLang="zh-CN"/>
              <a:pPr>
                <a:spcBef>
                  <a:spcPct val="0"/>
                </a:spcBef>
              </a:pPr>
              <a:t>13</a:t>
            </a:fld>
            <a:endParaRPr lang="en-US" altLang="zh-CN"/>
          </a:p>
        </p:txBody>
      </p:sp>
      <p:sp>
        <p:nvSpPr>
          <p:cNvPr id="31747" name="Rectangle 2">
            <a:extLst>
              <a:ext uri="{FF2B5EF4-FFF2-40B4-BE49-F238E27FC236}">
                <a16:creationId xmlns:a16="http://schemas.microsoft.com/office/drawing/2014/main" id="{EAFFEA1F-E894-44C7-A3EB-E9582C26C84F}"/>
              </a:ext>
            </a:extLst>
          </p:cNvPr>
          <p:cNvSpPr>
            <a:spLocks noGrp="1" noRot="1" noChangeAspect="1" noChangeArrowheads="1" noTextEdit="1"/>
          </p:cNvSpPr>
          <p:nvPr>
            <p:ph type="sldImg"/>
          </p:nvPr>
        </p:nvSpPr>
        <p:spPr>
          <a:xfrm>
            <a:off x="1141413" y="701675"/>
            <a:ext cx="4578350" cy="3435350"/>
          </a:xfrm>
          <a:ln/>
        </p:spPr>
      </p:sp>
      <p:sp>
        <p:nvSpPr>
          <p:cNvPr id="31748" name="Rectangle 3">
            <a:extLst>
              <a:ext uri="{FF2B5EF4-FFF2-40B4-BE49-F238E27FC236}">
                <a16:creationId xmlns:a16="http://schemas.microsoft.com/office/drawing/2014/main" id="{764B8A1B-CD26-467F-8CA5-A736A12E1C22}"/>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Later in the course, we will see that operators can themselves be defined in terms of functions.  This slide doesn</a:t>
            </a:r>
            <a:r>
              <a:rPr lang="en-US" altLang="zh-CN">
                <a:latin typeface="Times New Roman" panose="02020603050405020304" pitchFamily="18" charset="0"/>
              </a:rPr>
              <a:t>’</a:t>
            </a:r>
            <a:r>
              <a:rPr lang="en-US" altLang="zh-CN"/>
              <a:t>t define them that way because we haven</a:t>
            </a:r>
            <a:r>
              <a:rPr lang="en-US" altLang="zh-CN">
                <a:latin typeface="Times New Roman" panose="02020603050405020304" pitchFamily="18" charset="0"/>
              </a:rPr>
              <a:t>’</a:t>
            </a:r>
            <a:r>
              <a:rPr lang="en-US" altLang="zh-CN"/>
              <a:t>t defined functions yet.  But for your reference, when you come back to study this section after learning about functions, in general, an </a:t>
            </a:r>
            <a:r>
              <a:rPr lang="en-US" altLang="zh-CN" i="1"/>
              <a:t>n</a:t>
            </a:r>
            <a:r>
              <a:rPr lang="en-US" altLang="zh-CN"/>
              <a:t>-ary operator </a:t>
            </a:r>
            <a:r>
              <a:rPr lang="en-US" altLang="zh-CN" i="1"/>
              <a:t>O</a:t>
            </a:r>
            <a:r>
              <a:rPr lang="en-US" altLang="zh-CN"/>
              <a:t> on any set </a:t>
            </a:r>
            <a:r>
              <a:rPr lang="en-US" altLang="zh-CN" i="1"/>
              <a:t>S</a:t>
            </a:r>
            <a:r>
              <a:rPr lang="en-US" altLang="zh-CN"/>
              <a:t> (the </a:t>
            </a:r>
            <a:r>
              <a:rPr lang="en-US" altLang="zh-CN" i="1"/>
              <a:t>domain</a:t>
            </a:r>
            <a:r>
              <a:rPr lang="en-US" altLang="zh-CN"/>
              <a:t> of the operator) is a function </a:t>
            </a:r>
            <a:r>
              <a:rPr lang="en-US" altLang="zh-CN" i="1"/>
              <a:t>O</a:t>
            </a:r>
            <a:r>
              <a:rPr lang="en-US" altLang="zh-CN"/>
              <a:t>:</a:t>
            </a:r>
            <a:r>
              <a:rPr lang="en-US" altLang="zh-CN" i="1"/>
              <a:t>S</a:t>
            </a:r>
            <a:r>
              <a:rPr lang="en-US" altLang="zh-CN"/>
              <a:t>^</a:t>
            </a:r>
            <a:r>
              <a:rPr lang="en-US" altLang="zh-CN" i="1"/>
              <a:t>n</a:t>
            </a:r>
            <a:r>
              <a:rPr lang="en-US" altLang="zh-CN"/>
              <a:t>-&gt;</a:t>
            </a:r>
            <a:r>
              <a:rPr lang="en-US" altLang="zh-CN" i="1"/>
              <a:t>S</a:t>
            </a:r>
            <a:r>
              <a:rPr lang="en-US" altLang="zh-CN"/>
              <a:t> mapping </a:t>
            </a:r>
            <a:r>
              <a:rPr lang="en-US" altLang="zh-CN" i="1"/>
              <a:t>n</a:t>
            </a:r>
            <a:r>
              <a:rPr lang="en-US" altLang="zh-CN"/>
              <a:t>-tuples of members of </a:t>
            </a:r>
            <a:r>
              <a:rPr lang="en-US" altLang="zh-CN" i="1"/>
              <a:t>S</a:t>
            </a:r>
            <a:r>
              <a:rPr lang="en-US" altLang="zh-CN"/>
              <a:t> (the </a:t>
            </a:r>
            <a:r>
              <a:rPr lang="en-US" altLang="zh-CN" i="1"/>
              <a:t>operands</a:t>
            </a:r>
            <a:r>
              <a:rPr lang="en-US" altLang="zh-CN"/>
              <a:t>) to members of </a:t>
            </a:r>
            <a:r>
              <a:rPr lang="en-US" altLang="zh-CN" i="1"/>
              <a:t>S</a:t>
            </a:r>
            <a:r>
              <a:rPr lang="en-US" altLang="zh-CN"/>
              <a:t>.  </a:t>
            </a:r>
            <a:r>
              <a:rPr lang="en-US" altLang="zh-CN">
                <a:latin typeface="Times New Roman" panose="02020603050405020304" pitchFamily="18" charset="0"/>
              </a:rPr>
              <a:t>“</a:t>
            </a:r>
            <a:r>
              <a:rPr lang="en-US" altLang="zh-CN" i="1"/>
              <a:t>S</a:t>
            </a:r>
            <a:r>
              <a:rPr lang="en-US" altLang="zh-CN"/>
              <a:t>^</a:t>
            </a:r>
            <a:r>
              <a:rPr lang="en-US" altLang="zh-CN" i="1"/>
              <a:t>n</a:t>
            </a:r>
            <a:r>
              <a:rPr lang="en-US" altLang="zh-CN">
                <a:latin typeface="Times New Roman" panose="02020603050405020304" pitchFamily="18" charset="0"/>
              </a:rPr>
              <a:t>”</a:t>
            </a:r>
            <a:r>
              <a:rPr lang="en-US" altLang="zh-CN"/>
              <a:t> here denotes </a:t>
            </a:r>
            <a:r>
              <a:rPr lang="en-US" altLang="zh-CN" i="1"/>
              <a:t>S</a:t>
            </a:r>
            <a:r>
              <a:rPr lang="en-US" altLang="zh-CN"/>
              <a:t> with </a:t>
            </a:r>
            <a:r>
              <a:rPr lang="en-US" altLang="zh-CN" i="1"/>
              <a:t>n</a:t>
            </a:r>
            <a:r>
              <a:rPr lang="en-US" altLang="zh-CN"/>
              <a:t> as a superscript, that is, the </a:t>
            </a:r>
            <a:r>
              <a:rPr lang="en-US" altLang="zh-CN" i="1"/>
              <a:t>n</a:t>
            </a:r>
            <a:r>
              <a:rPr lang="en-US" altLang="zh-CN"/>
              <a:t>th Cartesian power of </a:t>
            </a:r>
            <a:r>
              <a:rPr lang="en-US" altLang="zh-CN" i="1"/>
              <a:t>S</a:t>
            </a:r>
            <a:r>
              <a:rPr lang="en-US" altLang="zh-CN"/>
              <a:t>.  All this will be defined later when we talk about set theory.</a:t>
            </a:r>
          </a:p>
          <a:p>
            <a:pPr eaLnBrk="1" hangingPunct="1"/>
            <a:r>
              <a:rPr lang="en-US" altLang="zh-CN"/>
              <a:t>	For Boolean operators, the set we are dealing with is B={True,False}.</a:t>
            </a:r>
          </a:p>
          <a:p>
            <a:pPr eaLnBrk="1" hangingPunct="1"/>
            <a:r>
              <a:rPr lang="en-US" altLang="zh-CN"/>
              <a:t>	A unary Boolean operator U is a function U:B-&gt;B, while a binary Boolean operator T is a function T:(B,B)-&gt;B.</a:t>
            </a:r>
          </a:p>
          <a:p>
            <a:pPr eaLnBrk="1" hangingPunct="1"/>
            <a:r>
              <a:rPr lang="en-US" altLang="zh-CN"/>
              <a:t>	Binary operators are conventionally written in between their operands, while unary operators are usually written in front of their operands.  (One exception is the post-increment and post-decrement operators in C/C++/Java, which are written after their operands.)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1CB4AED-2C11-4B4F-AD40-1CB83996ACC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B5817E4-FD11-432C-9B8B-B17555382E35}" type="slidenum">
              <a:rPr lang="en-US" altLang="zh-CN"/>
              <a:pPr>
                <a:spcBef>
                  <a:spcPct val="0"/>
                </a:spcBef>
              </a:pPr>
              <a:t>14</a:t>
            </a:fld>
            <a:endParaRPr lang="en-US" altLang="zh-CN"/>
          </a:p>
        </p:txBody>
      </p:sp>
      <p:sp>
        <p:nvSpPr>
          <p:cNvPr id="33795" name="Rectangle 2">
            <a:extLst>
              <a:ext uri="{FF2B5EF4-FFF2-40B4-BE49-F238E27FC236}">
                <a16:creationId xmlns:a16="http://schemas.microsoft.com/office/drawing/2014/main" id="{B7AB6CEB-0C6C-4D3F-8105-68B0D50F482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B2DC7ABF-AB53-4802-98F7-436332C5DAE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4769E96-4537-4275-8F0B-23CDD33F0DF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5E068C-0C13-48E6-8D3C-55F476148C0B}" type="slidenum">
              <a:rPr lang="en-US" altLang="zh-CN"/>
              <a:pPr>
                <a:spcBef>
                  <a:spcPct val="0"/>
                </a:spcBef>
              </a:pPr>
              <a:t>15</a:t>
            </a:fld>
            <a:endParaRPr lang="en-US" altLang="zh-CN"/>
          </a:p>
        </p:txBody>
      </p:sp>
      <p:sp>
        <p:nvSpPr>
          <p:cNvPr id="35843" name="Rectangle 2">
            <a:extLst>
              <a:ext uri="{FF2B5EF4-FFF2-40B4-BE49-F238E27FC236}">
                <a16:creationId xmlns:a16="http://schemas.microsoft.com/office/drawing/2014/main" id="{95D24D6A-784D-48F9-B64B-8788F5060312}"/>
              </a:ext>
            </a:extLst>
          </p:cNvPr>
          <p:cNvSpPr>
            <a:spLocks noGrp="1" noRot="1" noChangeAspect="1" noChangeArrowheads="1" noTextEdit="1"/>
          </p:cNvSpPr>
          <p:nvPr>
            <p:ph type="sldImg"/>
          </p:nvPr>
        </p:nvSpPr>
        <p:spPr>
          <a:xfrm>
            <a:off x="1141413" y="701675"/>
            <a:ext cx="4578350" cy="3435350"/>
          </a:xfrm>
          <a:ln/>
        </p:spPr>
      </p:sp>
      <p:sp>
        <p:nvSpPr>
          <p:cNvPr id="35844" name="Rectangle 3">
            <a:extLst>
              <a:ext uri="{FF2B5EF4-FFF2-40B4-BE49-F238E27FC236}">
                <a16:creationId xmlns:a16="http://schemas.microsoft.com/office/drawing/2014/main" id="{9C781D92-A0C5-47A3-93B3-A58BEA411517}"/>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CE148A4D-BC05-4D39-911F-839B53E7B6D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DFDB82-C081-451E-B916-18D2861DA056}" type="slidenum">
              <a:rPr lang="en-US" altLang="zh-CN"/>
              <a:pPr>
                <a:spcBef>
                  <a:spcPct val="0"/>
                </a:spcBef>
              </a:pPr>
              <a:t>16</a:t>
            </a:fld>
            <a:endParaRPr lang="en-US" altLang="zh-CN"/>
          </a:p>
        </p:txBody>
      </p:sp>
      <p:sp>
        <p:nvSpPr>
          <p:cNvPr id="38915" name="Rectangle 2">
            <a:extLst>
              <a:ext uri="{FF2B5EF4-FFF2-40B4-BE49-F238E27FC236}">
                <a16:creationId xmlns:a16="http://schemas.microsoft.com/office/drawing/2014/main" id="{80575D4E-6B83-4DF9-9FCB-B88F4298F1F1}"/>
              </a:ext>
            </a:extLst>
          </p:cNvPr>
          <p:cNvSpPr>
            <a:spLocks noGrp="1" noRot="1" noChangeAspect="1" noChangeArrowheads="1" noTextEdit="1"/>
          </p:cNvSpPr>
          <p:nvPr>
            <p:ph type="sldImg"/>
          </p:nvPr>
        </p:nvSpPr>
        <p:spPr>
          <a:xfrm>
            <a:off x="1141413" y="701675"/>
            <a:ext cx="4578350" cy="3435350"/>
          </a:xfrm>
          <a:ln/>
        </p:spPr>
      </p:sp>
      <p:sp>
        <p:nvSpPr>
          <p:cNvPr id="38916" name="Rectangle 3">
            <a:extLst>
              <a:ext uri="{FF2B5EF4-FFF2-40B4-BE49-F238E27FC236}">
                <a16:creationId xmlns:a16="http://schemas.microsoft.com/office/drawing/2014/main" id="{E6561FA7-F6C7-40D5-8115-9844217A8B1A}"/>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A0C1633-5ABA-481B-B285-4DEBFB13B0B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E067CC-C56D-4D20-BE17-1BD1E9493FF5}" type="slidenum">
              <a:rPr lang="en-US" altLang="zh-CN"/>
              <a:pPr>
                <a:spcBef>
                  <a:spcPct val="0"/>
                </a:spcBef>
              </a:pPr>
              <a:t>17</a:t>
            </a:fld>
            <a:endParaRPr lang="en-US" altLang="zh-CN"/>
          </a:p>
        </p:txBody>
      </p:sp>
      <p:sp>
        <p:nvSpPr>
          <p:cNvPr id="45059" name="Rectangle 2">
            <a:extLst>
              <a:ext uri="{FF2B5EF4-FFF2-40B4-BE49-F238E27FC236}">
                <a16:creationId xmlns:a16="http://schemas.microsoft.com/office/drawing/2014/main" id="{BB88ADD5-EB96-4E01-9631-DF8157FF311D}"/>
              </a:ext>
            </a:extLst>
          </p:cNvPr>
          <p:cNvSpPr>
            <a:spLocks noGrp="1" noRot="1" noChangeAspect="1" noChangeArrowheads="1" noTextEdit="1"/>
          </p:cNvSpPr>
          <p:nvPr>
            <p:ph type="sldImg"/>
          </p:nvPr>
        </p:nvSpPr>
        <p:spPr>
          <a:xfrm>
            <a:off x="1141413" y="701675"/>
            <a:ext cx="4578350" cy="3435350"/>
          </a:xfrm>
          <a:ln/>
        </p:spPr>
      </p:sp>
      <p:sp>
        <p:nvSpPr>
          <p:cNvPr id="45060" name="Rectangle 3">
            <a:extLst>
              <a:ext uri="{FF2B5EF4-FFF2-40B4-BE49-F238E27FC236}">
                <a16:creationId xmlns:a16="http://schemas.microsoft.com/office/drawing/2014/main" id="{354F90F6-E13F-4C80-AF89-98A7976917EC}"/>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C3F080D-461C-4EDD-8F2E-B5A84213563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780C798-E847-4BDE-AFFD-EC84072F4A6C}" type="slidenum">
              <a:rPr lang="en-US" altLang="zh-CN"/>
              <a:pPr>
                <a:spcBef>
                  <a:spcPct val="0"/>
                </a:spcBef>
              </a:pPr>
              <a:t>18</a:t>
            </a:fld>
            <a:endParaRPr lang="en-US" altLang="zh-CN"/>
          </a:p>
        </p:txBody>
      </p:sp>
      <p:sp>
        <p:nvSpPr>
          <p:cNvPr id="47107" name="Rectangle 2">
            <a:extLst>
              <a:ext uri="{FF2B5EF4-FFF2-40B4-BE49-F238E27FC236}">
                <a16:creationId xmlns:a16="http://schemas.microsoft.com/office/drawing/2014/main" id="{61CD4BB6-5A45-46CA-A674-7E89EC4B8C7D}"/>
              </a:ext>
            </a:extLst>
          </p:cNvPr>
          <p:cNvSpPr>
            <a:spLocks noGrp="1" noRot="1" noChangeAspect="1" noChangeArrowheads="1" noTextEdit="1"/>
          </p:cNvSpPr>
          <p:nvPr>
            <p:ph type="sldImg"/>
          </p:nvPr>
        </p:nvSpPr>
        <p:spPr>
          <a:xfrm>
            <a:off x="1141413" y="701675"/>
            <a:ext cx="4578350" cy="3435350"/>
          </a:xfrm>
          <a:ln/>
        </p:spPr>
      </p:sp>
      <p:sp>
        <p:nvSpPr>
          <p:cNvPr id="47108" name="Rectangle 3">
            <a:extLst>
              <a:ext uri="{FF2B5EF4-FFF2-40B4-BE49-F238E27FC236}">
                <a16:creationId xmlns:a16="http://schemas.microsoft.com/office/drawing/2014/main" id="{49BA7844-D4CB-46F5-8EA6-EFE43C5CE757}"/>
              </a:ext>
            </a:extLst>
          </p:cNvPr>
          <p:cNvSpPr>
            <a:spLocks noGrp="1" noChangeArrowheads="1"/>
          </p:cNvSpPr>
          <p:nvPr>
            <p:ph type="body" idx="1"/>
          </p:nvPr>
        </p:nvSpPr>
        <p:spPr>
          <a:xfrm>
            <a:off x="912813" y="4371975"/>
            <a:ext cx="5032375" cy="4060825"/>
          </a:xfrm>
          <a:noFill/>
        </p:spPr>
        <p:txBody>
          <a:bodyPr/>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1E6D215-50B1-4146-BDE5-EF3B5772D5D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EE1F0AD-0800-4F03-B560-8085CDB3315D}" type="slidenum">
              <a:rPr lang="en-US" altLang="zh-CN"/>
              <a:pPr>
                <a:spcBef>
                  <a:spcPct val="0"/>
                </a:spcBef>
              </a:pPr>
              <a:t>19</a:t>
            </a:fld>
            <a:endParaRPr lang="en-US" altLang="zh-CN"/>
          </a:p>
        </p:txBody>
      </p:sp>
      <p:sp>
        <p:nvSpPr>
          <p:cNvPr id="49155" name="Rectangle 2">
            <a:extLst>
              <a:ext uri="{FF2B5EF4-FFF2-40B4-BE49-F238E27FC236}">
                <a16:creationId xmlns:a16="http://schemas.microsoft.com/office/drawing/2014/main" id="{E1BC28FB-54AD-4E3E-8371-6652A056ACF2}"/>
              </a:ext>
            </a:extLst>
          </p:cNvPr>
          <p:cNvSpPr>
            <a:spLocks noGrp="1" noRot="1" noChangeAspect="1" noChangeArrowheads="1" noTextEdit="1"/>
          </p:cNvSpPr>
          <p:nvPr>
            <p:ph type="sldImg"/>
          </p:nvPr>
        </p:nvSpPr>
        <p:spPr>
          <a:xfrm>
            <a:off x="1141413" y="701675"/>
            <a:ext cx="4578350" cy="3435350"/>
          </a:xfrm>
          <a:ln/>
        </p:spPr>
      </p:sp>
      <p:sp>
        <p:nvSpPr>
          <p:cNvPr id="49156" name="Rectangle 3">
            <a:extLst>
              <a:ext uri="{FF2B5EF4-FFF2-40B4-BE49-F238E27FC236}">
                <a16:creationId xmlns:a16="http://schemas.microsoft.com/office/drawing/2014/main" id="{B0FD93C0-89C1-45D2-A796-B784A25EA8D5}"/>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OR is also commutative and associative.</a:t>
            </a:r>
          </a:p>
          <a:p>
            <a:pPr eaLnBrk="1" hangingPunct="1"/>
            <a:r>
              <a:rPr lang="en-US" altLang="zh-CN"/>
              <a:t>	The animated picture on the right is just a memory device to help you remember that the disjunction operator is symbolized with a downward-pointing wedge, like the blade of an axe, because it </a:t>
            </a:r>
            <a:r>
              <a:rPr lang="en-US" altLang="zh-CN">
                <a:latin typeface="Times New Roman" panose="02020603050405020304" pitchFamily="18" charset="0"/>
              </a:rPr>
              <a:t>“</a:t>
            </a:r>
            <a:r>
              <a:rPr lang="en-US" altLang="zh-CN"/>
              <a:t>splits</a:t>
            </a:r>
            <a:r>
              <a:rPr lang="en-US" altLang="zh-CN">
                <a:latin typeface="Times New Roman" panose="02020603050405020304" pitchFamily="18" charset="0"/>
              </a:rPr>
              <a:t>”</a:t>
            </a:r>
            <a:r>
              <a:rPr lang="en-US" altLang="zh-CN"/>
              <a:t> a proposition into two parts, such that you can take either part (or both), if you are trying to decide how to make the whole proposition true.</a:t>
            </a:r>
          </a:p>
          <a:p>
            <a:pPr eaLnBrk="1" hangingPunct="1"/>
            <a:r>
              <a:rPr lang="en-US" altLang="zh-CN"/>
              <a:t>	Note that the meaning of disjunction is like the phrase </a:t>
            </a:r>
            <a:r>
              <a:rPr lang="en-US" altLang="zh-CN">
                <a:latin typeface="Times New Roman" panose="02020603050405020304" pitchFamily="18" charset="0"/>
              </a:rPr>
              <a:t>“</a:t>
            </a:r>
            <a:r>
              <a:rPr lang="en-US" altLang="zh-CN"/>
              <a:t>and/or</a:t>
            </a:r>
            <a:r>
              <a:rPr lang="en-US" altLang="zh-CN">
                <a:latin typeface="Times New Roman" panose="02020603050405020304" pitchFamily="18" charset="0"/>
              </a:rPr>
              <a:t>”</a:t>
            </a:r>
            <a:r>
              <a:rPr lang="en-US" altLang="zh-CN"/>
              <a:t> which is sometimes used in informal English.  </a:t>
            </a:r>
            <a:r>
              <a:rPr lang="en-US" altLang="zh-CN">
                <a:latin typeface="Times New Roman" panose="02020603050405020304" pitchFamily="18" charset="0"/>
              </a:rPr>
              <a:t>“</a:t>
            </a:r>
            <a:r>
              <a:rPr lang="en-US" altLang="zh-CN"/>
              <a:t>The car has a bad engine and/or a bad carburetor.</a:t>
            </a:r>
            <a:r>
              <a:rPr lang="en-US" altLang="zh-CN">
                <a:latin typeface="Times New Roman" panose="02020603050405020304" pitchFamily="18" charset="0"/>
              </a:rPr>
              <a:t>”</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FE46C55-7673-4C33-87FC-3252071EB43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764ECE-6404-4310-83BC-BB93E8DCB32C}" type="slidenum">
              <a:rPr lang="en-US" altLang="zh-CN"/>
              <a:pPr>
                <a:spcBef>
                  <a:spcPct val="0"/>
                </a:spcBef>
              </a:pPr>
              <a:t>20</a:t>
            </a:fld>
            <a:endParaRPr lang="en-US" altLang="zh-CN"/>
          </a:p>
        </p:txBody>
      </p:sp>
      <p:sp>
        <p:nvSpPr>
          <p:cNvPr id="51203" name="Rectangle 2">
            <a:extLst>
              <a:ext uri="{FF2B5EF4-FFF2-40B4-BE49-F238E27FC236}">
                <a16:creationId xmlns:a16="http://schemas.microsoft.com/office/drawing/2014/main" id="{A2EE4272-E3C5-4201-B3E3-D9A19F5E3EB3}"/>
              </a:ext>
            </a:extLst>
          </p:cNvPr>
          <p:cNvSpPr>
            <a:spLocks noGrp="1" noRot="1" noChangeAspect="1" noChangeArrowheads="1" noTextEdit="1"/>
          </p:cNvSpPr>
          <p:nvPr>
            <p:ph type="sldImg"/>
          </p:nvPr>
        </p:nvSpPr>
        <p:spPr>
          <a:xfrm>
            <a:off x="1141413" y="701675"/>
            <a:ext cx="4578350" cy="3435350"/>
          </a:xfrm>
          <a:ln/>
        </p:spPr>
      </p:sp>
      <p:sp>
        <p:nvSpPr>
          <p:cNvPr id="51204" name="Rectangle 3">
            <a:extLst>
              <a:ext uri="{FF2B5EF4-FFF2-40B4-BE49-F238E27FC236}">
                <a16:creationId xmlns:a16="http://schemas.microsoft.com/office/drawing/2014/main" id="{E424C2DD-114A-422C-9695-7ADC11EF5FCA}"/>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7FB3889C-48FF-4D7F-8206-D82A447EFD3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475CD8-D3A1-435A-9D1F-EB5C044304E3}" type="slidenum">
              <a:rPr lang="en-US" altLang="zh-CN"/>
              <a:pPr>
                <a:spcBef>
                  <a:spcPct val="0"/>
                </a:spcBef>
              </a:pPr>
              <a:t>2</a:t>
            </a:fld>
            <a:endParaRPr lang="en-US" altLang="zh-CN"/>
          </a:p>
        </p:txBody>
      </p:sp>
      <p:sp>
        <p:nvSpPr>
          <p:cNvPr id="7171" name="Rectangle 2">
            <a:extLst>
              <a:ext uri="{FF2B5EF4-FFF2-40B4-BE49-F238E27FC236}">
                <a16:creationId xmlns:a16="http://schemas.microsoft.com/office/drawing/2014/main" id="{85E26CD3-ACB4-406C-A97D-43FEF6DF5E3A}"/>
              </a:ext>
            </a:extLst>
          </p:cNvPr>
          <p:cNvSpPr>
            <a:spLocks noGrp="1" noRot="1" noChangeAspect="1" noChangeArrowheads="1" noTextEdit="1"/>
          </p:cNvSpPr>
          <p:nvPr>
            <p:ph type="sldImg"/>
          </p:nvPr>
        </p:nvSpPr>
        <p:spPr>
          <a:xfrm>
            <a:off x="1141413" y="701675"/>
            <a:ext cx="4579937" cy="3435350"/>
          </a:xfrm>
          <a:ln/>
        </p:spPr>
      </p:sp>
      <p:sp>
        <p:nvSpPr>
          <p:cNvPr id="7172" name="Rectangle 3">
            <a:extLst>
              <a:ext uri="{FF2B5EF4-FFF2-40B4-BE49-F238E27FC236}">
                <a16:creationId xmlns:a16="http://schemas.microsoft.com/office/drawing/2014/main" id="{207F6B5E-ED27-43F7-A9E5-FB58CD592DA0}"/>
              </a:ext>
            </a:extLst>
          </p:cNvPr>
          <p:cNvSpPr>
            <a:spLocks noGrp="1" noChangeArrowheads="1"/>
          </p:cNvSpPr>
          <p:nvPr>
            <p:ph type="body" idx="1"/>
          </p:nvPr>
        </p:nvSpPr>
        <p:spPr>
          <a:xfrm>
            <a:off x="912813" y="4371975"/>
            <a:ext cx="5032375" cy="4059238"/>
          </a:xfrm>
          <a:noFill/>
        </p:spPr>
        <p:txBody>
          <a:bodyPr/>
          <a:lstStyle/>
          <a:p>
            <a:pPr eaLnBrk="1" hangingPunct="1"/>
            <a:endParaRPr lang="en-US" altLang="ko-KR">
              <a:ea typeface="Gulim" panose="020B0600000101010101" pitchFamily="34"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902369E-F411-4787-9331-B9DF9E4C89F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7810987-A49E-48AB-B6E6-DBF1DFD8418E}" type="slidenum">
              <a:rPr lang="en-US" altLang="zh-CN"/>
              <a:pPr>
                <a:spcBef>
                  <a:spcPct val="0"/>
                </a:spcBef>
              </a:pPr>
              <a:t>21</a:t>
            </a:fld>
            <a:endParaRPr lang="en-US" altLang="zh-CN"/>
          </a:p>
        </p:txBody>
      </p:sp>
      <p:sp>
        <p:nvSpPr>
          <p:cNvPr id="71683" name="Rectangle 2">
            <a:extLst>
              <a:ext uri="{FF2B5EF4-FFF2-40B4-BE49-F238E27FC236}">
                <a16:creationId xmlns:a16="http://schemas.microsoft.com/office/drawing/2014/main" id="{D8E53EFB-DE9C-4A8E-96A6-FC8878DE76DD}"/>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FA2579EF-CEF0-4CC3-8A4B-B500C3FB272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5D9169A2-9657-492C-814D-FCF080FB495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8B59A0A-676E-463C-A588-4730CA924BD0}" type="slidenum">
              <a:rPr lang="en-US" altLang="zh-CN"/>
              <a:pPr>
                <a:spcBef>
                  <a:spcPct val="0"/>
                </a:spcBef>
              </a:pPr>
              <a:t>22</a:t>
            </a:fld>
            <a:endParaRPr lang="en-US" altLang="zh-CN"/>
          </a:p>
        </p:txBody>
      </p:sp>
      <p:sp>
        <p:nvSpPr>
          <p:cNvPr id="73731" name="Rectangle 2">
            <a:extLst>
              <a:ext uri="{FF2B5EF4-FFF2-40B4-BE49-F238E27FC236}">
                <a16:creationId xmlns:a16="http://schemas.microsoft.com/office/drawing/2014/main" id="{74FC9F01-370E-419A-94E7-99019DF4E463}"/>
              </a:ext>
            </a:extLst>
          </p:cNvPr>
          <p:cNvSpPr>
            <a:spLocks noGrp="1" noRot="1" noChangeAspect="1" noChangeArrowheads="1" noTextEdit="1"/>
          </p:cNvSpPr>
          <p:nvPr>
            <p:ph type="sldImg"/>
          </p:nvPr>
        </p:nvSpPr>
        <p:spPr>
          <a:xfrm>
            <a:off x="1141413" y="701675"/>
            <a:ext cx="4578350" cy="3435350"/>
          </a:xfrm>
          <a:ln/>
        </p:spPr>
      </p:sp>
      <p:sp>
        <p:nvSpPr>
          <p:cNvPr id="73732" name="Rectangle 3">
            <a:extLst>
              <a:ext uri="{FF2B5EF4-FFF2-40B4-BE49-F238E27FC236}">
                <a16:creationId xmlns:a16="http://schemas.microsoft.com/office/drawing/2014/main" id="{221A7AD2-52E7-49A7-ABEB-76203248A187}"/>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B853639-0C65-4092-A486-19EC85E7613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ABB5A64-09B1-4EF2-A4BD-8DB4984BA0F6}" type="slidenum">
              <a:rPr lang="en-US" altLang="zh-CN"/>
              <a:pPr>
                <a:spcBef>
                  <a:spcPct val="0"/>
                </a:spcBef>
              </a:pPr>
              <a:t>23</a:t>
            </a:fld>
            <a:endParaRPr lang="en-US" altLang="zh-CN"/>
          </a:p>
        </p:txBody>
      </p:sp>
      <p:sp>
        <p:nvSpPr>
          <p:cNvPr id="75779" name="Rectangle 2">
            <a:extLst>
              <a:ext uri="{FF2B5EF4-FFF2-40B4-BE49-F238E27FC236}">
                <a16:creationId xmlns:a16="http://schemas.microsoft.com/office/drawing/2014/main" id="{7C3234CE-368B-48D2-9B4F-12C654A572D3}"/>
              </a:ext>
            </a:extLst>
          </p:cNvPr>
          <p:cNvSpPr>
            <a:spLocks noGrp="1" noRot="1" noChangeAspect="1" noChangeArrowheads="1" noTextEdit="1"/>
          </p:cNvSpPr>
          <p:nvPr>
            <p:ph type="sldImg"/>
          </p:nvPr>
        </p:nvSpPr>
        <p:spPr>
          <a:xfrm>
            <a:off x="1141413" y="701675"/>
            <a:ext cx="4578350" cy="3435350"/>
          </a:xfrm>
          <a:ln/>
        </p:spPr>
      </p:sp>
      <p:sp>
        <p:nvSpPr>
          <p:cNvPr id="75780" name="Rectangle 3">
            <a:extLst>
              <a:ext uri="{FF2B5EF4-FFF2-40B4-BE49-F238E27FC236}">
                <a16:creationId xmlns:a16="http://schemas.microsoft.com/office/drawing/2014/main" id="{1CF8C2DC-48B4-4914-959A-5327A9909A1A}"/>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A good way to remember the symbol for XOR, a plus sign inside an O, is to think of XOR as adding the bit-values of its inputs (mod 2).  E.g., 0+0=0, 1+0=0, 1+1=0 (mod 2).  Thus XOR is basically an addition, and we put it inside an </a:t>
            </a:r>
            <a:r>
              <a:rPr lang="en-US" altLang="zh-CN">
                <a:latin typeface="Times New Roman" panose="02020603050405020304" pitchFamily="18" charset="0"/>
              </a:rPr>
              <a:t>“</a:t>
            </a:r>
            <a:r>
              <a:rPr lang="en-US" altLang="zh-CN"/>
              <a:t>O</a:t>
            </a:r>
            <a:r>
              <a:rPr lang="en-US" altLang="zh-CN">
                <a:latin typeface="Times New Roman" panose="02020603050405020304" pitchFamily="18" charset="0"/>
              </a:rPr>
              <a:t>”</a:t>
            </a:r>
            <a:r>
              <a:rPr lang="en-US" altLang="zh-CN"/>
              <a:t> to remind ourselves that it is a type of </a:t>
            </a:r>
            <a:r>
              <a:rPr lang="en-US" altLang="zh-CN">
                <a:latin typeface="Times New Roman" panose="02020603050405020304" pitchFamily="18" charset="0"/>
              </a:rPr>
              <a:t>“</a:t>
            </a:r>
            <a:r>
              <a:rPr lang="en-US" altLang="zh-CN"/>
              <a:t>Or</a:t>
            </a:r>
            <a:r>
              <a:rPr lang="en-US" altLang="zh-CN">
                <a:latin typeface="Times New Roman" panose="02020603050405020304" pitchFamily="18" charset="0"/>
              </a:rPr>
              <a:t>”</a:t>
            </a:r>
            <a:r>
              <a:rPr lang="en-US" altLang="zh-CN"/>
              <a:t>.</a:t>
            </a:r>
          </a:p>
          <a:p>
            <a:pPr eaLnBrk="1" hangingPunct="1"/>
            <a:r>
              <a:rPr lang="en-US" altLang="zh-CN"/>
              <a:t>	XOR together with unary operators do not form a universal set of operators over the Booleans.  However, it turns out that they </a:t>
            </a:r>
            <a:r>
              <a:rPr lang="en-US" altLang="zh-CN" i="1"/>
              <a:t>are</a:t>
            </a:r>
            <a:r>
              <a:rPr lang="en-US" altLang="zh-CN"/>
              <a:t> a universal set for quantum logic!  However we do not have time to cover quantum computing in this class, interesting though it is.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5B3D6DD-6A74-4DEB-B1BE-2E4294693AB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4CD9E41-1F00-429D-B62A-833756AD37E5}" type="slidenum">
              <a:rPr lang="en-US" altLang="zh-CN"/>
              <a:pPr>
                <a:spcBef>
                  <a:spcPct val="0"/>
                </a:spcBef>
              </a:pPr>
              <a:t>24</a:t>
            </a:fld>
            <a:endParaRPr lang="en-US" altLang="zh-CN"/>
          </a:p>
        </p:txBody>
      </p:sp>
      <p:sp>
        <p:nvSpPr>
          <p:cNvPr id="77827" name="Rectangle 2">
            <a:extLst>
              <a:ext uri="{FF2B5EF4-FFF2-40B4-BE49-F238E27FC236}">
                <a16:creationId xmlns:a16="http://schemas.microsoft.com/office/drawing/2014/main" id="{F9ED84F3-8288-48E5-B114-0F433D52234F}"/>
              </a:ext>
            </a:extLst>
          </p:cNvPr>
          <p:cNvSpPr>
            <a:spLocks noGrp="1" noRot="1" noChangeAspect="1" noChangeArrowheads="1" noTextEdit="1"/>
          </p:cNvSpPr>
          <p:nvPr>
            <p:ph type="sldImg"/>
          </p:nvPr>
        </p:nvSpPr>
        <p:spPr>
          <a:xfrm>
            <a:off x="1141413" y="701675"/>
            <a:ext cx="4578350" cy="3435350"/>
          </a:xfrm>
          <a:ln/>
        </p:spPr>
      </p:sp>
      <p:sp>
        <p:nvSpPr>
          <p:cNvPr id="77828" name="Rectangle 3">
            <a:extLst>
              <a:ext uri="{FF2B5EF4-FFF2-40B4-BE49-F238E27FC236}">
                <a16:creationId xmlns:a16="http://schemas.microsoft.com/office/drawing/2014/main" id="{F245C33C-9243-4557-9CE6-EC942A39354E}"/>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28509AF-1002-4D1F-A048-54D6396E149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2D031A6-A19D-4314-A022-B7B3C6D129E1}" type="slidenum">
              <a:rPr lang="en-US" altLang="zh-CN"/>
              <a:pPr>
                <a:spcBef>
                  <a:spcPct val="0"/>
                </a:spcBef>
              </a:pPr>
              <a:t>25</a:t>
            </a:fld>
            <a:endParaRPr lang="en-US" altLang="zh-CN"/>
          </a:p>
        </p:txBody>
      </p:sp>
      <p:sp>
        <p:nvSpPr>
          <p:cNvPr id="79875" name="Rectangle 2">
            <a:extLst>
              <a:ext uri="{FF2B5EF4-FFF2-40B4-BE49-F238E27FC236}">
                <a16:creationId xmlns:a16="http://schemas.microsoft.com/office/drawing/2014/main" id="{181DCEEF-78C7-4073-A21D-F51CC0AF3073}"/>
              </a:ext>
            </a:extLst>
          </p:cNvPr>
          <p:cNvSpPr>
            <a:spLocks noGrp="1" noRot="1" noChangeAspect="1" noChangeArrowheads="1" noTextEdit="1"/>
          </p:cNvSpPr>
          <p:nvPr>
            <p:ph type="sldImg"/>
          </p:nvPr>
        </p:nvSpPr>
        <p:spPr>
          <a:xfrm>
            <a:off x="1141413" y="701675"/>
            <a:ext cx="4578350" cy="3435350"/>
          </a:xfrm>
          <a:ln/>
        </p:spPr>
      </p:sp>
      <p:sp>
        <p:nvSpPr>
          <p:cNvPr id="79876" name="Rectangle 3">
            <a:extLst>
              <a:ext uri="{FF2B5EF4-FFF2-40B4-BE49-F238E27FC236}">
                <a16:creationId xmlns:a16="http://schemas.microsoft.com/office/drawing/2014/main" id="{634FC7B7-E04E-4BD6-8674-A5F704D0145C}"/>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Note that the definition of </a:t>
            </a:r>
            <a:r>
              <a:rPr lang="en-US" altLang="zh-CN">
                <a:latin typeface="Times New Roman" panose="02020603050405020304" pitchFamily="18" charset="0"/>
              </a:rPr>
              <a:t>“</a:t>
            </a:r>
            <a:r>
              <a:rPr lang="en-US" altLang="zh-CN"/>
              <a:t>p implies q</a:t>
            </a:r>
            <a:r>
              <a:rPr lang="en-US" altLang="zh-CN">
                <a:latin typeface="Times New Roman" panose="02020603050405020304" pitchFamily="18" charset="0"/>
              </a:rPr>
              <a:t>”</a:t>
            </a:r>
            <a:r>
              <a:rPr lang="en-US" altLang="zh-CN"/>
              <a:t> says:  </a:t>
            </a:r>
            <a:r>
              <a:rPr lang="en-US" altLang="zh-CN">
                <a:latin typeface="Times New Roman" panose="02020603050405020304" pitchFamily="18" charset="0"/>
              </a:rPr>
              <a:t>“</a:t>
            </a:r>
            <a:r>
              <a:rPr lang="en-US" altLang="zh-CN"/>
              <a:t>If p is true, then </a:t>
            </a:r>
            <a:r>
              <a:rPr lang="en-US" altLang="zh-CN" i="1"/>
              <a:t>q</a:t>
            </a:r>
            <a:r>
              <a:rPr lang="en-US" altLang="zh-CN"/>
              <a:t> is true, and if </a:t>
            </a:r>
            <a:r>
              <a:rPr lang="en-US" altLang="zh-CN" i="1"/>
              <a:t>p</a:t>
            </a:r>
            <a:r>
              <a:rPr lang="en-US" altLang="zh-CN"/>
              <a:t> is not true, then </a:t>
            </a:r>
            <a:r>
              <a:rPr lang="en-US" altLang="zh-CN" i="1"/>
              <a:t>q</a:t>
            </a:r>
            <a:r>
              <a:rPr lang="en-US" altLang="zh-CN"/>
              <a:t> is either true or false.</a:t>
            </a:r>
            <a:r>
              <a:rPr lang="en-US" altLang="zh-CN">
                <a:latin typeface="Times New Roman" panose="02020603050405020304" pitchFamily="18" charset="0"/>
              </a:rPr>
              <a:t>”</a:t>
            </a:r>
            <a:r>
              <a:rPr lang="en-US" altLang="zh-CN"/>
              <a:t>  Well, saying that </a:t>
            </a:r>
            <a:r>
              <a:rPr lang="en-US" altLang="zh-CN" i="1"/>
              <a:t>q</a:t>
            </a:r>
            <a:r>
              <a:rPr lang="en-US" altLang="zh-CN"/>
              <a:t> is either true or false is not saying anything, since </a:t>
            </a:r>
            <a:r>
              <a:rPr lang="en-US" altLang="zh-CN" i="1"/>
              <a:t>any</a:t>
            </a:r>
            <a:r>
              <a:rPr lang="en-US" altLang="zh-CN"/>
              <a:t> proposition is, by the very definition of a proposition, either true or false.  So, the last part of that sentence (covering the case where </a:t>
            </a:r>
            <a:r>
              <a:rPr lang="en-US" altLang="zh-CN" i="1"/>
              <a:t>p</a:t>
            </a:r>
            <a:r>
              <a:rPr lang="en-US" altLang="zh-CN"/>
              <a:t> is not true) is not really saying anything.  So we may as well say the definition is, </a:t>
            </a:r>
            <a:r>
              <a:rPr lang="en-US" altLang="zh-CN">
                <a:latin typeface="Times New Roman" panose="02020603050405020304" pitchFamily="18" charset="0"/>
              </a:rPr>
              <a:t>“</a:t>
            </a:r>
            <a:r>
              <a:rPr lang="en-US" altLang="zh-CN"/>
              <a:t>If </a:t>
            </a:r>
            <a:r>
              <a:rPr lang="en-US" altLang="zh-CN" i="1"/>
              <a:t>p</a:t>
            </a:r>
            <a:r>
              <a:rPr lang="en-US" altLang="zh-CN"/>
              <a:t> is true, then </a:t>
            </a:r>
            <a:r>
              <a:rPr lang="en-US" altLang="zh-CN" i="1"/>
              <a:t>q</a:t>
            </a:r>
            <a:r>
              <a:rPr lang="en-US" altLang="zh-CN"/>
              <a:t> is true.</a:t>
            </a:r>
            <a:r>
              <a:rPr lang="en-US" altLang="zh-CN">
                <a:latin typeface="Times New Roman" panose="02020603050405020304" pitchFamily="18" charset="0"/>
              </a:rPr>
              <a:t>”</a:t>
            </a:r>
            <a:endParaRPr lang="en-US" altLang="zh-CN"/>
          </a:p>
          <a:p>
            <a:pPr eaLnBrk="1" hangingPunct="1"/>
            <a:r>
              <a:rPr lang="en-US" altLang="zh-CN"/>
              <a:t>	Sometimes the antecedent is called the </a:t>
            </a:r>
            <a:r>
              <a:rPr lang="en-US" altLang="zh-CN" i="1"/>
              <a:t>hypothesis</a:t>
            </a:r>
            <a:r>
              <a:rPr lang="en-US" altLang="zh-CN"/>
              <a:t> and the consequent is called the </a:t>
            </a:r>
            <a:r>
              <a:rPr lang="en-US" altLang="zh-CN" i="1"/>
              <a:t>conclusion</a:t>
            </a:r>
            <a:r>
              <a:rPr lang="en-US" altLang="zh-CN"/>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11CC198-5D20-4436-AF08-831D06AA512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4EE63B-AC23-4E78-8BA7-85E8D2A91480}" type="slidenum">
              <a:rPr lang="en-US" altLang="zh-CN"/>
              <a:pPr>
                <a:spcBef>
                  <a:spcPct val="0"/>
                </a:spcBef>
              </a:pPr>
              <a:t>26</a:t>
            </a:fld>
            <a:endParaRPr lang="en-US" altLang="zh-CN"/>
          </a:p>
        </p:txBody>
      </p:sp>
      <p:sp>
        <p:nvSpPr>
          <p:cNvPr id="81923" name="Rectangle 2">
            <a:extLst>
              <a:ext uri="{FF2B5EF4-FFF2-40B4-BE49-F238E27FC236}">
                <a16:creationId xmlns:a16="http://schemas.microsoft.com/office/drawing/2014/main" id="{B5E50290-874C-49BF-B77A-C217676DF525}"/>
              </a:ext>
            </a:extLst>
          </p:cNvPr>
          <p:cNvSpPr>
            <a:spLocks noGrp="1" noRot="1" noChangeAspect="1" noChangeArrowheads="1" noTextEdit="1"/>
          </p:cNvSpPr>
          <p:nvPr>
            <p:ph type="sldImg"/>
          </p:nvPr>
        </p:nvSpPr>
        <p:spPr>
          <a:xfrm>
            <a:off x="1141413" y="701675"/>
            <a:ext cx="4578350" cy="3435350"/>
          </a:xfrm>
          <a:ln/>
        </p:spPr>
      </p:sp>
      <p:sp>
        <p:nvSpPr>
          <p:cNvPr id="81924" name="Rectangle 3">
            <a:extLst>
              <a:ext uri="{FF2B5EF4-FFF2-40B4-BE49-F238E27FC236}">
                <a16:creationId xmlns:a16="http://schemas.microsoft.com/office/drawing/2014/main" id="{8765A95E-9D64-4009-ACAC-0811F309B9AC}"/>
              </a:ext>
            </a:extLst>
          </p:cNvPr>
          <p:cNvSpPr>
            <a:spLocks noGrp="1" noChangeArrowheads="1"/>
          </p:cNvSpPr>
          <p:nvPr>
            <p:ph type="body" idx="1"/>
          </p:nvPr>
        </p:nvSpPr>
        <p:spPr>
          <a:xfrm>
            <a:off x="912813" y="4371975"/>
            <a:ext cx="5032375" cy="4060825"/>
          </a:xfrm>
          <a:noFill/>
        </p:spPr>
        <p:txBody>
          <a:bodyPr/>
          <a:lstStyle/>
          <a:p>
            <a:pPr eaLnBrk="1" hangingPunct="1"/>
            <a:r>
              <a:rPr lang="en-US" altLang="zh-CN" sz="1000"/>
              <a:t>Let</a:t>
            </a:r>
            <a:r>
              <a:rPr lang="en-US" altLang="zh-CN" sz="1000">
                <a:latin typeface="Times New Roman" panose="02020603050405020304" pitchFamily="18" charset="0"/>
              </a:rPr>
              <a:t>’</a:t>
            </a:r>
            <a:r>
              <a:rPr lang="en-US" altLang="zh-CN" sz="1000"/>
              <a:t>s consider the rows of the truth table, one at a time.  In the first row, </a:t>
            </a:r>
            <a:r>
              <a:rPr lang="en-US" altLang="zh-CN" sz="1000" i="1"/>
              <a:t>p</a:t>
            </a:r>
            <a:r>
              <a:rPr lang="en-US" altLang="zh-CN" sz="1000"/>
              <a:t> is false and </a:t>
            </a:r>
            <a:r>
              <a:rPr lang="en-US" altLang="zh-CN" sz="1000" i="1"/>
              <a:t>q</a:t>
            </a:r>
            <a:r>
              <a:rPr lang="en-US" altLang="zh-CN" sz="1000"/>
              <a:t> is false.  Now, let</a:t>
            </a:r>
            <a:r>
              <a:rPr lang="en-US" altLang="zh-CN" sz="1000">
                <a:latin typeface="Times New Roman" panose="02020603050405020304" pitchFamily="18" charset="0"/>
              </a:rPr>
              <a:t>’</a:t>
            </a:r>
            <a:r>
              <a:rPr lang="en-US" altLang="zh-CN" sz="1000"/>
              <a:t>s consider the definition of </a:t>
            </a:r>
            <a:r>
              <a:rPr lang="en-US" altLang="zh-CN" sz="1000" i="1"/>
              <a:t>p</a:t>
            </a:r>
            <a:r>
              <a:rPr lang="en-US" altLang="zh-CN" sz="1000"/>
              <a:t>-&gt;</a:t>
            </a:r>
            <a:r>
              <a:rPr lang="en-US" altLang="zh-CN" sz="1000" i="1"/>
              <a:t>q</a:t>
            </a:r>
            <a:r>
              <a:rPr lang="en-US" altLang="zh-CN" sz="1000"/>
              <a:t>.  It says </a:t>
            </a:r>
            <a:r>
              <a:rPr lang="en-US" altLang="zh-CN" sz="1000">
                <a:latin typeface="Times New Roman" panose="02020603050405020304" pitchFamily="18" charset="0"/>
              </a:rPr>
              <a:t>“</a:t>
            </a:r>
            <a:r>
              <a:rPr lang="en-US" altLang="zh-CN" sz="1000"/>
              <a:t>If </a:t>
            </a:r>
            <a:r>
              <a:rPr lang="en-US" altLang="zh-CN" sz="1000" i="1"/>
              <a:t>p</a:t>
            </a:r>
            <a:r>
              <a:rPr lang="en-US" altLang="zh-CN" sz="1000"/>
              <a:t> is true, then </a:t>
            </a:r>
            <a:r>
              <a:rPr lang="en-US" altLang="zh-CN" sz="1000" i="1"/>
              <a:t>q</a:t>
            </a:r>
            <a:r>
              <a:rPr lang="en-US" altLang="zh-CN" sz="1000"/>
              <a:t> is true, but if </a:t>
            </a:r>
            <a:r>
              <a:rPr lang="en-US" altLang="zh-CN" sz="1000" i="1"/>
              <a:t>p</a:t>
            </a:r>
            <a:r>
              <a:rPr lang="en-US" altLang="zh-CN" sz="1000"/>
              <a:t> is false, then </a:t>
            </a:r>
            <a:r>
              <a:rPr lang="en-US" altLang="zh-CN" sz="1000" i="1"/>
              <a:t>q</a:t>
            </a:r>
            <a:r>
              <a:rPr lang="en-US" altLang="zh-CN" sz="1000"/>
              <a:t> is either true or false.</a:t>
            </a:r>
            <a:r>
              <a:rPr lang="en-US" altLang="zh-CN" sz="1000">
                <a:latin typeface="Times New Roman" panose="02020603050405020304" pitchFamily="18" charset="0"/>
              </a:rPr>
              <a:t>”</a:t>
            </a:r>
            <a:r>
              <a:rPr lang="en-US" altLang="zh-CN" sz="1000"/>
              <a:t>  Well, in this case, </a:t>
            </a:r>
            <a:r>
              <a:rPr lang="en-US" altLang="zh-CN" sz="1000" i="1"/>
              <a:t>p</a:t>
            </a:r>
            <a:r>
              <a:rPr lang="en-US" altLang="zh-CN" sz="1000"/>
              <a:t> is false, and </a:t>
            </a:r>
            <a:r>
              <a:rPr lang="en-US" altLang="zh-CN" sz="1000" i="1"/>
              <a:t>q</a:t>
            </a:r>
            <a:r>
              <a:rPr lang="en-US" altLang="zh-CN" sz="1000"/>
              <a:t> is either true or false (namely false), so the second part of the statement is true.  But, of course that part is true, since it is just a tautology that </a:t>
            </a:r>
            <a:r>
              <a:rPr lang="en-US" altLang="zh-CN" sz="1000" i="1"/>
              <a:t>q</a:t>
            </a:r>
            <a:r>
              <a:rPr lang="en-US" altLang="zh-CN" sz="1000"/>
              <a:t> is either true or false.  In other words, and </a:t>
            </a:r>
            <a:r>
              <a:rPr lang="en-US" altLang="zh-CN" sz="1000" i="1"/>
              <a:t>if</a:t>
            </a:r>
            <a:r>
              <a:rPr lang="en-US" altLang="zh-CN" sz="1000"/>
              <a:t> is always true when its antecedent is false.</a:t>
            </a:r>
          </a:p>
          <a:p>
            <a:pPr eaLnBrk="1" hangingPunct="1"/>
            <a:r>
              <a:rPr lang="en-US" altLang="zh-CN" sz="1000"/>
              <a:t>         Similarly, the second row is True.</a:t>
            </a:r>
          </a:p>
          <a:p>
            <a:pPr eaLnBrk="1" hangingPunct="1"/>
            <a:r>
              <a:rPr lang="en-US" altLang="zh-CN" sz="1000"/>
              <a:t>         The third row is false, since </a:t>
            </a:r>
            <a:r>
              <a:rPr lang="en-US" altLang="zh-CN" sz="1000" i="1"/>
              <a:t>p</a:t>
            </a:r>
            <a:r>
              <a:rPr lang="en-US" altLang="zh-CN" sz="1000"/>
              <a:t> is true but </a:t>
            </a:r>
            <a:r>
              <a:rPr lang="en-US" altLang="zh-CN" sz="1000" i="1"/>
              <a:t>q</a:t>
            </a:r>
            <a:r>
              <a:rPr lang="en-US" altLang="zh-CN" sz="1000"/>
              <a:t> is false, so it is not the case that if </a:t>
            </a:r>
            <a:r>
              <a:rPr lang="en-US" altLang="zh-CN" sz="1000" i="1"/>
              <a:t>p</a:t>
            </a:r>
            <a:r>
              <a:rPr lang="en-US" altLang="zh-CN" sz="1000"/>
              <a:t> is true then </a:t>
            </a:r>
            <a:r>
              <a:rPr lang="en-US" altLang="zh-CN" sz="1000" i="1"/>
              <a:t>q</a:t>
            </a:r>
            <a:r>
              <a:rPr lang="en-US" altLang="zh-CN" sz="1000"/>
              <a:t> is true. </a:t>
            </a:r>
          </a:p>
          <a:p>
            <a:pPr eaLnBrk="1" hangingPunct="1"/>
            <a:r>
              <a:rPr lang="en-US" altLang="zh-CN" sz="1000"/>
              <a:t>         Finally, in the fourth row, since </a:t>
            </a:r>
            <a:r>
              <a:rPr lang="en-US" altLang="zh-CN" sz="1000" i="1"/>
              <a:t>p</a:t>
            </a:r>
            <a:r>
              <a:rPr lang="en-US" altLang="zh-CN" sz="1000"/>
              <a:t> is true and </a:t>
            </a:r>
            <a:r>
              <a:rPr lang="en-US" altLang="zh-CN" sz="1000" i="1"/>
              <a:t>q</a:t>
            </a:r>
            <a:r>
              <a:rPr lang="en-US" altLang="zh-CN" sz="1000"/>
              <a:t> is true, it is the case that if </a:t>
            </a:r>
            <a:r>
              <a:rPr lang="en-US" altLang="zh-CN" sz="1000" i="1"/>
              <a:t>q</a:t>
            </a:r>
            <a:r>
              <a:rPr lang="en-US" altLang="zh-CN" sz="1000"/>
              <a:t> is true then </a:t>
            </a:r>
            <a:r>
              <a:rPr lang="en-US" altLang="zh-CN" sz="1000" i="1"/>
              <a:t>q</a:t>
            </a:r>
            <a:r>
              <a:rPr lang="en-US" altLang="zh-CN" sz="1000"/>
              <a:t> is true.</a:t>
            </a:r>
          </a:p>
          <a:p>
            <a:pPr eaLnBrk="1" hangingPunct="1"/>
            <a:r>
              <a:rPr lang="en-US" altLang="zh-CN" sz="1000"/>
              <a:t>         Many students have trouble with the implication operator.  When we say, </a:t>
            </a:r>
            <a:r>
              <a:rPr lang="en-US" altLang="zh-CN" sz="1000">
                <a:latin typeface="Times New Roman" panose="02020603050405020304" pitchFamily="18" charset="0"/>
              </a:rPr>
              <a:t>“</a:t>
            </a:r>
            <a:r>
              <a:rPr lang="en-US" altLang="zh-CN" sz="1000"/>
              <a:t>A </a:t>
            </a:r>
            <a:r>
              <a:rPr lang="en-US" altLang="zh-CN" sz="1000" i="1"/>
              <a:t>implies</a:t>
            </a:r>
            <a:r>
              <a:rPr lang="en-US" altLang="zh-CN" sz="1000"/>
              <a:t> B</a:t>
            </a:r>
            <a:r>
              <a:rPr lang="en-US" altLang="zh-CN" sz="1000">
                <a:latin typeface="Times New Roman" panose="02020603050405020304" pitchFamily="18" charset="0"/>
              </a:rPr>
              <a:t>”</a:t>
            </a:r>
            <a:r>
              <a:rPr lang="en-US" altLang="zh-CN" sz="1000"/>
              <a:t>, it is just a shorthand for </a:t>
            </a:r>
            <a:r>
              <a:rPr lang="en-US" altLang="zh-CN" sz="1000">
                <a:latin typeface="Times New Roman" panose="02020603050405020304" pitchFamily="18" charset="0"/>
              </a:rPr>
              <a:t>“</a:t>
            </a:r>
            <a:r>
              <a:rPr lang="en-US" altLang="zh-CN" sz="1000"/>
              <a:t>either not A, or B</a:t>
            </a:r>
            <a:r>
              <a:rPr lang="en-US" altLang="zh-CN" sz="1000">
                <a:latin typeface="Times New Roman" panose="02020603050405020304" pitchFamily="18" charset="0"/>
              </a:rPr>
              <a:t>”</a:t>
            </a:r>
            <a:r>
              <a:rPr lang="en-US" altLang="zh-CN" sz="1000"/>
              <a:t>.  In other words, it is just the statement that it is NOT the case that A is true and B is false.  </a:t>
            </a:r>
          </a:p>
          <a:p>
            <a:pPr eaLnBrk="1" hangingPunct="1"/>
            <a:r>
              <a:rPr lang="en-US" altLang="zh-CN" sz="1000"/>
              <a:t>         This often seems wrong to students, because when we say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pPr eaLnBrk="1" hangingPunct="1"/>
            <a:r>
              <a:rPr lang="en-US" altLang="zh-CN" sz="1000"/>
              <a:t>          In any case, perhaps a more accurate and satisfying English rendering of the true meaning of the </a:t>
            </a:r>
            <a:r>
              <a:rPr lang="en-US" altLang="zh-CN" sz="1000" i="1"/>
              <a:t>logical</a:t>
            </a:r>
            <a:r>
              <a:rPr lang="en-US" altLang="zh-CN" sz="1000"/>
              <a:t> claim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might be just, </a:t>
            </a:r>
            <a:r>
              <a:rPr lang="en-US" altLang="zh-CN" sz="1000">
                <a:latin typeface="Times New Roman" panose="02020603050405020304" pitchFamily="18" charset="0"/>
              </a:rPr>
              <a:t>“</a:t>
            </a:r>
            <a:r>
              <a:rPr lang="en-US" altLang="zh-CN" sz="1000"/>
              <a:t>the possibility that A implies B is not contradicted directly by the truth values of A and B</a:t>
            </a:r>
            <a:r>
              <a:rPr lang="en-US" altLang="zh-CN" sz="1000">
                <a:latin typeface="Times New Roman" panose="02020603050405020304" pitchFamily="18" charset="0"/>
              </a:rPr>
              <a:t>”</a:t>
            </a:r>
            <a:r>
              <a:rPr lang="en-US" altLang="zh-CN" sz="1000"/>
              <a:t>.  In other words, </a:t>
            </a:r>
            <a:r>
              <a:rPr lang="en-US" altLang="zh-CN" sz="1000">
                <a:latin typeface="Times New Roman" panose="02020603050405020304" pitchFamily="18" charset="0"/>
              </a:rPr>
              <a:t>“</a:t>
            </a:r>
            <a:r>
              <a:rPr lang="en-US" altLang="zh-CN" sz="1000"/>
              <a:t>it is not the case that A is true and B is false.</a:t>
            </a:r>
            <a:r>
              <a:rPr lang="en-US" altLang="zh-CN" sz="1000">
                <a:latin typeface="Times New Roman" panose="02020603050405020304" pitchFamily="18" charset="0"/>
              </a:rPr>
              <a:t>”</a:t>
            </a:r>
            <a:r>
              <a:rPr lang="en-US" altLang="zh-CN" sz="1000"/>
              <a:t>  (Since that combination of truth values would directly contradict the hypothesis that A implies B.)</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864118A-7A96-4B78-9016-7C306AADC4C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7574CB-AD12-42D0-8E12-11A945795193}" type="slidenum">
              <a:rPr lang="en-US" altLang="zh-CN"/>
              <a:pPr>
                <a:spcBef>
                  <a:spcPct val="0"/>
                </a:spcBef>
              </a:pPr>
              <a:t>28</a:t>
            </a:fld>
            <a:endParaRPr lang="en-US" altLang="zh-CN"/>
          </a:p>
        </p:txBody>
      </p:sp>
      <p:sp>
        <p:nvSpPr>
          <p:cNvPr id="90115" name="Rectangle 2">
            <a:extLst>
              <a:ext uri="{FF2B5EF4-FFF2-40B4-BE49-F238E27FC236}">
                <a16:creationId xmlns:a16="http://schemas.microsoft.com/office/drawing/2014/main" id="{9E35E445-A556-4DB1-9371-F84D3734892B}"/>
              </a:ext>
            </a:extLst>
          </p:cNvPr>
          <p:cNvSpPr>
            <a:spLocks noGrp="1" noRot="1" noChangeAspect="1" noChangeArrowheads="1" noTextEdit="1"/>
          </p:cNvSpPr>
          <p:nvPr>
            <p:ph type="sldImg"/>
          </p:nvPr>
        </p:nvSpPr>
        <p:spPr>
          <a:xfrm>
            <a:off x="1141413" y="701675"/>
            <a:ext cx="4578350" cy="3435350"/>
          </a:xfrm>
          <a:ln/>
        </p:spPr>
      </p:sp>
      <p:sp>
        <p:nvSpPr>
          <p:cNvPr id="90116" name="Rectangle 3">
            <a:extLst>
              <a:ext uri="{FF2B5EF4-FFF2-40B4-BE49-F238E27FC236}">
                <a16:creationId xmlns:a16="http://schemas.microsoft.com/office/drawing/2014/main" id="{7B6C9666-1505-4CEA-BC69-68604221BD54}"/>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Also, note that the and of p-&gt;q also have the same meaning as each other.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3D9CCA5-4AFC-4966-8F7B-14133C85FE4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5FD298-AD85-4EFD-BCC0-8A3BA20B52A2}" type="slidenum">
              <a:rPr lang="en-US" altLang="zh-CN"/>
              <a:pPr>
                <a:spcBef>
                  <a:spcPct val="0"/>
                </a:spcBef>
              </a:pPr>
              <a:t>29</a:t>
            </a:fld>
            <a:endParaRPr lang="en-US" altLang="zh-CN"/>
          </a:p>
        </p:txBody>
      </p:sp>
      <p:sp>
        <p:nvSpPr>
          <p:cNvPr id="92163" name="Rectangle 2">
            <a:extLst>
              <a:ext uri="{FF2B5EF4-FFF2-40B4-BE49-F238E27FC236}">
                <a16:creationId xmlns:a16="http://schemas.microsoft.com/office/drawing/2014/main" id="{31749865-F0ED-4D56-9081-21EE851A4146}"/>
              </a:ext>
            </a:extLst>
          </p:cNvPr>
          <p:cNvSpPr>
            <a:spLocks noGrp="1" noRot="1" noChangeAspect="1" noChangeArrowheads="1" noTextEdit="1"/>
          </p:cNvSpPr>
          <p:nvPr>
            <p:ph type="sldImg"/>
          </p:nvPr>
        </p:nvSpPr>
        <p:spPr>
          <a:xfrm>
            <a:off x="1141413" y="701675"/>
            <a:ext cx="4578350" cy="3435350"/>
          </a:xfrm>
          <a:ln/>
        </p:spPr>
      </p:sp>
      <p:sp>
        <p:nvSpPr>
          <p:cNvPr id="92164" name="Rectangle 3">
            <a:extLst>
              <a:ext uri="{FF2B5EF4-FFF2-40B4-BE49-F238E27FC236}">
                <a16:creationId xmlns:a16="http://schemas.microsoft.com/office/drawing/2014/main" id="{E0412F2A-3959-4FBF-84F5-E454BC9F7EA4}"/>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0F55293-4F6A-4E2B-99FB-B178E804B60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0CB8FE-C7A8-4103-8CDC-C70E5B581373}" type="slidenum">
              <a:rPr lang="en-US" altLang="zh-CN"/>
              <a:pPr>
                <a:spcBef>
                  <a:spcPct val="0"/>
                </a:spcBef>
              </a:pPr>
              <a:t>30</a:t>
            </a:fld>
            <a:endParaRPr lang="en-US" altLang="zh-CN"/>
          </a:p>
        </p:txBody>
      </p:sp>
      <p:sp>
        <p:nvSpPr>
          <p:cNvPr id="94211" name="Rectangle 2">
            <a:extLst>
              <a:ext uri="{FF2B5EF4-FFF2-40B4-BE49-F238E27FC236}">
                <a16:creationId xmlns:a16="http://schemas.microsoft.com/office/drawing/2014/main" id="{6AA860A7-A8EE-4A30-9D61-DFD9DEF979AC}"/>
              </a:ext>
            </a:extLst>
          </p:cNvPr>
          <p:cNvSpPr>
            <a:spLocks noGrp="1" noRot="1" noChangeAspect="1" noChangeArrowheads="1" noTextEdit="1"/>
          </p:cNvSpPr>
          <p:nvPr>
            <p:ph type="sldImg"/>
          </p:nvPr>
        </p:nvSpPr>
        <p:spPr>
          <a:xfrm>
            <a:off x="1141413" y="701675"/>
            <a:ext cx="4578350" cy="3435350"/>
          </a:xfrm>
          <a:ln/>
        </p:spPr>
      </p:sp>
      <p:sp>
        <p:nvSpPr>
          <p:cNvPr id="94212" name="Rectangle 3">
            <a:extLst>
              <a:ext uri="{FF2B5EF4-FFF2-40B4-BE49-F238E27FC236}">
                <a16:creationId xmlns:a16="http://schemas.microsoft.com/office/drawing/2014/main" id="{C4303359-C000-40D0-8C1C-099CA77D693B}"/>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C6E7F83-2239-49EA-A68A-17CC51A7648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4C484DC-F300-4B38-8CB0-212E4B377294}" type="slidenum">
              <a:rPr lang="en-US" altLang="zh-CN"/>
              <a:pPr>
                <a:spcBef>
                  <a:spcPct val="0"/>
                </a:spcBef>
              </a:pPr>
              <a:t>31</a:t>
            </a:fld>
            <a:endParaRPr lang="en-US" altLang="zh-CN"/>
          </a:p>
        </p:txBody>
      </p:sp>
      <p:sp>
        <p:nvSpPr>
          <p:cNvPr id="96259" name="Rectangle 2">
            <a:extLst>
              <a:ext uri="{FF2B5EF4-FFF2-40B4-BE49-F238E27FC236}">
                <a16:creationId xmlns:a16="http://schemas.microsoft.com/office/drawing/2014/main" id="{474352B8-1A28-4A56-97CD-E4CC64A1A9C1}"/>
              </a:ext>
            </a:extLst>
          </p:cNvPr>
          <p:cNvSpPr>
            <a:spLocks noGrp="1" noRot="1" noChangeAspect="1" noChangeArrowheads="1" noTextEdit="1"/>
          </p:cNvSpPr>
          <p:nvPr>
            <p:ph type="sldImg"/>
          </p:nvPr>
        </p:nvSpPr>
        <p:spPr>
          <a:xfrm>
            <a:off x="1141413" y="701675"/>
            <a:ext cx="4578350" cy="3435350"/>
          </a:xfrm>
          <a:ln/>
        </p:spPr>
      </p:sp>
      <p:sp>
        <p:nvSpPr>
          <p:cNvPr id="96260" name="Rectangle 3">
            <a:extLst>
              <a:ext uri="{FF2B5EF4-FFF2-40B4-BE49-F238E27FC236}">
                <a16:creationId xmlns:a16="http://schemas.microsoft.com/office/drawing/2014/main" id="{923F985F-8E10-4964-958C-D5CD40423912}"/>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Also, </a:t>
            </a:r>
            <a:r>
              <a:rPr lang="en-US" altLang="zh-CN" i="1"/>
              <a:t>p</a:t>
            </a:r>
            <a:r>
              <a:rPr lang="en-US" altLang="zh-CN"/>
              <a:t> IFF </a:t>
            </a:r>
            <a:r>
              <a:rPr lang="en-US" altLang="zh-CN" i="1"/>
              <a:t>q</a:t>
            </a:r>
            <a:r>
              <a:rPr lang="en-US" altLang="zh-CN"/>
              <a:t> is equivalent to (</a:t>
            </a:r>
            <a:r>
              <a:rPr lang="en-US" altLang="zh-CN" i="1"/>
              <a:t>p</a:t>
            </a:r>
            <a:r>
              <a:rPr lang="en-US" altLang="zh-CN"/>
              <a:t> -&gt; </a:t>
            </a:r>
            <a:r>
              <a:rPr lang="en-US" altLang="zh-CN" i="1"/>
              <a:t>q</a:t>
            </a:r>
            <a:r>
              <a:rPr lang="en-US" altLang="zh-CN"/>
              <a:t>) /\ (</a:t>
            </a:r>
            <a:r>
              <a:rPr lang="en-US" altLang="zh-CN" i="1"/>
              <a:t>q</a:t>
            </a:r>
            <a:r>
              <a:rPr lang="en-US" altLang="zh-CN"/>
              <a:t> -&gt; </a:t>
            </a:r>
            <a:r>
              <a:rPr lang="en-US" altLang="zh-CN" i="1"/>
              <a:t>p</a:t>
            </a:r>
            <a:r>
              <a:rPr lang="en-US" altLang="zh-CN"/>
              <a:t>).  (</a:t>
            </a:r>
            <a:r>
              <a:rPr lang="en-US" altLang="zh-CN">
                <a:latin typeface="Times New Roman" panose="02020603050405020304" pitchFamily="18" charset="0"/>
              </a:rPr>
              <a:t>“</a:t>
            </a:r>
            <a:r>
              <a:rPr lang="en-US" altLang="zh-CN"/>
              <a:t>/\</a:t>
            </a:r>
            <a:r>
              <a:rPr lang="en-US" altLang="zh-CN">
                <a:latin typeface="Times New Roman" panose="02020603050405020304" pitchFamily="18" charset="0"/>
              </a:rPr>
              <a:t>”</a:t>
            </a:r>
            <a:r>
              <a:rPr lang="en-US" altLang="zh-CN"/>
              <a:t> being the AND wedge)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2D58472B-E205-470B-ABF0-9350D38CA2E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65AEA8D-35E4-4EE1-B996-0242985C018C}" type="slidenum">
              <a:rPr lang="en-US" altLang="zh-CN"/>
              <a:pPr>
                <a:spcBef>
                  <a:spcPct val="0"/>
                </a:spcBef>
              </a:pPr>
              <a:t>3</a:t>
            </a:fld>
            <a:endParaRPr lang="en-US" altLang="zh-CN"/>
          </a:p>
        </p:txBody>
      </p:sp>
      <p:sp>
        <p:nvSpPr>
          <p:cNvPr id="9219" name="Rectangle 2">
            <a:extLst>
              <a:ext uri="{FF2B5EF4-FFF2-40B4-BE49-F238E27FC236}">
                <a16:creationId xmlns:a16="http://schemas.microsoft.com/office/drawing/2014/main" id="{AD8F1B95-19FA-40CF-A1A1-708D64E99A9F}"/>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DEA5C5B3-9629-44B5-82F0-0F412C606EA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88647B91-2DE9-407A-841D-B8C55BA2150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8FB8B9-2C21-4BAA-A279-980186E1971A}" type="slidenum">
              <a:rPr lang="en-US" altLang="zh-CN"/>
              <a:pPr>
                <a:spcBef>
                  <a:spcPct val="0"/>
                </a:spcBef>
              </a:pPr>
              <a:t>32</a:t>
            </a:fld>
            <a:endParaRPr lang="en-US" altLang="zh-CN"/>
          </a:p>
        </p:txBody>
      </p:sp>
      <p:sp>
        <p:nvSpPr>
          <p:cNvPr id="98307" name="Rectangle 2">
            <a:extLst>
              <a:ext uri="{FF2B5EF4-FFF2-40B4-BE49-F238E27FC236}">
                <a16:creationId xmlns:a16="http://schemas.microsoft.com/office/drawing/2014/main" id="{89C3382E-C1DA-4563-9652-AC468DEE69CA}"/>
              </a:ext>
            </a:extLst>
          </p:cNvPr>
          <p:cNvSpPr>
            <a:spLocks noGrp="1" noRot="1" noChangeAspect="1" noChangeArrowheads="1" noTextEdit="1"/>
          </p:cNvSpPr>
          <p:nvPr>
            <p:ph type="sldImg"/>
          </p:nvPr>
        </p:nvSpPr>
        <p:spPr>
          <a:xfrm>
            <a:off x="1141413" y="701675"/>
            <a:ext cx="4578350" cy="3435350"/>
          </a:xfrm>
          <a:ln/>
        </p:spPr>
      </p:sp>
      <p:sp>
        <p:nvSpPr>
          <p:cNvPr id="98308" name="Rectangle 3">
            <a:extLst>
              <a:ext uri="{FF2B5EF4-FFF2-40B4-BE49-F238E27FC236}">
                <a16:creationId xmlns:a16="http://schemas.microsoft.com/office/drawing/2014/main" id="{23CC7E06-672A-44DF-B959-947BB526B420}"/>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For fun, try writing down the truth tables for each of the 4 possible unary operators, and each of the 16 possible binary operators.  For each one, try to come up with an English description of the operator that conveys its meaning.  Also, figure out a way to define it in terms of other operators we already introduced.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5F9CDE5-CB5A-4B7D-BF63-35FE1482736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C76AD9-4A30-43FE-BDB2-185C7E1937B6}" type="slidenum">
              <a:rPr lang="en-US" altLang="zh-CN"/>
              <a:pPr>
                <a:spcBef>
                  <a:spcPct val="0"/>
                </a:spcBef>
              </a:pPr>
              <a:t>34</a:t>
            </a:fld>
            <a:endParaRPr lang="en-US" altLang="zh-CN"/>
          </a:p>
        </p:txBody>
      </p:sp>
      <p:sp>
        <p:nvSpPr>
          <p:cNvPr id="43011" name="Rectangle 2">
            <a:extLst>
              <a:ext uri="{FF2B5EF4-FFF2-40B4-BE49-F238E27FC236}">
                <a16:creationId xmlns:a16="http://schemas.microsoft.com/office/drawing/2014/main" id="{6A92B39E-A1E1-4600-996F-8DCBEB781D10}"/>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6D8EABD-87EA-479C-B6D2-09367CC4D0E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57130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B8141989-61A5-4543-A05B-DE38AE193D2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E69B968-E116-4FCB-BC5E-FD6CB5CA3C3A}" type="slidenum">
              <a:rPr lang="en-US" altLang="zh-CN"/>
              <a:pPr>
                <a:spcBef>
                  <a:spcPct val="0"/>
                </a:spcBef>
              </a:pPr>
              <a:t>39</a:t>
            </a:fld>
            <a:endParaRPr lang="en-US" altLang="zh-CN"/>
          </a:p>
        </p:txBody>
      </p:sp>
      <p:sp>
        <p:nvSpPr>
          <p:cNvPr id="100355" name="Rectangle 2">
            <a:extLst>
              <a:ext uri="{FF2B5EF4-FFF2-40B4-BE49-F238E27FC236}">
                <a16:creationId xmlns:a16="http://schemas.microsoft.com/office/drawing/2014/main" id="{ADA1D045-4D5C-450E-8D37-3E9BE981AF38}"/>
              </a:ext>
            </a:extLst>
          </p:cNvPr>
          <p:cNvSpPr>
            <a:spLocks noGrp="1" noRot="1" noChangeAspect="1" noChangeArrowheads="1" noTextEdit="1"/>
          </p:cNvSpPr>
          <p:nvPr>
            <p:ph type="sldImg"/>
          </p:nvPr>
        </p:nvSpPr>
        <p:spPr>
          <a:xfrm>
            <a:off x="1141413" y="701675"/>
            <a:ext cx="4578350" cy="3435350"/>
          </a:xfrm>
          <a:ln/>
        </p:spPr>
      </p:sp>
      <p:sp>
        <p:nvSpPr>
          <p:cNvPr id="100356" name="Rectangle 3">
            <a:extLst>
              <a:ext uri="{FF2B5EF4-FFF2-40B4-BE49-F238E27FC236}">
                <a16:creationId xmlns:a16="http://schemas.microsoft.com/office/drawing/2014/main" id="{3E524A98-A36D-47A9-9E40-5C5C1E1FF09E}"/>
              </a:ext>
            </a:extLst>
          </p:cNvPr>
          <p:cNvSpPr>
            <a:spLocks noGrp="1" noChangeArrowheads="1"/>
          </p:cNvSpPr>
          <p:nvPr>
            <p:ph type="body" idx="1"/>
          </p:nvPr>
        </p:nvSpPr>
        <p:spPr>
          <a:xfrm>
            <a:off x="912813" y="4371975"/>
            <a:ext cx="5032375" cy="4060825"/>
          </a:xfrm>
          <a:noFill/>
        </p:spPr>
        <p:txBody>
          <a:bodyPr/>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E877EEBA-EE42-4BC3-8883-CB972467A92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49D6C6-C0BC-4B45-B7C2-6A73245A0458}" type="slidenum">
              <a:rPr lang="en-US" altLang="zh-CN"/>
              <a:pPr>
                <a:spcBef>
                  <a:spcPct val="0"/>
                </a:spcBef>
              </a:pPr>
              <a:t>40</a:t>
            </a:fld>
            <a:endParaRPr lang="en-US" altLang="zh-CN"/>
          </a:p>
        </p:txBody>
      </p:sp>
      <p:sp>
        <p:nvSpPr>
          <p:cNvPr id="102403" name="Rectangle 2">
            <a:extLst>
              <a:ext uri="{FF2B5EF4-FFF2-40B4-BE49-F238E27FC236}">
                <a16:creationId xmlns:a16="http://schemas.microsoft.com/office/drawing/2014/main" id="{D336546F-B19A-4590-ACF2-64C1FE0EAA4B}"/>
              </a:ext>
            </a:extLst>
          </p:cNvPr>
          <p:cNvSpPr>
            <a:spLocks noGrp="1" noRot="1" noChangeAspect="1" noChangeArrowheads="1" noTextEdit="1"/>
          </p:cNvSpPr>
          <p:nvPr>
            <p:ph type="sldImg"/>
          </p:nvPr>
        </p:nvSpPr>
        <p:spPr>
          <a:xfrm>
            <a:off x="1141413" y="701675"/>
            <a:ext cx="4578350" cy="3435350"/>
          </a:xfrm>
          <a:ln/>
        </p:spPr>
      </p:sp>
      <p:sp>
        <p:nvSpPr>
          <p:cNvPr id="102404" name="Rectangle 3">
            <a:extLst>
              <a:ext uri="{FF2B5EF4-FFF2-40B4-BE49-F238E27FC236}">
                <a16:creationId xmlns:a16="http://schemas.microsoft.com/office/drawing/2014/main" id="{853C80FA-7D24-4036-AF26-E0346D47C034}"/>
              </a:ext>
            </a:extLst>
          </p:cNvPr>
          <p:cNvSpPr>
            <a:spLocks noGrp="1" noChangeArrowheads="1"/>
          </p:cNvSpPr>
          <p:nvPr>
            <p:ph type="body" idx="1"/>
          </p:nvPr>
        </p:nvSpPr>
        <p:spPr>
          <a:xfrm>
            <a:off x="912813" y="4371975"/>
            <a:ext cx="5032375" cy="4060825"/>
          </a:xfrm>
          <a:noFill/>
        </p:spPr>
        <p:txBody>
          <a:bodyPr/>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9A332714-F020-43A7-9B89-FF622258F6D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A8F985-6AD8-41DD-9AB8-04F2ADBD3EEF}" type="slidenum">
              <a:rPr lang="en-US" altLang="zh-CN"/>
              <a:pPr>
                <a:spcBef>
                  <a:spcPct val="0"/>
                </a:spcBef>
              </a:pPr>
              <a:t>41</a:t>
            </a:fld>
            <a:endParaRPr lang="en-US" altLang="zh-CN"/>
          </a:p>
        </p:txBody>
      </p:sp>
      <p:sp>
        <p:nvSpPr>
          <p:cNvPr id="104451" name="Rectangle 2">
            <a:extLst>
              <a:ext uri="{FF2B5EF4-FFF2-40B4-BE49-F238E27FC236}">
                <a16:creationId xmlns:a16="http://schemas.microsoft.com/office/drawing/2014/main" id="{FC497038-E53B-48F4-9486-03D201BD429E}"/>
              </a:ext>
            </a:extLst>
          </p:cNvPr>
          <p:cNvSpPr>
            <a:spLocks noGrp="1" noRot="1" noChangeAspect="1" noChangeArrowheads="1" noTextEdit="1"/>
          </p:cNvSpPr>
          <p:nvPr>
            <p:ph type="sldImg"/>
          </p:nvPr>
        </p:nvSpPr>
        <p:spPr>
          <a:xfrm>
            <a:off x="1141413" y="701675"/>
            <a:ext cx="4578350" cy="3435350"/>
          </a:xfrm>
          <a:ln/>
        </p:spPr>
      </p:sp>
      <p:sp>
        <p:nvSpPr>
          <p:cNvPr id="104452" name="Rectangle 3">
            <a:extLst>
              <a:ext uri="{FF2B5EF4-FFF2-40B4-BE49-F238E27FC236}">
                <a16:creationId xmlns:a16="http://schemas.microsoft.com/office/drawing/2014/main" id="{C812A918-87BB-4759-9FCC-5E4EE5F8E1E9}"/>
              </a:ext>
            </a:extLst>
          </p:cNvPr>
          <p:cNvSpPr>
            <a:spLocks noGrp="1" noChangeArrowheads="1"/>
          </p:cNvSpPr>
          <p:nvPr>
            <p:ph type="body" idx="1"/>
          </p:nvPr>
        </p:nvSpPr>
        <p:spPr>
          <a:xfrm>
            <a:off x="912813" y="4371975"/>
            <a:ext cx="5032375" cy="4060825"/>
          </a:xfrm>
          <a:noFill/>
        </p:spPr>
        <p:txBody>
          <a:bodyPr/>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80FC4F48-4554-4644-84FE-FEE5D024B58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BC1DE2B-4193-4A4A-8B65-DF9DA4189861}" type="slidenum">
              <a:rPr lang="en-US" altLang="zh-CN"/>
              <a:pPr>
                <a:spcBef>
                  <a:spcPct val="0"/>
                </a:spcBef>
              </a:pPr>
              <a:t>45</a:t>
            </a:fld>
            <a:endParaRPr lang="en-US" altLang="zh-CN"/>
          </a:p>
        </p:txBody>
      </p:sp>
      <p:sp>
        <p:nvSpPr>
          <p:cNvPr id="109571" name="Rectangle 2">
            <a:extLst>
              <a:ext uri="{FF2B5EF4-FFF2-40B4-BE49-F238E27FC236}">
                <a16:creationId xmlns:a16="http://schemas.microsoft.com/office/drawing/2014/main" id="{4FE71E71-B86B-4930-AC28-23936F12D658}"/>
              </a:ext>
            </a:extLst>
          </p:cNvPr>
          <p:cNvSpPr>
            <a:spLocks noGrp="1" noRot="1" noChangeAspect="1" noChangeArrowheads="1" noTextEdit="1"/>
          </p:cNvSpPr>
          <p:nvPr>
            <p:ph type="sldImg"/>
          </p:nvPr>
        </p:nvSpPr>
        <p:spPr>
          <a:xfrm>
            <a:off x="1141413" y="701675"/>
            <a:ext cx="4578350" cy="3435350"/>
          </a:xfrm>
          <a:ln/>
        </p:spPr>
      </p:sp>
      <p:sp>
        <p:nvSpPr>
          <p:cNvPr id="109572" name="Rectangle 3">
            <a:extLst>
              <a:ext uri="{FF2B5EF4-FFF2-40B4-BE49-F238E27FC236}">
                <a16:creationId xmlns:a16="http://schemas.microsoft.com/office/drawing/2014/main" id="{C358F60E-169F-46E4-8261-C4709ED070E0}"/>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6CAECE76-B1BC-449A-9009-2E84F914847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4DE49B-7ECF-4A53-99BB-406609315D38}" type="slidenum">
              <a:rPr lang="en-US" altLang="zh-CN"/>
              <a:pPr>
                <a:spcBef>
                  <a:spcPct val="0"/>
                </a:spcBef>
              </a:pPr>
              <a:t>48</a:t>
            </a:fld>
            <a:endParaRPr lang="en-US" altLang="zh-CN"/>
          </a:p>
        </p:txBody>
      </p:sp>
      <p:sp>
        <p:nvSpPr>
          <p:cNvPr id="113667" name="Rectangle 2">
            <a:extLst>
              <a:ext uri="{FF2B5EF4-FFF2-40B4-BE49-F238E27FC236}">
                <a16:creationId xmlns:a16="http://schemas.microsoft.com/office/drawing/2014/main" id="{9442C3AC-A191-4FCF-B5BC-72F0364CAE7C}"/>
              </a:ext>
            </a:extLst>
          </p:cNvPr>
          <p:cNvSpPr>
            <a:spLocks noGrp="1" noRot="1" noChangeAspect="1" noChangeArrowheads="1" noTextEdit="1"/>
          </p:cNvSpPr>
          <p:nvPr>
            <p:ph type="sldImg"/>
          </p:nvPr>
        </p:nvSpPr>
        <p:spPr>
          <a:xfrm>
            <a:off x="1141413" y="701675"/>
            <a:ext cx="4578350" cy="3435350"/>
          </a:xfrm>
          <a:ln/>
        </p:spPr>
      </p:sp>
      <p:sp>
        <p:nvSpPr>
          <p:cNvPr id="113668" name="Rectangle 3">
            <a:extLst>
              <a:ext uri="{FF2B5EF4-FFF2-40B4-BE49-F238E27FC236}">
                <a16:creationId xmlns:a16="http://schemas.microsoft.com/office/drawing/2014/main" id="{41122283-0111-4333-8AC7-DD027C2F354B}"/>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As an exercise, drop the truth tables for </a:t>
            </a:r>
            <a:r>
              <a:rPr lang="en-US" altLang="zh-CN" i="1"/>
              <a:t>f</a:t>
            </a:r>
            <a:r>
              <a:rPr lang="en-US" altLang="zh-CN"/>
              <a:t> /\ (</a:t>
            </a:r>
            <a:r>
              <a:rPr lang="en-US" altLang="zh-CN" i="1"/>
              <a:t>g</a:t>
            </a:r>
            <a:r>
              <a:rPr lang="en-US" altLang="zh-CN"/>
              <a:t> \/ </a:t>
            </a:r>
            <a:r>
              <a:rPr lang="en-US" altLang="zh-CN" i="1"/>
              <a:t>s</a:t>
            </a:r>
            <a:r>
              <a:rPr lang="en-US" altLang="zh-CN"/>
              <a:t>) and (</a:t>
            </a:r>
            <a:r>
              <a:rPr lang="en-US" altLang="zh-CN" i="1"/>
              <a:t>f</a:t>
            </a:r>
            <a:r>
              <a:rPr lang="en-US" altLang="zh-CN"/>
              <a:t> /\ </a:t>
            </a:r>
            <a:r>
              <a:rPr lang="en-US" altLang="zh-CN" i="1"/>
              <a:t>g</a:t>
            </a:r>
            <a:r>
              <a:rPr lang="en-US" altLang="zh-CN"/>
              <a:t>) \/ </a:t>
            </a:r>
            <a:r>
              <a:rPr lang="en-US" altLang="zh-CN" i="1"/>
              <a:t>s</a:t>
            </a:r>
            <a:r>
              <a:rPr lang="en-US" altLang="zh-CN"/>
              <a:t> to see that they</a:t>
            </a:r>
            <a:r>
              <a:rPr lang="en-US" altLang="zh-CN">
                <a:latin typeface="Times New Roman" panose="02020603050405020304" pitchFamily="18" charset="0"/>
              </a:rPr>
              <a:t>’</a:t>
            </a:r>
            <a:r>
              <a:rPr lang="en-US" altLang="zh-CN"/>
              <a:t>re different, and thus the parentheses are necessary.</a:t>
            </a:r>
          </a:p>
          <a:p>
            <a:pPr eaLnBrk="1" hangingPunct="1"/>
            <a:r>
              <a:rPr lang="en-US" altLang="zh-CN"/>
              <a:t>	Precedence conventions such as the one in the second bullet help to reduce the number of parentheses needed in expressions.  Note that negation, with its tight binding (high precedence), and with its position to the left of its operand, behaves similarly to a negative sign in arithmetic.</a:t>
            </a:r>
          </a:p>
          <a:p>
            <a:pPr eaLnBrk="1" hangingPunct="1"/>
            <a:r>
              <a:rPr lang="en-US" altLang="zh-CN"/>
              <a:t>	There is also a precedence convention that you see sometimes (for example, in the C programming language) that AND takes precedence over OR.  However, this convention is not quite universally accepted, not all systems adopt it.  Therefore, to be safe, you should always include parentheses whenever you are mixing ANDs and ORs in a single sequence of binary operators.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1FC59AD7-0046-4F39-947A-0D6AEFF3C6D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78B017E-AD22-471B-948A-6337A5DE3ED1}" type="slidenum">
              <a:rPr lang="en-US" altLang="zh-CN"/>
              <a:pPr>
                <a:spcBef>
                  <a:spcPct val="0"/>
                </a:spcBef>
              </a:pPr>
              <a:t>50</a:t>
            </a:fld>
            <a:endParaRPr lang="en-US" altLang="zh-CN"/>
          </a:p>
        </p:txBody>
      </p:sp>
      <p:sp>
        <p:nvSpPr>
          <p:cNvPr id="120835" name="Rectangle 2">
            <a:extLst>
              <a:ext uri="{FF2B5EF4-FFF2-40B4-BE49-F238E27FC236}">
                <a16:creationId xmlns:a16="http://schemas.microsoft.com/office/drawing/2014/main" id="{279117F4-ED77-4FF1-98F4-C719A3F598BA}"/>
              </a:ext>
            </a:extLst>
          </p:cNvPr>
          <p:cNvSpPr>
            <a:spLocks noGrp="1" noRot="1" noChangeAspect="1" noChangeArrowheads="1" noTextEdit="1"/>
          </p:cNvSpPr>
          <p:nvPr>
            <p:ph type="sldImg"/>
          </p:nvPr>
        </p:nvSpPr>
        <p:spPr>
          <a:xfrm>
            <a:off x="1141413" y="701675"/>
            <a:ext cx="4578350" cy="3435350"/>
          </a:xfrm>
          <a:ln/>
        </p:spPr>
      </p:sp>
      <p:sp>
        <p:nvSpPr>
          <p:cNvPr id="120836" name="Rectangle 3">
            <a:extLst>
              <a:ext uri="{FF2B5EF4-FFF2-40B4-BE49-F238E27FC236}">
                <a16:creationId xmlns:a16="http://schemas.microsoft.com/office/drawing/2014/main" id="{512A1ABC-3D9C-4CF1-8C7E-C1B45E36953D}"/>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The answers are present, but hidden, as white text on a white background.  The slide can be done in class as an exercise, with the instructor typing in the students</a:t>
            </a:r>
            <a:r>
              <a:rPr lang="en-US" altLang="zh-CN">
                <a:latin typeface="Times New Roman" panose="02020603050405020304" pitchFamily="18" charset="0"/>
              </a:rPr>
              <a:t>’</a:t>
            </a:r>
            <a:r>
              <a:rPr lang="en-US" altLang="zh-CN"/>
              <a:t> answers in the space provided.  Then the correct answers can be revealed by selecting the bottom 3 rows and changing their font color unconditionally to black.</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6E3DC1-BCE4-4040-B5DD-5902D234DBF6}" type="slidenum">
              <a:rPr lang="en-US" altLang="zh-CN" smtClean="0"/>
              <a:pPr/>
              <a:t>52</a:t>
            </a:fld>
            <a:endParaRPr lang="en-US" altLang="zh-CN"/>
          </a:p>
        </p:txBody>
      </p:sp>
    </p:spTree>
    <p:extLst>
      <p:ext uri="{BB962C8B-B14F-4D97-AF65-F5344CB8AC3E}">
        <p14:creationId xmlns:p14="http://schemas.microsoft.com/office/powerpoint/2010/main" val="2249161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B922892B-AC90-4696-962A-E87E85C2C819}"/>
              </a:ext>
            </a:extLst>
          </p:cNvPr>
          <p:cNvSpPr>
            <a:spLocks noGrp="1" noRot="1" noChangeAspect="1" noChangeArrowheads="1" noTextEdit="1"/>
          </p:cNvSpPr>
          <p:nvPr>
            <p:ph type="sldImg"/>
          </p:nvPr>
        </p:nvSpPr>
        <p:spPr>
          <a:ln/>
        </p:spPr>
      </p:sp>
      <p:sp>
        <p:nvSpPr>
          <p:cNvPr id="125955" name="备注占位符 2">
            <a:extLst>
              <a:ext uri="{FF2B5EF4-FFF2-40B4-BE49-F238E27FC236}">
                <a16:creationId xmlns:a16="http://schemas.microsoft.com/office/drawing/2014/main" id="{51E9F787-1736-4E67-829E-FCCD15AB8999}"/>
              </a:ext>
            </a:extLst>
          </p:cNvPr>
          <p:cNvSpPr>
            <a:spLocks noGrp="1" noChangeArrowheads="1"/>
          </p:cNvSpPr>
          <p:nvPr>
            <p:ph type="body" idx="1"/>
          </p:nvPr>
        </p:nvSpPr>
        <p:spPr>
          <a:noFill/>
        </p:spPr>
        <p:txBody>
          <a:bodyPr/>
          <a:lstStyle/>
          <a:p>
            <a:endParaRPr lang="zh-CN" altLang="en-US"/>
          </a:p>
        </p:txBody>
      </p:sp>
      <p:sp>
        <p:nvSpPr>
          <p:cNvPr id="125956" name="灯片编号占位符 3">
            <a:extLst>
              <a:ext uri="{FF2B5EF4-FFF2-40B4-BE49-F238E27FC236}">
                <a16:creationId xmlns:a16="http://schemas.microsoft.com/office/drawing/2014/main" id="{30006101-E421-44D6-856D-7E91FDA80D74}"/>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8FF1C7-09DD-4845-94F8-77A65177794C}" type="slidenum">
              <a:rPr lang="en-US" altLang="zh-CN"/>
              <a:pPr>
                <a:spcBef>
                  <a:spcPct val="0"/>
                </a:spcBef>
              </a:pPr>
              <a:t>54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B453171C-6762-4601-9BF9-2B05702ECB0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73A0C7C-76EF-472F-BB4C-BDCAC9EA6B14}" type="slidenum">
              <a:rPr lang="en-US" altLang="zh-CN"/>
              <a:pPr>
                <a:spcBef>
                  <a:spcPct val="0"/>
                </a:spcBef>
              </a:pPr>
              <a:t>4</a:t>
            </a:fld>
            <a:endParaRPr lang="en-US" altLang="zh-CN"/>
          </a:p>
        </p:txBody>
      </p:sp>
      <p:sp>
        <p:nvSpPr>
          <p:cNvPr id="11267" name="Rectangle 2">
            <a:extLst>
              <a:ext uri="{FF2B5EF4-FFF2-40B4-BE49-F238E27FC236}">
                <a16:creationId xmlns:a16="http://schemas.microsoft.com/office/drawing/2014/main" id="{E87515D4-968D-4716-9722-FED0F947345F}"/>
              </a:ext>
            </a:extLst>
          </p:cNvPr>
          <p:cNvSpPr>
            <a:spLocks noGrp="1" noRot="1" noChangeAspect="1" noChangeArrowheads="1" noTextEdit="1"/>
          </p:cNvSpPr>
          <p:nvPr>
            <p:ph type="sldImg"/>
          </p:nvPr>
        </p:nvSpPr>
        <p:spPr>
          <a:xfrm>
            <a:off x="1141413" y="701675"/>
            <a:ext cx="4578350" cy="3435350"/>
          </a:xfrm>
          <a:ln/>
        </p:spPr>
      </p:sp>
      <p:sp>
        <p:nvSpPr>
          <p:cNvPr id="11268" name="Rectangle 3">
            <a:extLst>
              <a:ext uri="{FF2B5EF4-FFF2-40B4-BE49-F238E27FC236}">
                <a16:creationId xmlns:a16="http://schemas.microsoft.com/office/drawing/2014/main" id="{BB122534-06A1-4AD6-85C1-E1B7BA23E008}"/>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A604ED73-F0D8-43C0-B3FD-D0BEABCB00C8}"/>
              </a:ext>
            </a:extLst>
          </p:cNvPr>
          <p:cNvSpPr>
            <a:spLocks noGrp="1" noRot="1" noChangeAspect="1" noChangeArrowheads="1" noTextEdit="1"/>
          </p:cNvSpPr>
          <p:nvPr>
            <p:ph type="sldImg"/>
          </p:nvPr>
        </p:nvSpPr>
        <p:spPr>
          <a:ln/>
        </p:spPr>
      </p:sp>
      <p:sp>
        <p:nvSpPr>
          <p:cNvPr id="147459" name="备注占位符 2">
            <a:extLst>
              <a:ext uri="{FF2B5EF4-FFF2-40B4-BE49-F238E27FC236}">
                <a16:creationId xmlns:a16="http://schemas.microsoft.com/office/drawing/2014/main" id="{86D47388-11E6-449B-B0C1-52581CFF7C5A}"/>
              </a:ext>
            </a:extLst>
          </p:cNvPr>
          <p:cNvSpPr>
            <a:spLocks noGrp="1" noChangeArrowheads="1"/>
          </p:cNvSpPr>
          <p:nvPr>
            <p:ph type="body" idx="1"/>
          </p:nvPr>
        </p:nvSpPr>
        <p:spPr>
          <a:noFill/>
        </p:spPr>
        <p:txBody>
          <a:bodyPr/>
          <a:lstStyle/>
          <a:p>
            <a:endParaRPr lang="zh-CN" altLang="en-US"/>
          </a:p>
        </p:txBody>
      </p:sp>
      <p:sp>
        <p:nvSpPr>
          <p:cNvPr id="147460" name="灯片编号占位符 3">
            <a:extLst>
              <a:ext uri="{FF2B5EF4-FFF2-40B4-BE49-F238E27FC236}">
                <a16:creationId xmlns:a16="http://schemas.microsoft.com/office/drawing/2014/main" id="{DCF18330-84E4-4425-B225-CF9F46D018B8}"/>
              </a:ext>
            </a:extLst>
          </p:cNvPr>
          <p:cNvSpPr>
            <a:spLocks noGrp="1"/>
          </p:cNvSpPr>
          <p:nvPr>
            <p:ph type="sldNum" sz="quarter" idx="5"/>
          </p:nvPr>
        </p:nvSpPr>
        <p:spPr>
          <a:noFill/>
        </p:spPr>
        <p:txBody>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fld id="{3A06CF9D-60D2-4723-B8E4-BE59E48CD262}" type="slidenum">
              <a:rPr lang="en-US" altLang="zh-CN" sz="1200"/>
              <a:pPr/>
              <a:t>60</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38D9844-33E8-41CF-9439-66F48B6B1A4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78D354C-D1A0-4228-A8F0-6E989E5C6CCB}" type="slidenum">
              <a:rPr lang="en-US" altLang="zh-CN"/>
              <a:pPr>
                <a:spcBef>
                  <a:spcPct val="0"/>
                </a:spcBef>
              </a:pPr>
              <a:t>5</a:t>
            </a:fld>
            <a:endParaRPr lang="en-US" altLang="zh-CN"/>
          </a:p>
        </p:txBody>
      </p:sp>
      <p:sp>
        <p:nvSpPr>
          <p:cNvPr id="13315" name="Rectangle 2">
            <a:extLst>
              <a:ext uri="{FF2B5EF4-FFF2-40B4-BE49-F238E27FC236}">
                <a16:creationId xmlns:a16="http://schemas.microsoft.com/office/drawing/2014/main" id="{DC9009EE-3D2A-4A94-BCD6-CCC4E1985742}"/>
              </a:ext>
            </a:extLst>
          </p:cNvPr>
          <p:cNvSpPr>
            <a:spLocks noGrp="1" noRot="1" noChangeAspect="1" noChangeArrowheads="1" noTextEdit="1"/>
          </p:cNvSpPr>
          <p:nvPr>
            <p:ph type="sldImg"/>
          </p:nvPr>
        </p:nvSpPr>
        <p:spPr>
          <a:xfrm>
            <a:off x="1141413" y="701675"/>
            <a:ext cx="4578350" cy="3435350"/>
          </a:xfrm>
          <a:ln/>
        </p:spPr>
      </p:sp>
      <p:sp>
        <p:nvSpPr>
          <p:cNvPr id="13316" name="Rectangle 3">
            <a:extLst>
              <a:ext uri="{FF2B5EF4-FFF2-40B4-BE49-F238E27FC236}">
                <a16:creationId xmlns:a16="http://schemas.microsoft.com/office/drawing/2014/main" id="{E9DE5573-6BFF-4BD2-9C1A-AE89150FD7F1}"/>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We normally attribute propositional logic to George Boole, who first formalized it.  Actually the particular formal notation we will present is not precisely Boole</a:t>
            </a:r>
            <a:r>
              <a:rPr lang="en-US" altLang="zh-CN">
                <a:latin typeface="Times New Roman" panose="02020603050405020304" pitchFamily="18" charset="0"/>
              </a:rPr>
              <a:t>’</a:t>
            </a:r>
            <a:r>
              <a:rPr lang="en-US" altLang="zh-CN"/>
              <a:t>s; he originally spoke of logic in terms of sets, not propositions, and he also used Boolean algebra notation such as AB, A+B, rather than the A /\ B, A \/ B notation we will use.  But, he was the first to mathematically formalize these kinds of concepts in preserved writings.  Boole</a:t>
            </a:r>
            <a:r>
              <a:rPr lang="en-US" altLang="zh-CN">
                <a:latin typeface="Times New Roman" panose="02020603050405020304" pitchFamily="18" charset="0"/>
              </a:rPr>
              <a:t>’</a:t>
            </a:r>
            <a:r>
              <a:rPr lang="en-US" altLang="zh-CN"/>
              <a:t>s formalization of logic was developed further by the philosopher Frege.  </a:t>
            </a:r>
          </a:p>
          <a:p>
            <a:pPr eaLnBrk="1" hangingPunct="1"/>
            <a:r>
              <a:rPr lang="en-US" altLang="zh-CN"/>
              <a:t>	However, even though logic was not formalized as such until the 1800</a:t>
            </a:r>
            <a:r>
              <a:rPr lang="en-US" altLang="zh-CN">
                <a:latin typeface="Times New Roman" panose="02020603050405020304" pitchFamily="18" charset="0"/>
              </a:rPr>
              <a:t>’</a:t>
            </a:r>
            <a:r>
              <a:rPr lang="en-US" altLang="zh-CN"/>
              <a:t>s, the basic ideas of it go all the way back to the ancient Greeks.  Aristotle (ca. 384-322 B.C.) developed a detailed system of logic (though one that was not quite as convenient and powerful as the modern one), and Chrysippus of Soli (ca. 281-205 B.C.) introduced a logic centered around logic AND, inclusive and exclusive OR, NOT, and implication, similarly to Boole</a:t>
            </a:r>
            <a:r>
              <a:rPr lang="en-US" altLang="zh-CN">
                <a:latin typeface="Times New Roman" panose="02020603050405020304" pitchFamily="18" charset="0"/>
              </a:rPr>
              <a:t>’</a:t>
            </a:r>
            <a:r>
              <a:rPr lang="en-US" altLang="zh-CN"/>
              <a:t>s.  Chrysippus</a:t>
            </a:r>
            <a:r>
              <a:rPr lang="en-US" altLang="zh-CN">
                <a:latin typeface="Times New Roman" panose="02020603050405020304" pitchFamily="18" charset="0"/>
              </a:rPr>
              <a:t>’</a:t>
            </a:r>
            <a:r>
              <a:rPr lang="en-US" altLang="zh-CN"/>
              <a:t> logic apparently included all of the key rules that Boole</a:t>
            </a:r>
            <a:r>
              <a:rPr lang="en-US" altLang="zh-CN">
                <a:latin typeface="Times New Roman" panose="02020603050405020304" pitchFamily="18" charset="0"/>
              </a:rPr>
              <a:t>’</a:t>
            </a:r>
            <a:r>
              <a:rPr lang="en-US" altLang="zh-CN"/>
              <a:t>s logic had.  However, his original works were unfortunately lost; we only have fragments quoted by other authors.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23A0884-5A2E-4790-9B3D-4C3BFB0626E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264D37-D441-459E-B962-93C234C71137}" type="slidenum">
              <a:rPr lang="en-US" altLang="zh-CN"/>
              <a:pPr>
                <a:spcBef>
                  <a:spcPct val="0"/>
                </a:spcBef>
              </a:pPr>
              <a:t>6</a:t>
            </a:fld>
            <a:endParaRPr lang="en-US" altLang="zh-CN"/>
          </a:p>
        </p:txBody>
      </p:sp>
      <p:sp>
        <p:nvSpPr>
          <p:cNvPr id="15363" name="Rectangle 2">
            <a:extLst>
              <a:ext uri="{FF2B5EF4-FFF2-40B4-BE49-F238E27FC236}">
                <a16:creationId xmlns:a16="http://schemas.microsoft.com/office/drawing/2014/main" id="{2BB1DD04-564F-46BD-879A-3E7051819CB3}"/>
              </a:ext>
            </a:extLst>
          </p:cNvPr>
          <p:cNvSpPr>
            <a:spLocks noGrp="1" noRot="1" noChangeAspect="1" noChangeArrowheads="1" noTextEdit="1"/>
          </p:cNvSpPr>
          <p:nvPr>
            <p:ph type="sldImg"/>
          </p:nvPr>
        </p:nvSpPr>
        <p:spPr>
          <a:xfrm>
            <a:off x="1141413" y="701675"/>
            <a:ext cx="4578350" cy="3435350"/>
          </a:xfrm>
          <a:ln/>
        </p:spPr>
      </p:sp>
      <p:sp>
        <p:nvSpPr>
          <p:cNvPr id="15364" name="Rectangle 3">
            <a:extLst>
              <a:ext uri="{FF2B5EF4-FFF2-40B4-BE49-F238E27FC236}">
                <a16:creationId xmlns:a16="http://schemas.microsoft.com/office/drawing/2014/main" id="{8F0A5C9A-D23F-4C90-A130-13D9D80418DF}"/>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150833B-8E0F-4753-958E-DA84A60BAB3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AAFBC6-E6F1-41B0-BB40-D456685BFE72}" type="slidenum">
              <a:rPr lang="en-US" altLang="zh-CN"/>
              <a:pPr>
                <a:spcBef>
                  <a:spcPct val="0"/>
                </a:spcBef>
              </a:pPr>
              <a:t>7</a:t>
            </a:fld>
            <a:endParaRPr lang="en-US" altLang="zh-CN"/>
          </a:p>
        </p:txBody>
      </p:sp>
      <p:sp>
        <p:nvSpPr>
          <p:cNvPr id="17411" name="Rectangle 2">
            <a:extLst>
              <a:ext uri="{FF2B5EF4-FFF2-40B4-BE49-F238E27FC236}">
                <a16:creationId xmlns:a16="http://schemas.microsoft.com/office/drawing/2014/main" id="{1152C5EE-8E4E-4E50-8216-B3B9D382E9F7}"/>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0B625B45-FB24-4D20-B228-2569777555A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903E481-6EAA-4604-88F7-82871F53553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E45866-9AFD-4777-A541-23A71D026FA3}" type="slidenum">
              <a:rPr lang="en-US" altLang="zh-CN"/>
              <a:pPr>
                <a:spcBef>
                  <a:spcPct val="0"/>
                </a:spcBef>
              </a:pPr>
              <a:t>8</a:t>
            </a:fld>
            <a:endParaRPr lang="en-US" altLang="zh-CN"/>
          </a:p>
        </p:txBody>
      </p:sp>
      <p:sp>
        <p:nvSpPr>
          <p:cNvPr id="21507" name="Rectangle 2">
            <a:extLst>
              <a:ext uri="{FF2B5EF4-FFF2-40B4-BE49-F238E27FC236}">
                <a16:creationId xmlns:a16="http://schemas.microsoft.com/office/drawing/2014/main" id="{3E16734D-7B9E-4DF7-893E-E8387EAA996C}"/>
              </a:ext>
            </a:extLst>
          </p:cNvPr>
          <p:cNvSpPr>
            <a:spLocks noGrp="1" noRot="1" noChangeAspect="1" noChangeArrowheads="1" noTextEdit="1"/>
          </p:cNvSpPr>
          <p:nvPr>
            <p:ph type="sldImg"/>
          </p:nvPr>
        </p:nvSpPr>
        <p:spPr>
          <a:xfrm>
            <a:off x="1141413" y="701675"/>
            <a:ext cx="4578350" cy="3435350"/>
          </a:xfrm>
          <a:ln/>
        </p:spPr>
      </p:sp>
      <p:sp>
        <p:nvSpPr>
          <p:cNvPr id="21508" name="Rectangle 3">
            <a:extLst>
              <a:ext uri="{FF2B5EF4-FFF2-40B4-BE49-F238E27FC236}">
                <a16:creationId xmlns:a16="http://schemas.microsoft.com/office/drawing/2014/main" id="{C96CD96E-5EE6-4620-B905-77B64410AE14}"/>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EDD21B1-CA70-44B7-BD71-45D08BBF3C0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8440DB-C1C3-4587-BA9A-8D6650F5A999}" type="slidenum">
              <a:rPr lang="en-US" altLang="zh-CN"/>
              <a:pPr>
                <a:spcBef>
                  <a:spcPct val="0"/>
                </a:spcBef>
              </a:pPr>
              <a:t>9</a:t>
            </a:fld>
            <a:endParaRPr lang="en-US" altLang="zh-CN"/>
          </a:p>
        </p:txBody>
      </p:sp>
      <p:sp>
        <p:nvSpPr>
          <p:cNvPr id="23555" name="Rectangle 2">
            <a:extLst>
              <a:ext uri="{FF2B5EF4-FFF2-40B4-BE49-F238E27FC236}">
                <a16:creationId xmlns:a16="http://schemas.microsoft.com/office/drawing/2014/main" id="{81290932-2F90-4F4F-8B93-D0B32345ED73}"/>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3C30E47-13BE-4EA2-A455-1EE6C776B6A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9496DAE-5332-47AC-B892-E189F1ED4A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A5BB775-5B6F-457D-934B-E36B9E9902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D0B4BC5-8431-42A3-B5D9-308A49144CA2}"/>
              </a:ext>
            </a:extLst>
          </p:cNvPr>
          <p:cNvSpPr>
            <a:spLocks noGrp="1" noChangeArrowheads="1"/>
          </p:cNvSpPr>
          <p:nvPr>
            <p:ph type="sldNum" sz="quarter" idx="12"/>
          </p:nvPr>
        </p:nvSpPr>
        <p:spPr>
          <a:ln/>
        </p:spPr>
        <p:txBody>
          <a:bodyPr/>
          <a:lstStyle>
            <a:lvl1pPr>
              <a:defRPr/>
            </a:lvl1pPr>
          </a:lstStyle>
          <a:p>
            <a:fld id="{4D5DAFBC-CD8C-435F-9C0D-762344491F12}" type="slidenum">
              <a:rPr lang="en-US" altLang="zh-CN"/>
              <a:pPr/>
              <a:t>‹#›</a:t>
            </a:fld>
            <a:endParaRPr lang="en-US" altLang="zh-CN"/>
          </a:p>
        </p:txBody>
      </p:sp>
    </p:spTree>
    <p:extLst>
      <p:ext uri="{BB962C8B-B14F-4D97-AF65-F5344CB8AC3E}">
        <p14:creationId xmlns:p14="http://schemas.microsoft.com/office/powerpoint/2010/main" val="56477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6096634-78F4-4057-8471-AB55219D17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A4D3E9B-FF54-41FC-B0E7-76541A6D10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05268C0-FABA-495A-BAEA-48B6E8E90CF1}"/>
              </a:ext>
            </a:extLst>
          </p:cNvPr>
          <p:cNvSpPr>
            <a:spLocks noGrp="1" noChangeArrowheads="1"/>
          </p:cNvSpPr>
          <p:nvPr>
            <p:ph type="sldNum" sz="quarter" idx="12"/>
          </p:nvPr>
        </p:nvSpPr>
        <p:spPr>
          <a:ln/>
        </p:spPr>
        <p:txBody>
          <a:bodyPr/>
          <a:lstStyle>
            <a:lvl1pPr>
              <a:defRPr/>
            </a:lvl1pPr>
          </a:lstStyle>
          <a:p>
            <a:fld id="{4D090F26-4FB1-43E3-B061-73FC37FFD894}" type="slidenum">
              <a:rPr lang="en-US" altLang="zh-CN"/>
              <a:pPr/>
              <a:t>‹#›</a:t>
            </a:fld>
            <a:endParaRPr lang="en-US" altLang="zh-CN"/>
          </a:p>
        </p:txBody>
      </p:sp>
    </p:spTree>
    <p:extLst>
      <p:ext uri="{BB962C8B-B14F-4D97-AF65-F5344CB8AC3E}">
        <p14:creationId xmlns:p14="http://schemas.microsoft.com/office/powerpoint/2010/main" val="98188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2585906-8726-4541-84BA-7265DF9B4A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80664D2-62FC-4850-8547-B0EBF3CE2F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D85FA47-822E-423D-A674-936BB23E11C8}"/>
              </a:ext>
            </a:extLst>
          </p:cNvPr>
          <p:cNvSpPr>
            <a:spLocks noGrp="1" noChangeArrowheads="1"/>
          </p:cNvSpPr>
          <p:nvPr>
            <p:ph type="sldNum" sz="quarter" idx="12"/>
          </p:nvPr>
        </p:nvSpPr>
        <p:spPr>
          <a:ln/>
        </p:spPr>
        <p:txBody>
          <a:bodyPr/>
          <a:lstStyle>
            <a:lvl1pPr>
              <a:defRPr/>
            </a:lvl1pPr>
          </a:lstStyle>
          <a:p>
            <a:fld id="{02E78388-2621-42C5-BDA4-05CB8C5A94C4}" type="slidenum">
              <a:rPr lang="en-US" altLang="zh-CN"/>
              <a:pPr/>
              <a:t>‹#›</a:t>
            </a:fld>
            <a:endParaRPr lang="en-US" altLang="zh-CN"/>
          </a:p>
        </p:txBody>
      </p:sp>
    </p:spTree>
    <p:extLst>
      <p:ext uri="{BB962C8B-B14F-4D97-AF65-F5344CB8AC3E}">
        <p14:creationId xmlns:p14="http://schemas.microsoft.com/office/powerpoint/2010/main" val="1686226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13F4646E-1944-4C98-A50A-5D9471D846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D8DAF63F-CD55-49EF-9D86-C515900473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CA06FBA3-6881-4268-BDC1-AC6449BD6432}"/>
              </a:ext>
            </a:extLst>
          </p:cNvPr>
          <p:cNvSpPr>
            <a:spLocks noGrp="1" noChangeArrowheads="1"/>
          </p:cNvSpPr>
          <p:nvPr>
            <p:ph type="sldNum" sz="quarter" idx="12"/>
          </p:nvPr>
        </p:nvSpPr>
        <p:spPr>
          <a:ln/>
        </p:spPr>
        <p:txBody>
          <a:bodyPr/>
          <a:lstStyle>
            <a:lvl1pPr>
              <a:defRPr/>
            </a:lvl1pPr>
          </a:lstStyle>
          <a:p>
            <a:fld id="{5066C72B-8237-4816-9F04-57E1CA9B5A28}" type="slidenum">
              <a:rPr lang="en-US" altLang="zh-CN"/>
              <a:pPr/>
              <a:t>‹#›</a:t>
            </a:fld>
            <a:endParaRPr lang="en-US" altLang="zh-CN"/>
          </a:p>
        </p:txBody>
      </p:sp>
    </p:spTree>
    <p:extLst>
      <p:ext uri="{BB962C8B-B14F-4D97-AF65-F5344CB8AC3E}">
        <p14:creationId xmlns:p14="http://schemas.microsoft.com/office/powerpoint/2010/main" val="2809119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5BC60389-2D2E-4607-AF17-CAF3A54025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151C016-5521-4543-A955-EC765B973C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13EB44F-216A-4287-A4D8-8E9693159B68}"/>
              </a:ext>
            </a:extLst>
          </p:cNvPr>
          <p:cNvSpPr>
            <a:spLocks noGrp="1" noChangeArrowheads="1"/>
          </p:cNvSpPr>
          <p:nvPr>
            <p:ph type="sldNum" sz="quarter" idx="12"/>
          </p:nvPr>
        </p:nvSpPr>
        <p:spPr>
          <a:ln/>
        </p:spPr>
        <p:txBody>
          <a:bodyPr/>
          <a:lstStyle>
            <a:lvl1pPr>
              <a:defRPr/>
            </a:lvl1pPr>
          </a:lstStyle>
          <a:p>
            <a:fld id="{E02C48D7-9DC2-4717-8D6F-621077EE1048}" type="slidenum">
              <a:rPr lang="en-US" altLang="zh-CN"/>
              <a:pPr/>
              <a:t>‹#›</a:t>
            </a:fld>
            <a:endParaRPr lang="en-US" altLang="zh-CN"/>
          </a:p>
        </p:txBody>
      </p:sp>
    </p:spTree>
    <p:extLst>
      <p:ext uri="{BB962C8B-B14F-4D97-AF65-F5344CB8AC3E}">
        <p14:creationId xmlns:p14="http://schemas.microsoft.com/office/powerpoint/2010/main" val="92347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D6B2D18-817A-4BA2-AD15-F2AD118875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A381E20-D731-4526-8BA2-1FE8FA0983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FC0877C-FEDE-4241-8ACF-DDC90C092BBC}"/>
              </a:ext>
            </a:extLst>
          </p:cNvPr>
          <p:cNvSpPr>
            <a:spLocks noGrp="1" noChangeArrowheads="1"/>
          </p:cNvSpPr>
          <p:nvPr>
            <p:ph type="sldNum" sz="quarter" idx="12"/>
          </p:nvPr>
        </p:nvSpPr>
        <p:spPr>
          <a:ln/>
        </p:spPr>
        <p:txBody>
          <a:bodyPr/>
          <a:lstStyle>
            <a:lvl1pPr>
              <a:defRPr/>
            </a:lvl1pPr>
          </a:lstStyle>
          <a:p>
            <a:fld id="{D4D2F273-C273-458B-9507-878FF3CA1F3E}" type="slidenum">
              <a:rPr lang="en-US" altLang="zh-CN"/>
              <a:pPr/>
              <a:t>‹#›</a:t>
            </a:fld>
            <a:endParaRPr lang="en-US" altLang="zh-CN"/>
          </a:p>
        </p:txBody>
      </p:sp>
    </p:spTree>
    <p:extLst>
      <p:ext uri="{BB962C8B-B14F-4D97-AF65-F5344CB8AC3E}">
        <p14:creationId xmlns:p14="http://schemas.microsoft.com/office/powerpoint/2010/main" val="642515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18085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D380C90-9FC5-483C-80DB-5D7E8CD7C0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E9A8F29-38F7-41A1-B6DE-560C6C6219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162C919-1482-4166-8C4C-384E3519F176}"/>
              </a:ext>
            </a:extLst>
          </p:cNvPr>
          <p:cNvSpPr>
            <a:spLocks noGrp="1" noChangeArrowheads="1"/>
          </p:cNvSpPr>
          <p:nvPr>
            <p:ph type="sldNum" sz="quarter" idx="12"/>
          </p:nvPr>
        </p:nvSpPr>
        <p:spPr>
          <a:ln/>
        </p:spPr>
        <p:txBody>
          <a:bodyPr/>
          <a:lstStyle>
            <a:lvl1pPr>
              <a:defRPr/>
            </a:lvl1pPr>
          </a:lstStyle>
          <a:p>
            <a:fld id="{0E0F66E4-F918-4E84-900C-EBB0345C0212}" type="slidenum">
              <a:rPr lang="en-US" altLang="zh-CN"/>
              <a:pPr/>
              <a:t>‹#›</a:t>
            </a:fld>
            <a:endParaRPr lang="en-US" altLang="zh-CN"/>
          </a:p>
        </p:txBody>
      </p:sp>
    </p:spTree>
    <p:extLst>
      <p:ext uri="{BB962C8B-B14F-4D97-AF65-F5344CB8AC3E}">
        <p14:creationId xmlns:p14="http://schemas.microsoft.com/office/powerpoint/2010/main" val="180503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4B618E9-C3DB-4661-9BE8-E3E6741B50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90B25F3-B6FE-475B-8318-E53B68DBFD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E3772A-556B-41B7-BE64-6148C4E267E1}"/>
              </a:ext>
            </a:extLst>
          </p:cNvPr>
          <p:cNvSpPr>
            <a:spLocks noGrp="1" noChangeArrowheads="1"/>
          </p:cNvSpPr>
          <p:nvPr>
            <p:ph type="sldNum" sz="quarter" idx="12"/>
          </p:nvPr>
        </p:nvSpPr>
        <p:spPr>
          <a:ln/>
        </p:spPr>
        <p:txBody>
          <a:bodyPr/>
          <a:lstStyle>
            <a:lvl1pPr>
              <a:defRPr/>
            </a:lvl1pPr>
          </a:lstStyle>
          <a:p>
            <a:fld id="{F78CC1F5-50A5-442D-8AFE-42A840781D25}" type="slidenum">
              <a:rPr lang="en-US" altLang="zh-CN"/>
              <a:pPr/>
              <a:t>‹#›</a:t>
            </a:fld>
            <a:endParaRPr lang="en-US" altLang="zh-CN"/>
          </a:p>
        </p:txBody>
      </p:sp>
    </p:spTree>
    <p:extLst>
      <p:ext uri="{BB962C8B-B14F-4D97-AF65-F5344CB8AC3E}">
        <p14:creationId xmlns:p14="http://schemas.microsoft.com/office/powerpoint/2010/main" val="168476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DF6A96D-3715-405D-8488-DFD28207B8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8B19929-59B9-4B18-BF24-E02C2292C4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F867CDB-BEA9-4FDD-90F9-4AA18655F235}"/>
              </a:ext>
            </a:extLst>
          </p:cNvPr>
          <p:cNvSpPr>
            <a:spLocks noGrp="1" noChangeArrowheads="1"/>
          </p:cNvSpPr>
          <p:nvPr>
            <p:ph type="sldNum" sz="quarter" idx="12"/>
          </p:nvPr>
        </p:nvSpPr>
        <p:spPr>
          <a:ln/>
        </p:spPr>
        <p:txBody>
          <a:bodyPr/>
          <a:lstStyle>
            <a:lvl1pPr>
              <a:defRPr/>
            </a:lvl1pPr>
          </a:lstStyle>
          <a:p>
            <a:fld id="{272F31C5-A2FE-4F13-B7C6-BC788BBE59C2}" type="slidenum">
              <a:rPr lang="en-US" altLang="zh-CN"/>
              <a:pPr/>
              <a:t>‹#›</a:t>
            </a:fld>
            <a:endParaRPr lang="en-US" altLang="zh-CN"/>
          </a:p>
        </p:txBody>
      </p:sp>
    </p:spTree>
    <p:extLst>
      <p:ext uri="{BB962C8B-B14F-4D97-AF65-F5344CB8AC3E}">
        <p14:creationId xmlns:p14="http://schemas.microsoft.com/office/powerpoint/2010/main" val="353305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0945865-C3AA-40FA-84CA-4E09B8DD63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52B03ED-24BC-44EE-AF2F-64D0FC112B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D16C3B1-B0D0-46A7-B163-E7E74DAFA02A}"/>
              </a:ext>
            </a:extLst>
          </p:cNvPr>
          <p:cNvSpPr>
            <a:spLocks noGrp="1" noChangeArrowheads="1"/>
          </p:cNvSpPr>
          <p:nvPr>
            <p:ph type="sldNum" sz="quarter" idx="12"/>
          </p:nvPr>
        </p:nvSpPr>
        <p:spPr>
          <a:ln/>
        </p:spPr>
        <p:txBody>
          <a:bodyPr/>
          <a:lstStyle>
            <a:lvl1pPr>
              <a:defRPr/>
            </a:lvl1pPr>
          </a:lstStyle>
          <a:p>
            <a:fld id="{4DF0CD04-1011-4FB5-BF57-60C495DE8DBA}" type="slidenum">
              <a:rPr lang="en-US" altLang="zh-CN"/>
              <a:pPr/>
              <a:t>‹#›</a:t>
            </a:fld>
            <a:endParaRPr lang="en-US" altLang="zh-CN"/>
          </a:p>
        </p:txBody>
      </p:sp>
    </p:spTree>
    <p:extLst>
      <p:ext uri="{BB962C8B-B14F-4D97-AF65-F5344CB8AC3E}">
        <p14:creationId xmlns:p14="http://schemas.microsoft.com/office/powerpoint/2010/main" val="252321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4CC6C0D-4DA6-4533-8245-A821633F34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FBAF1CD-5080-4057-AA6D-5C35FE0497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4417D1F-637A-44BA-977C-F4B1A0A8ABCE}"/>
              </a:ext>
            </a:extLst>
          </p:cNvPr>
          <p:cNvSpPr>
            <a:spLocks noGrp="1" noChangeArrowheads="1"/>
          </p:cNvSpPr>
          <p:nvPr>
            <p:ph type="sldNum" sz="quarter" idx="12"/>
          </p:nvPr>
        </p:nvSpPr>
        <p:spPr>
          <a:ln/>
        </p:spPr>
        <p:txBody>
          <a:bodyPr/>
          <a:lstStyle>
            <a:lvl1pPr>
              <a:defRPr/>
            </a:lvl1pPr>
          </a:lstStyle>
          <a:p>
            <a:fld id="{17DFED0E-339E-4085-9589-648091738C27}" type="slidenum">
              <a:rPr lang="en-US" altLang="zh-CN"/>
              <a:pPr/>
              <a:t>‹#›</a:t>
            </a:fld>
            <a:endParaRPr lang="en-US" altLang="zh-CN"/>
          </a:p>
        </p:txBody>
      </p:sp>
    </p:spTree>
    <p:extLst>
      <p:ext uri="{BB962C8B-B14F-4D97-AF65-F5344CB8AC3E}">
        <p14:creationId xmlns:p14="http://schemas.microsoft.com/office/powerpoint/2010/main" val="54896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7BBB0F5-7965-4885-B4F9-6B0C1834A5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5E4C089-A4CD-426E-8FB7-A10E98A0B5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099F5E4-6616-484F-B35D-34D0F601C642}"/>
              </a:ext>
            </a:extLst>
          </p:cNvPr>
          <p:cNvSpPr>
            <a:spLocks noGrp="1" noChangeArrowheads="1"/>
          </p:cNvSpPr>
          <p:nvPr>
            <p:ph type="sldNum" sz="quarter" idx="12"/>
          </p:nvPr>
        </p:nvSpPr>
        <p:spPr>
          <a:ln/>
        </p:spPr>
        <p:txBody>
          <a:bodyPr/>
          <a:lstStyle>
            <a:lvl1pPr>
              <a:defRPr/>
            </a:lvl1pPr>
          </a:lstStyle>
          <a:p>
            <a:fld id="{B50CF89F-212B-45B8-BB81-BC560DBE84E8}" type="slidenum">
              <a:rPr lang="en-US" altLang="zh-CN"/>
              <a:pPr/>
              <a:t>‹#›</a:t>
            </a:fld>
            <a:endParaRPr lang="en-US" altLang="zh-CN"/>
          </a:p>
        </p:txBody>
      </p:sp>
    </p:spTree>
    <p:extLst>
      <p:ext uri="{BB962C8B-B14F-4D97-AF65-F5344CB8AC3E}">
        <p14:creationId xmlns:p14="http://schemas.microsoft.com/office/powerpoint/2010/main" val="67897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CBB8E5F-C7DD-4ACF-A6D9-9E510C8E1E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0D98AAB-CEF5-4000-9A8E-E42B3F324B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2B924FF-BF8F-494F-8FDB-E0FC8B61BE5C}"/>
              </a:ext>
            </a:extLst>
          </p:cNvPr>
          <p:cNvSpPr>
            <a:spLocks noGrp="1" noChangeArrowheads="1"/>
          </p:cNvSpPr>
          <p:nvPr>
            <p:ph type="sldNum" sz="quarter" idx="12"/>
          </p:nvPr>
        </p:nvSpPr>
        <p:spPr>
          <a:ln/>
        </p:spPr>
        <p:txBody>
          <a:bodyPr/>
          <a:lstStyle>
            <a:lvl1pPr>
              <a:defRPr/>
            </a:lvl1pPr>
          </a:lstStyle>
          <a:p>
            <a:fld id="{A12AC596-AA60-4BD2-829A-8E510724A98E}" type="slidenum">
              <a:rPr lang="en-US" altLang="zh-CN"/>
              <a:pPr/>
              <a:t>‹#›</a:t>
            </a:fld>
            <a:endParaRPr lang="en-US" altLang="zh-CN"/>
          </a:p>
        </p:txBody>
      </p:sp>
    </p:spTree>
    <p:extLst>
      <p:ext uri="{BB962C8B-B14F-4D97-AF65-F5344CB8AC3E}">
        <p14:creationId xmlns:p14="http://schemas.microsoft.com/office/powerpoint/2010/main" val="189168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D10DF18-344C-4C44-9975-9D83600E0C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B8ED704-1D6B-45A4-8578-4F3596A783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1CBBCB0-A1AA-4F72-B122-93CD4C064C81}"/>
              </a:ext>
            </a:extLst>
          </p:cNvPr>
          <p:cNvSpPr>
            <a:spLocks noGrp="1" noChangeArrowheads="1"/>
          </p:cNvSpPr>
          <p:nvPr>
            <p:ph type="sldNum" sz="quarter" idx="12"/>
          </p:nvPr>
        </p:nvSpPr>
        <p:spPr>
          <a:ln/>
        </p:spPr>
        <p:txBody>
          <a:bodyPr/>
          <a:lstStyle>
            <a:lvl1pPr>
              <a:defRPr/>
            </a:lvl1pPr>
          </a:lstStyle>
          <a:p>
            <a:fld id="{084EE633-E56D-4B2A-8F1A-8A89B5E8E7F5}" type="slidenum">
              <a:rPr lang="en-US" altLang="zh-CN"/>
              <a:pPr/>
              <a:t>‹#›</a:t>
            </a:fld>
            <a:endParaRPr lang="en-US" altLang="zh-CN"/>
          </a:p>
        </p:txBody>
      </p:sp>
    </p:spTree>
    <p:extLst>
      <p:ext uri="{BB962C8B-B14F-4D97-AF65-F5344CB8AC3E}">
        <p14:creationId xmlns:p14="http://schemas.microsoft.com/office/powerpoint/2010/main" val="193279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470775-0E46-47CF-BFC7-C54F546A1379}"/>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zh-CN"/>
          </a:p>
        </p:txBody>
      </p:sp>
      <p:sp>
        <p:nvSpPr>
          <p:cNvPr id="1027" name="Rectangle 3">
            <a:extLst>
              <a:ext uri="{FF2B5EF4-FFF2-40B4-BE49-F238E27FC236}">
                <a16:creationId xmlns:a16="http://schemas.microsoft.com/office/drawing/2014/main" id="{0EA830B9-01E7-4884-8E3C-45FCC0DD4D6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128A216-0618-4A9C-A11A-94E175235DD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6F64A792-EC9A-4905-BAA9-B35AB7DDA74A}"/>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C874B8BB-26F5-4DB3-B51C-69C99F9EE4E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A3DFAF9F-D422-4474-80A2-0A206E32393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F5200A2-7C18-46FC-B41C-E15C8F8AD6E0}"/>
              </a:ext>
            </a:extLst>
          </p:cNvPr>
          <p:cNvSpPr>
            <a:spLocks noGrp="1" noChangeArrowheads="1"/>
          </p:cNvSpPr>
          <p:nvPr>
            <p:ph type="title"/>
          </p:nvPr>
        </p:nvSpPr>
        <p:spPr/>
        <p:txBody>
          <a:bodyPr/>
          <a:lstStyle/>
          <a:p>
            <a:pPr eaLnBrk="1" hangingPunct="1"/>
            <a:r>
              <a:rPr lang="en-US" altLang="zh-CN" sz="3200" b="1" dirty="0"/>
              <a:t>1 The Foundations: Logic and Proofs</a:t>
            </a:r>
          </a:p>
        </p:txBody>
      </p:sp>
      <p:sp>
        <p:nvSpPr>
          <p:cNvPr id="4099" name="Rectangle 3">
            <a:extLst>
              <a:ext uri="{FF2B5EF4-FFF2-40B4-BE49-F238E27FC236}">
                <a16:creationId xmlns:a16="http://schemas.microsoft.com/office/drawing/2014/main" id="{F577BB02-B9E2-48AB-A3F0-E0E53D9A4B16}"/>
              </a:ext>
            </a:extLst>
          </p:cNvPr>
          <p:cNvSpPr>
            <a:spLocks noGrp="1" noChangeArrowheads="1"/>
          </p:cNvSpPr>
          <p:nvPr>
            <p:ph type="body" idx="1"/>
          </p:nvPr>
        </p:nvSpPr>
        <p:spPr>
          <a:xfrm>
            <a:off x="611560" y="1484784"/>
            <a:ext cx="8229600" cy="4525962"/>
          </a:xfrm>
        </p:spPr>
        <p:txBody>
          <a:bodyPr/>
          <a:lstStyle/>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1.1 Propositional Logic </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1.2 Applications of Propositional Logic</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1.3 Propositional Equivalences</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1.4 Predicates and Quantifiers</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1.5 Nested Quantifiers</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1.6 Rules of Inference</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1.7 Introduction to Proofs</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1.8 Proof Methods and Strategy</a:t>
            </a:r>
            <a:br>
              <a:rPr lang="en-US" altLang="zh-CN" sz="2800" dirty="0">
                <a:latin typeface="Arial" panose="020B0604020202020204" pitchFamily="34" charset="0"/>
                <a:cs typeface="Arial" panose="020B0604020202020204" pitchFamily="34" charset="0"/>
              </a:rPr>
            </a:br>
            <a:br>
              <a:rPr lang="en-US" altLang="zh-CN" sz="2800" dirty="0">
                <a:latin typeface="Arial" panose="020B0604020202020204" pitchFamily="34" charset="0"/>
                <a:cs typeface="Arial" panose="020B0604020202020204" pitchFamily="34" charset="0"/>
              </a:rPr>
            </a:br>
            <a:br>
              <a:rPr lang="en-US" altLang="zh-CN" sz="2800" dirty="0">
                <a:latin typeface="Arial" panose="020B0604020202020204" pitchFamily="34" charset="0"/>
                <a:cs typeface="Arial" panose="020B0604020202020204" pitchFamily="34" charset="0"/>
              </a:rPr>
            </a:br>
            <a:endParaRPr lang="en-US" altLang="zh-CN" sz="28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A01863EE-9475-4784-98D8-074469E9A744}"/>
              </a:ext>
            </a:extLst>
          </p:cNvPr>
          <p:cNvSpPr>
            <a:spLocks noGrp="1"/>
          </p:cNvSpPr>
          <p:nvPr>
            <p:ph type="sldNum" sz="quarter" idx="12"/>
          </p:nvPr>
        </p:nvSpPr>
        <p:spPr/>
        <p:txBody>
          <a:bodyPr/>
          <a:lstStyle/>
          <a:p>
            <a:fld id="{0E0F66E4-F918-4E84-900C-EBB0345C0212}" type="slidenum">
              <a:rPr lang="en-US" altLang="zh-CN" smtClean="0"/>
              <a:pPr/>
              <a:t>1</a:t>
            </a:fld>
            <a:endParaRPr lang="en-US" altLang="zh-CN"/>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0241DCB1-EC9F-463C-859D-1DCECB2ADC7B}"/>
              </a:ext>
            </a:extLst>
          </p:cNvPr>
          <p:cNvSpPr>
            <a:spLocks noGrp="1" noChangeArrowheads="1"/>
          </p:cNvSpPr>
          <p:nvPr>
            <p:ph type="title"/>
          </p:nvPr>
        </p:nvSpPr>
        <p:spPr/>
        <p:txBody>
          <a:bodyPr/>
          <a:lstStyle/>
          <a:p>
            <a:r>
              <a:rPr lang="en-US" altLang="zh-CN"/>
              <a:t>Propositional variables</a:t>
            </a:r>
            <a:endParaRPr lang="zh-CN" altLang="en-US"/>
          </a:p>
        </p:txBody>
      </p:sp>
      <p:sp>
        <p:nvSpPr>
          <p:cNvPr id="24579" name="内容占位符 2">
            <a:extLst>
              <a:ext uri="{FF2B5EF4-FFF2-40B4-BE49-F238E27FC236}">
                <a16:creationId xmlns:a16="http://schemas.microsoft.com/office/drawing/2014/main" id="{FB7CF708-9C13-4B69-923A-CB6D21CDFEA8}"/>
              </a:ext>
            </a:extLst>
          </p:cNvPr>
          <p:cNvSpPr>
            <a:spLocks noGrp="1" noChangeArrowheads="1"/>
          </p:cNvSpPr>
          <p:nvPr>
            <p:ph idx="1"/>
          </p:nvPr>
        </p:nvSpPr>
        <p:spPr>
          <a:xfrm>
            <a:off x="457200" y="1268760"/>
            <a:ext cx="8867328" cy="4525963"/>
          </a:xfrm>
        </p:spPr>
        <p:txBody>
          <a:bodyPr/>
          <a:lstStyle/>
          <a:p>
            <a:r>
              <a:rPr lang="en-US" altLang="zh-CN" dirty="0"/>
              <a:t>We use letters to denote </a:t>
            </a:r>
            <a:r>
              <a:rPr lang="en-US" altLang="zh-CN" dirty="0">
                <a:solidFill>
                  <a:srgbClr val="C00000"/>
                </a:solidFill>
              </a:rPr>
              <a:t>propositional variables</a:t>
            </a:r>
            <a:r>
              <a:rPr lang="en-US" altLang="zh-CN" b="1" dirty="0"/>
              <a:t> </a:t>
            </a:r>
            <a:r>
              <a:rPr lang="en-US" altLang="zh-CN" dirty="0"/>
              <a:t>(or statement variables)</a:t>
            </a:r>
          </a:p>
          <a:p>
            <a:pPr marL="0" indent="0" algn="ctr">
              <a:buNone/>
            </a:pPr>
            <a:r>
              <a:rPr lang="en-US" altLang="zh-CN" i="1" dirty="0"/>
              <a:t>p</a:t>
            </a:r>
            <a:r>
              <a:rPr lang="en-US" altLang="zh-CN" dirty="0"/>
              <a:t>, </a:t>
            </a:r>
            <a:r>
              <a:rPr lang="en-US" altLang="zh-CN" i="1" dirty="0"/>
              <a:t>q</a:t>
            </a:r>
            <a:r>
              <a:rPr lang="en-US" altLang="zh-CN" dirty="0"/>
              <a:t>, </a:t>
            </a:r>
            <a:r>
              <a:rPr lang="en-US" altLang="zh-CN" i="1" dirty="0"/>
              <a:t>r</a:t>
            </a:r>
            <a:r>
              <a:rPr lang="en-US" altLang="zh-CN" dirty="0"/>
              <a:t>, . . . </a:t>
            </a:r>
            <a:r>
              <a:rPr lang="en-US" altLang="zh-CN" sz="3200" i="1" dirty="0"/>
              <a:t>p</a:t>
            </a:r>
            <a:r>
              <a:rPr lang="en-US" altLang="zh-CN" sz="3200" i="1" baseline="-30000" dirty="0"/>
              <a:t>i</a:t>
            </a:r>
            <a:r>
              <a:rPr lang="en-US" altLang="zh-CN" sz="3200" dirty="0"/>
              <a:t>, </a:t>
            </a:r>
            <a:r>
              <a:rPr lang="en-US" altLang="zh-CN" sz="3200" i="1" dirty="0"/>
              <a:t>q</a:t>
            </a:r>
            <a:r>
              <a:rPr lang="en-US" altLang="zh-CN" sz="3200" i="1" baseline="-30000" dirty="0"/>
              <a:t>i</a:t>
            </a:r>
            <a:r>
              <a:rPr lang="en-US" altLang="zh-CN" sz="3200" dirty="0"/>
              <a:t>, </a:t>
            </a:r>
            <a:r>
              <a:rPr lang="en-US" altLang="zh-CN" sz="3200" i="1" dirty="0" err="1"/>
              <a:t>r</a:t>
            </a:r>
            <a:r>
              <a:rPr lang="en-US" altLang="zh-CN" sz="3200" i="1" baseline="-30000" dirty="0" err="1"/>
              <a:t>i</a:t>
            </a:r>
            <a:r>
              <a:rPr lang="en-US" altLang="zh-CN" sz="3200" dirty="0"/>
              <a:t> </a:t>
            </a:r>
            <a:r>
              <a:rPr lang="en-US" altLang="zh-CN" dirty="0"/>
              <a:t>, . . . </a:t>
            </a:r>
          </a:p>
          <a:p>
            <a:r>
              <a:rPr lang="en-US" altLang="zh-CN" dirty="0"/>
              <a:t>These variables represent propositions, just as using letters to denote numerical variables. </a:t>
            </a:r>
          </a:p>
          <a:p>
            <a:r>
              <a:rPr lang="en-US" altLang="zh-CN" sz="3200" dirty="0"/>
              <a:t>The proposition that is always true is denoted by </a:t>
            </a:r>
            <a:r>
              <a:rPr lang="en-US" altLang="zh-CN" sz="3200" dirty="0">
                <a:solidFill>
                  <a:srgbClr val="C00000"/>
                </a:solidFill>
              </a:rPr>
              <a:t>T </a:t>
            </a:r>
            <a:r>
              <a:rPr lang="en-US" altLang="zh-CN" dirty="0">
                <a:solidFill>
                  <a:srgbClr val="C00000"/>
                </a:solidFill>
              </a:rPr>
              <a:t>(or 1). </a:t>
            </a:r>
            <a:r>
              <a:rPr lang="en-US" altLang="zh-CN" dirty="0"/>
              <a:t>Otherwise, </a:t>
            </a:r>
            <a:r>
              <a:rPr lang="en-US" altLang="zh-CN" sz="3200" dirty="0"/>
              <a:t>denoted by </a:t>
            </a:r>
            <a:r>
              <a:rPr lang="en-US" altLang="zh-CN" sz="3200" dirty="0">
                <a:solidFill>
                  <a:srgbClr val="C00000"/>
                </a:solidFill>
              </a:rPr>
              <a:t>F (or 0).</a:t>
            </a:r>
            <a:endParaRPr lang="en-US" altLang="zh-CN" dirty="0">
              <a:solidFill>
                <a:srgbClr val="C00000"/>
              </a:solidFill>
            </a:endParaRPr>
          </a:p>
          <a:p>
            <a:r>
              <a:rPr lang="en-US" altLang="zh-CN" dirty="0"/>
              <a:t>The area of logic that deals with propositions is called the </a:t>
            </a:r>
            <a:r>
              <a:rPr lang="en-US" altLang="zh-CN" i="1" u="sng" dirty="0">
                <a:solidFill>
                  <a:srgbClr val="C00000"/>
                </a:solidFill>
              </a:rPr>
              <a:t>propositional logic</a:t>
            </a:r>
            <a:r>
              <a:rPr lang="en-US" altLang="zh-CN" i="1" dirty="0">
                <a:solidFill>
                  <a:srgbClr val="C00000"/>
                </a:solidFill>
              </a:rPr>
              <a:t> </a:t>
            </a:r>
            <a:r>
              <a:rPr lang="en-US" altLang="zh-CN" dirty="0"/>
              <a:t>or </a:t>
            </a:r>
            <a:r>
              <a:rPr lang="en-US" altLang="zh-CN" i="1" u="sng" dirty="0">
                <a:solidFill>
                  <a:srgbClr val="C00000"/>
                </a:solidFill>
              </a:rPr>
              <a:t>propositional calculus </a:t>
            </a:r>
            <a:r>
              <a:rPr lang="en-US" altLang="zh-CN" dirty="0"/>
              <a:t>. </a:t>
            </a:r>
            <a:endParaRPr lang="zh-CN" altLang="en-US" dirty="0"/>
          </a:p>
        </p:txBody>
      </p:sp>
      <p:sp>
        <p:nvSpPr>
          <p:cNvPr id="2" name="灯片编号占位符 1">
            <a:extLst>
              <a:ext uri="{FF2B5EF4-FFF2-40B4-BE49-F238E27FC236}">
                <a16:creationId xmlns:a16="http://schemas.microsoft.com/office/drawing/2014/main" id="{C16D312C-C957-40C6-96A5-AA7939F0D644}"/>
              </a:ext>
            </a:extLst>
          </p:cNvPr>
          <p:cNvSpPr>
            <a:spLocks noGrp="1"/>
          </p:cNvSpPr>
          <p:nvPr>
            <p:ph type="sldNum" sz="quarter" idx="12"/>
          </p:nvPr>
        </p:nvSpPr>
        <p:spPr/>
        <p:txBody>
          <a:bodyPr/>
          <a:lstStyle/>
          <a:p>
            <a:fld id="{0E0F66E4-F918-4E84-900C-EBB0345C0212}" type="slidenum">
              <a:rPr lang="en-US" altLang="zh-CN" smtClean="0"/>
              <a:pPr/>
              <a:t>10</a:t>
            </a:fld>
            <a:endParaRPr lang="en-US" altLang="zh-CN"/>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a:extLst>
              <a:ext uri="{FF2B5EF4-FFF2-40B4-BE49-F238E27FC236}">
                <a16:creationId xmlns:a16="http://schemas.microsoft.com/office/drawing/2014/main" id="{ACC37679-B6B3-49FE-BEEC-9EA86580C6BC}"/>
              </a:ext>
            </a:extLst>
          </p:cNvPr>
          <p:cNvSpPr txBox="1">
            <a:spLocks noChangeArrowheads="1"/>
          </p:cNvSpPr>
          <p:nvPr/>
        </p:nvSpPr>
        <p:spPr bwMode="auto">
          <a:xfrm>
            <a:off x="395536" y="2184393"/>
            <a:ext cx="3334072"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dirty="0">
                <a:latin typeface="Times New Roman" panose="02020603050405020304" pitchFamily="18" charset="0"/>
                <a:ea typeface="黑体" panose="02010609060101010101" pitchFamily="49" charset="-122"/>
              </a:rPr>
              <a:t>Propositions</a:t>
            </a:r>
            <a:endParaRPr kumimoji="1" lang="zh-CN" altLang="en-US" sz="4800" dirty="0">
              <a:latin typeface="Times New Roman" panose="02020603050405020304" pitchFamily="18" charset="0"/>
              <a:ea typeface="黑体" panose="02010609060101010101" pitchFamily="49" charset="-122"/>
            </a:endParaRPr>
          </a:p>
        </p:txBody>
      </p:sp>
      <p:sp>
        <p:nvSpPr>
          <p:cNvPr id="540675" name="Text Box 3">
            <a:extLst>
              <a:ext uri="{FF2B5EF4-FFF2-40B4-BE49-F238E27FC236}">
                <a16:creationId xmlns:a16="http://schemas.microsoft.com/office/drawing/2014/main" id="{D0515016-337E-4141-A5D7-1BA2DBDFA2AC}"/>
              </a:ext>
            </a:extLst>
          </p:cNvPr>
          <p:cNvSpPr txBox="1">
            <a:spLocks noChangeArrowheads="1"/>
          </p:cNvSpPr>
          <p:nvPr/>
        </p:nvSpPr>
        <p:spPr bwMode="auto">
          <a:xfrm>
            <a:off x="3919736" y="1552086"/>
            <a:ext cx="4947886"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dirty="0">
                <a:latin typeface="Times New Roman" panose="02020603050405020304" pitchFamily="18" charset="0"/>
                <a:ea typeface="黑体" panose="02010609060101010101" pitchFamily="49" charset="-122"/>
              </a:rPr>
              <a:t>Atoms (</a:t>
            </a:r>
            <a:r>
              <a:rPr kumimoji="1" lang="zh-CN" altLang="en-US" sz="4000" dirty="0">
                <a:latin typeface="Times New Roman" panose="02020603050405020304" pitchFamily="18" charset="0"/>
                <a:ea typeface="黑体" panose="02010609060101010101" pitchFamily="49" charset="-122"/>
              </a:rPr>
              <a:t>原子命题</a:t>
            </a:r>
            <a:r>
              <a:rPr kumimoji="1" lang="en-US" altLang="zh-CN" sz="4000" dirty="0">
                <a:latin typeface="Times New Roman" panose="02020603050405020304" pitchFamily="18" charset="0"/>
                <a:ea typeface="黑体" panose="02010609060101010101" pitchFamily="49" charset="-122"/>
              </a:rPr>
              <a:t>)</a:t>
            </a:r>
            <a:endParaRPr kumimoji="1" lang="zh-CN" altLang="en-US" sz="4000" dirty="0">
              <a:latin typeface="Times New Roman" panose="02020603050405020304" pitchFamily="18" charset="0"/>
              <a:ea typeface="黑体" panose="02010609060101010101" pitchFamily="49" charset="-122"/>
            </a:endParaRPr>
          </a:p>
        </p:txBody>
      </p:sp>
      <p:sp>
        <p:nvSpPr>
          <p:cNvPr id="540676" name="Text Box 4">
            <a:extLst>
              <a:ext uri="{FF2B5EF4-FFF2-40B4-BE49-F238E27FC236}">
                <a16:creationId xmlns:a16="http://schemas.microsoft.com/office/drawing/2014/main" id="{1B32E7C9-82CD-4289-8CC0-04EFE321F5F4}"/>
              </a:ext>
            </a:extLst>
          </p:cNvPr>
          <p:cNvSpPr txBox="1">
            <a:spLocks noChangeArrowheads="1"/>
          </p:cNvSpPr>
          <p:nvPr/>
        </p:nvSpPr>
        <p:spPr bwMode="auto">
          <a:xfrm>
            <a:off x="3995936" y="2644239"/>
            <a:ext cx="6552728" cy="1323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0"/>
              </a:spcBef>
              <a:buFontTx/>
              <a:buNone/>
            </a:pPr>
            <a:r>
              <a:rPr kumimoji="1" lang="en-US" altLang="zh-CN" sz="4000" dirty="0">
                <a:latin typeface="Times New Roman" panose="02020603050405020304" pitchFamily="18" charset="0"/>
                <a:ea typeface="黑体" panose="02010609060101010101" pitchFamily="49" charset="-122"/>
              </a:rPr>
              <a:t>Compound propositions </a:t>
            </a:r>
          </a:p>
          <a:p>
            <a:pPr eaLnBrk="1" hangingPunct="1">
              <a:spcBef>
                <a:spcPts val="0"/>
              </a:spcBef>
              <a:buFontTx/>
              <a:buNone/>
            </a:pPr>
            <a:r>
              <a:rPr kumimoji="1" lang="en-US" altLang="zh-CN" sz="4000" dirty="0">
                <a:latin typeface="Times New Roman" panose="02020603050405020304" pitchFamily="18" charset="0"/>
                <a:ea typeface="黑体" panose="02010609060101010101" pitchFamily="49" charset="-122"/>
              </a:rPr>
              <a:t>(</a:t>
            </a:r>
            <a:r>
              <a:rPr kumimoji="1" lang="zh-CN" altLang="en-US" sz="4000" dirty="0">
                <a:latin typeface="Times New Roman" panose="02020603050405020304" pitchFamily="18" charset="0"/>
                <a:ea typeface="黑体" panose="02010609060101010101" pitchFamily="49" charset="-122"/>
              </a:rPr>
              <a:t>复合命题</a:t>
            </a:r>
            <a:r>
              <a:rPr kumimoji="1" lang="en-US" altLang="zh-CN" sz="4000" dirty="0">
                <a:latin typeface="Times New Roman" panose="02020603050405020304" pitchFamily="18" charset="0"/>
                <a:ea typeface="黑体" panose="02010609060101010101" pitchFamily="49" charset="-122"/>
              </a:rPr>
              <a:t>)</a:t>
            </a:r>
            <a:endParaRPr kumimoji="1" lang="zh-CN" altLang="en-US" sz="4000" dirty="0">
              <a:latin typeface="Times New Roman" panose="02020603050405020304" pitchFamily="18" charset="0"/>
              <a:ea typeface="黑体" panose="02010609060101010101" pitchFamily="49" charset="-122"/>
            </a:endParaRPr>
          </a:p>
        </p:txBody>
      </p:sp>
      <p:sp>
        <p:nvSpPr>
          <p:cNvPr id="540677" name="Line 5">
            <a:extLst>
              <a:ext uri="{FF2B5EF4-FFF2-40B4-BE49-F238E27FC236}">
                <a16:creationId xmlns:a16="http://schemas.microsoft.com/office/drawing/2014/main" id="{DF1DF554-2C04-455D-B9B4-726DAEE21F1F}"/>
              </a:ext>
            </a:extLst>
          </p:cNvPr>
          <p:cNvSpPr>
            <a:spLocks noChangeShapeType="1"/>
          </p:cNvSpPr>
          <p:nvPr/>
        </p:nvSpPr>
        <p:spPr bwMode="auto">
          <a:xfrm flipV="1">
            <a:off x="3081536" y="2009286"/>
            <a:ext cx="8382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0678" name="Line 6">
            <a:extLst>
              <a:ext uri="{FF2B5EF4-FFF2-40B4-BE49-F238E27FC236}">
                <a16:creationId xmlns:a16="http://schemas.microsoft.com/office/drawing/2014/main" id="{B31E84C4-DCC2-4F8C-8B98-FBFE4C22D1EE}"/>
              </a:ext>
            </a:extLst>
          </p:cNvPr>
          <p:cNvSpPr>
            <a:spLocks noChangeShapeType="1"/>
          </p:cNvSpPr>
          <p:nvPr/>
        </p:nvSpPr>
        <p:spPr bwMode="auto">
          <a:xfrm>
            <a:off x="3081536" y="2618886"/>
            <a:ext cx="8382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0679" name="Text Box 7">
            <a:extLst>
              <a:ext uri="{FF2B5EF4-FFF2-40B4-BE49-F238E27FC236}">
                <a16:creationId xmlns:a16="http://schemas.microsoft.com/office/drawing/2014/main" id="{E8CD6EE9-5811-4E76-8005-160B1D3456A4}"/>
              </a:ext>
            </a:extLst>
          </p:cNvPr>
          <p:cNvSpPr txBox="1">
            <a:spLocks noChangeArrowheads="1"/>
          </p:cNvSpPr>
          <p:nvPr/>
        </p:nvSpPr>
        <p:spPr bwMode="auto">
          <a:xfrm>
            <a:off x="1898429" y="4094456"/>
            <a:ext cx="791051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dirty="0">
                <a:latin typeface="Times New Roman" panose="02020603050405020304" pitchFamily="18" charset="0"/>
                <a:ea typeface="黑体" panose="02010609060101010101" pitchFamily="49" charset="-122"/>
              </a:rPr>
              <a:t>原子命题：不能分解为更简单的陈述句</a:t>
            </a:r>
            <a:r>
              <a:rPr kumimoji="1" lang="zh-CN" altLang="en-US" sz="1000" dirty="0"/>
              <a:t>。</a:t>
            </a:r>
          </a:p>
        </p:txBody>
      </p:sp>
      <p:sp>
        <p:nvSpPr>
          <p:cNvPr id="8" name="Rectangle 2">
            <a:extLst>
              <a:ext uri="{FF2B5EF4-FFF2-40B4-BE49-F238E27FC236}">
                <a16:creationId xmlns:a16="http://schemas.microsoft.com/office/drawing/2014/main" id="{1D59DA3D-38D1-4090-B3FE-72D05D112BBB}"/>
              </a:ext>
            </a:extLst>
          </p:cNvPr>
          <p:cNvSpPr txBox="1">
            <a:spLocks noChangeArrowheads="1"/>
          </p:cNvSpPr>
          <p:nvPr/>
        </p:nvSpPr>
        <p:spPr>
          <a:xfrm>
            <a:off x="323850" y="413792"/>
            <a:ext cx="856863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eaLnBrk="1" hangingPunct="1"/>
            <a:r>
              <a:rPr lang="en-US" altLang="zh-CN" kern="0" dirty="0"/>
              <a:t>1.1 Propositional Logic (</a:t>
            </a:r>
            <a:r>
              <a:rPr lang="zh-CN" altLang="en-US" kern="0" dirty="0"/>
              <a:t>命题逻辑</a:t>
            </a:r>
            <a:r>
              <a:rPr lang="en-US" altLang="zh-CN" kern="0" dirty="0"/>
              <a:t>)</a:t>
            </a:r>
          </a:p>
        </p:txBody>
      </p:sp>
      <p:sp>
        <p:nvSpPr>
          <p:cNvPr id="5" name="灯片编号占位符 4">
            <a:extLst>
              <a:ext uri="{FF2B5EF4-FFF2-40B4-BE49-F238E27FC236}">
                <a16:creationId xmlns:a16="http://schemas.microsoft.com/office/drawing/2014/main" id="{5FF29344-625F-45B0-825B-1CEB9EB8CC3B}"/>
              </a:ext>
            </a:extLst>
          </p:cNvPr>
          <p:cNvSpPr>
            <a:spLocks noGrp="1"/>
          </p:cNvSpPr>
          <p:nvPr>
            <p:ph type="sldNum" sz="quarter" idx="12"/>
          </p:nvPr>
        </p:nvSpPr>
        <p:spPr/>
        <p:txBody>
          <a:bodyPr/>
          <a:lstStyle/>
          <a:p>
            <a:fld id="{B50CF89F-212B-45B8-BB81-BC560DBE84E8}" type="slidenum">
              <a:rPr lang="en-US" altLang="zh-CN" smtClean="0"/>
              <a:pPr/>
              <a:t>11</a:t>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40674"/>
                                        </p:tgtEl>
                                        <p:attrNameLst>
                                          <p:attrName>style.visibility</p:attrName>
                                        </p:attrNameLst>
                                      </p:cBhvr>
                                      <p:to>
                                        <p:strVal val="visible"/>
                                      </p:to>
                                    </p:set>
                                    <p:animEffect transition="in" filter="wipe(left)">
                                      <p:cBhvr>
                                        <p:cTn id="7" dur="300"/>
                                        <p:tgtEl>
                                          <p:spTgt spid="540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0677"/>
                                        </p:tgtEl>
                                        <p:attrNameLst>
                                          <p:attrName>style.visibility</p:attrName>
                                        </p:attrNameLst>
                                      </p:cBhvr>
                                      <p:to>
                                        <p:strVal val="visible"/>
                                      </p:to>
                                    </p:set>
                                    <p:animEffect transition="in" filter="wipe(left)">
                                      <p:cBhvr>
                                        <p:cTn id="12" dur="500"/>
                                        <p:tgtEl>
                                          <p:spTgt spid="540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40675"/>
                                        </p:tgtEl>
                                        <p:attrNameLst>
                                          <p:attrName>style.visibility</p:attrName>
                                        </p:attrNameLst>
                                      </p:cBhvr>
                                      <p:to>
                                        <p:strVal val="visible"/>
                                      </p:to>
                                    </p:set>
                                    <p:animEffect transition="in" filter="wipe(left)">
                                      <p:cBhvr>
                                        <p:cTn id="17" dur="300"/>
                                        <p:tgtEl>
                                          <p:spTgt spid="540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0678"/>
                                        </p:tgtEl>
                                        <p:attrNameLst>
                                          <p:attrName>style.visibility</p:attrName>
                                        </p:attrNameLst>
                                      </p:cBhvr>
                                      <p:to>
                                        <p:strVal val="visible"/>
                                      </p:to>
                                    </p:set>
                                    <p:animEffect transition="in" filter="wipe(left)">
                                      <p:cBhvr>
                                        <p:cTn id="22" dur="500"/>
                                        <p:tgtEl>
                                          <p:spTgt spid="540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540676"/>
                                        </p:tgtEl>
                                        <p:attrNameLst>
                                          <p:attrName>style.visibility</p:attrName>
                                        </p:attrNameLst>
                                      </p:cBhvr>
                                      <p:to>
                                        <p:strVal val="visible"/>
                                      </p:to>
                                    </p:set>
                                    <p:animEffect transition="in" filter="wipe(left)">
                                      <p:cBhvr>
                                        <p:cTn id="27" dur="300"/>
                                        <p:tgtEl>
                                          <p:spTgt spid="54067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40679"/>
                                        </p:tgtEl>
                                        <p:attrNameLst>
                                          <p:attrName>style.visibility</p:attrName>
                                        </p:attrNameLst>
                                      </p:cBhvr>
                                      <p:to>
                                        <p:strVal val="visible"/>
                                      </p:to>
                                    </p:set>
                                    <p:anim calcmode="lin" valueType="num">
                                      <p:cBhvr additive="base">
                                        <p:cTn id="32" dur="500" fill="hold"/>
                                        <p:tgtEl>
                                          <p:spTgt spid="540679"/>
                                        </p:tgtEl>
                                        <p:attrNameLst>
                                          <p:attrName>ppt_x</p:attrName>
                                        </p:attrNameLst>
                                      </p:cBhvr>
                                      <p:tavLst>
                                        <p:tav tm="0">
                                          <p:val>
                                            <p:strVal val="#ppt_x"/>
                                          </p:val>
                                        </p:tav>
                                        <p:tav tm="100000">
                                          <p:val>
                                            <p:strVal val="#ppt_x"/>
                                          </p:val>
                                        </p:tav>
                                      </p:tavLst>
                                    </p:anim>
                                    <p:anim calcmode="lin" valueType="num">
                                      <p:cBhvr additive="base">
                                        <p:cTn id="33" dur="500" fill="hold"/>
                                        <p:tgtEl>
                                          <p:spTgt spid="5406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4" grpId="0" autoUpdateAnimBg="0"/>
      <p:bldP spid="540675" grpId="0" autoUpdateAnimBg="0"/>
      <p:bldP spid="540676" grpId="0" autoUpdateAnimBg="0"/>
      <p:bldP spid="5406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94C95D8-069A-4F02-BE8E-D57748A8CA38}"/>
              </a:ext>
            </a:extLst>
          </p:cNvPr>
          <p:cNvSpPr>
            <a:spLocks noGrp="1" noChangeArrowheads="1"/>
          </p:cNvSpPr>
          <p:nvPr>
            <p:ph type="title"/>
          </p:nvPr>
        </p:nvSpPr>
        <p:spPr/>
        <p:txBody>
          <a:bodyPr/>
          <a:lstStyle/>
          <a:p>
            <a:pPr eaLnBrk="1" hangingPunct="1"/>
            <a:r>
              <a:rPr lang="en-GB" altLang="zh-CN" sz="4000"/>
              <a:t>Propositions in Propositional Logic</a:t>
            </a:r>
            <a:endParaRPr lang="en-US" altLang="zh-CN" sz="4000"/>
          </a:p>
        </p:txBody>
      </p:sp>
      <p:sp>
        <p:nvSpPr>
          <p:cNvPr id="27651" name="Rectangle 3">
            <a:extLst>
              <a:ext uri="{FF2B5EF4-FFF2-40B4-BE49-F238E27FC236}">
                <a16:creationId xmlns:a16="http://schemas.microsoft.com/office/drawing/2014/main" id="{75E8C0E8-D77D-47B5-AC63-F872C921453C}"/>
              </a:ext>
            </a:extLst>
          </p:cNvPr>
          <p:cNvSpPr>
            <a:spLocks noGrp="1" noChangeArrowheads="1"/>
          </p:cNvSpPr>
          <p:nvPr>
            <p:ph type="body" idx="1"/>
          </p:nvPr>
        </p:nvSpPr>
        <p:spPr/>
        <p:txBody>
          <a:bodyPr/>
          <a:lstStyle/>
          <a:p>
            <a:pPr eaLnBrk="1" hangingPunct="1"/>
            <a:r>
              <a:rPr lang="en-US" altLang="zh-CN" sz="2800" b="1" dirty="0"/>
              <a:t>Atoms</a:t>
            </a:r>
            <a:r>
              <a:rPr lang="en-US" altLang="zh-CN" sz="2800" dirty="0"/>
              <a:t>: </a:t>
            </a:r>
            <a:r>
              <a:rPr lang="en-US" altLang="zh-CN" sz="2800" i="1" dirty="0"/>
              <a:t>p</a:t>
            </a:r>
            <a:r>
              <a:rPr lang="en-US" altLang="zh-CN" sz="2800" dirty="0"/>
              <a:t>, </a:t>
            </a:r>
            <a:r>
              <a:rPr lang="en-US" altLang="zh-CN" sz="2800" i="1" dirty="0"/>
              <a:t>q</a:t>
            </a:r>
            <a:r>
              <a:rPr lang="en-US" altLang="zh-CN" sz="2800" dirty="0"/>
              <a:t>, </a:t>
            </a:r>
            <a:r>
              <a:rPr lang="en-US" altLang="zh-CN" sz="2800" i="1" dirty="0"/>
              <a:t>r</a:t>
            </a:r>
            <a:r>
              <a:rPr lang="en-US" altLang="zh-CN" sz="2800" dirty="0"/>
              <a:t>, </a:t>
            </a:r>
            <a:r>
              <a:rPr lang="en-US" altLang="zh-CN" sz="2800" dirty="0">
                <a:latin typeface="Times New Roman" panose="02020603050405020304" pitchFamily="18" charset="0"/>
              </a:rPr>
              <a:t>…</a:t>
            </a:r>
            <a:br>
              <a:rPr lang="en-US" altLang="zh-CN" sz="2800" dirty="0"/>
            </a:br>
            <a:r>
              <a:rPr lang="en-US" altLang="zh-CN" sz="2800" dirty="0"/>
              <a:t>(Corresponds to simple English sentences, e.g.</a:t>
            </a:r>
            <a:br>
              <a:rPr lang="en-US" altLang="zh-CN" sz="2800" dirty="0"/>
            </a:br>
            <a:r>
              <a:rPr lang="en-US" altLang="zh-CN" sz="2800" dirty="0">
                <a:solidFill>
                  <a:schemeClr val="accent2"/>
                </a:solidFill>
              </a:rPr>
              <a:t>`I had salad for lunch</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a:t>
            </a:r>
            <a:br>
              <a:rPr lang="en-US" altLang="zh-CN" sz="2800" dirty="0"/>
            </a:br>
            <a:endParaRPr lang="en-US" altLang="zh-CN" sz="2800" dirty="0"/>
          </a:p>
          <a:p>
            <a:pPr eaLnBrk="1" hangingPunct="1"/>
            <a:r>
              <a:rPr lang="en-GB" altLang="zh-CN" sz="2800" b="1" dirty="0"/>
              <a:t>Compound propositions </a:t>
            </a:r>
            <a:r>
              <a:rPr lang="en-GB" altLang="zh-CN" sz="2800" dirty="0"/>
              <a:t>: built up from atoms using operators, </a:t>
            </a:r>
            <a:r>
              <a:rPr lang="en-US" altLang="zh-CN" sz="2800" dirty="0"/>
              <a:t>e.g., </a:t>
            </a:r>
            <a:r>
              <a:rPr lang="en-US" altLang="zh-CN" sz="2800" i="1" dirty="0" err="1">
                <a:sym typeface="Symbol" panose="05050102010706020507" pitchFamily="18" charset="2"/>
              </a:rPr>
              <a:t>p</a:t>
            </a:r>
            <a:r>
              <a:rPr lang="en-US" altLang="zh-CN" sz="2800" dirty="0" err="1">
                <a:sym typeface="Symbol" panose="05050102010706020507" pitchFamily="18" charset="2"/>
              </a:rPr>
              <a:t></a:t>
            </a:r>
            <a:r>
              <a:rPr lang="en-US" altLang="zh-CN" sz="2800" i="1" dirty="0" err="1">
                <a:sym typeface="Symbol" panose="05050102010706020507" pitchFamily="18" charset="2"/>
              </a:rPr>
              <a:t>q</a:t>
            </a:r>
            <a:r>
              <a:rPr lang="en-US" altLang="zh-CN" sz="2800" dirty="0"/>
              <a:t> </a:t>
            </a:r>
            <a:br>
              <a:rPr lang="en-US" altLang="zh-CN" sz="2800" dirty="0"/>
            </a:br>
            <a:r>
              <a:rPr lang="en-US" altLang="zh-CN" sz="2800" dirty="0"/>
              <a:t>(Corresponds to compound English sentences, e.g.,  </a:t>
            </a:r>
            <a:r>
              <a:rPr lang="en-GB" altLang="zh-CN" sz="2800" dirty="0">
                <a:solidFill>
                  <a:schemeClr val="accent2"/>
                </a:solidFill>
              </a:rPr>
              <a:t>“</a:t>
            </a:r>
            <a:r>
              <a:rPr lang="en-US" altLang="zh-CN" sz="2800" dirty="0">
                <a:solidFill>
                  <a:schemeClr val="accent2"/>
                </a:solidFill>
                <a:sym typeface="Symbol" panose="05050102010706020507" pitchFamily="18" charset="2"/>
              </a:rPr>
              <a:t>I had salad for lunch </a:t>
            </a:r>
            <a:r>
              <a:rPr lang="en-US" altLang="zh-CN" sz="2800" b="1" dirty="0">
                <a:solidFill>
                  <a:schemeClr val="accent2"/>
                </a:solidFill>
                <a:sym typeface="Symbol" panose="05050102010706020507" pitchFamily="18" charset="2"/>
              </a:rPr>
              <a:t>and</a:t>
            </a:r>
            <a:r>
              <a:rPr lang="en-US" altLang="zh-CN" sz="2800" b="1" i="1" dirty="0">
                <a:solidFill>
                  <a:schemeClr val="accent2"/>
                </a:solidFill>
                <a:sym typeface="Symbol" panose="05050102010706020507" pitchFamily="18" charset="2"/>
              </a:rPr>
              <a:t> </a:t>
            </a:r>
            <a:r>
              <a:rPr lang="en-US" altLang="zh-CN" sz="2800" dirty="0">
                <a:solidFill>
                  <a:schemeClr val="accent2"/>
                </a:solidFill>
                <a:sym typeface="Symbol" panose="05050102010706020507" pitchFamily="18" charset="2"/>
              </a:rPr>
              <a:t>I had steak for dinner.</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a:t>
            </a:r>
            <a:endParaRPr lang="en-US" altLang="zh-CN" sz="2800" dirty="0">
              <a:solidFill>
                <a:schemeClr val="accent2"/>
              </a:solidFill>
            </a:endParaRPr>
          </a:p>
        </p:txBody>
      </p:sp>
      <p:sp>
        <p:nvSpPr>
          <p:cNvPr id="2" name="灯片编号占位符 1">
            <a:extLst>
              <a:ext uri="{FF2B5EF4-FFF2-40B4-BE49-F238E27FC236}">
                <a16:creationId xmlns:a16="http://schemas.microsoft.com/office/drawing/2014/main" id="{C9A58E8F-C100-402F-9720-F5A19343B02B}"/>
              </a:ext>
            </a:extLst>
          </p:cNvPr>
          <p:cNvSpPr>
            <a:spLocks noGrp="1"/>
          </p:cNvSpPr>
          <p:nvPr>
            <p:ph type="sldNum" sz="quarter" idx="12"/>
          </p:nvPr>
        </p:nvSpPr>
        <p:spPr/>
        <p:txBody>
          <a:bodyPr/>
          <a:lstStyle/>
          <a:p>
            <a:fld id="{0E0F66E4-F918-4E84-900C-EBB0345C0212}" type="slidenum">
              <a:rPr lang="en-US" altLang="zh-CN" smtClean="0"/>
              <a:pPr/>
              <a:t>12</a:t>
            </a:fld>
            <a:endParaRPr lang="en-US" altLang="zh-CN"/>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5C4C8D1-DBAA-4C7B-8248-C677FAE4D454}"/>
              </a:ext>
            </a:extLst>
          </p:cNvPr>
          <p:cNvSpPr>
            <a:spLocks noGrp="1" noChangeArrowheads="1"/>
          </p:cNvSpPr>
          <p:nvPr>
            <p:ph type="body" idx="1"/>
          </p:nvPr>
        </p:nvSpPr>
        <p:spPr>
          <a:xfrm>
            <a:off x="685800" y="1556792"/>
            <a:ext cx="7772400" cy="4267200"/>
          </a:xfrm>
        </p:spPr>
        <p:txBody>
          <a:bodyPr/>
          <a:lstStyle/>
          <a:p>
            <a:pPr eaLnBrk="1" hangingPunct="1">
              <a:buFontTx/>
              <a:buNone/>
            </a:pPr>
            <a:r>
              <a:rPr lang="en-US" altLang="zh-CN" dirty="0"/>
              <a:t>An </a:t>
            </a:r>
            <a:r>
              <a:rPr lang="en-US" altLang="zh-CN" i="1" dirty="0"/>
              <a:t>operator</a:t>
            </a:r>
            <a:r>
              <a:rPr lang="en-US" altLang="zh-CN" dirty="0"/>
              <a:t> or </a:t>
            </a:r>
            <a:r>
              <a:rPr lang="en-US" altLang="zh-CN" i="1" dirty="0"/>
              <a:t>connective</a:t>
            </a:r>
            <a:r>
              <a:rPr lang="en-US" altLang="zh-CN" dirty="0"/>
              <a:t> combines </a:t>
            </a:r>
            <a:r>
              <a:rPr lang="en-US" altLang="zh-CN" i="1" dirty="0"/>
              <a:t>n</a:t>
            </a:r>
            <a:r>
              <a:rPr lang="en-US" altLang="zh-CN" dirty="0"/>
              <a:t> </a:t>
            </a:r>
            <a:r>
              <a:rPr lang="en-US" altLang="zh-CN" i="1" dirty="0"/>
              <a:t>operand </a:t>
            </a:r>
            <a:r>
              <a:rPr lang="en-US" altLang="zh-CN" dirty="0"/>
              <a:t>expressions into a larger expression.  (</a:t>
            </a:r>
            <a:r>
              <a:rPr lang="en-US" altLang="zh-CN" i="1" dirty="0"/>
              <a:t>e.g.</a:t>
            </a:r>
            <a:r>
              <a:rPr lang="en-US" altLang="zh-CN" dirty="0"/>
              <a:t>, </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 in numeric </a:t>
            </a:r>
            <a:r>
              <a:rPr lang="en-US" altLang="zh-CN" dirty="0" err="1"/>
              <a:t>exprs</a:t>
            </a:r>
            <a:r>
              <a:rPr lang="en-US" altLang="zh-CN" dirty="0"/>
              <a:t>.)</a:t>
            </a:r>
          </a:p>
          <a:p>
            <a:pPr eaLnBrk="1" hangingPunct="1"/>
            <a:r>
              <a:rPr lang="en-US" altLang="zh-CN" i="1" dirty="0">
                <a:solidFill>
                  <a:schemeClr val="accent2"/>
                </a:solidFill>
              </a:rPr>
              <a:t>Unary</a:t>
            </a:r>
            <a:r>
              <a:rPr lang="en-US" altLang="zh-CN" dirty="0">
                <a:solidFill>
                  <a:schemeClr val="accent2"/>
                </a:solidFill>
              </a:rPr>
              <a:t> operators (</a:t>
            </a:r>
            <a:r>
              <a:rPr lang="zh-CN" altLang="en-US" dirty="0">
                <a:solidFill>
                  <a:schemeClr val="accent2"/>
                </a:solidFill>
              </a:rPr>
              <a:t>单元运算符</a:t>
            </a:r>
            <a:r>
              <a:rPr lang="en-US" altLang="zh-CN" dirty="0">
                <a:solidFill>
                  <a:schemeClr val="accent2"/>
                </a:solidFill>
              </a:rPr>
              <a:t>) take 1 operand (</a:t>
            </a:r>
            <a:r>
              <a:rPr lang="en-US" altLang="zh-CN" i="1" dirty="0">
                <a:solidFill>
                  <a:schemeClr val="accent2"/>
                </a:solidFill>
              </a:rPr>
              <a:t>e.g.,</a:t>
            </a:r>
            <a:r>
              <a:rPr lang="en-US" altLang="zh-CN" dirty="0">
                <a:solidFill>
                  <a:schemeClr val="accent2"/>
                </a:solidFill>
              </a:rPr>
              <a:t> </a:t>
            </a:r>
            <a:r>
              <a:rPr lang="en-US" altLang="zh-CN" dirty="0">
                <a:solidFill>
                  <a:schemeClr val="accent2"/>
                </a:solidFill>
                <a:cs typeface="Times New Roman" panose="02020603050405020304" pitchFamily="18" charset="0"/>
              </a:rPr>
              <a:t>−</a:t>
            </a:r>
            <a:r>
              <a:rPr lang="en-US" altLang="zh-CN" dirty="0">
                <a:solidFill>
                  <a:schemeClr val="accent2"/>
                </a:solidFill>
              </a:rPr>
              <a:t>3); </a:t>
            </a:r>
            <a:r>
              <a:rPr lang="en-US" altLang="zh-CN" i="1" dirty="0">
                <a:solidFill>
                  <a:schemeClr val="accent2"/>
                </a:solidFill>
              </a:rPr>
              <a:t>binary </a:t>
            </a:r>
            <a:r>
              <a:rPr lang="en-US" altLang="zh-CN" dirty="0">
                <a:solidFill>
                  <a:schemeClr val="accent2"/>
                </a:solidFill>
              </a:rPr>
              <a:t>operators (</a:t>
            </a:r>
            <a:r>
              <a:rPr lang="zh-CN" altLang="en-US" dirty="0">
                <a:solidFill>
                  <a:schemeClr val="accent2"/>
                </a:solidFill>
              </a:rPr>
              <a:t>二元运算符</a:t>
            </a:r>
            <a:r>
              <a:rPr lang="en-US" altLang="zh-CN" dirty="0">
                <a:solidFill>
                  <a:schemeClr val="accent2"/>
                </a:solidFill>
              </a:rPr>
              <a:t>) take 2 operands (</a:t>
            </a:r>
            <a:r>
              <a:rPr lang="en-US" altLang="zh-CN" i="1" dirty="0" err="1">
                <a:solidFill>
                  <a:schemeClr val="accent2"/>
                </a:solidFill>
              </a:rPr>
              <a:t>eg</a:t>
            </a:r>
            <a:r>
              <a:rPr lang="en-US" altLang="zh-CN" dirty="0">
                <a:solidFill>
                  <a:schemeClr val="accent2"/>
                </a:solidFill>
              </a:rPr>
              <a:t> 3 </a:t>
            </a:r>
            <a:r>
              <a:rPr lang="en-US" altLang="zh-CN" dirty="0">
                <a:solidFill>
                  <a:schemeClr val="accent2"/>
                </a:solidFill>
                <a:sym typeface="Symbol" panose="05050102010706020507" pitchFamily="18" charset="2"/>
              </a:rPr>
              <a:t></a:t>
            </a:r>
            <a:r>
              <a:rPr lang="en-US" altLang="zh-CN" dirty="0">
                <a:solidFill>
                  <a:schemeClr val="accent2"/>
                </a:solidFill>
              </a:rPr>
              <a:t> 4).</a:t>
            </a:r>
          </a:p>
          <a:p>
            <a:pPr eaLnBrk="1" hangingPunct="1"/>
            <a:r>
              <a:rPr lang="en-US" altLang="zh-CN" i="1" dirty="0">
                <a:solidFill>
                  <a:schemeClr val="accent2"/>
                </a:solidFill>
              </a:rPr>
              <a:t>Propositional</a:t>
            </a:r>
            <a:r>
              <a:rPr lang="en-US" altLang="zh-CN" dirty="0">
                <a:solidFill>
                  <a:schemeClr val="accent2"/>
                </a:solidFill>
              </a:rPr>
              <a:t> or </a:t>
            </a:r>
            <a:r>
              <a:rPr lang="en-US" altLang="zh-CN" i="1" dirty="0">
                <a:solidFill>
                  <a:schemeClr val="accent2"/>
                </a:solidFill>
              </a:rPr>
              <a:t>Boolean</a:t>
            </a:r>
            <a:r>
              <a:rPr lang="en-US" altLang="zh-CN" dirty="0">
                <a:solidFill>
                  <a:schemeClr val="accent2"/>
                </a:solidFill>
              </a:rPr>
              <a:t> operators operate on propositions instead of on numbers.</a:t>
            </a:r>
          </a:p>
        </p:txBody>
      </p:sp>
      <p:sp>
        <p:nvSpPr>
          <p:cNvPr id="30723" name="Rectangle 3">
            <a:extLst>
              <a:ext uri="{FF2B5EF4-FFF2-40B4-BE49-F238E27FC236}">
                <a16:creationId xmlns:a16="http://schemas.microsoft.com/office/drawing/2014/main" id="{9650D6A4-0BED-448C-A199-657F24044789}"/>
              </a:ext>
            </a:extLst>
          </p:cNvPr>
          <p:cNvSpPr>
            <a:spLocks noGrp="1" noChangeArrowheads="1"/>
          </p:cNvSpPr>
          <p:nvPr>
            <p:ph type="title"/>
          </p:nvPr>
        </p:nvSpPr>
        <p:spPr>
          <a:xfrm>
            <a:off x="457200" y="274638"/>
            <a:ext cx="8507288" cy="1143000"/>
          </a:xfrm>
        </p:spPr>
        <p:txBody>
          <a:bodyPr/>
          <a:lstStyle/>
          <a:p>
            <a:pPr eaLnBrk="1" hangingPunct="1"/>
            <a:r>
              <a:rPr lang="en-US" altLang="zh-CN" dirty="0"/>
              <a:t>Operators / Connectives</a:t>
            </a:r>
            <a:r>
              <a:rPr lang="zh-CN" altLang="en-US" dirty="0"/>
              <a:t>（联结词）</a:t>
            </a:r>
            <a:endParaRPr lang="en-US" altLang="zh-CN" dirty="0"/>
          </a:p>
        </p:txBody>
      </p:sp>
      <p:sp>
        <p:nvSpPr>
          <p:cNvPr id="30724" name="Text Box 4">
            <a:extLst>
              <a:ext uri="{FF2B5EF4-FFF2-40B4-BE49-F238E27FC236}">
                <a16:creationId xmlns:a16="http://schemas.microsoft.com/office/drawing/2014/main" id="{BF73847B-542C-4885-B050-19EA143DC960}"/>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C4F1C00C-7C66-4B41-A1B9-9D2AB615E230}"/>
              </a:ext>
            </a:extLst>
          </p:cNvPr>
          <p:cNvSpPr>
            <a:spLocks noGrp="1"/>
          </p:cNvSpPr>
          <p:nvPr>
            <p:ph type="sldNum" sz="quarter" idx="12"/>
          </p:nvPr>
        </p:nvSpPr>
        <p:spPr/>
        <p:txBody>
          <a:bodyPr/>
          <a:lstStyle/>
          <a:p>
            <a:fld id="{0E0F66E4-F918-4E84-900C-EBB0345C0212}" type="slidenum">
              <a:rPr lang="en-US" altLang="zh-CN" smtClean="0"/>
              <a:pPr/>
              <a:t>13</a:t>
            </a:fld>
            <a:endParaRPr lang="en-US" altLang="zh-CN"/>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B8BC380-C68C-465A-B962-BC737DDE9856}"/>
              </a:ext>
            </a:extLst>
          </p:cNvPr>
          <p:cNvSpPr>
            <a:spLocks noGrp="1" noChangeArrowheads="1"/>
          </p:cNvSpPr>
          <p:nvPr>
            <p:ph type="title"/>
          </p:nvPr>
        </p:nvSpPr>
        <p:spPr/>
        <p:txBody>
          <a:bodyPr/>
          <a:lstStyle/>
          <a:p>
            <a:pPr eaLnBrk="1" hangingPunct="1"/>
            <a:r>
              <a:rPr lang="en-US" altLang="zh-CN" dirty="0"/>
              <a:t>Logical Operators (</a:t>
            </a:r>
            <a:r>
              <a:rPr lang="zh-CN" altLang="en-US" dirty="0"/>
              <a:t>逻辑运算）</a:t>
            </a:r>
          </a:p>
        </p:txBody>
      </p:sp>
      <p:sp>
        <p:nvSpPr>
          <p:cNvPr id="32771" name="Rectangle 3">
            <a:extLst>
              <a:ext uri="{FF2B5EF4-FFF2-40B4-BE49-F238E27FC236}">
                <a16:creationId xmlns:a16="http://schemas.microsoft.com/office/drawing/2014/main" id="{32242C5C-4343-49A4-98B9-B8CC6AC249B4}"/>
              </a:ext>
            </a:extLst>
          </p:cNvPr>
          <p:cNvSpPr>
            <a:spLocks noGrp="1" noChangeArrowheads="1"/>
          </p:cNvSpPr>
          <p:nvPr>
            <p:ph type="body" idx="1"/>
          </p:nvPr>
        </p:nvSpPr>
        <p:spPr/>
        <p:txBody>
          <a:bodyPr/>
          <a:lstStyle/>
          <a:p>
            <a:pPr eaLnBrk="1" hangingPunct="1">
              <a:lnSpc>
                <a:spcPct val="90000"/>
              </a:lnSpc>
            </a:pPr>
            <a:r>
              <a:rPr lang="en-US" altLang="zh-CN" dirty="0"/>
              <a:t>Unary</a:t>
            </a:r>
          </a:p>
          <a:p>
            <a:pPr lvl="1" eaLnBrk="1" hangingPunct="1">
              <a:lnSpc>
                <a:spcPct val="90000"/>
              </a:lnSpc>
            </a:pPr>
            <a:r>
              <a:rPr lang="en-US" altLang="zh-CN" b="1" dirty="0"/>
              <a:t>Negation</a:t>
            </a:r>
            <a:r>
              <a:rPr lang="zh-CN" altLang="en-US" b="1" dirty="0"/>
              <a:t>（否定）</a:t>
            </a:r>
            <a:endParaRPr lang="zh-CN" altLang="en-US" dirty="0"/>
          </a:p>
          <a:p>
            <a:pPr eaLnBrk="1" hangingPunct="1">
              <a:lnSpc>
                <a:spcPct val="90000"/>
              </a:lnSpc>
            </a:pPr>
            <a:r>
              <a:rPr lang="en-US" altLang="zh-CN" dirty="0"/>
              <a:t>Binary</a:t>
            </a:r>
          </a:p>
          <a:p>
            <a:pPr lvl="1" eaLnBrk="1" hangingPunct="1">
              <a:lnSpc>
                <a:spcPct val="90000"/>
              </a:lnSpc>
            </a:pPr>
            <a:r>
              <a:rPr lang="en-US" altLang="zh-CN" b="1" dirty="0"/>
              <a:t>Conjunction</a:t>
            </a:r>
            <a:r>
              <a:rPr lang="zh-CN" altLang="en-US" b="1" dirty="0"/>
              <a:t>（合取）</a:t>
            </a:r>
            <a:endParaRPr lang="zh-CN" altLang="en-US" dirty="0"/>
          </a:p>
          <a:p>
            <a:pPr lvl="1" eaLnBrk="1" hangingPunct="1">
              <a:lnSpc>
                <a:spcPct val="90000"/>
              </a:lnSpc>
            </a:pPr>
            <a:r>
              <a:rPr lang="en-US" altLang="zh-CN" b="1" dirty="0"/>
              <a:t>Disjunction </a:t>
            </a:r>
            <a:r>
              <a:rPr lang="zh-CN" altLang="en-US" b="1" dirty="0"/>
              <a:t>（析取）</a:t>
            </a:r>
            <a:endParaRPr lang="zh-CN" altLang="en-US" dirty="0"/>
          </a:p>
          <a:p>
            <a:pPr lvl="1" eaLnBrk="1" hangingPunct="1">
              <a:lnSpc>
                <a:spcPct val="90000"/>
              </a:lnSpc>
            </a:pPr>
            <a:r>
              <a:rPr lang="en-US" altLang="zh-CN" b="1" dirty="0">
                <a:solidFill>
                  <a:srgbClr val="FF9966"/>
                </a:solidFill>
              </a:rPr>
              <a:t>Exclusive OR </a:t>
            </a:r>
            <a:r>
              <a:rPr lang="zh-CN" altLang="en-US" b="1" dirty="0">
                <a:solidFill>
                  <a:srgbClr val="FF9966"/>
                </a:solidFill>
              </a:rPr>
              <a:t>（异或）</a:t>
            </a:r>
            <a:endParaRPr lang="zh-CN" altLang="en-US" dirty="0">
              <a:solidFill>
                <a:srgbClr val="FF9966"/>
              </a:solidFill>
            </a:endParaRPr>
          </a:p>
          <a:p>
            <a:pPr lvl="1" eaLnBrk="1" hangingPunct="1">
              <a:lnSpc>
                <a:spcPct val="90000"/>
              </a:lnSpc>
            </a:pPr>
            <a:r>
              <a:rPr lang="en-US" altLang="zh-CN" b="1" dirty="0"/>
              <a:t>Implication </a:t>
            </a:r>
            <a:r>
              <a:rPr lang="zh-CN" altLang="en-US" b="1" dirty="0"/>
              <a:t>（蕴涵）</a:t>
            </a:r>
            <a:endParaRPr lang="zh-CN" altLang="en-US" dirty="0"/>
          </a:p>
          <a:p>
            <a:pPr lvl="1" eaLnBrk="1" hangingPunct="1">
              <a:lnSpc>
                <a:spcPct val="90000"/>
              </a:lnSpc>
            </a:pPr>
            <a:r>
              <a:rPr lang="en-US" altLang="zh-CN" b="1" dirty="0"/>
              <a:t>Biconditional </a:t>
            </a:r>
            <a:r>
              <a:rPr lang="zh-CN" altLang="en-US" b="1" dirty="0"/>
              <a:t>（等价）</a:t>
            </a:r>
            <a:endParaRPr lang="zh-CN" altLang="en-US" dirty="0"/>
          </a:p>
        </p:txBody>
      </p:sp>
      <p:sp>
        <p:nvSpPr>
          <p:cNvPr id="2" name="灯片编号占位符 1">
            <a:extLst>
              <a:ext uri="{FF2B5EF4-FFF2-40B4-BE49-F238E27FC236}">
                <a16:creationId xmlns:a16="http://schemas.microsoft.com/office/drawing/2014/main" id="{48655798-14C2-420C-B548-8768A69842B2}"/>
              </a:ext>
            </a:extLst>
          </p:cNvPr>
          <p:cNvSpPr>
            <a:spLocks noGrp="1"/>
          </p:cNvSpPr>
          <p:nvPr>
            <p:ph type="sldNum" sz="quarter" idx="12"/>
          </p:nvPr>
        </p:nvSpPr>
        <p:spPr/>
        <p:txBody>
          <a:bodyPr/>
          <a:lstStyle/>
          <a:p>
            <a:fld id="{0E0F66E4-F918-4E84-900C-EBB0345C0212}" type="slidenum">
              <a:rPr lang="en-US" altLang="zh-CN" smtClean="0"/>
              <a:pPr/>
              <a:t>14</a:t>
            </a:fld>
            <a:endParaRPr lang="en-US"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70C5988-294B-4124-B58F-85864BD7328F}"/>
              </a:ext>
            </a:extLst>
          </p:cNvPr>
          <p:cNvSpPr>
            <a:spLocks noGrp="1" noChangeArrowheads="1"/>
          </p:cNvSpPr>
          <p:nvPr>
            <p:ph type="title"/>
          </p:nvPr>
        </p:nvSpPr>
        <p:spPr/>
        <p:txBody>
          <a:bodyPr/>
          <a:lstStyle/>
          <a:p>
            <a:pPr eaLnBrk="1" hangingPunct="1"/>
            <a:r>
              <a:rPr lang="en-US" altLang="zh-CN"/>
              <a:t>Some Popular Boolean Operators</a:t>
            </a:r>
          </a:p>
        </p:txBody>
      </p:sp>
      <p:graphicFrame>
        <p:nvGraphicFramePr>
          <p:cNvPr id="233475" name="Group 3">
            <a:extLst>
              <a:ext uri="{FF2B5EF4-FFF2-40B4-BE49-F238E27FC236}">
                <a16:creationId xmlns:a16="http://schemas.microsoft.com/office/drawing/2014/main" id="{5E0BB9D2-B9A3-46FC-B8A9-8BDFA85D901D}"/>
              </a:ext>
            </a:extLst>
          </p:cNvPr>
          <p:cNvGraphicFramePr>
            <a:graphicFrameLocks noGrp="1"/>
          </p:cNvGraphicFramePr>
          <p:nvPr>
            <p:ph idx="1"/>
            <p:extLst>
              <p:ext uri="{D42A27DB-BD31-4B8C-83A1-F6EECF244321}">
                <p14:modId xmlns:p14="http://schemas.microsoft.com/office/powerpoint/2010/main" val="1627626439"/>
              </p:ext>
            </p:extLst>
          </p:nvPr>
        </p:nvGraphicFramePr>
        <p:xfrm>
          <a:off x="381000" y="2209800"/>
          <a:ext cx="8305800" cy="3810000"/>
        </p:xfrm>
        <a:graphic>
          <a:graphicData uri="http://schemas.openxmlformats.org/drawingml/2006/table">
            <a:tbl>
              <a:tblPr/>
              <a:tblGrid>
                <a:gridCol w="3581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sng" strike="noStrike" cap="none" normalizeH="0" baseline="0">
                          <a:ln>
                            <a:noFill/>
                          </a:ln>
                          <a:solidFill>
                            <a:schemeClr val="tx1"/>
                          </a:solidFill>
                          <a:effectLst/>
                          <a:latin typeface="Arial" pitchFamily="34" charset="0"/>
                          <a:ea typeface="宋体" pitchFamily="2" charset="-122"/>
                        </a:rPr>
                        <a:t>Formal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sng" strike="noStrike" cap="none" normalizeH="0" baseline="0">
                          <a:ln>
                            <a:noFill/>
                          </a:ln>
                          <a:solidFill>
                            <a:schemeClr val="tx1"/>
                          </a:solidFill>
                          <a:effectLst/>
                          <a:latin typeface="Arial" pitchFamily="34" charset="0"/>
                          <a:ea typeface="宋体" pitchFamily="2" charset="-122"/>
                        </a:rPr>
                        <a:t>Nickname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sng" strike="noStrike" cap="none" normalizeH="0" baseline="0">
                          <a:ln>
                            <a:noFill/>
                          </a:ln>
                          <a:solidFill>
                            <a:schemeClr val="tx1"/>
                          </a:solidFill>
                          <a:effectLst/>
                          <a:latin typeface="Arial" pitchFamily="34" charset="0"/>
                          <a:ea typeface="宋体" pitchFamily="2" charset="-122"/>
                        </a:rPr>
                        <a:t>Arity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sng" strike="noStrike" cap="none" normalizeH="0" baseline="0">
                          <a:ln>
                            <a:noFill/>
                          </a:ln>
                          <a:solidFill>
                            <a:schemeClr val="tx1"/>
                          </a:solidFill>
                          <a:effectLst/>
                          <a:latin typeface="Arial" pitchFamily="34" charset="0"/>
                          <a:ea typeface="宋体" pitchFamily="2" charset="-122"/>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Negation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Unary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a:ea typeface="宋体" pitchFamily="2" charset="-122"/>
                        </a:rPr>
                        <a:t>¬</a:t>
                      </a:r>
                      <a:endParaRPr kumimoji="0" lang="en-US"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Conjunction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Disjunction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Exclusive-OR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Implication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IMPLIES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Biconditional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IFF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altLang="zh-CN" sz="2800" dirty="0">
                          <a:sym typeface="Symbol" panose="05050102010706020507" pitchFamily="18" charset="2"/>
                        </a:rPr>
                        <a:t></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3" name="灯片编号占位符 2">
            <a:extLst>
              <a:ext uri="{FF2B5EF4-FFF2-40B4-BE49-F238E27FC236}">
                <a16:creationId xmlns:a16="http://schemas.microsoft.com/office/drawing/2014/main" id="{52BDAF4F-A3FD-4535-AE04-AA3BFD7E18DD}"/>
              </a:ext>
            </a:extLst>
          </p:cNvPr>
          <p:cNvSpPr>
            <a:spLocks noGrp="1"/>
          </p:cNvSpPr>
          <p:nvPr>
            <p:ph type="sldNum" sz="quarter" idx="12"/>
          </p:nvPr>
        </p:nvSpPr>
        <p:spPr/>
        <p:txBody>
          <a:bodyPr/>
          <a:lstStyle/>
          <a:p>
            <a:fld id="{E02C48D7-9DC2-4717-8D6F-621077EE1048}" type="slidenum">
              <a:rPr lang="en-US" altLang="zh-CN" smtClean="0"/>
              <a:pPr/>
              <a:t>15</a:t>
            </a:fld>
            <a:endParaRPr lang="en-US" altLang="zh-CN"/>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CB3A709-AD86-4480-96F6-871B4E33FD5B}"/>
              </a:ext>
            </a:extLst>
          </p:cNvPr>
          <p:cNvSpPr>
            <a:spLocks noGrp="1" noChangeArrowheads="1"/>
          </p:cNvSpPr>
          <p:nvPr>
            <p:ph type="title"/>
          </p:nvPr>
        </p:nvSpPr>
        <p:spPr/>
        <p:txBody>
          <a:bodyPr/>
          <a:lstStyle/>
          <a:p>
            <a:pPr eaLnBrk="1" hangingPunct="1"/>
            <a:r>
              <a:rPr lang="en-US" altLang="zh-CN" dirty="0"/>
              <a:t>Negation (</a:t>
            </a:r>
            <a:r>
              <a:rPr lang="zh-CN" altLang="en-US" dirty="0"/>
              <a:t>否定联结词</a:t>
            </a:r>
            <a:r>
              <a:rPr lang="en-US" altLang="zh-CN" dirty="0"/>
              <a:t>)</a:t>
            </a:r>
          </a:p>
        </p:txBody>
      </p:sp>
      <p:sp>
        <p:nvSpPr>
          <p:cNvPr id="37891" name="Rectangle 3">
            <a:extLst>
              <a:ext uri="{FF2B5EF4-FFF2-40B4-BE49-F238E27FC236}">
                <a16:creationId xmlns:a16="http://schemas.microsoft.com/office/drawing/2014/main" id="{1A28E731-DFA3-470E-8D26-ACA7D174AE2B}"/>
              </a:ext>
            </a:extLst>
          </p:cNvPr>
          <p:cNvSpPr>
            <a:spLocks noGrp="1" noChangeArrowheads="1"/>
          </p:cNvSpPr>
          <p:nvPr>
            <p:ph type="body" idx="1"/>
          </p:nvPr>
        </p:nvSpPr>
        <p:spPr/>
        <p:txBody>
          <a:bodyPr/>
          <a:lstStyle/>
          <a:p>
            <a:pPr eaLnBrk="1" hangingPunct="1">
              <a:buFontTx/>
              <a:buNone/>
            </a:pPr>
            <a:r>
              <a:rPr lang="en-US" altLang="zh-CN" dirty="0"/>
              <a:t>The unary </a:t>
            </a:r>
            <a:r>
              <a:rPr lang="en-US" altLang="zh-CN" i="1" dirty="0">
                <a:solidFill>
                  <a:srgbClr val="C00000"/>
                </a:solidFill>
              </a:rPr>
              <a:t>negation operator</a:t>
            </a:r>
            <a:r>
              <a:rPr lang="en-US" altLang="zh-CN" dirty="0">
                <a:solidFill>
                  <a:srgbClr val="C00000"/>
                </a:solidFill>
              </a:rPr>
              <a:t> </a:t>
            </a:r>
            <a:r>
              <a:rPr lang="en-US" altLang="zh-CN" dirty="0">
                <a:latin typeface="Times New Roman" panose="02020603050405020304" pitchFamily="18" charset="0"/>
              </a:rPr>
              <a:t>“¬”</a:t>
            </a:r>
            <a:r>
              <a:rPr lang="en-US" altLang="zh-CN" dirty="0"/>
              <a:t> (</a:t>
            </a:r>
            <a:r>
              <a:rPr lang="en-US" altLang="zh-CN" i="1" dirty="0"/>
              <a:t>NOT</a:t>
            </a:r>
            <a:r>
              <a:rPr lang="en-US" altLang="zh-CN" dirty="0"/>
              <a:t>) transforms a prop. into its </a:t>
            </a:r>
            <a:r>
              <a:rPr lang="en-US" altLang="zh-CN" i="1" dirty="0"/>
              <a:t>negation</a:t>
            </a:r>
            <a:r>
              <a:rPr lang="en-US" altLang="zh-CN" dirty="0"/>
              <a:t>.</a:t>
            </a:r>
          </a:p>
          <a:p>
            <a:pPr eaLnBrk="1" hangingPunct="1">
              <a:buFontTx/>
              <a:buNone/>
            </a:pPr>
            <a:r>
              <a:rPr lang="en-US" altLang="zh-CN" i="1" dirty="0">
                <a:solidFill>
                  <a:schemeClr val="accent2"/>
                </a:solidFill>
              </a:rPr>
              <a:t>E.g.</a:t>
            </a:r>
            <a:r>
              <a:rPr lang="en-US" altLang="zh-CN" dirty="0">
                <a:solidFill>
                  <a:schemeClr val="accent2"/>
                </a:solidFill>
              </a:rPr>
              <a:t> If </a:t>
            </a:r>
            <a:r>
              <a:rPr lang="en-US" altLang="zh-CN" i="1" dirty="0">
                <a:solidFill>
                  <a:schemeClr val="accent2"/>
                </a:solidFill>
              </a:rPr>
              <a:t>p</a:t>
            </a:r>
            <a:r>
              <a:rPr lang="en-US" altLang="zh-CN" dirty="0">
                <a:solidFill>
                  <a:schemeClr val="accent2"/>
                </a:solidFill>
              </a:rPr>
              <a:t> = </a:t>
            </a:r>
            <a:r>
              <a:rPr lang="en-US" altLang="zh-CN" dirty="0">
                <a:solidFill>
                  <a:schemeClr val="accent2"/>
                </a:solidFill>
                <a:latin typeface="Times New Roman" panose="02020603050405020304" pitchFamily="18" charset="0"/>
              </a:rPr>
              <a:t>“</a:t>
            </a:r>
            <a:r>
              <a:rPr lang="en-US" altLang="zh-CN" dirty="0">
                <a:solidFill>
                  <a:schemeClr val="accent2"/>
                </a:solidFill>
              </a:rPr>
              <a:t>I have brown hair.</a:t>
            </a:r>
            <a:r>
              <a:rPr lang="en-US" altLang="zh-CN" dirty="0">
                <a:solidFill>
                  <a:schemeClr val="accent2"/>
                </a:solidFill>
                <a:latin typeface="Times New Roman" panose="02020603050405020304" pitchFamily="18" charset="0"/>
              </a:rPr>
              <a:t>”</a:t>
            </a:r>
            <a:endParaRPr lang="en-US" altLang="zh-CN" dirty="0">
              <a:solidFill>
                <a:schemeClr val="accent2"/>
              </a:solidFill>
            </a:endParaRPr>
          </a:p>
          <a:p>
            <a:pPr eaLnBrk="1" hangingPunct="1">
              <a:buFontTx/>
              <a:buNone/>
            </a:pPr>
            <a:r>
              <a:rPr lang="en-US" altLang="zh-CN" dirty="0">
                <a:solidFill>
                  <a:schemeClr val="accent2"/>
                </a:solidFill>
              </a:rPr>
              <a:t>	    then </a:t>
            </a:r>
            <a:r>
              <a:rPr lang="en-US" altLang="zh-CN" dirty="0">
                <a:solidFill>
                  <a:schemeClr val="accent2"/>
                </a:solidFill>
                <a:latin typeface="Times New Roman" panose="02020603050405020304" pitchFamily="18" charset="0"/>
              </a:rPr>
              <a:t>¬</a:t>
            </a:r>
            <a:r>
              <a:rPr lang="en-US" altLang="zh-CN" i="1" dirty="0">
                <a:solidFill>
                  <a:schemeClr val="accent2"/>
                </a:solidFill>
              </a:rPr>
              <a:t>p</a:t>
            </a:r>
            <a:r>
              <a:rPr lang="en-US" altLang="zh-CN" dirty="0">
                <a:solidFill>
                  <a:schemeClr val="accent2"/>
                </a:solidFill>
              </a:rPr>
              <a:t> = </a:t>
            </a:r>
            <a:r>
              <a:rPr lang="en-US" altLang="zh-CN" dirty="0">
                <a:solidFill>
                  <a:schemeClr val="accent2"/>
                </a:solidFill>
                <a:latin typeface="Times New Roman" panose="02020603050405020304" pitchFamily="18" charset="0"/>
              </a:rPr>
              <a:t>“</a:t>
            </a:r>
            <a:r>
              <a:rPr lang="en-US" altLang="zh-CN" dirty="0">
                <a:solidFill>
                  <a:schemeClr val="accent2"/>
                </a:solidFill>
              </a:rPr>
              <a:t>I do </a:t>
            </a:r>
            <a:r>
              <a:rPr lang="en-US" altLang="zh-CN" b="1" dirty="0">
                <a:solidFill>
                  <a:schemeClr val="accent2"/>
                </a:solidFill>
              </a:rPr>
              <a:t>not</a:t>
            </a:r>
            <a:r>
              <a:rPr lang="en-US" altLang="zh-CN" dirty="0">
                <a:solidFill>
                  <a:schemeClr val="accent2"/>
                </a:solidFill>
              </a:rPr>
              <a:t> have brown hair.</a:t>
            </a:r>
            <a:r>
              <a:rPr lang="en-US" altLang="zh-CN" dirty="0">
                <a:solidFill>
                  <a:schemeClr val="accent2"/>
                </a:solidFill>
                <a:latin typeface="Times New Roman" panose="02020603050405020304" pitchFamily="18" charset="0"/>
              </a:rPr>
              <a:t>”</a:t>
            </a:r>
            <a:endParaRPr lang="en-US" altLang="zh-CN" dirty="0">
              <a:solidFill>
                <a:schemeClr val="accent2"/>
              </a:solidFill>
            </a:endParaRPr>
          </a:p>
          <a:p>
            <a:pPr eaLnBrk="1" hangingPunct="1">
              <a:buFontTx/>
              <a:buNone/>
            </a:pPr>
            <a:r>
              <a:rPr lang="en-US" altLang="zh-CN" dirty="0"/>
              <a:t>The </a:t>
            </a:r>
            <a:r>
              <a:rPr lang="en-US" altLang="zh-CN" i="1" dirty="0"/>
              <a:t>truth table</a:t>
            </a:r>
            <a:r>
              <a:rPr lang="en-US" altLang="zh-CN" dirty="0"/>
              <a:t> (</a:t>
            </a:r>
            <a:r>
              <a:rPr lang="zh-CN" altLang="en-US" dirty="0"/>
              <a:t>真值表</a:t>
            </a:r>
            <a:r>
              <a:rPr lang="en-US" altLang="zh-CN" dirty="0"/>
              <a:t>) for NOT:</a:t>
            </a:r>
          </a:p>
        </p:txBody>
      </p:sp>
      <p:sp>
        <p:nvSpPr>
          <p:cNvPr id="37896" name="Text Box 8">
            <a:extLst>
              <a:ext uri="{FF2B5EF4-FFF2-40B4-BE49-F238E27FC236}">
                <a16:creationId xmlns:a16="http://schemas.microsoft.com/office/drawing/2014/main" id="{3C16489E-46BB-495E-BB72-840C43182E8A}"/>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9" name="Table 3">
            <a:extLst>
              <a:ext uri="{FF2B5EF4-FFF2-40B4-BE49-F238E27FC236}">
                <a16:creationId xmlns:a16="http://schemas.microsoft.com/office/drawing/2014/main" id="{3CF0D881-A85A-4B83-986C-A9EAA133469E}"/>
              </a:ext>
            </a:extLst>
          </p:cNvPr>
          <p:cNvGraphicFramePr>
            <a:graphicFrameLocks noGrp="1"/>
          </p:cNvGraphicFramePr>
          <p:nvPr>
            <p:extLst>
              <p:ext uri="{D42A27DB-BD31-4B8C-83A1-F6EECF244321}">
                <p14:modId xmlns:p14="http://schemas.microsoft.com/office/powerpoint/2010/main" val="3459668175"/>
              </p:ext>
            </p:extLst>
          </p:nvPr>
        </p:nvGraphicFramePr>
        <p:xfrm>
          <a:off x="3059832" y="4653136"/>
          <a:ext cx="2353618" cy="1554480"/>
        </p:xfrm>
        <a:graphic>
          <a:graphicData uri="http://schemas.openxmlformats.org/drawingml/2006/table">
            <a:tbl>
              <a:tblPr firstRow="1" bandRow="1">
                <a:tableStyleId>{21E4AEA4-8DFA-4A89-87EB-49C32662AFE0}</a:tableStyleId>
              </a:tblPr>
              <a:tblGrid>
                <a:gridCol w="1106885">
                  <a:extLst>
                    <a:ext uri="{9D8B030D-6E8A-4147-A177-3AD203B41FA5}">
                      <a16:colId xmlns:a16="http://schemas.microsoft.com/office/drawing/2014/main" val="831567363"/>
                    </a:ext>
                  </a:extLst>
                </a:gridCol>
                <a:gridCol w="1246733">
                  <a:extLst>
                    <a:ext uri="{9D8B030D-6E8A-4147-A177-3AD203B41FA5}">
                      <a16:colId xmlns:a16="http://schemas.microsoft.com/office/drawing/2014/main" val="1633824391"/>
                    </a:ext>
                  </a:extLst>
                </a:gridCol>
              </a:tblGrid>
              <a:tr h="370840">
                <a:tc>
                  <a:txBody>
                    <a:bodyPr/>
                    <a:lstStyle/>
                    <a:p>
                      <a:r>
                        <a:rPr lang="en-US" sz="28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Cambria Math" panose="02040503050406030204" pitchFamily="18" charset="0"/>
                          <a:ea typeface="Cambria Math" panose="02040503050406030204" pitchFamily="18" charset="0"/>
                        </a:rPr>
                        <a:t>¬</a:t>
                      </a:r>
                      <a:r>
                        <a:rPr lang="en-US" sz="2800" b="0" i="1" dirty="0"/>
                        <a:t>p</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7084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70840">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bl>
          </a:graphicData>
        </a:graphic>
      </p:graphicFrame>
      <p:sp>
        <p:nvSpPr>
          <p:cNvPr id="2" name="灯片编号占位符 1">
            <a:extLst>
              <a:ext uri="{FF2B5EF4-FFF2-40B4-BE49-F238E27FC236}">
                <a16:creationId xmlns:a16="http://schemas.microsoft.com/office/drawing/2014/main" id="{A7616363-B365-4CB8-9CFD-DAED1B55F99E}"/>
              </a:ext>
            </a:extLst>
          </p:cNvPr>
          <p:cNvSpPr>
            <a:spLocks noGrp="1"/>
          </p:cNvSpPr>
          <p:nvPr>
            <p:ph type="sldNum" sz="quarter" idx="12"/>
          </p:nvPr>
        </p:nvSpPr>
        <p:spPr/>
        <p:txBody>
          <a:bodyPr/>
          <a:lstStyle/>
          <a:p>
            <a:fld id="{0E0F66E4-F918-4E84-900C-EBB0345C0212}" type="slidenum">
              <a:rPr lang="en-US" altLang="zh-CN" smtClean="0"/>
              <a:pPr/>
              <a:t>16</a:t>
            </a:fld>
            <a:endParaRPr lang="en-US" altLang="zh-CN"/>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B81A55D-3AF5-44A3-B851-A3829DCC2EEA}"/>
              </a:ext>
            </a:extLst>
          </p:cNvPr>
          <p:cNvSpPr>
            <a:spLocks noGrp="1" noChangeArrowheads="1"/>
          </p:cNvSpPr>
          <p:nvPr>
            <p:ph type="title"/>
          </p:nvPr>
        </p:nvSpPr>
        <p:spPr>
          <a:xfrm>
            <a:off x="457200" y="274638"/>
            <a:ext cx="8612188" cy="1143000"/>
          </a:xfrm>
        </p:spPr>
        <p:txBody>
          <a:bodyPr/>
          <a:lstStyle/>
          <a:p>
            <a:pPr eaLnBrk="1" hangingPunct="1"/>
            <a:r>
              <a:rPr lang="en-US" altLang="zh-CN" dirty="0"/>
              <a:t>Conjunction (</a:t>
            </a:r>
            <a:r>
              <a:rPr lang="zh-CN" altLang="en-US" dirty="0"/>
              <a:t>合取联结词</a:t>
            </a:r>
            <a:r>
              <a:rPr lang="en-US" altLang="zh-CN" dirty="0"/>
              <a:t>)</a:t>
            </a:r>
          </a:p>
        </p:txBody>
      </p:sp>
      <p:sp>
        <p:nvSpPr>
          <p:cNvPr id="44035" name="Rectangle 3">
            <a:extLst>
              <a:ext uri="{FF2B5EF4-FFF2-40B4-BE49-F238E27FC236}">
                <a16:creationId xmlns:a16="http://schemas.microsoft.com/office/drawing/2014/main" id="{B4156EEB-1E5C-4BF9-B15C-3D9E9172BFFF}"/>
              </a:ext>
            </a:extLst>
          </p:cNvPr>
          <p:cNvSpPr>
            <a:spLocks noGrp="1" noChangeArrowheads="1"/>
          </p:cNvSpPr>
          <p:nvPr>
            <p:ph type="body" idx="1"/>
          </p:nvPr>
        </p:nvSpPr>
        <p:spPr/>
        <p:txBody>
          <a:bodyPr/>
          <a:lstStyle/>
          <a:p>
            <a:pPr eaLnBrk="1" hangingPunct="1">
              <a:buFontTx/>
              <a:buNone/>
            </a:pPr>
            <a:r>
              <a:rPr lang="en-US" altLang="zh-CN" dirty="0"/>
              <a:t>The binary </a:t>
            </a:r>
            <a:r>
              <a:rPr lang="en-US" altLang="zh-CN" i="1" dirty="0">
                <a:solidFill>
                  <a:srgbClr val="C00000"/>
                </a:solidFill>
              </a:rPr>
              <a:t>conjunction operator</a:t>
            </a:r>
            <a:r>
              <a:rPr lang="en-US" altLang="zh-CN" dirty="0">
                <a:solidFill>
                  <a:srgbClr val="C00000"/>
                </a:solidFill>
              </a:rPr>
              <a:t> </a:t>
            </a:r>
            <a:r>
              <a:rPr lang="en-US" altLang="zh-CN" dirty="0">
                <a:latin typeface="Times New Roman" panose="02020603050405020304" pitchFamily="18" charset="0"/>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AND</a:t>
            </a:r>
            <a:r>
              <a:rPr lang="en-US" altLang="zh-CN" dirty="0">
                <a:sym typeface="Symbol" panose="05050102010706020507" pitchFamily="18" charset="2"/>
              </a:rPr>
              <a:t>) combines two propositions to form their logical </a:t>
            </a:r>
            <a:r>
              <a:rPr lang="en-US" altLang="zh-CN" i="1" dirty="0">
                <a:sym typeface="Symbol" panose="05050102010706020507" pitchFamily="18" charset="2"/>
              </a:rPr>
              <a:t>conjunction</a:t>
            </a:r>
            <a:r>
              <a:rPr lang="en-US" altLang="zh-CN" dirty="0">
                <a:sym typeface="Symbol" panose="05050102010706020507" pitchFamily="18" charset="2"/>
              </a:rPr>
              <a:t>.</a:t>
            </a:r>
          </a:p>
          <a:p>
            <a:pPr eaLnBrk="1" hangingPunct="1">
              <a:buFontTx/>
              <a:buNone/>
            </a:pPr>
            <a:r>
              <a:rPr lang="en-US" altLang="zh-CN" i="1" dirty="0">
                <a:solidFill>
                  <a:schemeClr val="accent2"/>
                </a:solidFill>
                <a:sym typeface="Symbol" panose="05050102010706020507" pitchFamily="18" charset="2"/>
              </a:rPr>
              <a:t>E.g.</a:t>
            </a:r>
            <a:r>
              <a:rPr lang="en-US" altLang="zh-CN" dirty="0">
                <a:solidFill>
                  <a:schemeClr val="accent2"/>
                </a:solidFill>
                <a:sym typeface="Symbol" panose="05050102010706020507" pitchFamily="18" charset="2"/>
              </a:rPr>
              <a:t> If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I will have salad for lunch.</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 and </a:t>
            </a:r>
            <a:r>
              <a:rPr lang="en-US" altLang="zh-CN" i="1" dirty="0">
                <a:solidFill>
                  <a:schemeClr val="accent2"/>
                </a:solidFill>
                <a:sym typeface="Symbol" panose="05050102010706020507" pitchFamily="18" charset="2"/>
              </a:rPr>
              <a:t>q=</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I will have steak for dinner.</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 then </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I will have salad for lunch </a:t>
            </a:r>
            <a:r>
              <a:rPr lang="en-US" altLang="zh-CN" b="1" dirty="0">
                <a:solidFill>
                  <a:schemeClr val="accent2"/>
                </a:solidFill>
                <a:sym typeface="Symbol" panose="05050102010706020507" pitchFamily="18" charset="2"/>
              </a:rPr>
              <a:t>and</a:t>
            </a:r>
            <a:r>
              <a:rPr lang="en-US" altLang="zh-CN" b="1" i="1" dirty="0">
                <a:solidFill>
                  <a:schemeClr val="accent2"/>
                </a:solidFill>
                <a:sym typeface="Symbol" panose="05050102010706020507" pitchFamily="18" charset="2"/>
              </a:rPr>
              <a:t> </a:t>
            </a:r>
            <a:br>
              <a:rPr lang="en-US" altLang="zh-CN" b="1" i="1" dirty="0">
                <a:solidFill>
                  <a:schemeClr val="accent2"/>
                </a:solidFill>
                <a:sym typeface="Symbol" panose="05050102010706020507" pitchFamily="18" charset="2"/>
              </a:rPr>
            </a:br>
            <a:r>
              <a:rPr lang="en-US" altLang="zh-CN" b="1" i="1" dirty="0">
                <a:solidFill>
                  <a:schemeClr val="accent2"/>
                </a:solidFill>
                <a:sym typeface="Symbol" panose="05050102010706020507" pitchFamily="18" charset="2"/>
              </a:rPr>
              <a:t>           </a:t>
            </a:r>
            <a:r>
              <a:rPr lang="en-US" altLang="zh-CN" dirty="0">
                <a:solidFill>
                  <a:schemeClr val="accent2"/>
                </a:solidFill>
                <a:sym typeface="Symbol" panose="05050102010706020507" pitchFamily="18" charset="2"/>
              </a:rPr>
              <a:t>I will have steak for dinner.</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endParaRPr>
          </a:p>
        </p:txBody>
      </p:sp>
      <p:sp>
        <p:nvSpPr>
          <p:cNvPr id="44036" name="Line 4">
            <a:extLst>
              <a:ext uri="{FF2B5EF4-FFF2-40B4-BE49-F238E27FC236}">
                <a16:creationId xmlns:a16="http://schemas.microsoft.com/office/drawing/2014/main" id="{EF01F95F-CADF-4E1A-B9A9-F367C0B36BCF}"/>
              </a:ext>
            </a:extLst>
          </p:cNvPr>
          <p:cNvSpPr>
            <a:spLocks noChangeShapeType="1"/>
          </p:cNvSpPr>
          <p:nvPr/>
        </p:nvSpPr>
        <p:spPr bwMode="auto">
          <a:xfrm>
            <a:off x="8229600" y="613568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7" name="Line 5">
            <a:extLst>
              <a:ext uri="{FF2B5EF4-FFF2-40B4-BE49-F238E27FC236}">
                <a16:creationId xmlns:a16="http://schemas.microsoft.com/office/drawing/2014/main" id="{67B3531A-A897-4673-8714-35907ABF6ABF}"/>
              </a:ext>
            </a:extLst>
          </p:cNvPr>
          <p:cNvSpPr>
            <a:spLocks noChangeShapeType="1"/>
          </p:cNvSpPr>
          <p:nvPr/>
        </p:nvSpPr>
        <p:spPr bwMode="auto">
          <a:xfrm>
            <a:off x="8121650" y="3284538"/>
            <a:ext cx="1524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8" name="Text Box 6">
            <a:extLst>
              <a:ext uri="{FF2B5EF4-FFF2-40B4-BE49-F238E27FC236}">
                <a16:creationId xmlns:a16="http://schemas.microsoft.com/office/drawing/2014/main" id="{39ED41E2-0394-4B37-9EFE-3963C82E05BF}"/>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DBFA9F74-E905-4453-8630-9F05FACC4107}"/>
              </a:ext>
            </a:extLst>
          </p:cNvPr>
          <p:cNvSpPr>
            <a:spLocks noGrp="1"/>
          </p:cNvSpPr>
          <p:nvPr>
            <p:ph type="sldNum" sz="quarter" idx="12"/>
          </p:nvPr>
        </p:nvSpPr>
        <p:spPr/>
        <p:txBody>
          <a:bodyPr/>
          <a:lstStyle/>
          <a:p>
            <a:fld id="{0E0F66E4-F918-4E84-900C-EBB0345C0212}" type="slidenum">
              <a:rPr lang="en-US" altLang="zh-CN" smtClean="0"/>
              <a:pPr/>
              <a:t>17</a:t>
            </a:fld>
            <a:endParaRPr lang="en-US" altLang="zh-CN"/>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2496C01-838F-4062-BDB9-35310A9AF6AE}"/>
              </a:ext>
            </a:extLst>
          </p:cNvPr>
          <p:cNvSpPr>
            <a:spLocks noGrp="1" noChangeArrowheads="1"/>
          </p:cNvSpPr>
          <p:nvPr>
            <p:ph type="body" idx="1"/>
          </p:nvPr>
        </p:nvSpPr>
        <p:spPr/>
        <p:txBody>
          <a:bodyPr/>
          <a:lstStyle/>
          <a:p>
            <a:pPr eaLnBrk="1" hangingPunct="1"/>
            <a:r>
              <a:rPr lang="en-US" altLang="zh-CN" dirty="0"/>
              <a:t>Note that a</a:t>
            </a:r>
            <a:br>
              <a:rPr lang="en-US" altLang="zh-CN" dirty="0"/>
            </a:br>
            <a:r>
              <a:rPr lang="en-US" altLang="zh-CN" dirty="0"/>
              <a:t>conjunction</a:t>
            </a:r>
            <a:br>
              <a:rPr lang="en-US" altLang="zh-CN" dirty="0"/>
            </a:br>
            <a:r>
              <a:rPr lang="en-US" altLang="zh-CN" i="1" dirty="0"/>
              <a:t>p</a:t>
            </a:r>
            <a:r>
              <a:rPr lang="en-US" altLang="zh-CN" baseline="-25000" dirty="0"/>
              <a:t>1</a:t>
            </a:r>
            <a:r>
              <a:rPr lang="en-US" altLang="zh-CN" dirty="0"/>
              <a:t> </a:t>
            </a:r>
            <a:r>
              <a:rPr lang="en-US" altLang="zh-CN" dirty="0">
                <a:sym typeface="Symbol" panose="05050102010706020507" pitchFamily="18" charset="2"/>
              </a:rPr>
              <a:t></a:t>
            </a:r>
            <a:r>
              <a:rPr lang="en-US" altLang="zh-CN" dirty="0"/>
              <a:t> </a:t>
            </a:r>
            <a:r>
              <a:rPr lang="en-US" altLang="zh-CN" i="1" dirty="0"/>
              <a:t>p</a:t>
            </a:r>
            <a:r>
              <a:rPr lang="en-US" altLang="zh-CN" baseline="-25000" dirty="0"/>
              <a:t>2 </a:t>
            </a:r>
            <a:r>
              <a:rPr lang="en-US" altLang="zh-CN" dirty="0">
                <a:sym typeface="Symbol" panose="05050102010706020507" pitchFamily="18" charset="2"/>
              </a:rPr>
              <a:t></a:t>
            </a:r>
            <a:r>
              <a:rPr lang="en-US" altLang="zh-CN" dirty="0"/>
              <a:t> </a:t>
            </a:r>
            <a:r>
              <a:rPr lang="en-US" altLang="zh-CN" dirty="0">
                <a:latin typeface="Times New Roman" panose="02020603050405020304" pitchFamily="18" charset="0"/>
              </a:rPr>
              <a:t>…</a:t>
            </a:r>
            <a:r>
              <a:rPr lang="en-US" altLang="zh-CN" dirty="0"/>
              <a:t> </a:t>
            </a:r>
            <a:r>
              <a:rPr lang="en-US" altLang="zh-CN" dirty="0">
                <a:sym typeface="Symbol" panose="05050102010706020507" pitchFamily="18" charset="2"/>
              </a:rPr>
              <a:t></a:t>
            </a:r>
            <a:r>
              <a:rPr lang="en-US" altLang="zh-CN" dirty="0"/>
              <a:t> </a:t>
            </a:r>
            <a:r>
              <a:rPr lang="en-US" altLang="zh-CN" i="1" dirty="0" err="1"/>
              <a:t>p</a:t>
            </a:r>
            <a:r>
              <a:rPr lang="en-US" altLang="zh-CN" i="1" baseline="-25000" dirty="0" err="1"/>
              <a:t>n</a:t>
            </a:r>
            <a:br>
              <a:rPr lang="en-US" altLang="zh-CN" dirty="0"/>
            </a:br>
            <a:r>
              <a:rPr lang="en-US" altLang="zh-CN" dirty="0"/>
              <a:t>of </a:t>
            </a:r>
            <a:r>
              <a:rPr lang="en-US" altLang="zh-CN" i="1" dirty="0"/>
              <a:t>n</a:t>
            </a:r>
            <a:r>
              <a:rPr lang="en-US" altLang="zh-CN" dirty="0"/>
              <a:t> propositions</a:t>
            </a:r>
            <a:br>
              <a:rPr lang="en-US" altLang="zh-CN" dirty="0"/>
            </a:br>
            <a:r>
              <a:rPr lang="en-US" altLang="zh-CN" dirty="0"/>
              <a:t>will have 2</a:t>
            </a:r>
            <a:r>
              <a:rPr lang="en-US" altLang="zh-CN" i="1" baseline="30000" dirty="0"/>
              <a:t>n</a:t>
            </a:r>
            <a:r>
              <a:rPr lang="en-US" altLang="zh-CN" dirty="0"/>
              <a:t> rows</a:t>
            </a:r>
            <a:br>
              <a:rPr lang="en-US" altLang="zh-CN" dirty="0"/>
            </a:br>
            <a:r>
              <a:rPr lang="en-US" altLang="zh-CN" dirty="0"/>
              <a:t>in its truth table.</a:t>
            </a:r>
          </a:p>
          <a:p>
            <a:pPr eaLnBrk="1" hangingPunct="1"/>
            <a:endParaRPr lang="en-US" altLang="zh-CN" dirty="0">
              <a:solidFill>
                <a:schemeClr val="accent2"/>
              </a:solidFill>
            </a:endParaRPr>
          </a:p>
          <a:p>
            <a:pPr eaLnBrk="1" hangingPunct="1"/>
            <a:r>
              <a:rPr lang="en-US" altLang="zh-CN" dirty="0">
                <a:solidFill>
                  <a:schemeClr val="accent2"/>
                </a:solidFill>
              </a:rPr>
              <a:t>Also: </a:t>
            </a:r>
            <a:r>
              <a:rPr lang="en-US" altLang="zh-CN" dirty="0">
                <a:solidFill>
                  <a:schemeClr val="accent2"/>
                </a:solidFill>
                <a:latin typeface="Times New Roman" panose="02020603050405020304" pitchFamily="18" charset="0"/>
              </a:rPr>
              <a:t>¬</a:t>
            </a:r>
            <a:r>
              <a:rPr lang="en-US" altLang="zh-CN" dirty="0">
                <a:solidFill>
                  <a:schemeClr val="accent2"/>
                </a:solidFill>
              </a:rPr>
              <a:t> and </a:t>
            </a:r>
            <a:r>
              <a:rPr lang="en-US" altLang="zh-CN" dirty="0">
                <a:solidFill>
                  <a:schemeClr val="accent2"/>
                </a:solidFill>
                <a:sym typeface="Symbol" panose="05050102010706020507" pitchFamily="18" charset="2"/>
              </a:rPr>
              <a:t> operations together are </a:t>
            </a:r>
            <a:r>
              <a:rPr lang="en-US" altLang="zh-CN" dirty="0" err="1">
                <a:solidFill>
                  <a:schemeClr val="accent2"/>
                </a:solidFill>
                <a:sym typeface="Symbol" panose="05050102010706020507" pitchFamily="18" charset="2"/>
              </a:rPr>
              <a:t>suffi-cient</a:t>
            </a:r>
            <a:r>
              <a:rPr lang="en-US" altLang="zh-CN" dirty="0">
                <a:solidFill>
                  <a:schemeClr val="accent2"/>
                </a:solidFill>
                <a:sym typeface="Symbol" panose="05050102010706020507" pitchFamily="18" charset="2"/>
              </a:rPr>
              <a:t> to express </a:t>
            </a:r>
            <a:r>
              <a:rPr lang="en-US" altLang="zh-CN" i="1" dirty="0">
                <a:solidFill>
                  <a:schemeClr val="accent2"/>
                </a:solidFill>
                <a:sym typeface="Symbol" panose="05050102010706020507" pitchFamily="18" charset="2"/>
              </a:rPr>
              <a:t>any</a:t>
            </a:r>
            <a:r>
              <a:rPr lang="en-US" altLang="zh-CN" dirty="0">
                <a:solidFill>
                  <a:schemeClr val="accent2"/>
                </a:solidFill>
                <a:sym typeface="Symbol" panose="05050102010706020507" pitchFamily="18" charset="2"/>
              </a:rPr>
              <a:t> Boolean truth table!</a:t>
            </a:r>
            <a:endParaRPr lang="en-US" altLang="zh-CN" dirty="0">
              <a:solidFill>
                <a:schemeClr val="accent2"/>
              </a:solidFill>
            </a:endParaRPr>
          </a:p>
        </p:txBody>
      </p:sp>
      <p:sp>
        <p:nvSpPr>
          <p:cNvPr id="46083" name="Rectangle 3">
            <a:extLst>
              <a:ext uri="{FF2B5EF4-FFF2-40B4-BE49-F238E27FC236}">
                <a16:creationId xmlns:a16="http://schemas.microsoft.com/office/drawing/2014/main" id="{11369C5A-AABF-4950-89A7-30B2FE4109B3}"/>
              </a:ext>
            </a:extLst>
          </p:cNvPr>
          <p:cNvSpPr>
            <a:spLocks noGrp="1" noChangeArrowheads="1"/>
          </p:cNvSpPr>
          <p:nvPr>
            <p:ph type="title"/>
          </p:nvPr>
        </p:nvSpPr>
        <p:spPr>
          <a:xfrm>
            <a:off x="457200" y="274638"/>
            <a:ext cx="8612188" cy="1143000"/>
          </a:xfrm>
        </p:spPr>
        <p:txBody>
          <a:bodyPr/>
          <a:lstStyle/>
          <a:p>
            <a:pPr eaLnBrk="1" hangingPunct="1"/>
            <a:r>
              <a:rPr lang="en-US" altLang="zh-CN" dirty="0"/>
              <a:t>Conjunction (</a:t>
            </a:r>
            <a:r>
              <a:rPr lang="zh-CN" altLang="en-US" dirty="0"/>
              <a:t>合取联结词</a:t>
            </a:r>
            <a:r>
              <a:rPr lang="en-US" altLang="zh-CN" dirty="0"/>
              <a:t>)</a:t>
            </a:r>
          </a:p>
        </p:txBody>
      </p:sp>
      <p:sp>
        <p:nvSpPr>
          <p:cNvPr id="46086" name="Text Box 6">
            <a:extLst>
              <a:ext uri="{FF2B5EF4-FFF2-40B4-BE49-F238E27FC236}">
                <a16:creationId xmlns:a16="http://schemas.microsoft.com/office/drawing/2014/main" id="{EC0B22D0-48EE-4D07-A5D1-505CE6CE94CC}"/>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7" name="Table 3">
            <a:extLst>
              <a:ext uri="{FF2B5EF4-FFF2-40B4-BE49-F238E27FC236}">
                <a16:creationId xmlns:a16="http://schemas.microsoft.com/office/drawing/2014/main" id="{24005887-3DA2-40CC-95B8-97B91E4BA755}"/>
              </a:ext>
            </a:extLst>
          </p:cNvPr>
          <p:cNvGraphicFramePr>
            <a:graphicFrameLocks noGrp="1"/>
          </p:cNvGraphicFramePr>
          <p:nvPr>
            <p:extLst>
              <p:ext uri="{D42A27DB-BD31-4B8C-83A1-F6EECF244321}">
                <p14:modId xmlns:p14="http://schemas.microsoft.com/office/powerpoint/2010/main" val="3799919627"/>
              </p:ext>
            </p:extLst>
          </p:nvPr>
        </p:nvGraphicFramePr>
        <p:xfrm>
          <a:off x="4716016" y="1844824"/>
          <a:ext cx="3600000" cy="25908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457200">
                <a:tc>
                  <a:txBody>
                    <a:bodyPr/>
                    <a:lstStyle/>
                    <a:p>
                      <a:pPr algn="ctr"/>
                      <a:r>
                        <a:rPr lang="en-US" sz="28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rPr>
                        <a:t>p </a:t>
                      </a:r>
                      <a:r>
                        <a:rPr lang="en-US" sz="2800" dirty="0">
                          <a:latin typeface="Cambria Math" pitchFamily="18" charset="0"/>
                          <a:ea typeface="Cambria Math" pitchFamily="18" charset="0"/>
                        </a:rPr>
                        <a:t>∧</a:t>
                      </a:r>
                      <a:r>
                        <a:rPr lang="en-US" sz="2800" b="0" dirty="0">
                          <a:latin typeface="+mj-lt"/>
                          <a:ea typeface="Cambria Math" pitchFamily="18" charset="0"/>
                        </a:rPr>
                        <a:t> </a:t>
                      </a:r>
                      <a:r>
                        <a:rPr lang="en-US" sz="2800" b="0" i="1" dirty="0">
                          <a:latin typeface="+mj-lt"/>
                          <a:ea typeface="Cambria Math"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9940E066-F785-44F9-A5BE-7C63036FF541}"/>
              </a:ext>
            </a:extLst>
          </p:cNvPr>
          <p:cNvSpPr>
            <a:spLocks noGrp="1"/>
          </p:cNvSpPr>
          <p:nvPr>
            <p:ph type="sldNum" sz="quarter" idx="12"/>
          </p:nvPr>
        </p:nvSpPr>
        <p:spPr/>
        <p:txBody>
          <a:bodyPr/>
          <a:lstStyle/>
          <a:p>
            <a:fld id="{0E0F66E4-F918-4E84-900C-EBB0345C0212}" type="slidenum">
              <a:rPr lang="en-US" altLang="zh-CN" smtClean="0"/>
              <a:pPr/>
              <a:t>18</a:t>
            </a:fld>
            <a:endParaRPr lang="en-US" altLang="zh-CN"/>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B84FA22-21FC-4708-AFE7-F52A8E3356D4}"/>
              </a:ext>
            </a:extLst>
          </p:cNvPr>
          <p:cNvSpPr>
            <a:spLocks noGrp="1" noChangeArrowheads="1"/>
          </p:cNvSpPr>
          <p:nvPr>
            <p:ph type="title"/>
          </p:nvPr>
        </p:nvSpPr>
        <p:spPr/>
        <p:txBody>
          <a:bodyPr/>
          <a:lstStyle/>
          <a:p>
            <a:pPr eaLnBrk="1" hangingPunct="1"/>
            <a:r>
              <a:rPr lang="en-US" altLang="zh-CN" dirty="0"/>
              <a:t>Disjunction (</a:t>
            </a:r>
            <a:r>
              <a:rPr lang="zh-CN" altLang="en-US" dirty="0"/>
              <a:t>析取联结词</a:t>
            </a:r>
            <a:r>
              <a:rPr lang="en-US" altLang="zh-CN" dirty="0"/>
              <a:t>)</a:t>
            </a:r>
          </a:p>
        </p:txBody>
      </p:sp>
      <p:sp>
        <p:nvSpPr>
          <p:cNvPr id="48131" name="Rectangle 3">
            <a:extLst>
              <a:ext uri="{FF2B5EF4-FFF2-40B4-BE49-F238E27FC236}">
                <a16:creationId xmlns:a16="http://schemas.microsoft.com/office/drawing/2014/main" id="{E789A30F-16B9-4D88-9FDB-553A5D375FE0}"/>
              </a:ext>
            </a:extLst>
          </p:cNvPr>
          <p:cNvSpPr>
            <a:spLocks noGrp="1" noChangeArrowheads="1"/>
          </p:cNvSpPr>
          <p:nvPr>
            <p:ph type="body" idx="1"/>
          </p:nvPr>
        </p:nvSpPr>
        <p:spPr/>
        <p:txBody>
          <a:bodyPr/>
          <a:lstStyle/>
          <a:p>
            <a:pPr eaLnBrk="1" hangingPunct="1">
              <a:buFontTx/>
              <a:buNone/>
            </a:pPr>
            <a:r>
              <a:rPr lang="en-US" altLang="zh-CN" dirty="0"/>
              <a:t>The binary </a:t>
            </a:r>
            <a:r>
              <a:rPr lang="en-US" altLang="zh-CN" i="1" dirty="0">
                <a:solidFill>
                  <a:srgbClr val="C00000"/>
                </a:solidFill>
              </a:rPr>
              <a:t>disjunction operator</a:t>
            </a:r>
            <a:r>
              <a:rPr lang="en-US" altLang="zh-CN" dirty="0">
                <a:solidFill>
                  <a:srgbClr val="C00000"/>
                </a:solidFill>
              </a:rPr>
              <a:t> </a:t>
            </a:r>
            <a:r>
              <a:rPr lang="en-US" altLang="zh-CN" dirty="0">
                <a:latin typeface="Times New Roman" panose="02020603050405020304" pitchFamily="18" charset="0"/>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OR</a:t>
            </a:r>
            <a:r>
              <a:rPr lang="en-US" altLang="zh-CN" dirty="0">
                <a:sym typeface="Symbol" panose="05050102010706020507" pitchFamily="18" charset="2"/>
              </a:rPr>
              <a:t>) combines two propositions to form their logical </a:t>
            </a:r>
            <a:r>
              <a:rPr lang="en-US" altLang="zh-CN" i="1" dirty="0">
                <a:sym typeface="Symbol" panose="05050102010706020507" pitchFamily="18" charset="2"/>
              </a:rPr>
              <a:t>disjunction</a:t>
            </a:r>
            <a:r>
              <a:rPr lang="en-US" altLang="zh-CN" dirty="0">
                <a:sym typeface="Symbol" panose="05050102010706020507" pitchFamily="18" charset="2"/>
              </a:rPr>
              <a:t>.</a:t>
            </a:r>
          </a:p>
          <a:p>
            <a:pPr eaLnBrk="1" hangingPunct="1">
              <a:buFontTx/>
              <a:buNone/>
            </a:pP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My car has a bad engine.</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sym typeface="Symbol" panose="05050102010706020507" pitchFamily="18" charset="2"/>
            </a:endParaRPr>
          </a:p>
          <a:p>
            <a:pPr eaLnBrk="1" hangingPunct="1">
              <a:buFontTx/>
              <a:buNone/>
            </a:pPr>
            <a:r>
              <a:rPr lang="en-US" altLang="zh-CN" i="1" dirty="0">
                <a:solidFill>
                  <a:schemeClr val="accent2"/>
                </a:solidFill>
                <a:sym typeface="Symbol" panose="05050102010706020507" pitchFamily="18" charset="2"/>
              </a:rPr>
              <a:t>q=</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My car has a bad door.</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sym typeface="Symbol" panose="05050102010706020507" pitchFamily="18" charset="2"/>
            </a:endParaRPr>
          </a:p>
          <a:p>
            <a:pPr eaLnBrk="1" hangingPunct="1">
              <a:buFontTx/>
              <a:buNone/>
            </a:pP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Either my car has a bad engine, </a:t>
            </a:r>
            <a:r>
              <a:rPr lang="en-US" altLang="zh-CN" b="1" dirty="0">
                <a:solidFill>
                  <a:schemeClr val="accent2"/>
                </a:solidFill>
                <a:sym typeface="Symbol" panose="05050102010706020507" pitchFamily="18" charset="2"/>
              </a:rPr>
              <a:t>or</a:t>
            </a:r>
            <a:r>
              <a:rPr lang="en-US" altLang="zh-CN" b="1" i="1" dirty="0">
                <a:solidFill>
                  <a:schemeClr val="accent2"/>
                </a:solidFill>
                <a:sym typeface="Symbol" panose="05050102010706020507" pitchFamily="18" charset="2"/>
              </a:rPr>
              <a:t> </a:t>
            </a:r>
            <a:br>
              <a:rPr lang="en-US" altLang="zh-CN" b="1" i="1" dirty="0">
                <a:solidFill>
                  <a:schemeClr val="accent2"/>
                </a:solidFill>
                <a:sym typeface="Symbol" panose="05050102010706020507" pitchFamily="18" charset="2"/>
              </a:rPr>
            </a:br>
            <a:r>
              <a:rPr lang="en-US" altLang="zh-CN" b="1" i="1" dirty="0">
                <a:solidFill>
                  <a:schemeClr val="accent2"/>
                </a:solidFill>
                <a:sym typeface="Symbol" panose="05050102010706020507" pitchFamily="18" charset="2"/>
              </a:rPr>
              <a:t>       </a:t>
            </a:r>
            <a:r>
              <a:rPr lang="en-US" altLang="zh-CN" dirty="0">
                <a:solidFill>
                  <a:schemeClr val="accent2"/>
                </a:solidFill>
                <a:sym typeface="Symbol" panose="05050102010706020507" pitchFamily="18" charset="2"/>
              </a:rPr>
              <a:t>my car has a bad door.</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sym typeface="Symbol" panose="05050102010706020507" pitchFamily="18" charset="2"/>
            </a:endParaRPr>
          </a:p>
        </p:txBody>
      </p:sp>
      <p:sp>
        <p:nvSpPr>
          <p:cNvPr id="48132" name="Text Box 4">
            <a:extLst>
              <a:ext uri="{FF2B5EF4-FFF2-40B4-BE49-F238E27FC236}">
                <a16:creationId xmlns:a16="http://schemas.microsoft.com/office/drawing/2014/main" id="{3C3E4339-FA42-4D0C-83E9-85F06EC89A18}"/>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48133" name="Text Box 5">
            <a:extLst>
              <a:ext uri="{FF2B5EF4-FFF2-40B4-BE49-F238E27FC236}">
                <a16:creationId xmlns:a16="http://schemas.microsoft.com/office/drawing/2014/main" id="{83A924A9-104F-45FD-A2B9-7A2862F39446}"/>
              </a:ext>
            </a:extLst>
          </p:cNvPr>
          <p:cNvSpPr txBox="1">
            <a:spLocks noChangeArrowheads="1"/>
          </p:cNvSpPr>
          <p:nvPr/>
        </p:nvSpPr>
        <p:spPr bwMode="auto">
          <a:xfrm>
            <a:off x="1979712" y="5733256"/>
            <a:ext cx="4635500" cy="495300"/>
          </a:xfrm>
          <a:prstGeom prst="rect">
            <a:avLst/>
          </a:prstGeom>
          <a:solidFill>
            <a:srgbClr val="FFFF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Meaning is like “and/or” in English.</a:t>
            </a:r>
          </a:p>
        </p:txBody>
      </p:sp>
      <p:sp>
        <p:nvSpPr>
          <p:cNvPr id="2" name="灯片编号占位符 1">
            <a:extLst>
              <a:ext uri="{FF2B5EF4-FFF2-40B4-BE49-F238E27FC236}">
                <a16:creationId xmlns:a16="http://schemas.microsoft.com/office/drawing/2014/main" id="{C5148F68-8DA5-423E-A39E-A6383FA137BF}"/>
              </a:ext>
            </a:extLst>
          </p:cNvPr>
          <p:cNvSpPr>
            <a:spLocks noGrp="1"/>
          </p:cNvSpPr>
          <p:nvPr>
            <p:ph type="sldNum" sz="quarter" idx="12"/>
          </p:nvPr>
        </p:nvSpPr>
        <p:spPr/>
        <p:txBody>
          <a:bodyPr/>
          <a:lstStyle/>
          <a:p>
            <a:fld id="{0E0F66E4-F918-4E84-900C-EBB0345C0212}" type="slidenum">
              <a:rPr lang="en-US" altLang="zh-CN" smtClean="0"/>
              <a:pPr/>
              <a:t>19</a:t>
            </a:fld>
            <a:endParaRPr lang="en-US" altLang="zh-CN"/>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E5377B8-F56F-480F-9785-A6AC15AA7663}"/>
              </a:ext>
            </a:extLst>
          </p:cNvPr>
          <p:cNvSpPr>
            <a:spLocks noGrp="1" noChangeArrowheads="1"/>
          </p:cNvSpPr>
          <p:nvPr>
            <p:ph type="ctrTitle"/>
          </p:nvPr>
        </p:nvSpPr>
        <p:spPr/>
        <p:txBody>
          <a:bodyPr/>
          <a:lstStyle/>
          <a:p>
            <a:pPr eaLnBrk="1" hangingPunct="1"/>
            <a:r>
              <a:rPr lang="en-US" altLang="ko-KR" sz="4000" b="1" dirty="0">
                <a:ea typeface="Gulim" panose="020B0600000101010101" pitchFamily="34" charset="-127"/>
              </a:rPr>
              <a:t>Foundations of Logic</a:t>
            </a:r>
          </a:p>
        </p:txBody>
      </p:sp>
      <p:sp>
        <p:nvSpPr>
          <p:cNvPr id="6147" name="Rectangle 3">
            <a:extLst>
              <a:ext uri="{FF2B5EF4-FFF2-40B4-BE49-F238E27FC236}">
                <a16:creationId xmlns:a16="http://schemas.microsoft.com/office/drawing/2014/main" id="{2D8987A1-6D7C-4892-8D49-AF1BDD64F8DD}"/>
              </a:ext>
            </a:extLst>
          </p:cNvPr>
          <p:cNvSpPr>
            <a:spLocks noGrp="1" noChangeArrowheads="1"/>
          </p:cNvSpPr>
          <p:nvPr>
            <p:ph type="subTitle" idx="1"/>
          </p:nvPr>
        </p:nvSpPr>
        <p:spPr>
          <a:xfrm>
            <a:off x="1371600" y="4191000"/>
            <a:ext cx="6400800" cy="1219200"/>
          </a:xfrm>
        </p:spPr>
        <p:txBody>
          <a:bodyPr/>
          <a:lstStyle/>
          <a:p>
            <a:pPr eaLnBrk="1" hangingPunct="1"/>
            <a:r>
              <a:rPr lang="en-US" altLang="ko-KR" dirty="0">
                <a:ea typeface="Gulim" panose="020B0600000101010101" pitchFamily="34" charset="-127"/>
                <a:cs typeface="Times New Roman" panose="02020603050405020304" pitchFamily="18" charset="0"/>
              </a:rPr>
              <a:t>Rosen </a:t>
            </a:r>
            <a:r>
              <a:rPr lang="en-US" altLang="zh-CN" dirty="0">
                <a:ea typeface="Gulim" panose="020B0600000101010101" pitchFamily="34" charset="-127"/>
                <a:cs typeface="Times New Roman" panose="02020603050405020304" pitchFamily="18" charset="0"/>
              </a:rPr>
              <a:t>8</a:t>
            </a:r>
            <a:r>
              <a:rPr lang="en-US" altLang="ko-KR" baseline="30000" dirty="0">
                <a:ea typeface="Gulim" panose="020B0600000101010101" pitchFamily="34" charset="-127"/>
                <a:cs typeface="Times New Roman" panose="02020603050405020304" pitchFamily="18" charset="0"/>
              </a:rPr>
              <a:t>th</a:t>
            </a:r>
            <a:r>
              <a:rPr lang="en-US" altLang="ko-KR" dirty="0">
                <a:ea typeface="Gulim" panose="020B0600000101010101" pitchFamily="34" charset="-127"/>
                <a:cs typeface="Times New Roman" panose="02020603050405020304" pitchFamily="18" charset="0"/>
              </a:rPr>
              <a:t> ed., §§1.1-1.5</a:t>
            </a:r>
          </a:p>
        </p:txBody>
      </p:sp>
      <p:sp>
        <p:nvSpPr>
          <p:cNvPr id="2" name="灯片编号占位符 1">
            <a:extLst>
              <a:ext uri="{FF2B5EF4-FFF2-40B4-BE49-F238E27FC236}">
                <a16:creationId xmlns:a16="http://schemas.microsoft.com/office/drawing/2014/main" id="{B7169A00-EB8E-494C-9CB8-B8453834C6B5}"/>
              </a:ext>
            </a:extLst>
          </p:cNvPr>
          <p:cNvSpPr>
            <a:spLocks noGrp="1"/>
          </p:cNvSpPr>
          <p:nvPr>
            <p:ph type="sldNum" sz="quarter" idx="12"/>
          </p:nvPr>
        </p:nvSpPr>
        <p:spPr/>
        <p:txBody>
          <a:bodyPr/>
          <a:lstStyle/>
          <a:p>
            <a:fld id="{4D5DAFBC-CD8C-435F-9C0D-762344491F12}" type="slidenum">
              <a:rPr lang="en-US" altLang="zh-CN" smtClean="0"/>
              <a:pPr/>
              <a:t>2</a:t>
            </a:fld>
            <a:endParaRPr lang="en-US" altLang="zh-CN"/>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62C4E8B-7279-4885-BD42-85033655DC81}"/>
              </a:ext>
            </a:extLst>
          </p:cNvPr>
          <p:cNvSpPr>
            <a:spLocks noGrp="1" noChangeArrowheads="1"/>
          </p:cNvSpPr>
          <p:nvPr>
            <p:ph type="body" idx="1"/>
          </p:nvPr>
        </p:nvSpPr>
        <p:spPr>
          <a:xfrm>
            <a:off x="504825" y="1653638"/>
            <a:ext cx="7772400" cy="4267200"/>
          </a:xfrm>
        </p:spPr>
        <p:txBody>
          <a:bodyPr/>
          <a:lstStyle/>
          <a:p>
            <a:pPr eaLnBrk="1" hangingPunct="1"/>
            <a:r>
              <a:rPr lang="en-US" altLang="zh-CN" dirty="0"/>
              <a:t>Note that </a:t>
            </a:r>
            <a:r>
              <a:rPr lang="en-US" altLang="zh-CN" i="1" dirty="0" err="1"/>
              <a:t>p</a:t>
            </a:r>
            <a:r>
              <a:rPr lang="en-US" altLang="zh-CN" dirty="0" err="1">
                <a:sym typeface="Symbol" panose="05050102010706020507" pitchFamily="18" charset="2"/>
              </a:rPr>
              <a:t></a:t>
            </a:r>
            <a:r>
              <a:rPr lang="en-US" altLang="zh-CN" i="1" dirty="0" err="1">
                <a:sym typeface="Symbol" panose="05050102010706020507" pitchFamily="18" charset="2"/>
              </a:rPr>
              <a:t>q</a:t>
            </a:r>
            <a:r>
              <a:rPr lang="en-US" altLang="zh-CN" i="1" dirty="0">
                <a:sym typeface="Symbol" panose="05050102010706020507" pitchFamily="18" charset="2"/>
              </a:rPr>
              <a:t> </a:t>
            </a:r>
            <a:r>
              <a:rPr lang="en-US" altLang="zh-CN" dirty="0">
                <a:sym typeface="Symbol" panose="05050102010706020507" pitchFamily="18" charset="2"/>
              </a:rPr>
              <a:t>means</a:t>
            </a:r>
            <a:br>
              <a:rPr lang="en-US" altLang="zh-CN" dirty="0">
                <a:sym typeface="Symbol" panose="05050102010706020507" pitchFamily="18" charset="2"/>
              </a:rPr>
            </a:br>
            <a:r>
              <a:rPr lang="en-US" altLang="zh-CN" dirty="0">
                <a:sym typeface="Symbol" panose="05050102010706020507" pitchFamily="18" charset="2"/>
              </a:rPr>
              <a:t>that </a:t>
            </a:r>
            <a:r>
              <a:rPr lang="en-US" altLang="zh-CN" i="1" dirty="0">
                <a:sym typeface="Symbol" panose="05050102010706020507" pitchFamily="18" charset="2"/>
              </a:rPr>
              <a:t>p</a:t>
            </a:r>
            <a:r>
              <a:rPr lang="en-US" altLang="zh-CN" dirty="0">
                <a:sym typeface="Symbol" panose="05050102010706020507" pitchFamily="18" charset="2"/>
              </a:rPr>
              <a:t> is true, or </a:t>
            </a:r>
            <a:r>
              <a:rPr lang="en-US" altLang="zh-CN" i="1" dirty="0">
                <a:sym typeface="Symbol" panose="05050102010706020507" pitchFamily="18" charset="2"/>
              </a:rPr>
              <a:t>q</a:t>
            </a:r>
            <a:r>
              <a:rPr lang="en-US" altLang="zh-CN" dirty="0">
                <a:sym typeface="Symbol" panose="05050102010706020507" pitchFamily="18" charset="2"/>
              </a:rPr>
              <a:t> is</a:t>
            </a:r>
            <a:br>
              <a:rPr lang="en-US" altLang="zh-CN" dirty="0">
                <a:sym typeface="Symbol" panose="05050102010706020507" pitchFamily="18" charset="2"/>
              </a:rPr>
            </a:br>
            <a:r>
              <a:rPr lang="en-US" altLang="zh-CN" dirty="0">
                <a:sym typeface="Symbol" panose="05050102010706020507" pitchFamily="18" charset="2"/>
              </a:rPr>
              <a:t>true, </a:t>
            </a:r>
            <a:r>
              <a:rPr lang="en-US" altLang="zh-CN" b="1" dirty="0">
                <a:sym typeface="Symbol" panose="05050102010706020507" pitchFamily="18" charset="2"/>
              </a:rPr>
              <a:t>or both</a:t>
            </a:r>
            <a:r>
              <a:rPr lang="en-US" altLang="zh-CN" dirty="0">
                <a:sym typeface="Symbol" panose="05050102010706020507" pitchFamily="18" charset="2"/>
              </a:rPr>
              <a:t> are true!</a:t>
            </a:r>
          </a:p>
          <a:p>
            <a:pPr eaLnBrk="1" hangingPunct="1"/>
            <a:r>
              <a:rPr lang="en-US" altLang="zh-CN" dirty="0">
                <a:solidFill>
                  <a:schemeClr val="accent2"/>
                </a:solidFill>
                <a:sym typeface="Symbol" panose="05050102010706020507" pitchFamily="18" charset="2"/>
              </a:rPr>
              <a:t>So, this operation is</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also called </a:t>
            </a:r>
            <a:r>
              <a:rPr lang="en-US" altLang="zh-CN" i="1" dirty="0">
                <a:solidFill>
                  <a:schemeClr val="accent2"/>
                </a:solidFill>
                <a:sym typeface="Symbol" panose="05050102010706020507" pitchFamily="18" charset="2"/>
              </a:rPr>
              <a:t>inclusive or,</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because it </a:t>
            </a:r>
            <a:r>
              <a:rPr lang="en-US" altLang="zh-CN" b="1" dirty="0">
                <a:solidFill>
                  <a:schemeClr val="accent2"/>
                </a:solidFill>
                <a:sym typeface="Symbol" panose="05050102010706020507" pitchFamily="18" charset="2"/>
              </a:rPr>
              <a:t>includes</a:t>
            </a:r>
            <a:r>
              <a:rPr lang="en-US" altLang="zh-CN" dirty="0">
                <a:solidFill>
                  <a:schemeClr val="accent2"/>
                </a:solidFill>
                <a:sym typeface="Symbol" panose="05050102010706020507" pitchFamily="18" charset="2"/>
              </a:rPr>
              <a:t> the</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possibility that both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and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are true.</a:t>
            </a:r>
          </a:p>
          <a:p>
            <a:pPr eaLnBrk="1" hangingPunct="1"/>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and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together are also universal.</a:t>
            </a:r>
          </a:p>
        </p:txBody>
      </p:sp>
      <p:sp>
        <p:nvSpPr>
          <p:cNvPr id="50179" name="Rectangle 3">
            <a:extLst>
              <a:ext uri="{FF2B5EF4-FFF2-40B4-BE49-F238E27FC236}">
                <a16:creationId xmlns:a16="http://schemas.microsoft.com/office/drawing/2014/main" id="{D468B988-7092-4F40-A91A-F286E37F2D94}"/>
              </a:ext>
            </a:extLst>
          </p:cNvPr>
          <p:cNvSpPr>
            <a:spLocks noGrp="1" noChangeArrowheads="1"/>
          </p:cNvSpPr>
          <p:nvPr>
            <p:ph type="title"/>
          </p:nvPr>
        </p:nvSpPr>
        <p:spPr/>
        <p:txBody>
          <a:bodyPr/>
          <a:lstStyle/>
          <a:p>
            <a:pPr eaLnBrk="1" hangingPunct="1"/>
            <a:r>
              <a:rPr lang="en-US" altLang="zh-CN" dirty="0"/>
              <a:t>Disjunction (</a:t>
            </a:r>
            <a:r>
              <a:rPr lang="zh-CN" altLang="en-US" dirty="0"/>
              <a:t>析取联结词</a:t>
            </a:r>
            <a:r>
              <a:rPr lang="en-US" altLang="zh-CN" dirty="0"/>
              <a:t>)</a:t>
            </a:r>
          </a:p>
        </p:txBody>
      </p:sp>
      <p:sp>
        <p:nvSpPr>
          <p:cNvPr id="50183" name="Text Box 7">
            <a:extLst>
              <a:ext uri="{FF2B5EF4-FFF2-40B4-BE49-F238E27FC236}">
                <a16:creationId xmlns:a16="http://schemas.microsoft.com/office/drawing/2014/main" id="{77E77441-4A1E-4438-A80E-1C18DE97B772}"/>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9" name="Table 3">
            <a:extLst>
              <a:ext uri="{FF2B5EF4-FFF2-40B4-BE49-F238E27FC236}">
                <a16:creationId xmlns:a16="http://schemas.microsoft.com/office/drawing/2014/main" id="{C2C3AF19-7748-4B00-BB28-56797FFF1442}"/>
              </a:ext>
            </a:extLst>
          </p:cNvPr>
          <p:cNvGraphicFramePr>
            <a:graphicFrameLocks noGrp="1"/>
          </p:cNvGraphicFramePr>
          <p:nvPr>
            <p:extLst>
              <p:ext uri="{D42A27DB-BD31-4B8C-83A1-F6EECF244321}">
                <p14:modId xmlns:p14="http://schemas.microsoft.com/office/powerpoint/2010/main" val="3027000501"/>
              </p:ext>
            </p:extLst>
          </p:nvPr>
        </p:nvGraphicFramePr>
        <p:xfrm>
          <a:off x="5364088" y="2001829"/>
          <a:ext cx="3600000" cy="25908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457200">
                <a:tc>
                  <a:txBody>
                    <a:bodyPr/>
                    <a:lstStyle/>
                    <a:p>
                      <a:r>
                        <a:rPr lang="en-US" sz="28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0" i="1" dirty="0">
                          <a:latin typeface="+mj-lt"/>
                        </a:rPr>
                        <a:t>p</a:t>
                      </a:r>
                      <a:r>
                        <a:rPr lang="en-US" sz="2800" b="0" i="1" dirty="0">
                          <a:latin typeface="+mj-lt"/>
                        </a:rPr>
                        <a:t> </a:t>
                      </a:r>
                      <a:r>
                        <a:rPr lang="en-US" sz="2800" dirty="0">
                          <a:latin typeface="Cambria Math" pitchFamily="18" charset="0"/>
                          <a:ea typeface="Cambria Math" pitchFamily="18" charset="0"/>
                        </a:rPr>
                        <a:t>∨</a:t>
                      </a:r>
                      <a:r>
                        <a:rPr lang="en-US" sz="2800" b="0" dirty="0">
                          <a:latin typeface="+mj-lt"/>
                          <a:ea typeface="Cambria Math" pitchFamily="18" charset="0"/>
                        </a:rPr>
                        <a:t> </a:t>
                      </a:r>
                      <a:r>
                        <a:rPr lang="en-US" sz="2800" b="0" i="1" dirty="0">
                          <a:latin typeface="+mj-lt"/>
                          <a:ea typeface="Cambria Math"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1C80414A-662F-4D5C-9C4D-EA873967BA96}"/>
              </a:ext>
            </a:extLst>
          </p:cNvPr>
          <p:cNvSpPr>
            <a:spLocks noGrp="1"/>
          </p:cNvSpPr>
          <p:nvPr>
            <p:ph type="sldNum" sz="quarter" idx="12"/>
          </p:nvPr>
        </p:nvSpPr>
        <p:spPr/>
        <p:txBody>
          <a:bodyPr/>
          <a:lstStyle/>
          <a:p>
            <a:fld id="{0E0F66E4-F918-4E84-900C-EBB0345C0212}" type="slidenum">
              <a:rPr lang="en-US" altLang="zh-CN" smtClean="0"/>
              <a:pPr/>
              <a:t>20</a:t>
            </a:fld>
            <a:endParaRPr lang="en-US" altLang="zh-CN"/>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1E567A5-72E3-4CB5-8CE9-17E595DFA44F}"/>
              </a:ext>
            </a:extLst>
          </p:cNvPr>
          <p:cNvSpPr>
            <a:spLocks noGrp="1" noChangeArrowheads="1"/>
          </p:cNvSpPr>
          <p:nvPr>
            <p:ph type="title"/>
          </p:nvPr>
        </p:nvSpPr>
        <p:spPr/>
        <p:txBody>
          <a:bodyPr/>
          <a:lstStyle/>
          <a:p>
            <a:pPr eaLnBrk="1" hangingPunct="1"/>
            <a:r>
              <a:rPr lang="en-GB" altLang="zh-CN" sz="4000"/>
              <a:t>Let’s introduce some </a:t>
            </a:r>
            <a:br>
              <a:rPr lang="en-GB" altLang="zh-CN" sz="4000"/>
            </a:br>
            <a:r>
              <a:rPr lang="en-GB" altLang="zh-CN" sz="4000"/>
              <a:t>additional connectives</a:t>
            </a:r>
            <a:endParaRPr lang="en-US" altLang="zh-CN" sz="4000"/>
          </a:p>
        </p:txBody>
      </p:sp>
      <p:sp>
        <p:nvSpPr>
          <p:cNvPr id="70659" name="Rectangle 3">
            <a:extLst>
              <a:ext uri="{FF2B5EF4-FFF2-40B4-BE49-F238E27FC236}">
                <a16:creationId xmlns:a16="http://schemas.microsoft.com/office/drawing/2014/main" id="{534EEDED-BEEC-460E-AC62-EBC34D1BCA92}"/>
              </a:ext>
            </a:extLst>
          </p:cNvPr>
          <p:cNvSpPr>
            <a:spLocks noGrp="1" noChangeArrowheads="1"/>
          </p:cNvSpPr>
          <p:nvPr>
            <p:ph type="body" idx="1"/>
          </p:nvPr>
        </p:nvSpPr>
        <p:spPr>
          <a:xfrm>
            <a:off x="457200" y="2132856"/>
            <a:ext cx="8229600" cy="4525963"/>
          </a:xfrm>
        </p:spPr>
        <p:txBody>
          <a:bodyPr/>
          <a:lstStyle/>
          <a:p>
            <a:pPr eaLnBrk="1" hangingPunct="1"/>
            <a:r>
              <a:rPr lang="en-GB" altLang="zh-CN" dirty="0"/>
              <a:t>A variant of disjunction</a:t>
            </a:r>
          </a:p>
          <a:p>
            <a:pPr eaLnBrk="1" hangingPunct="1"/>
            <a:r>
              <a:rPr lang="en-GB" altLang="zh-CN" dirty="0"/>
              <a:t>The conditional</a:t>
            </a:r>
          </a:p>
          <a:p>
            <a:pPr eaLnBrk="1" hangingPunct="1"/>
            <a:r>
              <a:rPr lang="en-GB" altLang="zh-CN" dirty="0"/>
              <a:t>The biconditional</a:t>
            </a:r>
            <a:endParaRPr lang="en-US" altLang="zh-CN" dirty="0"/>
          </a:p>
        </p:txBody>
      </p:sp>
      <p:sp>
        <p:nvSpPr>
          <p:cNvPr id="2" name="灯片编号占位符 1">
            <a:extLst>
              <a:ext uri="{FF2B5EF4-FFF2-40B4-BE49-F238E27FC236}">
                <a16:creationId xmlns:a16="http://schemas.microsoft.com/office/drawing/2014/main" id="{97C1A023-CF04-4CAB-B9D0-B695B8F21611}"/>
              </a:ext>
            </a:extLst>
          </p:cNvPr>
          <p:cNvSpPr>
            <a:spLocks noGrp="1"/>
          </p:cNvSpPr>
          <p:nvPr>
            <p:ph type="sldNum" sz="quarter" idx="12"/>
          </p:nvPr>
        </p:nvSpPr>
        <p:spPr/>
        <p:txBody>
          <a:bodyPr/>
          <a:lstStyle/>
          <a:p>
            <a:fld id="{0E0F66E4-F918-4E84-900C-EBB0345C0212}" type="slidenum">
              <a:rPr lang="en-US" altLang="zh-CN" smtClean="0"/>
              <a:pPr/>
              <a:t>21</a:t>
            </a:fld>
            <a:endParaRPr lang="en-US" altLang="zh-CN"/>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140F4DD-85B1-49C0-8FE8-D74752AADB06}"/>
              </a:ext>
            </a:extLst>
          </p:cNvPr>
          <p:cNvSpPr>
            <a:spLocks noGrp="1" noChangeArrowheads="1"/>
          </p:cNvSpPr>
          <p:nvPr>
            <p:ph type="title"/>
          </p:nvPr>
        </p:nvSpPr>
        <p:spPr/>
        <p:txBody>
          <a:bodyPr/>
          <a:lstStyle/>
          <a:p>
            <a:pPr eaLnBrk="1" hangingPunct="1"/>
            <a:r>
              <a:rPr lang="en-US" altLang="zh-CN" dirty="0"/>
              <a:t>The </a:t>
            </a:r>
            <a:r>
              <a:rPr lang="en-US" altLang="zh-CN" i="1" dirty="0"/>
              <a:t>Exclusive Or</a:t>
            </a:r>
            <a:r>
              <a:rPr lang="en-US" altLang="zh-CN" dirty="0"/>
              <a:t> Operator</a:t>
            </a:r>
          </a:p>
        </p:txBody>
      </p:sp>
      <p:sp>
        <p:nvSpPr>
          <p:cNvPr id="72707" name="Rectangle 3">
            <a:extLst>
              <a:ext uri="{FF2B5EF4-FFF2-40B4-BE49-F238E27FC236}">
                <a16:creationId xmlns:a16="http://schemas.microsoft.com/office/drawing/2014/main" id="{C913F6B3-470D-4C82-9E0E-F972C54EEB7C}"/>
              </a:ext>
            </a:extLst>
          </p:cNvPr>
          <p:cNvSpPr>
            <a:spLocks noGrp="1" noChangeArrowheads="1"/>
          </p:cNvSpPr>
          <p:nvPr>
            <p:ph type="body" idx="1"/>
          </p:nvPr>
        </p:nvSpPr>
        <p:spPr/>
        <p:txBody>
          <a:bodyPr/>
          <a:lstStyle/>
          <a:p>
            <a:pPr eaLnBrk="1" hangingPunct="1">
              <a:buFontTx/>
              <a:buNone/>
            </a:pPr>
            <a:r>
              <a:rPr lang="en-US" altLang="zh-CN" dirty="0"/>
              <a:t>The binary </a:t>
            </a:r>
            <a:r>
              <a:rPr lang="en-US" altLang="zh-CN" i="1" dirty="0">
                <a:solidFill>
                  <a:srgbClr val="C00000"/>
                </a:solidFill>
              </a:rPr>
              <a:t>exclusive-or operator</a:t>
            </a:r>
            <a:r>
              <a:rPr lang="en-US" altLang="zh-CN" dirty="0">
                <a:solidFill>
                  <a:srgbClr val="C00000"/>
                </a:solidFill>
              </a:rPr>
              <a:t> </a:t>
            </a:r>
            <a:r>
              <a:rPr lang="en-US" altLang="zh-CN" dirty="0">
                <a:latin typeface="Times New Roman" panose="02020603050405020304" pitchFamily="18" charset="0"/>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XOR</a:t>
            </a:r>
            <a:r>
              <a:rPr lang="en-US" altLang="zh-CN" dirty="0">
                <a:sym typeface="Symbol" panose="05050102010706020507" pitchFamily="18" charset="2"/>
              </a:rPr>
              <a:t>) combines two propositions to form their logical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exclusive or</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endParaRPr lang="en-US" altLang="zh-CN" i="1" dirty="0"/>
          </a:p>
          <a:p>
            <a:pPr eaLnBrk="1" hangingPunct="1">
              <a:buFontTx/>
              <a:buNone/>
            </a:pPr>
            <a:r>
              <a:rPr lang="en-US" altLang="zh-CN" i="1" dirty="0">
                <a:solidFill>
                  <a:schemeClr val="accent2"/>
                </a:solidFill>
              </a:rPr>
              <a:t>p</a:t>
            </a:r>
            <a:r>
              <a:rPr lang="en-US" altLang="zh-CN" dirty="0">
                <a:solidFill>
                  <a:schemeClr val="accent2"/>
                </a:solidFill>
              </a:rPr>
              <a:t> = </a:t>
            </a:r>
            <a:r>
              <a:rPr lang="en-US" altLang="zh-CN" dirty="0">
                <a:solidFill>
                  <a:schemeClr val="accent2"/>
                </a:solidFill>
                <a:latin typeface="Times New Roman" panose="02020603050405020304" pitchFamily="18" charset="0"/>
              </a:rPr>
              <a:t>“</a:t>
            </a:r>
            <a:r>
              <a:rPr lang="en-US" altLang="zh-CN" dirty="0">
                <a:solidFill>
                  <a:schemeClr val="accent2"/>
                </a:solidFill>
              </a:rPr>
              <a:t>I will earn an A in this course,</a:t>
            </a:r>
            <a:r>
              <a:rPr lang="en-US" altLang="zh-CN" dirty="0">
                <a:solidFill>
                  <a:schemeClr val="accent2"/>
                </a:solidFill>
                <a:latin typeface="Times New Roman" panose="02020603050405020304" pitchFamily="18" charset="0"/>
              </a:rPr>
              <a:t>”</a:t>
            </a:r>
            <a:endParaRPr lang="en-US" altLang="zh-CN" dirty="0">
              <a:solidFill>
                <a:schemeClr val="accent2"/>
              </a:solidFill>
            </a:endParaRPr>
          </a:p>
          <a:p>
            <a:pPr eaLnBrk="1" hangingPunct="1">
              <a:buFontTx/>
              <a:buNone/>
            </a:pPr>
            <a:r>
              <a:rPr lang="en-US" altLang="zh-CN" i="1" dirty="0">
                <a:solidFill>
                  <a:schemeClr val="accent2"/>
                </a:solidFill>
              </a:rPr>
              <a:t>q</a:t>
            </a:r>
            <a:r>
              <a:rPr lang="en-US" altLang="zh-CN" dirty="0">
                <a:solidFill>
                  <a:schemeClr val="accent2"/>
                </a:solidFill>
              </a:rPr>
              <a:t> =</a:t>
            </a:r>
            <a:r>
              <a:rPr lang="en-US" altLang="zh-CN" i="1" dirty="0">
                <a:solidFill>
                  <a:schemeClr val="accent2"/>
                </a:solidFill>
              </a:rPr>
              <a:t> </a:t>
            </a:r>
            <a:r>
              <a:rPr lang="en-US" altLang="zh-CN" dirty="0">
                <a:solidFill>
                  <a:schemeClr val="accent2"/>
                </a:solidFill>
                <a:latin typeface="Times New Roman" panose="02020603050405020304" pitchFamily="18" charset="0"/>
              </a:rPr>
              <a:t>“</a:t>
            </a:r>
            <a:r>
              <a:rPr lang="en-US" altLang="zh-CN" dirty="0">
                <a:solidFill>
                  <a:schemeClr val="accent2"/>
                </a:solidFill>
              </a:rPr>
              <a:t>I will drop this course,</a:t>
            </a:r>
            <a:r>
              <a:rPr lang="en-US" altLang="zh-CN" dirty="0">
                <a:solidFill>
                  <a:schemeClr val="accent2"/>
                </a:solidFill>
                <a:latin typeface="Times New Roman" panose="02020603050405020304" pitchFamily="18" charset="0"/>
              </a:rPr>
              <a:t>”</a:t>
            </a:r>
            <a:endParaRPr lang="en-US" altLang="zh-CN" i="1" dirty="0">
              <a:solidFill>
                <a:schemeClr val="accent2"/>
              </a:solidFill>
            </a:endParaRPr>
          </a:p>
          <a:p>
            <a:pPr eaLnBrk="1" hangingPunct="1">
              <a:buFontTx/>
              <a:buNone/>
            </a:pPr>
            <a:r>
              <a:rPr lang="en-US" altLang="zh-CN" i="1" dirty="0">
                <a:solidFill>
                  <a:schemeClr val="accent2"/>
                </a:solidFill>
              </a:rPr>
              <a:t>p</a:t>
            </a:r>
            <a:r>
              <a:rPr lang="en-US" altLang="zh-CN" dirty="0">
                <a:solidFill>
                  <a:schemeClr val="accent2"/>
                </a:solidFill>
              </a:rPr>
              <a:t>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q </a:t>
            </a:r>
            <a:r>
              <a:rPr lang="en-US" altLang="zh-CN" dirty="0">
                <a:solidFill>
                  <a:schemeClr val="accent2"/>
                </a:solidFill>
              </a:rPr>
              <a:t>= </a:t>
            </a:r>
            <a:r>
              <a:rPr lang="en-US" altLang="zh-CN" dirty="0">
                <a:solidFill>
                  <a:schemeClr val="accent2"/>
                </a:solidFill>
                <a:latin typeface="Times New Roman" panose="02020603050405020304" pitchFamily="18" charset="0"/>
              </a:rPr>
              <a:t>“</a:t>
            </a:r>
            <a:r>
              <a:rPr lang="en-US" altLang="zh-CN" dirty="0">
                <a:solidFill>
                  <a:schemeClr val="accent2"/>
                </a:solidFill>
              </a:rPr>
              <a:t>I will either earn an A in this course, or I will drop it (but not both!)</a:t>
            </a:r>
            <a:r>
              <a:rPr lang="en-US" altLang="zh-CN" dirty="0">
                <a:solidFill>
                  <a:schemeClr val="accent2"/>
                </a:solidFill>
                <a:latin typeface="Times New Roman" panose="02020603050405020304" pitchFamily="18" charset="0"/>
              </a:rPr>
              <a:t>”</a:t>
            </a:r>
            <a:endParaRPr lang="en-US" altLang="zh-CN" dirty="0">
              <a:solidFill>
                <a:schemeClr val="accent2"/>
              </a:solidFill>
            </a:endParaRPr>
          </a:p>
        </p:txBody>
      </p:sp>
      <p:sp>
        <p:nvSpPr>
          <p:cNvPr id="72708" name="Text Box 4">
            <a:extLst>
              <a:ext uri="{FF2B5EF4-FFF2-40B4-BE49-F238E27FC236}">
                <a16:creationId xmlns:a16="http://schemas.microsoft.com/office/drawing/2014/main" id="{ECA33A8D-A7E3-4F06-8F07-354CC9FE77BD}"/>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62047DEC-4CBE-4B01-A510-C543644136F3}"/>
              </a:ext>
            </a:extLst>
          </p:cNvPr>
          <p:cNvSpPr>
            <a:spLocks noGrp="1"/>
          </p:cNvSpPr>
          <p:nvPr>
            <p:ph type="sldNum" sz="quarter" idx="12"/>
          </p:nvPr>
        </p:nvSpPr>
        <p:spPr/>
        <p:txBody>
          <a:bodyPr/>
          <a:lstStyle/>
          <a:p>
            <a:fld id="{0E0F66E4-F918-4E84-900C-EBB0345C0212}" type="slidenum">
              <a:rPr lang="en-US" altLang="zh-CN" smtClean="0"/>
              <a:pPr/>
              <a:t>22</a:t>
            </a:fld>
            <a:endParaRPr lang="en-US" altLang="zh-CN"/>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9ED3AA1-9C1F-4763-8FD3-3128D7845A58}"/>
              </a:ext>
            </a:extLst>
          </p:cNvPr>
          <p:cNvSpPr>
            <a:spLocks noGrp="1" noChangeArrowheads="1"/>
          </p:cNvSpPr>
          <p:nvPr>
            <p:ph type="body" idx="1"/>
          </p:nvPr>
        </p:nvSpPr>
        <p:spPr>
          <a:xfrm>
            <a:off x="685800" y="1981200"/>
            <a:ext cx="7772400" cy="4267200"/>
          </a:xfrm>
        </p:spPr>
        <p:txBody>
          <a:bodyPr/>
          <a:lstStyle/>
          <a:p>
            <a:pPr eaLnBrk="1" hangingPunct="1"/>
            <a:r>
              <a:rPr lang="en-US" altLang="zh-CN"/>
              <a:t>Note that </a:t>
            </a:r>
            <a:r>
              <a:rPr lang="en-US" altLang="zh-CN" i="1"/>
              <a:t>p</a:t>
            </a:r>
            <a:r>
              <a:rPr lang="en-US" altLang="zh-CN">
                <a:sym typeface="Symbol" panose="05050102010706020507" pitchFamily="18" charset="2"/>
              </a:rPr>
              <a:t></a:t>
            </a:r>
            <a:r>
              <a:rPr lang="en-US" altLang="zh-CN" i="1">
                <a:sym typeface="Symbol" panose="05050102010706020507" pitchFamily="18" charset="2"/>
              </a:rPr>
              <a:t>q </a:t>
            </a:r>
            <a:r>
              <a:rPr lang="en-US" altLang="zh-CN">
                <a:sym typeface="Symbol" panose="05050102010706020507" pitchFamily="18" charset="2"/>
              </a:rPr>
              <a:t>means</a:t>
            </a:r>
            <a:br>
              <a:rPr lang="en-US" altLang="zh-CN">
                <a:sym typeface="Symbol" panose="05050102010706020507" pitchFamily="18" charset="2"/>
              </a:rPr>
            </a:br>
            <a:r>
              <a:rPr lang="en-US" altLang="zh-CN">
                <a:sym typeface="Symbol" panose="05050102010706020507" pitchFamily="18" charset="2"/>
              </a:rPr>
              <a:t>that </a:t>
            </a:r>
            <a:r>
              <a:rPr lang="en-US" altLang="zh-CN" i="1">
                <a:sym typeface="Symbol" panose="05050102010706020507" pitchFamily="18" charset="2"/>
              </a:rPr>
              <a:t>p</a:t>
            </a:r>
            <a:r>
              <a:rPr lang="en-US" altLang="zh-CN">
                <a:sym typeface="Symbol" panose="05050102010706020507" pitchFamily="18" charset="2"/>
              </a:rPr>
              <a:t> is true, or </a:t>
            </a:r>
            <a:r>
              <a:rPr lang="en-US" altLang="zh-CN" i="1">
                <a:sym typeface="Symbol" panose="05050102010706020507" pitchFamily="18" charset="2"/>
              </a:rPr>
              <a:t>q</a:t>
            </a:r>
            <a:r>
              <a:rPr lang="en-US" altLang="zh-CN">
                <a:sym typeface="Symbol" panose="05050102010706020507" pitchFamily="18" charset="2"/>
              </a:rPr>
              <a:t> is</a:t>
            </a:r>
            <a:br>
              <a:rPr lang="en-US" altLang="zh-CN">
                <a:sym typeface="Symbol" panose="05050102010706020507" pitchFamily="18" charset="2"/>
              </a:rPr>
            </a:br>
            <a:r>
              <a:rPr lang="en-US" altLang="zh-CN">
                <a:sym typeface="Symbol" panose="05050102010706020507" pitchFamily="18" charset="2"/>
              </a:rPr>
              <a:t>true, but </a:t>
            </a:r>
            <a:r>
              <a:rPr lang="en-US" altLang="zh-CN" b="1">
                <a:sym typeface="Symbol" panose="05050102010706020507" pitchFamily="18" charset="2"/>
              </a:rPr>
              <a:t>not both</a:t>
            </a:r>
            <a:r>
              <a:rPr lang="en-US" altLang="zh-CN">
                <a:sym typeface="Symbol" panose="05050102010706020507" pitchFamily="18" charset="2"/>
              </a:rPr>
              <a:t>!</a:t>
            </a:r>
          </a:p>
          <a:p>
            <a:pPr eaLnBrk="1" hangingPunct="1"/>
            <a:r>
              <a:rPr lang="en-US" altLang="zh-CN">
                <a:solidFill>
                  <a:schemeClr val="accent2"/>
                </a:solidFill>
                <a:sym typeface="Symbol" panose="05050102010706020507" pitchFamily="18" charset="2"/>
              </a:rPr>
              <a:t>This operation is</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called </a:t>
            </a:r>
            <a:r>
              <a:rPr lang="en-US" altLang="zh-CN" i="1">
                <a:solidFill>
                  <a:schemeClr val="accent2"/>
                </a:solidFill>
                <a:sym typeface="Symbol" panose="05050102010706020507" pitchFamily="18" charset="2"/>
              </a:rPr>
              <a:t>exclusive or,</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because it </a:t>
            </a:r>
            <a:r>
              <a:rPr lang="en-US" altLang="zh-CN" b="1">
                <a:solidFill>
                  <a:schemeClr val="accent2"/>
                </a:solidFill>
                <a:sym typeface="Symbol" panose="05050102010706020507" pitchFamily="18" charset="2"/>
              </a:rPr>
              <a:t>excludes</a:t>
            </a:r>
            <a:r>
              <a:rPr lang="en-US" altLang="zh-CN">
                <a:solidFill>
                  <a:schemeClr val="accent2"/>
                </a:solidFill>
                <a:sym typeface="Symbol" panose="05050102010706020507" pitchFamily="18" charset="2"/>
              </a:rPr>
              <a:t> the</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possibility that both </a:t>
            </a:r>
            <a:r>
              <a:rPr lang="en-US" altLang="zh-CN" i="1">
                <a:solidFill>
                  <a:schemeClr val="accent2"/>
                </a:solidFill>
                <a:sym typeface="Symbol" panose="05050102010706020507" pitchFamily="18" charset="2"/>
              </a:rPr>
              <a:t>p</a:t>
            </a:r>
            <a:r>
              <a:rPr lang="en-US" altLang="zh-CN">
                <a:solidFill>
                  <a:schemeClr val="accent2"/>
                </a:solidFill>
                <a:sym typeface="Symbol" panose="05050102010706020507" pitchFamily="18" charset="2"/>
              </a:rPr>
              <a:t> and </a:t>
            </a:r>
            <a:r>
              <a:rPr lang="en-US" altLang="zh-CN" i="1">
                <a:solidFill>
                  <a:schemeClr val="accent2"/>
                </a:solidFill>
                <a:sym typeface="Symbol" panose="05050102010706020507" pitchFamily="18" charset="2"/>
              </a:rPr>
              <a:t>q</a:t>
            </a:r>
            <a:r>
              <a:rPr lang="en-US" altLang="zh-CN">
                <a:solidFill>
                  <a:schemeClr val="accent2"/>
                </a:solidFill>
                <a:sym typeface="Symbol" panose="05050102010706020507" pitchFamily="18" charset="2"/>
              </a:rPr>
              <a:t> are true.</a:t>
            </a:r>
          </a:p>
          <a:p>
            <a:pPr eaLnBrk="1" hangingPunct="1"/>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and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together are </a:t>
            </a:r>
            <a:r>
              <a:rPr lang="en-US" altLang="zh-CN" b="1">
                <a:sym typeface="Symbol" panose="05050102010706020507" pitchFamily="18" charset="2"/>
              </a:rPr>
              <a:t>not</a:t>
            </a:r>
            <a:r>
              <a:rPr lang="en-US" altLang="zh-CN">
                <a:sym typeface="Symbol" panose="05050102010706020507" pitchFamily="18" charset="2"/>
              </a:rPr>
              <a:t> universal.</a:t>
            </a:r>
          </a:p>
        </p:txBody>
      </p:sp>
      <p:sp>
        <p:nvSpPr>
          <p:cNvPr id="74755" name="Rectangle 3">
            <a:extLst>
              <a:ext uri="{FF2B5EF4-FFF2-40B4-BE49-F238E27FC236}">
                <a16:creationId xmlns:a16="http://schemas.microsoft.com/office/drawing/2014/main" id="{49BA1691-F15E-43EA-B640-7D9CD6A32B03}"/>
              </a:ext>
            </a:extLst>
          </p:cNvPr>
          <p:cNvSpPr>
            <a:spLocks noGrp="1" noChangeArrowheads="1"/>
          </p:cNvSpPr>
          <p:nvPr>
            <p:ph type="title"/>
          </p:nvPr>
        </p:nvSpPr>
        <p:spPr/>
        <p:txBody>
          <a:bodyPr/>
          <a:lstStyle/>
          <a:p>
            <a:pPr eaLnBrk="1" hangingPunct="1"/>
            <a:r>
              <a:rPr lang="en-US" altLang="zh-CN" dirty="0"/>
              <a:t>The </a:t>
            </a:r>
            <a:r>
              <a:rPr lang="en-US" altLang="zh-CN" i="1" dirty="0"/>
              <a:t>Exclusive Or</a:t>
            </a:r>
            <a:r>
              <a:rPr lang="en-US" altLang="zh-CN" dirty="0"/>
              <a:t> Operator</a:t>
            </a:r>
          </a:p>
        </p:txBody>
      </p:sp>
      <p:sp>
        <p:nvSpPr>
          <p:cNvPr id="74759" name="Text Box 7">
            <a:extLst>
              <a:ext uri="{FF2B5EF4-FFF2-40B4-BE49-F238E27FC236}">
                <a16:creationId xmlns:a16="http://schemas.microsoft.com/office/drawing/2014/main" id="{17C2B859-0230-4F9B-83D2-B86E425FBCCD}"/>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8" name="Table 3">
            <a:extLst>
              <a:ext uri="{FF2B5EF4-FFF2-40B4-BE49-F238E27FC236}">
                <a16:creationId xmlns:a16="http://schemas.microsoft.com/office/drawing/2014/main" id="{9283573F-EF2A-4DD4-A11A-DC13BA5340A5}"/>
              </a:ext>
            </a:extLst>
          </p:cNvPr>
          <p:cNvGraphicFramePr>
            <a:graphicFrameLocks noGrp="1"/>
          </p:cNvGraphicFramePr>
          <p:nvPr>
            <p:extLst>
              <p:ext uri="{D42A27DB-BD31-4B8C-83A1-F6EECF244321}">
                <p14:modId xmlns:p14="http://schemas.microsoft.com/office/powerpoint/2010/main" val="1491686142"/>
              </p:ext>
            </p:extLst>
          </p:nvPr>
        </p:nvGraphicFramePr>
        <p:xfrm>
          <a:off x="5292080" y="2076450"/>
          <a:ext cx="3600000" cy="22860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365760">
                <a:tc>
                  <a:txBody>
                    <a:bodyPr/>
                    <a:lstStyle/>
                    <a:p>
                      <a:r>
                        <a:rPr lang="en-US" sz="24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i="1" dirty="0">
                          <a:latin typeface="+mj-lt"/>
                        </a:rPr>
                        <a:t>p</a:t>
                      </a:r>
                      <a:r>
                        <a:rPr lang="en-US" sz="2400" b="0" i="1" dirty="0">
                          <a:latin typeface="+mj-lt"/>
                        </a:rPr>
                        <a:t> </a:t>
                      </a:r>
                      <a:r>
                        <a:rPr lang="en-US" sz="2400" dirty="0">
                          <a:latin typeface="Cambria Math"/>
                          <a:ea typeface="Cambria Math"/>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65760">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65760">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F</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365760">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365760">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40A27453-2FD5-4354-9BDC-F518B4A3337F}"/>
              </a:ext>
            </a:extLst>
          </p:cNvPr>
          <p:cNvSpPr>
            <a:spLocks noGrp="1"/>
          </p:cNvSpPr>
          <p:nvPr>
            <p:ph type="sldNum" sz="quarter" idx="12"/>
          </p:nvPr>
        </p:nvSpPr>
        <p:spPr/>
        <p:txBody>
          <a:bodyPr/>
          <a:lstStyle/>
          <a:p>
            <a:fld id="{0E0F66E4-F918-4E84-900C-EBB0345C0212}" type="slidenum">
              <a:rPr lang="en-US" altLang="zh-CN" smtClean="0"/>
              <a:pPr/>
              <a:t>23</a:t>
            </a:fld>
            <a:endParaRPr lang="en-US" altLang="zh-CN"/>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662DFE4-6F4D-41A7-92F4-92E2FA0342F4}"/>
              </a:ext>
            </a:extLst>
          </p:cNvPr>
          <p:cNvSpPr>
            <a:spLocks noGrp="1" noChangeArrowheads="1"/>
          </p:cNvSpPr>
          <p:nvPr>
            <p:ph type="body" idx="1"/>
          </p:nvPr>
        </p:nvSpPr>
        <p:spPr>
          <a:xfrm>
            <a:off x="685800" y="1616076"/>
            <a:ext cx="7772400" cy="4495800"/>
          </a:xfrm>
        </p:spPr>
        <p:txBody>
          <a:bodyPr/>
          <a:lstStyle/>
          <a:p>
            <a:pPr eaLnBrk="1" hangingPunct="1">
              <a:lnSpc>
                <a:spcPct val="90000"/>
              </a:lnSpc>
              <a:buFontTx/>
              <a:buNone/>
            </a:pPr>
            <a:r>
              <a:rPr lang="en-US" altLang="zh-CN" dirty="0"/>
              <a:t>Note that </a:t>
            </a:r>
            <a:r>
              <a:rPr lang="en-US" altLang="zh-CN" u="sng" dirty="0"/>
              <a:t>English</a:t>
            </a:r>
            <a:r>
              <a:rPr lang="en-US" altLang="zh-CN" dirty="0"/>
              <a:t> </a:t>
            </a:r>
            <a:r>
              <a:rPr lang="en-US" altLang="zh-CN" dirty="0">
                <a:latin typeface="Times New Roman" panose="02020603050405020304" pitchFamily="18" charset="0"/>
              </a:rPr>
              <a:t>“</a:t>
            </a:r>
            <a:r>
              <a:rPr lang="en-US" altLang="zh-CN" dirty="0"/>
              <a:t>or</a:t>
            </a:r>
            <a:r>
              <a:rPr lang="en-US" altLang="zh-CN" dirty="0">
                <a:latin typeface="Times New Roman" panose="02020603050405020304" pitchFamily="18" charset="0"/>
              </a:rPr>
              <a:t>”</a:t>
            </a:r>
            <a:r>
              <a:rPr lang="en-US" altLang="zh-CN" dirty="0"/>
              <a:t> can be </a:t>
            </a:r>
            <a:r>
              <a:rPr lang="en-US" altLang="zh-CN" u="sng" dirty="0"/>
              <a:t>ambiguous</a:t>
            </a:r>
            <a:r>
              <a:rPr lang="en-US" altLang="zh-CN" dirty="0"/>
              <a:t> regarding the </a:t>
            </a:r>
            <a:r>
              <a:rPr lang="en-US" altLang="zh-CN" dirty="0">
                <a:latin typeface="Times New Roman" panose="02020603050405020304" pitchFamily="18" charset="0"/>
              </a:rPr>
              <a:t>“</a:t>
            </a:r>
            <a:r>
              <a:rPr lang="en-US" altLang="zh-CN" dirty="0"/>
              <a:t>both</a:t>
            </a:r>
            <a:r>
              <a:rPr lang="en-US" altLang="zh-CN" dirty="0">
                <a:latin typeface="Times New Roman" panose="02020603050405020304" pitchFamily="18" charset="0"/>
              </a:rPr>
              <a:t>”</a:t>
            </a:r>
            <a:r>
              <a:rPr lang="en-US" altLang="zh-CN" dirty="0"/>
              <a:t> case!</a:t>
            </a:r>
            <a:endParaRPr lang="en-US" altLang="zh-CN" i="1" dirty="0"/>
          </a:p>
          <a:p>
            <a:pPr eaLnBrk="1" hangingPunct="1">
              <a:lnSpc>
                <a:spcPct val="90000"/>
              </a:lnSpc>
              <a:buFontTx/>
              <a:buNone/>
            </a:pPr>
            <a:endParaRPr lang="en-US" altLang="zh-CN" dirty="0">
              <a:sym typeface="Symbol" panose="05050102010706020507" pitchFamily="18" charset="2"/>
            </a:endParaRPr>
          </a:p>
          <a:p>
            <a:pPr eaLnBrk="1" hangingPunct="1">
              <a:lnSpc>
                <a:spcPct val="90000"/>
              </a:lnSpc>
              <a:buFontTx/>
              <a:buNone/>
            </a:pPr>
            <a:r>
              <a:rPr lang="en-US" altLang="zh-CN" dirty="0">
                <a:sym typeface="Symbol" panose="05050102010706020507" pitchFamily="18" charset="2"/>
              </a:rPr>
              <a:t>Need context to </a:t>
            </a:r>
          </a:p>
          <a:p>
            <a:pPr eaLnBrk="1" hangingPunct="1">
              <a:lnSpc>
                <a:spcPct val="90000"/>
              </a:lnSpc>
              <a:buFontTx/>
              <a:buNone/>
            </a:pPr>
            <a:r>
              <a:rPr lang="en-US" altLang="zh-CN" dirty="0">
                <a:sym typeface="Symbol" panose="05050102010706020507" pitchFamily="18" charset="2"/>
              </a:rPr>
              <a:t>disambiguate the </a:t>
            </a:r>
          </a:p>
          <a:p>
            <a:pPr eaLnBrk="1" hangingPunct="1">
              <a:lnSpc>
                <a:spcPct val="90000"/>
              </a:lnSpc>
              <a:buFontTx/>
              <a:buNone/>
            </a:pPr>
            <a:r>
              <a:rPr lang="en-US" altLang="zh-CN" dirty="0">
                <a:sym typeface="Symbol" panose="05050102010706020507" pitchFamily="18" charset="2"/>
              </a:rPr>
              <a:t>meaning!</a:t>
            </a:r>
          </a:p>
          <a:p>
            <a:pPr eaLnBrk="1" hangingPunct="1">
              <a:lnSpc>
                <a:spcPct val="90000"/>
              </a:lnSpc>
              <a:buFontTx/>
              <a:buNone/>
            </a:pPr>
            <a:endParaRPr lang="en-US" altLang="zh-CN" dirty="0">
              <a:sym typeface="Symbol" panose="05050102010706020507" pitchFamily="18" charset="2"/>
            </a:endParaRPr>
          </a:p>
          <a:p>
            <a:pPr eaLnBrk="1" hangingPunct="1">
              <a:lnSpc>
                <a:spcPct val="90000"/>
              </a:lnSpc>
              <a:buFontTx/>
              <a:buNone/>
            </a:pPr>
            <a:r>
              <a:rPr lang="en-US" altLang="zh-CN" dirty="0">
                <a:solidFill>
                  <a:srgbClr val="FF0000"/>
                </a:solidFill>
                <a:sym typeface="Symbol" panose="05050102010706020507" pitchFamily="18" charset="2"/>
              </a:rPr>
              <a:t>For this class, assume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or</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 means </a:t>
            </a:r>
            <a:r>
              <a:rPr lang="en-US" altLang="zh-CN" u="sng" dirty="0">
                <a:solidFill>
                  <a:srgbClr val="FF0000"/>
                </a:solidFill>
                <a:sym typeface="Symbol" panose="05050102010706020507" pitchFamily="18" charset="2"/>
              </a:rPr>
              <a:t>inclusive</a:t>
            </a:r>
            <a:r>
              <a:rPr lang="en-US" altLang="zh-CN" dirty="0">
                <a:solidFill>
                  <a:srgbClr val="FF0000"/>
                </a:solidFill>
                <a:sym typeface="Symbol" panose="05050102010706020507" pitchFamily="18" charset="2"/>
              </a:rPr>
              <a:t>.</a:t>
            </a:r>
          </a:p>
        </p:txBody>
      </p:sp>
      <p:sp>
        <p:nvSpPr>
          <p:cNvPr id="76803" name="Rectangle 3">
            <a:extLst>
              <a:ext uri="{FF2B5EF4-FFF2-40B4-BE49-F238E27FC236}">
                <a16:creationId xmlns:a16="http://schemas.microsoft.com/office/drawing/2014/main" id="{80CD849E-3E1D-4774-8804-68FA1677214D}"/>
              </a:ext>
            </a:extLst>
          </p:cNvPr>
          <p:cNvSpPr>
            <a:spLocks noGrp="1" noChangeArrowheads="1"/>
          </p:cNvSpPr>
          <p:nvPr>
            <p:ph type="title"/>
          </p:nvPr>
        </p:nvSpPr>
        <p:spPr/>
        <p:txBody>
          <a:bodyPr/>
          <a:lstStyle/>
          <a:p>
            <a:pPr eaLnBrk="1" hangingPunct="1"/>
            <a:r>
              <a:rPr lang="en-US" altLang="zh-CN"/>
              <a:t>Natural Language is Ambiguous</a:t>
            </a:r>
          </a:p>
        </p:txBody>
      </p:sp>
      <p:graphicFrame>
        <p:nvGraphicFramePr>
          <p:cNvPr id="76804" name="Object 4">
            <a:extLst>
              <a:ext uri="{FF2B5EF4-FFF2-40B4-BE49-F238E27FC236}">
                <a16:creationId xmlns:a16="http://schemas.microsoft.com/office/drawing/2014/main" id="{0BC3C084-A135-4117-B1EF-548EDA318A93}"/>
              </a:ext>
            </a:extLst>
          </p:cNvPr>
          <p:cNvGraphicFramePr>
            <a:graphicFrameLocks noChangeAspect="1"/>
          </p:cNvGraphicFramePr>
          <p:nvPr>
            <p:extLst>
              <p:ext uri="{D42A27DB-BD31-4B8C-83A1-F6EECF244321}">
                <p14:modId xmlns:p14="http://schemas.microsoft.com/office/powerpoint/2010/main" val="598456423"/>
              </p:ext>
            </p:extLst>
          </p:nvPr>
        </p:nvGraphicFramePr>
        <p:xfrm>
          <a:off x="5159375" y="2460626"/>
          <a:ext cx="3141662" cy="2806700"/>
        </p:xfrm>
        <a:graphic>
          <a:graphicData uri="http://schemas.openxmlformats.org/presentationml/2006/ole">
            <mc:AlternateContent xmlns:mc="http://schemas.openxmlformats.org/markup-compatibility/2006">
              <mc:Choice xmlns:v="urn:schemas-microsoft-com:vml" Requires="v">
                <p:oleObj name="Document" r:id="rId3" imgW="3148584" imgH="2807208" progId="Word.Document.8">
                  <p:embed/>
                </p:oleObj>
              </mc:Choice>
              <mc:Fallback>
                <p:oleObj name="Document" r:id="rId3" imgW="3148584" imgH="280720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375" y="2460626"/>
                        <a:ext cx="3141662" cy="280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Text Box 5">
            <a:extLst>
              <a:ext uri="{FF2B5EF4-FFF2-40B4-BE49-F238E27FC236}">
                <a16:creationId xmlns:a16="http://schemas.microsoft.com/office/drawing/2014/main" id="{7C2DA3F6-FC82-4FF9-9CDE-4B1BF36B44E4}"/>
              </a:ext>
            </a:extLst>
          </p:cNvPr>
          <p:cNvSpPr txBox="1">
            <a:spLocks noChangeArrowheads="1"/>
          </p:cNvSpPr>
          <p:nvPr/>
        </p:nvSpPr>
        <p:spPr bwMode="auto">
          <a:xfrm>
            <a:off x="2133600" y="6324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zh-CN" altLang="zh-CN" sz="2400">
              <a:latin typeface="Times New Roman" panose="02020603050405020304" pitchFamily="18" charset="0"/>
            </a:endParaRPr>
          </a:p>
        </p:txBody>
      </p:sp>
      <p:sp>
        <p:nvSpPr>
          <p:cNvPr id="76806" name="Text Box 6">
            <a:extLst>
              <a:ext uri="{FF2B5EF4-FFF2-40B4-BE49-F238E27FC236}">
                <a16:creationId xmlns:a16="http://schemas.microsoft.com/office/drawing/2014/main" id="{AD517000-1F7C-47FC-9858-16D2661F5872}"/>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8CBD4435-F243-45BE-B95B-87309C7C584C}"/>
              </a:ext>
            </a:extLst>
          </p:cNvPr>
          <p:cNvSpPr>
            <a:spLocks noGrp="1"/>
          </p:cNvSpPr>
          <p:nvPr>
            <p:ph type="sldNum" sz="quarter" idx="12"/>
          </p:nvPr>
        </p:nvSpPr>
        <p:spPr/>
        <p:txBody>
          <a:bodyPr/>
          <a:lstStyle/>
          <a:p>
            <a:fld id="{0E0F66E4-F918-4E84-900C-EBB0345C0212}" type="slidenum">
              <a:rPr lang="en-US" altLang="zh-CN" smtClean="0"/>
              <a:pPr/>
              <a:t>24</a:t>
            </a:fld>
            <a:endParaRPr lang="en-US" altLang="zh-C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887754C-471B-46F3-BB00-4F31C5400F93}"/>
              </a:ext>
            </a:extLst>
          </p:cNvPr>
          <p:cNvSpPr>
            <a:spLocks noGrp="1" noChangeArrowheads="1"/>
          </p:cNvSpPr>
          <p:nvPr>
            <p:ph type="title"/>
          </p:nvPr>
        </p:nvSpPr>
        <p:spPr/>
        <p:txBody>
          <a:bodyPr/>
          <a:lstStyle/>
          <a:p>
            <a:pPr eaLnBrk="1" hangingPunct="1"/>
            <a:r>
              <a:rPr lang="en-US" altLang="zh-CN" i="1" dirty="0"/>
              <a:t>Implication </a:t>
            </a:r>
            <a:r>
              <a:rPr lang="en-US" altLang="zh-CN" dirty="0"/>
              <a:t>(</a:t>
            </a:r>
            <a:r>
              <a:rPr lang="zh-CN" altLang="en-US" dirty="0"/>
              <a:t>蕴含联结词</a:t>
            </a:r>
            <a:r>
              <a:rPr lang="en-US" altLang="zh-CN" dirty="0"/>
              <a:t>)</a:t>
            </a:r>
          </a:p>
        </p:txBody>
      </p:sp>
      <p:sp>
        <p:nvSpPr>
          <p:cNvPr id="78851" name="Rectangle 3">
            <a:extLst>
              <a:ext uri="{FF2B5EF4-FFF2-40B4-BE49-F238E27FC236}">
                <a16:creationId xmlns:a16="http://schemas.microsoft.com/office/drawing/2014/main" id="{F0FAD710-0887-4662-98A5-FF0C7B13D166}"/>
              </a:ext>
            </a:extLst>
          </p:cNvPr>
          <p:cNvSpPr>
            <a:spLocks noGrp="1" noChangeArrowheads="1"/>
          </p:cNvSpPr>
          <p:nvPr>
            <p:ph type="body" idx="1"/>
          </p:nvPr>
        </p:nvSpPr>
        <p:spPr>
          <a:xfrm>
            <a:off x="468313" y="1916113"/>
            <a:ext cx="8229600" cy="4525962"/>
          </a:xfrm>
        </p:spPr>
        <p:txBody>
          <a:bodyPr/>
          <a:lstStyle/>
          <a:p>
            <a:pPr eaLnBrk="1" hangingPunct="1">
              <a:buFontTx/>
              <a:buNone/>
            </a:pPr>
            <a:r>
              <a:rPr lang="en-US" altLang="zh-CN" dirty="0"/>
              <a:t>The </a:t>
            </a:r>
            <a:r>
              <a:rPr lang="en-US" altLang="zh-CN" i="1" dirty="0"/>
              <a:t>implication</a:t>
            </a:r>
            <a:r>
              <a:rPr lang="en-US" altLang="zh-CN" dirty="0"/>
              <a:t> </a:t>
            </a:r>
            <a:r>
              <a:rPr lang="en-US" altLang="zh-CN" i="1" dirty="0"/>
              <a:t>p </a:t>
            </a:r>
            <a:r>
              <a:rPr lang="en-US" altLang="zh-CN" dirty="0">
                <a:sym typeface="Symbol" panose="05050102010706020507" pitchFamily="18" charset="2"/>
              </a:rPr>
              <a:t> </a:t>
            </a:r>
            <a:r>
              <a:rPr lang="en-US" altLang="zh-CN" i="1" dirty="0">
                <a:sym typeface="Symbol" panose="05050102010706020507" pitchFamily="18" charset="2"/>
              </a:rPr>
              <a:t>q</a:t>
            </a:r>
            <a:r>
              <a:rPr lang="en-US" altLang="zh-CN" dirty="0">
                <a:sym typeface="Symbol" panose="05050102010706020507" pitchFamily="18" charset="2"/>
              </a:rPr>
              <a:t> states that </a:t>
            </a:r>
            <a:r>
              <a:rPr lang="en-US" altLang="zh-CN" i="1" dirty="0">
                <a:sym typeface="Symbol" panose="05050102010706020507" pitchFamily="18" charset="2"/>
              </a:rPr>
              <a:t>p</a:t>
            </a:r>
            <a:r>
              <a:rPr lang="en-US" altLang="zh-CN" dirty="0">
                <a:sym typeface="Symbol" panose="05050102010706020507" pitchFamily="18" charset="2"/>
              </a:rPr>
              <a:t> implies </a:t>
            </a:r>
            <a:r>
              <a:rPr lang="en-US" altLang="zh-CN" i="1" dirty="0">
                <a:sym typeface="Symbol" panose="05050102010706020507" pitchFamily="18" charset="2"/>
              </a:rPr>
              <a:t>q.</a:t>
            </a:r>
          </a:p>
          <a:p>
            <a:pPr eaLnBrk="1" hangingPunct="1">
              <a:buFontTx/>
              <a:buNone/>
            </a:pPr>
            <a:r>
              <a:rPr lang="en-US" altLang="zh-CN" i="1" dirty="0">
                <a:solidFill>
                  <a:schemeClr val="accent2"/>
                </a:solidFill>
                <a:sym typeface="Symbol" panose="05050102010706020507" pitchFamily="18" charset="2"/>
              </a:rPr>
              <a:t>i.e.</a:t>
            </a:r>
            <a:r>
              <a:rPr lang="en-US" altLang="zh-CN" dirty="0">
                <a:solidFill>
                  <a:schemeClr val="accent2"/>
                </a:solidFill>
                <a:sym typeface="Symbol" panose="05050102010706020507" pitchFamily="18" charset="2"/>
              </a:rPr>
              <a:t>, If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is true, then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is true; but if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is not true, then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could be either true or false.</a:t>
            </a:r>
          </a:p>
          <a:p>
            <a:pPr eaLnBrk="1" hangingPunct="1">
              <a:buFontTx/>
              <a:buNone/>
            </a:pPr>
            <a:r>
              <a:rPr lang="en-US" altLang="zh-CN" i="1" dirty="0">
                <a:solidFill>
                  <a:srgbClr val="006600"/>
                </a:solidFill>
                <a:sym typeface="Symbol" panose="05050102010706020507" pitchFamily="18" charset="2"/>
              </a:rPr>
              <a:t>E.g.</a:t>
            </a:r>
            <a:r>
              <a:rPr lang="en-US" altLang="zh-CN" dirty="0">
                <a:solidFill>
                  <a:srgbClr val="006600"/>
                </a:solidFill>
                <a:sym typeface="Symbol" panose="05050102010706020507" pitchFamily="18" charset="2"/>
              </a:rPr>
              <a:t>, let </a:t>
            </a:r>
            <a:r>
              <a:rPr lang="en-US" altLang="zh-CN" i="1" dirty="0">
                <a:solidFill>
                  <a:srgbClr val="006600"/>
                </a:solidFill>
                <a:sym typeface="Symbol" panose="05050102010706020507" pitchFamily="18" charset="2"/>
              </a:rPr>
              <a:t>p </a:t>
            </a:r>
            <a:r>
              <a:rPr lang="en-US" altLang="zh-CN" dirty="0">
                <a:solidFill>
                  <a:srgbClr val="006600"/>
                </a:solidFill>
                <a:sym typeface="Symbol" panose="05050102010706020507" pitchFamily="18" charset="2"/>
              </a:rPr>
              <a:t>= </a:t>
            </a:r>
            <a:r>
              <a:rPr lang="en-US" altLang="zh-CN" dirty="0">
                <a:solidFill>
                  <a:srgbClr val="006600"/>
                </a:solidFill>
                <a:latin typeface="Times New Roman" panose="02020603050405020304" pitchFamily="18" charset="0"/>
                <a:sym typeface="Symbol" panose="05050102010706020507" pitchFamily="18" charset="2"/>
              </a:rPr>
              <a:t>“</a:t>
            </a:r>
            <a:r>
              <a:rPr lang="en-US" altLang="zh-CN" dirty="0">
                <a:solidFill>
                  <a:srgbClr val="006600"/>
                </a:solidFill>
                <a:sym typeface="Symbol" panose="05050102010706020507" pitchFamily="18" charset="2"/>
              </a:rPr>
              <a:t>You study hard.</a:t>
            </a:r>
            <a:r>
              <a:rPr lang="en-US" altLang="zh-CN" dirty="0">
                <a:solidFill>
                  <a:srgbClr val="006600"/>
                </a:solidFill>
                <a:latin typeface="Times New Roman" panose="02020603050405020304" pitchFamily="18" charset="0"/>
                <a:sym typeface="Symbol" panose="05050102010706020507" pitchFamily="18" charset="2"/>
              </a:rPr>
              <a:t>”</a:t>
            </a:r>
            <a:br>
              <a:rPr lang="en-US" altLang="zh-CN" dirty="0">
                <a:solidFill>
                  <a:srgbClr val="006600"/>
                </a:solidFill>
                <a:sym typeface="Symbol" panose="05050102010706020507" pitchFamily="18" charset="2"/>
              </a:rPr>
            </a:br>
            <a:r>
              <a:rPr lang="en-US" altLang="zh-CN" dirty="0">
                <a:solidFill>
                  <a:srgbClr val="006600"/>
                </a:solidFill>
                <a:sym typeface="Symbol" panose="05050102010706020507" pitchFamily="18" charset="2"/>
              </a:rPr>
              <a:t>          </a:t>
            </a:r>
            <a:r>
              <a:rPr lang="en-US" altLang="zh-CN" i="1" dirty="0">
                <a:solidFill>
                  <a:srgbClr val="006600"/>
                </a:solidFill>
                <a:sym typeface="Symbol" panose="05050102010706020507" pitchFamily="18" charset="2"/>
              </a:rPr>
              <a:t>q </a:t>
            </a:r>
            <a:r>
              <a:rPr lang="en-US" altLang="zh-CN" dirty="0">
                <a:solidFill>
                  <a:srgbClr val="006600"/>
                </a:solidFill>
                <a:sym typeface="Symbol" panose="05050102010706020507" pitchFamily="18" charset="2"/>
              </a:rPr>
              <a:t>= </a:t>
            </a:r>
            <a:r>
              <a:rPr lang="en-US" altLang="zh-CN" dirty="0">
                <a:solidFill>
                  <a:srgbClr val="006600"/>
                </a:solidFill>
                <a:latin typeface="Times New Roman" panose="02020603050405020304" pitchFamily="18" charset="0"/>
                <a:sym typeface="Symbol" panose="05050102010706020507" pitchFamily="18" charset="2"/>
              </a:rPr>
              <a:t>“</a:t>
            </a:r>
            <a:r>
              <a:rPr lang="en-US" altLang="zh-CN" dirty="0">
                <a:solidFill>
                  <a:srgbClr val="006600"/>
                </a:solidFill>
                <a:sym typeface="Symbol" panose="05050102010706020507" pitchFamily="18" charset="2"/>
              </a:rPr>
              <a:t>You will get a good grade.</a:t>
            </a:r>
            <a:r>
              <a:rPr lang="en-US" altLang="zh-CN" dirty="0">
                <a:solidFill>
                  <a:srgbClr val="006600"/>
                </a:solidFill>
                <a:latin typeface="Times New Roman" panose="02020603050405020304" pitchFamily="18" charset="0"/>
                <a:sym typeface="Symbol" panose="05050102010706020507" pitchFamily="18" charset="2"/>
              </a:rPr>
              <a:t>”</a:t>
            </a:r>
            <a:endParaRPr lang="en-US" altLang="zh-CN" dirty="0">
              <a:solidFill>
                <a:srgbClr val="006600"/>
              </a:solidFill>
              <a:sym typeface="Symbol" panose="05050102010706020507" pitchFamily="18" charset="2"/>
            </a:endParaRPr>
          </a:p>
          <a:p>
            <a:pPr eaLnBrk="1" hangingPunct="1">
              <a:buFontTx/>
              <a:buNone/>
            </a:pPr>
            <a:r>
              <a:rPr lang="en-US" altLang="zh-CN" i="1" dirty="0">
                <a:solidFill>
                  <a:srgbClr val="FF0000"/>
                </a:solidFill>
              </a:rPr>
              <a:t>p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q =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If you study hard, then you will get a good grade.</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i="1" dirty="0">
              <a:solidFill>
                <a:srgbClr val="FF0000"/>
              </a:solidFill>
              <a:sym typeface="Symbol" panose="05050102010706020507" pitchFamily="18" charset="2"/>
            </a:endParaRPr>
          </a:p>
        </p:txBody>
      </p:sp>
      <p:sp>
        <p:nvSpPr>
          <p:cNvPr id="78852" name="Text Box 4">
            <a:extLst>
              <a:ext uri="{FF2B5EF4-FFF2-40B4-BE49-F238E27FC236}">
                <a16:creationId xmlns:a16="http://schemas.microsoft.com/office/drawing/2014/main" id="{9BB033F1-BB2E-44E4-8AF3-7552F5336A16}"/>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78853" name="Text Box 5">
            <a:extLst>
              <a:ext uri="{FF2B5EF4-FFF2-40B4-BE49-F238E27FC236}">
                <a16:creationId xmlns:a16="http://schemas.microsoft.com/office/drawing/2014/main" id="{4908682C-D789-4947-A8A4-881E6663BE60}"/>
              </a:ext>
            </a:extLst>
          </p:cNvPr>
          <p:cNvSpPr txBox="1">
            <a:spLocks noChangeArrowheads="1"/>
          </p:cNvSpPr>
          <p:nvPr/>
        </p:nvSpPr>
        <p:spPr bwMode="auto">
          <a:xfrm>
            <a:off x="2401888" y="1600200"/>
            <a:ext cx="1484312" cy="457200"/>
          </a:xfrm>
          <a:prstGeom prst="rect">
            <a:avLst/>
          </a:prstGeom>
          <a:solidFill>
            <a:srgbClr val="FFFFCC"/>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antecedent</a:t>
            </a:r>
          </a:p>
        </p:txBody>
      </p:sp>
      <p:sp>
        <p:nvSpPr>
          <p:cNvPr id="78854" name="AutoShape 6">
            <a:extLst>
              <a:ext uri="{FF2B5EF4-FFF2-40B4-BE49-F238E27FC236}">
                <a16:creationId xmlns:a16="http://schemas.microsoft.com/office/drawing/2014/main" id="{CAC8EC67-789D-45E8-8F98-B516F3D5D891}"/>
              </a:ext>
            </a:extLst>
          </p:cNvPr>
          <p:cNvSpPr>
            <a:spLocks/>
          </p:cNvSpPr>
          <p:nvPr/>
        </p:nvSpPr>
        <p:spPr bwMode="auto">
          <a:xfrm rot="5400000">
            <a:off x="3476625" y="1943100"/>
            <a:ext cx="228600" cy="3048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78855" name="Text Box 7">
            <a:extLst>
              <a:ext uri="{FF2B5EF4-FFF2-40B4-BE49-F238E27FC236}">
                <a16:creationId xmlns:a16="http://schemas.microsoft.com/office/drawing/2014/main" id="{F339EE04-BFE0-4AE1-A43D-1BB1A30546AE}"/>
              </a:ext>
            </a:extLst>
          </p:cNvPr>
          <p:cNvSpPr txBox="1">
            <a:spLocks noChangeArrowheads="1"/>
          </p:cNvSpPr>
          <p:nvPr/>
        </p:nvSpPr>
        <p:spPr bwMode="auto">
          <a:xfrm>
            <a:off x="4114800" y="1600200"/>
            <a:ext cx="1554163"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consequent</a:t>
            </a:r>
          </a:p>
        </p:txBody>
      </p:sp>
      <p:sp>
        <p:nvSpPr>
          <p:cNvPr id="78856" name="AutoShape 8">
            <a:extLst>
              <a:ext uri="{FF2B5EF4-FFF2-40B4-BE49-F238E27FC236}">
                <a16:creationId xmlns:a16="http://schemas.microsoft.com/office/drawing/2014/main" id="{AF27C459-CE22-43A8-98DF-37C704979124}"/>
              </a:ext>
            </a:extLst>
          </p:cNvPr>
          <p:cNvSpPr>
            <a:spLocks/>
          </p:cNvSpPr>
          <p:nvPr/>
        </p:nvSpPr>
        <p:spPr bwMode="auto">
          <a:xfrm rot="5400000">
            <a:off x="4276725" y="1981200"/>
            <a:ext cx="228600" cy="3048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2" name="灯片编号占位符 1">
            <a:extLst>
              <a:ext uri="{FF2B5EF4-FFF2-40B4-BE49-F238E27FC236}">
                <a16:creationId xmlns:a16="http://schemas.microsoft.com/office/drawing/2014/main" id="{3C5A7AAC-AAC5-4755-850A-37C92E1CE7DF}"/>
              </a:ext>
            </a:extLst>
          </p:cNvPr>
          <p:cNvSpPr>
            <a:spLocks noGrp="1"/>
          </p:cNvSpPr>
          <p:nvPr>
            <p:ph type="sldNum" sz="quarter" idx="12"/>
          </p:nvPr>
        </p:nvSpPr>
        <p:spPr/>
        <p:txBody>
          <a:bodyPr/>
          <a:lstStyle/>
          <a:p>
            <a:fld id="{0E0F66E4-F918-4E84-900C-EBB0345C0212}" type="slidenum">
              <a:rPr lang="en-US" altLang="zh-CN" smtClean="0"/>
              <a:pPr/>
              <a:t>25</a:t>
            </a:fld>
            <a:endParaRPr lang="en-US" altLang="zh-CN"/>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16E0E27-2CF3-4177-858C-F86B3FB1154F}"/>
              </a:ext>
            </a:extLst>
          </p:cNvPr>
          <p:cNvSpPr>
            <a:spLocks noGrp="1" noChangeArrowheads="1"/>
          </p:cNvSpPr>
          <p:nvPr>
            <p:ph type="title"/>
          </p:nvPr>
        </p:nvSpPr>
        <p:spPr/>
        <p:txBody>
          <a:bodyPr/>
          <a:lstStyle/>
          <a:p>
            <a:pPr eaLnBrk="1" hangingPunct="1"/>
            <a:r>
              <a:rPr lang="en-US" altLang="zh-CN" i="1" dirty="0"/>
              <a:t>Implication </a:t>
            </a:r>
            <a:r>
              <a:rPr lang="en-US" altLang="zh-CN" dirty="0"/>
              <a:t>(</a:t>
            </a:r>
            <a:r>
              <a:rPr lang="zh-CN" altLang="en-US" dirty="0"/>
              <a:t>蕴含联结词</a:t>
            </a:r>
            <a:r>
              <a:rPr lang="en-US" altLang="zh-CN" dirty="0"/>
              <a:t>)</a:t>
            </a:r>
          </a:p>
        </p:txBody>
      </p:sp>
      <p:sp>
        <p:nvSpPr>
          <p:cNvPr id="80899" name="Rectangle 3">
            <a:extLst>
              <a:ext uri="{FF2B5EF4-FFF2-40B4-BE49-F238E27FC236}">
                <a16:creationId xmlns:a16="http://schemas.microsoft.com/office/drawing/2014/main" id="{4695485C-7B02-423F-B8B3-6B1D39FA7224}"/>
              </a:ext>
            </a:extLst>
          </p:cNvPr>
          <p:cNvSpPr>
            <a:spLocks noGrp="1" noChangeArrowheads="1"/>
          </p:cNvSpPr>
          <p:nvPr>
            <p:ph type="body" idx="1"/>
          </p:nvPr>
        </p:nvSpPr>
        <p:spPr/>
        <p:txBody>
          <a:bodyPr/>
          <a:lstStyle/>
          <a:p>
            <a:pPr eaLnBrk="1" hangingPunct="1"/>
            <a:r>
              <a:rPr lang="en-US" altLang="zh-CN" i="1" dirty="0"/>
              <a:t>p </a:t>
            </a:r>
            <a:r>
              <a:rPr lang="en-US" altLang="zh-CN" dirty="0">
                <a:sym typeface="Symbol" panose="05050102010706020507" pitchFamily="18" charset="2"/>
              </a:rPr>
              <a:t></a:t>
            </a:r>
            <a:r>
              <a:rPr lang="en-US" altLang="zh-CN" i="1" dirty="0"/>
              <a:t> q </a:t>
            </a:r>
            <a:r>
              <a:rPr lang="en-US" altLang="zh-CN" dirty="0"/>
              <a:t>is </a:t>
            </a:r>
            <a:r>
              <a:rPr lang="en-US" altLang="zh-CN" b="1" dirty="0"/>
              <a:t>false</a:t>
            </a:r>
            <a:r>
              <a:rPr lang="en-US" altLang="zh-CN" dirty="0"/>
              <a:t> </a:t>
            </a:r>
            <a:r>
              <a:rPr lang="en-US" altLang="zh-CN" u="sng" dirty="0"/>
              <a:t>only</a:t>
            </a:r>
            <a:r>
              <a:rPr lang="en-US" altLang="zh-CN" dirty="0"/>
              <a:t> when</a:t>
            </a:r>
            <a:br>
              <a:rPr lang="en-US" altLang="zh-CN" dirty="0"/>
            </a:br>
            <a:r>
              <a:rPr lang="en-US" altLang="zh-CN" i="1" dirty="0"/>
              <a:t>p</a:t>
            </a:r>
            <a:r>
              <a:rPr lang="en-US" altLang="zh-CN" dirty="0"/>
              <a:t> is true but </a:t>
            </a:r>
            <a:r>
              <a:rPr lang="en-US" altLang="zh-CN" i="1" dirty="0"/>
              <a:t>q</a:t>
            </a:r>
            <a:r>
              <a:rPr lang="en-US" altLang="zh-CN" dirty="0"/>
              <a:t> is </a:t>
            </a:r>
            <a:r>
              <a:rPr lang="en-US" altLang="zh-CN" b="1" dirty="0"/>
              <a:t>not</a:t>
            </a:r>
            <a:r>
              <a:rPr lang="en-US" altLang="zh-CN" dirty="0"/>
              <a:t> true.</a:t>
            </a:r>
          </a:p>
          <a:p>
            <a:pPr eaLnBrk="1" hangingPunct="1"/>
            <a:r>
              <a:rPr lang="en-US" altLang="zh-CN" i="1" dirty="0">
                <a:solidFill>
                  <a:schemeClr val="accent2"/>
                </a:solidFill>
              </a:rPr>
              <a:t>p </a:t>
            </a:r>
            <a:r>
              <a:rPr lang="en-US" altLang="zh-CN" dirty="0">
                <a:solidFill>
                  <a:schemeClr val="accent2"/>
                </a:solidFill>
                <a:sym typeface="Symbol" panose="05050102010706020507" pitchFamily="18" charset="2"/>
              </a:rPr>
              <a:t></a:t>
            </a:r>
            <a:r>
              <a:rPr lang="en-US" altLang="zh-CN" i="1" dirty="0">
                <a:solidFill>
                  <a:schemeClr val="accent2"/>
                </a:solidFill>
              </a:rPr>
              <a:t> q   </a:t>
            </a:r>
            <a:r>
              <a:rPr lang="en-US" altLang="zh-CN" dirty="0">
                <a:solidFill>
                  <a:schemeClr val="accent2"/>
                </a:solidFill>
              </a:rPr>
              <a:t>does </a:t>
            </a:r>
            <a:r>
              <a:rPr lang="en-US" altLang="zh-CN" b="1" dirty="0">
                <a:solidFill>
                  <a:schemeClr val="accent2"/>
                </a:solidFill>
              </a:rPr>
              <a:t>not </a:t>
            </a:r>
            <a:r>
              <a:rPr lang="en-US" altLang="zh-CN" dirty="0">
                <a:solidFill>
                  <a:schemeClr val="accent2"/>
                </a:solidFill>
              </a:rPr>
              <a:t>say</a:t>
            </a:r>
            <a:br>
              <a:rPr lang="en-US" altLang="zh-CN" dirty="0">
                <a:solidFill>
                  <a:schemeClr val="accent2"/>
                </a:solidFill>
              </a:rPr>
            </a:br>
            <a:r>
              <a:rPr lang="en-US" altLang="zh-CN" dirty="0">
                <a:solidFill>
                  <a:schemeClr val="accent2"/>
                </a:solidFill>
              </a:rPr>
              <a:t>that </a:t>
            </a:r>
            <a:r>
              <a:rPr lang="en-US" altLang="zh-CN" i="1" dirty="0">
                <a:solidFill>
                  <a:schemeClr val="accent2"/>
                </a:solidFill>
              </a:rPr>
              <a:t>p</a:t>
            </a:r>
            <a:r>
              <a:rPr lang="en-US" altLang="zh-CN" dirty="0">
                <a:solidFill>
                  <a:schemeClr val="accent2"/>
                </a:solidFill>
              </a:rPr>
              <a:t> </a:t>
            </a:r>
            <a:r>
              <a:rPr lang="en-US" altLang="zh-CN" u="sng" dirty="0">
                <a:solidFill>
                  <a:schemeClr val="accent2"/>
                </a:solidFill>
              </a:rPr>
              <a:t>causes</a:t>
            </a:r>
            <a:r>
              <a:rPr lang="en-US" altLang="zh-CN" dirty="0">
                <a:solidFill>
                  <a:schemeClr val="accent2"/>
                </a:solidFill>
              </a:rPr>
              <a:t> </a:t>
            </a:r>
            <a:r>
              <a:rPr lang="en-US" altLang="zh-CN" i="1" dirty="0">
                <a:solidFill>
                  <a:schemeClr val="accent2"/>
                </a:solidFill>
              </a:rPr>
              <a:t>q</a:t>
            </a:r>
            <a:r>
              <a:rPr lang="en-US" altLang="zh-CN" dirty="0">
                <a:solidFill>
                  <a:schemeClr val="accent2"/>
                </a:solidFill>
              </a:rPr>
              <a:t>!</a:t>
            </a:r>
          </a:p>
          <a:p>
            <a:pPr eaLnBrk="1" hangingPunct="1"/>
            <a:r>
              <a:rPr lang="en-US" altLang="zh-CN" i="1" dirty="0">
                <a:solidFill>
                  <a:srgbClr val="006600"/>
                </a:solidFill>
              </a:rPr>
              <a:t>p </a:t>
            </a:r>
            <a:r>
              <a:rPr lang="en-US" altLang="zh-CN" dirty="0">
                <a:solidFill>
                  <a:srgbClr val="006600"/>
                </a:solidFill>
                <a:sym typeface="Symbol" panose="05050102010706020507" pitchFamily="18" charset="2"/>
              </a:rPr>
              <a:t></a:t>
            </a:r>
            <a:r>
              <a:rPr lang="en-US" altLang="zh-CN" i="1" dirty="0">
                <a:solidFill>
                  <a:srgbClr val="006600"/>
                </a:solidFill>
              </a:rPr>
              <a:t> q   </a:t>
            </a:r>
            <a:r>
              <a:rPr lang="en-US" altLang="zh-CN" dirty="0">
                <a:solidFill>
                  <a:srgbClr val="006600"/>
                </a:solidFill>
              </a:rPr>
              <a:t>does </a:t>
            </a:r>
            <a:r>
              <a:rPr lang="en-US" altLang="zh-CN" b="1" dirty="0">
                <a:solidFill>
                  <a:srgbClr val="006600"/>
                </a:solidFill>
              </a:rPr>
              <a:t>not </a:t>
            </a:r>
            <a:r>
              <a:rPr lang="en-US" altLang="zh-CN" dirty="0">
                <a:solidFill>
                  <a:srgbClr val="006600"/>
                </a:solidFill>
              </a:rPr>
              <a:t>require</a:t>
            </a:r>
            <a:br>
              <a:rPr lang="en-US" altLang="zh-CN" dirty="0">
                <a:solidFill>
                  <a:srgbClr val="006600"/>
                </a:solidFill>
              </a:rPr>
            </a:br>
            <a:r>
              <a:rPr lang="en-US" altLang="zh-CN" dirty="0">
                <a:solidFill>
                  <a:srgbClr val="006600"/>
                </a:solidFill>
              </a:rPr>
              <a:t>that </a:t>
            </a:r>
            <a:r>
              <a:rPr lang="en-US" altLang="zh-CN" i="1" dirty="0">
                <a:solidFill>
                  <a:srgbClr val="006600"/>
                </a:solidFill>
              </a:rPr>
              <a:t>p</a:t>
            </a:r>
            <a:r>
              <a:rPr lang="en-US" altLang="zh-CN" dirty="0">
                <a:solidFill>
                  <a:srgbClr val="006600"/>
                </a:solidFill>
              </a:rPr>
              <a:t> or </a:t>
            </a:r>
            <a:r>
              <a:rPr lang="en-US" altLang="zh-CN" i="1" dirty="0">
                <a:solidFill>
                  <a:srgbClr val="006600"/>
                </a:solidFill>
              </a:rPr>
              <a:t>q</a:t>
            </a:r>
            <a:r>
              <a:rPr lang="en-US" altLang="zh-CN" dirty="0">
                <a:solidFill>
                  <a:srgbClr val="006600"/>
                </a:solidFill>
              </a:rPr>
              <a:t> </a:t>
            </a:r>
            <a:r>
              <a:rPr lang="en-US" altLang="zh-CN" b="1" u="sng" dirty="0">
                <a:solidFill>
                  <a:srgbClr val="006600"/>
                </a:solidFill>
              </a:rPr>
              <a:t>are true</a:t>
            </a:r>
            <a:r>
              <a:rPr lang="en-US" altLang="zh-CN" dirty="0">
                <a:solidFill>
                  <a:srgbClr val="006600"/>
                </a:solidFill>
              </a:rPr>
              <a:t>!</a:t>
            </a:r>
          </a:p>
          <a:p>
            <a:pPr marL="0" indent="0" eaLnBrk="1" hangingPunct="1">
              <a:buNone/>
            </a:pPr>
            <a:r>
              <a:rPr lang="en-US" altLang="zh-CN" i="1" dirty="0">
                <a:solidFill>
                  <a:srgbClr val="FF0000"/>
                </a:solidFill>
              </a:rPr>
              <a:t>   e.g.</a:t>
            </a:r>
            <a:r>
              <a:rPr lang="en-US" altLang="zh-CN" dirty="0">
                <a:solidFill>
                  <a:srgbClr val="FF0000"/>
                </a:solidFill>
              </a:rPr>
              <a:t> </a:t>
            </a:r>
            <a:r>
              <a:rPr lang="en-US" altLang="zh-CN" dirty="0">
                <a:solidFill>
                  <a:srgbClr val="FF0000"/>
                </a:solidFill>
                <a:latin typeface="Times New Roman" panose="02020603050405020304" pitchFamily="18" charset="0"/>
              </a:rPr>
              <a:t>“</a:t>
            </a:r>
            <a:r>
              <a:rPr lang="en-US" altLang="zh-CN" dirty="0">
                <a:solidFill>
                  <a:srgbClr val="FF0000"/>
                </a:solidFill>
              </a:rPr>
              <a:t>(1=0) </a:t>
            </a:r>
            <a:r>
              <a:rPr lang="en-US" altLang="zh-CN" dirty="0">
                <a:solidFill>
                  <a:srgbClr val="FF0000"/>
                </a:solidFill>
                <a:sym typeface="Symbol" panose="05050102010706020507" pitchFamily="18" charset="2"/>
              </a:rPr>
              <a:t> pigs can fly</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 is TRUE!</a:t>
            </a:r>
          </a:p>
        </p:txBody>
      </p:sp>
      <p:sp>
        <p:nvSpPr>
          <p:cNvPr id="80901" name="AutoShape 5">
            <a:extLst>
              <a:ext uri="{FF2B5EF4-FFF2-40B4-BE49-F238E27FC236}">
                <a16:creationId xmlns:a16="http://schemas.microsoft.com/office/drawing/2014/main" id="{6AEC5CD3-4DA5-4895-9EF0-AD7510FAC0CA}"/>
              </a:ext>
            </a:extLst>
          </p:cNvPr>
          <p:cNvSpPr>
            <a:spLocks/>
          </p:cNvSpPr>
          <p:nvPr/>
        </p:nvSpPr>
        <p:spPr bwMode="auto">
          <a:xfrm>
            <a:off x="7772400" y="3810000"/>
            <a:ext cx="228600" cy="457200"/>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80903" name="Text Box 7">
            <a:extLst>
              <a:ext uri="{FF2B5EF4-FFF2-40B4-BE49-F238E27FC236}">
                <a16:creationId xmlns:a16="http://schemas.microsoft.com/office/drawing/2014/main" id="{92C04909-A46C-44D6-AE7E-6FE84CCE23FA}"/>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8" name="Table 3">
            <a:extLst>
              <a:ext uri="{FF2B5EF4-FFF2-40B4-BE49-F238E27FC236}">
                <a16:creationId xmlns:a16="http://schemas.microsoft.com/office/drawing/2014/main" id="{4DAC659F-6939-4663-8E49-789465E97E9D}"/>
              </a:ext>
            </a:extLst>
          </p:cNvPr>
          <p:cNvGraphicFramePr>
            <a:graphicFrameLocks noGrp="1"/>
          </p:cNvGraphicFramePr>
          <p:nvPr>
            <p:extLst>
              <p:ext uri="{D42A27DB-BD31-4B8C-83A1-F6EECF244321}">
                <p14:modId xmlns:p14="http://schemas.microsoft.com/office/powerpoint/2010/main" val="70268886"/>
              </p:ext>
            </p:extLst>
          </p:nvPr>
        </p:nvGraphicFramePr>
        <p:xfrm>
          <a:off x="5492828" y="1964267"/>
          <a:ext cx="3600000" cy="22860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457200">
                <a:tc>
                  <a:txBody>
                    <a:bodyPr/>
                    <a:lstStyle/>
                    <a:p>
                      <a:r>
                        <a:rPr lang="en-US" sz="2400" b="0"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rPr>
                        <a:t>p </a:t>
                      </a:r>
                      <a:r>
                        <a:rPr lang="en-US" sz="2400" b="0" dirty="0">
                          <a:latin typeface="+mj-lt"/>
                          <a:ea typeface="Cambria Math"/>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DB30E4EF-26D4-4B9B-8449-BF135336AF15}"/>
              </a:ext>
            </a:extLst>
          </p:cNvPr>
          <p:cNvSpPr>
            <a:spLocks noGrp="1"/>
          </p:cNvSpPr>
          <p:nvPr>
            <p:ph type="sldNum" sz="quarter" idx="12"/>
          </p:nvPr>
        </p:nvSpPr>
        <p:spPr/>
        <p:txBody>
          <a:bodyPr/>
          <a:lstStyle/>
          <a:p>
            <a:fld id="{0E0F66E4-F918-4E84-900C-EBB0345C0212}" type="slidenum">
              <a:rPr lang="en-US" altLang="zh-CN" smtClean="0"/>
              <a:pPr/>
              <a:t>26</a:t>
            </a:fld>
            <a:endParaRPr lang="en-US" altLang="zh-CN"/>
          </a:p>
        </p:txBody>
      </p:sp>
      <p:sp>
        <p:nvSpPr>
          <p:cNvPr id="3" name="矩形 2">
            <a:extLst>
              <a:ext uri="{FF2B5EF4-FFF2-40B4-BE49-F238E27FC236}">
                <a16:creationId xmlns:a16="http://schemas.microsoft.com/office/drawing/2014/main" id="{0A889F94-60A8-43C5-849E-B2CC18B91E9A}"/>
              </a:ext>
            </a:extLst>
          </p:cNvPr>
          <p:cNvSpPr/>
          <p:nvPr/>
        </p:nvSpPr>
        <p:spPr>
          <a:xfrm>
            <a:off x="5492828" y="3356992"/>
            <a:ext cx="3651172" cy="4360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92FE-BC26-44C4-AA6A-91154B78A056}"/>
              </a:ext>
            </a:extLst>
          </p:cNvPr>
          <p:cNvSpPr>
            <a:spLocks noGrp="1"/>
          </p:cNvSpPr>
          <p:nvPr>
            <p:ph type="title"/>
          </p:nvPr>
        </p:nvSpPr>
        <p:spPr/>
        <p:txBody>
          <a:bodyPr>
            <a:normAutofit fontScale="90000"/>
          </a:bodyPr>
          <a:lstStyle/>
          <a:p>
            <a:pPr>
              <a:defRPr/>
            </a:pPr>
            <a:r>
              <a:rPr lang="en-US" sz="4000" dirty="0"/>
              <a:t>Converse, Inverse</a:t>
            </a:r>
            <a:r>
              <a:rPr lang="en-US" altLang="zh-CN" sz="4000" dirty="0"/>
              <a:t> and Contrapositive</a:t>
            </a:r>
            <a:br>
              <a:rPr lang="en-US" sz="4000" dirty="0"/>
            </a:br>
            <a:r>
              <a:rPr lang="zh-CN" altLang="en-US" sz="4000" dirty="0"/>
              <a:t>逆命题 否命题 逆否命题 </a:t>
            </a:r>
            <a:endParaRPr lang="en-US" sz="4000" dirty="0"/>
          </a:p>
        </p:txBody>
      </p:sp>
      <p:sp>
        <p:nvSpPr>
          <p:cNvPr id="3" name="Content Placeholder 2">
            <a:extLst>
              <a:ext uri="{FF2B5EF4-FFF2-40B4-BE49-F238E27FC236}">
                <a16:creationId xmlns:a16="http://schemas.microsoft.com/office/drawing/2014/main" id="{695307CC-B46D-4241-9FC8-5F402C15AD0A}"/>
              </a:ext>
            </a:extLst>
          </p:cNvPr>
          <p:cNvSpPr>
            <a:spLocks noGrp="1" noChangeArrowheads="1"/>
          </p:cNvSpPr>
          <p:nvPr>
            <p:ph idx="1"/>
          </p:nvPr>
        </p:nvSpPr>
        <p:spPr>
          <a:xfrm>
            <a:off x="107950" y="1628775"/>
            <a:ext cx="8928546" cy="4525963"/>
          </a:xfrm>
        </p:spPr>
        <p:txBody>
          <a:bodyPr/>
          <a:lstStyle/>
          <a:p>
            <a:r>
              <a:rPr lang="en-US" altLang="zh-CN" sz="2700" dirty="0"/>
              <a:t>From </a:t>
            </a:r>
            <a:r>
              <a:rPr lang="en-US" altLang="zh-CN" sz="2000" i="1" dirty="0">
                <a:latin typeface="Cambria Math" panose="02040503050406030204" pitchFamily="18" charset="0"/>
              </a:rPr>
              <a:t>p </a:t>
            </a:r>
            <a:r>
              <a:rPr lang="en-US" altLang="zh-CN" sz="2000" dirty="0">
                <a:latin typeface="Cambria Math" panose="02040503050406030204" pitchFamily="18" charset="0"/>
              </a:rPr>
              <a:t>→</a:t>
            </a:r>
            <a:r>
              <a:rPr lang="en-US" altLang="zh-CN" sz="2000" i="1" dirty="0">
                <a:latin typeface="Cambria Math" panose="02040503050406030204" pitchFamily="18" charset="0"/>
              </a:rPr>
              <a:t>q</a:t>
            </a:r>
            <a:r>
              <a:rPr lang="en-US" altLang="zh-CN" sz="2700" dirty="0"/>
              <a:t>  we can form new conditional statements .</a:t>
            </a:r>
          </a:p>
          <a:p>
            <a:pPr lvl="1"/>
            <a:r>
              <a:rPr lang="en-US" altLang="zh-CN" sz="2400" dirty="0"/>
              <a:t> </a:t>
            </a:r>
            <a:r>
              <a:rPr lang="en-US" altLang="zh-CN" sz="2400" i="1" dirty="0">
                <a:latin typeface="Cambria Math" panose="02040503050406030204" pitchFamily="18" charset="0"/>
              </a:rPr>
              <a:t>q </a:t>
            </a:r>
            <a:r>
              <a:rPr lang="en-US" altLang="zh-CN" sz="2400" dirty="0">
                <a:latin typeface="Cambria Math" panose="02040503050406030204" pitchFamily="18" charset="0"/>
              </a:rPr>
              <a:t>→</a:t>
            </a:r>
            <a:r>
              <a:rPr lang="en-US" altLang="zh-CN" sz="2400" i="1" dirty="0">
                <a:latin typeface="Cambria Math" panose="02040503050406030204" pitchFamily="18" charset="0"/>
              </a:rPr>
              <a:t>p</a:t>
            </a:r>
            <a:r>
              <a:rPr lang="en-US" altLang="zh-CN" sz="2400" dirty="0"/>
              <a:t>            is the </a:t>
            </a:r>
            <a:r>
              <a:rPr lang="en-US" altLang="zh-CN" sz="2400" b="1" dirty="0">
                <a:solidFill>
                  <a:srgbClr val="C00000"/>
                </a:solidFill>
              </a:rPr>
              <a:t>converse</a:t>
            </a:r>
            <a:r>
              <a:rPr lang="en-US" altLang="zh-CN" sz="2400" dirty="0"/>
              <a:t> of </a:t>
            </a:r>
            <a:r>
              <a:rPr lang="en-US" altLang="zh-CN" sz="2400" i="1" dirty="0">
                <a:latin typeface="Cambria Math" panose="02040503050406030204" pitchFamily="18" charset="0"/>
              </a:rPr>
              <a:t>p </a:t>
            </a:r>
            <a:r>
              <a:rPr lang="en-US" altLang="zh-CN" sz="2400" dirty="0">
                <a:latin typeface="Cambria Math" panose="02040503050406030204" pitchFamily="18" charset="0"/>
              </a:rPr>
              <a:t>→</a:t>
            </a:r>
            <a:r>
              <a:rPr lang="en-US" altLang="zh-CN" sz="2400" i="1" dirty="0">
                <a:latin typeface="Cambria Math" panose="02040503050406030204" pitchFamily="18" charset="0"/>
              </a:rPr>
              <a:t>q</a:t>
            </a:r>
            <a:r>
              <a:rPr lang="en-US" altLang="zh-CN" sz="2400" dirty="0"/>
              <a:t> </a:t>
            </a:r>
          </a:p>
          <a:p>
            <a:pPr lvl="1"/>
            <a:r>
              <a:rPr lang="en-US" altLang="zh-CN" sz="2400" dirty="0">
                <a:latin typeface="Cambria Math" panose="02040503050406030204" pitchFamily="18" charset="0"/>
              </a:rPr>
              <a:t>¬ </a:t>
            </a:r>
            <a:r>
              <a:rPr lang="en-US" altLang="zh-CN" sz="2400" i="1" dirty="0">
                <a:latin typeface="Cambria Math" panose="02040503050406030204" pitchFamily="18" charset="0"/>
              </a:rPr>
              <a:t>p </a:t>
            </a:r>
            <a:r>
              <a:rPr lang="en-US" altLang="zh-CN" sz="2400" dirty="0">
                <a:latin typeface="Cambria Math" panose="02040503050406030204" pitchFamily="18" charset="0"/>
              </a:rPr>
              <a:t>→ ¬ </a:t>
            </a:r>
            <a:r>
              <a:rPr lang="en-US" altLang="zh-CN" sz="2400" i="1" dirty="0">
                <a:latin typeface="Cambria Math" panose="02040503050406030204" pitchFamily="18" charset="0"/>
              </a:rPr>
              <a:t>q</a:t>
            </a:r>
            <a:r>
              <a:rPr lang="en-US" altLang="zh-CN" sz="2400" dirty="0"/>
              <a:t>     is the </a:t>
            </a:r>
            <a:r>
              <a:rPr lang="en-US" altLang="zh-CN" sz="2400" b="1" dirty="0">
                <a:solidFill>
                  <a:srgbClr val="C00000"/>
                </a:solidFill>
              </a:rPr>
              <a:t>inverse</a:t>
            </a:r>
            <a:r>
              <a:rPr lang="en-US" altLang="zh-CN" sz="2400" dirty="0"/>
              <a:t> of </a:t>
            </a:r>
            <a:r>
              <a:rPr lang="en-US" altLang="zh-CN" sz="2400" i="1" dirty="0">
                <a:latin typeface="Cambria Math" panose="02040503050406030204" pitchFamily="18" charset="0"/>
              </a:rPr>
              <a:t>p </a:t>
            </a:r>
            <a:r>
              <a:rPr lang="en-US" altLang="zh-CN" sz="2400" dirty="0">
                <a:latin typeface="Cambria Math" panose="02040503050406030204" pitchFamily="18" charset="0"/>
              </a:rPr>
              <a:t>→</a:t>
            </a:r>
            <a:r>
              <a:rPr lang="en-US" altLang="zh-CN" sz="2400" i="1" dirty="0">
                <a:latin typeface="Cambria Math" panose="02040503050406030204" pitchFamily="18" charset="0"/>
              </a:rPr>
              <a:t>q</a:t>
            </a:r>
          </a:p>
          <a:p>
            <a:pPr lvl="1"/>
            <a:r>
              <a:rPr lang="en-US" altLang="zh-CN" sz="2400" dirty="0"/>
              <a:t> </a:t>
            </a:r>
            <a:r>
              <a:rPr lang="en-US" altLang="zh-CN" sz="2400" dirty="0">
                <a:latin typeface="Cambria Math" panose="02040503050406030204" pitchFamily="18" charset="0"/>
              </a:rPr>
              <a:t>¬</a:t>
            </a:r>
            <a:r>
              <a:rPr lang="en-US" altLang="zh-CN" sz="2400" i="1" dirty="0">
                <a:latin typeface="Cambria Math" panose="02040503050406030204" pitchFamily="18" charset="0"/>
              </a:rPr>
              <a:t>q </a:t>
            </a:r>
            <a:r>
              <a:rPr lang="en-US" altLang="zh-CN" sz="2400" dirty="0">
                <a:latin typeface="Cambria Math" panose="02040503050406030204" pitchFamily="18" charset="0"/>
              </a:rPr>
              <a:t>→ ¬ </a:t>
            </a:r>
            <a:r>
              <a:rPr lang="en-US" altLang="zh-CN" sz="2400" i="1" dirty="0">
                <a:latin typeface="Cambria Math" panose="02040503050406030204" pitchFamily="18" charset="0"/>
              </a:rPr>
              <a:t>p</a:t>
            </a:r>
            <a:r>
              <a:rPr lang="en-US" altLang="zh-CN" sz="2400" dirty="0"/>
              <a:t>    is the </a:t>
            </a:r>
            <a:r>
              <a:rPr lang="en-US" altLang="zh-CN" sz="2400" b="1" dirty="0">
                <a:solidFill>
                  <a:srgbClr val="C00000"/>
                </a:solidFill>
              </a:rPr>
              <a:t>contrapositive</a:t>
            </a:r>
            <a:r>
              <a:rPr lang="en-US" altLang="zh-CN" sz="2400" dirty="0"/>
              <a:t>  of </a:t>
            </a:r>
            <a:r>
              <a:rPr lang="en-US" altLang="zh-CN" sz="2400" i="1" dirty="0">
                <a:latin typeface="Cambria Math" panose="02040503050406030204" pitchFamily="18" charset="0"/>
              </a:rPr>
              <a:t>p </a:t>
            </a:r>
            <a:r>
              <a:rPr lang="en-US" altLang="zh-CN" sz="2400" dirty="0">
                <a:latin typeface="Cambria Math" panose="02040503050406030204" pitchFamily="18" charset="0"/>
              </a:rPr>
              <a:t>→</a:t>
            </a:r>
            <a:r>
              <a:rPr lang="en-US" altLang="zh-CN" sz="2400" i="1" dirty="0">
                <a:latin typeface="Cambria Math" panose="02040503050406030204" pitchFamily="18" charset="0"/>
              </a:rPr>
              <a:t>q</a:t>
            </a:r>
            <a:endParaRPr lang="en-US" altLang="zh-CN" sz="2400" dirty="0"/>
          </a:p>
          <a:p>
            <a:pPr>
              <a:buFontTx/>
              <a:buNone/>
            </a:pPr>
            <a:r>
              <a:rPr lang="en-US" altLang="zh-CN" sz="2700" b="1" dirty="0"/>
              <a:t>   Example</a:t>
            </a:r>
            <a:r>
              <a:rPr lang="en-US" altLang="zh-CN" sz="2700" dirty="0"/>
              <a:t>: Find the converse, inverse, and contrapositive of “If it is raining, then I stay at home.”</a:t>
            </a:r>
          </a:p>
          <a:p>
            <a:pPr>
              <a:buFontTx/>
              <a:buNone/>
            </a:pPr>
            <a:r>
              <a:rPr lang="en-US" altLang="zh-CN" sz="2700" b="1" dirty="0"/>
              <a:t>    Solution:</a:t>
            </a:r>
            <a:r>
              <a:rPr lang="en-US" altLang="zh-CN" sz="2700" dirty="0"/>
              <a:t> </a:t>
            </a:r>
          </a:p>
          <a:p>
            <a:pPr lvl="1">
              <a:buFontTx/>
              <a:buNone/>
            </a:pPr>
            <a:r>
              <a:rPr lang="en-US" altLang="zh-CN" sz="2400" b="1" dirty="0"/>
              <a:t>converse</a:t>
            </a:r>
            <a:r>
              <a:rPr lang="en-US" altLang="zh-CN" sz="2400" dirty="0"/>
              <a:t>: If I stay at home, then it is  raining.</a:t>
            </a:r>
          </a:p>
          <a:p>
            <a:pPr lvl="1">
              <a:buFontTx/>
              <a:buNone/>
            </a:pPr>
            <a:r>
              <a:rPr lang="en-US" altLang="zh-CN" sz="2400" b="1" dirty="0"/>
              <a:t>inverse</a:t>
            </a:r>
            <a:r>
              <a:rPr lang="en-US" altLang="zh-CN" sz="2400" dirty="0"/>
              <a:t>:  If it is not raining, then I will not stay at home.</a:t>
            </a:r>
          </a:p>
          <a:p>
            <a:pPr lvl="1">
              <a:buFontTx/>
              <a:buNone/>
            </a:pPr>
            <a:r>
              <a:rPr lang="en-US" altLang="zh-CN" sz="2400" b="1" dirty="0"/>
              <a:t>contrapositive</a:t>
            </a:r>
            <a:r>
              <a:rPr lang="en-US" altLang="zh-CN" sz="2400" dirty="0"/>
              <a:t>: If I do not stay at home, then it is not raining. </a:t>
            </a:r>
          </a:p>
        </p:txBody>
      </p:sp>
      <p:sp>
        <p:nvSpPr>
          <p:cNvPr id="4" name="灯片编号占位符 3">
            <a:extLst>
              <a:ext uri="{FF2B5EF4-FFF2-40B4-BE49-F238E27FC236}">
                <a16:creationId xmlns:a16="http://schemas.microsoft.com/office/drawing/2014/main" id="{588BC514-5FD6-4209-BD0A-CB8169BCDAF3}"/>
              </a:ext>
            </a:extLst>
          </p:cNvPr>
          <p:cNvSpPr>
            <a:spLocks noGrp="1"/>
          </p:cNvSpPr>
          <p:nvPr>
            <p:ph type="sldNum" sz="quarter" idx="12"/>
          </p:nvPr>
        </p:nvSpPr>
        <p:spPr/>
        <p:txBody>
          <a:bodyPr/>
          <a:lstStyle/>
          <a:p>
            <a:fld id="{0E0F66E4-F918-4E84-900C-EBB0345C0212}" type="slidenum">
              <a:rPr lang="en-US" altLang="zh-CN" smtClean="0"/>
              <a:pPr/>
              <a:t>27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DED9D2BD-DBAB-466D-A123-C2713CD2D767}"/>
              </a:ext>
            </a:extLst>
          </p:cNvPr>
          <p:cNvSpPr>
            <a:spLocks noGrp="1" noChangeArrowheads="1"/>
          </p:cNvSpPr>
          <p:nvPr>
            <p:ph type="title"/>
          </p:nvPr>
        </p:nvSpPr>
        <p:spPr/>
        <p:txBody>
          <a:bodyPr/>
          <a:lstStyle/>
          <a:p>
            <a:pPr eaLnBrk="1" hangingPunct="1"/>
            <a:r>
              <a:rPr lang="en-US" altLang="zh-CN"/>
              <a:t>Contrapositive</a:t>
            </a:r>
          </a:p>
        </p:txBody>
      </p:sp>
      <p:sp>
        <p:nvSpPr>
          <p:cNvPr id="89091" name="Rectangle 3">
            <a:extLst>
              <a:ext uri="{FF2B5EF4-FFF2-40B4-BE49-F238E27FC236}">
                <a16:creationId xmlns:a16="http://schemas.microsoft.com/office/drawing/2014/main" id="{8A21D20A-B7DA-4946-940F-92A676420869}"/>
              </a:ext>
            </a:extLst>
          </p:cNvPr>
          <p:cNvSpPr>
            <a:spLocks noGrp="1" noChangeArrowheads="1"/>
          </p:cNvSpPr>
          <p:nvPr>
            <p:ph type="body" idx="1"/>
          </p:nvPr>
        </p:nvSpPr>
        <p:spPr/>
        <p:txBody>
          <a:bodyPr/>
          <a:lstStyle/>
          <a:p>
            <a:pPr eaLnBrk="1" hangingPunct="1">
              <a:buFontTx/>
              <a:buNone/>
            </a:pPr>
            <a:r>
              <a:rPr lang="en-US" altLang="zh-CN" dirty="0"/>
              <a:t>Some terminology, for an implication </a:t>
            </a:r>
            <a:r>
              <a:rPr lang="en-US" altLang="zh-CN" i="1" dirty="0"/>
              <a:t>p </a:t>
            </a:r>
            <a:r>
              <a:rPr lang="en-US" altLang="zh-CN" dirty="0">
                <a:sym typeface="Symbol" panose="05050102010706020507" pitchFamily="18" charset="2"/>
              </a:rPr>
              <a:t> </a:t>
            </a:r>
            <a:r>
              <a:rPr lang="en-US" altLang="zh-CN" i="1" dirty="0">
                <a:sym typeface="Symbol" panose="05050102010706020507" pitchFamily="18" charset="2"/>
              </a:rPr>
              <a:t>q</a:t>
            </a:r>
            <a:endParaRPr lang="en-US" altLang="zh-CN" dirty="0"/>
          </a:p>
          <a:p>
            <a:pPr eaLnBrk="1" hangingPunct="1"/>
            <a:r>
              <a:rPr lang="en-US" altLang="zh-CN" dirty="0">
                <a:solidFill>
                  <a:schemeClr val="accent2"/>
                </a:solidFill>
              </a:rPr>
              <a:t>Its </a:t>
            </a:r>
            <a:r>
              <a:rPr lang="en-US" altLang="zh-CN" i="1" dirty="0">
                <a:solidFill>
                  <a:schemeClr val="accent2"/>
                </a:solidFill>
              </a:rPr>
              <a:t>converse</a:t>
            </a:r>
            <a:r>
              <a:rPr lang="en-US" altLang="zh-CN" dirty="0">
                <a:solidFill>
                  <a:schemeClr val="accent2"/>
                </a:solidFill>
              </a:rPr>
              <a:t> </a:t>
            </a:r>
            <a:r>
              <a:rPr lang="en-US" altLang="zh-CN" dirty="0">
                <a:solidFill>
                  <a:schemeClr val="accent2"/>
                </a:solidFill>
                <a:sym typeface="Symbol" panose="05050102010706020507" pitchFamily="18" charset="2"/>
              </a:rPr>
              <a:t>is:</a:t>
            </a:r>
            <a:r>
              <a:rPr lang="en-US" altLang="zh-CN" dirty="0">
                <a:sym typeface="Symbol" panose="05050102010706020507" pitchFamily="18" charset="2"/>
              </a:rPr>
              <a:t> 	</a:t>
            </a:r>
            <a:r>
              <a:rPr lang="en-US" altLang="zh-CN" i="1" dirty="0">
                <a:solidFill>
                  <a:srgbClr val="006600"/>
                </a:solidFill>
              </a:rPr>
              <a:t>q </a:t>
            </a:r>
            <a:r>
              <a:rPr lang="en-US" altLang="zh-CN" dirty="0">
                <a:solidFill>
                  <a:srgbClr val="006600"/>
                </a:solidFill>
                <a:sym typeface="Symbol" panose="05050102010706020507" pitchFamily="18" charset="2"/>
              </a:rPr>
              <a:t> </a:t>
            </a:r>
            <a:r>
              <a:rPr lang="en-US" altLang="zh-CN" i="1" dirty="0">
                <a:solidFill>
                  <a:srgbClr val="006600"/>
                </a:solidFill>
                <a:sym typeface="Symbol" panose="05050102010706020507" pitchFamily="18" charset="2"/>
              </a:rPr>
              <a:t>p</a:t>
            </a:r>
            <a:r>
              <a:rPr lang="en-US" altLang="zh-CN" dirty="0">
                <a:solidFill>
                  <a:srgbClr val="006600"/>
                </a:solidFill>
                <a:sym typeface="Symbol" panose="05050102010706020507" pitchFamily="18" charset="2"/>
              </a:rPr>
              <a:t>.</a:t>
            </a:r>
          </a:p>
          <a:p>
            <a:pPr eaLnBrk="1" hangingPunct="1"/>
            <a:r>
              <a:rPr lang="en-US" altLang="zh-CN" dirty="0">
                <a:solidFill>
                  <a:schemeClr val="accent2"/>
                </a:solidFill>
              </a:rPr>
              <a:t>Its </a:t>
            </a:r>
            <a:r>
              <a:rPr lang="en-US" altLang="zh-CN" i="1" dirty="0">
                <a:solidFill>
                  <a:schemeClr val="accent2"/>
                </a:solidFill>
              </a:rPr>
              <a:t>inverse</a:t>
            </a:r>
            <a:r>
              <a:rPr lang="en-US" altLang="zh-CN" dirty="0">
                <a:solidFill>
                  <a:schemeClr val="accent2"/>
                </a:solidFill>
              </a:rPr>
              <a:t> </a:t>
            </a:r>
            <a:r>
              <a:rPr lang="en-US" altLang="zh-CN" dirty="0">
                <a:solidFill>
                  <a:schemeClr val="accent2"/>
                </a:solidFill>
                <a:sym typeface="Symbol" panose="05050102010706020507" pitchFamily="18" charset="2"/>
              </a:rPr>
              <a:t>is:</a:t>
            </a:r>
            <a:r>
              <a:rPr lang="en-US" altLang="zh-CN" dirty="0">
                <a:sym typeface="Symbol" panose="05050102010706020507" pitchFamily="18" charset="2"/>
              </a:rPr>
              <a:t> </a:t>
            </a:r>
            <a:r>
              <a:rPr lang="en-US" altLang="zh-CN" dirty="0">
                <a:solidFill>
                  <a:srgbClr val="006600"/>
                </a:solidFill>
                <a:latin typeface="Times New Roman" panose="02020603050405020304" pitchFamily="18" charset="0"/>
              </a:rPr>
              <a:t>¬</a:t>
            </a:r>
            <a:r>
              <a:rPr lang="en-US" altLang="zh-CN" dirty="0">
                <a:latin typeface="Cambria Math" panose="02040503050406030204" pitchFamily="18" charset="0"/>
              </a:rPr>
              <a:t> </a:t>
            </a:r>
            <a:r>
              <a:rPr lang="en-US" altLang="zh-CN" i="1" dirty="0">
                <a:solidFill>
                  <a:srgbClr val="006600"/>
                </a:solidFill>
                <a:sym typeface="Symbol" panose="05050102010706020507" pitchFamily="18" charset="2"/>
              </a:rPr>
              <a:t>p</a:t>
            </a:r>
            <a:r>
              <a:rPr lang="en-US" altLang="zh-CN" i="1" dirty="0">
                <a:latin typeface="Cambria Math" panose="02040503050406030204" pitchFamily="18" charset="0"/>
              </a:rPr>
              <a:t> </a:t>
            </a:r>
            <a:r>
              <a:rPr lang="en-US" altLang="zh-CN" dirty="0">
                <a:solidFill>
                  <a:srgbClr val="006600"/>
                </a:solidFill>
                <a:sym typeface="Symbol" panose="05050102010706020507" pitchFamily="18" charset="2"/>
              </a:rPr>
              <a:t></a:t>
            </a:r>
            <a:r>
              <a:rPr lang="en-US" altLang="zh-CN" dirty="0">
                <a:latin typeface="Cambria Math" panose="02040503050406030204" pitchFamily="18" charset="0"/>
              </a:rPr>
              <a:t> </a:t>
            </a:r>
            <a:r>
              <a:rPr lang="en-US" altLang="zh-CN" dirty="0">
                <a:solidFill>
                  <a:srgbClr val="006600"/>
                </a:solidFill>
                <a:latin typeface="Times New Roman" panose="02020603050405020304" pitchFamily="18" charset="0"/>
              </a:rPr>
              <a:t>¬ </a:t>
            </a:r>
            <a:r>
              <a:rPr lang="en-US" altLang="zh-CN" i="1" dirty="0">
                <a:solidFill>
                  <a:srgbClr val="006600"/>
                </a:solidFill>
              </a:rPr>
              <a:t>q.</a:t>
            </a:r>
            <a:r>
              <a:rPr lang="en-US" altLang="zh-CN" dirty="0"/>
              <a:t>     </a:t>
            </a:r>
          </a:p>
          <a:p>
            <a:pPr eaLnBrk="1" hangingPunct="1"/>
            <a:r>
              <a:rPr lang="en-US" altLang="zh-CN" dirty="0">
                <a:solidFill>
                  <a:schemeClr val="accent2"/>
                </a:solidFill>
                <a:sym typeface="Symbol" panose="05050102010706020507" pitchFamily="18" charset="2"/>
              </a:rPr>
              <a:t>Its </a:t>
            </a:r>
            <a:r>
              <a:rPr lang="en-US" altLang="zh-CN" i="1" dirty="0">
                <a:solidFill>
                  <a:schemeClr val="accent2"/>
                </a:solidFill>
                <a:sym typeface="Symbol" panose="05050102010706020507" pitchFamily="18" charset="2"/>
              </a:rPr>
              <a:t>contrapositive</a:t>
            </a:r>
            <a:r>
              <a:rPr lang="en-US" altLang="zh-CN" dirty="0">
                <a:solidFill>
                  <a:schemeClr val="accent2"/>
                </a:solidFill>
                <a:sym typeface="Symbol" panose="05050102010706020507" pitchFamily="18" charset="2"/>
              </a:rPr>
              <a:t>:</a:t>
            </a:r>
            <a:r>
              <a:rPr lang="en-US" altLang="zh-CN" dirty="0">
                <a:sym typeface="Symbol" panose="05050102010706020507" pitchFamily="18" charset="2"/>
              </a:rPr>
              <a:t>	</a:t>
            </a:r>
            <a:r>
              <a:rPr lang="en-US" altLang="zh-CN" dirty="0">
                <a:solidFill>
                  <a:srgbClr val="006600"/>
                </a:solidFill>
                <a:latin typeface="Times New Roman" panose="02020603050405020304" pitchFamily="18" charset="0"/>
              </a:rPr>
              <a:t>¬</a:t>
            </a:r>
            <a:r>
              <a:rPr lang="en-US" altLang="zh-CN" i="1" dirty="0">
                <a:solidFill>
                  <a:srgbClr val="006600"/>
                </a:solidFill>
              </a:rPr>
              <a:t>q </a:t>
            </a:r>
            <a:r>
              <a:rPr lang="en-US" altLang="zh-CN" dirty="0">
                <a:solidFill>
                  <a:srgbClr val="006600"/>
                </a:solidFill>
                <a:sym typeface="Symbol" panose="05050102010706020507" pitchFamily="18" charset="2"/>
              </a:rPr>
              <a:t> </a:t>
            </a:r>
            <a:r>
              <a:rPr lang="en-US" altLang="zh-CN" dirty="0">
                <a:solidFill>
                  <a:srgbClr val="006600"/>
                </a:solidFill>
                <a:latin typeface="Times New Roman" panose="02020603050405020304" pitchFamily="18" charset="0"/>
              </a:rPr>
              <a:t>¬</a:t>
            </a:r>
            <a:r>
              <a:rPr lang="en-US" altLang="zh-CN" dirty="0">
                <a:solidFill>
                  <a:srgbClr val="006600"/>
                </a:solidFill>
                <a:sym typeface="Symbol" panose="05050102010706020507" pitchFamily="18" charset="2"/>
              </a:rPr>
              <a:t> </a:t>
            </a:r>
            <a:r>
              <a:rPr lang="en-US" altLang="zh-CN" i="1" dirty="0">
                <a:solidFill>
                  <a:srgbClr val="006600"/>
                </a:solidFill>
              </a:rPr>
              <a:t>p.</a:t>
            </a:r>
          </a:p>
          <a:p>
            <a:pPr eaLnBrk="1" hangingPunct="1"/>
            <a:r>
              <a:rPr lang="en-US" altLang="zh-CN" dirty="0"/>
              <a:t>One of these has the </a:t>
            </a:r>
            <a:r>
              <a:rPr lang="en-US" altLang="zh-CN" i="1" dirty="0"/>
              <a:t>same meaning</a:t>
            </a:r>
            <a:r>
              <a:rPr lang="en-US" altLang="zh-CN" dirty="0"/>
              <a:t> (same truth table) as </a:t>
            </a:r>
            <a:r>
              <a:rPr lang="en-US" altLang="zh-CN" i="1" dirty="0"/>
              <a:t>p</a:t>
            </a:r>
            <a:r>
              <a:rPr lang="en-US" altLang="zh-CN" dirty="0"/>
              <a:t> </a:t>
            </a:r>
            <a:r>
              <a:rPr lang="en-US" altLang="zh-CN" dirty="0">
                <a:sym typeface="Symbol" panose="05050102010706020507" pitchFamily="18" charset="2"/>
              </a:rPr>
              <a:t></a:t>
            </a:r>
            <a:r>
              <a:rPr lang="en-US" altLang="zh-CN" i="1" dirty="0">
                <a:sym typeface="Symbol" panose="05050102010706020507" pitchFamily="18" charset="2"/>
              </a:rPr>
              <a:t> q</a:t>
            </a:r>
            <a:r>
              <a:rPr lang="en-US" altLang="zh-CN" dirty="0">
                <a:sym typeface="Symbol" panose="05050102010706020507" pitchFamily="18" charset="2"/>
              </a:rPr>
              <a:t>.  Can you figure out which?</a:t>
            </a:r>
          </a:p>
        </p:txBody>
      </p:sp>
      <p:sp>
        <p:nvSpPr>
          <p:cNvPr id="312324" name="WordArt 4">
            <a:extLst>
              <a:ext uri="{FF2B5EF4-FFF2-40B4-BE49-F238E27FC236}">
                <a16:creationId xmlns:a16="http://schemas.microsoft.com/office/drawing/2014/main" id="{EA02029A-8F8A-42D4-94CD-F95F6D8AF36C}"/>
              </a:ext>
            </a:extLst>
          </p:cNvPr>
          <p:cNvSpPr>
            <a:spLocks noChangeArrowheads="1" noChangeShapeType="1" noTextEdit="1"/>
          </p:cNvSpPr>
          <p:nvPr/>
        </p:nvSpPr>
        <p:spPr bwMode="auto">
          <a:xfrm>
            <a:off x="3131840" y="5645150"/>
            <a:ext cx="4724400" cy="838200"/>
          </a:xfrm>
          <a:prstGeom prst="rect">
            <a:avLst/>
          </a:prstGeom>
        </p:spPr>
        <p:txBody>
          <a:bodyPr wrap="none" fromWordArt="1">
            <a:prstTxWarp prst="textFadeUp">
              <a:avLst>
                <a:gd name="adj" fmla="val 9991"/>
              </a:avLst>
            </a:prstTxWarp>
          </a:bodyPr>
          <a:lstStyle/>
          <a:p>
            <a:pPr algn="ctr"/>
            <a:r>
              <a:rPr lang="en-US" altLang="zh-CN" sz="3600" kern="10" dirty="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Arial Black" panose="020B0A04020102020204" pitchFamily="34" charset="0"/>
              </a:rPr>
              <a:t>Contrapositive</a:t>
            </a:r>
            <a:endParaRPr lang="zh-CN" altLang="en-US" sz="3600" kern="10" dirty="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outerShdw>
              </a:effectLst>
              <a:latin typeface="Arial Black" panose="020B0A04020102020204" pitchFamily="34" charset="0"/>
            </a:endParaRPr>
          </a:p>
        </p:txBody>
      </p:sp>
      <p:sp>
        <p:nvSpPr>
          <p:cNvPr id="89093" name="Text Box 5">
            <a:extLst>
              <a:ext uri="{FF2B5EF4-FFF2-40B4-BE49-F238E27FC236}">
                <a16:creationId xmlns:a16="http://schemas.microsoft.com/office/drawing/2014/main" id="{BA44E1C5-A83E-49E2-9335-8594E15BA197}"/>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A50C285E-C21B-410E-821A-867030347B5E}"/>
              </a:ext>
            </a:extLst>
          </p:cNvPr>
          <p:cNvSpPr>
            <a:spLocks noGrp="1"/>
          </p:cNvSpPr>
          <p:nvPr>
            <p:ph type="sldNum" sz="quarter" idx="12"/>
          </p:nvPr>
        </p:nvSpPr>
        <p:spPr/>
        <p:txBody>
          <a:bodyPr/>
          <a:lstStyle/>
          <a:p>
            <a:fld id="{0E0F66E4-F918-4E84-900C-EBB0345C0212}" type="slidenum">
              <a:rPr lang="en-US" altLang="zh-CN" smtClean="0"/>
              <a:pPr/>
              <a:t>28</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2324"/>
                                        </p:tgtEl>
                                        <p:attrNameLst>
                                          <p:attrName>style.visibility</p:attrName>
                                        </p:attrNameLst>
                                      </p:cBhvr>
                                      <p:to>
                                        <p:strVal val="visible"/>
                                      </p:to>
                                    </p:set>
                                    <p:anim calcmode="lin" valueType="num">
                                      <p:cBhvr additive="base">
                                        <p:cTn id="7" dur="500" fill="hold"/>
                                        <p:tgtEl>
                                          <p:spTgt spid="312324"/>
                                        </p:tgtEl>
                                        <p:attrNameLst>
                                          <p:attrName>ppt_x</p:attrName>
                                        </p:attrNameLst>
                                      </p:cBhvr>
                                      <p:tavLst>
                                        <p:tav tm="0">
                                          <p:val>
                                            <p:strVal val="#ppt_x"/>
                                          </p:val>
                                        </p:tav>
                                        <p:tav tm="100000">
                                          <p:val>
                                            <p:strVal val="#ppt_x"/>
                                          </p:val>
                                        </p:tav>
                                      </p:tavLst>
                                    </p:anim>
                                    <p:anim calcmode="lin" valueType="num">
                                      <p:cBhvr additive="base">
                                        <p:cTn id="8" dur="500" fill="hold"/>
                                        <p:tgtEl>
                                          <p:spTgt spid="312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9BEAA29E-3911-4EC5-86E3-683FA1CE6D80}"/>
              </a:ext>
            </a:extLst>
          </p:cNvPr>
          <p:cNvSpPr>
            <a:spLocks noGrp="1" noChangeArrowheads="1"/>
          </p:cNvSpPr>
          <p:nvPr>
            <p:ph type="title"/>
          </p:nvPr>
        </p:nvSpPr>
        <p:spPr/>
        <p:txBody>
          <a:bodyPr/>
          <a:lstStyle/>
          <a:p>
            <a:pPr eaLnBrk="1" hangingPunct="1"/>
            <a:r>
              <a:rPr lang="en-US" altLang="zh-CN"/>
              <a:t>How do we know for sure?</a:t>
            </a:r>
          </a:p>
        </p:txBody>
      </p:sp>
      <p:sp>
        <p:nvSpPr>
          <p:cNvPr id="91139" name="Rectangle 3">
            <a:extLst>
              <a:ext uri="{FF2B5EF4-FFF2-40B4-BE49-F238E27FC236}">
                <a16:creationId xmlns:a16="http://schemas.microsoft.com/office/drawing/2014/main" id="{45832ADB-901D-4042-AC31-2703D9B2310A}"/>
              </a:ext>
            </a:extLst>
          </p:cNvPr>
          <p:cNvSpPr>
            <a:spLocks noGrp="1" noChangeArrowheads="1"/>
          </p:cNvSpPr>
          <p:nvPr>
            <p:ph type="body" idx="1"/>
          </p:nvPr>
        </p:nvSpPr>
        <p:spPr/>
        <p:txBody>
          <a:bodyPr/>
          <a:lstStyle/>
          <a:p>
            <a:pPr eaLnBrk="1" hangingPunct="1">
              <a:buFontTx/>
              <a:buNone/>
            </a:pPr>
            <a:r>
              <a:rPr lang="en-US" altLang="zh-CN">
                <a:solidFill>
                  <a:schemeClr val="accent2"/>
                </a:solidFill>
              </a:rPr>
              <a:t>Proving the equivalence of </a:t>
            </a:r>
            <a:r>
              <a:rPr lang="en-US" altLang="zh-CN" i="1">
                <a:solidFill>
                  <a:schemeClr val="accent2"/>
                </a:solidFill>
              </a:rPr>
              <a:t>p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q </a:t>
            </a:r>
            <a:r>
              <a:rPr lang="en-US" altLang="zh-CN">
                <a:solidFill>
                  <a:schemeClr val="accent2"/>
                </a:solidFill>
                <a:sym typeface="Symbol" panose="05050102010706020507" pitchFamily="18" charset="2"/>
              </a:rPr>
              <a:t>and its contrapositive </a:t>
            </a:r>
            <a:r>
              <a:rPr lang="en-US" altLang="zh-CN">
                <a:solidFill>
                  <a:schemeClr val="accent2"/>
                </a:solidFill>
              </a:rPr>
              <a:t>using truth tables:</a:t>
            </a:r>
          </a:p>
        </p:txBody>
      </p:sp>
      <p:graphicFrame>
        <p:nvGraphicFramePr>
          <p:cNvPr id="91140" name="Object 4">
            <a:extLst>
              <a:ext uri="{FF2B5EF4-FFF2-40B4-BE49-F238E27FC236}">
                <a16:creationId xmlns:a16="http://schemas.microsoft.com/office/drawing/2014/main" id="{B186FED7-4233-4CD5-886D-AE5DC0E8BE59}"/>
              </a:ext>
            </a:extLst>
          </p:cNvPr>
          <p:cNvGraphicFramePr>
            <a:graphicFrameLocks noChangeAspect="1"/>
          </p:cNvGraphicFramePr>
          <p:nvPr/>
        </p:nvGraphicFramePr>
        <p:xfrm>
          <a:off x="914400" y="3127375"/>
          <a:ext cx="7207250" cy="2741613"/>
        </p:xfrm>
        <a:graphic>
          <a:graphicData uri="http://schemas.openxmlformats.org/presentationml/2006/ole">
            <mc:AlternateContent xmlns:mc="http://schemas.openxmlformats.org/markup-compatibility/2006">
              <mc:Choice xmlns:v="urn:schemas-microsoft-com:vml" Requires="v">
                <p:oleObj name="Document" r:id="rId3" imgW="7214616" imgH="2843784" progId="Word.Document.8">
                  <p:embed/>
                </p:oleObj>
              </mc:Choice>
              <mc:Fallback>
                <p:oleObj name="Document" r:id="rId3" imgW="7214616" imgH="284378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127375"/>
                        <a:ext cx="7207250" cy="2741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1" name="Text Box 5">
            <a:extLst>
              <a:ext uri="{FF2B5EF4-FFF2-40B4-BE49-F238E27FC236}">
                <a16:creationId xmlns:a16="http://schemas.microsoft.com/office/drawing/2014/main" id="{98890E6B-25B6-420C-9D33-145FE04F0B18}"/>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91142" name="Oval 6">
            <a:extLst>
              <a:ext uri="{FF2B5EF4-FFF2-40B4-BE49-F238E27FC236}">
                <a16:creationId xmlns:a16="http://schemas.microsoft.com/office/drawing/2014/main" id="{13FEE22D-4D9B-4759-8D55-6C3C134C98B6}"/>
              </a:ext>
            </a:extLst>
          </p:cNvPr>
          <p:cNvSpPr>
            <a:spLocks noChangeArrowheads="1"/>
          </p:cNvSpPr>
          <p:nvPr/>
        </p:nvSpPr>
        <p:spPr bwMode="auto">
          <a:xfrm>
            <a:off x="914400" y="4648200"/>
            <a:ext cx="1447800" cy="609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91143" name="Line 7">
            <a:extLst>
              <a:ext uri="{FF2B5EF4-FFF2-40B4-BE49-F238E27FC236}">
                <a16:creationId xmlns:a16="http://schemas.microsoft.com/office/drawing/2014/main" id="{9193F09E-2594-42EE-B737-4C0DC3D1997B}"/>
              </a:ext>
            </a:extLst>
          </p:cNvPr>
          <p:cNvSpPr>
            <a:spLocks noChangeShapeType="1"/>
          </p:cNvSpPr>
          <p:nvPr/>
        </p:nvSpPr>
        <p:spPr bwMode="auto">
          <a:xfrm>
            <a:off x="1447800" y="4953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4" name="Line 8">
            <a:extLst>
              <a:ext uri="{FF2B5EF4-FFF2-40B4-BE49-F238E27FC236}">
                <a16:creationId xmlns:a16="http://schemas.microsoft.com/office/drawing/2014/main" id="{098B396F-51DB-4E84-B91F-63976B7E53C1}"/>
              </a:ext>
            </a:extLst>
          </p:cNvPr>
          <p:cNvSpPr>
            <a:spLocks noChangeShapeType="1"/>
          </p:cNvSpPr>
          <p:nvPr/>
        </p:nvSpPr>
        <p:spPr bwMode="auto">
          <a:xfrm flipH="1">
            <a:off x="1524000" y="4867275"/>
            <a:ext cx="152400" cy="152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5" name="Line 9">
            <a:extLst>
              <a:ext uri="{FF2B5EF4-FFF2-40B4-BE49-F238E27FC236}">
                <a16:creationId xmlns:a16="http://schemas.microsoft.com/office/drawing/2014/main" id="{65D4F490-DD49-4FA9-B0D0-1C50BCAA8621}"/>
              </a:ext>
            </a:extLst>
          </p:cNvPr>
          <p:cNvSpPr>
            <a:spLocks noChangeShapeType="1"/>
          </p:cNvSpPr>
          <p:nvPr/>
        </p:nvSpPr>
        <p:spPr bwMode="auto">
          <a:xfrm>
            <a:off x="1524000" y="5486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6" name="Line 10">
            <a:extLst>
              <a:ext uri="{FF2B5EF4-FFF2-40B4-BE49-F238E27FC236}">
                <a16:creationId xmlns:a16="http://schemas.microsoft.com/office/drawing/2014/main" id="{571FA005-1C1E-4DBC-A306-0212474ACD6D}"/>
              </a:ext>
            </a:extLst>
          </p:cNvPr>
          <p:cNvSpPr>
            <a:spLocks noChangeShapeType="1"/>
          </p:cNvSpPr>
          <p:nvPr/>
        </p:nvSpPr>
        <p:spPr bwMode="auto">
          <a:xfrm>
            <a:off x="1524000" y="44481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7" name="Line 11">
            <a:extLst>
              <a:ext uri="{FF2B5EF4-FFF2-40B4-BE49-F238E27FC236}">
                <a16:creationId xmlns:a16="http://schemas.microsoft.com/office/drawing/2014/main" id="{578C99E7-C67A-4F96-B5AE-1AE6CC215B4F}"/>
              </a:ext>
            </a:extLst>
          </p:cNvPr>
          <p:cNvSpPr>
            <a:spLocks noChangeShapeType="1"/>
          </p:cNvSpPr>
          <p:nvPr/>
        </p:nvSpPr>
        <p:spPr bwMode="auto">
          <a:xfrm>
            <a:off x="1524000" y="393382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8" name="Line 12">
            <a:extLst>
              <a:ext uri="{FF2B5EF4-FFF2-40B4-BE49-F238E27FC236}">
                <a16:creationId xmlns:a16="http://schemas.microsoft.com/office/drawing/2014/main" id="{D18A9785-0DE3-4336-B442-40B77381C76C}"/>
              </a:ext>
            </a:extLst>
          </p:cNvPr>
          <p:cNvSpPr>
            <a:spLocks noChangeShapeType="1"/>
          </p:cNvSpPr>
          <p:nvPr/>
        </p:nvSpPr>
        <p:spPr bwMode="auto">
          <a:xfrm>
            <a:off x="3276600" y="3962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9" name="Line 13">
            <a:extLst>
              <a:ext uri="{FF2B5EF4-FFF2-40B4-BE49-F238E27FC236}">
                <a16:creationId xmlns:a16="http://schemas.microsoft.com/office/drawing/2014/main" id="{2DD5D841-BCBC-4B8E-A446-336F689758A7}"/>
              </a:ext>
            </a:extLst>
          </p:cNvPr>
          <p:cNvSpPr>
            <a:spLocks noChangeShapeType="1"/>
          </p:cNvSpPr>
          <p:nvPr/>
        </p:nvSpPr>
        <p:spPr bwMode="auto">
          <a:xfrm>
            <a:off x="3276600" y="44196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0" name="Line 14">
            <a:extLst>
              <a:ext uri="{FF2B5EF4-FFF2-40B4-BE49-F238E27FC236}">
                <a16:creationId xmlns:a16="http://schemas.microsoft.com/office/drawing/2014/main" id="{F82392BC-0755-48FA-8A68-BB348F05D3C5}"/>
              </a:ext>
            </a:extLst>
          </p:cNvPr>
          <p:cNvSpPr>
            <a:spLocks noChangeShapeType="1"/>
          </p:cNvSpPr>
          <p:nvPr/>
        </p:nvSpPr>
        <p:spPr bwMode="auto">
          <a:xfrm>
            <a:off x="3276600" y="4953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1" name="Line 15">
            <a:extLst>
              <a:ext uri="{FF2B5EF4-FFF2-40B4-BE49-F238E27FC236}">
                <a16:creationId xmlns:a16="http://schemas.microsoft.com/office/drawing/2014/main" id="{EC03B8F8-4927-4173-A102-F8457E86AAF6}"/>
              </a:ext>
            </a:extLst>
          </p:cNvPr>
          <p:cNvSpPr>
            <a:spLocks noChangeShapeType="1"/>
          </p:cNvSpPr>
          <p:nvPr/>
        </p:nvSpPr>
        <p:spPr bwMode="auto">
          <a:xfrm>
            <a:off x="3276600" y="5486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2" name="Line 16">
            <a:extLst>
              <a:ext uri="{FF2B5EF4-FFF2-40B4-BE49-F238E27FC236}">
                <a16:creationId xmlns:a16="http://schemas.microsoft.com/office/drawing/2014/main" id="{FD75A277-25D5-4D2F-BDF1-2C152F9626C8}"/>
              </a:ext>
            </a:extLst>
          </p:cNvPr>
          <p:cNvSpPr>
            <a:spLocks noChangeShapeType="1"/>
          </p:cNvSpPr>
          <p:nvPr/>
        </p:nvSpPr>
        <p:spPr bwMode="auto">
          <a:xfrm flipH="1">
            <a:off x="3276600" y="4876800"/>
            <a:ext cx="152400" cy="152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3" name="Oval 17">
            <a:extLst>
              <a:ext uri="{FF2B5EF4-FFF2-40B4-BE49-F238E27FC236}">
                <a16:creationId xmlns:a16="http://schemas.microsoft.com/office/drawing/2014/main" id="{1633DDE0-FD24-4DE1-BB49-646A884DE930}"/>
              </a:ext>
            </a:extLst>
          </p:cNvPr>
          <p:cNvSpPr>
            <a:spLocks noChangeArrowheads="1"/>
          </p:cNvSpPr>
          <p:nvPr/>
        </p:nvSpPr>
        <p:spPr bwMode="auto">
          <a:xfrm>
            <a:off x="2438400" y="4648200"/>
            <a:ext cx="1905000" cy="609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2" name="灯片编号占位符 1">
            <a:extLst>
              <a:ext uri="{FF2B5EF4-FFF2-40B4-BE49-F238E27FC236}">
                <a16:creationId xmlns:a16="http://schemas.microsoft.com/office/drawing/2014/main" id="{1CF9B423-3AD1-47E0-A009-3EC69BFD6780}"/>
              </a:ext>
            </a:extLst>
          </p:cNvPr>
          <p:cNvSpPr>
            <a:spLocks noGrp="1"/>
          </p:cNvSpPr>
          <p:nvPr>
            <p:ph type="sldNum" sz="quarter" idx="12"/>
          </p:nvPr>
        </p:nvSpPr>
        <p:spPr/>
        <p:txBody>
          <a:bodyPr/>
          <a:lstStyle/>
          <a:p>
            <a:fld id="{0E0F66E4-F918-4E84-900C-EBB0345C0212}" type="slidenum">
              <a:rPr lang="en-US" altLang="zh-CN" smtClean="0"/>
              <a:pPr/>
              <a:t>29</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fade">
                                      <p:cBhvr>
                                        <p:cTn id="7" dur="500"/>
                                        <p:tgtEl>
                                          <p:spTgt spid="911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44"/>
                                        </p:tgtEl>
                                        <p:attrNameLst>
                                          <p:attrName>style.visibility</p:attrName>
                                        </p:attrNameLst>
                                      </p:cBhvr>
                                      <p:to>
                                        <p:strVal val="visible"/>
                                      </p:to>
                                    </p:set>
                                    <p:animEffect transition="in" filter="fade">
                                      <p:cBhvr>
                                        <p:cTn id="10" dur="500"/>
                                        <p:tgtEl>
                                          <p:spTgt spid="911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53"/>
                                        </p:tgtEl>
                                        <p:attrNameLst>
                                          <p:attrName>style.visibility</p:attrName>
                                        </p:attrNameLst>
                                      </p:cBhvr>
                                      <p:to>
                                        <p:strVal val="visible"/>
                                      </p:to>
                                    </p:set>
                                    <p:animEffect transition="in" filter="fade">
                                      <p:cBhvr>
                                        <p:cTn id="13" dur="500"/>
                                        <p:tgtEl>
                                          <p:spTgt spid="911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52"/>
                                        </p:tgtEl>
                                        <p:attrNameLst>
                                          <p:attrName>style.visibility</p:attrName>
                                        </p:attrNameLst>
                                      </p:cBhvr>
                                      <p:to>
                                        <p:strVal val="visible"/>
                                      </p:to>
                                    </p:set>
                                    <p:animEffect transition="in" filter="fade">
                                      <p:cBhvr>
                                        <p:cTn id="16" dur="500"/>
                                        <p:tgtEl>
                                          <p:spTgt spid="9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nimBg="1"/>
      <p:bldP spid="91144" grpId="0" animBg="1"/>
      <p:bldP spid="91152" grpId="0" animBg="1"/>
      <p:bldP spid="911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EBD971B-3E5E-48A5-80E6-0B2663C0AEE6}"/>
              </a:ext>
            </a:extLst>
          </p:cNvPr>
          <p:cNvSpPr>
            <a:spLocks noGrp="1" noChangeArrowheads="1"/>
          </p:cNvSpPr>
          <p:nvPr>
            <p:ph type="ctrTitle"/>
          </p:nvPr>
        </p:nvSpPr>
        <p:spPr>
          <a:xfrm>
            <a:off x="684213" y="-27384"/>
            <a:ext cx="7772400" cy="1470025"/>
          </a:xfrm>
        </p:spPr>
        <p:txBody>
          <a:bodyPr/>
          <a:lstStyle/>
          <a:p>
            <a:pPr eaLnBrk="1" hangingPunct="1"/>
            <a:r>
              <a:rPr lang="zh-CN" altLang="en-US" dirty="0"/>
              <a:t>数理逻辑</a:t>
            </a:r>
            <a:r>
              <a:rPr lang="en-US" altLang="zh-CN" dirty="0"/>
              <a:t>(symbolic logic)</a:t>
            </a:r>
          </a:p>
        </p:txBody>
      </p:sp>
      <p:sp>
        <p:nvSpPr>
          <p:cNvPr id="8195" name="Rectangle 3">
            <a:extLst>
              <a:ext uri="{FF2B5EF4-FFF2-40B4-BE49-F238E27FC236}">
                <a16:creationId xmlns:a16="http://schemas.microsoft.com/office/drawing/2014/main" id="{29B32F60-674B-401F-AE41-EB053B381CE1}"/>
              </a:ext>
            </a:extLst>
          </p:cNvPr>
          <p:cNvSpPr>
            <a:spLocks noGrp="1" noChangeArrowheads="1"/>
          </p:cNvSpPr>
          <p:nvPr>
            <p:ph type="subTitle" idx="1"/>
          </p:nvPr>
        </p:nvSpPr>
        <p:spPr>
          <a:xfrm>
            <a:off x="1331913" y="1298178"/>
            <a:ext cx="6981825" cy="1752600"/>
          </a:xfrm>
          <a:noFill/>
        </p:spPr>
        <p:txBody>
          <a:bodyPr/>
          <a:lstStyle/>
          <a:p>
            <a:pPr algn="l" eaLnBrk="1" hangingPunct="1"/>
            <a:r>
              <a:rPr lang="zh-CN" altLang="en-US" sz="2800" dirty="0">
                <a:latin typeface="Times New Roman" panose="02020603050405020304" pitchFamily="18" charset="0"/>
              </a:rPr>
              <a:t>逻辑：是研究推理的科学。公元前四世纪</a:t>
            </a:r>
            <a:r>
              <a:rPr lang="zh-CN" altLang="en-US" sz="2800" dirty="0">
                <a:solidFill>
                  <a:srgbClr val="000000"/>
                </a:solidFill>
                <a:latin typeface="Times New Roman" panose="02020603050405020304" pitchFamily="18" charset="0"/>
              </a:rPr>
              <a:t>由希腊的</a:t>
            </a:r>
            <a:r>
              <a:rPr lang="zh-CN" altLang="en-US" sz="2800" dirty="0">
                <a:solidFill>
                  <a:srgbClr val="FF0000"/>
                </a:solidFill>
                <a:latin typeface="Times New Roman" panose="02020603050405020304" pitchFamily="18" charset="0"/>
              </a:rPr>
              <a:t>亚里斯多德</a:t>
            </a:r>
            <a:r>
              <a:rPr lang="zh-CN" altLang="en-US" sz="2800" dirty="0">
                <a:solidFill>
                  <a:srgbClr val="000000"/>
                </a:solidFill>
                <a:latin typeface="Times New Roman" panose="02020603050405020304" pitchFamily="18" charset="0"/>
              </a:rPr>
              <a:t>首创。作为一门独立科学，十七世纪，德国莱布尼兹给逻辑学引进了符号，又称为数理逻辑。</a:t>
            </a:r>
          </a:p>
        </p:txBody>
      </p:sp>
      <p:sp>
        <p:nvSpPr>
          <p:cNvPr id="8196" name="矩形 1">
            <a:extLst>
              <a:ext uri="{FF2B5EF4-FFF2-40B4-BE49-F238E27FC236}">
                <a16:creationId xmlns:a16="http://schemas.microsoft.com/office/drawing/2014/main" id="{650BB7D4-6675-4AC3-9E33-3EC44E5ED65E}"/>
              </a:ext>
            </a:extLst>
          </p:cNvPr>
          <p:cNvSpPr>
            <a:spLocks noChangeArrowheads="1"/>
          </p:cNvSpPr>
          <p:nvPr/>
        </p:nvSpPr>
        <p:spPr bwMode="auto">
          <a:xfrm>
            <a:off x="250825" y="3140968"/>
            <a:ext cx="88931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solidFill>
                  <a:srgbClr val="404580"/>
                </a:solidFill>
              </a:rPr>
              <a:t>利用计算的方法来代替人们思维中的逻辑推理过程，这种想法早在十七世纪就有人提出过。</a:t>
            </a:r>
            <a:r>
              <a:rPr lang="zh-CN" altLang="en-US" sz="1800" b="1" dirty="0">
                <a:solidFill>
                  <a:srgbClr val="FF0000"/>
                </a:solidFill>
              </a:rPr>
              <a:t>莱布尼茨</a:t>
            </a:r>
            <a:r>
              <a:rPr lang="zh-CN" altLang="en-US" sz="1800" b="1" dirty="0">
                <a:solidFill>
                  <a:srgbClr val="404580"/>
                </a:solidFill>
              </a:rPr>
              <a:t>就曾经设想过能不能创造一种“通用的科学语言”，可以把推理过程像数学一样利用公式来进行计算，从而得出正确的结论。由于当时的社会条件，他的想法并没有实现。但是他的思想却是现代数理逻辑部分内容的萌芽，从这个意义上讲，莱布尼茨可以说是数理逻辑的先驱 。</a:t>
            </a:r>
          </a:p>
          <a:p>
            <a:pPr>
              <a:spcBef>
                <a:spcPct val="0"/>
              </a:spcBef>
              <a:buFontTx/>
              <a:buNone/>
            </a:pPr>
            <a:r>
              <a:rPr lang="en-US" altLang="zh-CN" sz="1800" b="1" dirty="0">
                <a:solidFill>
                  <a:srgbClr val="404580"/>
                </a:solidFill>
              </a:rPr>
              <a:t>1847</a:t>
            </a:r>
            <a:r>
              <a:rPr lang="zh-CN" altLang="en-US" sz="1800" b="1" dirty="0">
                <a:solidFill>
                  <a:srgbClr val="404580"/>
                </a:solidFill>
              </a:rPr>
              <a:t>年，英国数学家</a:t>
            </a:r>
            <a:r>
              <a:rPr lang="zh-CN" altLang="en-US" sz="1800" b="1" dirty="0">
                <a:solidFill>
                  <a:srgbClr val="FF0000"/>
                </a:solidFill>
              </a:rPr>
              <a:t>布尔</a:t>
            </a:r>
            <a:r>
              <a:rPr lang="zh-CN" altLang="en-US" sz="1800" b="1" dirty="0">
                <a:solidFill>
                  <a:srgbClr val="404580"/>
                </a:solidFill>
              </a:rPr>
              <a:t>发表了</a:t>
            </a:r>
            <a:r>
              <a:rPr lang="en-US" altLang="zh-CN" sz="1800" b="1" dirty="0">
                <a:solidFill>
                  <a:srgbClr val="404580"/>
                </a:solidFill>
              </a:rPr>
              <a:t>《</a:t>
            </a:r>
            <a:r>
              <a:rPr lang="zh-CN" altLang="en-US" sz="1800" b="1" dirty="0">
                <a:solidFill>
                  <a:srgbClr val="404580"/>
                </a:solidFill>
              </a:rPr>
              <a:t>逻辑的数学分析</a:t>
            </a:r>
            <a:r>
              <a:rPr lang="en-US" altLang="zh-CN" sz="1800" b="1" dirty="0">
                <a:solidFill>
                  <a:srgbClr val="404580"/>
                </a:solidFill>
              </a:rPr>
              <a:t>》</a:t>
            </a:r>
            <a:r>
              <a:rPr lang="zh-CN" altLang="en-US" sz="1800" b="1" dirty="0">
                <a:solidFill>
                  <a:srgbClr val="404580"/>
                </a:solidFill>
              </a:rPr>
              <a:t>，建立了“布尔代数”，并创造一套符号系统，利用符号来表示逻辑中的各种概念。布尔建立了一系列的运算法则，利用代数的方法研究逻辑问题，初步奠定了数理逻辑的基础。</a:t>
            </a:r>
          </a:p>
          <a:p>
            <a:pPr>
              <a:spcBef>
                <a:spcPct val="0"/>
              </a:spcBef>
              <a:buFontTx/>
              <a:buNone/>
            </a:pPr>
            <a:r>
              <a:rPr lang="zh-CN" altLang="en-US" sz="1800" b="1" dirty="0">
                <a:solidFill>
                  <a:srgbClr val="404580"/>
                </a:solidFill>
              </a:rPr>
              <a:t>十九世纪末二十世纪初，数理逻辑有了比较大的发展，</a:t>
            </a:r>
            <a:r>
              <a:rPr lang="en-US" altLang="zh-CN" sz="1800" b="1" dirty="0">
                <a:solidFill>
                  <a:srgbClr val="404580"/>
                </a:solidFill>
              </a:rPr>
              <a:t>1884</a:t>
            </a:r>
            <a:r>
              <a:rPr lang="zh-CN" altLang="en-US" sz="1800" b="1" dirty="0">
                <a:solidFill>
                  <a:srgbClr val="404580"/>
                </a:solidFill>
              </a:rPr>
              <a:t>年，德国数学家</a:t>
            </a:r>
            <a:r>
              <a:rPr lang="zh-CN" altLang="en-US" sz="1800" b="1" dirty="0">
                <a:solidFill>
                  <a:srgbClr val="FF0000"/>
                </a:solidFill>
              </a:rPr>
              <a:t>弗雷格</a:t>
            </a:r>
            <a:r>
              <a:rPr lang="zh-CN" altLang="en-US" sz="1800" b="1" dirty="0">
                <a:solidFill>
                  <a:srgbClr val="404580"/>
                </a:solidFill>
              </a:rPr>
              <a:t>出版了</a:t>
            </a:r>
            <a:r>
              <a:rPr lang="en-US" altLang="zh-CN" sz="1800" b="1" dirty="0">
                <a:solidFill>
                  <a:srgbClr val="404580"/>
                </a:solidFill>
              </a:rPr>
              <a:t>《</a:t>
            </a:r>
            <a:r>
              <a:rPr lang="zh-CN" altLang="en-US" sz="1800" b="1" dirty="0">
                <a:solidFill>
                  <a:srgbClr val="404580"/>
                </a:solidFill>
              </a:rPr>
              <a:t>算术基础</a:t>
            </a:r>
            <a:r>
              <a:rPr lang="en-US" altLang="zh-CN" sz="1800" b="1" dirty="0">
                <a:solidFill>
                  <a:srgbClr val="404580"/>
                </a:solidFill>
              </a:rPr>
              <a:t>》</a:t>
            </a:r>
            <a:r>
              <a:rPr lang="zh-CN" altLang="en-US" sz="1800" b="1" dirty="0">
                <a:solidFill>
                  <a:srgbClr val="404580"/>
                </a:solidFill>
              </a:rPr>
              <a:t>一书，在书中引入量词的符号，使得数理逻辑的符号系统更加完备。对建立这门学科做出贡献的，还有美国人皮尔斯，他也在著作中引入了逻辑符号。从而使现代数理逻辑最基本的理论基础逐步形成，成为一门独立的学科。</a:t>
            </a:r>
          </a:p>
        </p:txBody>
      </p:sp>
      <p:sp>
        <p:nvSpPr>
          <p:cNvPr id="2" name="灯片编号占位符 1">
            <a:extLst>
              <a:ext uri="{FF2B5EF4-FFF2-40B4-BE49-F238E27FC236}">
                <a16:creationId xmlns:a16="http://schemas.microsoft.com/office/drawing/2014/main" id="{51305DDE-E427-4E0F-92A8-D05639F17D94}"/>
              </a:ext>
            </a:extLst>
          </p:cNvPr>
          <p:cNvSpPr>
            <a:spLocks noGrp="1"/>
          </p:cNvSpPr>
          <p:nvPr>
            <p:ph type="sldNum" sz="quarter" idx="12"/>
          </p:nvPr>
        </p:nvSpPr>
        <p:spPr/>
        <p:txBody>
          <a:bodyPr/>
          <a:lstStyle/>
          <a:p>
            <a:fld id="{4D5DAFBC-CD8C-435F-9C0D-762344491F12}" type="slidenum">
              <a:rPr lang="en-US" altLang="zh-CN" smtClean="0"/>
              <a:pPr/>
              <a:t>3</a:t>
            </a:fld>
            <a:endParaRPr lang="en-US" altLang="zh-CN"/>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A7C12DE-6108-4C08-A276-EB0079251AA8}"/>
              </a:ext>
            </a:extLst>
          </p:cNvPr>
          <p:cNvSpPr>
            <a:spLocks noGrp="1" noChangeArrowheads="1"/>
          </p:cNvSpPr>
          <p:nvPr>
            <p:ph type="title"/>
          </p:nvPr>
        </p:nvSpPr>
        <p:spPr/>
        <p:txBody>
          <a:bodyPr/>
          <a:lstStyle/>
          <a:p>
            <a:pPr eaLnBrk="1" hangingPunct="1"/>
            <a:r>
              <a:rPr lang="en-US" altLang="zh-CN" i="1" dirty="0"/>
              <a:t>Biconditional</a:t>
            </a:r>
            <a:r>
              <a:rPr lang="en-US" altLang="zh-CN" dirty="0"/>
              <a:t> (</a:t>
            </a:r>
            <a:r>
              <a:rPr lang="zh-CN" altLang="en-US" dirty="0"/>
              <a:t>等价联结词</a:t>
            </a:r>
            <a:r>
              <a:rPr lang="en-US" altLang="zh-CN" dirty="0"/>
              <a:t>)</a:t>
            </a:r>
          </a:p>
        </p:txBody>
      </p:sp>
      <p:sp>
        <p:nvSpPr>
          <p:cNvPr id="93187" name="Rectangle 3">
            <a:extLst>
              <a:ext uri="{FF2B5EF4-FFF2-40B4-BE49-F238E27FC236}">
                <a16:creationId xmlns:a16="http://schemas.microsoft.com/office/drawing/2014/main" id="{960E30D9-BB58-4262-BF94-663DAB808737}"/>
              </a:ext>
            </a:extLst>
          </p:cNvPr>
          <p:cNvSpPr>
            <a:spLocks noGrp="1" noChangeArrowheads="1"/>
          </p:cNvSpPr>
          <p:nvPr>
            <p:ph type="body" sz="half" idx="1"/>
          </p:nvPr>
        </p:nvSpPr>
        <p:spPr>
          <a:xfrm>
            <a:off x="457200" y="1600200"/>
            <a:ext cx="8229600" cy="4525963"/>
          </a:xfrm>
        </p:spPr>
        <p:txBody>
          <a:bodyPr/>
          <a:lstStyle/>
          <a:p>
            <a:pPr eaLnBrk="1" hangingPunct="1">
              <a:buFontTx/>
              <a:buNone/>
            </a:pPr>
            <a:r>
              <a:rPr lang="en-US" altLang="zh-CN" sz="2800" dirty="0"/>
              <a:t>The </a:t>
            </a:r>
            <a:r>
              <a:rPr lang="en-US" altLang="zh-CN" sz="2800" i="1" dirty="0">
                <a:solidFill>
                  <a:srgbClr val="C00000"/>
                </a:solidFill>
              </a:rPr>
              <a:t>biconditional</a:t>
            </a:r>
            <a:r>
              <a:rPr lang="en-US" altLang="zh-CN" sz="2800" dirty="0"/>
              <a:t> </a:t>
            </a:r>
            <a:r>
              <a:rPr lang="en-US" altLang="zh-CN" sz="2800" i="1" dirty="0"/>
              <a:t>p </a:t>
            </a:r>
            <a:r>
              <a:rPr lang="en-US" altLang="zh-CN" sz="2800" dirty="0">
                <a:sym typeface="Symbol" panose="05050102010706020507" pitchFamily="18" charset="2"/>
              </a:rPr>
              <a:t> </a:t>
            </a:r>
            <a:r>
              <a:rPr lang="en-US" altLang="zh-CN" sz="2800" i="1" dirty="0">
                <a:sym typeface="Symbol" panose="05050102010706020507" pitchFamily="18" charset="2"/>
              </a:rPr>
              <a:t>q </a:t>
            </a:r>
            <a:r>
              <a:rPr lang="en-US" altLang="zh-CN" sz="2800" dirty="0">
                <a:sym typeface="Symbol" panose="05050102010706020507" pitchFamily="18" charset="2"/>
              </a:rPr>
              <a:t>states that </a:t>
            </a:r>
            <a:r>
              <a:rPr lang="en-US" altLang="zh-CN" sz="2800" i="1" dirty="0">
                <a:sym typeface="Symbol" panose="05050102010706020507" pitchFamily="18" charset="2"/>
              </a:rPr>
              <a:t>p</a:t>
            </a:r>
            <a:r>
              <a:rPr lang="en-US" altLang="zh-CN" sz="2800" dirty="0">
                <a:sym typeface="Symbol" panose="05050102010706020507" pitchFamily="18" charset="2"/>
              </a:rPr>
              <a:t> is true </a:t>
            </a:r>
            <a:r>
              <a:rPr lang="en-US" altLang="zh-CN" sz="2800" i="1" dirty="0">
                <a:sym typeface="Symbol" panose="05050102010706020507" pitchFamily="18" charset="2"/>
              </a:rPr>
              <a:t>if and only if</a:t>
            </a:r>
            <a:r>
              <a:rPr lang="en-US" altLang="zh-CN" sz="2800" dirty="0">
                <a:sym typeface="Symbol" panose="05050102010706020507" pitchFamily="18" charset="2"/>
              </a:rPr>
              <a:t> </a:t>
            </a:r>
            <a:r>
              <a:rPr lang="en-US" altLang="zh-CN" sz="2800" i="1" dirty="0">
                <a:sym typeface="Symbol" panose="05050102010706020507" pitchFamily="18" charset="2"/>
              </a:rPr>
              <a:t>(IFF) q</a:t>
            </a:r>
            <a:r>
              <a:rPr lang="en-US" altLang="zh-CN" sz="2800" dirty="0">
                <a:sym typeface="Symbol" panose="05050102010706020507" pitchFamily="18" charset="2"/>
              </a:rPr>
              <a:t> is true.</a:t>
            </a:r>
          </a:p>
          <a:p>
            <a:pPr eaLnBrk="1" hangingPunct="1">
              <a:buFontTx/>
              <a:buNone/>
            </a:pPr>
            <a:r>
              <a:rPr lang="en-US" altLang="zh-CN" sz="2800" i="1" dirty="0">
                <a:solidFill>
                  <a:schemeClr val="accent2"/>
                </a:solidFill>
                <a:sym typeface="Symbol" panose="05050102010706020507" pitchFamily="18" charset="2"/>
              </a:rPr>
              <a:t>p </a:t>
            </a:r>
            <a:r>
              <a:rPr lang="en-US" altLang="zh-CN" sz="2800" dirty="0">
                <a:solidFill>
                  <a:schemeClr val="accent2"/>
                </a:solidFill>
                <a:sym typeface="Symbol" panose="05050102010706020507" pitchFamily="18" charset="2"/>
              </a:rPr>
              <a:t>= </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Donald Trump won the </a:t>
            </a:r>
            <a:r>
              <a:rPr lang="en-US" altLang="zh-CN" sz="2800" i="1" dirty="0">
                <a:sym typeface="Symbol" panose="05050102010706020507" pitchFamily="18" charset="2"/>
              </a:rPr>
              <a:t>2016</a:t>
            </a:r>
            <a:r>
              <a:rPr lang="en-US" altLang="zh-CN" sz="2800" dirty="0">
                <a:sym typeface="Symbol" panose="05050102010706020507" pitchFamily="18" charset="2"/>
              </a:rPr>
              <a:t> presidential </a:t>
            </a:r>
            <a:r>
              <a:rPr lang="en-US" altLang="zh-CN" sz="2800" i="1" dirty="0">
                <a:sym typeface="Symbol" panose="05050102010706020507" pitchFamily="18" charset="2"/>
              </a:rPr>
              <a:t>election</a:t>
            </a:r>
            <a:r>
              <a:rPr lang="en-US" altLang="zh-CN" sz="2800" dirty="0">
                <a:solidFill>
                  <a:schemeClr val="accent2"/>
                </a:solidFill>
                <a:sym typeface="Symbol" panose="05050102010706020507" pitchFamily="18" charset="2"/>
              </a:rPr>
              <a:t>.</a:t>
            </a:r>
            <a:r>
              <a:rPr lang="en-US" altLang="zh-CN" sz="2800" dirty="0">
                <a:solidFill>
                  <a:schemeClr val="accent2"/>
                </a:solidFill>
                <a:latin typeface="Times New Roman" panose="02020603050405020304" pitchFamily="18" charset="0"/>
                <a:sym typeface="Symbol" panose="05050102010706020507" pitchFamily="18" charset="2"/>
              </a:rPr>
              <a:t>”</a:t>
            </a:r>
            <a:endParaRPr lang="en-US" altLang="zh-CN" sz="2800" dirty="0">
              <a:solidFill>
                <a:schemeClr val="accent2"/>
              </a:solidFill>
              <a:sym typeface="Symbol" panose="05050102010706020507" pitchFamily="18" charset="2"/>
            </a:endParaRPr>
          </a:p>
          <a:p>
            <a:pPr eaLnBrk="1" hangingPunct="1">
              <a:buFontTx/>
              <a:buNone/>
            </a:pPr>
            <a:r>
              <a:rPr lang="en-US" altLang="zh-CN" sz="2800" i="1" dirty="0">
                <a:solidFill>
                  <a:schemeClr val="accent2"/>
                </a:solidFill>
                <a:sym typeface="Symbol" panose="05050102010706020507" pitchFamily="18" charset="2"/>
              </a:rPr>
              <a:t>q</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 </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Donald Trump </a:t>
            </a:r>
            <a:r>
              <a:rPr lang="en-US" altLang="zh-CN" sz="2800" dirty="0">
                <a:solidFill>
                  <a:schemeClr val="accent2"/>
                </a:solidFill>
                <a:sym typeface="Symbol" panose="05050102010706020507" pitchFamily="18" charset="2"/>
              </a:rPr>
              <a:t>was president for all of 2017.</a:t>
            </a:r>
            <a:r>
              <a:rPr lang="en-US" altLang="zh-CN" sz="2800" dirty="0">
                <a:solidFill>
                  <a:schemeClr val="accent2"/>
                </a:solidFill>
                <a:latin typeface="Times New Roman" panose="02020603050405020304" pitchFamily="18" charset="0"/>
                <a:sym typeface="Symbol" panose="05050102010706020507" pitchFamily="18" charset="2"/>
              </a:rPr>
              <a:t>”</a:t>
            </a:r>
            <a:endParaRPr lang="en-US" altLang="zh-CN" sz="2800" dirty="0">
              <a:solidFill>
                <a:schemeClr val="accent2"/>
              </a:solidFill>
              <a:sym typeface="Symbol" panose="05050102010706020507" pitchFamily="18" charset="2"/>
            </a:endParaRPr>
          </a:p>
          <a:p>
            <a:pPr eaLnBrk="1" hangingPunct="1">
              <a:buFontTx/>
              <a:buNone/>
            </a:pPr>
            <a:r>
              <a:rPr lang="en-US" altLang="zh-CN" sz="2800" i="1" dirty="0">
                <a:solidFill>
                  <a:schemeClr val="accent2"/>
                </a:solidFill>
              </a:rPr>
              <a:t>p </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q = </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If, and only if, </a:t>
            </a:r>
            <a:r>
              <a:rPr lang="en-US" altLang="zh-CN" sz="2800" dirty="0">
                <a:sym typeface="Symbol" panose="05050102010706020507" pitchFamily="18" charset="2"/>
              </a:rPr>
              <a:t>Donald Trump won the </a:t>
            </a:r>
            <a:r>
              <a:rPr lang="en-US" altLang="zh-CN" sz="2800" i="1" dirty="0">
                <a:sym typeface="Symbol" panose="05050102010706020507" pitchFamily="18" charset="2"/>
              </a:rPr>
              <a:t>2016</a:t>
            </a:r>
            <a:r>
              <a:rPr lang="en-US" altLang="zh-CN" sz="2800" dirty="0">
                <a:sym typeface="Symbol" panose="05050102010706020507" pitchFamily="18" charset="2"/>
              </a:rPr>
              <a:t> presidential </a:t>
            </a:r>
            <a:r>
              <a:rPr lang="en-US" altLang="zh-CN" sz="2800" i="1" dirty="0">
                <a:sym typeface="Symbol" panose="05050102010706020507" pitchFamily="18" charset="2"/>
              </a:rPr>
              <a:t>election</a:t>
            </a:r>
            <a:r>
              <a:rPr lang="en-US" altLang="zh-CN" sz="2800" dirty="0">
                <a:solidFill>
                  <a:schemeClr val="accent2"/>
                </a:solidFill>
                <a:sym typeface="Symbol" panose="05050102010706020507" pitchFamily="18" charset="2"/>
              </a:rPr>
              <a:t>, </a:t>
            </a:r>
            <a:r>
              <a:rPr lang="en-US" altLang="zh-CN" sz="2800" dirty="0">
                <a:sym typeface="Symbol" panose="05050102010706020507" pitchFamily="18" charset="2"/>
              </a:rPr>
              <a:t>Donald Trump </a:t>
            </a:r>
            <a:r>
              <a:rPr lang="en-US" altLang="zh-CN" sz="2800" dirty="0">
                <a:solidFill>
                  <a:schemeClr val="accent2"/>
                </a:solidFill>
                <a:sym typeface="Symbol" panose="05050102010706020507" pitchFamily="18" charset="2"/>
              </a:rPr>
              <a:t>was president for all of 2017.</a:t>
            </a:r>
            <a:r>
              <a:rPr lang="en-US" altLang="zh-CN" sz="2800" dirty="0">
                <a:solidFill>
                  <a:schemeClr val="accent2"/>
                </a:solidFill>
                <a:latin typeface="Times New Roman" panose="02020603050405020304" pitchFamily="18" charset="0"/>
                <a:sym typeface="Symbol" panose="05050102010706020507" pitchFamily="18" charset="2"/>
              </a:rPr>
              <a:t>”</a:t>
            </a:r>
            <a:endParaRPr lang="en-US" altLang="zh-CN" sz="2800" dirty="0">
              <a:solidFill>
                <a:schemeClr val="accent2"/>
              </a:solidFill>
              <a:sym typeface="Symbol" panose="05050102010706020507" pitchFamily="18" charset="2"/>
            </a:endParaRPr>
          </a:p>
        </p:txBody>
      </p:sp>
      <p:sp>
        <p:nvSpPr>
          <p:cNvPr id="93188" name="Text Box 4">
            <a:extLst>
              <a:ext uri="{FF2B5EF4-FFF2-40B4-BE49-F238E27FC236}">
                <a16:creationId xmlns:a16="http://schemas.microsoft.com/office/drawing/2014/main" id="{C7CE94A9-1CC9-4C45-8509-F09659FF89A3}"/>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A591C17F-364B-43E4-9F05-18E63D702323}"/>
              </a:ext>
            </a:extLst>
          </p:cNvPr>
          <p:cNvSpPr>
            <a:spLocks noGrp="1"/>
          </p:cNvSpPr>
          <p:nvPr>
            <p:ph type="sldNum" sz="quarter" idx="12"/>
          </p:nvPr>
        </p:nvSpPr>
        <p:spPr/>
        <p:txBody>
          <a:bodyPr/>
          <a:lstStyle/>
          <a:p>
            <a:fld id="{5066C72B-8237-4816-9F04-57E1CA9B5A28}" type="slidenum">
              <a:rPr lang="en-US" altLang="zh-CN" smtClean="0"/>
              <a:pPr/>
              <a:t>30</a:t>
            </a:fld>
            <a:endParaRPr lang="en-US" altLang="zh-CN"/>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91F0D99-B9EA-424F-B400-1D7BBC8A3121}"/>
              </a:ext>
            </a:extLst>
          </p:cNvPr>
          <p:cNvSpPr>
            <a:spLocks noGrp="1" noChangeArrowheads="1"/>
          </p:cNvSpPr>
          <p:nvPr>
            <p:ph type="title"/>
          </p:nvPr>
        </p:nvSpPr>
        <p:spPr/>
        <p:txBody>
          <a:bodyPr/>
          <a:lstStyle/>
          <a:p>
            <a:pPr eaLnBrk="1" hangingPunct="1"/>
            <a:r>
              <a:rPr lang="en-US" altLang="zh-CN"/>
              <a:t>Biconditional Truth Table</a:t>
            </a:r>
          </a:p>
        </p:txBody>
      </p:sp>
      <p:sp>
        <p:nvSpPr>
          <p:cNvPr id="95235" name="Rectangle 3">
            <a:extLst>
              <a:ext uri="{FF2B5EF4-FFF2-40B4-BE49-F238E27FC236}">
                <a16:creationId xmlns:a16="http://schemas.microsoft.com/office/drawing/2014/main" id="{812AB2B9-D52C-4D1E-9D84-AA4DDF8BCCA3}"/>
              </a:ext>
            </a:extLst>
          </p:cNvPr>
          <p:cNvSpPr>
            <a:spLocks noGrp="1" noChangeArrowheads="1"/>
          </p:cNvSpPr>
          <p:nvPr>
            <p:ph type="body" idx="1"/>
          </p:nvPr>
        </p:nvSpPr>
        <p:spPr>
          <a:xfrm>
            <a:off x="251520" y="1768475"/>
            <a:ext cx="8229600" cy="4273550"/>
          </a:xfrm>
        </p:spPr>
        <p:txBody>
          <a:bodyPr/>
          <a:lstStyle/>
          <a:p>
            <a:pPr eaLnBrk="1" hangingPunct="1">
              <a:lnSpc>
                <a:spcPct val="90000"/>
              </a:lnSpc>
            </a:pPr>
            <a:r>
              <a:rPr lang="en-US" altLang="zh-CN" i="1" dirty="0"/>
              <a:t>p </a:t>
            </a:r>
            <a:r>
              <a:rPr lang="en-US" altLang="zh-CN" dirty="0">
                <a:sym typeface="Symbol" panose="05050102010706020507" pitchFamily="18" charset="2"/>
              </a:rPr>
              <a:t></a:t>
            </a:r>
            <a:r>
              <a:rPr lang="en-US" altLang="zh-CN" i="1" dirty="0"/>
              <a:t> q </a:t>
            </a:r>
            <a:r>
              <a:rPr lang="en-US" altLang="zh-CN" dirty="0"/>
              <a:t>means that </a:t>
            </a:r>
            <a:r>
              <a:rPr lang="en-US" altLang="zh-CN" i="1" dirty="0"/>
              <a:t>p</a:t>
            </a:r>
            <a:r>
              <a:rPr lang="en-US" altLang="zh-CN" dirty="0"/>
              <a:t> and </a:t>
            </a:r>
            <a:r>
              <a:rPr lang="en-US" altLang="zh-CN" i="1" dirty="0"/>
              <a:t>q</a:t>
            </a:r>
            <a:br>
              <a:rPr lang="en-US" altLang="zh-CN" i="1" dirty="0"/>
            </a:br>
            <a:r>
              <a:rPr lang="en-US" altLang="zh-CN" dirty="0"/>
              <a:t>have the </a:t>
            </a:r>
            <a:r>
              <a:rPr lang="en-US" altLang="zh-CN" b="1" dirty="0"/>
              <a:t>same</a:t>
            </a:r>
            <a:r>
              <a:rPr lang="en-US" altLang="zh-CN" dirty="0"/>
              <a:t> truth value.</a:t>
            </a:r>
          </a:p>
          <a:p>
            <a:pPr eaLnBrk="1" hangingPunct="1">
              <a:lnSpc>
                <a:spcPct val="90000"/>
              </a:lnSpc>
            </a:pPr>
            <a:r>
              <a:rPr lang="en-US" altLang="zh-CN" dirty="0">
                <a:solidFill>
                  <a:schemeClr val="accent2"/>
                </a:solidFill>
              </a:rPr>
              <a:t>Note this truth table is the</a:t>
            </a:r>
            <a:br>
              <a:rPr lang="en-US" altLang="zh-CN" dirty="0">
                <a:solidFill>
                  <a:schemeClr val="accent2"/>
                </a:solidFill>
              </a:rPr>
            </a:br>
            <a:r>
              <a:rPr lang="en-US" altLang="zh-CN" dirty="0">
                <a:solidFill>
                  <a:schemeClr val="accent2"/>
                </a:solidFill>
              </a:rPr>
              <a:t>exact </a:t>
            </a:r>
            <a:r>
              <a:rPr lang="en-US" altLang="zh-CN" b="1" dirty="0">
                <a:solidFill>
                  <a:schemeClr val="accent2"/>
                </a:solidFill>
              </a:rPr>
              <a:t>opposite</a:t>
            </a:r>
            <a:r>
              <a:rPr lang="en-US" altLang="zh-CN" dirty="0">
                <a:solidFill>
                  <a:schemeClr val="accent2"/>
                </a:solidFill>
              </a:rPr>
              <a:t> of </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s!</a:t>
            </a:r>
          </a:p>
          <a:p>
            <a:pPr lvl="1" eaLnBrk="1" hangingPunct="1">
              <a:lnSpc>
                <a:spcPct val="90000"/>
              </a:lnSpc>
              <a:buFontTx/>
              <a:buNone/>
            </a:pPr>
            <a:r>
              <a:rPr lang="en-US" altLang="zh-CN" dirty="0">
                <a:solidFill>
                  <a:srgbClr val="006600"/>
                </a:solidFill>
              </a:rPr>
              <a:t>Thus, </a:t>
            </a:r>
            <a:r>
              <a:rPr lang="en-US" altLang="zh-CN" i="1" dirty="0">
                <a:solidFill>
                  <a:srgbClr val="006600"/>
                </a:solidFill>
              </a:rPr>
              <a:t>p </a:t>
            </a:r>
            <a:r>
              <a:rPr lang="en-US" altLang="zh-CN" dirty="0">
                <a:solidFill>
                  <a:srgbClr val="006600"/>
                </a:solidFill>
                <a:sym typeface="Symbol" panose="05050102010706020507" pitchFamily="18" charset="2"/>
              </a:rPr>
              <a:t></a:t>
            </a:r>
            <a:r>
              <a:rPr lang="en-US" altLang="zh-CN" i="1" dirty="0">
                <a:solidFill>
                  <a:srgbClr val="006600"/>
                </a:solidFill>
              </a:rPr>
              <a:t> q </a:t>
            </a:r>
            <a:r>
              <a:rPr lang="en-US" altLang="zh-CN" dirty="0">
                <a:solidFill>
                  <a:srgbClr val="006600"/>
                </a:solidFill>
              </a:rPr>
              <a:t>means </a:t>
            </a:r>
            <a:r>
              <a:rPr lang="en-US" altLang="zh-CN" dirty="0">
                <a:solidFill>
                  <a:srgbClr val="006600"/>
                </a:solidFill>
                <a:latin typeface="Times New Roman" panose="02020603050405020304" pitchFamily="18" charset="0"/>
              </a:rPr>
              <a:t>¬</a:t>
            </a:r>
            <a:r>
              <a:rPr lang="en-US" altLang="zh-CN" dirty="0">
                <a:solidFill>
                  <a:srgbClr val="006600"/>
                </a:solidFill>
              </a:rPr>
              <a:t>(</a:t>
            </a:r>
            <a:r>
              <a:rPr lang="en-US" altLang="zh-CN" i="1" dirty="0">
                <a:solidFill>
                  <a:srgbClr val="006600"/>
                </a:solidFill>
              </a:rPr>
              <a:t>p </a:t>
            </a:r>
            <a:r>
              <a:rPr lang="en-US" altLang="zh-CN" dirty="0">
                <a:solidFill>
                  <a:srgbClr val="006600"/>
                </a:solidFill>
                <a:sym typeface="Symbol" panose="05050102010706020507" pitchFamily="18" charset="2"/>
              </a:rPr>
              <a:t> </a:t>
            </a:r>
            <a:r>
              <a:rPr lang="en-US" altLang="zh-CN" i="1" dirty="0">
                <a:solidFill>
                  <a:srgbClr val="006600"/>
                </a:solidFill>
                <a:sym typeface="Symbol" panose="05050102010706020507" pitchFamily="18" charset="2"/>
              </a:rPr>
              <a:t>q</a:t>
            </a:r>
            <a:r>
              <a:rPr lang="en-US" altLang="zh-CN" dirty="0">
                <a:solidFill>
                  <a:srgbClr val="006600"/>
                </a:solidFill>
                <a:sym typeface="Symbol" panose="05050102010706020507" pitchFamily="18" charset="2"/>
              </a:rPr>
              <a:t>)</a:t>
            </a:r>
            <a:endParaRPr lang="en-US" altLang="zh-CN" dirty="0">
              <a:solidFill>
                <a:srgbClr val="006600"/>
              </a:solidFill>
            </a:endParaRPr>
          </a:p>
          <a:p>
            <a:pPr eaLnBrk="1" hangingPunct="1">
              <a:lnSpc>
                <a:spcPct val="90000"/>
              </a:lnSpc>
            </a:pPr>
            <a:r>
              <a:rPr lang="en-US" altLang="zh-CN" i="1" dirty="0">
                <a:solidFill>
                  <a:srgbClr val="FF0000"/>
                </a:solidFill>
              </a:rPr>
              <a:t>p </a:t>
            </a:r>
            <a:r>
              <a:rPr lang="en-US" altLang="zh-CN" dirty="0">
                <a:solidFill>
                  <a:srgbClr val="FF0000"/>
                </a:solidFill>
                <a:sym typeface="Symbol" panose="05050102010706020507" pitchFamily="18" charset="2"/>
              </a:rPr>
              <a:t></a:t>
            </a:r>
            <a:r>
              <a:rPr lang="en-US" altLang="zh-CN" i="1" dirty="0">
                <a:solidFill>
                  <a:srgbClr val="FF0000"/>
                </a:solidFill>
              </a:rPr>
              <a:t> q </a:t>
            </a:r>
            <a:r>
              <a:rPr lang="en-US" altLang="zh-CN" dirty="0">
                <a:solidFill>
                  <a:srgbClr val="FF0000"/>
                </a:solidFill>
              </a:rPr>
              <a:t>does </a:t>
            </a:r>
            <a:r>
              <a:rPr lang="en-US" altLang="zh-CN" b="1" dirty="0">
                <a:solidFill>
                  <a:srgbClr val="FF0000"/>
                </a:solidFill>
              </a:rPr>
              <a:t>not </a:t>
            </a:r>
            <a:r>
              <a:rPr lang="en-US" altLang="zh-CN" dirty="0">
                <a:solidFill>
                  <a:srgbClr val="FF0000"/>
                </a:solidFill>
              </a:rPr>
              <a:t>imply</a:t>
            </a:r>
            <a:br>
              <a:rPr lang="en-US" altLang="zh-CN" dirty="0">
                <a:solidFill>
                  <a:srgbClr val="FF0000"/>
                </a:solidFill>
              </a:rPr>
            </a:br>
            <a:r>
              <a:rPr lang="en-US" altLang="zh-CN" dirty="0">
                <a:solidFill>
                  <a:srgbClr val="FF0000"/>
                </a:solidFill>
              </a:rPr>
              <a:t>that </a:t>
            </a:r>
            <a:r>
              <a:rPr lang="en-US" altLang="zh-CN" i="1" dirty="0">
                <a:solidFill>
                  <a:srgbClr val="FF0000"/>
                </a:solidFill>
              </a:rPr>
              <a:t>p</a:t>
            </a:r>
            <a:r>
              <a:rPr lang="en-US" altLang="zh-CN" dirty="0">
                <a:solidFill>
                  <a:srgbClr val="FF0000"/>
                </a:solidFill>
              </a:rPr>
              <a:t> and </a:t>
            </a:r>
            <a:r>
              <a:rPr lang="en-US" altLang="zh-CN" i="1" dirty="0">
                <a:solidFill>
                  <a:srgbClr val="FF0000"/>
                </a:solidFill>
              </a:rPr>
              <a:t>q</a:t>
            </a:r>
            <a:r>
              <a:rPr lang="en-US" altLang="zh-CN" dirty="0">
                <a:solidFill>
                  <a:srgbClr val="FF0000"/>
                </a:solidFill>
              </a:rPr>
              <a:t> are true, </a:t>
            </a:r>
            <a:br>
              <a:rPr lang="en-US" altLang="zh-CN" dirty="0">
                <a:solidFill>
                  <a:srgbClr val="FF0000"/>
                </a:solidFill>
              </a:rPr>
            </a:br>
            <a:r>
              <a:rPr lang="en-US" altLang="zh-CN" dirty="0">
                <a:solidFill>
                  <a:srgbClr val="FF0000"/>
                </a:solidFill>
              </a:rPr>
              <a:t>or that either of them causes the other.</a:t>
            </a:r>
            <a:endParaRPr lang="en-US" altLang="zh-CN" dirty="0">
              <a:solidFill>
                <a:srgbClr val="FF0000"/>
              </a:solidFill>
              <a:sym typeface="Symbol" panose="05050102010706020507" pitchFamily="18" charset="2"/>
            </a:endParaRPr>
          </a:p>
        </p:txBody>
      </p:sp>
      <p:sp>
        <p:nvSpPr>
          <p:cNvPr id="95237" name="Text Box 5">
            <a:extLst>
              <a:ext uri="{FF2B5EF4-FFF2-40B4-BE49-F238E27FC236}">
                <a16:creationId xmlns:a16="http://schemas.microsoft.com/office/drawing/2014/main" id="{AFDD2F93-F915-4833-8D82-20D570A9BD43}"/>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7" name="Table 3">
            <a:extLst>
              <a:ext uri="{FF2B5EF4-FFF2-40B4-BE49-F238E27FC236}">
                <a16:creationId xmlns:a16="http://schemas.microsoft.com/office/drawing/2014/main" id="{EE5B90EC-F160-4948-8486-3E605513D37C}"/>
              </a:ext>
            </a:extLst>
          </p:cNvPr>
          <p:cNvGraphicFramePr>
            <a:graphicFrameLocks noGrp="1"/>
          </p:cNvGraphicFramePr>
          <p:nvPr>
            <p:extLst>
              <p:ext uri="{D42A27DB-BD31-4B8C-83A1-F6EECF244321}">
                <p14:modId xmlns:p14="http://schemas.microsoft.com/office/powerpoint/2010/main" val="4225002460"/>
              </p:ext>
            </p:extLst>
          </p:nvPr>
        </p:nvGraphicFramePr>
        <p:xfrm>
          <a:off x="5508104" y="2060848"/>
          <a:ext cx="3600000" cy="22860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457200">
                <a:tc>
                  <a:txBody>
                    <a:bodyPr/>
                    <a:lstStyle/>
                    <a:p>
                      <a:r>
                        <a:rPr lang="en-US" sz="2400" b="0"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rPr>
                        <a:t>p </a:t>
                      </a:r>
                      <a:r>
                        <a:rPr lang="en-US" sz="2400" b="0" dirty="0">
                          <a:latin typeface="+mj-lt"/>
                          <a:ea typeface="Cambria Math"/>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80385FDF-7E97-422A-A3FF-93011F3176F8}"/>
              </a:ext>
            </a:extLst>
          </p:cNvPr>
          <p:cNvSpPr>
            <a:spLocks noGrp="1"/>
          </p:cNvSpPr>
          <p:nvPr>
            <p:ph type="sldNum" sz="quarter" idx="12"/>
          </p:nvPr>
        </p:nvSpPr>
        <p:spPr/>
        <p:txBody>
          <a:bodyPr/>
          <a:lstStyle/>
          <a:p>
            <a:fld id="{0E0F66E4-F918-4E84-900C-EBB0345C0212}" type="slidenum">
              <a:rPr lang="en-US" altLang="zh-CN" smtClean="0"/>
              <a:pPr/>
              <a:t>31</a:t>
            </a:fld>
            <a:endParaRPr lang="en-US" altLang="zh-CN"/>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1EA0B61-C49E-47F0-87BB-02DF16816DFB}"/>
              </a:ext>
            </a:extLst>
          </p:cNvPr>
          <p:cNvSpPr>
            <a:spLocks noGrp="1" noChangeArrowheads="1"/>
          </p:cNvSpPr>
          <p:nvPr>
            <p:ph type="title"/>
          </p:nvPr>
        </p:nvSpPr>
        <p:spPr>
          <a:xfrm>
            <a:off x="14807" y="119063"/>
            <a:ext cx="8229601" cy="1143000"/>
          </a:xfrm>
        </p:spPr>
        <p:txBody>
          <a:bodyPr/>
          <a:lstStyle/>
          <a:p>
            <a:pPr eaLnBrk="1" hangingPunct="1"/>
            <a:r>
              <a:rPr lang="en-US" altLang="zh-CN" dirty="0"/>
              <a:t>Boolean Operations Summary</a:t>
            </a:r>
          </a:p>
        </p:txBody>
      </p:sp>
      <p:sp>
        <p:nvSpPr>
          <p:cNvPr id="97283" name="Rectangle 3">
            <a:extLst>
              <a:ext uri="{FF2B5EF4-FFF2-40B4-BE49-F238E27FC236}">
                <a16:creationId xmlns:a16="http://schemas.microsoft.com/office/drawing/2014/main" id="{BBD23626-A44D-4331-9A0C-2D69D8515FFA}"/>
              </a:ext>
            </a:extLst>
          </p:cNvPr>
          <p:cNvSpPr>
            <a:spLocks noGrp="1" noChangeArrowheads="1"/>
          </p:cNvSpPr>
          <p:nvPr>
            <p:ph type="body" idx="1"/>
          </p:nvPr>
        </p:nvSpPr>
        <p:spPr>
          <a:xfrm>
            <a:off x="255983" y="1235075"/>
            <a:ext cx="7772401" cy="4343400"/>
          </a:xfrm>
        </p:spPr>
        <p:txBody>
          <a:bodyPr/>
          <a:lstStyle/>
          <a:p>
            <a:pPr eaLnBrk="1" hangingPunct="1"/>
            <a:r>
              <a:rPr lang="en-US" altLang="zh-CN" dirty="0">
                <a:solidFill>
                  <a:schemeClr val="accent2"/>
                </a:solidFill>
              </a:rPr>
              <a:t>We have seen 1 unary operator (out of the 4 possible) and 5 binary operators:</a:t>
            </a:r>
          </a:p>
        </p:txBody>
      </p:sp>
      <p:graphicFrame>
        <p:nvGraphicFramePr>
          <p:cNvPr id="97284" name="Object 4">
            <a:extLst>
              <a:ext uri="{FF2B5EF4-FFF2-40B4-BE49-F238E27FC236}">
                <a16:creationId xmlns:a16="http://schemas.microsoft.com/office/drawing/2014/main" id="{FB5DA969-3E29-48F8-A628-757F781230C2}"/>
              </a:ext>
            </a:extLst>
          </p:cNvPr>
          <p:cNvGraphicFramePr>
            <a:graphicFrameLocks noChangeAspect="1"/>
          </p:cNvGraphicFramePr>
          <p:nvPr>
            <p:extLst>
              <p:ext uri="{D42A27DB-BD31-4B8C-83A1-F6EECF244321}">
                <p14:modId xmlns:p14="http://schemas.microsoft.com/office/powerpoint/2010/main" val="1098760236"/>
              </p:ext>
            </p:extLst>
          </p:nvPr>
        </p:nvGraphicFramePr>
        <p:xfrm>
          <a:off x="652463" y="2806940"/>
          <a:ext cx="7131050" cy="2741612"/>
        </p:xfrm>
        <a:graphic>
          <a:graphicData uri="http://schemas.openxmlformats.org/presentationml/2006/ole">
            <mc:AlternateContent xmlns:mc="http://schemas.openxmlformats.org/markup-compatibility/2006">
              <mc:Choice xmlns:v="urn:schemas-microsoft-com:vml" Requires="v">
                <p:oleObj name="Document" r:id="rId3" imgW="7141464" imgH="2843784" progId="Word.Document.8">
                  <p:embed/>
                </p:oleObj>
              </mc:Choice>
              <mc:Fallback>
                <p:oleObj name="Document" r:id="rId3" imgW="7141464" imgH="284378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3" y="2806940"/>
                        <a:ext cx="7131050" cy="2741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5" name="Text Box 5">
            <a:extLst>
              <a:ext uri="{FF2B5EF4-FFF2-40B4-BE49-F238E27FC236}">
                <a16:creationId xmlns:a16="http://schemas.microsoft.com/office/drawing/2014/main" id="{0E2FE683-268E-4532-903D-4D5EB8A862CC}"/>
              </a:ext>
            </a:extLst>
          </p:cNvPr>
          <p:cNvSpPr txBox="1">
            <a:spLocks noChangeArrowheads="1"/>
          </p:cNvSpPr>
          <p:nvPr/>
        </p:nvSpPr>
        <p:spPr bwMode="auto">
          <a:xfrm>
            <a:off x="4284663" y="44450"/>
            <a:ext cx="467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BFD1BFDA-47E4-4A16-9431-9DF8F8A2D143}"/>
              </a:ext>
            </a:extLst>
          </p:cNvPr>
          <p:cNvSpPr>
            <a:spLocks noGrp="1"/>
          </p:cNvSpPr>
          <p:nvPr>
            <p:ph type="sldNum" sz="quarter" idx="12"/>
          </p:nvPr>
        </p:nvSpPr>
        <p:spPr/>
        <p:txBody>
          <a:bodyPr/>
          <a:lstStyle/>
          <a:p>
            <a:fld id="{0E0F66E4-F918-4E84-900C-EBB0345C0212}" type="slidenum">
              <a:rPr lang="en-US" altLang="zh-CN" smtClean="0"/>
              <a:pPr/>
              <a:t>32</a:t>
            </a:fld>
            <a:endParaRPr lang="en-US" altLang="zh-CN"/>
          </a:p>
        </p:txBody>
      </p:sp>
      <p:pic>
        <p:nvPicPr>
          <p:cNvPr id="4" name="图片 3">
            <a:extLst>
              <a:ext uri="{FF2B5EF4-FFF2-40B4-BE49-F238E27FC236}">
                <a16:creationId xmlns:a16="http://schemas.microsoft.com/office/drawing/2014/main" id="{97F3833E-EF32-4F35-9A5B-AD99EF4EBE34}"/>
              </a:ext>
            </a:extLst>
          </p:cNvPr>
          <p:cNvPicPr>
            <a:picLocks noChangeAspect="1"/>
          </p:cNvPicPr>
          <p:nvPr/>
        </p:nvPicPr>
        <p:blipFill>
          <a:blip r:embed="rId5"/>
          <a:stretch>
            <a:fillRect/>
          </a:stretch>
        </p:blipFill>
        <p:spPr>
          <a:xfrm>
            <a:off x="5673486" y="2340483"/>
            <a:ext cx="3013314" cy="2005583"/>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1"/>
                </a:solidFill>
              </a:rPr>
              <a:t>Precedence (</a:t>
            </a:r>
            <a:r>
              <a:rPr lang="zh-CN" altLang="en-US" sz="3600" dirty="0">
                <a:solidFill>
                  <a:schemeClr val="tx1"/>
                </a:solidFill>
              </a:rPr>
              <a:t>优先级</a:t>
            </a:r>
            <a:r>
              <a:rPr lang="en-US" sz="3600" dirty="0">
                <a:solidFill>
                  <a:schemeClr val="tx1"/>
                </a:solidFill>
              </a:rPr>
              <a:t>) of Logical Operators</a:t>
            </a:r>
          </a:p>
        </p:txBody>
      </p:sp>
      <p:graphicFrame>
        <p:nvGraphicFramePr>
          <p:cNvPr id="4" name="Table 2"/>
          <p:cNvGraphicFramePr>
            <a:graphicFrameLocks noGrp="1"/>
          </p:cNvGraphicFramePr>
          <p:nvPr>
            <p:extLst>
              <p:ext uri="{D42A27DB-BD31-4B8C-83A1-F6EECF244321}">
                <p14:modId xmlns:p14="http://schemas.microsoft.com/office/powerpoint/2010/main" val="1432771130"/>
              </p:ext>
            </p:extLst>
          </p:nvPr>
        </p:nvGraphicFramePr>
        <p:xfrm>
          <a:off x="1828800" y="1447800"/>
          <a:ext cx="5486400" cy="274320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831567363"/>
                    </a:ext>
                  </a:extLst>
                </a:gridCol>
                <a:gridCol w="2743200">
                  <a:extLst>
                    <a:ext uri="{9D8B030D-6E8A-4147-A177-3AD203B41FA5}">
                      <a16:colId xmlns:a16="http://schemas.microsoft.com/office/drawing/2014/main" val="1633824391"/>
                    </a:ext>
                  </a:extLst>
                </a:gridCol>
              </a:tblGrid>
              <a:tr h="457200">
                <a:tc>
                  <a:txBody>
                    <a:bodyPr/>
                    <a:lstStyle/>
                    <a:p>
                      <a:r>
                        <a:rPr lang="en-US" sz="2400" dirty="0"/>
                        <a:t>Operator</a:t>
                      </a: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Precedence</a:t>
                      </a: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b="0" i="0" dirty="0">
                          <a:latin typeface="Cambria Math" pitchFamily="18" charset="0"/>
                          <a:ea typeface="Cambria Math" pitchFamily="18" charset="0"/>
                          <a:sym typeface="Symbol"/>
                        </a:rPr>
                        <a:t>¬</a:t>
                      </a:r>
                      <a:endParaRPr lang="en-US" sz="2400" b="0" i="0" dirty="0">
                        <a:latin typeface="+mj-lt"/>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1</a:t>
                      </a:r>
                      <a:endParaRPr lang="en-US" sz="2400" b="0" dirty="0">
                        <a:latin typeface="+mj-lt"/>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b="0" dirty="0">
                          <a:latin typeface="Cambria Math" pitchFamily="18" charset="0"/>
                          <a:ea typeface="Cambria Math" pitchFamily="18" charset="0"/>
                          <a:sym typeface="Symbol" panose="05050102010706020507" pitchFamily="18" charset="2"/>
                        </a:rPr>
                        <a:t>∧</a:t>
                      </a:r>
                      <a:endParaRPr lang="en-US" sz="2400" b="0" dirty="0">
                        <a:latin typeface="+mj-lt"/>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2</a:t>
                      </a:r>
                      <a:endParaRPr lang="en-US" sz="2400" b="0" dirty="0">
                        <a:latin typeface="+mj-lt"/>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dirty="0">
                          <a:latin typeface="Cambria Math" pitchFamily="18" charset="0"/>
                          <a:ea typeface="Cambria Math" pitchFamily="18" charset="0"/>
                          <a:sym typeface="Symbol" panose="05050102010706020507" pitchFamily="18" charset="2"/>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3</a:t>
                      </a: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4</a:t>
                      </a: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a:sym typeface="Symbol" panose="05050102010706020507" pitchFamily="18" charset="2"/>
                        </a:rPr>
                        <a:t></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Times New Roman" pitchFamily="18" charset="0"/>
                        <a:sym typeface="Symbol" pitchFamily="18" charset="2"/>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5</a:t>
                      </a: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2965957"/>
                  </a:ext>
                </a:extLst>
              </a:tr>
            </a:tbl>
          </a:graphicData>
        </a:graphic>
      </p:graphicFrame>
      <p:sp>
        <p:nvSpPr>
          <p:cNvPr id="3" name="Content Placeholder 3"/>
          <p:cNvSpPr>
            <a:spLocks noGrp="1"/>
          </p:cNvSpPr>
          <p:nvPr>
            <p:ph idx="1"/>
          </p:nvPr>
        </p:nvSpPr>
        <p:spPr>
          <a:xfrm>
            <a:off x="457200" y="4495800"/>
            <a:ext cx="7499176" cy="1828800"/>
          </a:xfrm>
        </p:spPr>
        <p:txBody>
          <a:bodyPr/>
          <a:lstStyle/>
          <a:p>
            <a:pPr>
              <a:spcBef>
                <a:spcPts val="600"/>
              </a:spcBef>
            </a:pPr>
            <a:r>
              <a:rPr lang="en-US" i="1" dirty="0">
                <a:ea typeface="Cambria Math" pitchFamily="18" charset="0"/>
              </a:rPr>
              <a:t>p </a:t>
            </a:r>
            <a:r>
              <a:rPr lang="en-US" dirty="0">
                <a:latin typeface="Cambria Math" panose="02040503050406030204" pitchFamily="18" charset="0"/>
                <a:ea typeface="Cambria Math" panose="02040503050406030204" pitchFamily="18" charset="0"/>
                <a:sym typeface="Symbol"/>
              </a:rPr>
              <a:t>∨</a:t>
            </a:r>
            <a:r>
              <a:rPr lang="en-US" dirty="0">
                <a:ea typeface="Cambria Math" pitchFamily="18" charset="0"/>
                <a:sym typeface="Symbol"/>
              </a:rPr>
              <a:t> </a:t>
            </a:r>
            <a:r>
              <a:rPr lang="en-US" i="1" dirty="0">
                <a:ea typeface="Cambria Math" pitchFamily="18" charset="0"/>
                <a:sym typeface="Symbol"/>
              </a:rPr>
              <a:t>q </a:t>
            </a:r>
            <a:r>
              <a:rPr lang="en-US" dirty="0">
                <a:latin typeface="Calibri" panose="020F0502020204030204" pitchFamily="34" charset="0"/>
                <a:ea typeface="Cambria Math" pitchFamily="18" charset="0"/>
                <a:sym typeface="Symbol"/>
              </a:rPr>
              <a:t>→</a:t>
            </a:r>
            <a:r>
              <a:rPr lang="en-US" i="1" dirty="0">
                <a:ea typeface="Cambria Math" pitchFamily="18" charset="0"/>
                <a:sym typeface="Symbol"/>
              </a:rPr>
              <a:t> </a:t>
            </a:r>
            <a:r>
              <a:rPr lang="en-US" dirty="0">
                <a:latin typeface="Cambria Math" panose="02040503050406030204" pitchFamily="18" charset="0"/>
                <a:ea typeface="Cambria Math" panose="02040503050406030204" pitchFamily="18" charset="0"/>
                <a:sym typeface="Symbol"/>
              </a:rPr>
              <a:t>¬</a:t>
            </a:r>
            <a:r>
              <a:rPr lang="en-US" i="1" dirty="0">
                <a:ea typeface="Cambria Math" pitchFamily="18" charset="0"/>
                <a:sym typeface="Symbol"/>
              </a:rPr>
              <a:t>r </a:t>
            </a:r>
            <a:r>
              <a:rPr lang="en-US" dirty="0">
                <a:ea typeface="Cambria Math" pitchFamily="18" charset="0"/>
                <a:sym typeface="Symbol"/>
              </a:rPr>
              <a:t>is equivalent to</a:t>
            </a:r>
            <a:r>
              <a:rPr lang="en-US" dirty="0">
                <a:ea typeface="Cambria Math" pitchFamily="18" charset="0"/>
              </a:rPr>
              <a:t> (</a:t>
            </a:r>
            <a:r>
              <a:rPr lang="en-US" i="1" dirty="0">
                <a:ea typeface="Cambria Math" pitchFamily="18" charset="0"/>
              </a:rPr>
              <a:t>p </a:t>
            </a:r>
            <a:r>
              <a:rPr lang="en-US" dirty="0">
                <a:latin typeface="Cambria Math" panose="02040503050406030204" pitchFamily="18" charset="0"/>
                <a:ea typeface="Cambria Math" panose="02040503050406030204" pitchFamily="18" charset="0"/>
                <a:sym typeface="Symbol"/>
              </a:rPr>
              <a:t>∨ </a:t>
            </a:r>
            <a:r>
              <a:rPr lang="en-US" i="1" dirty="0">
                <a:ea typeface="Cambria Math" pitchFamily="18" charset="0"/>
                <a:sym typeface="Symbol"/>
              </a:rPr>
              <a:t>q</a:t>
            </a:r>
            <a:r>
              <a:rPr lang="en-US" dirty="0">
                <a:ea typeface="Cambria Math" pitchFamily="18" charset="0"/>
                <a:sym typeface="Symbol"/>
              </a:rPr>
              <a:t>)</a:t>
            </a:r>
            <a:r>
              <a:rPr lang="en-US" i="1" dirty="0">
                <a:ea typeface="Cambria Math" pitchFamily="18" charset="0"/>
                <a:sym typeface="Symbol"/>
              </a:rPr>
              <a:t> </a:t>
            </a:r>
            <a:r>
              <a:rPr lang="en-US" dirty="0">
                <a:latin typeface="Calibri" panose="020F0502020204030204" pitchFamily="34" charset="0"/>
                <a:ea typeface="Cambria Math" pitchFamily="18" charset="0"/>
                <a:sym typeface="Symbol"/>
              </a:rPr>
              <a:t>→</a:t>
            </a:r>
            <a:r>
              <a:rPr lang="en-US" i="1" dirty="0">
                <a:ea typeface="Cambria Math" pitchFamily="18" charset="0"/>
                <a:sym typeface="Symbol"/>
              </a:rPr>
              <a:t> </a:t>
            </a:r>
            <a:r>
              <a:rPr lang="en-US" dirty="0">
                <a:latin typeface="Cambria Math" panose="02040503050406030204" pitchFamily="18" charset="0"/>
                <a:ea typeface="Cambria Math" panose="02040503050406030204" pitchFamily="18" charset="0"/>
                <a:sym typeface="Symbol"/>
              </a:rPr>
              <a:t>¬</a:t>
            </a:r>
            <a:r>
              <a:rPr lang="en-US" i="1" dirty="0">
                <a:ea typeface="Cambria Math" pitchFamily="18" charset="0"/>
                <a:sym typeface="Symbol"/>
              </a:rPr>
              <a:t>r</a:t>
            </a:r>
          </a:p>
          <a:p>
            <a:pPr>
              <a:spcBef>
                <a:spcPts val="600"/>
              </a:spcBef>
            </a:pPr>
            <a:r>
              <a:rPr lang="en-US" dirty="0">
                <a:ea typeface="Cambria Math" pitchFamily="18" charset="0"/>
                <a:sym typeface="Symbol"/>
              </a:rPr>
              <a:t>If the intended meaning is </a:t>
            </a:r>
            <a:r>
              <a:rPr lang="en-US" i="1" dirty="0">
                <a:ea typeface="Cambria Math" pitchFamily="18" charset="0"/>
              </a:rPr>
              <a:t>p </a:t>
            </a:r>
            <a:r>
              <a:rPr lang="en-US" dirty="0">
                <a:latin typeface="Cambria Math" panose="02040503050406030204" pitchFamily="18" charset="0"/>
                <a:ea typeface="Cambria Math" panose="02040503050406030204" pitchFamily="18" charset="0"/>
                <a:sym typeface="Symbol"/>
              </a:rPr>
              <a:t>∨</a:t>
            </a:r>
            <a:r>
              <a:rPr lang="en-US" dirty="0">
                <a:ea typeface="Cambria Math" pitchFamily="18" charset="0"/>
                <a:sym typeface="Symbol"/>
              </a:rPr>
              <a:t>(</a:t>
            </a:r>
            <a:r>
              <a:rPr lang="en-US" i="1" dirty="0">
                <a:ea typeface="Cambria Math" pitchFamily="18" charset="0"/>
                <a:sym typeface="Symbol"/>
              </a:rPr>
              <a:t>q </a:t>
            </a:r>
            <a:r>
              <a:rPr lang="en-US" dirty="0">
                <a:latin typeface="Calibri" panose="020F0502020204030204" pitchFamily="34" charset="0"/>
                <a:ea typeface="Cambria Math" pitchFamily="18" charset="0"/>
                <a:sym typeface="Symbol"/>
              </a:rPr>
              <a:t>→</a:t>
            </a:r>
            <a:r>
              <a:rPr lang="en-US" i="1" dirty="0">
                <a:ea typeface="Cambria Math" pitchFamily="18" charset="0"/>
                <a:sym typeface="Symbol"/>
              </a:rPr>
              <a:t> </a:t>
            </a:r>
            <a:r>
              <a:rPr lang="en-US" dirty="0">
                <a:latin typeface="Cambria Math" panose="02040503050406030204" pitchFamily="18" charset="0"/>
                <a:ea typeface="Cambria Math" panose="02040503050406030204" pitchFamily="18" charset="0"/>
                <a:sym typeface="Symbol"/>
              </a:rPr>
              <a:t>¬</a:t>
            </a:r>
            <a:r>
              <a:rPr lang="en-US" i="1" dirty="0">
                <a:ea typeface="Cambria Math" pitchFamily="18" charset="0"/>
                <a:sym typeface="Symbol"/>
              </a:rPr>
              <a:t>r</a:t>
            </a:r>
            <a:r>
              <a:rPr lang="en-US" dirty="0">
                <a:ea typeface="Cambria Math" pitchFamily="18" charset="0"/>
                <a:sym typeface="Symbol"/>
              </a:rPr>
              <a:t>)</a:t>
            </a:r>
          </a:p>
          <a:p>
            <a:pPr>
              <a:spcBef>
                <a:spcPts val="600"/>
              </a:spcBef>
            </a:pPr>
            <a:r>
              <a:rPr lang="en-US" dirty="0">
                <a:ea typeface="Cambria Math" pitchFamily="18" charset="0"/>
                <a:sym typeface="Symbol"/>
              </a:rPr>
              <a:t>then parentheses must be used.</a:t>
            </a:r>
            <a:endParaRPr lang="en-US" dirty="0"/>
          </a:p>
        </p:txBody>
      </p:sp>
    </p:spTree>
    <p:extLst>
      <p:ext uri="{BB962C8B-B14F-4D97-AF65-F5344CB8AC3E}">
        <p14:creationId xmlns:p14="http://schemas.microsoft.com/office/powerpoint/2010/main" val="219987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EFF8FF1-905B-4448-8F9C-30EECA4345CE}"/>
              </a:ext>
            </a:extLst>
          </p:cNvPr>
          <p:cNvSpPr>
            <a:spLocks noGrp="1" noChangeArrowheads="1"/>
          </p:cNvSpPr>
          <p:nvPr>
            <p:ph type="title"/>
          </p:nvPr>
        </p:nvSpPr>
        <p:spPr/>
        <p:txBody>
          <a:bodyPr/>
          <a:lstStyle/>
          <a:p>
            <a:pPr eaLnBrk="1" hangingPunct="1"/>
            <a:r>
              <a:rPr lang="en-US" altLang="zh-CN" dirty="0"/>
              <a:t>Truth Tables For Compound Propositions</a:t>
            </a:r>
          </a:p>
        </p:txBody>
      </p:sp>
      <p:sp>
        <p:nvSpPr>
          <p:cNvPr id="41987" name="Rectangle 3">
            <a:extLst>
              <a:ext uri="{FF2B5EF4-FFF2-40B4-BE49-F238E27FC236}">
                <a16:creationId xmlns:a16="http://schemas.microsoft.com/office/drawing/2014/main" id="{CD27876D-ED2A-4528-AF7D-A8C5865EF5A8}"/>
              </a:ext>
            </a:extLst>
          </p:cNvPr>
          <p:cNvSpPr>
            <a:spLocks noGrp="1" noChangeArrowheads="1"/>
          </p:cNvSpPr>
          <p:nvPr>
            <p:ph type="body" idx="1"/>
          </p:nvPr>
        </p:nvSpPr>
        <p:spPr/>
        <p:txBody>
          <a:bodyPr/>
          <a:lstStyle/>
          <a:p>
            <a:pPr eaLnBrk="1" hangingPunct="1"/>
            <a:r>
              <a:rPr lang="zh-CN" altLang="en-US"/>
              <a:t>在命题公式中，对于分量指派真值的各种可能组合，就确定了这个命题公式的各种真值情况，把它汇列成表，就是命题公式的真值表。</a:t>
            </a:r>
          </a:p>
        </p:txBody>
      </p:sp>
      <p:sp>
        <p:nvSpPr>
          <p:cNvPr id="2" name="灯片编号占位符 1">
            <a:extLst>
              <a:ext uri="{FF2B5EF4-FFF2-40B4-BE49-F238E27FC236}">
                <a16:creationId xmlns:a16="http://schemas.microsoft.com/office/drawing/2014/main" id="{86A91E65-AECF-4E61-89E5-AF005B9930C3}"/>
              </a:ext>
            </a:extLst>
          </p:cNvPr>
          <p:cNvSpPr>
            <a:spLocks noGrp="1"/>
          </p:cNvSpPr>
          <p:nvPr>
            <p:ph type="sldNum" sz="quarter" idx="12"/>
          </p:nvPr>
        </p:nvSpPr>
        <p:spPr/>
        <p:txBody>
          <a:bodyPr/>
          <a:lstStyle/>
          <a:p>
            <a:fld id="{0E0F66E4-F918-4E84-900C-EBB0345C0212}" type="slidenum">
              <a:rPr lang="en-US" altLang="zh-CN" smtClean="0"/>
              <a:pPr/>
              <a:t>34</a:t>
            </a:fld>
            <a:endParaRPr lang="en-US" altLang="zh-CN"/>
          </a:p>
        </p:txBody>
      </p:sp>
    </p:spTree>
    <p:extLst>
      <p:ext uri="{BB962C8B-B14F-4D97-AF65-F5344CB8AC3E}">
        <p14:creationId xmlns:p14="http://schemas.microsoft.com/office/powerpoint/2010/main" val="44937783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Truth Tables For Compound Propositions</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3000" dirty="0"/>
              <a:t>Construction of a truth table:</a:t>
            </a:r>
          </a:p>
          <a:p>
            <a:pPr>
              <a:spcBef>
                <a:spcPts val="600"/>
              </a:spcBef>
            </a:pPr>
            <a:r>
              <a:rPr lang="en-US" sz="3000" dirty="0"/>
              <a:t>Rows</a:t>
            </a:r>
          </a:p>
          <a:p>
            <a:pPr lvl="1">
              <a:spcBef>
                <a:spcPts val="600"/>
              </a:spcBef>
            </a:pPr>
            <a:r>
              <a:rPr lang="en-US" sz="2600" dirty="0"/>
              <a:t>Need a row for every possible combination of values  for the  atomic propositions.</a:t>
            </a:r>
          </a:p>
          <a:p>
            <a:pPr>
              <a:spcBef>
                <a:spcPts val="600"/>
              </a:spcBef>
            </a:pPr>
            <a:r>
              <a:rPr lang="en-US" sz="3000" dirty="0"/>
              <a:t>Columns</a:t>
            </a:r>
          </a:p>
          <a:p>
            <a:pPr lvl="1">
              <a:spcBef>
                <a:spcPts val="600"/>
              </a:spcBef>
            </a:pPr>
            <a:r>
              <a:rPr lang="en-US" sz="2600" dirty="0"/>
              <a:t>Need a column for the compound proposition (usually at far right)</a:t>
            </a:r>
          </a:p>
          <a:p>
            <a:pPr lvl="1">
              <a:spcBef>
                <a:spcPts val="600"/>
              </a:spcBef>
            </a:pPr>
            <a:r>
              <a:rPr lang="en-US" sz="2600" dirty="0"/>
              <a:t>Need a column for the truth value of each expression that occurs in the compound proposition as it is built up.</a:t>
            </a:r>
          </a:p>
          <a:p>
            <a:pPr lvl="2">
              <a:spcBef>
                <a:spcPts val="600"/>
              </a:spcBef>
            </a:pPr>
            <a:r>
              <a:rPr lang="en-US" sz="2200" dirty="0"/>
              <a:t>This includes the atomic propositions</a:t>
            </a:r>
          </a:p>
        </p:txBody>
      </p:sp>
    </p:spTree>
    <p:extLst>
      <p:ext uri="{BB962C8B-B14F-4D97-AF65-F5344CB8AC3E}">
        <p14:creationId xmlns:p14="http://schemas.microsoft.com/office/powerpoint/2010/main" val="982057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Truth Table</a:t>
            </a:r>
          </a:p>
        </p:txBody>
      </p:sp>
      <p:sp>
        <p:nvSpPr>
          <p:cNvPr id="3" name="Content Placeholder 2"/>
          <p:cNvSpPr>
            <a:spLocks noGrp="1"/>
          </p:cNvSpPr>
          <p:nvPr>
            <p:ph idx="1"/>
          </p:nvPr>
        </p:nvSpPr>
        <p:spPr>
          <a:xfrm>
            <a:off x="457200" y="1295400"/>
            <a:ext cx="8321040" cy="5257800"/>
          </a:xfrm>
        </p:spPr>
        <p:txBody>
          <a:bodyPr/>
          <a:lstStyle/>
          <a:p>
            <a:r>
              <a:rPr lang="en-US" dirty="0"/>
              <a:t>Construct a truth table for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 </a:t>
            </a:r>
            <a:r>
              <a:rPr lang="en-US" dirty="0">
                <a:ea typeface="Cambria Math" pitchFamily="18" charset="0"/>
              </a:rPr>
              <a:t>→</a:t>
            </a:r>
            <a:r>
              <a:rPr lang="en-US" i="1" dirty="0">
                <a:ea typeface="Cambria Math" pitchFamily="18" charset="0"/>
              </a:rPr>
              <a:t> </a:t>
            </a:r>
            <a:r>
              <a:rPr lang="en-US" dirty="0">
                <a:latin typeface="Cambria Math"/>
                <a:ea typeface="Cambria Math"/>
              </a:rPr>
              <a:t>¬</a:t>
            </a:r>
            <a:r>
              <a:rPr lang="en-US" i="1" dirty="0">
                <a:ea typeface="Cambria Math" pitchFamily="18" charset="0"/>
              </a:rPr>
              <a:t>r</a:t>
            </a:r>
            <a:endParaRPr lang="en-US" dirty="0"/>
          </a:p>
        </p:txBody>
      </p:sp>
      <p:graphicFrame>
        <p:nvGraphicFramePr>
          <p:cNvPr id="4" name="Table 3"/>
          <p:cNvGraphicFramePr>
            <a:graphicFrameLocks noGrp="1"/>
          </p:cNvGraphicFramePr>
          <p:nvPr/>
        </p:nvGraphicFramePr>
        <p:xfrm>
          <a:off x="457200" y="2133600"/>
          <a:ext cx="8229600" cy="4114800"/>
        </p:xfrm>
        <a:graphic>
          <a:graphicData uri="http://schemas.openxmlformats.org/drawingml/2006/table">
            <a:tbl>
              <a:tblPr firstRow="1" bandRow="1">
                <a:tableStyleId>{21E4AEA4-8DFA-4A89-87EB-49C32662AFE0}</a:tableStyleId>
              </a:tblPr>
              <a:tblGrid>
                <a:gridCol w="1280160">
                  <a:extLst>
                    <a:ext uri="{9D8B030D-6E8A-4147-A177-3AD203B41FA5}">
                      <a16:colId xmlns:a16="http://schemas.microsoft.com/office/drawing/2014/main" val="831567363"/>
                    </a:ext>
                  </a:extLst>
                </a:gridCol>
                <a:gridCol w="1280160">
                  <a:extLst>
                    <a:ext uri="{9D8B030D-6E8A-4147-A177-3AD203B41FA5}">
                      <a16:colId xmlns:a16="http://schemas.microsoft.com/office/drawing/2014/main" val="1633824391"/>
                    </a:ext>
                  </a:extLst>
                </a:gridCol>
                <a:gridCol w="1280160">
                  <a:extLst>
                    <a:ext uri="{9D8B030D-6E8A-4147-A177-3AD203B41FA5}">
                      <a16:colId xmlns:a16="http://schemas.microsoft.com/office/drawing/2014/main" val="2270511431"/>
                    </a:ext>
                  </a:extLst>
                </a:gridCol>
                <a:gridCol w="1280160">
                  <a:extLst>
                    <a:ext uri="{9D8B030D-6E8A-4147-A177-3AD203B41FA5}">
                      <a16:colId xmlns:a16="http://schemas.microsoft.com/office/drawing/2014/main" val="2468978270"/>
                    </a:ext>
                  </a:extLst>
                </a:gridCol>
                <a:gridCol w="1280160">
                  <a:extLst>
                    <a:ext uri="{9D8B030D-6E8A-4147-A177-3AD203B41FA5}">
                      <a16:colId xmlns:a16="http://schemas.microsoft.com/office/drawing/2014/main" val="1828901928"/>
                    </a:ext>
                  </a:extLst>
                </a:gridCol>
                <a:gridCol w="1828800">
                  <a:extLst>
                    <a:ext uri="{9D8B030D-6E8A-4147-A177-3AD203B41FA5}">
                      <a16:colId xmlns:a16="http://schemas.microsoft.com/office/drawing/2014/main" val="973339140"/>
                    </a:ext>
                  </a:extLst>
                </a:gridCol>
              </a:tblGrid>
              <a:tr h="457200">
                <a:tc>
                  <a:txBody>
                    <a:bodyPr/>
                    <a:lstStyle/>
                    <a:p>
                      <a:r>
                        <a:rPr lang="en-US" sz="2400" b="1"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rPr>
                        <a:t>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r</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 </a:t>
                      </a:r>
                      <a:r>
                        <a:rPr lang="en-US" sz="2400" b="1" i="1" dirty="0">
                          <a:ea typeface="Cambria Math" pitchFamily="18" charset="0"/>
                        </a:rPr>
                        <a:t>q</a:t>
                      </a:r>
                      <a:r>
                        <a:rPr lang="en-US" sz="2400" b="1" i="0" dirty="0">
                          <a:ea typeface="Cambria Math" pitchFamily="18" charset="0"/>
                        </a:rPr>
                        <a:t> → </a:t>
                      </a:r>
                      <a:r>
                        <a:rPr lang="en-US" sz="2400" b="1" i="0" dirty="0">
                          <a:latin typeface="Cambria Math"/>
                          <a:ea typeface="Cambria Math"/>
                        </a:rPr>
                        <a:t>¬</a:t>
                      </a:r>
                      <a:r>
                        <a:rPr lang="en-US" sz="2400" b="1" i="1" dirty="0">
                          <a:ea typeface="Cambria Math" pitchFamily="18" charset="0"/>
                        </a:rPr>
                        <a:t>r</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03610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78784"/>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Tree>
    <p:extLst>
      <p:ext uri="{BB962C8B-B14F-4D97-AF65-F5344CB8AC3E}">
        <p14:creationId xmlns:p14="http://schemas.microsoft.com/office/powerpoint/2010/main" val="2649461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Equivalent Propositions</a:t>
            </a:r>
          </a:p>
        </p:txBody>
      </p:sp>
      <p:sp>
        <p:nvSpPr>
          <p:cNvPr id="3" name="Content Placeholder 2"/>
          <p:cNvSpPr>
            <a:spLocks noGrp="1"/>
          </p:cNvSpPr>
          <p:nvPr>
            <p:ph idx="1"/>
          </p:nvPr>
        </p:nvSpPr>
        <p:spPr>
          <a:xfrm>
            <a:off x="457200" y="1295400"/>
            <a:ext cx="8321040" cy="2971800"/>
          </a:xfrm>
        </p:spPr>
        <p:txBody>
          <a:bodyPr/>
          <a:lstStyle/>
          <a:p>
            <a:r>
              <a:rPr lang="en-US" sz="2800" dirty="0"/>
              <a:t>Two propositions are </a:t>
            </a:r>
            <a:r>
              <a:rPr lang="en-US" sz="2800" i="1" dirty="0">
                <a:solidFill>
                  <a:srgbClr val="C00000"/>
                </a:solidFill>
              </a:rPr>
              <a:t>equivalent</a:t>
            </a:r>
            <a:r>
              <a:rPr lang="en-US" sz="2800" b="1" dirty="0"/>
              <a:t> (</a:t>
            </a:r>
            <a:r>
              <a:rPr lang="zh-CN" altLang="en-US" sz="2800" b="1" dirty="0"/>
              <a:t>等价</a:t>
            </a:r>
            <a:r>
              <a:rPr lang="en-US" sz="2800" b="1" dirty="0"/>
              <a:t>) </a:t>
            </a:r>
            <a:r>
              <a:rPr lang="en-US" sz="2800" dirty="0"/>
              <a:t>if they always have the same truth value.</a:t>
            </a:r>
            <a:endParaRPr lang="en-US" sz="2800" b="1" dirty="0"/>
          </a:p>
          <a:p>
            <a:r>
              <a:rPr lang="en-US" sz="2800" b="1" dirty="0"/>
              <a:t>Example</a:t>
            </a:r>
            <a:r>
              <a:rPr lang="en-US" sz="2800" dirty="0"/>
              <a:t>: Show using a truth table that the conditional is equivalent to the contrapositive.</a:t>
            </a:r>
          </a:p>
          <a:p>
            <a:r>
              <a:rPr lang="en-US" sz="2800" b="1" dirty="0"/>
              <a:t>Solution:</a:t>
            </a:r>
            <a:r>
              <a:rPr lang="en-US" sz="2800" dirty="0"/>
              <a:t> </a:t>
            </a:r>
          </a:p>
        </p:txBody>
      </p:sp>
      <p:graphicFrame>
        <p:nvGraphicFramePr>
          <p:cNvPr id="4" name="Table 3"/>
          <p:cNvGraphicFramePr>
            <a:graphicFrameLocks noGrp="1"/>
          </p:cNvGraphicFramePr>
          <p:nvPr>
            <p:extLst>
              <p:ext uri="{D42A27DB-BD31-4B8C-83A1-F6EECF244321}">
                <p14:modId xmlns:p14="http://schemas.microsoft.com/office/powerpoint/2010/main" val="368246171"/>
              </p:ext>
            </p:extLst>
          </p:nvPr>
        </p:nvGraphicFramePr>
        <p:xfrm>
          <a:off x="685800" y="4005064"/>
          <a:ext cx="8092440" cy="2286000"/>
        </p:xfrm>
        <a:graphic>
          <a:graphicData uri="http://schemas.openxmlformats.org/drawingml/2006/table">
            <a:tbl>
              <a:tblPr firstRow="1" bandRow="1">
                <a:tableStyleId>{21E4AEA4-8DFA-4A89-87EB-49C32662AFE0}</a:tableStyleId>
              </a:tblPr>
              <a:tblGrid>
                <a:gridCol w="1317374">
                  <a:extLst>
                    <a:ext uri="{9D8B030D-6E8A-4147-A177-3AD203B41FA5}">
                      <a16:colId xmlns:a16="http://schemas.microsoft.com/office/drawing/2014/main" val="831567363"/>
                    </a:ext>
                  </a:extLst>
                </a:gridCol>
                <a:gridCol w="1317374">
                  <a:extLst>
                    <a:ext uri="{9D8B030D-6E8A-4147-A177-3AD203B41FA5}">
                      <a16:colId xmlns:a16="http://schemas.microsoft.com/office/drawing/2014/main" val="1633824391"/>
                    </a:ext>
                  </a:extLst>
                </a:gridCol>
                <a:gridCol w="1317374">
                  <a:extLst>
                    <a:ext uri="{9D8B030D-6E8A-4147-A177-3AD203B41FA5}">
                      <a16:colId xmlns:a16="http://schemas.microsoft.com/office/drawing/2014/main" val="2270511431"/>
                    </a:ext>
                  </a:extLst>
                </a:gridCol>
                <a:gridCol w="1317374">
                  <a:extLst>
                    <a:ext uri="{9D8B030D-6E8A-4147-A177-3AD203B41FA5}">
                      <a16:colId xmlns:a16="http://schemas.microsoft.com/office/drawing/2014/main" val="2468978270"/>
                    </a:ext>
                  </a:extLst>
                </a:gridCol>
                <a:gridCol w="1317374">
                  <a:extLst>
                    <a:ext uri="{9D8B030D-6E8A-4147-A177-3AD203B41FA5}">
                      <a16:colId xmlns:a16="http://schemas.microsoft.com/office/drawing/2014/main" val="1828901928"/>
                    </a:ext>
                  </a:extLst>
                </a:gridCol>
                <a:gridCol w="1505570">
                  <a:extLst>
                    <a:ext uri="{9D8B030D-6E8A-4147-A177-3AD203B41FA5}">
                      <a16:colId xmlns:a16="http://schemas.microsoft.com/office/drawing/2014/main" val="973339140"/>
                    </a:ext>
                  </a:extLst>
                </a:gridCol>
              </a:tblGrid>
              <a:tr h="457200">
                <a:tc>
                  <a:txBody>
                    <a:bodyPr/>
                    <a:lstStyle/>
                    <a:p>
                      <a:r>
                        <a:rPr lang="en-US" sz="2400" b="1"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i="0" dirty="0">
                          <a:latin typeface="Cambria Math"/>
                          <a:ea typeface="Cambria Math"/>
                        </a:rPr>
                        <a:t>¬</a:t>
                      </a:r>
                      <a:r>
                        <a:rPr lang="en-US" sz="2400" b="1" i="1" dirty="0">
                          <a:ea typeface="Cambria Math" pitchFamily="18" charset="0"/>
                        </a:rPr>
                        <a:t>p</a:t>
                      </a:r>
                      <a:endParaRPr lang="en-US" sz="2400" b="1" i="1" kern="1200" dirty="0">
                        <a:solidFill>
                          <a:schemeClr val="lt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a:t>
                      </a:r>
                      <a:r>
                        <a:rPr lang="en-US" sz="2400" b="1" i="0" dirty="0">
                          <a:ea typeface="Cambria Math" pitchFamily="18" charset="0"/>
                        </a:rPr>
                        <a:t>→</a:t>
                      </a:r>
                      <a:r>
                        <a:rPr lang="en-US" sz="2400" b="1" i="0" dirty="0">
                          <a:latin typeface="Cambria Math" pitchFamily="18" charset="0"/>
                          <a:ea typeface="Cambria Math" pitchFamily="18" charset="0"/>
                        </a:rPr>
                        <a:t>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q</a:t>
                      </a:r>
                      <a:r>
                        <a:rPr lang="en-US" sz="2400" b="1" i="0" dirty="0">
                          <a:ea typeface="Cambria Math" pitchFamily="18" charset="0"/>
                        </a:rPr>
                        <a:t> → </a:t>
                      </a:r>
                      <a:r>
                        <a:rPr lang="en-US" sz="2400" b="1" i="0" dirty="0">
                          <a:latin typeface="Cambria Math"/>
                          <a:ea typeface="Cambria Math"/>
                        </a:rPr>
                        <a:t>¬</a:t>
                      </a:r>
                      <a:r>
                        <a:rPr lang="en-US" sz="2400" b="1" i="1" dirty="0">
                          <a:ea typeface="Cambria Math" pitchFamily="18" charset="0"/>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Tree>
    <p:extLst>
      <p:ext uri="{BB962C8B-B14F-4D97-AF65-F5344CB8AC3E}">
        <p14:creationId xmlns:p14="http://schemas.microsoft.com/office/powerpoint/2010/main" val="115344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048"/>
            <a:ext cx="9144000" cy="1188720"/>
          </a:xfrm>
        </p:spPr>
        <p:txBody>
          <a:bodyPr/>
          <a:lstStyle/>
          <a:p>
            <a:r>
              <a:rPr lang="en-US" dirty="0">
                <a:solidFill>
                  <a:schemeClr val="tx1"/>
                </a:solidFill>
              </a:rPr>
              <a:t>Using a Truth Table to Show Non-Equivalence</a:t>
            </a:r>
          </a:p>
        </p:txBody>
      </p:sp>
      <p:sp>
        <p:nvSpPr>
          <p:cNvPr id="3" name="Content Placeholder 2"/>
          <p:cNvSpPr>
            <a:spLocks noGrp="1"/>
          </p:cNvSpPr>
          <p:nvPr>
            <p:ph idx="1"/>
          </p:nvPr>
        </p:nvSpPr>
        <p:spPr>
          <a:xfrm>
            <a:off x="457200" y="1431032"/>
            <a:ext cx="8321040" cy="2286000"/>
          </a:xfrm>
        </p:spPr>
        <p:txBody>
          <a:bodyPr/>
          <a:lstStyle/>
          <a:p>
            <a:r>
              <a:rPr lang="en-US" sz="2800" b="1" dirty="0"/>
              <a:t> Example</a:t>
            </a:r>
            <a:r>
              <a:rPr lang="en-US" sz="2800" dirty="0"/>
              <a:t>: Show using truth tables that neither  the converse nor inverse of an implication are not equivalent to the implication.</a:t>
            </a:r>
          </a:p>
          <a:p>
            <a:r>
              <a:rPr lang="en-US" sz="2800" b="1" dirty="0"/>
              <a:t>Solution:</a:t>
            </a:r>
            <a:endParaRPr lang="en-US" sz="2800" dirty="0"/>
          </a:p>
        </p:txBody>
      </p:sp>
      <p:graphicFrame>
        <p:nvGraphicFramePr>
          <p:cNvPr id="4" name="Table 3"/>
          <p:cNvGraphicFramePr>
            <a:graphicFrameLocks noGrp="1"/>
          </p:cNvGraphicFramePr>
          <p:nvPr/>
        </p:nvGraphicFramePr>
        <p:xfrm>
          <a:off x="457200" y="3733800"/>
          <a:ext cx="8229600" cy="2286000"/>
        </p:xfrm>
        <a:graphic>
          <a:graphicData uri="http://schemas.openxmlformats.org/drawingml/2006/table">
            <a:tbl>
              <a:tblPr firstRow="1" bandRow="1">
                <a:tableStyleId>{21E4AEA4-8DFA-4A89-87EB-49C32662AFE0}</a:tableStyleId>
              </a:tblPr>
              <a:tblGrid>
                <a:gridCol w="1097523">
                  <a:extLst>
                    <a:ext uri="{9D8B030D-6E8A-4147-A177-3AD203B41FA5}">
                      <a16:colId xmlns:a16="http://schemas.microsoft.com/office/drawing/2014/main" val="831567363"/>
                    </a:ext>
                  </a:extLst>
                </a:gridCol>
                <a:gridCol w="1097523">
                  <a:extLst>
                    <a:ext uri="{9D8B030D-6E8A-4147-A177-3AD203B41FA5}">
                      <a16:colId xmlns:a16="http://schemas.microsoft.com/office/drawing/2014/main" val="1633824391"/>
                    </a:ext>
                  </a:extLst>
                </a:gridCol>
                <a:gridCol w="1097523">
                  <a:extLst>
                    <a:ext uri="{9D8B030D-6E8A-4147-A177-3AD203B41FA5}">
                      <a16:colId xmlns:a16="http://schemas.microsoft.com/office/drawing/2014/main" val="2270511431"/>
                    </a:ext>
                  </a:extLst>
                </a:gridCol>
                <a:gridCol w="1097523">
                  <a:extLst>
                    <a:ext uri="{9D8B030D-6E8A-4147-A177-3AD203B41FA5}">
                      <a16:colId xmlns:a16="http://schemas.microsoft.com/office/drawing/2014/main" val="2468978270"/>
                    </a:ext>
                  </a:extLst>
                </a:gridCol>
                <a:gridCol w="1097523">
                  <a:extLst>
                    <a:ext uri="{9D8B030D-6E8A-4147-A177-3AD203B41FA5}">
                      <a16:colId xmlns:a16="http://schemas.microsoft.com/office/drawing/2014/main" val="1828901928"/>
                    </a:ext>
                  </a:extLst>
                </a:gridCol>
                <a:gridCol w="1487673">
                  <a:extLst>
                    <a:ext uri="{9D8B030D-6E8A-4147-A177-3AD203B41FA5}">
                      <a16:colId xmlns:a16="http://schemas.microsoft.com/office/drawing/2014/main" val="973339140"/>
                    </a:ext>
                  </a:extLst>
                </a:gridCol>
                <a:gridCol w="1254312">
                  <a:extLst>
                    <a:ext uri="{9D8B030D-6E8A-4147-A177-3AD203B41FA5}">
                      <a16:colId xmlns:a16="http://schemas.microsoft.com/office/drawing/2014/main" val="2209165444"/>
                    </a:ext>
                  </a:extLst>
                </a:gridCol>
              </a:tblGrid>
              <a:tr h="457200">
                <a:tc>
                  <a:txBody>
                    <a:bodyPr/>
                    <a:lstStyle/>
                    <a:p>
                      <a:r>
                        <a:rPr lang="en-US" sz="2400" b="1"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i="0" dirty="0">
                          <a:latin typeface="Cambria Math"/>
                          <a:ea typeface="Cambria Math"/>
                        </a:rPr>
                        <a:t>¬</a:t>
                      </a:r>
                      <a:r>
                        <a:rPr lang="en-US" sz="2400" b="1" i="1" dirty="0">
                          <a:ea typeface="Cambria Math" pitchFamily="18" charset="0"/>
                        </a:rPr>
                        <a:t>p</a:t>
                      </a:r>
                      <a:endParaRPr lang="en-US" sz="2400" b="1" i="1" kern="1200" dirty="0">
                        <a:solidFill>
                          <a:schemeClr val="lt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a:t>
                      </a:r>
                      <a:r>
                        <a:rPr lang="en-US" sz="2400" b="1" i="0" dirty="0">
                          <a:ea typeface="Cambria Math" pitchFamily="18" charset="0"/>
                        </a:rPr>
                        <a:t>→</a:t>
                      </a:r>
                      <a:r>
                        <a:rPr lang="en-US" sz="2400" b="1" i="0" dirty="0">
                          <a:latin typeface="Cambria Math" pitchFamily="18" charset="0"/>
                          <a:ea typeface="Cambria Math" pitchFamily="18" charset="0"/>
                        </a:rPr>
                        <a:t>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p</a:t>
                      </a:r>
                      <a:r>
                        <a:rPr lang="en-US" sz="2400" b="1" i="0" dirty="0">
                          <a:ea typeface="Cambria Math" pitchFamily="18" charset="0"/>
                        </a:rPr>
                        <a:t> → </a:t>
                      </a:r>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q</a:t>
                      </a:r>
                      <a:r>
                        <a:rPr lang="en-US" sz="2400" b="1" i="0" dirty="0">
                          <a:latin typeface="Cambria Math" pitchFamily="18" charset="0"/>
                          <a:ea typeface="Cambria Math" pitchFamily="18" charset="0"/>
                        </a:rPr>
                        <a:t> </a:t>
                      </a:r>
                      <a:r>
                        <a:rPr lang="en-US" sz="2400" b="1" i="0" dirty="0">
                          <a:ea typeface="Cambria Math" pitchFamily="18" charset="0"/>
                        </a:rPr>
                        <a:t>→</a:t>
                      </a:r>
                      <a:r>
                        <a:rPr lang="en-US" sz="2400" b="1" i="0" dirty="0">
                          <a:latin typeface="Cambria Math" pitchFamily="18" charset="0"/>
                          <a:ea typeface="Cambria Math" pitchFamily="18" charset="0"/>
                        </a:rPr>
                        <a:t> </a:t>
                      </a:r>
                      <a:r>
                        <a:rPr lang="en-US" sz="2400" b="1" i="1" dirty="0">
                          <a:ea typeface="Cambria Math" pitchFamily="18" charset="0"/>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
        <p:nvSpPr>
          <p:cNvPr id="5" name="Rectangle 4"/>
          <p:cNvSpPr/>
          <p:nvPr/>
        </p:nvSpPr>
        <p:spPr>
          <a:xfrm>
            <a:off x="4876800" y="4673600"/>
            <a:ext cx="3733800" cy="381000"/>
          </a:xfrm>
          <a:prstGeom prst="rect">
            <a:avLst/>
          </a:prstGeom>
          <a:noFill/>
          <a:ln w="38100">
            <a:solidFill>
              <a:srgbClr val="0461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642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B84E085-AD1F-4329-B598-0D2AB1812788}"/>
              </a:ext>
            </a:extLst>
          </p:cNvPr>
          <p:cNvSpPr>
            <a:spLocks noGrp="1" noChangeArrowheads="1"/>
          </p:cNvSpPr>
          <p:nvPr>
            <p:ph type="body" idx="1"/>
          </p:nvPr>
        </p:nvSpPr>
        <p:spPr/>
        <p:txBody>
          <a:bodyPr/>
          <a:lstStyle/>
          <a:p>
            <a:pPr marL="609600" indent="-609600" eaLnBrk="1" hangingPunct="1">
              <a:buFontTx/>
              <a:buAutoNum type="arabicPeriod"/>
            </a:pPr>
            <a:r>
              <a:rPr lang="en-GB" altLang="zh-CN" sz="2800" dirty="0"/>
              <a:t>Consider a conjunction </a:t>
            </a:r>
            <a:r>
              <a:rPr lang="en-US" altLang="zh-CN" sz="2800" i="1" dirty="0"/>
              <a:t>p</a:t>
            </a:r>
            <a:r>
              <a:rPr lang="en-US" altLang="zh-CN" sz="2800" baseline="-25000" dirty="0"/>
              <a:t>1</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p</a:t>
            </a:r>
            <a:r>
              <a:rPr lang="en-US" altLang="zh-CN" sz="2800" baseline="-25000" dirty="0"/>
              <a:t>2 </a:t>
            </a:r>
            <a:r>
              <a:rPr lang="en-US" altLang="zh-CN" sz="2800" dirty="0">
                <a:sym typeface="Symbol" panose="05050102010706020507" pitchFamily="18" charset="2"/>
              </a:rPr>
              <a:t></a:t>
            </a:r>
            <a:r>
              <a:rPr lang="en-US" altLang="zh-CN" sz="2800" dirty="0"/>
              <a:t> </a:t>
            </a:r>
            <a:r>
              <a:rPr lang="en-US" altLang="zh-CN" sz="2800" i="1" dirty="0"/>
              <a:t>p</a:t>
            </a:r>
            <a:r>
              <a:rPr lang="en-US" altLang="zh-CN" sz="2800" i="1" baseline="-25000" dirty="0"/>
              <a:t>3</a:t>
            </a:r>
            <a:br>
              <a:rPr lang="en-US" altLang="zh-CN" sz="2800" i="1" baseline="-25000" dirty="0"/>
            </a:br>
            <a:r>
              <a:rPr lang="en-US" altLang="zh-CN" sz="2800" dirty="0"/>
              <a:t>How many rows are there in its truth table?</a:t>
            </a:r>
          </a:p>
          <a:p>
            <a:pPr marL="609600" indent="-609600" eaLnBrk="1" hangingPunct="1">
              <a:buFontTx/>
              <a:buAutoNum type="arabicPeriod"/>
            </a:pPr>
            <a:r>
              <a:rPr lang="en-US" altLang="zh-CN" sz="2800" dirty="0"/>
              <a:t>Consider a conjunction</a:t>
            </a:r>
            <a:br>
              <a:rPr lang="en-US" altLang="zh-CN" sz="2800" dirty="0"/>
            </a:br>
            <a:r>
              <a:rPr lang="en-US" altLang="zh-CN" sz="2800" i="1" dirty="0"/>
              <a:t>p</a:t>
            </a:r>
            <a:r>
              <a:rPr lang="en-US" altLang="zh-CN" sz="2800" baseline="-25000" dirty="0"/>
              <a:t>1</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p</a:t>
            </a:r>
            <a:r>
              <a:rPr lang="en-US" altLang="zh-CN" sz="2800" baseline="-25000" dirty="0"/>
              <a:t>2 </a:t>
            </a:r>
            <a:r>
              <a:rPr lang="en-US" altLang="zh-CN" sz="2800" dirty="0">
                <a:sym typeface="Symbol" panose="05050102010706020507" pitchFamily="18" charset="2"/>
              </a:rPr>
              <a:t></a:t>
            </a:r>
            <a:r>
              <a:rPr lang="en-US" altLang="zh-CN" sz="2800" dirty="0"/>
              <a:t> </a:t>
            </a:r>
            <a:r>
              <a:rPr lang="en-US" altLang="zh-CN" sz="2800" dirty="0">
                <a:latin typeface="Times New Roman" panose="02020603050405020304" pitchFamily="18" charset="0"/>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err="1"/>
              <a:t>p</a:t>
            </a:r>
            <a:r>
              <a:rPr lang="en-US" altLang="zh-CN" sz="2800" i="1" baseline="-25000" dirty="0" err="1"/>
              <a:t>n</a:t>
            </a:r>
            <a:r>
              <a:rPr lang="en-US" altLang="zh-CN" sz="2800" dirty="0"/>
              <a:t> of </a:t>
            </a:r>
            <a:r>
              <a:rPr lang="en-US" altLang="zh-CN" sz="2800" i="1" dirty="0"/>
              <a:t>n</a:t>
            </a:r>
            <a:r>
              <a:rPr lang="en-US" altLang="zh-CN" sz="2800" dirty="0"/>
              <a:t> propositions.</a:t>
            </a:r>
            <a:br>
              <a:rPr lang="en-US" altLang="zh-CN" sz="2800" dirty="0"/>
            </a:br>
            <a:r>
              <a:rPr lang="en-US" altLang="zh-CN" sz="2800" dirty="0"/>
              <a:t>How many rows are there in its truth table?</a:t>
            </a:r>
          </a:p>
          <a:p>
            <a:pPr marL="609600" indent="-609600" eaLnBrk="1" hangingPunct="1">
              <a:buFontTx/>
              <a:buAutoNum type="arabicPeriod"/>
            </a:pPr>
            <a:endParaRPr lang="en-US" altLang="zh-CN" sz="2800" dirty="0"/>
          </a:p>
        </p:txBody>
      </p:sp>
      <p:sp>
        <p:nvSpPr>
          <p:cNvPr id="99331" name="Rectangle 3">
            <a:extLst>
              <a:ext uri="{FF2B5EF4-FFF2-40B4-BE49-F238E27FC236}">
                <a16:creationId xmlns:a16="http://schemas.microsoft.com/office/drawing/2014/main" id="{859B533B-F2B1-4369-ACEC-E9E1965DF4EC}"/>
              </a:ext>
            </a:extLst>
          </p:cNvPr>
          <p:cNvSpPr>
            <a:spLocks noGrp="1" noChangeArrowheads="1"/>
          </p:cNvSpPr>
          <p:nvPr>
            <p:ph type="title"/>
          </p:nvPr>
        </p:nvSpPr>
        <p:spPr/>
        <p:txBody>
          <a:bodyPr/>
          <a:lstStyle/>
          <a:p>
            <a:pPr eaLnBrk="1" hangingPunct="1"/>
            <a:r>
              <a:rPr lang="en-US" altLang="zh-CN"/>
              <a:t>Questions for you to think about</a:t>
            </a:r>
          </a:p>
        </p:txBody>
      </p:sp>
      <p:sp>
        <p:nvSpPr>
          <p:cNvPr id="99332" name="Text Box 4">
            <a:extLst>
              <a:ext uri="{FF2B5EF4-FFF2-40B4-BE49-F238E27FC236}">
                <a16:creationId xmlns:a16="http://schemas.microsoft.com/office/drawing/2014/main" id="{8764557A-C1FE-4D9E-A15B-AE41A0F1B22B}"/>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FD38752A-47D7-4764-88C8-3B1881860818}"/>
              </a:ext>
            </a:extLst>
          </p:cNvPr>
          <p:cNvSpPr>
            <a:spLocks noGrp="1"/>
          </p:cNvSpPr>
          <p:nvPr>
            <p:ph type="sldNum" sz="quarter" idx="12"/>
          </p:nvPr>
        </p:nvSpPr>
        <p:spPr/>
        <p:txBody>
          <a:bodyPr/>
          <a:lstStyle/>
          <a:p>
            <a:fld id="{0E0F66E4-F918-4E84-900C-EBB0345C0212}" type="slidenum">
              <a:rPr lang="en-US" altLang="zh-CN" smtClean="0"/>
              <a:pPr/>
              <a:t>39</a:t>
            </a:fld>
            <a:endParaRPr lang="en-US" altLang="zh-CN"/>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FEA7A3A-4E5A-4098-81F4-BD5460711275}"/>
              </a:ext>
            </a:extLst>
          </p:cNvPr>
          <p:cNvSpPr>
            <a:spLocks noGrp="1" noChangeArrowheads="1"/>
          </p:cNvSpPr>
          <p:nvPr>
            <p:ph type="title"/>
          </p:nvPr>
        </p:nvSpPr>
        <p:spPr/>
        <p:txBody>
          <a:bodyPr/>
          <a:lstStyle/>
          <a:p>
            <a:pPr eaLnBrk="1" hangingPunct="1"/>
            <a:r>
              <a:rPr lang="en-US" altLang="zh-CN"/>
              <a:t>Foundations of Logic: Overview</a:t>
            </a:r>
          </a:p>
        </p:txBody>
      </p:sp>
      <p:sp>
        <p:nvSpPr>
          <p:cNvPr id="10243" name="Rectangle 3">
            <a:extLst>
              <a:ext uri="{FF2B5EF4-FFF2-40B4-BE49-F238E27FC236}">
                <a16:creationId xmlns:a16="http://schemas.microsoft.com/office/drawing/2014/main" id="{6778B878-7C66-4EDB-91B5-613D224E7B3F}"/>
              </a:ext>
            </a:extLst>
          </p:cNvPr>
          <p:cNvSpPr>
            <a:spLocks noGrp="1" noChangeArrowheads="1"/>
          </p:cNvSpPr>
          <p:nvPr>
            <p:ph type="body" idx="1"/>
          </p:nvPr>
        </p:nvSpPr>
        <p:spPr/>
        <p:txBody>
          <a:bodyPr/>
          <a:lstStyle/>
          <a:p>
            <a:pPr eaLnBrk="1" hangingPunct="1"/>
            <a:r>
              <a:rPr lang="en-US" altLang="zh-CN" dirty="0"/>
              <a:t>Propositional logic (</a:t>
            </a:r>
            <a:r>
              <a:rPr lang="en-US" altLang="zh-CN" dirty="0">
                <a:cs typeface="Times New Roman" panose="02020603050405020304" pitchFamily="18" charset="0"/>
              </a:rPr>
              <a:t>§1.1-1.3) </a:t>
            </a:r>
            <a:r>
              <a:rPr lang="zh-CN" altLang="en-US" dirty="0"/>
              <a:t>命题逻辑</a:t>
            </a:r>
          </a:p>
          <a:p>
            <a:pPr lvl="1" eaLnBrk="1" hangingPunct="1"/>
            <a:r>
              <a:rPr lang="en-US" altLang="zh-CN" dirty="0"/>
              <a:t>Basic definitions. (§1.1)</a:t>
            </a:r>
          </a:p>
          <a:p>
            <a:pPr lvl="1" eaLnBrk="1" hangingPunct="1"/>
            <a:r>
              <a:rPr lang="en-US" altLang="zh-CN" dirty="0"/>
              <a:t>Applications (§1.2)</a:t>
            </a:r>
          </a:p>
          <a:p>
            <a:pPr lvl="1" eaLnBrk="1" hangingPunct="1"/>
            <a:r>
              <a:rPr lang="en-US" altLang="zh-CN" dirty="0"/>
              <a:t>Equivalence rules  (§1.3)</a:t>
            </a:r>
          </a:p>
          <a:p>
            <a:pPr eaLnBrk="1" hangingPunct="1"/>
            <a:r>
              <a:rPr lang="en-US" altLang="zh-CN" dirty="0"/>
              <a:t>Predicate logic (§1.4-1.5) </a:t>
            </a:r>
            <a:r>
              <a:rPr lang="zh-CN" altLang="en-US" dirty="0"/>
              <a:t>谓词逻辑</a:t>
            </a:r>
          </a:p>
          <a:p>
            <a:pPr lvl="1" eaLnBrk="1" hangingPunct="1"/>
            <a:r>
              <a:rPr lang="en-US" altLang="zh-CN" dirty="0"/>
              <a:t>Predicates.</a:t>
            </a:r>
          </a:p>
          <a:p>
            <a:pPr lvl="1" eaLnBrk="1" hangingPunct="1"/>
            <a:r>
              <a:rPr lang="en-US" altLang="zh-CN" dirty="0"/>
              <a:t>Quantified predicate expressions.</a:t>
            </a:r>
          </a:p>
          <a:p>
            <a:pPr lvl="1" eaLnBrk="1" hangingPunct="1"/>
            <a:r>
              <a:rPr lang="en-US" altLang="zh-CN" dirty="0"/>
              <a:t>Equivalences </a:t>
            </a:r>
          </a:p>
        </p:txBody>
      </p:sp>
      <p:sp>
        <p:nvSpPr>
          <p:cNvPr id="2" name="灯片编号占位符 1">
            <a:extLst>
              <a:ext uri="{FF2B5EF4-FFF2-40B4-BE49-F238E27FC236}">
                <a16:creationId xmlns:a16="http://schemas.microsoft.com/office/drawing/2014/main" id="{F74D8CE6-23E7-4DC7-BA99-15D0E8E0705F}"/>
              </a:ext>
            </a:extLst>
          </p:cNvPr>
          <p:cNvSpPr>
            <a:spLocks noGrp="1"/>
          </p:cNvSpPr>
          <p:nvPr>
            <p:ph type="sldNum" sz="quarter" idx="12"/>
          </p:nvPr>
        </p:nvSpPr>
        <p:spPr/>
        <p:txBody>
          <a:bodyPr/>
          <a:lstStyle/>
          <a:p>
            <a:fld id="{0E0F66E4-F918-4E84-900C-EBB0345C0212}" type="slidenum">
              <a:rPr lang="en-US" altLang="zh-CN" smtClean="0"/>
              <a:pPr/>
              <a:t>4</a:t>
            </a:fld>
            <a:endParaRPr lang="en-US" altLang="zh-CN"/>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C62FB71-C252-4B9F-AA30-170446EC8213}"/>
              </a:ext>
            </a:extLst>
          </p:cNvPr>
          <p:cNvSpPr>
            <a:spLocks noGrp="1" noChangeArrowheads="1"/>
          </p:cNvSpPr>
          <p:nvPr>
            <p:ph type="body" idx="1"/>
          </p:nvPr>
        </p:nvSpPr>
        <p:spPr/>
        <p:txBody>
          <a:bodyPr/>
          <a:lstStyle/>
          <a:p>
            <a:pPr marL="609600" indent="-609600" eaLnBrk="1" hangingPunct="1">
              <a:lnSpc>
                <a:spcPct val="90000"/>
              </a:lnSpc>
              <a:buFontTx/>
              <a:buAutoNum type="arabicPeriod"/>
            </a:pPr>
            <a:r>
              <a:rPr lang="en-GB" altLang="zh-CN" sz="2400"/>
              <a:t>Consider a conjunction </a:t>
            </a:r>
            <a:r>
              <a:rPr lang="en-US" altLang="zh-CN" sz="2400" i="1"/>
              <a:t>p</a:t>
            </a:r>
            <a:r>
              <a:rPr lang="en-US" altLang="zh-CN" sz="2400" baseline="-25000"/>
              <a:t>1</a:t>
            </a:r>
            <a:r>
              <a:rPr lang="en-US" altLang="zh-CN" sz="2400"/>
              <a:t> </a:t>
            </a:r>
            <a:r>
              <a:rPr lang="en-US" altLang="zh-CN" sz="2400">
                <a:sym typeface="Symbol" panose="05050102010706020507" pitchFamily="18" charset="2"/>
              </a:rPr>
              <a:t></a:t>
            </a:r>
            <a:r>
              <a:rPr lang="en-US" altLang="zh-CN" sz="2400"/>
              <a:t> </a:t>
            </a:r>
            <a:r>
              <a:rPr lang="en-US" altLang="zh-CN" sz="2400" i="1"/>
              <a:t>p</a:t>
            </a:r>
            <a:r>
              <a:rPr lang="en-US" altLang="zh-CN" sz="2400" baseline="-25000"/>
              <a:t>2 </a:t>
            </a:r>
            <a:r>
              <a:rPr lang="en-US" altLang="zh-CN" sz="2400">
                <a:sym typeface="Symbol" panose="05050102010706020507" pitchFamily="18" charset="2"/>
              </a:rPr>
              <a:t></a:t>
            </a:r>
            <a:r>
              <a:rPr lang="en-US" altLang="zh-CN" sz="2400"/>
              <a:t> </a:t>
            </a:r>
            <a:r>
              <a:rPr lang="en-US" altLang="zh-CN" sz="2400" i="1"/>
              <a:t>p</a:t>
            </a:r>
            <a:r>
              <a:rPr lang="en-US" altLang="zh-CN" sz="2400" i="1" baseline="-25000"/>
              <a:t>3</a:t>
            </a:r>
            <a:br>
              <a:rPr lang="en-US" altLang="zh-CN" sz="2400" i="1" baseline="-25000"/>
            </a:br>
            <a:r>
              <a:rPr lang="en-US" altLang="zh-CN" sz="2400"/>
              <a:t>How many rows are there in its truth table?  8</a:t>
            </a:r>
            <a:br>
              <a:rPr lang="en-US" altLang="zh-CN" sz="2400"/>
            </a:br>
            <a:r>
              <a:rPr lang="en-US" altLang="zh-CN" sz="2400"/>
              <a:t> </a:t>
            </a:r>
            <a:r>
              <a:rPr lang="en-US" altLang="zh-CN" sz="2400" i="1"/>
              <a:t>p</a:t>
            </a:r>
            <a:r>
              <a:rPr lang="en-US" altLang="zh-CN" sz="2400" baseline="-25000"/>
              <a:t>1</a:t>
            </a:r>
            <a:r>
              <a:rPr lang="en-US" altLang="zh-CN" sz="2400"/>
              <a:t> </a:t>
            </a:r>
            <a:r>
              <a:rPr lang="en-US" altLang="zh-CN" sz="2400">
                <a:sym typeface="Symbol" panose="05050102010706020507" pitchFamily="18" charset="2"/>
              </a:rPr>
              <a:t></a:t>
            </a:r>
            <a:r>
              <a:rPr lang="en-US" altLang="zh-CN" sz="2400"/>
              <a:t> </a:t>
            </a:r>
            <a:r>
              <a:rPr lang="en-US" altLang="zh-CN" sz="2400" i="1"/>
              <a:t>p</a:t>
            </a:r>
            <a:r>
              <a:rPr lang="en-US" altLang="zh-CN" sz="2400" baseline="-25000"/>
              <a:t>2 </a:t>
            </a:r>
            <a:r>
              <a:rPr lang="en-US" altLang="zh-CN" sz="2400">
                <a:sym typeface="Symbol" panose="05050102010706020507" pitchFamily="18" charset="2"/>
              </a:rPr>
              <a:t></a:t>
            </a:r>
            <a:r>
              <a:rPr lang="en-US" altLang="zh-CN" sz="2400"/>
              <a:t> </a:t>
            </a:r>
            <a:r>
              <a:rPr lang="en-US" altLang="zh-CN" sz="2400" i="1"/>
              <a:t>p</a:t>
            </a:r>
            <a:r>
              <a:rPr lang="en-US" altLang="zh-CN" sz="2400" i="1" baseline="-25000"/>
              <a:t>3</a:t>
            </a:r>
            <a:r>
              <a:rPr lang="en-US" altLang="zh-CN" sz="2400"/>
              <a:t> </a:t>
            </a:r>
            <a:br>
              <a:rPr lang="en-US" altLang="zh-CN" sz="2400"/>
            </a:br>
            <a:r>
              <a:rPr lang="en-US" altLang="zh-CN" sz="2400"/>
              <a:t> </a:t>
            </a:r>
            <a:r>
              <a:rPr lang="en-GB" altLang="zh-CN" sz="2400"/>
              <a:t>1      1      1</a:t>
            </a:r>
            <a:br>
              <a:rPr lang="en-GB" altLang="zh-CN" sz="2400"/>
            </a:br>
            <a:r>
              <a:rPr lang="en-GB" altLang="zh-CN" sz="2400"/>
              <a:t> 1      1      0</a:t>
            </a:r>
            <a:br>
              <a:rPr lang="en-GB" altLang="zh-CN" sz="2400"/>
            </a:br>
            <a:r>
              <a:rPr lang="en-GB" altLang="zh-CN" sz="2400"/>
              <a:t> 1      0      1</a:t>
            </a:r>
            <a:br>
              <a:rPr lang="en-GB" altLang="zh-CN" sz="2400"/>
            </a:br>
            <a:r>
              <a:rPr lang="en-GB" altLang="zh-CN" sz="2400"/>
              <a:t> 1      0      0</a:t>
            </a:r>
            <a:br>
              <a:rPr lang="en-GB" altLang="zh-CN" sz="2400"/>
            </a:br>
            <a:r>
              <a:rPr lang="en-GB" altLang="zh-CN" sz="2400"/>
              <a:t> 0      1      1</a:t>
            </a:r>
            <a:br>
              <a:rPr lang="en-GB" altLang="zh-CN" sz="2400"/>
            </a:br>
            <a:r>
              <a:rPr lang="en-GB" altLang="zh-CN" sz="2400"/>
              <a:t> 0      1      0</a:t>
            </a:r>
            <a:br>
              <a:rPr lang="en-GB" altLang="zh-CN" sz="2400"/>
            </a:br>
            <a:r>
              <a:rPr lang="en-GB" altLang="zh-CN" sz="2400"/>
              <a:t> 0      0      1</a:t>
            </a:r>
            <a:br>
              <a:rPr lang="en-GB" altLang="zh-CN" sz="2400"/>
            </a:br>
            <a:r>
              <a:rPr lang="en-GB" altLang="zh-CN" sz="2400"/>
              <a:t> 0      0      0</a:t>
            </a:r>
            <a:br>
              <a:rPr lang="en-GB" altLang="zh-CN" sz="2400"/>
            </a:br>
            <a:endParaRPr lang="en-US" altLang="zh-CN" sz="2400"/>
          </a:p>
        </p:txBody>
      </p:sp>
      <p:sp>
        <p:nvSpPr>
          <p:cNvPr id="101379" name="Rectangle 3">
            <a:extLst>
              <a:ext uri="{FF2B5EF4-FFF2-40B4-BE49-F238E27FC236}">
                <a16:creationId xmlns:a16="http://schemas.microsoft.com/office/drawing/2014/main" id="{B0E5DBDF-CD0C-4013-A708-873C768A5BBB}"/>
              </a:ext>
            </a:extLst>
          </p:cNvPr>
          <p:cNvSpPr>
            <a:spLocks noGrp="1" noChangeArrowheads="1"/>
          </p:cNvSpPr>
          <p:nvPr>
            <p:ph type="title"/>
          </p:nvPr>
        </p:nvSpPr>
        <p:spPr/>
        <p:txBody>
          <a:bodyPr/>
          <a:lstStyle/>
          <a:p>
            <a:pPr eaLnBrk="1" hangingPunct="1"/>
            <a:r>
              <a:rPr lang="en-US" altLang="zh-CN"/>
              <a:t>Questions for you to think about</a:t>
            </a:r>
          </a:p>
        </p:txBody>
      </p:sp>
      <p:sp>
        <p:nvSpPr>
          <p:cNvPr id="101380" name="Text Box 4">
            <a:extLst>
              <a:ext uri="{FF2B5EF4-FFF2-40B4-BE49-F238E27FC236}">
                <a16:creationId xmlns:a16="http://schemas.microsoft.com/office/drawing/2014/main" id="{A39E68F4-01B9-4C34-89C4-41005175875A}"/>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09824B1A-E5A7-400B-B433-7FF07B073B63}"/>
              </a:ext>
            </a:extLst>
          </p:cNvPr>
          <p:cNvSpPr>
            <a:spLocks noGrp="1"/>
          </p:cNvSpPr>
          <p:nvPr>
            <p:ph type="sldNum" sz="quarter" idx="12"/>
          </p:nvPr>
        </p:nvSpPr>
        <p:spPr/>
        <p:txBody>
          <a:bodyPr/>
          <a:lstStyle/>
          <a:p>
            <a:fld id="{0E0F66E4-F918-4E84-900C-EBB0345C0212}" type="slidenum">
              <a:rPr lang="en-US" altLang="zh-CN" smtClean="0"/>
              <a:pPr/>
              <a:t>40</a:t>
            </a:fld>
            <a:endParaRPr lang="en-US" altLang="zh-CN"/>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C42302A-BD6E-42EC-AA75-EB3F51959FE6}"/>
              </a:ext>
            </a:extLst>
          </p:cNvPr>
          <p:cNvSpPr>
            <a:spLocks noGrp="1" noChangeArrowheads="1"/>
          </p:cNvSpPr>
          <p:nvPr>
            <p:ph type="body" idx="1"/>
          </p:nvPr>
        </p:nvSpPr>
        <p:spPr/>
        <p:txBody>
          <a:bodyPr/>
          <a:lstStyle/>
          <a:p>
            <a:pPr marL="609600" indent="-609600" eaLnBrk="1" hangingPunct="1">
              <a:buFontTx/>
              <a:buNone/>
            </a:pPr>
            <a:r>
              <a:rPr lang="en-US" altLang="zh-CN" dirty="0"/>
              <a:t>2.  Consider </a:t>
            </a:r>
            <a:r>
              <a:rPr lang="en-US" altLang="zh-CN" i="1" dirty="0"/>
              <a:t>p</a:t>
            </a:r>
            <a:r>
              <a:rPr lang="en-US" altLang="zh-CN" baseline="-25000" dirty="0"/>
              <a:t>1</a:t>
            </a:r>
            <a:r>
              <a:rPr lang="en-US" altLang="zh-CN" dirty="0"/>
              <a:t> </a:t>
            </a:r>
            <a:r>
              <a:rPr lang="en-US" altLang="zh-CN" dirty="0">
                <a:sym typeface="Symbol" panose="05050102010706020507" pitchFamily="18" charset="2"/>
              </a:rPr>
              <a:t></a:t>
            </a:r>
            <a:r>
              <a:rPr lang="en-US" altLang="zh-CN" dirty="0"/>
              <a:t> </a:t>
            </a:r>
            <a:r>
              <a:rPr lang="en-US" altLang="zh-CN" i="1" dirty="0"/>
              <a:t>p</a:t>
            </a:r>
            <a:r>
              <a:rPr lang="en-US" altLang="zh-CN" baseline="-25000" dirty="0"/>
              <a:t>2 </a:t>
            </a:r>
            <a:r>
              <a:rPr lang="en-US" altLang="zh-CN" dirty="0">
                <a:sym typeface="Symbol" panose="05050102010706020507" pitchFamily="18" charset="2"/>
              </a:rPr>
              <a:t></a:t>
            </a:r>
            <a:r>
              <a:rPr lang="en-US" altLang="zh-CN" dirty="0"/>
              <a:t> </a:t>
            </a:r>
            <a:r>
              <a:rPr lang="en-US" altLang="zh-CN" dirty="0">
                <a:latin typeface="Times New Roman" panose="02020603050405020304" pitchFamily="18" charset="0"/>
              </a:rPr>
              <a:t>…</a:t>
            </a:r>
            <a:r>
              <a:rPr lang="en-US" altLang="zh-CN" dirty="0"/>
              <a:t> </a:t>
            </a:r>
            <a:r>
              <a:rPr lang="en-US" altLang="zh-CN" dirty="0">
                <a:sym typeface="Symbol" panose="05050102010706020507" pitchFamily="18" charset="2"/>
              </a:rPr>
              <a:t></a:t>
            </a:r>
            <a:r>
              <a:rPr lang="en-US" altLang="zh-CN" dirty="0"/>
              <a:t> </a:t>
            </a:r>
            <a:r>
              <a:rPr lang="en-US" altLang="zh-CN" i="1" dirty="0" err="1"/>
              <a:t>p</a:t>
            </a:r>
            <a:r>
              <a:rPr lang="en-US" altLang="zh-CN" i="1" baseline="-25000" dirty="0" err="1"/>
              <a:t>n</a:t>
            </a:r>
            <a:r>
              <a:rPr lang="en-US" altLang="zh-CN" dirty="0"/>
              <a:t> </a:t>
            </a:r>
            <a:br>
              <a:rPr lang="en-US" altLang="zh-CN" dirty="0"/>
            </a:br>
            <a:r>
              <a:rPr lang="en-US" altLang="zh-CN" dirty="0"/>
              <a:t>How many rows are there </a:t>
            </a:r>
            <a:br>
              <a:rPr lang="en-US" altLang="zh-CN" dirty="0"/>
            </a:br>
            <a:r>
              <a:rPr lang="en-US" altLang="zh-CN" dirty="0"/>
              <a:t>in its truth table?</a:t>
            </a:r>
            <a:br>
              <a:rPr lang="en-US" altLang="zh-CN" dirty="0"/>
            </a:br>
            <a:br>
              <a:rPr lang="en-US" altLang="zh-CN" dirty="0"/>
            </a:br>
            <a:r>
              <a:rPr lang="en-US" altLang="zh-CN" dirty="0"/>
              <a:t>2.2.2.  </a:t>
            </a:r>
            <a:r>
              <a:rPr lang="en-US" altLang="zh-CN" dirty="0">
                <a:latin typeface="Times New Roman" panose="02020603050405020304" pitchFamily="18" charset="0"/>
              </a:rPr>
              <a:t>…</a:t>
            </a:r>
            <a:r>
              <a:rPr lang="en-US" altLang="zh-CN" dirty="0"/>
              <a:t>  .2   (</a:t>
            </a:r>
            <a:r>
              <a:rPr lang="en-US" altLang="zh-CN" i="1" dirty="0"/>
              <a:t>n</a:t>
            </a:r>
            <a:r>
              <a:rPr lang="en-US" altLang="zh-CN" dirty="0"/>
              <a:t> factors)</a:t>
            </a:r>
            <a:br>
              <a:rPr lang="en-US" altLang="zh-CN" dirty="0"/>
            </a:br>
            <a:r>
              <a:rPr lang="en-US" altLang="zh-CN" dirty="0"/>
              <a:t>Hence 2</a:t>
            </a:r>
            <a:r>
              <a:rPr lang="en-US" altLang="zh-CN" baseline="30000" dirty="0"/>
              <a:t>n   </a:t>
            </a:r>
            <a:r>
              <a:rPr lang="en-US" altLang="zh-CN" dirty="0"/>
              <a:t>(This grows exponentially!)</a:t>
            </a:r>
          </a:p>
        </p:txBody>
      </p:sp>
      <p:sp>
        <p:nvSpPr>
          <p:cNvPr id="103427" name="Rectangle 3">
            <a:extLst>
              <a:ext uri="{FF2B5EF4-FFF2-40B4-BE49-F238E27FC236}">
                <a16:creationId xmlns:a16="http://schemas.microsoft.com/office/drawing/2014/main" id="{364BD5BE-0A66-4F57-9F02-1A79837383D6}"/>
              </a:ext>
            </a:extLst>
          </p:cNvPr>
          <p:cNvSpPr>
            <a:spLocks noGrp="1" noChangeArrowheads="1"/>
          </p:cNvSpPr>
          <p:nvPr>
            <p:ph type="title"/>
          </p:nvPr>
        </p:nvSpPr>
        <p:spPr/>
        <p:txBody>
          <a:bodyPr/>
          <a:lstStyle/>
          <a:p>
            <a:pPr eaLnBrk="1" hangingPunct="1"/>
            <a:r>
              <a:rPr lang="en-US" altLang="zh-CN"/>
              <a:t>Questions for you to think about</a:t>
            </a:r>
          </a:p>
        </p:txBody>
      </p:sp>
      <p:sp>
        <p:nvSpPr>
          <p:cNvPr id="103428" name="Text Box 4">
            <a:extLst>
              <a:ext uri="{FF2B5EF4-FFF2-40B4-BE49-F238E27FC236}">
                <a16:creationId xmlns:a16="http://schemas.microsoft.com/office/drawing/2014/main" id="{5A625DA6-8E2F-4ECE-AB64-8231B03AAA7F}"/>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63D99A84-372F-4B46-9997-7711C7243714}"/>
              </a:ext>
            </a:extLst>
          </p:cNvPr>
          <p:cNvSpPr>
            <a:spLocks noGrp="1"/>
          </p:cNvSpPr>
          <p:nvPr>
            <p:ph type="sldNum" sz="quarter" idx="12"/>
          </p:nvPr>
        </p:nvSpPr>
        <p:spPr/>
        <p:txBody>
          <a:bodyPr/>
          <a:lstStyle/>
          <a:p>
            <a:fld id="{0E0F66E4-F918-4E84-900C-EBB0345C0212}" type="slidenum">
              <a:rPr lang="en-US" altLang="zh-CN" smtClean="0"/>
              <a:pPr/>
              <a:t>41</a:t>
            </a:fld>
            <a:endParaRPr lang="en-US" altLang="zh-CN"/>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6A900340-8A1E-4450-B6F5-4370E13DB769}"/>
              </a:ext>
            </a:extLst>
          </p:cNvPr>
          <p:cNvSpPr>
            <a:spLocks noGrp="1" noChangeArrowheads="1"/>
          </p:cNvSpPr>
          <p:nvPr>
            <p:ph type="title"/>
          </p:nvPr>
        </p:nvSpPr>
        <p:spPr/>
        <p:txBody>
          <a:bodyPr/>
          <a:lstStyle/>
          <a:p>
            <a:pPr eaLnBrk="1" hangingPunct="1"/>
            <a:r>
              <a:rPr lang="en-GB" altLang="zh-CN"/>
              <a:t>For you to think about:</a:t>
            </a:r>
            <a:endParaRPr lang="en-US" altLang="zh-CN"/>
          </a:p>
        </p:txBody>
      </p:sp>
      <p:sp>
        <p:nvSpPr>
          <p:cNvPr id="105475" name="Rectangle 3">
            <a:extLst>
              <a:ext uri="{FF2B5EF4-FFF2-40B4-BE49-F238E27FC236}">
                <a16:creationId xmlns:a16="http://schemas.microsoft.com/office/drawing/2014/main" id="{9E864FD2-2D0A-4AA5-B667-58A49FF8DD92}"/>
              </a:ext>
            </a:extLst>
          </p:cNvPr>
          <p:cNvSpPr>
            <a:spLocks noGrp="1" noChangeArrowheads="1"/>
          </p:cNvSpPr>
          <p:nvPr>
            <p:ph type="body" idx="1"/>
          </p:nvPr>
        </p:nvSpPr>
        <p:spPr/>
        <p:txBody>
          <a:bodyPr/>
          <a:lstStyle/>
          <a:p>
            <a:pPr marL="609600" indent="-609600" eaLnBrk="1" hangingPunct="1">
              <a:buFontTx/>
              <a:buAutoNum type="arabicPeriod"/>
            </a:pPr>
            <a:r>
              <a:rPr lang="en-GB" altLang="zh-CN">
                <a:sym typeface="Symbol" panose="05050102010706020507" pitchFamily="18" charset="2"/>
              </a:rPr>
              <a:t>Can you think of yet another 2-place connective?</a:t>
            </a:r>
            <a:br>
              <a:rPr lang="en-GB" altLang="zh-CN">
                <a:sym typeface="Symbol" panose="05050102010706020507" pitchFamily="18" charset="2"/>
              </a:rPr>
            </a:br>
            <a:r>
              <a:rPr lang="en-GB" altLang="zh-CN">
                <a:sym typeface="Symbol" panose="05050102010706020507" pitchFamily="18" charset="2"/>
              </a:rPr>
              <a:t>How many possible connectives do there exist? </a:t>
            </a:r>
          </a:p>
          <a:p>
            <a:pPr marL="609600" indent="-609600" eaLnBrk="1" hangingPunct="1">
              <a:buFontTx/>
              <a:buNone/>
            </a:pPr>
            <a:endParaRPr lang="en-US" altLang="zh-CN">
              <a:sym typeface="Symbol" panose="05050102010706020507" pitchFamily="18" charset="2"/>
            </a:endParaRPr>
          </a:p>
        </p:txBody>
      </p:sp>
      <p:sp>
        <p:nvSpPr>
          <p:cNvPr id="2" name="灯片编号占位符 1">
            <a:extLst>
              <a:ext uri="{FF2B5EF4-FFF2-40B4-BE49-F238E27FC236}">
                <a16:creationId xmlns:a16="http://schemas.microsoft.com/office/drawing/2014/main" id="{5BB11A8B-602B-4EA0-97D7-823D5E8DDCC7}"/>
              </a:ext>
            </a:extLst>
          </p:cNvPr>
          <p:cNvSpPr>
            <a:spLocks noGrp="1"/>
          </p:cNvSpPr>
          <p:nvPr>
            <p:ph type="sldNum" sz="quarter" idx="12"/>
          </p:nvPr>
        </p:nvSpPr>
        <p:spPr/>
        <p:txBody>
          <a:bodyPr/>
          <a:lstStyle/>
          <a:p>
            <a:fld id="{0E0F66E4-F918-4E84-900C-EBB0345C0212}" type="slidenum">
              <a:rPr lang="en-US" altLang="zh-CN" smtClean="0"/>
              <a:pPr/>
              <a:t>42</a:t>
            </a:fld>
            <a:endParaRPr lang="en-US" altLang="zh-CN"/>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DFCB856-48F4-429F-9A4B-BBE2245B7E18}"/>
              </a:ext>
            </a:extLst>
          </p:cNvPr>
          <p:cNvSpPr>
            <a:spLocks noGrp="1" noChangeArrowheads="1"/>
          </p:cNvSpPr>
          <p:nvPr>
            <p:ph type="title"/>
          </p:nvPr>
        </p:nvSpPr>
        <p:spPr/>
        <p:txBody>
          <a:bodyPr/>
          <a:lstStyle/>
          <a:p>
            <a:pPr eaLnBrk="1" hangingPunct="1"/>
            <a:r>
              <a:rPr lang="en-GB" altLang="zh-CN"/>
              <a:t>For you to think about:</a:t>
            </a:r>
            <a:endParaRPr lang="en-US" altLang="zh-CN"/>
          </a:p>
        </p:txBody>
      </p:sp>
      <p:sp>
        <p:nvSpPr>
          <p:cNvPr id="106499" name="Rectangle 3">
            <a:extLst>
              <a:ext uri="{FF2B5EF4-FFF2-40B4-BE49-F238E27FC236}">
                <a16:creationId xmlns:a16="http://schemas.microsoft.com/office/drawing/2014/main" id="{088DA355-BE32-47E3-89A1-175CD8DA4116}"/>
              </a:ext>
            </a:extLst>
          </p:cNvPr>
          <p:cNvSpPr>
            <a:spLocks noGrp="1" noChangeArrowheads="1"/>
          </p:cNvSpPr>
          <p:nvPr>
            <p:ph type="body" idx="1"/>
          </p:nvPr>
        </p:nvSpPr>
        <p:spPr/>
        <p:txBody>
          <a:bodyPr/>
          <a:lstStyle/>
          <a:p>
            <a:pPr marL="609600" indent="-609600" eaLnBrk="1" hangingPunct="1">
              <a:buFontTx/>
              <a:buAutoNum type="arabicPeriod"/>
            </a:pPr>
            <a:r>
              <a:rPr lang="en-GB" altLang="zh-CN" sz="2800">
                <a:sym typeface="Symbol" panose="05050102010706020507" pitchFamily="18" charset="2"/>
              </a:rPr>
              <a:t>How many possible connectives do there exist? </a:t>
            </a:r>
          </a:p>
          <a:p>
            <a:pPr marL="609600" indent="-609600" eaLnBrk="1" hangingPunct="1">
              <a:buFontTx/>
              <a:buNone/>
            </a:pPr>
            <a:r>
              <a:rPr lang="en-GB" altLang="zh-CN" sz="2800" b="1">
                <a:sym typeface="Symbol" panose="05050102010706020507" pitchFamily="18" charset="2"/>
              </a:rPr>
              <a:t>                                  p  connective q</a:t>
            </a:r>
            <a:br>
              <a:rPr lang="en-GB" altLang="zh-CN" sz="2800" b="1">
                <a:sym typeface="Symbol" panose="05050102010706020507" pitchFamily="18" charset="2"/>
              </a:rPr>
            </a:br>
            <a:r>
              <a:rPr lang="en-GB" altLang="zh-CN" sz="2800">
                <a:sym typeface="Symbol" panose="05050102010706020507" pitchFamily="18" charset="2"/>
              </a:rPr>
              <a:t>                           T           ?         T</a:t>
            </a:r>
            <a:br>
              <a:rPr lang="en-GB" altLang="zh-CN" sz="2800">
                <a:sym typeface="Symbol" panose="05050102010706020507" pitchFamily="18" charset="2"/>
              </a:rPr>
            </a:br>
            <a:r>
              <a:rPr lang="en-GB" altLang="zh-CN" sz="2800">
                <a:sym typeface="Symbol" panose="05050102010706020507" pitchFamily="18" charset="2"/>
              </a:rPr>
              <a:t>                           T           ?         F</a:t>
            </a:r>
            <a:br>
              <a:rPr lang="en-GB" altLang="zh-CN" sz="2800">
                <a:sym typeface="Symbol" panose="05050102010706020507" pitchFamily="18" charset="2"/>
              </a:rPr>
            </a:br>
            <a:r>
              <a:rPr lang="en-GB" altLang="zh-CN" sz="2800">
                <a:sym typeface="Symbol" panose="05050102010706020507" pitchFamily="18" charset="2"/>
              </a:rPr>
              <a:t>                           F           ?         T                      </a:t>
            </a:r>
            <a:br>
              <a:rPr lang="en-GB" altLang="zh-CN" sz="2800">
                <a:sym typeface="Symbol" panose="05050102010706020507" pitchFamily="18" charset="2"/>
              </a:rPr>
            </a:br>
            <a:r>
              <a:rPr lang="en-GB" altLang="zh-CN" sz="2800">
                <a:sym typeface="Symbol" panose="05050102010706020507" pitchFamily="18" charset="2"/>
              </a:rPr>
              <a:t>                           F           ?         F</a:t>
            </a:r>
            <a:br>
              <a:rPr lang="en-GB" altLang="zh-CN" sz="2800">
                <a:sym typeface="Symbol" panose="05050102010706020507" pitchFamily="18" charset="2"/>
              </a:rPr>
            </a:br>
            <a:r>
              <a:rPr lang="en-GB" altLang="zh-CN" sz="2800" i="1">
                <a:sym typeface="Symbol" panose="05050102010706020507" pitchFamily="18" charset="2"/>
              </a:rPr>
              <a:t>Each question mark can be T or F, hence</a:t>
            </a:r>
            <a:br>
              <a:rPr lang="en-GB" altLang="zh-CN" sz="2800" i="1">
                <a:sym typeface="Symbol" panose="05050102010706020507" pitchFamily="18" charset="2"/>
              </a:rPr>
            </a:br>
            <a:r>
              <a:rPr lang="en-GB" altLang="zh-CN" sz="2800" i="1">
                <a:sym typeface="Symbol" panose="05050102010706020507" pitchFamily="18" charset="2"/>
              </a:rPr>
              <a:t>2.2.2.2=16 connectives </a:t>
            </a:r>
            <a:endParaRPr lang="en-US" altLang="zh-CN" sz="2800" i="1">
              <a:sym typeface="Symbol" panose="05050102010706020507" pitchFamily="18" charset="2"/>
            </a:endParaRPr>
          </a:p>
        </p:txBody>
      </p:sp>
      <p:sp>
        <p:nvSpPr>
          <p:cNvPr id="2" name="灯片编号占位符 1">
            <a:extLst>
              <a:ext uri="{FF2B5EF4-FFF2-40B4-BE49-F238E27FC236}">
                <a16:creationId xmlns:a16="http://schemas.microsoft.com/office/drawing/2014/main" id="{FAD72A62-B29A-4BD0-9A9C-5D738EF38DEE}"/>
              </a:ext>
            </a:extLst>
          </p:cNvPr>
          <p:cNvSpPr>
            <a:spLocks noGrp="1"/>
          </p:cNvSpPr>
          <p:nvPr>
            <p:ph type="sldNum" sz="quarter" idx="12"/>
          </p:nvPr>
        </p:nvSpPr>
        <p:spPr/>
        <p:txBody>
          <a:bodyPr/>
          <a:lstStyle/>
          <a:p>
            <a:fld id="{0E0F66E4-F918-4E84-900C-EBB0345C0212}" type="slidenum">
              <a:rPr lang="en-US" altLang="zh-CN" smtClean="0"/>
              <a:pPr/>
              <a:t>43</a:t>
            </a:fld>
            <a:endParaRPr lang="en-US" altLang="zh-CN"/>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676F265-8EBA-4F48-B930-CAE1CC9E7F32}"/>
              </a:ext>
            </a:extLst>
          </p:cNvPr>
          <p:cNvSpPr>
            <a:spLocks noGrp="1" noChangeArrowheads="1"/>
          </p:cNvSpPr>
          <p:nvPr>
            <p:ph type="title"/>
          </p:nvPr>
        </p:nvSpPr>
        <p:spPr/>
        <p:txBody>
          <a:bodyPr/>
          <a:lstStyle/>
          <a:p>
            <a:pPr eaLnBrk="1" hangingPunct="1"/>
            <a:r>
              <a:rPr lang="en-GB" altLang="zh-CN"/>
              <a:t>Example of another connective</a:t>
            </a:r>
            <a:endParaRPr lang="en-US" altLang="zh-CN"/>
          </a:p>
        </p:txBody>
      </p:sp>
      <p:sp>
        <p:nvSpPr>
          <p:cNvPr id="107523" name="Rectangle 3">
            <a:extLst>
              <a:ext uri="{FF2B5EF4-FFF2-40B4-BE49-F238E27FC236}">
                <a16:creationId xmlns:a16="http://schemas.microsoft.com/office/drawing/2014/main" id="{07C39F3C-D330-4ED8-BEE1-CF0A2D07FA5F}"/>
              </a:ext>
            </a:extLst>
          </p:cNvPr>
          <p:cNvSpPr>
            <a:spLocks noGrp="1" noChangeArrowheads="1"/>
          </p:cNvSpPr>
          <p:nvPr>
            <p:ph type="body" idx="1"/>
          </p:nvPr>
        </p:nvSpPr>
        <p:spPr/>
        <p:txBody>
          <a:bodyPr/>
          <a:lstStyle/>
          <a:p>
            <a:pPr marL="609600" indent="-609600" eaLnBrk="1" hangingPunct="1">
              <a:lnSpc>
                <a:spcPct val="90000"/>
              </a:lnSpc>
              <a:buFontTx/>
              <a:buNone/>
            </a:pPr>
            <a:r>
              <a:rPr lang="en-GB" altLang="zh-CN" b="1" dirty="0">
                <a:sym typeface="Symbol" panose="05050102010706020507" pitchFamily="18" charset="2"/>
              </a:rPr>
              <a:t>      p  connective   q      </a:t>
            </a:r>
            <a:r>
              <a:rPr lang="en-GB" altLang="zh-CN" dirty="0">
                <a:sym typeface="Symbol" panose="05050102010706020507" pitchFamily="18" charset="2"/>
              </a:rPr>
              <a:t>compare:  </a:t>
            </a:r>
            <a:r>
              <a:rPr lang="en-GB" altLang="zh-CN" b="1" dirty="0">
                <a:sym typeface="Symbol" panose="05050102010706020507" pitchFamily="18" charset="2"/>
              </a:rPr>
              <a:t> p and q      </a:t>
            </a:r>
          </a:p>
          <a:p>
            <a:pPr marL="609600" indent="-609600" eaLnBrk="1" hangingPunct="1">
              <a:lnSpc>
                <a:spcPct val="90000"/>
              </a:lnSpc>
              <a:buFontTx/>
              <a:buNone/>
            </a:pPr>
            <a:r>
              <a:rPr lang="en-GB" altLang="zh-CN" dirty="0">
                <a:sym typeface="Symbol" panose="05050102010706020507" pitchFamily="18" charset="2"/>
              </a:rPr>
              <a:t>      T           F         T                                </a:t>
            </a:r>
            <a:r>
              <a:rPr lang="en-GB" altLang="zh-CN" dirty="0" err="1">
                <a:sym typeface="Symbol" panose="05050102010706020507" pitchFamily="18" charset="2"/>
              </a:rPr>
              <a:t>T</a:t>
            </a:r>
            <a:br>
              <a:rPr lang="en-GB" altLang="zh-CN" dirty="0">
                <a:sym typeface="Symbol" panose="05050102010706020507" pitchFamily="18" charset="2"/>
              </a:rPr>
            </a:br>
            <a:r>
              <a:rPr lang="en-GB" altLang="zh-CN" dirty="0" err="1">
                <a:sym typeface="Symbol" panose="05050102010706020507" pitchFamily="18" charset="2"/>
              </a:rPr>
              <a:t>T</a:t>
            </a:r>
            <a:r>
              <a:rPr lang="en-GB" altLang="zh-CN" dirty="0">
                <a:sym typeface="Symbol" panose="05050102010706020507" pitchFamily="18" charset="2"/>
              </a:rPr>
              <a:t>           </a:t>
            </a:r>
            <a:r>
              <a:rPr lang="en-GB" altLang="zh-CN" dirty="0" err="1">
                <a:sym typeface="Symbol" panose="05050102010706020507" pitchFamily="18" charset="2"/>
              </a:rPr>
              <a:t>T</a:t>
            </a:r>
            <a:r>
              <a:rPr lang="en-GB" altLang="zh-CN" dirty="0">
                <a:sym typeface="Symbol" panose="05050102010706020507" pitchFamily="18" charset="2"/>
              </a:rPr>
              <a:t>         F                                </a:t>
            </a:r>
            <a:r>
              <a:rPr lang="en-GB" altLang="zh-CN" dirty="0" err="1">
                <a:sym typeface="Symbol" panose="05050102010706020507" pitchFamily="18" charset="2"/>
              </a:rPr>
              <a:t>F</a:t>
            </a:r>
            <a:br>
              <a:rPr lang="en-GB" altLang="zh-CN" dirty="0">
                <a:sym typeface="Symbol" panose="05050102010706020507" pitchFamily="18" charset="2"/>
              </a:rPr>
            </a:br>
            <a:r>
              <a:rPr lang="en-GB" altLang="zh-CN" dirty="0" err="1">
                <a:sym typeface="Symbol" panose="05050102010706020507" pitchFamily="18" charset="2"/>
              </a:rPr>
              <a:t>F</a:t>
            </a:r>
            <a:r>
              <a:rPr lang="en-GB" altLang="zh-CN" dirty="0">
                <a:sym typeface="Symbol" panose="05050102010706020507" pitchFamily="18" charset="2"/>
              </a:rPr>
              <a:t>           T         </a:t>
            </a:r>
            <a:r>
              <a:rPr lang="en-GB" altLang="zh-CN" dirty="0" err="1">
                <a:sym typeface="Symbol" panose="05050102010706020507" pitchFamily="18" charset="2"/>
              </a:rPr>
              <a:t>T</a:t>
            </a:r>
            <a:r>
              <a:rPr lang="en-GB" altLang="zh-CN" dirty="0">
                <a:sym typeface="Symbol" panose="05050102010706020507" pitchFamily="18" charset="2"/>
              </a:rPr>
              <a:t>                                F</a:t>
            </a:r>
            <a:br>
              <a:rPr lang="en-GB" altLang="zh-CN" dirty="0">
                <a:sym typeface="Symbol" panose="05050102010706020507" pitchFamily="18" charset="2"/>
              </a:rPr>
            </a:br>
            <a:r>
              <a:rPr lang="en-GB" altLang="zh-CN" dirty="0" err="1">
                <a:sym typeface="Symbol" panose="05050102010706020507" pitchFamily="18" charset="2"/>
              </a:rPr>
              <a:t>F</a:t>
            </a:r>
            <a:r>
              <a:rPr lang="en-GB" altLang="zh-CN" dirty="0">
                <a:sym typeface="Symbol" panose="05050102010706020507" pitchFamily="18" charset="2"/>
              </a:rPr>
              <a:t>           T         F                                </a:t>
            </a:r>
            <a:r>
              <a:rPr lang="en-GB" altLang="zh-CN" dirty="0" err="1">
                <a:sym typeface="Symbol" panose="05050102010706020507" pitchFamily="18" charset="2"/>
              </a:rPr>
              <a:t>F</a:t>
            </a:r>
            <a:endParaRPr lang="en-GB" altLang="zh-CN" dirty="0">
              <a:sym typeface="Symbol" panose="05050102010706020507" pitchFamily="18" charset="2"/>
            </a:endParaRPr>
          </a:p>
          <a:p>
            <a:pPr marL="609600" indent="-609600" eaLnBrk="1" hangingPunct="1">
              <a:lnSpc>
                <a:spcPct val="90000"/>
              </a:lnSpc>
              <a:buFontTx/>
              <a:buNone/>
            </a:pPr>
            <a:endParaRPr lang="en-GB" altLang="zh-CN" dirty="0">
              <a:sym typeface="Symbol" panose="05050102010706020507" pitchFamily="18" charset="2"/>
            </a:endParaRPr>
          </a:p>
          <a:p>
            <a:pPr marL="609600" indent="-609600" eaLnBrk="1" hangingPunct="1">
              <a:lnSpc>
                <a:spcPct val="90000"/>
              </a:lnSpc>
              <a:buFontTx/>
              <a:buNone/>
            </a:pPr>
            <a:r>
              <a:rPr lang="en-GB" altLang="zh-CN" dirty="0">
                <a:sym typeface="Symbol" panose="05050102010706020507" pitchFamily="18" charset="2"/>
              </a:rPr>
              <a:t>Names</a:t>
            </a:r>
            <a:r>
              <a:rPr lang="en-GB" altLang="zh-CN">
                <a:sym typeface="Symbol" panose="05050102010706020507" pitchFamily="18" charset="2"/>
              </a:rPr>
              <a:t>: NAND</a:t>
            </a:r>
            <a:br>
              <a:rPr lang="en-GB" altLang="zh-CN" dirty="0">
                <a:sym typeface="Symbol" panose="05050102010706020507" pitchFamily="18" charset="2"/>
              </a:rPr>
            </a:br>
            <a:endParaRPr lang="en-US" altLang="zh-CN" dirty="0">
              <a:sym typeface="Symbol" panose="05050102010706020507" pitchFamily="18" charset="2"/>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CBC54409-5D9A-4F1F-8CC0-9C3D44BBE2AE}"/>
              </a:ext>
            </a:extLst>
          </p:cNvPr>
          <p:cNvSpPr>
            <a:spLocks noGrp="1" noChangeArrowheads="1"/>
          </p:cNvSpPr>
          <p:nvPr>
            <p:ph type="title"/>
          </p:nvPr>
        </p:nvSpPr>
        <p:spPr/>
        <p:txBody>
          <a:bodyPr/>
          <a:lstStyle/>
          <a:p>
            <a:pPr eaLnBrk="1" hangingPunct="1"/>
            <a:r>
              <a:rPr lang="en-US" altLang="zh-CN"/>
              <a:t>Some Alternative Notations</a:t>
            </a:r>
          </a:p>
        </p:txBody>
      </p:sp>
      <p:graphicFrame>
        <p:nvGraphicFramePr>
          <p:cNvPr id="108547" name="Object 3">
            <a:extLst>
              <a:ext uri="{FF2B5EF4-FFF2-40B4-BE49-F238E27FC236}">
                <a16:creationId xmlns:a16="http://schemas.microsoft.com/office/drawing/2014/main" id="{9BBE3A92-2E0A-424B-B17C-C394CBF0BA55}"/>
              </a:ext>
            </a:extLst>
          </p:cNvPr>
          <p:cNvGraphicFramePr>
            <a:graphicFrameLocks noGrp="1" noChangeAspect="1"/>
          </p:cNvGraphicFramePr>
          <p:nvPr>
            <p:ph type="tbl" idx="1"/>
          </p:nvPr>
        </p:nvGraphicFramePr>
        <p:xfrm>
          <a:off x="381000" y="2286000"/>
          <a:ext cx="8313738" cy="3063875"/>
        </p:xfrm>
        <a:graphic>
          <a:graphicData uri="http://schemas.openxmlformats.org/presentationml/2006/ole">
            <mc:AlternateContent xmlns:mc="http://schemas.openxmlformats.org/markup-compatibility/2006">
              <mc:Choice xmlns:v="urn:schemas-microsoft-com:vml" Requires="v">
                <p:oleObj name="Document" r:id="rId3" imgW="8799576" imgH="3243072" progId="Word.Document.8">
                  <p:embed/>
                </p:oleObj>
              </mc:Choice>
              <mc:Fallback>
                <p:oleObj name="Document" r:id="rId3" imgW="8799576" imgH="3243072"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0"/>
                        <a:ext cx="8313738" cy="3063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8548" name="Text Box 4">
            <a:extLst>
              <a:ext uri="{FF2B5EF4-FFF2-40B4-BE49-F238E27FC236}">
                <a16:creationId xmlns:a16="http://schemas.microsoft.com/office/drawing/2014/main" id="{767E007E-7746-48A7-AE7E-79C9970403B2}"/>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E516321B-7ECE-45F5-8B99-1CDEA93B89A7}"/>
              </a:ext>
            </a:extLst>
          </p:cNvPr>
          <p:cNvSpPr>
            <a:spLocks noGrp="1"/>
          </p:cNvSpPr>
          <p:nvPr>
            <p:ph type="sldNum" sz="quarter" idx="12"/>
          </p:nvPr>
        </p:nvSpPr>
        <p:spPr/>
        <p:txBody>
          <a:bodyPr/>
          <a:lstStyle/>
          <a:p>
            <a:fld id="{E02C48D7-9DC2-4717-8D6F-621077EE1048}" type="slidenum">
              <a:rPr lang="en-US" altLang="zh-CN" smtClean="0"/>
              <a:pPr/>
              <a:t>45</a:t>
            </a:fld>
            <a:endParaRPr lang="en-US" altLang="zh-CN"/>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0F4E24DA-2EBF-4E69-AC4E-749BECDE8F83}"/>
              </a:ext>
            </a:extLst>
          </p:cNvPr>
          <p:cNvSpPr>
            <a:spLocks noGrp="1" noChangeArrowheads="1"/>
          </p:cNvSpPr>
          <p:nvPr>
            <p:ph type="title"/>
          </p:nvPr>
        </p:nvSpPr>
        <p:spPr/>
        <p:txBody>
          <a:bodyPr/>
          <a:lstStyle/>
          <a:p>
            <a:pPr eaLnBrk="1" hangingPunct="1"/>
            <a:r>
              <a:rPr lang="en-GB" altLang="zh-CN" sz="4000"/>
              <a:t>The language of propositional logic defined more properly</a:t>
            </a:r>
            <a:endParaRPr lang="en-US" altLang="zh-CN" sz="4000"/>
          </a:p>
        </p:txBody>
      </p:sp>
      <p:sp>
        <p:nvSpPr>
          <p:cNvPr id="110595" name="Rectangle 3">
            <a:extLst>
              <a:ext uri="{FF2B5EF4-FFF2-40B4-BE49-F238E27FC236}">
                <a16:creationId xmlns:a16="http://schemas.microsoft.com/office/drawing/2014/main" id="{8F4AC4A4-FE3C-4972-8AFD-57161937CF6C}"/>
              </a:ext>
            </a:extLst>
          </p:cNvPr>
          <p:cNvSpPr>
            <a:spLocks noGrp="1" noChangeArrowheads="1"/>
          </p:cNvSpPr>
          <p:nvPr>
            <p:ph type="body" idx="1"/>
          </p:nvPr>
        </p:nvSpPr>
        <p:spPr/>
        <p:txBody>
          <a:bodyPr/>
          <a:lstStyle/>
          <a:p>
            <a:pPr eaLnBrk="1" hangingPunct="1">
              <a:lnSpc>
                <a:spcPct val="90000"/>
              </a:lnSpc>
            </a:pPr>
            <a:r>
              <a:rPr lang="en-GB" altLang="zh-CN" sz="2800" dirty="0"/>
              <a:t>Atoms: p1, p2, p3, ..</a:t>
            </a:r>
          </a:p>
          <a:p>
            <a:pPr eaLnBrk="1" hangingPunct="1">
              <a:lnSpc>
                <a:spcPct val="90000"/>
              </a:lnSpc>
            </a:pPr>
            <a:r>
              <a:rPr lang="en-GB" altLang="zh-CN" sz="2800" dirty="0"/>
              <a:t>Formulas </a:t>
            </a:r>
            <a:r>
              <a:rPr lang="en-US" altLang="zh-CN" sz="2800" dirty="0"/>
              <a:t>(</a:t>
            </a:r>
            <a:r>
              <a:rPr lang="zh-CN" altLang="en-GB" sz="2800" dirty="0"/>
              <a:t>命题公式</a:t>
            </a:r>
            <a:r>
              <a:rPr lang="en-US" altLang="zh-CN" sz="2800" dirty="0"/>
              <a:t>)</a:t>
            </a:r>
            <a:endParaRPr lang="zh-CN" altLang="en-GB" sz="2800" dirty="0"/>
          </a:p>
          <a:p>
            <a:pPr lvl="1" eaLnBrk="1" hangingPunct="1">
              <a:lnSpc>
                <a:spcPct val="90000"/>
              </a:lnSpc>
            </a:pPr>
            <a:r>
              <a:rPr lang="en-GB" altLang="zh-CN" sz="2400" dirty="0"/>
              <a:t>All atoms are formulas</a:t>
            </a:r>
          </a:p>
          <a:p>
            <a:pPr lvl="1" eaLnBrk="1" hangingPunct="1">
              <a:lnSpc>
                <a:spcPct val="90000"/>
              </a:lnSpc>
            </a:pPr>
            <a:r>
              <a:rPr lang="en-GB" altLang="zh-CN" sz="2400" dirty="0"/>
              <a:t>If </a:t>
            </a:r>
            <a:r>
              <a:rPr lang="en-GB" altLang="zh-CN" sz="2400" dirty="0">
                <a:sym typeface="Symbol" panose="05050102010706020507" pitchFamily="18" charset="2"/>
              </a:rPr>
              <a:t> is a formula then </a:t>
            </a:r>
            <a:r>
              <a:rPr lang="en-US" altLang="zh-CN" sz="2400" dirty="0">
                <a:latin typeface="Times New Roman" panose="02020603050405020304" pitchFamily="18" charset="0"/>
              </a:rPr>
              <a:t>¬</a:t>
            </a:r>
            <a:r>
              <a:rPr lang="en-US" altLang="zh-CN" sz="2400" dirty="0"/>
              <a:t> </a:t>
            </a:r>
            <a:r>
              <a:rPr lang="en-GB" altLang="zh-CN" sz="2400" dirty="0">
                <a:sym typeface="Symbol" panose="05050102010706020507" pitchFamily="18" charset="2"/>
              </a:rPr>
              <a:t> is a formula</a:t>
            </a:r>
          </a:p>
          <a:p>
            <a:pPr lvl="1" eaLnBrk="1" hangingPunct="1">
              <a:lnSpc>
                <a:spcPct val="90000"/>
              </a:lnSpc>
            </a:pPr>
            <a:r>
              <a:rPr lang="en-GB" altLang="zh-CN" sz="2400" dirty="0">
                <a:sym typeface="Symbol" panose="05050102010706020507" pitchFamily="18" charset="2"/>
              </a:rPr>
              <a:t>If  and  are formulas then the following are formulas:  ( </a:t>
            </a:r>
            <a:r>
              <a:rPr lang="en-US" altLang="zh-CN" sz="2400" dirty="0">
                <a:sym typeface="Symbol" panose="05050102010706020507" pitchFamily="18" charset="2"/>
              </a:rPr>
              <a:t></a:t>
            </a:r>
            <a:r>
              <a:rPr lang="en-GB" altLang="zh-CN" sz="2400" dirty="0">
                <a:sym typeface="Symbol" panose="05050102010706020507" pitchFamily="18" charset="2"/>
              </a:rPr>
              <a:t> ),   ( </a:t>
            </a:r>
            <a:r>
              <a:rPr lang="en-US" altLang="zh-CN" sz="2400" dirty="0">
                <a:sym typeface="Symbol" panose="05050102010706020507" pitchFamily="18" charset="2"/>
              </a:rPr>
              <a:t></a:t>
            </a:r>
            <a:r>
              <a:rPr lang="en-GB" altLang="zh-CN" sz="2400" dirty="0">
                <a:sym typeface="Symbol" panose="05050102010706020507" pitchFamily="18" charset="2"/>
              </a:rPr>
              <a:t> ),   ( </a:t>
            </a:r>
            <a:r>
              <a:rPr lang="en-US" altLang="zh-CN" sz="2400" dirty="0">
                <a:sym typeface="Symbol" panose="05050102010706020507" pitchFamily="18" charset="2"/>
              </a:rPr>
              <a:t></a:t>
            </a:r>
            <a:r>
              <a:rPr lang="en-GB" altLang="zh-CN" sz="2400" dirty="0">
                <a:sym typeface="Symbol" panose="05050102010706020507" pitchFamily="18" charset="2"/>
              </a:rPr>
              <a:t> )     </a:t>
            </a:r>
            <a:r>
              <a:rPr lang="en-GB" altLang="zh-CN" sz="2400" i="1" dirty="0">
                <a:sym typeface="Symbol" panose="05050102010706020507" pitchFamily="18" charset="2"/>
              </a:rPr>
              <a:t>(etc.)</a:t>
            </a:r>
          </a:p>
          <a:p>
            <a:pPr eaLnBrk="1" hangingPunct="1">
              <a:lnSpc>
                <a:spcPct val="90000"/>
              </a:lnSpc>
            </a:pPr>
            <a:r>
              <a:rPr lang="en-GB" altLang="zh-CN" sz="2800" i="1" dirty="0">
                <a:sym typeface="Symbol" panose="05050102010706020507" pitchFamily="18" charset="2"/>
              </a:rPr>
              <a:t>Examples of  formulas: </a:t>
            </a:r>
            <a:br>
              <a:rPr lang="en-GB" altLang="zh-CN" sz="2800" i="1" dirty="0">
                <a:sym typeface="Symbol" panose="05050102010706020507" pitchFamily="18" charset="2"/>
              </a:rPr>
            </a:br>
            <a:r>
              <a:rPr lang="en-GB" altLang="zh-CN" sz="2800" dirty="0">
                <a:sym typeface="Symbol" panose="05050102010706020507" pitchFamily="18" charset="2"/>
              </a:rPr>
              <a:t>(p1 </a:t>
            </a:r>
            <a:r>
              <a:rPr lang="en-US" altLang="zh-CN" sz="2800" dirty="0">
                <a:sym typeface="Symbol" panose="05050102010706020507" pitchFamily="18" charset="2"/>
              </a:rPr>
              <a:t></a:t>
            </a:r>
            <a:r>
              <a:rPr lang="en-GB" altLang="zh-CN" sz="2800" dirty="0">
                <a:sym typeface="Symbol" panose="05050102010706020507" pitchFamily="18" charset="2"/>
              </a:rPr>
              <a:t> </a:t>
            </a:r>
            <a:r>
              <a:rPr lang="en-US" altLang="zh-CN" sz="2800" dirty="0">
                <a:latin typeface="Times New Roman" panose="02020603050405020304" pitchFamily="18" charset="0"/>
              </a:rPr>
              <a:t>¬</a:t>
            </a:r>
            <a:r>
              <a:rPr lang="en-GB" altLang="zh-CN" sz="2800" dirty="0">
                <a:sym typeface="Symbol" panose="05050102010706020507" pitchFamily="18" charset="2"/>
              </a:rPr>
              <a:t> p2),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GB" altLang="zh-CN" sz="2800" dirty="0">
                <a:sym typeface="Symbol" panose="05050102010706020507" pitchFamily="18" charset="2"/>
              </a:rPr>
              <a:t>(p9 </a:t>
            </a:r>
            <a:r>
              <a:rPr lang="en-US" altLang="zh-CN" sz="2800" dirty="0">
                <a:sym typeface="Symbol" panose="05050102010706020507" pitchFamily="18" charset="2"/>
              </a:rPr>
              <a:t></a:t>
            </a:r>
            <a:r>
              <a:rPr lang="en-GB" altLang="zh-CN" sz="2800" dirty="0">
                <a:sym typeface="Symbol" panose="05050102010706020507" pitchFamily="18" charset="2"/>
              </a:rPr>
              <a:t> p8),  (p</a:t>
            </a:r>
            <a:r>
              <a:rPr lang="en-US" altLang="zh-CN" sz="2800" dirty="0"/>
              <a:t>1</a:t>
            </a:r>
            <a:r>
              <a:rPr lang="en-US" altLang="zh-CN" sz="2800" dirty="0">
                <a:sym typeface="Symbol" panose="05050102010706020507" pitchFamily="18" charset="2"/>
              </a:rPr>
              <a:t> (p2  p3))</a:t>
            </a:r>
          </a:p>
          <a:p>
            <a:pPr eaLnBrk="1" hangingPunct="1">
              <a:lnSpc>
                <a:spcPct val="90000"/>
              </a:lnSpc>
            </a:pPr>
            <a:r>
              <a:rPr lang="en-GB" altLang="zh-CN" sz="2800" i="1" dirty="0">
                <a:sym typeface="Symbol" panose="05050102010706020507" pitchFamily="18" charset="2"/>
              </a:rPr>
              <a:t>etc.</a:t>
            </a:r>
          </a:p>
        </p:txBody>
      </p:sp>
      <p:sp>
        <p:nvSpPr>
          <p:cNvPr id="2" name="灯片编号占位符 1">
            <a:extLst>
              <a:ext uri="{FF2B5EF4-FFF2-40B4-BE49-F238E27FC236}">
                <a16:creationId xmlns:a16="http://schemas.microsoft.com/office/drawing/2014/main" id="{43B3FA86-6043-4310-8EEB-9031722A16FC}"/>
              </a:ext>
            </a:extLst>
          </p:cNvPr>
          <p:cNvSpPr>
            <a:spLocks noGrp="1"/>
          </p:cNvSpPr>
          <p:nvPr>
            <p:ph type="sldNum" sz="quarter" idx="12"/>
          </p:nvPr>
        </p:nvSpPr>
        <p:spPr/>
        <p:txBody>
          <a:bodyPr/>
          <a:lstStyle/>
          <a:p>
            <a:fld id="{0E0F66E4-F918-4E84-900C-EBB0345C0212}" type="slidenum">
              <a:rPr lang="en-US" altLang="zh-CN" smtClean="0"/>
              <a:pPr/>
              <a:t>46</a:t>
            </a:fld>
            <a:endParaRPr lang="en-US" altLang="zh-CN"/>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2AE4C5E-D528-40CC-BBF0-986E51B9EEB7}"/>
              </a:ext>
            </a:extLst>
          </p:cNvPr>
          <p:cNvSpPr>
            <a:spLocks noGrp="1" noChangeArrowheads="1"/>
          </p:cNvSpPr>
          <p:nvPr>
            <p:ph type="title"/>
          </p:nvPr>
        </p:nvSpPr>
        <p:spPr/>
        <p:txBody>
          <a:bodyPr/>
          <a:lstStyle/>
          <a:p>
            <a:pPr eaLnBrk="1" hangingPunct="1"/>
            <a:r>
              <a:rPr lang="en-GB" altLang="zh-CN" sz="4000"/>
              <a:t>The language of propositional logic defined more properly</a:t>
            </a:r>
            <a:endParaRPr lang="en-US" altLang="zh-CN" sz="4000"/>
          </a:p>
        </p:txBody>
      </p:sp>
      <p:sp>
        <p:nvSpPr>
          <p:cNvPr id="111619" name="Rectangle 3">
            <a:extLst>
              <a:ext uri="{FF2B5EF4-FFF2-40B4-BE49-F238E27FC236}">
                <a16:creationId xmlns:a16="http://schemas.microsoft.com/office/drawing/2014/main" id="{B98F8C62-5AD3-433B-8A30-C766C3CF3C0C}"/>
              </a:ext>
            </a:extLst>
          </p:cNvPr>
          <p:cNvSpPr>
            <a:spLocks noGrp="1" noChangeArrowheads="1"/>
          </p:cNvSpPr>
          <p:nvPr>
            <p:ph type="body" idx="1"/>
          </p:nvPr>
        </p:nvSpPr>
        <p:spPr/>
        <p:txBody>
          <a:bodyPr/>
          <a:lstStyle/>
          <a:p>
            <a:pPr eaLnBrk="1" hangingPunct="1"/>
            <a:r>
              <a:rPr lang="en-GB" altLang="zh-CN" sz="2800" i="1" dirty="0">
                <a:sym typeface="Symbol" panose="05050102010706020507" pitchFamily="18" charset="2"/>
              </a:rPr>
              <a:t>Examples of  formulas: </a:t>
            </a:r>
            <a:br>
              <a:rPr lang="en-GB" altLang="zh-CN" sz="2800" i="1" dirty="0">
                <a:sym typeface="Symbol" panose="05050102010706020507" pitchFamily="18" charset="2"/>
              </a:rPr>
            </a:br>
            <a:r>
              <a:rPr lang="en-GB" altLang="zh-CN" sz="2800" i="1" dirty="0">
                <a:sym typeface="Symbol" panose="05050102010706020507" pitchFamily="18" charset="2"/>
              </a:rPr>
              <a:t> </a:t>
            </a:r>
            <a:r>
              <a:rPr lang="en-GB" altLang="zh-CN" sz="2800" dirty="0">
                <a:sym typeface="Symbol" panose="05050102010706020507" pitchFamily="18" charset="2"/>
              </a:rPr>
              <a:t>(p1 </a:t>
            </a:r>
            <a:r>
              <a:rPr lang="en-US" altLang="zh-CN" sz="2800" dirty="0">
                <a:sym typeface="Symbol" panose="05050102010706020507" pitchFamily="18" charset="2"/>
              </a:rPr>
              <a:t></a:t>
            </a:r>
            <a:r>
              <a:rPr lang="en-GB" altLang="zh-CN" sz="2800" dirty="0">
                <a:sym typeface="Symbol" panose="05050102010706020507" pitchFamily="18" charset="2"/>
              </a:rPr>
              <a:t> </a:t>
            </a:r>
            <a:r>
              <a:rPr lang="en-US" altLang="zh-CN" sz="2800" dirty="0">
                <a:latin typeface="Times New Roman" panose="02020603050405020304" pitchFamily="18" charset="0"/>
              </a:rPr>
              <a:t>¬</a:t>
            </a:r>
            <a:r>
              <a:rPr lang="en-GB" altLang="zh-CN" sz="2800" dirty="0">
                <a:sym typeface="Symbol" panose="05050102010706020507" pitchFamily="18" charset="2"/>
              </a:rPr>
              <a:t> p2),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GB" altLang="zh-CN" sz="2800" dirty="0">
                <a:sym typeface="Symbol" panose="05050102010706020507" pitchFamily="18" charset="2"/>
              </a:rPr>
              <a:t>(p9 </a:t>
            </a:r>
            <a:r>
              <a:rPr lang="en-US" altLang="zh-CN" sz="2800" dirty="0">
                <a:sym typeface="Symbol" panose="05050102010706020507" pitchFamily="18" charset="2"/>
              </a:rPr>
              <a:t></a:t>
            </a:r>
            <a:r>
              <a:rPr lang="en-GB" altLang="zh-CN" sz="2800" dirty="0">
                <a:sym typeface="Symbol" panose="05050102010706020507" pitchFamily="18" charset="2"/>
              </a:rPr>
              <a:t> p8),  (p</a:t>
            </a:r>
            <a:r>
              <a:rPr lang="en-US" altLang="zh-CN" sz="2800" dirty="0"/>
              <a:t>1</a:t>
            </a:r>
            <a:r>
              <a:rPr lang="en-US" altLang="zh-CN" sz="2800" dirty="0">
                <a:sym typeface="Symbol" panose="05050102010706020507" pitchFamily="18" charset="2"/>
              </a:rPr>
              <a:t> (p2  p3))</a:t>
            </a:r>
            <a:endParaRPr lang="en-GB" altLang="zh-CN" sz="2800" i="1" dirty="0">
              <a:sym typeface="Symbol" panose="05050102010706020507" pitchFamily="18" charset="2"/>
            </a:endParaRPr>
          </a:p>
          <a:p>
            <a:pPr eaLnBrk="1" hangingPunct="1"/>
            <a:r>
              <a:rPr lang="en-GB" altLang="zh-CN" sz="2800" i="1" dirty="0">
                <a:sym typeface="Symbol" panose="05050102010706020507" pitchFamily="18" charset="2"/>
              </a:rPr>
              <a:t>Convention 1: </a:t>
            </a:r>
            <a:r>
              <a:rPr lang="en-GB" altLang="zh-CN" sz="2800" dirty="0">
                <a:sym typeface="Symbol" panose="05050102010706020507" pitchFamily="18" charset="2"/>
              </a:rPr>
              <a:t>outermost brackets are omitted,:</a:t>
            </a:r>
            <a:br>
              <a:rPr lang="en-GB" altLang="zh-CN" sz="2800" dirty="0">
                <a:sym typeface="Symbol" panose="05050102010706020507" pitchFamily="18" charset="2"/>
              </a:rPr>
            </a:br>
            <a:r>
              <a:rPr lang="en-GB" altLang="zh-CN" sz="2800" dirty="0">
                <a:sym typeface="Symbol" panose="05050102010706020507" pitchFamily="18" charset="2"/>
              </a:rPr>
              <a:t>p1 </a:t>
            </a:r>
            <a:r>
              <a:rPr lang="en-US" altLang="zh-CN" sz="2800" dirty="0">
                <a:sym typeface="Symbol" panose="05050102010706020507" pitchFamily="18" charset="2"/>
              </a:rPr>
              <a:t></a:t>
            </a:r>
            <a:r>
              <a:rPr lang="en-GB" altLang="zh-CN" sz="2800" dirty="0">
                <a:sym typeface="Symbol" panose="05050102010706020507" pitchFamily="18" charset="2"/>
              </a:rPr>
              <a:t> </a:t>
            </a:r>
            <a:r>
              <a:rPr lang="en-US" altLang="zh-CN" sz="2800" dirty="0">
                <a:latin typeface="Times New Roman" panose="02020603050405020304" pitchFamily="18" charset="0"/>
              </a:rPr>
              <a:t>¬</a:t>
            </a:r>
            <a:r>
              <a:rPr lang="en-GB" altLang="zh-CN" sz="2800" dirty="0">
                <a:sym typeface="Symbol" panose="05050102010706020507" pitchFamily="18" charset="2"/>
              </a:rPr>
              <a:t> p2,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GB" altLang="zh-CN" sz="2800" dirty="0">
                <a:sym typeface="Symbol" panose="05050102010706020507" pitchFamily="18" charset="2"/>
              </a:rPr>
              <a:t>(p9 </a:t>
            </a:r>
            <a:r>
              <a:rPr lang="en-US" altLang="zh-CN" sz="2800" dirty="0">
                <a:sym typeface="Symbol" panose="05050102010706020507" pitchFamily="18" charset="2"/>
              </a:rPr>
              <a:t></a:t>
            </a:r>
            <a:r>
              <a:rPr lang="en-GB" altLang="zh-CN" sz="2800" dirty="0">
                <a:sym typeface="Symbol" panose="05050102010706020507" pitchFamily="18" charset="2"/>
              </a:rPr>
              <a:t> p8),  p</a:t>
            </a:r>
            <a:r>
              <a:rPr lang="en-US" altLang="zh-CN" sz="2800" dirty="0"/>
              <a:t>1</a:t>
            </a:r>
            <a:r>
              <a:rPr lang="en-US" altLang="zh-CN" sz="2800" dirty="0">
                <a:sym typeface="Symbol" panose="05050102010706020507" pitchFamily="18" charset="2"/>
              </a:rPr>
              <a:t> (p2  p3)</a:t>
            </a:r>
          </a:p>
          <a:p>
            <a:pPr eaLnBrk="1" hangingPunct="1"/>
            <a:r>
              <a:rPr lang="en-GB" altLang="zh-CN" sz="2800" i="1" dirty="0">
                <a:sym typeface="Symbol" panose="05050102010706020507" pitchFamily="18" charset="2"/>
              </a:rPr>
              <a:t>Convention 2: </a:t>
            </a:r>
            <a:r>
              <a:rPr lang="en-GB" altLang="zh-CN" sz="2800" dirty="0">
                <a:sym typeface="Symbol" panose="05050102010706020507" pitchFamily="18" charset="2"/>
              </a:rPr>
              <a:t>associativity allows us to omit even more brackets, e.g.:</a:t>
            </a:r>
            <a:br>
              <a:rPr lang="en-GB" altLang="zh-CN" sz="2800" dirty="0">
                <a:sym typeface="Symbol" panose="05050102010706020507" pitchFamily="18" charset="2"/>
              </a:rPr>
            </a:br>
            <a:r>
              <a:rPr lang="en-GB" altLang="zh-CN" sz="2800" dirty="0">
                <a:sym typeface="Symbol" panose="05050102010706020507" pitchFamily="18" charset="2"/>
              </a:rPr>
              <a:t>p</a:t>
            </a:r>
            <a:r>
              <a:rPr lang="en-US" altLang="zh-CN" sz="2800" dirty="0"/>
              <a:t>1</a:t>
            </a:r>
            <a:r>
              <a:rPr lang="en-US" altLang="zh-CN" sz="2800" dirty="0">
                <a:sym typeface="Symbol" panose="05050102010706020507" pitchFamily="18" charset="2"/>
              </a:rPr>
              <a:t> p2  p3,            </a:t>
            </a:r>
            <a:r>
              <a:rPr lang="en-GB" altLang="zh-CN" sz="2800" dirty="0">
                <a:sym typeface="Symbol" panose="05050102010706020507" pitchFamily="18" charset="2"/>
              </a:rPr>
              <a:t>p</a:t>
            </a:r>
            <a:r>
              <a:rPr lang="en-US" altLang="zh-CN" sz="2800" dirty="0"/>
              <a:t>1</a:t>
            </a:r>
            <a:r>
              <a:rPr lang="en-US" altLang="zh-CN" sz="2800" dirty="0">
                <a:sym typeface="Symbol" panose="05050102010706020507" pitchFamily="18" charset="2"/>
              </a:rPr>
              <a:t>  p2  p3</a:t>
            </a:r>
          </a:p>
          <a:p>
            <a:pPr eaLnBrk="1" hangingPunct="1"/>
            <a:endParaRPr lang="en-GB" altLang="zh-CN" sz="2800" dirty="0">
              <a:sym typeface="Symbol" panose="05050102010706020507" pitchFamily="18" charset="2"/>
            </a:endParaRPr>
          </a:p>
        </p:txBody>
      </p:sp>
      <p:sp>
        <p:nvSpPr>
          <p:cNvPr id="2" name="灯片编号占位符 1">
            <a:extLst>
              <a:ext uri="{FF2B5EF4-FFF2-40B4-BE49-F238E27FC236}">
                <a16:creationId xmlns:a16="http://schemas.microsoft.com/office/drawing/2014/main" id="{2B6161EA-DA14-418B-AD88-A7D4683F09D8}"/>
              </a:ext>
            </a:extLst>
          </p:cNvPr>
          <p:cNvSpPr>
            <a:spLocks noGrp="1"/>
          </p:cNvSpPr>
          <p:nvPr>
            <p:ph type="sldNum" sz="quarter" idx="12"/>
          </p:nvPr>
        </p:nvSpPr>
        <p:spPr/>
        <p:txBody>
          <a:bodyPr/>
          <a:lstStyle/>
          <a:p>
            <a:fld id="{0E0F66E4-F918-4E84-900C-EBB0345C0212}" type="slidenum">
              <a:rPr lang="en-US" altLang="zh-CN" smtClean="0"/>
              <a:pPr/>
              <a:t>47</a:t>
            </a:fld>
            <a:endParaRPr lang="en-US" altLang="zh-CN"/>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33138C6-C805-4864-BB6B-11F82B77C680}"/>
              </a:ext>
            </a:extLst>
          </p:cNvPr>
          <p:cNvSpPr>
            <a:spLocks noGrp="1" noChangeArrowheads="1"/>
          </p:cNvSpPr>
          <p:nvPr>
            <p:ph type="title"/>
          </p:nvPr>
        </p:nvSpPr>
        <p:spPr/>
        <p:txBody>
          <a:bodyPr/>
          <a:lstStyle/>
          <a:p>
            <a:pPr eaLnBrk="1" hangingPunct="1"/>
            <a:r>
              <a:rPr lang="en-US" altLang="zh-CN" sz="4000" dirty="0"/>
              <a:t>Precedence of logical operators</a:t>
            </a:r>
            <a:br>
              <a:rPr lang="en-US" altLang="zh-CN" sz="4000" dirty="0"/>
            </a:br>
            <a:r>
              <a:rPr lang="en-US" altLang="zh-CN" sz="4000" dirty="0"/>
              <a:t>Nested Propositional Expressions</a:t>
            </a:r>
          </a:p>
        </p:txBody>
      </p:sp>
      <p:sp>
        <p:nvSpPr>
          <p:cNvPr id="112643" name="Rectangle 3">
            <a:extLst>
              <a:ext uri="{FF2B5EF4-FFF2-40B4-BE49-F238E27FC236}">
                <a16:creationId xmlns:a16="http://schemas.microsoft.com/office/drawing/2014/main" id="{09F81728-13A2-486F-8078-64215AA75113}"/>
              </a:ext>
            </a:extLst>
          </p:cNvPr>
          <p:cNvSpPr>
            <a:spLocks noGrp="1" noChangeArrowheads="1"/>
          </p:cNvSpPr>
          <p:nvPr>
            <p:ph type="body" idx="1"/>
          </p:nvPr>
        </p:nvSpPr>
        <p:spPr>
          <a:xfrm>
            <a:off x="685800" y="1981200"/>
            <a:ext cx="7772400" cy="4267200"/>
          </a:xfrm>
        </p:spPr>
        <p:txBody>
          <a:bodyPr/>
          <a:lstStyle/>
          <a:p>
            <a:pPr eaLnBrk="1" hangingPunct="1">
              <a:lnSpc>
                <a:spcPct val="80000"/>
              </a:lnSpc>
            </a:pPr>
            <a:r>
              <a:rPr lang="en-US" altLang="zh-CN" sz="2800" dirty="0"/>
              <a:t>Use parentheses to </a:t>
            </a:r>
            <a:r>
              <a:rPr lang="en-US" altLang="zh-CN" sz="2800" i="1" dirty="0"/>
              <a:t>group sub-expressions</a:t>
            </a:r>
            <a:r>
              <a:rPr lang="en-US" altLang="zh-CN" sz="2800" dirty="0"/>
              <a:t>:</a:t>
            </a:r>
            <a:br>
              <a:rPr lang="en-US" altLang="zh-CN" sz="2800" dirty="0"/>
            </a:br>
            <a:r>
              <a:rPr lang="en-US" altLang="zh-CN" sz="2800" dirty="0">
                <a:latin typeface="Times New Roman" panose="02020603050405020304" pitchFamily="18" charset="0"/>
              </a:rPr>
              <a:t>“</a:t>
            </a:r>
            <a:r>
              <a:rPr lang="en-US" altLang="zh-CN" sz="2800" u="sng" dirty="0"/>
              <a:t>I just saw my old friend</a:t>
            </a:r>
            <a:r>
              <a:rPr lang="en-US" altLang="zh-CN" sz="2800" dirty="0"/>
              <a:t>, and either </a:t>
            </a:r>
            <a:r>
              <a:rPr lang="en-US" altLang="zh-CN" sz="2800" u="sng" dirty="0"/>
              <a:t>he</a:t>
            </a:r>
            <a:r>
              <a:rPr lang="en-US" altLang="zh-CN" sz="2800" u="sng" dirty="0">
                <a:latin typeface="Times New Roman" panose="02020603050405020304" pitchFamily="18" charset="0"/>
              </a:rPr>
              <a:t>’</a:t>
            </a:r>
            <a:r>
              <a:rPr lang="en-US" altLang="zh-CN" sz="2800" u="sng" dirty="0"/>
              <a:t>s </a:t>
            </a:r>
            <a:r>
              <a:rPr lang="en-US" altLang="zh-CN" sz="2800" i="1" u="sng" dirty="0"/>
              <a:t>g</a:t>
            </a:r>
            <a:r>
              <a:rPr lang="en-US" altLang="zh-CN" sz="2800" u="sng" dirty="0"/>
              <a:t>rown</a:t>
            </a:r>
            <a:r>
              <a:rPr lang="en-US" altLang="zh-CN" sz="2800" dirty="0"/>
              <a:t> or </a:t>
            </a:r>
            <a:r>
              <a:rPr lang="en-US" altLang="zh-CN" sz="2800" u="sng" dirty="0"/>
              <a:t>I</a:t>
            </a:r>
            <a:r>
              <a:rPr lang="en-US" altLang="zh-CN" sz="2800" u="sng" dirty="0">
                <a:latin typeface="Times New Roman" panose="02020603050405020304" pitchFamily="18" charset="0"/>
              </a:rPr>
              <a:t>’</a:t>
            </a:r>
            <a:r>
              <a:rPr lang="en-US" altLang="zh-CN" sz="2800" u="sng" dirty="0"/>
              <a:t>ve </a:t>
            </a:r>
            <a:r>
              <a:rPr lang="en-US" altLang="zh-CN" sz="2800" i="1" u="sng" dirty="0"/>
              <a:t>s</a:t>
            </a:r>
            <a:r>
              <a:rPr lang="en-US" altLang="zh-CN" sz="2800" u="sng" dirty="0"/>
              <a:t>hrunk</a:t>
            </a:r>
            <a:r>
              <a:rPr lang="en-US" altLang="zh-CN" sz="2800" dirty="0"/>
              <a:t>.</a:t>
            </a:r>
            <a:r>
              <a:rPr lang="en-US" altLang="zh-CN" sz="2800" dirty="0">
                <a:latin typeface="Times New Roman" panose="02020603050405020304" pitchFamily="18" charset="0"/>
              </a:rPr>
              <a:t>”</a:t>
            </a:r>
            <a:r>
              <a:rPr lang="en-US" altLang="zh-CN" sz="2800" dirty="0"/>
              <a:t> = </a:t>
            </a:r>
            <a:r>
              <a:rPr lang="en-US" altLang="zh-CN" sz="2800" i="1" dirty="0"/>
              <a:t>f</a:t>
            </a:r>
            <a:r>
              <a:rPr lang="en-US" altLang="zh-CN" sz="2800" dirty="0"/>
              <a:t> </a:t>
            </a:r>
            <a:r>
              <a:rPr lang="en-US" altLang="zh-CN" sz="2800" dirty="0">
                <a:sym typeface="Symbol" panose="05050102010706020507" pitchFamily="18" charset="2"/>
              </a:rPr>
              <a:t> (</a:t>
            </a:r>
            <a:r>
              <a:rPr lang="en-US" altLang="zh-CN" sz="2800" i="1" dirty="0">
                <a:sym typeface="Symbol" panose="05050102010706020507" pitchFamily="18" charset="2"/>
              </a:rPr>
              <a:t>g</a:t>
            </a:r>
            <a:r>
              <a:rPr lang="en-US" altLang="zh-CN" sz="2800" dirty="0">
                <a:sym typeface="Symbol" panose="05050102010706020507" pitchFamily="18" charset="2"/>
              </a:rPr>
              <a:t>  </a:t>
            </a:r>
            <a:r>
              <a:rPr lang="en-US" altLang="zh-CN" sz="2800" i="1" dirty="0">
                <a:sym typeface="Symbol" panose="05050102010706020507" pitchFamily="18" charset="2"/>
              </a:rPr>
              <a:t>s</a:t>
            </a:r>
            <a:r>
              <a:rPr lang="en-US" altLang="zh-CN" sz="2800" dirty="0">
                <a:sym typeface="Symbol" panose="05050102010706020507" pitchFamily="18" charset="2"/>
              </a:rPr>
              <a:t>)</a:t>
            </a:r>
          </a:p>
          <a:p>
            <a:pPr lvl="1" eaLnBrk="1" hangingPunct="1">
              <a:lnSpc>
                <a:spcPct val="80000"/>
              </a:lnSpc>
            </a:pPr>
            <a:r>
              <a:rPr lang="en-US" altLang="zh-CN" dirty="0"/>
              <a:t>  (</a:t>
            </a:r>
            <a:r>
              <a:rPr lang="en-US" altLang="zh-CN" i="1" dirty="0"/>
              <a:t>f</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g</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would mean something different</a:t>
            </a:r>
          </a:p>
          <a:p>
            <a:pPr lvl="1" eaLnBrk="1" hangingPunct="1">
              <a:lnSpc>
                <a:spcPct val="80000"/>
              </a:lnSpc>
            </a:pPr>
            <a:r>
              <a:rPr lang="en-US" altLang="zh-CN" i="1" dirty="0"/>
              <a:t>  f</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g</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would be ambiguous</a:t>
            </a:r>
          </a:p>
          <a:p>
            <a:pPr eaLnBrk="1" hangingPunct="1">
              <a:lnSpc>
                <a:spcPct val="80000"/>
              </a:lnSpc>
            </a:pPr>
            <a:r>
              <a:rPr lang="en-US" altLang="zh-CN" sz="2800" dirty="0">
                <a:sym typeface="Symbol" panose="05050102010706020507" pitchFamily="18" charset="2"/>
              </a:rPr>
              <a:t>By convention,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t> takes </a:t>
            </a:r>
            <a:r>
              <a:rPr lang="en-US" altLang="zh-CN" sz="2800" i="1" dirty="0"/>
              <a:t>precedence</a:t>
            </a:r>
            <a:r>
              <a:rPr lang="en-US" altLang="zh-CN" sz="2800" dirty="0"/>
              <a:t> over both </a:t>
            </a:r>
            <a:r>
              <a:rPr lang="en-US" altLang="zh-CN" sz="2800" dirty="0">
                <a:latin typeface="Times New Roman" panose="02020603050405020304" pitchFamily="18" charset="0"/>
              </a:rPr>
              <a:t>“</a:t>
            </a:r>
            <a:r>
              <a:rPr lang="en-US" altLang="zh-CN" sz="2800" dirty="0">
                <a:sym typeface="Symbol" panose="05050102010706020507" pitchFamily="18" charset="2"/>
              </a:rPr>
              <a:t></a:t>
            </a:r>
            <a:r>
              <a:rPr lang="en-US" altLang="zh-CN" sz="2800" dirty="0">
                <a:latin typeface="Times New Roman" panose="02020603050405020304" pitchFamily="18" charset="0"/>
              </a:rPr>
              <a:t>”</a:t>
            </a:r>
            <a:r>
              <a:rPr lang="en-US" altLang="zh-CN" sz="2800" dirty="0"/>
              <a:t> and </a:t>
            </a:r>
            <a:r>
              <a:rPr lang="en-US" altLang="zh-CN" sz="2800" dirty="0">
                <a:latin typeface="Times New Roman" panose="02020603050405020304" pitchFamily="18" charset="0"/>
              </a:rPr>
              <a:t>“</a:t>
            </a:r>
            <a:r>
              <a:rPr lang="en-US" altLang="zh-CN" sz="2800" dirty="0">
                <a:sym typeface="Symbol" panose="05050102010706020507" pitchFamily="18" charset="2"/>
              </a:rPr>
              <a:t></a:t>
            </a:r>
            <a:r>
              <a:rPr lang="en-US" altLang="zh-CN" sz="2800" dirty="0">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 </a:t>
            </a:r>
          </a:p>
          <a:p>
            <a:pPr lvl="1" eaLnBrk="1" hangingPunct="1">
              <a:lnSpc>
                <a:spcPct val="80000"/>
              </a:lnSpc>
            </a:pPr>
            <a:r>
              <a:rPr lang="en-US" altLang="zh-CN" dirty="0"/>
              <a:t>  </a:t>
            </a:r>
            <a:r>
              <a:rPr lang="en-US" altLang="zh-CN" dirty="0">
                <a:latin typeface="Times New Roman" panose="02020603050405020304" pitchFamily="18" charset="0"/>
              </a:rPr>
              <a:t>¬</a:t>
            </a:r>
            <a:r>
              <a:rPr lang="en-US" altLang="zh-CN" i="1" dirty="0"/>
              <a:t>s</a:t>
            </a:r>
            <a:r>
              <a:rPr lang="en-US" altLang="zh-CN" dirty="0">
                <a:sym typeface="Symbol" panose="05050102010706020507" pitchFamily="18" charset="2"/>
              </a:rPr>
              <a:t> </a:t>
            </a:r>
            <a:r>
              <a:rPr lang="en-US" altLang="zh-CN" i="1" dirty="0"/>
              <a:t> f</a:t>
            </a:r>
            <a:r>
              <a:rPr lang="en-US" altLang="zh-CN" dirty="0"/>
              <a:t>   means   (</a:t>
            </a:r>
            <a:r>
              <a:rPr lang="en-US" altLang="zh-CN" dirty="0">
                <a:latin typeface="Times New Roman" panose="02020603050405020304" pitchFamily="18" charset="0"/>
              </a:rPr>
              <a:t>¬</a:t>
            </a:r>
            <a:r>
              <a:rPr lang="en-US" altLang="zh-CN" i="1" dirty="0"/>
              <a:t>s</a:t>
            </a:r>
            <a:r>
              <a:rPr lang="en-US" altLang="zh-CN" dirty="0"/>
              <a:t>)</a:t>
            </a:r>
            <a:r>
              <a:rPr lang="en-US" altLang="zh-CN" i="1" dirty="0"/>
              <a:t> </a:t>
            </a:r>
            <a:r>
              <a:rPr lang="en-US" altLang="zh-CN" dirty="0">
                <a:sym typeface="Symbol" panose="05050102010706020507" pitchFamily="18" charset="2"/>
              </a:rPr>
              <a:t> </a:t>
            </a:r>
            <a:r>
              <a:rPr lang="en-US" altLang="zh-CN" i="1" dirty="0"/>
              <a:t>f  </a:t>
            </a:r>
            <a:r>
              <a:rPr lang="en-US" altLang="zh-CN" dirty="0"/>
              <a:t>,   </a:t>
            </a:r>
            <a:r>
              <a:rPr lang="en-US" altLang="zh-CN" b="1" dirty="0"/>
              <a:t>not   </a:t>
            </a:r>
            <a:r>
              <a:rPr lang="en-US" altLang="zh-CN" dirty="0">
                <a:latin typeface="Times New Roman" panose="02020603050405020304" pitchFamily="18" charset="0"/>
              </a:rPr>
              <a:t>¬</a:t>
            </a:r>
            <a:r>
              <a:rPr lang="en-US" altLang="zh-CN" dirty="0"/>
              <a:t> (</a:t>
            </a:r>
            <a:r>
              <a:rPr lang="en-US" altLang="zh-CN" i="1" dirty="0"/>
              <a:t>s </a:t>
            </a:r>
            <a:r>
              <a:rPr lang="en-US" altLang="zh-CN" dirty="0">
                <a:sym typeface="Symbol" panose="05050102010706020507" pitchFamily="18" charset="2"/>
              </a:rPr>
              <a:t> </a:t>
            </a:r>
            <a:r>
              <a:rPr lang="en-US" altLang="zh-CN" i="1" dirty="0"/>
              <a:t>f</a:t>
            </a:r>
            <a:r>
              <a:rPr lang="en-US" altLang="zh-CN" dirty="0"/>
              <a:t>)</a:t>
            </a:r>
          </a:p>
          <a:p>
            <a:pPr eaLnBrk="1" hangingPunct="1">
              <a:lnSpc>
                <a:spcPct val="80000"/>
              </a:lnSpc>
            </a:pPr>
            <a:r>
              <a:rPr lang="en-US" altLang="zh-CN" b="1" dirty="0">
                <a:solidFill>
                  <a:srgbClr val="FF0000"/>
                </a:solidFill>
              </a:rPr>
              <a:t>1 </a:t>
            </a:r>
            <a:r>
              <a:rPr lang="en-US" altLang="zh-CN" b="1" dirty="0">
                <a:solidFill>
                  <a:srgbClr val="FF0000"/>
                </a:solidFill>
                <a:latin typeface="Times New Roman" panose="02020603050405020304" pitchFamily="18" charset="0"/>
              </a:rPr>
              <a:t>¬</a:t>
            </a:r>
            <a:r>
              <a:rPr lang="en-US" altLang="zh-CN" b="1" dirty="0">
                <a:solidFill>
                  <a:srgbClr val="FF0000"/>
                </a:solidFill>
              </a:rPr>
              <a:t>   2  </a:t>
            </a:r>
            <a:r>
              <a:rPr lang="en-US" altLang="zh-CN" b="1" dirty="0">
                <a:solidFill>
                  <a:srgbClr val="FF0000"/>
                </a:solidFill>
                <a:sym typeface="Symbol" panose="05050102010706020507" pitchFamily="18" charset="2"/>
              </a:rPr>
              <a:t></a:t>
            </a:r>
            <a:r>
              <a:rPr lang="en-US" altLang="zh-CN" b="1" dirty="0">
                <a:solidFill>
                  <a:srgbClr val="FF0000"/>
                </a:solidFill>
              </a:rPr>
              <a:t> </a:t>
            </a:r>
            <a:r>
              <a:rPr lang="en-US" altLang="zh-CN" sz="2800" b="1" dirty="0">
                <a:solidFill>
                  <a:srgbClr val="FF0000"/>
                </a:solidFill>
                <a:sym typeface="Symbol" panose="05050102010706020507" pitchFamily="18" charset="2"/>
              </a:rPr>
              <a:t>      3</a:t>
            </a:r>
            <a:r>
              <a:rPr lang="en-US" altLang="zh-CN" sz="2400" b="1" dirty="0">
                <a:solidFill>
                  <a:srgbClr val="FF0000"/>
                </a:solidFill>
                <a:sym typeface="Symbol" panose="05050102010706020507" pitchFamily="18" charset="2"/>
              </a:rPr>
              <a:t></a:t>
            </a:r>
            <a:r>
              <a:rPr lang="en-US" altLang="zh-CN" b="1" dirty="0">
                <a:solidFill>
                  <a:srgbClr val="FF0000"/>
                </a:solidFill>
              </a:rPr>
              <a:t> </a:t>
            </a:r>
            <a:r>
              <a:rPr lang="en-US" altLang="zh-CN" sz="2400" b="1" dirty="0">
                <a:solidFill>
                  <a:srgbClr val="FF0000"/>
                </a:solidFill>
                <a:sym typeface="Symbol" panose="05050102010706020507" pitchFamily="18" charset="2"/>
              </a:rPr>
              <a:t></a:t>
            </a:r>
          </a:p>
        </p:txBody>
      </p:sp>
      <p:sp>
        <p:nvSpPr>
          <p:cNvPr id="2" name="灯片编号占位符 1">
            <a:extLst>
              <a:ext uri="{FF2B5EF4-FFF2-40B4-BE49-F238E27FC236}">
                <a16:creationId xmlns:a16="http://schemas.microsoft.com/office/drawing/2014/main" id="{3E958FB1-1969-4012-A95B-9C60C0E45A8E}"/>
              </a:ext>
            </a:extLst>
          </p:cNvPr>
          <p:cNvSpPr>
            <a:spLocks noGrp="1"/>
          </p:cNvSpPr>
          <p:nvPr>
            <p:ph type="sldNum" sz="quarter" idx="12"/>
          </p:nvPr>
        </p:nvSpPr>
        <p:spPr/>
        <p:txBody>
          <a:bodyPr/>
          <a:lstStyle/>
          <a:p>
            <a:fld id="{0E0F66E4-F918-4E84-900C-EBB0345C0212}" type="slidenum">
              <a:rPr lang="en-US" altLang="zh-CN" smtClean="0"/>
              <a:pPr/>
              <a:t>48</a:t>
            </a:fld>
            <a:endParaRPr lang="en-US" altLang="zh-CN"/>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6D3CA82-CC43-4770-869A-A41C1092C690}"/>
              </a:ext>
            </a:extLst>
          </p:cNvPr>
          <p:cNvSpPr>
            <a:spLocks noGrp="1" noChangeArrowheads="1"/>
          </p:cNvSpPr>
          <p:nvPr>
            <p:ph type="title"/>
          </p:nvPr>
        </p:nvSpPr>
        <p:spPr/>
        <p:txBody>
          <a:bodyPr/>
          <a:lstStyle/>
          <a:p>
            <a:pPr eaLnBrk="1" hangingPunct="1"/>
            <a:r>
              <a:rPr lang="en-US" altLang="zh-CN"/>
              <a:t>Logic and bit operations</a:t>
            </a:r>
          </a:p>
        </p:txBody>
      </p:sp>
      <p:sp>
        <p:nvSpPr>
          <p:cNvPr id="118787" name="Rectangle 3">
            <a:extLst>
              <a:ext uri="{FF2B5EF4-FFF2-40B4-BE49-F238E27FC236}">
                <a16:creationId xmlns:a16="http://schemas.microsoft.com/office/drawing/2014/main" id="{1880B2B2-48C4-4B67-A272-DD3DB580E147}"/>
              </a:ext>
            </a:extLst>
          </p:cNvPr>
          <p:cNvSpPr>
            <a:spLocks noGrp="1" noChangeArrowheads="1"/>
          </p:cNvSpPr>
          <p:nvPr>
            <p:ph type="body" idx="1"/>
          </p:nvPr>
        </p:nvSpPr>
        <p:spPr/>
        <p:txBody>
          <a:bodyPr/>
          <a:lstStyle/>
          <a:p>
            <a:pPr eaLnBrk="1" hangingPunct="1"/>
            <a:r>
              <a:rPr lang="en-US" altLang="zh-CN"/>
              <a:t>Computer bit operations correspond to the logical connectives.</a:t>
            </a:r>
          </a:p>
          <a:p>
            <a:pPr eaLnBrk="1" hangingPunct="1"/>
            <a:r>
              <a:rPr lang="en-US" altLang="zh-CN"/>
              <a:t>Bitwise OR bitwise AND bitwise XOR</a:t>
            </a:r>
          </a:p>
        </p:txBody>
      </p:sp>
      <p:sp>
        <p:nvSpPr>
          <p:cNvPr id="2" name="灯片编号占位符 1">
            <a:extLst>
              <a:ext uri="{FF2B5EF4-FFF2-40B4-BE49-F238E27FC236}">
                <a16:creationId xmlns:a16="http://schemas.microsoft.com/office/drawing/2014/main" id="{0A00570F-F930-4154-8864-96C40F9D55F0}"/>
              </a:ext>
            </a:extLst>
          </p:cNvPr>
          <p:cNvSpPr>
            <a:spLocks noGrp="1"/>
          </p:cNvSpPr>
          <p:nvPr>
            <p:ph type="sldNum" sz="quarter" idx="12"/>
          </p:nvPr>
        </p:nvSpPr>
        <p:spPr/>
        <p:txBody>
          <a:bodyPr/>
          <a:lstStyle/>
          <a:p>
            <a:fld id="{0E0F66E4-F918-4E84-900C-EBB0345C0212}" type="slidenum">
              <a:rPr lang="en-US" altLang="zh-CN" smtClean="0"/>
              <a:pPr/>
              <a:t>49</a:t>
            </a:fld>
            <a:endParaRPr lang="en-US" altLang="zh-CN"/>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65F1385-F06D-4636-BE48-0395845D8020}"/>
              </a:ext>
            </a:extLst>
          </p:cNvPr>
          <p:cNvSpPr>
            <a:spLocks noGrp="1" noChangeArrowheads="1"/>
          </p:cNvSpPr>
          <p:nvPr>
            <p:ph type="title"/>
          </p:nvPr>
        </p:nvSpPr>
        <p:spPr>
          <a:xfrm>
            <a:off x="323850" y="76200"/>
            <a:ext cx="8568630" cy="1143000"/>
          </a:xfrm>
        </p:spPr>
        <p:txBody>
          <a:bodyPr/>
          <a:lstStyle/>
          <a:p>
            <a:pPr eaLnBrk="1" hangingPunct="1"/>
            <a:r>
              <a:rPr lang="en-US" altLang="zh-CN" dirty="0"/>
              <a:t>1.1 Propositional Logic (</a:t>
            </a:r>
            <a:r>
              <a:rPr lang="zh-CN" altLang="en-US" dirty="0"/>
              <a:t>命题逻辑</a:t>
            </a:r>
            <a:r>
              <a:rPr lang="en-US" altLang="zh-CN" dirty="0"/>
              <a:t>)</a:t>
            </a:r>
          </a:p>
        </p:txBody>
      </p:sp>
      <p:sp>
        <p:nvSpPr>
          <p:cNvPr id="12291" name="Rectangle 3">
            <a:extLst>
              <a:ext uri="{FF2B5EF4-FFF2-40B4-BE49-F238E27FC236}">
                <a16:creationId xmlns:a16="http://schemas.microsoft.com/office/drawing/2014/main" id="{B1D49B82-1CB8-4929-8215-52A7B27E92D3}"/>
              </a:ext>
            </a:extLst>
          </p:cNvPr>
          <p:cNvSpPr>
            <a:spLocks noGrp="1" noChangeArrowheads="1"/>
          </p:cNvSpPr>
          <p:nvPr>
            <p:ph type="body" sz="half" idx="1"/>
          </p:nvPr>
        </p:nvSpPr>
        <p:spPr>
          <a:xfrm>
            <a:off x="457200" y="1124744"/>
            <a:ext cx="8229600" cy="4525963"/>
          </a:xfrm>
        </p:spPr>
        <p:txBody>
          <a:bodyPr/>
          <a:lstStyle/>
          <a:p>
            <a:pPr eaLnBrk="1" hangingPunct="1">
              <a:lnSpc>
                <a:spcPct val="130000"/>
              </a:lnSpc>
              <a:buFontTx/>
              <a:buNone/>
            </a:pPr>
            <a:r>
              <a:rPr lang="en-US" altLang="zh-CN" sz="2800" b="1" i="1" dirty="0"/>
              <a:t>Propositional Logic</a:t>
            </a:r>
            <a:r>
              <a:rPr lang="en-US" altLang="zh-CN" sz="2800" b="1" dirty="0"/>
              <a:t> </a:t>
            </a:r>
            <a:r>
              <a:rPr lang="en-US" altLang="zh-CN" sz="2800" dirty="0"/>
              <a:t>is the logic of </a:t>
            </a:r>
            <a:r>
              <a:rPr lang="en-US" altLang="zh-CN" sz="2800" u="sng" dirty="0"/>
              <a:t>compound statements </a:t>
            </a:r>
            <a:r>
              <a:rPr lang="en-US" altLang="zh-CN" sz="2800" dirty="0"/>
              <a:t>built from simpler </a:t>
            </a:r>
            <a:r>
              <a:rPr lang="en-US" altLang="zh-CN" sz="2800" b="1" dirty="0"/>
              <a:t>statements</a:t>
            </a:r>
            <a:r>
              <a:rPr lang="en-US" altLang="zh-CN" sz="2800" dirty="0"/>
              <a:t> </a:t>
            </a:r>
            <a:br>
              <a:rPr lang="en-US" altLang="zh-CN" sz="2800" dirty="0"/>
            </a:br>
            <a:r>
              <a:rPr lang="en-US" altLang="zh-CN" sz="2800" dirty="0"/>
              <a:t>using so-called </a:t>
            </a:r>
            <a:r>
              <a:rPr lang="en-US" altLang="zh-CN" sz="2800" i="1" u="sng" dirty="0"/>
              <a:t>Boolean</a:t>
            </a:r>
            <a:r>
              <a:rPr lang="en-US" altLang="zh-CN" sz="2800" u="sng" dirty="0"/>
              <a:t> </a:t>
            </a:r>
            <a:r>
              <a:rPr lang="en-US" altLang="zh-CN" sz="2800" i="1" u="sng" dirty="0"/>
              <a:t>connectives</a:t>
            </a:r>
            <a:r>
              <a:rPr lang="en-US" altLang="zh-CN" sz="2800" i="1" dirty="0"/>
              <a:t>.</a:t>
            </a:r>
          </a:p>
          <a:p>
            <a:pPr eaLnBrk="1" hangingPunct="1">
              <a:lnSpc>
                <a:spcPct val="130000"/>
              </a:lnSpc>
              <a:buFontTx/>
              <a:buNone/>
            </a:pPr>
            <a:r>
              <a:rPr lang="en-US" altLang="zh-CN" sz="2800" dirty="0"/>
              <a:t>Basic element: </a:t>
            </a:r>
            <a:r>
              <a:rPr lang="en-US" altLang="zh-CN" sz="2800" b="1" dirty="0"/>
              <a:t>statement</a:t>
            </a:r>
            <a:r>
              <a:rPr lang="en-US" altLang="zh-CN" sz="2800" dirty="0"/>
              <a:t> (or </a:t>
            </a:r>
            <a:r>
              <a:rPr lang="en-US" altLang="zh-CN" sz="2800" b="1" dirty="0"/>
              <a:t>proposition)</a:t>
            </a:r>
            <a:r>
              <a:rPr lang="en-US" altLang="zh-CN" sz="2800" dirty="0"/>
              <a:t> </a:t>
            </a:r>
            <a:endParaRPr lang="en-US" altLang="zh-CN" sz="2800" dirty="0">
              <a:solidFill>
                <a:srgbClr val="FF0000"/>
              </a:solidFill>
            </a:endParaRPr>
          </a:p>
          <a:p>
            <a:pPr eaLnBrk="1" hangingPunct="1">
              <a:lnSpc>
                <a:spcPct val="130000"/>
              </a:lnSpc>
              <a:buFontTx/>
              <a:buNone/>
            </a:pPr>
            <a:r>
              <a:rPr lang="en-US" altLang="zh-CN" sz="2800" dirty="0">
                <a:solidFill>
                  <a:srgbClr val="FF0000"/>
                </a:solidFill>
              </a:rPr>
              <a:t>Some applications in computer science:</a:t>
            </a:r>
          </a:p>
          <a:p>
            <a:pPr eaLnBrk="1" hangingPunct="1">
              <a:lnSpc>
                <a:spcPct val="130000"/>
              </a:lnSpc>
            </a:pPr>
            <a:r>
              <a:rPr lang="en-US" altLang="zh-CN" sz="2800" dirty="0">
                <a:solidFill>
                  <a:schemeClr val="accent2"/>
                </a:solidFill>
              </a:rPr>
              <a:t>Design of digital electronic circuits.</a:t>
            </a:r>
          </a:p>
          <a:p>
            <a:pPr eaLnBrk="1" hangingPunct="1">
              <a:lnSpc>
                <a:spcPct val="130000"/>
              </a:lnSpc>
            </a:pPr>
            <a:r>
              <a:rPr lang="en-US" altLang="zh-CN" sz="2800" dirty="0">
                <a:solidFill>
                  <a:schemeClr val="accent2"/>
                </a:solidFill>
              </a:rPr>
              <a:t>Expressing conditions in programs.</a:t>
            </a:r>
          </a:p>
          <a:p>
            <a:pPr eaLnBrk="1" hangingPunct="1">
              <a:lnSpc>
                <a:spcPct val="130000"/>
              </a:lnSpc>
            </a:pPr>
            <a:r>
              <a:rPr lang="en-US" altLang="zh-CN" sz="2800" dirty="0">
                <a:solidFill>
                  <a:schemeClr val="accent2"/>
                </a:solidFill>
              </a:rPr>
              <a:t>Queries to databases &amp; search engines.</a:t>
            </a:r>
          </a:p>
        </p:txBody>
      </p:sp>
      <p:pic>
        <p:nvPicPr>
          <p:cNvPr id="12292" name="Picture 4" descr="Boole">
            <a:extLst>
              <a:ext uri="{FF2B5EF4-FFF2-40B4-BE49-F238E27FC236}">
                <a16:creationId xmlns:a16="http://schemas.microsoft.com/office/drawing/2014/main" id="{B66C16D1-7304-4E7C-A0EC-95E144691CE6}"/>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452320" y="2645123"/>
            <a:ext cx="1628775" cy="1905000"/>
          </a:xfr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3" name="Text Box 5">
            <a:extLst>
              <a:ext uri="{FF2B5EF4-FFF2-40B4-BE49-F238E27FC236}">
                <a16:creationId xmlns:a16="http://schemas.microsoft.com/office/drawing/2014/main" id="{7F2A8753-7DFA-4D25-91F1-1705B3E94A6A}"/>
              </a:ext>
            </a:extLst>
          </p:cNvPr>
          <p:cNvSpPr txBox="1">
            <a:spLocks noChangeArrowheads="1"/>
          </p:cNvSpPr>
          <p:nvPr/>
        </p:nvSpPr>
        <p:spPr bwMode="auto">
          <a:xfrm>
            <a:off x="5715000" y="76200"/>
            <a:ext cx="335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 – Propositional Logic</a:t>
            </a:r>
          </a:p>
        </p:txBody>
      </p:sp>
      <p:sp>
        <p:nvSpPr>
          <p:cNvPr id="12294" name="Text Box 6">
            <a:extLst>
              <a:ext uri="{FF2B5EF4-FFF2-40B4-BE49-F238E27FC236}">
                <a16:creationId xmlns:a16="http://schemas.microsoft.com/office/drawing/2014/main" id="{C97050B3-42D8-49C3-A477-839A0F15C316}"/>
              </a:ext>
            </a:extLst>
          </p:cNvPr>
          <p:cNvSpPr txBox="1">
            <a:spLocks noChangeArrowheads="1"/>
          </p:cNvSpPr>
          <p:nvPr/>
        </p:nvSpPr>
        <p:spPr bwMode="auto">
          <a:xfrm>
            <a:off x="7450137" y="5085184"/>
            <a:ext cx="1517650" cy="698500"/>
          </a:xfrm>
          <a:prstGeom prst="rect">
            <a:avLst/>
          </a:prstGeom>
          <a:solidFill>
            <a:srgbClr val="FFFFCC"/>
          </a:solidFill>
          <a:ln w="571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Times New Roman" panose="02020603050405020304" pitchFamily="18" charset="0"/>
              </a:rPr>
              <a:t>George Boole</a:t>
            </a:r>
            <a:br>
              <a:rPr lang="en-US" altLang="zh-CN" sz="1800">
                <a:latin typeface="Times New Roman" panose="02020603050405020304" pitchFamily="18" charset="0"/>
              </a:rPr>
            </a:br>
            <a:r>
              <a:rPr lang="en-US" altLang="zh-CN" sz="1800">
                <a:latin typeface="Times New Roman" panose="02020603050405020304" pitchFamily="18" charset="0"/>
              </a:rPr>
              <a:t>(1815-1864)</a:t>
            </a:r>
          </a:p>
        </p:txBody>
      </p:sp>
      <p:sp>
        <p:nvSpPr>
          <p:cNvPr id="8" name="文本框 7">
            <a:extLst>
              <a:ext uri="{FF2B5EF4-FFF2-40B4-BE49-F238E27FC236}">
                <a16:creationId xmlns:a16="http://schemas.microsoft.com/office/drawing/2014/main" id="{24100EA1-2055-40C9-B200-C5EA0CB516FE}"/>
              </a:ext>
            </a:extLst>
          </p:cNvPr>
          <p:cNvSpPr txBox="1"/>
          <p:nvPr/>
        </p:nvSpPr>
        <p:spPr>
          <a:xfrm>
            <a:off x="6012160" y="6133099"/>
            <a:ext cx="4578350" cy="338554"/>
          </a:xfrm>
          <a:prstGeom prst="rect">
            <a:avLst/>
          </a:prstGeom>
          <a:noFill/>
        </p:spPr>
        <p:txBody>
          <a:bodyPr wrap="square">
            <a:spAutoFit/>
          </a:bodyPr>
          <a:lstStyle/>
          <a:p>
            <a:r>
              <a:rPr lang="en-US" altLang="zh-CN" sz="1600" b="1" dirty="0"/>
              <a:t>《The Laws of Thought》1854</a:t>
            </a:r>
            <a:endParaRPr lang="zh-CN" altLang="en-US" b="1" dirty="0"/>
          </a:p>
        </p:txBody>
      </p:sp>
      <p:sp>
        <p:nvSpPr>
          <p:cNvPr id="3" name="灯片编号占位符 2">
            <a:extLst>
              <a:ext uri="{FF2B5EF4-FFF2-40B4-BE49-F238E27FC236}">
                <a16:creationId xmlns:a16="http://schemas.microsoft.com/office/drawing/2014/main" id="{B96168BA-D4F0-445F-A4C7-D9743B1C159D}"/>
              </a:ext>
            </a:extLst>
          </p:cNvPr>
          <p:cNvSpPr>
            <a:spLocks noGrp="1"/>
          </p:cNvSpPr>
          <p:nvPr>
            <p:ph type="sldNum" sz="quarter" idx="12"/>
          </p:nvPr>
        </p:nvSpPr>
        <p:spPr/>
        <p:txBody>
          <a:bodyPr/>
          <a:lstStyle/>
          <a:p>
            <a:fld id="{5066C72B-8237-4816-9F04-57E1CA9B5A28}" type="slidenum">
              <a:rPr lang="en-US" altLang="zh-CN" smtClean="0"/>
              <a:pPr/>
              <a:t>5</a:t>
            </a:fld>
            <a:endParaRPr lang="en-US" altLang="zh-CN"/>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9A88A069-237E-4DDA-B70B-3FD6E8C0CC84}"/>
              </a:ext>
            </a:extLst>
          </p:cNvPr>
          <p:cNvSpPr>
            <a:spLocks noGrp="1" noChangeArrowheads="1"/>
          </p:cNvSpPr>
          <p:nvPr>
            <p:ph type="title"/>
          </p:nvPr>
        </p:nvSpPr>
        <p:spPr/>
        <p:txBody>
          <a:bodyPr/>
          <a:lstStyle/>
          <a:p>
            <a:pPr eaLnBrk="1" hangingPunct="1"/>
            <a:r>
              <a:rPr lang="en-US" altLang="zh-CN"/>
              <a:t>Bitwise Operations</a:t>
            </a:r>
          </a:p>
        </p:txBody>
      </p:sp>
      <p:sp>
        <p:nvSpPr>
          <p:cNvPr id="119811" name="Rectangle 3">
            <a:extLst>
              <a:ext uri="{FF2B5EF4-FFF2-40B4-BE49-F238E27FC236}">
                <a16:creationId xmlns:a16="http://schemas.microsoft.com/office/drawing/2014/main" id="{6D49BFB1-639E-4D50-8C62-3849EE2D3CC4}"/>
              </a:ext>
            </a:extLst>
          </p:cNvPr>
          <p:cNvSpPr>
            <a:spLocks noGrp="1" noChangeArrowheads="1"/>
          </p:cNvSpPr>
          <p:nvPr>
            <p:ph type="body" idx="1"/>
          </p:nvPr>
        </p:nvSpPr>
        <p:spPr/>
        <p:txBody>
          <a:bodyPr/>
          <a:lstStyle/>
          <a:p>
            <a:pPr eaLnBrk="1" hangingPunct="1"/>
            <a:r>
              <a:rPr lang="en-US" altLang="zh-CN"/>
              <a:t>Boolean operations can be extended to operate on bit strings as well as single bits.</a:t>
            </a:r>
          </a:p>
          <a:p>
            <a:pPr eaLnBrk="1" hangingPunct="1"/>
            <a:r>
              <a:rPr lang="en-US" altLang="zh-CN"/>
              <a:t>E.g.:</a:t>
            </a:r>
            <a:br>
              <a:rPr lang="en-US" altLang="zh-CN"/>
            </a:br>
            <a:r>
              <a:rPr lang="en-US" altLang="zh-CN"/>
              <a:t>01 1011 0110</a:t>
            </a:r>
            <a:br>
              <a:rPr lang="en-US" altLang="zh-CN"/>
            </a:br>
            <a:r>
              <a:rPr lang="en-US" altLang="zh-CN" u="sng"/>
              <a:t>11 0001 1101</a:t>
            </a:r>
            <a:br>
              <a:rPr lang="en-US" altLang="zh-CN" u="sng"/>
            </a:br>
            <a:r>
              <a:rPr lang="en-US" altLang="zh-CN"/>
              <a:t>11 1011 1111  Bit-wise OR</a:t>
            </a:r>
            <a:br>
              <a:rPr lang="en-US" altLang="zh-CN"/>
            </a:br>
            <a:r>
              <a:rPr lang="en-US" altLang="zh-CN"/>
              <a:t>01 0001 0100  Bit-wise AND</a:t>
            </a:r>
            <a:br>
              <a:rPr lang="en-US" altLang="zh-CN"/>
            </a:br>
            <a:r>
              <a:rPr lang="en-US" altLang="zh-CN"/>
              <a:t>10 1010 1011  Bit-wise XOR</a:t>
            </a:r>
          </a:p>
        </p:txBody>
      </p:sp>
      <p:sp>
        <p:nvSpPr>
          <p:cNvPr id="119812" name="Text Box 4">
            <a:extLst>
              <a:ext uri="{FF2B5EF4-FFF2-40B4-BE49-F238E27FC236}">
                <a16:creationId xmlns:a16="http://schemas.microsoft.com/office/drawing/2014/main" id="{51760FD9-C94A-4695-A597-4B98247978A2}"/>
              </a:ext>
            </a:extLst>
          </p:cNvPr>
          <p:cNvSpPr txBox="1">
            <a:spLocks noChangeArrowheads="1"/>
          </p:cNvSpPr>
          <p:nvPr/>
        </p:nvSpPr>
        <p:spPr bwMode="auto">
          <a:xfrm>
            <a:off x="7313613" y="76200"/>
            <a:ext cx="1755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#2 – Bits</a:t>
            </a:r>
          </a:p>
        </p:txBody>
      </p:sp>
      <p:sp>
        <p:nvSpPr>
          <p:cNvPr id="2" name="灯片编号占位符 1">
            <a:extLst>
              <a:ext uri="{FF2B5EF4-FFF2-40B4-BE49-F238E27FC236}">
                <a16:creationId xmlns:a16="http://schemas.microsoft.com/office/drawing/2014/main" id="{7E1362F0-DD9B-43AC-A8D5-158698641649}"/>
              </a:ext>
            </a:extLst>
          </p:cNvPr>
          <p:cNvSpPr>
            <a:spLocks noGrp="1"/>
          </p:cNvSpPr>
          <p:nvPr>
            <p:ph type="sldNum" sz="quarter" idx="12"/>
          </p:nvPr>
        </p:nvSpPr>
        <p:spPr/>
        <p:txBody>
          <a:bodyPr/>
          <a:lstStyle/>
          <a:p>
            <a:fld id="{0E0F66E4-F918-4E84-900C-EBB0345C0212}" type="slidenum">
              <a:rPr lang="en-US" altLang="zh-CN" smtClean="0"/>
              <a:pPr/>
              <a:t>50</a:t>
            </a:fld>
            <a:endParaRPr lang="en-US" altLang="zh-CN"/>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a:extLst>
              <a:ext uri="{FF2B5EF4-FFF2-40B4-BE49-F238E27FC236}">
                <a16:creationId xmlns:a16="http://schemas.microsoft.com/office/drawing/2014/main" id="{15BD3933-8E8B-48BC-A6A5-C8621B4D7E09}"/>
              </a:ext>
            </a:extLst>
          </p:cNvPr>
          <p:cNvSpPr>
            <a:spLocks noGrp="1" noChangeArrowheads="1"/>
          </p:cNvSpPr>
          <p:nvPr>
            <p:ph type="title"/>
          </p:nvPr>
        </p:nvSpPr>
        <p:spPr>
          <a:xfrm>
            <a:off x="611188" y="2420938"/>
            <a:ext cx="8229600" cy="1143000"/>
          </a:xfrm>
        </p:spPr>
        <p:txBody>
          <a:bodyPr/>
          <a:lstStyle/>
          <a:p>
            <a:r>
              <a:rPr lang="en-US" altLang="zh-CN"/>
              <a:t>§1.2   Applications of Propositional Logic</a:t>
            </a:r>
            <a:br>
              <a:rPr lang="zh-CN" altLang="en-US"/>
            </a:br>
            <a:endParaRPr lang="zh-CN" altLang="en-US"/>
          </a:p>
        </p:txBody>
      </p:sp>
      <p:sp>
        <p:nvSpPr>
          <p:cNvPr id="2" name="灯片编号占位符 1">
            <a:extLst>
              <a:ext uri="{FF2B5EF4-FFF2-40B4-BE49-F238E27FC236}">
                <a16:creationId xmlns:a16="http://schemas.microsoft.com/office/drawing/2014/main" id="{93BA78D6-A748-44F9-937E-6F8ACDEE4844}"/>
              </a:ext>
            </a:extLst>
          </p:cNvPr>
          <p:cNvSpPr>
            <a:spLocks noGrp="1"/>
          </p:cNvSpPr>
          <p:nvPr>
            <p:ph type="sldNum" sz="quarter" idx="12"/>
          </p:nvPr>
        </p:nvSpPr>
        <p:spPr/>
        <p:txBody>
          <a:bodyPr/>
          <a:lstStyle/>
          <a:p>
            <a:fld id="{0E0F66E4-F918-4E84-900C-EBB0345C0212}" type="slidenum">
              <a:rPr lang="en-US" altLang="zh-CN" smtClean="0"/>
              <a:pPr/>
              <a:t>51</a:t>
            </a:fld>
            <a:endParaRPr lang="en-US" altLang="zh-CN"/>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E85A-FBA7-4211-BD5A-422F26D23F4D}"/>
              </a:ext>
            </a:extLst>
          </p:cNvPr>
          <p:cNvSpPr>
            <a:spLocks noGrp="1"/>
          </p:cNvSpPr>
          <p:nvPr>
            <p:ph type="title"/>
          </p:nvPr>
        </p:nvSpPr>
        <p:spPr/>
        <p:txBody>
          <a:bodyPr>
            <a:normAutofit fontScale="90000"/>
          </a:bodyPr>
          <a:lstStyle/>
          <a:p>
            <a:pPr>
              <a:defRPr/>
            </a:pPr>
            <a:r>
              <a:rPr lang="en-US" dirty="0"/>
              <a:t>Applications of Propositional Logic: Summary</a:t>
            </a:r>
          </a:p>
        </p:txBody>
      </p:sp>
      <p:sp>
        <p:nvSpPr>
          <p:cNvPr id="122883" name="Content Placeholder 2">
            <a:extLst>
              <a:ext uri="{FF2B5EF4-FFF2-40B4-BE49-F238E27FC236}">
                <a16:creationId xmlns:a16="http://schemas.microsoft.com/office/drawing/2014/main" id="{94F84B7A-C4B4-4B30-A0F8-99500B90DD13}"/>
              </a:ext>
            </a:extLst>
          </p:cNvPr>
          <p:cNvSpPr>
            <a:spLocks noGrp="1" noChangeArrowheads="1"/>
          </p:cNvSpPr>
          <p:nvPr>
            <p:ph idx="1"/>
          </p:nvPr>
        </p:nvSpPr>
        <p:spPr/>
        <p:txBody>
          <a:bodyPr/>
          <a:lstStyle/>
          <a:p>
            <a:r>
              <a:rPr lang="en-US" altLang="zh-CN" dirty="0"/>
              <a:t>Translating English to Propositional Logic</a:t>
            </a:r>
          </a:p>
          <a:p>
            <a:r>
              <a:rPr lang="en-US" altLang="zh-CN" dirty="0"/>
              <a:t>System Specifications </a:t>
            </a:r>
          </a:p>
          <a:p>
            <a:r>
              <a:rPr lang="en-US" altLang="zh-CN" dirty="0"/>
              <a:t>Logic Puzzles</a:t>
            </a:r>
          </a:p>
          <a:p>
            <a:r>
              <a:rPr lang="en-US" altLang="zh-CN" dirty="0"/>
              <a:t>Logic Circuits </a:t>
            </a:r>
          </a:p>
        </p:txBody>
      </p:sp>
      <p:sp>
        <p:nvSpPr>
          <p:cNvPr id="3" name="灯片编号占位符 2">
            <a:extLst>
              <a:ext uri="{FF2B5EF4-FFF2-40B4-BE49-F238E27FC236}">
                <a16:creationId xmlns:a16="http://schemas.microsoft.com/office/drawing/2014/main" id="{E262A3ED-EA45-402C-B54A-D8CF07CD044D}"/>
              </a:ext>
            </a:extLst>
          </p:cNvPr>
          <p:cNvSpPr>
            <a:spLocks noGrp="1"/>
          </p:cNvSpPr>
          <p:nvPr>
            <p:ph type="sldNum" sz="quarter" idx="12"/>
          </p:nvPr>
        </p:nvSpPr>
        <p:spPr/>
        <p:txBody>
          <a:bodyPr/>
          <a:lstStyle/>
          <a:p>
            <a:fld id="{0E0F66E4-F918-4E84-900C-EBB0345C0212}" type="slidenum">
              <a:rPr lang="en-US" altLang="zh-CN" smtClean="0"/>
              <a:pPr/>
              <a:t>52</a:t>
            </a:fld>
            <a:endParaRPr lang="en-US" altLang="zh-CN"/>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99D4087-43E9-4CEF-A2BE-B9EA7F4E44CA}"/>
              </a:ext>
            </a:extLst>
          </p:cNvPr>
          <p:cNvSpPr>
            <a:spLocks noGrp="1" noChangeArrowheads="1"/>
          </p:cNvSpPr>
          <p:nvPr>
            <p:ph type="title"/>
          </p:nvPr>
        </p:nvSpPr>
        <p:spPr/>
        <p:txBody>
          <a:bodyPr/>
          <a:lstStyle/>
          <a:p>
            <a:pPr eaLnBrk="1" hangingPunct="1"/>
            <a:r>
              <a:rPr lang="en-US" altLang="zh-CN" sz="4000" dirty="0"/>
              <a:t>Translating sentences</a:t>
            </a:r>
          </a:p>
        </p:txBody>
      </p:sp>
      <p:sp>
        <p:nvSpPr>
          <p:cNvPr id="123907" name="Rectangle 3">
            <a:extLst>
              <a:ext uri="{FF2B5EF4-FFF2-40B4-BE49-F238E27FC236}">
                <a16:creationId xmlns:a16="http://schemas.microsoft.com/office/drawing/2014/main" id="{5754350A-3CB9-48DE-A0A9-3703434BA51B}"/>
              </a:ext>
            </a:extLst>
          </p:cNvPr>
          <p:cNvSpPr>
            <a:spLocks noGrp="1" noChangeArrowheads="1"/>
          </p:cNvSpPr>
          <p:nvPr>
            <p:ph type="body" idx="1"/>
          </p:nvPr>
        </p:nvSpPr>
        <p:spPr/>
        <p:txBody>
          <a:bodyPr/>
          <a:lstStyle/>
          <a:p>
            <a:pPr eaLnBrk="1" hangingPunct="1">
              <a:lnSpc>
                <a:spcPct val="150000"/>
              </a:lnSpc>
            </a:pPr>
            <a:r>
              <a:rPr lang="en-US" altLang="zh-CN" sz="2800" dirty="0"/>
              <a:t>‘If I go to school or go home, I will not go shopping.’</a:t>
            </a:r>
          </a:p>
          <a:p>
            <a:pPr lvl="1" eaLnBrk="1" hangingPunct="1">
              <a:lnSpc>
                <a:spcPct val="150000"/>
              </a:lnSpc>
            </a:pPr>
            <a:r>
              <a:rPr lang="en-US" altLang="zh-CN" sz="2400" dirty="0"/>
              <a:t>P: I go to school</a:t>
            </a:r>
          </a:p>
          <a:p>
            <a:pPr lvl="1" eaLnBrk="1" hangingPunct="1">
              <a:lnSpc>
                <a:spcPct val="150000"/>
              </a:lnSpc>
            </a:pPr>
            <a:r>
              <a:rPr lang="en-US" altLang="zh-CN" sz="2400" dirty="0"/>
              <a:t>Q: I go home</a:t>
            </a:r>
          </a:p>
          <a:p>
            <a:pPr lvl="1" eaLnBrk="1" hangingPunct="1">
              <a:lnSpc>
                <a:spcPct val="150000"/>
              </a:lnSpc>
            </a:pPr>
            <a:r>
              <a:rPr lang="en-US" altLang="zh-CN" sz="2400" dirty="0"/>
              <a:t>R: I will go shopping</a:t>
            </a:r>
          </a:p>
          <a:p>
            <a:pPr eaLnBrk="1" hangingPunct="1">
              <a:lnSpc>
                <a:spcPct val="150000"/>
              </a:lnSpc>
            </a:pPr>
            <a:r>
              <a:rPr lang="en-US" altLang="zh-CN" sz="2800" dirty="0"/>
              <a:t>If......P......or.....Q.....then....not..…R</a:t>
            </a:r>
          </a:p>
          <a:p>
            <a:pPr lvl="1" eaLnBrk="1" hangingPunct="1">
              <a:lnSpc>
                <a:spcPct val="150000"/>
              </a:lnSpc>
            </a:pPr>
            <a:r>
              <a:rPr lang="en-US" altLang="zh-CN" sz="2400" dirty="0">
                <a:solidFill>
                  <a:srgbClr val="C00000"/>
                </a:solidFill>
              </a:rPr>
              <a:t>(</a:t>
            </a:r>
            <a:r>
              <a:rPr lang="en-US" altLang="zh-CN" sz="2400" i="1" dirty="0">
                <a:solidFill>
                  <a:srgbClr val="C00000"/>
                </a:solidFill>
              </a:rPr>
              <a:t>P </a:t>
            </a:r>
            <a:r>
              <a:rPr lang="en-US" altLang="zh-CN" sz="2400" dirty="0">
                <a:solidFill>
                  <a:srgbClr val="C00000"/>
                </a:solidFill>
                <a:latin typeface="Symbol" panose="05050102010706020507" pitchFamily="18" charset="2"/>
              </a:rPr>
              <a:t>Ú</a:t>
            </a:r>
            <a:r>
              <a:rPr lang="en-US" altLang="zh-CN" sz="2400" i="1" dirty="0">
                <a:solidFill>
                  <a:srgbClr val="C00000"/>
                </a:solidFill>
              </a:rPr>
              <a:t>Q</a:t>
            </a:r>
            <a:r>
              <a:rPr lang="en-US" altLang="zh-CN" sz="2400" dirty="0">
                <a:solidFill>
                  <a:srgbClr val="C00000"/>
                </a:solidFill>
              </a:rPr>
              <a:t>)</a:t>
            </a:r>
            <a:r>
              <a:rPr lang="en-US" altLang="zh-CN" sz="2400" dirty="0">
                <a:solidFill>
                  <a:srgbClr val="C00000"/>
                </a:solidFill>
                <a:latin typeface="Symbol" panose="05050102010706020507" pitchFamily="18" charset="2"/>
              </a:rPr>
              <a:t>®Ø</a:t>
            </a:r>
            <a:r>
              <a:rPr lang="en-US" altLang="zh-CN" sz="2400" i="1" dirty="0">
                <a:solidFill>
                  <a:srgbClr val="C00000"/>
                </a:solidFill>
              </a:rPr>
              <a:t>R</a:t>
            </a:r>
          </a:p>
        </p:txBody>
      </p:sp>
      <p:sp>
        <p:nvSpPr>
          <p:cNvPr id="2" name="灯片编号占位符 1">
            <a:extLst>
              <a:ext uri="{FF2B5EF4-FFF2-40B4-BE49-F238E27FC236}">
                <a16:creationId xmlns:a16="http://schemas.microsoft.com/office/drawing/2014/main" id="{2C55F126-BD63-48D0-9693-55267ABF5A27}"/>
              </a:ext>
            </a:extLst>
          </p:cNvPr>
          <p:cNvSpPr>
            <a:spLocks noGrp="1"/>
          </p:cNvSpPr>
          <p:nvPr>
            <p:ph type="sldNum" sz="quarter" idx="12"/>
          </p:nvPr>
        </p:nvSpPr>
        <p:spPr/>
        <p:txBody>
          <a:bodyPr/>
          <a:lstStyle/>
          <a:p>
            <a:fld id="{0E0F66E4-F918-4E84-900C-EBB0345C0212}" type="slidenum">
              <a:rPr lang="en-US" altLang="zh-CN" smtClean="0"/>
              <a:pPr/>
              <a:t>53</a:t>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CAA6D45A-46C2-4297-B4A3-4140FDFA30B2}"/>
              </a:ext>
            </a:extLst>
          </p:cNvPr>
          <p:cNvSpPr>
            <a:spLocks noGrp="1" noChangeArrowheads="1"/>
          </p:cNvSpPr>
          <p:nvPr>
            <p:ph type="title"/>
          </p:nvPr>
        </p:nvSpPr>
        <p:spPr/>
        <p:txBody>
          <a:bodyPr/>
          <a:lstStyle/>
          <a:p>
            <a:r>
              <a:rPr lang="en-US" altLang="zh-CN"/>
              <a:t>Translating English Sentences</a:t>
            </a:r>
          </a:p>
        </p:txBody>
      </p:sp>
      <p:sp>
        <p:nvSpPr>
          <p:cNvPr id="3" name="Content Placeholder 2">
            <a:extLst>
              <a:ext uri="{FF2B5EF4-FFF2-40B4-BE49-F238E27FC236}">
                <a16:creationId xmlns:a16="http://schemas.microsoft.com/office/drawing/2014/main" id="{A4650050-F256-42E5-98AC-85D63F40C8D0}"/>
              </a:ext>
            </a:extLst>
          </p:cNvPr>
          <p:cNvSpPr>
            <a:spLocks noGrp="1"/>
          </p:cNvSpPr>
          <p:nvPr>
            <p:ph idx="1"/>
          </p:nvPr>
        </p:nvSpPr>
        <p:spPr/>
        <p:txBody>
          <a:bodyPr>
            <a:normAutofit fontScale="92500" lnSpcReduction="20000"/>
          </a:bodyPr>
          <a:lstStyle/>
          <a:p>
            <a:pPr>
              <a:defRPr/>
            </a:pPr>
            <a:r>
              <a:rPr lang="en-US" dirty="0"/>
              <a:t>Steps to convert an English sentence to a statement in propositional logic</a:t>
            </a:r>
          </a:p>
          <a:p>
            <a:pPr lvl="1">
              <a:defRPr/>
            </a:pPr>
            <a:r>
              <a:rPr lang="en-US" dirty="0"/>
              <a:t>Identify atomic propositions and represent using propositional variables.</a:t>
            </a:r>
          </a:p>
          <a:p>
            <a:pPr lvl="1">
              <a:defRPr/>
            </a:pPr>
            <a:r>
              <a:rPr lang="en-US" dirty="0"/>
              <a:t>Determine appropriate logical connectives</a:t>
            </a:r>
          </a:p>
          <a:p>
            <a:pPr>
              <a:defRPr/>
            </a:pPr>
            <a:r>
              <a:rPr lang="en-US" dirty="0"/>
              <a:t>“You cannot ride the roller coaster if you are under 4 feet tall unless you are older than 16 years old.”</a:t>
            </a:r>
          </a:p>
          <a:p>
            <a:pPr lvl="1">
              <a:defRPr/>
            </a:pPr>
            <a:r>
              <a:rPr lang="en-US" i="1" dirty="0"/>
              <a:t>p</a:t>
            </a:r>
            <a:r>
              <a:rPr lang="en-US" dirty="0"/>
              <a:t>: </a:t>
            </a:r>
            <a:r>
              <a:rPr lang="en-US" altLang="zh-CN" dirty="0"/>
              <a:t>you are under 4 feet tall,</a:t>
            </a:r>
            <a:endParaRPr lang="en-US" dirty="0"/>
          </a:p>
          <a:p>
            <a:pPr lvl="1">
              <a:defRPr/>
            </a:pPr>
            <a:r>
              <a:rPr lang="en-US" dirty="0"/>
              <a:t>q: </a:t>
            </a:r>
            <a:r>
              <a:rPr lang="en-US" altLang="zh-CN" dirty="0"/>
              <a:t>you are older than 16 years old</a:t>
            </a:r>
            <a:r>
              <a:rPr lang="en-US" dirty="0"/>
              <a:t>.</a:t>
            </a:r>
          </a:p>
          <a:p>
            <a:pPr lvl="1">
              <a:defRPr/>
            </a:pPr>
            <a:r>
              <a:rPr lang="en-US" i="1" dirty="0"/>
              <a:t>r</a:t>
            </a:r>
            <a:r>
              <a:rPr lang="en-US" dirty="0"/>
              <a:t>: </a:t>
            </a:r>
            <a:r>
              <a:rPr lang="en-US" altLang="zh-CN" dirty="0"/>
              <a:t>You can ride the roller coaster</a:t>
            </a:r>
            <a:r>
              <a:rPr lang="en-US" dirty="0"/>
              <a:t>.</a:t>
            </a:r>
          </a:p>
          <a:p>
            <a:pPr lvl="1">
              <a:defRPr/>
            </a:pPr>
            <a:endParaRPr lang="en-US" b="1" dirty="0"/>
          </a:p>
        </p:txBody>
      </p:sp>
      <p:sp>
        <p:nvSpPr>
          <p:cNvPr id="124932" name="TextBox 6">
            <a:extLst>
              <a:ext uri="{FF2B5EF4-FFF2-40B4-BE49-F238E27FC236}">
                <a16:creationId xmlns:a16="http://schemas.microsoft.com/office/drawing/2014/main" id="{F5A2BA89-B4AE-4723-895A-2BED0621FD0B}"/>
              </a:ext>
            </a:extLst>
          </p:cNvPr>
          <p:cNvSpPr txBox="1">
            <a:spLocks noChangeArrowheads="1"/>
          </p:cNvSpPr>
          <p:nvPr/>
        </p:nvSpPr>
        <p:spPr bwMode="auto">
          <a:xfrm>
            <a:off x="4876800" y="4419600"/>
            <a:ext cx="167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zh-CN" sz="1600"/>
          </a:p>
        </p:txBody>
      </p:sp>
      <p:sp>
        <p:nvSpPr>
          <p:cNvPr id="72710" name="TextBox 7">
            <a:extLst>
              <a:ext uri="{FF2B5EF4-FFF2-40B4-BE49-F238E27FC236}">
                <a16:creationId xmlns:a16="http://schemas.microsoft.com/office/drawing/2014/main" id="{3A3052F9-B28B-4A31-8920-770080046ED9}"/>
              </a:ext>
            </a:extLst>
          </p:cNvPr>
          <p:cNvSpPr txBox="1">
            <a:spLocks noChangeArrowheads="1"/>
          </p:cNvSpPr>
          <p:nvPr/>
        </p:nvSpPr>
        <p:spPr bwMode="auto">
          <a:xfrm>
            <a:off x="755650" y="5949950"/>
            <a:ext cx="35750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t>If </a:t>
            </a:r>
            <a:r>
              <a:rPr lang="en-US" altLang="zh-CN" sz="2800" i="1"/>
              <a:t>p</a:t>
            </a:r>
            <a:r>
              <a:rPr lang="en-US" altLang="zh-CN" sz="2800"/>
              <a:t> and ¬</a:t>
            </a:r>
            <a:r>
              <a:rPr lang="en-US" altLang="zh-CN" sz="2800" i="1"/>
              <a:t>q</a:t>
            </a:r>
            <a:r>
              <a:rPr lang="en-US" altLang="zh-CN" sz="2800"/>
              <a:t> then not </a:t>
            </a:r>
            <a:r>
              <a:rPr lang="en-US" altLang="zh-CN" sz="2800" i="1"/>
              <a:t>r</a:t>
            </a:r>
            <a:r>
              <a:rPr lang="en-US" altLang="zh-CN" sz="2800"/>
              <a:t>.</a:t>
            </a:r>
          </a:p>
        </p:txBody>
      </p:sp>
      <p:sp>
        <p:nvSpPr>
          <p:cNvPr id="2" name="矩形 1">
            <a:extLst>
              <a:ext uri="{FF2B5EF4-FFF2-40B4-BE49-F238E27FC236}">
                <a16:creationId xmlns:a16="http://schemas.microsoft.com/office/drawing/2014/main" id="{DD62AFCA-E7EB-4CFE-B3C1-27DB21048764}"/>
              </a:ext>
            </a:extLst>
          </p:cNvPr>
          <p:cNvSpPr>
            <a:spLocks noRot="1" noChangeAspect="1" noMove="1" noResize="1" noEditPoints="1" noAdjustHandles="1" noChangeArrowheads="1" noChangeShapeType="1" noTextEdit="1"/>
          </p:cNvSpPr>
          <p:nvPr/>
        </p:nvSpPr>
        <p:spPr>
          <a:xfrm>
            <a:off x="4876800" y="5949280"/>
            <a:ext cx="4015680" cy="523220"/>
          </a:xfrm>
          <a:prstGeom prst="rect">
            <a:avLst/>
          </a:prstGeom>
          <a:blipFill rotWithShape="1">
            <a:blip r:embed="rId3"/>
            <a:stretch>
              <a:fillRect t="-15116" b="-27907"/>
            </a:stretch>
          </a:blipFill>
        </p:spPr>
        <p:txBody>
          <a:bodyPr/>
          <a:lstStyle/>
          <a:p>
            <a:pPr eaLnBrk="1" hangingPunct="1">
              <a:defRPr/>
            </a:pPr>
            <a:r>
              <a:rPr lang="zh-CN" altLang="en-US">
                <a:noFill/>
              </a:rPr>
              <a:t> </a:t>
            </a:r>
          </a:p>
        </p:txBody>
      </p:sp>
      <p:sp>
        <p:nvSpPr>
          <p:cNvPr id="4" name="灯片编号占位符 3">
            <a:extLst>
              <a:ext uri="{FF2B5EF4-FFF2-40B4-BE49-F238E27FC236}">
                <a16:creationId xmlns:a16="http://schemas.microsoft.com/office/drawing/2014/main" id="{EDC2E13A-7B6B-4145-B5D0-2EEA20DE3E4E}"/>
              </a:ext>
            </a:extLst>
          </p:cNvPr>
          <p:cNvSpPr>
            <a:spLocks noGrp="1"/>
          </p:cNvSpPr>
          <p:nvPr>
            <p:ph type="sldNum" sz="quarter" idx="12"/>
          </p:nvPr>
        </p:nvSpPr>
        <p:spPr/>
        <p:txBody>
          <a:bodyPr/>
          <a:lstStyle/>
          <a:p>
            <a:fld id="{0E0F66E4-F918-4E84-900C-EBB0345C0212}" type="slidenum">
              <a:rPr lang="en-US" altLang="zh-CN" smtClean="0"/>
              <a:pPr/>
              <a:t>54</a:t>
            </a:fld>
            <a:endParaRPr lang="en-US" altLang="zh-CN"/>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EA4E2A93-FA24-41E9-842B-7F9B29C0CF7B}"/>
              </a:ext>
            </a:extLst>
          </p:cNvPr>
          <p:cNvSpPr>
            <a:spLocks noGrp="1" noChangeArrowheads="1"/>
          </p:cNvSpPr>
          <p:nvPr>
            <p:ph type="title"/>
          </p:nvPr>
        </p:nvSpPr>
        <p:spPr/>
        <p:txBody>
          <a:bodyPr/>
          <a:lstStyle/>
          <a:p>
            <a:r>
              <a:rPr lang="en-US" altLang="zh-CN"/>
              <a:t>Example</a:t>
            </a:r>
          </a:p>
        </p:txBody>
      </p:sp>
      <p:sp>
        <p:nvSpPr>
          <p:cNvPr id="3" name="Content Placeholder 2">
            <a:extLst>
              <a:ext uri="{FF2B5EF4-FFF2-40B4-BE49-F238E27FC236}">
                <a16:creationId xmlns:a16="http://schemas.microsoft.com/office/drawing/2014/main" id="{45CAE486-752E-4CBC-B4B3-372BF680427F}"/>
              </a:ext>
            </a:extLst>
          </p:cNvPr>
          <p:cNvSpPr>
            <a:spLocks noGrp="1" noChangeArrowheads="1"/>
          </p:cNvSpPr>
          <p:nvPr>
            <p:ph idx="1"/>
          </p:nvPr>
        </p:nvSpPr>
        <p:spPr/>
        <p:txBody>
          <a:bodyPr/>
          <a:lstStyle/>
          <a:p>
            <a:pPr>
              <a:buFontTx/>
              <a:buNone/>
            </a:pPr>
            <a:r>
              <a:rPr lang="en-US" altLang="zh-CN" b="1" dirty="0"/>
              <a:t>  Problem:</a:t>
            </a:r>
            <a:r>
              <a:rPr lang="en-US" altLang="zh-CN" dirty="0"/>
              <a:t> Translate the following sentence into propositional logic:</a:t>
            </a:r>
          </a:p>
          <a:p>
            <a:pPr>
              <a:buFontTx/>
              <a:buNone/>
            </a:pPr>
            <a:r>
              <a:rPr lang="en-US" altLang="zh-CN" dirty="0"/>
              <a:t> “You can access the Internet from campus only if you are a computer science major or you are not a freshman.”</a:t>
            </a:r>
          </a:p>
          <a:p>
            <a:pPr>
              <a:buFontTx/>
              <a:buNone/>
            </a:pPr>
            <a:r>
              <a:rPr lang="en-US" altLang="zh-CN" b="1" dirty="0"/>
              <a:t>  One Solution</a:t>
            </a:r>
            <a:r>
              <a:rPr lang="en-US" altLang="zh-CN" dirty="0"/>
              <a:t>: Let </a:t>
            </a:r>
            <a:r>
              <a:rPr lang="en-US" altLang="zh-CN" i="1" dirty="0">
                <a:latin typeface="Cambria Math" panose="02040503050406030204" pitchFamily="18" charset="0"/>
              </a:rPr>
              <a:t>a</a:t>
            </a:r>
            <a:r>
              <a:rPr lang="en-US" altLang="zh-CN" dirty="0"/>
              <a:t>, </a:t>
            </a:r>
            <a:r>
              <a:rPr lang="en-US" altLang="zh-CN" i="1" dirty="0">
                <a:latin typeface="Cambria Math" panose="02040503050406030204" pitchFamily="18" charset="0"/>
              </a:rPr>
              <a:t>c</a:t>
            </a:r>
            <a:r>
              <a:rPr lang="en-US" altLang="zh-CN" dirty="0"/>
              <a:t>, and </a:t>
            </a:r>
            <a:r>
              <a:rPr lang="en-US" altLang="zh-CN" i="1" dirty="0">
                <a:latin typeface="Cambria Math" panose="02040503050406030204" pitchFamily="18" charset="0"/>
              </a:rPr>
              <a:t>f</a:t>
            </a:r>
            <a:r>
              <a:rPr lang="en-US" altLang="zh-CN" dirty="0"/>
              <a:t>  represent respectively “You can access the internet from campus,” “You are a computer science major,” and “You are a freshman.”</a:t>
            </a:r>
          </a:p>
          <a:p>
            <a:pPr>
              <a:buFontTx/>
              <a:buNone/>
            </a:pPr>
            <a:r>
              <a:rPr lang="en-US" altLang="zh-CN" dirty="0">
                <a:solidFill>
                  <a:srgbClr val="C00000"/>
                </a:solidFill>
              </a:rPr>
              <a:t>                  </a:t>
            </a:r>
            <a:r>
              <a:rPr lang="en-US" altLang="zh-CN" dirty="0">
                <a:solidFill>
                  <a:srgbClr val="C00000"/>
                </a:solidFill>
                <a:latin typeface="Cambria Math" panose="02040503050406030204" pitchFamily="18" charset="0"/>
              </a:rPr>
              <a:t>a→ (c ∨ ¬ </a:t>
            </a:r>
            <a:r>
              <a:rPr lang="en-US" altLang="zh-CN" i="1" dirty="0">
                <a:solidFill>
                  <a:srgbClr val="C00000"/>
                </a:solidFill>
                <a:latin typeface="Cambria Math" panose="02040503050406030204" pitchFamily="18" charset="0"/>
              </a:rPr>
              <a:t>f</a:t>
            </a:r>
            <a:r>
              <a:rPr lang="en-US" altLang="zh-CN" dirty="0">
                <a:solidFill>
                  <a:srgbClr val="C00000"/>
                </a:solidFill>
              </a:rPr>
              <a:t> )</a:t>
            </a:r>
          </a:p>
          <a:p>
            <a:endParaRPr lang="en-US" altLang="zh-CN" dirty="0"/>
          </a:p>
          <a:p>
            <a:pPr>
              <a:buFontTx/>
              <a:buNone/>
            </a:pPr>
            <a:endParaRPr lang="en-US" altLang="zh-CN" dirty="0"/>
          </a:p>
          <a:p>
            <a:endParaRPr lang="en-US" altLang="zh-CN" dirty="0"/>
          </a:p>
          <a:p>
            <a:endParaRPr lang="en-US" altLang="zh-CN" dirty="0"/>
          </a:p>
          <a:p>
            <a:endParaRPr lang="en-US" altLang="zh-CN" dirty="0"/>
          </a:p>
        </p:txBody>
      </p:sp>
      <p:sp>
        <p:nvSpPr>
          <p:cNvPr id="2" name="灯片编号占位符 1">
            <a:extLst>
              <a:ext uri="{FF2B5EF4-FFF2-40B4-BE49-F238E27FC236}">
                <a16:creationId xmlns:a16="http://schemas.microsoft.com/office/drawing/2014/main" id="{82FA39C0-E12A-44B2-BF34-26B4E6C2DD07}"/>
              </a:ext>
            </a:extLst>
          </p:cNvPr>
          <p:cNvSpPr>
            <a:spLocks noGrp="1"/>
          </p:cNvSpPr>
          <p:nvPr>
            <p:ph type="sldNum" sz="quarter" idx="12"/>
          </p:nvPr>
        </p:nvSpPr>
        <p:spPr/>
        <p:txBody>
          <a:bodyPr/>
          <a:lstStyle/>
          <a:p>
            <a:fld id="{0E0F66E4-F918-4E84-900C-EBB0345C0212}" type="slidenum">
              <a:rPr lang="en-US" altLang="zh-CN" smtClean="0"/>
              <a:pPr/>
              <a:t>55</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F0D359FE-6250-41AC-B009-8FE0AF828222}"/>
              </a:ext>
            </a:extLst>
          </p:cNvPr>
          <p:cNvSpPr>
            <a:spLocks noGrp="1" noChangeArrowheads="1"/>
          </p:cNvSpPr>
          <p:nvPr>
            <p:ph type="title"/>
          </p:nvPr>
        </p:nvSpPr>
        <p:spPr/>
        <p:txBody>
          <a:bodyPr/>
          <a:lstStyle/>
          <a:p>
            <a:r>
              <a:rPr lang="en-US" altLang="zh-CN"/>
              <a:t>System Specifications</a:t>
            </a:r>
          </a:p>
        </p:txBody>
      </p:sp>
      <p:sp>
        <p:nvSpPr>
          <p:cNvPr id="3" name="Content Placeholder 2">
            <a:extLst>
              <a:ext uri="{FF2B5EF4-FFF2-40B4-BE49-F238E27FC236}">
                <a16:creationId xmlns:a16="http://schemas.microsoft.com/office/drawing/2014/main" id="{262DF82A-9FD1-4A78-82F6-441DAA9D510F}"/>
              </a:ext>
            </a:extLst>
          </p:cNvPr>
          <p:cNvSpPr>
            <a:spLocks noGrp="1" noChangeArrowheads="1"/>
          </p:cNvSpPr>
          <p:nvPr>
            <p:ph idx="1"/>
          </p:nvPr>
        </p:nvSpPr>
        <p:spPr>
          <a:xfrm>
            <a:off x="395288" y="1052513"/>
            <a:ext cx="8229600" cy="4525962"/>
          </a:xfrm>
        </p:spPr>
        <p:txBody>
          <a:bodyPr/>
          <a:lstStyle/>
          <a:p>
            <a:r>
              <a:rPr lang="en-US" altLang="zh-CN" dirty="0"/>
              <a:t>System and Software engineers take requirements in English and express them in a precise specification language based on logic.</a:t>
            </a:r>
          </a:p>
          <a:p>
            <a:pPr>
              <a:buFontTx/>
              <a:buNone/>
            </a:pPr>
            <a:r>
              <a:rPr lang="en-US" altLang="zh-CN" b="1" dirty="0"/>
              <a:t>   Example</a:t>
            </a:r>
            <a:r>
              <a:rPr lang="en-US" altLang="zh-CN" dirty="0"/>
              <a:t>: Express in propositional logic:</a:t>
            </a:r>
          </a:p>
          <a:p>
            <a:pPr>
              <a:buFontTx/>
              <a:buNone/>
            </a:pPr>
            <a:r>
              <a:rPr lang="en-US" altLang="zh-CN" dirty="0"/>
              <a:t>  “The automated reply cannot be sent when the file system is full”</a:t>
            </a:r>
          </a:p>
          <a:p>
            <a:pPr>
              <a:buFontTx/>
              <a:buNone/>
            </a:pPr>
            <a:r>
              <a:rPr lang="en-US" altLang="zh-CN" dirty="0"/>
              <a:t>    </a:t>
            </a:r>
            <a:r>
              <a:rPr lang="en-US" altLang="zh-CN" b="1" dirty="0"/>
              <a:t>Solution</a:t>
            </a:r>
            <a:r>
              <a:rPr lang="en-US" altLang="zh-CN" dirty="0"/>
              <a:t>: One possible solution: Let </a:t>
            </a:r>
            <a:r>
              <a:rPr lang="en-US" altLang="zh-CN" i="1" dirty="0"/>
              <a:t>p</a:t>
            </a:r>
            <a:r>
              <a:rPr lang="en-US" altLang="zh-CN" dirty="0"/>
              <a:t> denote “The automated reply can be sent” and </a:t>
            </a:r>
            <a:r>
              <a:rPr lang="en-US" altLang="zh-CN" i="1" dirty="0"/>
              <a:t>q</a:t>
            </a:r>
            <a:r>
              <a:rPr lang="en-US" altLang="zh-CN" dirty="0"/>
              <a:t> denote “The file system is full.”</a:t>
            </a:r>
            <a:r>
              <a:rPr lang="en-US" altLang="zh-CN" dirty="0">
                <a:latin typeface="Cambria Math" panose="02040503050406030204" pitchFamily="18" charset="0"/>
              </a:rPr>
              <a:t> </a:t>
            </a:r>
          </a:p>
          <a:p>
            <a:pPr>
              <a:buFontTx/>
              <a:buNone/>
            </a:pPr>
            <a:r>
              <a:rPr lang="en-US" altLang="zh-CN" dirty="0">
                <a:solidFill>
                  <a:srgbClr val="C00000"/>
                </a:solidFill>
                <a:latin typeface="Cambria Math" panose="02040503050406030204" pitchFamily="18" charset="0"/>
              </a:rPr>
              <a:t>                              q→ ¬ </a:t>
            </a:r>
            <a:r>
              <a:rPr lang="en-US" altLang="zh-CN" i="1" dirty="0">
                <a:solidFill>
                  <a:srgbClr val="C00000"/>
                </a:solidFill>
                <a:latin typeface="Cambria Math" panose="02040503050406030204" pitchFamily="18" charset="0"/>
              </a:rPr>
              <a:t>p</a:t>
            </a:r>
            <a:endParaRPr lang="en-US" altLang="zh-CN" dirty="0">
              <a:solidFill>
                <a:srgbClr val="C00000"/>
              </a:solidFill>
            </a:endParaRPr>
          </a:p>
          <a:p>
            <a:pPr>
              <a:buFontTx/>
              <a:buNone/>
            </a:pPr>
            <a:endParaRPr lang="en-US" altLang="zh-CN" dirty="0"/>
          </a:p>
          <a:p>
            <a:pPr>
              <a:buFontTx/>
              <a:buNone/>
            </a:pPr>
            <a:endParaRPr lang="en-US" altLang="zh-CN" dirty="0"/>
          </a:p>
        </p:txBody>
      </p:sp>
      <p:sp>
        <p:nvSpPr>
          <p:cNvPr id="2" name="灯片编号占位符 1">
            <a:extLst>
              <a:ext uri="{FF2B5EF4-FFF2-40B4-BE49-F238E27FC236}">
                <a16:creationId xmlns:a16="http://schemas.microsoft.com/office/drawing/2014/main" id="{61D5B904-5AEA-4EA6-96E9-FAA09C082E36}"/>
              </a:ext>
            </a:extLst>
          </p:cNvPr>
          <p:cNvSpPr>
            <a:spLocks noGrp="1"/>
          </p:cNvSpPr>
          <p:nvPr>
            <p:ph type="sldNum" sz="quarter" idx="12"/>
          </p:nvPr>
        </p:nvSpPr>
        <p:spPr/>
        <p:txBody>
          <a:bodyPr/>
          <a:lstStyle/>
          <a:p>
            <a:fld id="{0E0F66E4-F918-4E84-900C-EBB0345C0212}" type="slidenum">
              <a:rPr lang="en-US" altLang="zh-CN" smtClean="0"/>
              <a:pPr/>
              <a:t>56</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ECBF-962C-461F-BD39-B6D64F19201D}"/>
              </a:ext>
            </a:extLst>
          </p:cNvPr>
          <p:cNvSpPr>
            <a:spLocks noGrp="1"/>
          </p:cNvSpPr>
          <p:nvPr>
            <p:ph type="title"/>
          </p:nvPr>
        </p:nvSpPr>
        <p:spPr/>
        <p:txBody>
          <a:bodyPr>
            <a:normAutofit fontScale="90000"/>
          </a:bodyPr>
          <a:lstStyle/>
          <a:p>
            <a:pPr>
              <a:defRPr/>
            </a:pPr>
            <a:r>
              <a:rPr lang="en-US" dirty="0"/>
              <a:t>Consistent System Specifications</a:t>
            </a:r>
          </a:p>
        </p:txBody>
      </p:sp>
      <p:sp>
        <p:nvSpPr>
          <p:cNvPr id="3" name="Content Placeholder 2">
            <a:extLst>
              <a:ext uri="{FF2B5EF4-FFF2-40B4-BE49-F238E27FC236}">
                <a16:creationId xmlns:a16="http://schemas.microsoft.com/office/drawing/2014/main" id="{B86C1982-F6C9-4398-977C-36094E6AFB8F}"/>
              </a:ext>
            </a:extLst>
          </p:cNvPr>
          <p:cNvSpPr>
            <a:spLocks noGrp="1" noChangeArrowheads="1"/>
          </p:cNvSpPr>
          <p:nvPr>
            <p:ph idx="1"/>
          </p:nvPr>
        </p:nvSpPr>
        <p:spPr/>
        <p:txBody>
          <a:bodyPr/>
          <a:lstStyle/>
          <a:p>
            <a:pPr>
              <a:lnSpc>
                <a:spcPct val="110000"/>
              </a:lnSpc>
              <a:buFontTx/>
              <a:buNone/>
            </a:pPr>
            <a:r>
              <a:rPr lang="en-US" altLang="zh-CN" sz="2700" dirty="0"/>
              <a:t>   </a:t>
            </a:r>
            <a:r>
              <a:rPr lang="en-US" altLang="zh-CN" sz="2700" b="1" dirty="0"/>
              <a:t>Definition</a:t>
            </a:r>
            <a:r>
              <a:rPr lang="en-US" altLang="zh-CN" sz="2700" dirty="0"/>
              <a:t>: A list of propositions is </a:t>
            </a:r>
            <a:r>
              <a:rPr lang="en-US" altLang="zh-CN" sz="2700" i="1" dirty="0"/>
              <a:t>consistent</a:t>
            </a:r>
            <a:r>
              <a:rPr lang="en-US" altLang="zh-CN" sz="2700" dirty="0"/>
              <a:t> if it is possible to assign truth values to the proposition variables so that each proposition is true.</a:t>
            </a:r>
          </a:p>
          <a:p>
            <a:pPr>
              <a:lnSpc>
                <a:spcPct val="110000"/>
              </a:lnSpc>
              <a:buFontTx/>
              <a:buNone/>
            </a:pPr>
            <a:r>
              <a:rPr lang="en-US" altLang="zh-CN" sz="2700" b="1" dirty="0"/>
              <a:t>   Exercise</a:t>
            </a:r>
            <a:r>
              <a:rPr lang="en-US" altLang="zh-CN" sz="2700" dirty="0"/>
              <a:t>: Are these specifications consistent?</a:t>
            </a:r>
          </a:p>
          <a:p>
            <a:pPr lvl="1">
              <a:lnSpc>
                <a:spcPct val="110000"/>
              </a:lnSpc>
            </a:pPr>
            <a:r>
              <a:rPr lang="en-US" altLang="zh-CN" sz="1500" dirty="0"/>
              <a:t>“The diagnostic message is  stored in the buffer or it is retransmitted.”</a:t>
            </a:r>
          </a:p>
          <a:p>
            <a:pPr lvl="1">
              <a:lnSpc>
                <a:spcPct val="110000"/>
              </a:lnSpc>
            </a:pPr>
            <a:r>
              <a:rPr lang="en-US" altLang="zh-CN" sz="1500" dirty="0"/>
              <a:t>“The diagnostic message is not stored in the buffer.”</a:t>
            </a:r>
          </a:p>
          <a:p>
            <a:pPr lvl="1">
              <a:lnSpc>
                <a:spcPct val="110000"/>
              </a:lnSpc>
            </a:pPr>
            <a:r>
              <a:rPr lang="en-US" altLang="zh-CN" sz="1500" dirty="0"/>
              <a:t>“If the diagnostic message is stored in the buffer, then it is retransmitted.”</a:t>
            </a:r>
          </a:p>
          <a:p>
            <a:pPr>
              <a:lnSpc>
                <a:spcPct val="110000"/>
              </a:lnSpc>
              <a:buFontTx/>
              <a:buNone/>
            </a:pPr>
            <a:r>
              <a:rPr lang="en-US" altLang="zh-CN" sz="1700" b="1" dirty="0"/>
              <a:t>    Solution</a:t>
            </a:r>
            <a:r>
              <a:rPr lang="en-US" altLang="zh-CN" sz="1700" dirty="0"/>
              <a:t>: Let p denote “The diagnostic message is stored in the buffer.” Let q denote “The diagnostic message is retransmitted” The specification can be written as:</a:t>
            </a:r>
            <a:r>
              <a:rPr lang="en-US" altLang="zh-CN" sz="1700" dirty="0">
                <a:latin typeface="Cambria Math" panose="02040503050406030204" pitchFamily="18" charset="0"/>
              </a:rPr>
              <a:t> p ∨ </a:t>
            </a:r>
            <a:r>
              <a:rPr lang="en-US" altLang="zh-CN" sz="1700" i="1" dirty="0">
                <a:latin typeface="Cambria Math" panose="02040503050406030204" pitchFamily="18" charset="0"/>
              </a:rPr>
              <a:t>q</a:t>
            </a:r>
            <a:r>
              <a:rPr lang="en-US" altLang="zh-CN" sz="1700" dirty="0">
                <a:latin typeface="Cambria Math" panose="02040503050406030204" pitchFamily="18" charset="0"/>
              </a:rPr>
              <a:t>,  ¬</a:t>
            </a:r>
            <a:r>
              <a:rPr lang="en-US" altLang="zh-CN" sz="1700" i="1" dirty="0">
                <a:latin typeface="Cambria Math" panose="02040503050406030204" pitchFamily="18" charset="0"/>
              </a:rPr>
              <a:t>p,</a:t>
            </a:r>
            <a:r>
              <a:rPr lang="en-US" altLang="zh-CN" sz="1700" dirty="0"/>
              <a:t>  </a:t>
            </a:r>
            <a:r>
              <a:rPr lang="en-US" altLang="zh-CN" sz="1700" i="1" dirty="0">
                <a:latin typeface="Cambria Math" panose="02040503050406030204" pitchFamily="18" charset="0"/>
              </a:rPr>
              <a:t>p→ q</a:t>
            </a:r>
            <a:r>
              <a:rPr lang="en-US" altLang="zh-CN" sz="1700" dirty="0"/>
              <a:t>.   When p is false and q is true all three statements are true. So the specification is consistent.</a:t>
            </a:r>
            <a:endParaRPr lang="en-US" altLang="zh-CN" sz="2700" dirty="0"/>
          </a:p>
          <a:p>
            <a:pPr lvl="1">
              <a:lnSpc>
                <a:spcPct val="110000"/>
              </a:lnSpc>
            </a:pPr>
            <a:r>
              <a:rPr lang="en-US" altLang="zh-CN" sz="1500" dirty="0"/>
              <a:t>What if “The diagnostic message is not retransmitted” is added. </a:t>
            </a:r>
          </a:p>
          <a:p>
            <a:pPr lvl="1">
              <a:lnSpc>
                <a:spcPct val="110000"/>
              </a:lnSpc>
              <a:buFontTx/>
              <a:buNone/>
            </a:pPr>
            <a:r>
              <a:rPr lang="en-US" altLang="zh-CN" sz="1500" dirty="0"/>
              <a:t>     </a:t>
            </a:r>
            <a:r>
              <a:rPr lang="en-US" altLang="zh-CN" sz="1500" b="1" dirty="0"/>
              <a:t>Solution</a:t>
            </a:r>
            <a:r>
              <a:rPr lang="en-US" altLang="zh-CN" sz="1500" dirty="0"/>
              <a:t>: Now we are adding </a:t>
            </a:r>
            <a:r>
              <a:rPr lang="en-US" altLang="zh-CN" sz="1500" dirty="0">
                <a:latin typeface="Cambria Math" panose="02040503050406030204" pitchFamily="18" charset="0"/>
              </a:rPr>
              <a:t>¬</a:t>
            </a:r>
            <a:r>
              <a:rPr lang="en-US" altLang="zh-CN" sz="1500" i="1" dirty="0">
                <a:latin typeface="Cambria Math" panose="02040503050406030204" pitchFamily="18" charset="0"/>
              </a:rPr>
              <a:t>q</a:t>
            </a:r>
            <a:r>
              <a:rPr lang="en-US" altLang="zh-CN" sz="1500" dirty="0"/>
              <a:t> and there is no satisfying  assignment. So the specification is not consistent. </a:t>
            </a:r>
          </a:p>
          <a:p>
            <a:pPr>
              <a:lnSpc>
                <a:spcPct val="90000"/>
              </a:lnSpc>
            </a:pPr>
            <a:endParaRPr lang="en-US" altLang="zh-CN" sz="2700" dirty="0"/>
          </a:p>
          <a:p>
            <a:pPr>
              <a:lnSpc>
                <a:spcPct val="90000"/>
              </a:lnSpc>
            </a:pPr>
            <a:endParaRPr lang="en-US" altLang="zh-CN" sz="2700" dirty="0"/>
          </a:p>
        </p:txBody>
      </p:sp>
      <p:sp>
        <p:nvSpPr>
          <p:cNvPr id="4" name="灯片编号占位符 3">
            <a:extLst>
              <a:ext uri="{FF2B5EF4-FFF2-40B4-BE49-F238E27FC236}">
                <a16:creationId xmlns:a16="http://schemas.microsoft.com/office/drawing/2014/main" id="{CBA500D9-5B01-4E16-A19F-E0A2AD0985CF}"/>
              </a:ext>
            </a:extLst>
          </p:cNvPr>
          <p:cNvSpPr>
            <a:spLocks noGrp="1"/>
          </p:cNvSpPr>
          <p:nvPr>
            <p:ph type="sldNum" sz="quarter" idx="12"/>
          </p:nvPr>
        </p:nvSpPr>
        <p:spPr/>
        <p:txBody>
          <a:bodyPr/>
          <a:lstStyle/>
          <a:p>
            <a:fld id="{0E0F66E4-F918-4E84-900C-EBB0345C0212}" type="slidenum">
              <a:rPr lang="en-US" altLang="zh-CN" smtClean="0"/>
              <a:pPr/>
              <a:t>57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500D6EA5-6477-41FB-9BA8-0F2B8B6A7B97}"/>
              </a:ext>
            </a:extLst>
          </p:cNvPr>
          <p:cNvSpPr>
            <a:spLocks noGrp="1" noChangeArrowheads="1"/>
          </p:cNvSpPr>
          <p:nvPr>
            <p:ph type="title"/>
          </p:nvPr>
        </p:nvSpPr>
        <p:spPr/>
        <p:txBody>
          <a:bodyPr/>
          <a:lstStyle/>
          <a:p>
            <a:r>
              <a:rPr lang="en-US" altLang="zh-CN" dirty="0"/>
              <a:t>Logic Puzzles</a:t>
            </a:r>
          </a:p>
        </p:txBody>
      </p:sp>
      <p:sp>
        <p:nvSpPr>
          <p:cNvPr id="3" name="Content Placeholder 2">
            <a:extLst>
              <a:ext uri="{FF2B5EF4-FFF2-40B4-BE49-F238E27FC236}">
                <a16:creationId xmlns:a16="http://schemas.microsoft.com/office/drawing/2014/main" id="{195F3C30-D832-45C2-9172-2E4C265CE678}"/>
              </a:ext>
            </a:extLst>
          </p:cNvPr>
          <p:cNvSpPr>
            <a:spLocks noGrp="1" noChangeArrowheads="1"/>
          </p:cNvSpPr>
          <p:nvPr>
            <p:ph idx="1"/>
          </p:nvPr>
        </p:nvSpPr>
        <p:spPr/>
        <p:txBody>
          <a:bodyPr/>
          <a:lstStyle/>
          <a:p>
            <a:pPr>
              <a:lnSpc>
                <a:spcPct val="90000"/>
              </a:lnSpc>
            </a:pPr>
            <a:r>
              <a:rPr lang="en-US" altLang="zh-CN" sz="2000" dirty="0"/>
              <a:t>An island has two kinds of inhabitants, </a:t>
            </a:r>
            <a:r>
              <a:rPr lang="en-US" altLang="zh-CN" sz="2000" i="1" dirty="0"/>
              <a:t>knights</a:t>
            </a:r>
            <a:r>
              <a:rPr lang="en-US" altLang="zh-CN" sz="2000" dirty="0"/>
              <a:t>, who always tell the truth, and </a:t>
            </a:r>
            <a:r>
              <a:rPr lang="en-US" altLang="zh-CN" sz="2000" i="1" dirty="0"/>
              <a:t>knaves</a:t>
            </a:r>
            <a:r>
              <a:rPr lang="en-US" altLang="zh-CN" sz="2000" dirty="0"/>
              <a:t>, who always lie. </a:t>
            </a:r>
          </a:p>
          <a:p>
            <a:pPr>
              <a:lnSpc>
                <a:spcPct val="90000"/>
              </a:lnSpc>
            </a:pPr>
            <a:r>
              <a:rPr lang="en-US" altLang="zh-CN" sz="2000" dirty="0"/>
              <a:t>You go to the island and meet A and B. </a:t>
            </a:r>
          </a:p>
          <a:p>
            <a:pPr lvl="1">
              <a:lnSpc>
                <a:spcPct val="90000"/>
              </a:lnSpc>
            </a:pPr>
            <a:r>
              <a:rPr lang="en-US" altLang="zh-CN" sz="2000" dirty="0"/>
              <a:t>A says “B is a knight.”</a:t>
            </a:r>
          </a:p>
          <a:p>
            <a:pPr lvl="1">
              <a:lnSpc>
                <a:spcPct val="90000"/>
              </a:lnSpc>
            </a:pPr>
            <a:r>
              <a:rPr lang="en-US" altLang="zh-CN" sz="2000" dirty="0"/>
              <a:t>B says “The two of us are of opposite types.”</a:t>
            </a:r>
          </a:p>
          <a:p>
            <a:pPr>
              <a:lnSpc>
                <a:spcPct val="90000"/>
              </a:lnSpc>
              <a:buFontTx/>
              <a:buNone/>
            </a:pPr>
            <a:r>
              <a:rPr lang="en-US" altLang="zh-CN" sz="2000" b="1" dirty="0"/>
              <a:t>    Example</a:t>
            </a:r>
            <a:r>
              <a:rPr lang="en-US" altLang="zh-CN" sz="2000" dirty="0"/>
              <a:t>: What are the types of A and B?</a:t>
            </a:r>
          </a:p>
          <a:p>
            <a:pPr>
              <a:lnSpc>
                <a:spcPct val="90000"/>
              </a:lnSpc>
              <a:buFontTx/>
              <a:buNone/>
            </a:pPr>
            <a:r>
              <a:rPr lang="en-US" altLang="zh-CN" sz="2000" b="1" dirty="0"/>
              <a:t>    Solution: </a:t>
            </a:r>
            <a:r>
              <a:rPr lang="en-US" altLang="zh-CN" sz="2000" dirty="0"/>
              <a:t>Let </a:t>
            </a:r>
            <a:r>
              <a:rPr lang="en-US" altLang="zh-CN" sz="2000" i="1" dirty="0">
                <a:latin typeface="Cambria Math" panose="02040503050406030204" pitchFamily="18" charset="0"/>
              </a:rPr>
              <a:t>p</a:t>
            </a:r>
            <a:r>
              <a:rPr lang="en-US" altLang="zh-CN" sz="2000" dirty="0"/>
              <a:t> and </a:t>
            </a:r>
            <a:r>
              <a:rPr lang="en-US" altLang="zh-CN" sz="2000" i="1" dirty="0">
                <a:latin typeface="Cambria Math" panose="02040503050406030204" pitchFamily="18" charset="0"/>
              </a:rPr>
              <a:t>q</a:t>
            </a:r>
            <a:r>
              <a:rPr lang="en-US" altLang="zh-CN" sz="2000" dirty="0"/>
              <a:t> be the statements that A is a knight and B is a knight, respectively. So, then </a:t>
            </a:r>
            <a:r>
              <a:rPr lang="en-US" altLang="zh-CN" sz="2000" i="1" dirty="0">
                <a:sym typeface="Symbol" panose="05050102010706020507" pitchFamily="18" charset="2"/>
              </a:rPr>
              <a:t>p</a:t>
            </a:r>
            <a:r>
              <a:rPr lang="en-US" altLang="zh-CN" sz="2000" dirty="0">
                <a:sym typeface="Symbol" panose="05050102010706020507" pitchFamily="18" charset="2"/>
              </a:rPr>
              <a:t> represents the proposition that A is a knave and </a:t>
            </a:r>
            <a:r>
              <a:rPr lang="en-US" altLang="zh-CN" sz="2000" i="1" dirty="0">
                <a:sym typeface="Symbol" panose="05050102010706020507" pitchFamily="18" charset="2"/>
              </a:rPr>
              <a:t>q</a:t>
            </a:r>
            <a:r>
              <a:rPr lang="en-US" altLang="zh-CN" sz="2000" dirty="0">
                <a:sym typeface="Symbol" panose="05050102010706020507" pitchFamily="18" charset="2"/>
              </a:rPr>
              <a:t> that B is a knave.</a:t>
            </a:r>
          </a:p>
          <a:p>
            <a:pPr lvl="1">
              <a:lnSpc>
                <a:spcPct val="90000"/>
              </a:lnSpc>
            </a:pPr>
            <a:r>
              <a:rPr lang="en-US" altLang="zh-CN" sz="1800" dirty="0">
                <a:sym typeface="Symbol" panose="05050102010706020507" pitchFamily="18" charset="2"/>
              </a:rPr>
              <a:t>If A is a knight, then </a:t>
            </a:r>
            <a:r>
              <a:rPr lang="en-US" altLang="zh-CN" sz="1800" i="1" dirty="0">
                <a:latin typeface="Cambria Math" panose="02040503050406030204" pitchFamily="18" charset="0"/>
                <a:sym typeface="Symbol" panose="05050102010706020507" pitchFamily="18" charset="2"/>
              </a:rPr>
              <a:t>p</a:t>
            </a:r>
            <a:r>
              <a:rPr lang="en-US" altLang="zh-CN" sz="1800" dirty="0">
                <a:sym typeface="Symbol" panose="05050102010706020507" pitchFamily="18" charset="2"/>
              </a:rPr>
              <a:t>  is  true. Since knights tell the truth, </a:t>
            </a:r>
            <a:r>
              <a:rPr lang="en-US" altLang="zh-CN" sz="1800" i="1" dirty="0">
                <a:sym typeface="Symbol" panose="05050102010706020507" pitchFamily="18" charset="2"/>
              </a:rPr>
              <a:t>q </a:t>
            </a:r>
            <a:r>
              <a:rPr lang="en-US" altLang="zh-CN" sz="1800" dirty="0">
                <a:sym typeface="Symbol" panose="05050102010706020507" pitchFamily="18" charset="2"/>
              </a:rPr>
              <a:t>must also be true. Then (</a:t>
            </a:r>
            <a:r>
              <a:rPr lang="en-US" altLang="zh-CN" sz="1800" dirty="0">
                <a:latin typeface="Cambria Math" panose="02040503050406030204" pitchFamily="18" charset="0"/>
              </a:rPr>
              <a:t>p ∧</a:t>
            </a:r>
            <a:r>
              <a:rPr lang="en-US" altLang="zh-CN" sz="1800" i="1" dirty="0">
                <a:sym typeface="Symbol" panose="05050102010706020507" pitchFamily="18" charset="2"/>
              </a:rPr>
              <a:t>  </a:t>
            </a:r>
            <a:r>
              <a:rPr lang="en-US" altLang="zh-CN" sz="1800" dirty="0">
                <a:latin typeface="Cambria Math" panose="02040503050406030204" pitchFamily="18" charset="0"/>
              </a:rPr>
              <a:t>q)∨ (</a:t>
            </a:r>
            <a:r>
              <a:rPr lang="en-US" altLang="zh-CN" sz="1800" i="1" dirty="0">
                <a:sym typeface="Symbol" panose="05050102010706020507" pitchFamily="18" charset="2"/>
              </a:rPr>
              <a:t></a:t>
            </a:r>
            <a:r>
              <a:rPr lang="en-US" altLang="zh-CN" sz="1800" dirty="0">
                <a:latin typeface="Cambria Math" panose="02040503050406030204" pitchFamily="18" charset="0"/>
              </a:rPr>
              <a:t> p ∧</a:t>
            </a:r>
            <a:r>
              <a:rPr lang="en-US" altLang="zh-CN" sz="1800" i="1" dirty="0">
                <a:sym typeface="Symbol" panose="05050102010706020507" pitchFamily="18" charset="2"/>
              </a:rPr>
              <a:t> </a:t>
            </a:r>
            <a:r>
              <a:rPr lang="en-US" altLang="zh-CN" sz="1800" i="1" dirty="0">
                <a:latin typeface="Cambria Math" panose="02040503050406030204" pitchFamily="18" charset="0"/>
              </a:rPr>
              <a:t>q) </a:t>
            </a:r>
            <a:r>
              <a:rPr lang="en-US" altLang="zh-CN" sz="1800" dirty="0"/>
              <a:t>would have to be true, but it is not. So, A is not a knight and therefore </a:t>
            </a:r>
            <a:r>
              <a:rPr lang="en-US" altLang="zh-CN" sz="1800" i="1" dirty="0">
                <a:sym typeface="Symbol" panose="05050102010706020507" pitchFamily="18" charset="2"/>
              </a:rPr>
              <a:t>p </a:t>
            </a:r>
            <a:r>
              <a:rPr lang="en-US" altLang="zh-CN" sz="1800" dirty="0">
                <a:sym typeface="Symbol" panose="05050102010706020507" pitchFamily="18" charset="2"/>
              </a:rPr>
              <a:t>must be true</a:t>
            </a:r>
            <a:r>
              <a:rPr lang="en-US" altLang="zh-CN" sz="1800" i="1" dirty="0">
                <a:sym typeface="Symbol" panose="05050102010706020507" pitchFamily="18" charset="2"/>
              </a:rPr>
              <a:t>.</a:t>
            </a:r>
          </a:p>
          <a:p>
            <a:pPr lvl="1">
              <a:lnSpc>
                <a:spcPct val="90000"/>
              </a:lnSpc>
            </a:pPr>
            <a:r>
              <a:rPr lang="en-US" altLang="zh-CN" sz="1800" dirty="0">
                <a:sym typeface="Symbol" panose="05050102010706020507" pitchFamily="18" charset="2"/>
              </a:rPr>
              <a:t>If A is a knave, then B must not be a knight since knaves always lie. So, then both </a:t>
            </a:r>
            <a:r>
              <a:rPr lang="en-US" altLang="zh-CN" sz="1800" i="1" dirty="0">
                <a:sym typeface="Symbol" panose="05050102010706020507" pitchFamily="18" charset="2"/>
              </a:rPr>
              <a:t>p </a:t>
            </a:r>
            <a:r>
              <a:rPr lang="en-US" altLang="zh-CN" sz="1800" dirty="0">
                <a:sym typeface="Symbol" panose="05050102010706020507" pitchFamily="18" charset="2"/>
              </a:rPr>
              <a:t>and</a:t>
            </a:r>
            <a:r>
              <a:rPr lang="en-US" altLang="zh-CN" sz="1800" i="1" dirty="0">
                <a:sym typeface="Symbol" panose="05050102010706020507" pitchFamily="18" charset="2"/>
              </a:rPr>
              <a:t> q </a:t>
            </a:r>
            <a:r>
              <a:rPr lang="en-US" altLang="zh-CN" sz="1800" dirty="0">
                <a:sym typeface="Symbol" panose="05050102010706020507" pitchFamily="18" charset="2"/>
              </a:rPr>
              <a:t>hold since both are knaves</a:t>
            </a:r>
            <a:r>
              <a:rPr lang="en-US" altLang="zh-CN" sz="1800" i="1" dirty="0">
                <a:sym typeface="Symbol" panose="05050102010706020507" pitchFamily="18" charset="2"/>
              </a:rPr>
              <a:t>.</a:t>
            </a:r>
            <a:endParaRPr lang="en-US" altLang="zh-CN" sz="1800" dirty="0">
              <a:sym typeface="Symbol" panose="05050102010706020507" pitchFamily="18" charset="2"/>
            </a:endParaRPr>
          </a:p>
          <a:p>
            <a:pPr>
              <a:lnSpc>
                <a:spcPct val="90000"/>
              </a:lnSpc>
            </a:pPr>
            <a:endParaRPr lang="en-US" altLang="zh-CN" dirty="0"/>
          </a:p>
        </p:txBody>
      </p:sp>
      <p:pic>
        <p:nvPicPr>
          <p:cNvPr id="133124" name="Picture 3" descr="0104.jpg">
            <a:extLst>
              <a:ext uri="{FF2B5EF4-FFF2-40B4-BE49-F238E27FC236}">
                <a16:creationId xmlns:a16="http://schemas.microsoft.com/office/drawing/2014/main" id="{D1A2C50E-35C0-4A03-98C9-E959C8AC2E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592138"/>
            <a:ext cx="874713"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TextBox 5">
            <a:extLst>
              <a:ext uri="{FF2B5EF4-FFF2-40B4-BE49-F238E27FC236}">
                <a16:creationId xmlns:a16="http://schemas.microsoft.com/office/drawing/2014/main" id="{A7AE557C-623D-4224-B7ED-9EF00544A2AA}"/>
              </a:ext>
            </a:extLst>
          </p:cNvPr>
          <p:cNvSpPr txBox="1">
            <a:spLocks noChangeArrowheads="1"/>
          </p:cNvSpPr>
          <p:nvPr/>
        </p:nvSpPr>
        <p:spPr bwMode="auto">
          <a:xfrm>
            <a:off x="7604125" y="735013"/>
            <a:ext cx="1371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Raymond Smullyan</a:t>
            </a:r>
          </a:p>
          <a:p>
            <a:pPr eaLnBrk="1" hangingPunct="1">
              <a:spcBef>
                <a:spcPct val="0"/>
              </a:spcBef>
              <a:buFontTx/>
              <a:buNone/>
            </a:pPr>
            <a:r>
              <a:rPr lang="en-US" altLang="zh-CN" sz="1600"/>
              <a:t>(Born 1919)</a:t>
            </a:r>
          </a:p>
        </p:txBody>
      </p:sp>
      <p:sp>
        <p:nvSpPr>
          <p:cNvPr id="2" name="灯片编号占位符 1">
            <a:extLst>
              <a:ext uri="{FF2B5EF4-FFF2-40B4-BE49-F238E27FC236}">
                <a16:creationId xmlns:a16="http://schemas.microsoft.com/office/drawing/2014/main" id="{5ECEA661-88CD-4819-AC07-71942FDB911E}"/>
              </a:ext>
            </a:extLst>
          </p:cNvPr>
          <p:cNvSpPr>
            <a:spLocks noGrp="1"/>
          </p:cNvSpPr>
          <p:nvPr>
            <p:ph type="sldNum" sz="quarter" idx="12"/>
          </p:nvPr>
        </p:nvSpPr>
        <p:spPr/>
        <p:txBody>
          <a:bodyPr/>
          <a:lstStyle/>
          <a:p>
            <a:fld id="{0E0F66E4-F918-4E84-900C-EBB0345C0212}" type="slidenum">
              <a:rPr lang="en-US" altLang="zh-CN" smtClean="0"/>
              <a:pPr/>
              <a:t>58</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4BD4B169-E3D9-4E11-879A-C247C6B420E6}"/>
              </a:ext>
            </a:extLst>
          </p:cNvPr>
          <p:cNvSpPr>
            <a:spLocks noGrp="1" noChangeArrowheads="1"/>
          </p:cNvSpPr>
          <p:nvPr>
            <p:ph type="title"/>
          </p:nvPr>
        </p:nvSpPr>
        <p:spPr/>
        <p:txBody>
          <a:bodyPr/>
          <a:lstStyle/>
          <a:p>
            <a:r>
              <a:rPr lang="en-US" altLang="zh-CN"/>
              <a:t>Logic Circuits </a:t>
            </a:r>
          </a:p>
        </p:txBody>
      </p:sp>
      <p:sp>
        <p:nvSpPr>
          <p:cNvPr id="145411" name="Content Placeholder 2">
            <a:extLst>
              <a:ext uri="{FF2B5EF4-FFF2-40B4-BE49-F238E27FC236}">
                <a16:creationId xmlns:a16="http://schemas.microsoft.com/office/drawing/2014/main" id="{447CB85F-7866-4309-80D9-C7A930055D21}"/>
              </a:ext>
            </a:extLst>
          </p:cNvPr>
          <p:cNvSpPr>
            <a:spLocks noGrp="1" noChangeArrowheads="1"/>
          </p:cNvSpPr>
          <p:nvPr>
            <p:ph idx="1"/>
          </p:nvPr>
        </p:nvSpPr>
        <p:spPr/>
        <p:txBody>
          <a:bodyPr/>
          <a:lstStyle/>
          <a:p>
            <a:r>
              <a:rPr lang="en-US" altLang="zh-CN" sz="1600" dirty="0"/>
              <a:t>Electronic circuits; each input/output signal  can be viewed as a 0 or 1. </a:t>
            </a:r>
          </a:p>
          <a:p>
            <a:pPr lvl="1"/>
            <a:r>
              <a:rPr lang="en-US" altLang="zh-CN" sz="1600" dirty="0"/>
              <a:t>0    represents </a:t>
            </a:r>
            <a:r>
              <a:rPr lang="en-US" altLang="zh-CN" sz="1600" b="1" dirty="0"/>
              <a:t>False</a:t>
            </a:r>
          </a:p>
          <a:p>
            <a:pPr lvl="1"/>
            <a:r>
              <a:rPr lang="en-US" altLang="zh-CN" sz="1600" dirty="0"/>
              <a:t>1    represents </a:t>
            </a:r>
            <a:r>
              <a:rPr lang="en-US" altLang="zh-CN" sz="1600" b="1" dirty="0"/>
              <a:t>True</a:t>
            </a:r>
          </a:p>
          <a:p>
            <a:r>
              <a:rPr lang="en-US" altLang="zh-CN" sz="1600" dirty="0"/>
              <a:t>Complicated circuits are constructed from three </a:t>
            </a:r>
          </a:p>
          <a:p>
            <a:pPr marL="0" indent="0">
              <a:buNone/>
            </a:pPr>
            <a:r>
              <a:rPr lang="en-US" altLang="zh-CN" sz="1600" dirty="0"/>
              <a:t>      basic circuits called gates.</a:t>
            </a:r>
          </a:p>
          <a:p>
            <a:pPr>
              <a:buFontTx/>
              <a:buNone/>
            </a:pPr>
            <a:endParaRPr lang="en-US" altLang="zh-CN" sz="1600" dirty="0"/>
          </a:p>
          <a:p>
            <a:pPr>
              <a:buFontTx/>
              <a:buNone/>
            </a:pPr>
            <a:endParaRPr lang="en-US" altLang="zh-CN" sz="1600" dirty="0"/>
          </a:p>
          <a:p>
            <a:pPr lvl="1"/>
            <a:endParaRPr lang="en-US" altLang="zh-CN" sz="1400" dirty="0"/>
          </a:p>
          <a:p>
            <a:pPr lvl="1"/>
            <a:endParaRPr lang="en-US" altLang="zh-CN" sz="1400" dirty="0"/>
          </a:p>
          <a:p>
            <a:pPr lvl="1"/>
            <a:r>
              <a:rPr lang="en-US" altLang="zh-CN" sz="1400" dirty="0"/>
              <a:t>The inverter  (</a:t>
            </a:r>
            <a:r>
              <a:rPr lang="en-US" altLang="zh-CN" sz="1400" b="1" dirty="0"/>
              <a:t>NOT gate</a:t>
            </a:r>
            <a:r>
              <a:rPr lang="en-US" altLang="zh-CN" sz="1400" dirty="0"/>
              <a:t>)takes an input bit and produces the negation of that bit.</a:t>
            </a:r>
          </a:p>
          <a:p>
            <a:pPr lvl="1"/>
            <a:r>
              <a:rPr lang="en-US" altLang="zh-CN" sz="1400" dirty="0"/>
              <a:t>The </a:t>
            </a:r>
            <a:r>
              <a:rPr lang="en-US" altLang="zh-CN" sz="1400" b="1" dirty="0"/>
              <a:t>OR gate </a:t>
            </a:r>
            <a:r>
              <a:rPr lang="en-US" altLang="zh-CN" sz="1400" dirty="0"/>
              <a:t>takes two input bits and produces the value equivalent to the disjunction of the two bits.</a:t>
            </a:r>
          </a:p>
          <a:p>
            <a:pPr lvl="1"/>
            <a:r>
              <a:rPr lang="en-US" altLang="zh-CN" sz="1400" dirty="0"/>
              <a:t>The </a:t>
            </a:r>
            <a:r>
              <a:rPr lang="en-US" altLang="zh-CN" sz="1400" b="1" dirty="0"/>
              <a:t>AND gate </a:t>
            </a:r>
            <a:r>
              <a:rPr lang="en-US" altLang="zh-CN" sz="1400" dirty="0"/>
              <a:t>takes two input bits and produces the value equivalent to the conjunction of the two bits.</a:t>
            </a:r>
          </a:p>
          <a:p>
            <a:r>
              <a:rPr lang="en-US" altLang="zh-CN"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145412" name="Picture 3" descr="new_figure_2_1.jpg">
            <a:extLst>
              <a:ext uri="{FF2B5EF4-FFF2-40B4-BE49-F238E27FC236}">
                <a16:creationId xmlns:a16="http://schemas.microsoft.com/office/drawing/2014/main" id="{62D6B69F-3D1E-435C-A1C8-10DEFDCDC1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3349123"/>
            <a:ext cx="42100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3" name="Picture 4" descr="new_figure_2_2.jpg">
            <a:extLst>
              <a:ext uri="{FF2B5EF4-FFF2-40B4-BE49-F238E27FC236}">
                <a16:creationId xmlns:a16="http://schemas.microsoft.com/office/drawing/2014/main" id="{6DFA2858-EDB8-47E0-906C-363435CEC2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6143512"/>
            <a:ext cx="301625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45D188CE-2AA0-46DB-B813-04EC9562A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950" y="2060848"/>
            <a:ext cx="2314600" cy="1288275"/>
          </a:xfrm>
          <a:prstGeom prst="rect">
            <a:avLst/>
          </a:prstGeom>
        </p:spPr>
      </p:pic>
      <p:sp>
        <p:nvSpPr>
          <p:cNvPr id="8" name="文本框 7">
            <a:extLst>
              <a:ext uri="{FF2B5EF4-FFF2-40B4-BE49-F238E27FC236}">
                <a16:creationId xmlns:a16="http://schemas.microsoft.com/office/drawing/2014/main" id="{5EA809AD-E9B6-4CD0-AE5C-1FE3389DD327}"/>
              </a:ext>
            </a:extLst>
          </p:cNvPr>
          <p:cNvSpPr txBox="1"/>
          <p:nvPr/>
        </p:nvSpPr>
        <p:spPr>
          <a:xfrm>
            <a:off x="5868144" y="3429000"/>
            <a:ext cx="3016250" cy="830997"/>
          </a:xfrm>
          <a:prstGeom prst="rect">
            <a:avLst/>
          </a:prstGeom>
          <a:noFill/>
        </p:spPr>
        <p:txBody>
          <a:bodyPr wrap="square">
            <a:spAutoFit/>
          </a:bodyPr>
          <a:lstStyle/>
          <a:p>
            <a:r>
              <a:rPr lang="en-US" altLang="zh-CN" sz="1600" dirty="0">
                <a:solidFill>
                  <a:srgbClr val="202122"/>
                </a:solidFill>
                <a:ea typeface="宋体" panose="02010600030101010101" pitchFamily="2" charset="-122"/>
                <a:cs typeface="+mn-cs"/>
              </a:rPr>
              <a:t>        1937</a:t>
            </a:r>
            <a:r>
              <a:rPr lang="en-US" altLang="zh-CN" dirty="0">
                <a:solidFill>
                  <a:srgbClr val="202122"/>
                </a:solidFill>
              </a:rPr>
              <a:t>,</a:t>
            </a:r>
            <a:r>
              <a:rPr lang="zh-CN" altLang="en-US" dirty="0">
                <a:solidFill>
                  <a:srgbClr val="202122"/>
                </a:solidFill>
              </a:rPr>
              <a:t> </a:t>
            </a:r>
            <a:r>
              <a:rPr lang="en-US" altLang="zh-CN" dirty="0">
                <a:solidFill>
                  <a:srgbClr val="202122"/>
                </a:solidFill>
              </a:rPr>
              <a:t>master thesis</a:t>
            </a:r>
          </a:p>
          <a:p>
            <a:r>
              <a:rPr lang="en-US" altLang="zh-CN" sz="1600" dirty="0">
                <a:solidFill>
                  <a:srgbClr val="202122"/>
                </a:solidFill>
                <a:ea typeface="宋体" panose="02010600030101010101" pitchFamily="2" charset="-122"/>
                <a:cs typeface="+mn-cs"/>
              </a:rPr>
              <a:t>《</a:t>
            </a:r>
            <a:r>
              <a:rPr lang="en-US" altLang="zh-CN" sz="1600" dirty="0">
                <a:solidFill>
                  <a:srgbClr val="C00000"/>
                </a:solidFill>
                <a:ea typeface="宋体" panose="02010600030101010101" pitchFamily="2" charset="-122"/>
                <a:cs typeface="+mn-cs"/>
              </a:rPr>
              <a:t>A Symbolic Analysis of Relay   </a:t>
            </a:r>
          </a:p>
          <a:p>
            <a:r>
              <a:rPr lang="en-US" altLang="zh-CN" dirty="0">
                <a:solidFill>
                  <a:srgbClr val="C00000"/>
                </a:solidFill>
              </a:rPr>
              <a:t>         </a:t>
            </a:r>
            <a:r>
              <a:rPr lang="en-US" altLang="zh-CN" sz="1600" dirty="0">
                <a:solidFill>
                  <a:srgbClr val="C00000"/>
                </a:solidFill>
                <a:ea typeface="宋体" panose="02010600030101010101" pitchFamily="2" charset="-122"/>
                <a:cs typeface="+mn-cs"/>
              </a:rPr>
              <a:t>and Switching Circuits </a:t>
            </a:r>
            <a:r>
              <a:rPr lang="en-US" altLang="zh-CN" sz="1600" dirty="0">
                <a:solidFill>
                  <a:srgbClr val="202122"/>
                </a:solidFill>
                <a:ea typeface="宋体" panose="02010600030101010101" pitchFamily="2" charset="-122"/>
                <a:cs typeface="+mn-cs"/>
              </a:rPr>
              <a:t>》</a:t>
            </a:r>
            <a:endParaRPr lang="zh-CN" altLang="en-US" dirty="0"/>
          </a:p>
        </p:txBody>
      </p:sp>
      <p:sp>
        <p:nvSpPr>
          <p:cNvPr id="3" name="灯片编号占位符 2">
            <a:extLst>
              <a:ext uri="{FF2B5EF4-FFF2-40B4-BE49-F238E27FC236}">
                <a16:creationId xmlns:a16="http://schemas.microsoft.com/office/drawing/2014/main" id="{C51E8D0A-6E4A-4F3E-B547-E98D08CCDE86}"/>
              </a:ext>
            </a:extLst>
          </p:cNvPr>
          <p:cNvSpPr>
            <a:spLocks noGrp="1"/>
          </p:cNvSpPr>
          <p:nvPr>
            <p:ph type="sldNum" sz="quarter" idx="12"/>
          </p:nvPr>
        </p:nvSpPr>
        <p:spPr/>
        <p:txBody>
          <a:bodyPr/>
          <a:lstStyle/>
          <a:p>
            <a:fld id="{0E0F66E4-F918-4E84-900C-EBB0345C0212}" type="slidenum">
              <a:rPr lang="en-US" altLang="zh-CN" smtClean="0"/>
              <a:pPr/>
              <a:t>59</a:t>
            </a:fld>
            <a:endParaRPr lang="en-US" altLang="zh-CN"/>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2FE8606-674B-4315-A454-CFC2277914D4}"/>
              </a:ext>
            </a:extLst>
          </p:cNvPr>
          <p:cNvSpPr>
            <a:spLocks noGrp="1" noChangeArrowheads="1"/>
          </p:cNvSpPr>
          <p:nvPr>
            <p:ph type="title"/>
          </p:nvPr>
        </p:nvSpPr>
        <p:spPr/>
        <p:txBody>
          <a:bodyPr/>
          <a:lstStyle/>
          <a:p>
            <a:pPr eaLnBrk="1" hangingPunct="1"/>
            <a:r>
              <a:rPr lang="en-US" altLang="zh-CN"/>
              <a:t>Propositions in natural language</a:t>
            </a:r>
          </a:p>
        </p:txBody>
      </p:sp>
      <p:sp>
        <p:nvSpPr>
          <p:cNvPr id="14339" name="Rectangle 3">
            <a:extLst>
              <a:ext uri="{FF2B5EF4-FFF2-40B4-BE49-F238E27FC236}">
                <a16:creationId xmlns:a16="http://schemas.microsoft.com/office/drawing/2014/main" id="{554679EA-64B4-4863-97B1-9404D190F6D5}"/>
              </a:ext>
            </a:extLst>
          </p:cNvPr>
          <p:cNvSpPr>
            <a:spLocks noGrp="1" noChangeArrowheads="1"/>
          </p:cNvSpPr>
          <p:nvPr>
            <p:ph type="body" idx="1"/>
          </p:nvPr>
        </p:nvSpPr>
        <p:spPr>
          <a:xfrm>
            <a:off x="228600" y="1905000"/>
            <a:ext cx="8763000" cy="4419600"/>
          </a:xfrm>
        </p:spPr>
        <p:txBody>
          <a:bodyPr/>
          <a:lstStyle/>
          <a:p>
            <a:pPr eaLnBrk="1" hangingPunct="1">
              <a:lnSpc>
                <a:spcPct val="130000"/>
              </a:lnSpc>
              <a:buFontTx/>
              <a:buNone/>
              <a:defRPr/>
            </a:pPr>
            <a:r>
              <a:rPr lang="en-US" altLang="zh-CN" sz="2800" b="1" dirty="0"/>
              <a:t>Definition:</a:t>
            </a:r>
            <a:r>
              <a:rPr lang="en-US" altLang="zh-CN" sz="2800" dirty="0"/>
              <a:t>  A </a:t>
            </a:r>
            <a:r>
              <a:rPr lang="en-US" altLang="zh-CN" sz="2800" i="1" dirty="0">
                <a:solidFill>
                  <a:srgbClr val="C00000"/>
                </a:solidFill>
              </a:rPr>
              <a:t>proposition</a:t>
            </a:r>
            <a:r>
              <a:rPr lang="en-US" altLang="zh-CN" sz="2800" dirty="0"/>
              <a:t> (</a:t>
            </a:r>
            <a:r>
              <a:rPr lang="zh-CN" altLang="en-US" sz="2800" dirty="0"/>
              <a:t>命题</a:t>
            </a:r>
            <a:r>
              <a:rPr lang="en-US" altLang="zh-CN" sz="2800" dirty="0"/>
              <a:t>) is simply:</a:t>
            </a:r>
          </a:p>
          <a:p>
            <a:pPr eaLnBrk="1" hangingPunct="1">
              <a:lnSpc>
                <a:spcPct val="130000"/>
              </a:lnSpc>
              <a:defRPr/>
            </a:pPr>
            <a:r>
              <a:rPr lang="en-US" altLang="zh-CN" sz="2800" dirty="0"/>
              <a:t>a </a:t>
            </a:r>
            <a:r>
              <a:rPr lang="en-US" altLang="zh-CN" sz="2800" i="1" dirty="0"/>
              <a:t>statement </a:t>
            </a:r>
            <a:r>
              <a:rPr lang="en-US" altLang="zh-CN" sz="2800" dirty="0"/>
              <a:t>(</a:t>
            </a:r>
            <a:r>
              <a:rPr lang="en-US" altLang="zh-CN" sz="2800" i="1" dirty="0"/>
              <a:t>i.e.</a:t>
            </a:r>
            <a:r>
              <a:rPr lang="en-US" altLang="zh-CN" sz="2800" dirty="0"/>
              <a:t>, a declarative sentence </a:t>
            </a:r>
            <a:r>
              <a:rPr lang="zh-CN" altLang="en-US" sz="2800" dirty="0"/>
              <a:t>陈述句</a:t>
            </a:r>
            <a:r>
              <a:rPr lang="en-US" altLang="zh-CN" sz="2800" dirty="0"/>
              <a:t>)</a:t>
            </a:r>
            <a:r>
              <a:rPr lang="en-US" altLang="zh-CN" sz="2800" i="1" dirty="0"/>
              <a:t> </a:t>
            </a:r>
          </a:p>
          <a:p>
            <a:pPr lvl="1" eaLnBrk="1" hangingPunct="1">
              <a:lnSpc>
                <a:spcPct val="130000"/>
              </a:lnSpc>
              <a:defRPr/>
            </a:pPr>
            <a:r>
              <a:rPr lang="en-US" altLang="zh-CN" sz="2400" i="1" dirty="0"/>
              <a:t>with some definite meaning</a:t>
            </a:r>
            <a:r>
              <a:rPr lang="en-US" altLang="zh-CN" sz="2400" dirty="0"/>
              <a:t>, (not vague or ambiguous)</a:t>
            </a:r>
          </a:p>
          <a:p>
            <a:pPr eaLnBrk="1" hangingPunct="1">
              <a:lnSpc>
                <a:spcPct val="130000"/>
              </a:lnSpc>
              <a:defRPr/>
            </a:pPr>
            <a:r>
              <a:rPr lang="en-US" altLang="zh-CN" sz="2800" dirty="0"/>
              <a:t>having a </a:t>
            </a:r>
            <a:r>
              <a:rPr lang="en-US" altLang="zh-CN" sz="2800" i="1" dirty="0"/>
              <a:t>truth value</a:t>
            </a:r>
            <a:r>
              <a:rPr lang="en-US" altLang="zh-CN" sz="2800" dirty="0"/>
              <a:t> that</a:t>
            </a:r>
            <a:r>
              <a:rPr lang="en-US" altLang="zh-CN" sz="2800" dirty="0">
                <a:latin typeface="Times New Roman" panose="02020603050405020304" pitchFamily="18" charset="0"/>
              </a:rPr>
              <a:t>’</a:t>
            </a:r>
            <a:r>
              <a:rPr lang="en-US" altLang="zh-CN" sz="2800" dirty="0"/>
              <a:t>s either </a:t>
            </a:r>
            <a:r>
              <a:rPr lang="en-US" altLang="zh-CN" sz="2800" i="1" dirty="0"/>
              <a:t>true</a:t>
            </a:r>
            <a:r>
              <a:rPr lang="en-US" altLang="zh-CN" sz="2800" dirty="0"/>
              <a:t> (</a:t>
            </a:r>
            <a:r>
              <a:rPr lang="en-US" altLang="zh-CN" sz="2800" b="1" dirty="0"/>
              <a:t>T</a:t>
            </a:r>
            <a:r>
              <a:rPr lang="en-US" altLang="zh-CN" sz="2800" dirty="0"/>
              <a:t>) or </a:t>
            </a:r>
            <a:r>
              <a:rPr lang="en-US" altLang="zh-CN" sz="2800" i="1" dirty="0"/>
              <a:t>false</a:t>
            </a:r>
            <a:r>
              <a:rPr lang="en-US" altLang="zh-CN" sz="2800" dirty="0"/>
              <a:t> (</a:t>
            </a:r>
            <a:r>
              <a:rPr lang="en-US" altLang="zh-CN" sz="2800" b="1" dirty="0"/>
              <a:t>F</a:t>
            </a:r>
            <a:r>
              <a:rPr lang="en-US" altLang="zh-CN" sz="2800" dirty="0"/>
              <a:t>) </a:t>
            </a:r>
          </a:p>
          <a:p>
            <a:pPr lvl="1" eaLnBrk="1" hangingPunct="1">
              <a:lnSpc>
                <a:spcPct val="130000"/>
              </a:lnSpc>
              <a:defRPr/>
            </a:pPr>
            <a:r>
              <a:rPr lang="en-US" altLang="zh-CN" sz="2400" dirty="0"/>
              <a:t>it is </a:t>
            </a:r>
            <a:r>
              <a:rPr lang="en-US" altLang="zh-CN" sz="2400" b="1" dirty="0"/>
              <a:t>never</a:t>
            </a:r>
            <a:r>
              <a:rPr lang="en-US" altLang="zh-CN" sz="2400" dirty="0"/>
              <a:t> both, neither, or somewhere </a:t>
            </a:r>
            <a:r>
              <a:rPr lang="en-US" altLang="zh-CN" sz="2400" dirty="0">
                <a:latin typeface="Times New Roman" panose="02020603050405020304" pitchFamily="18" charset="0"/>
              </a:rPr>
              <a:t>“</a:t>
            </a:r>
            <a:r>
              <a:rPr lang="en-US" altLang="zh-CN" sz="2400" dirty="0"/>
              <a:t>in between!</a:t>
            </a:r>
            <a:r>
              <a:rPr lang="en-US" altLang="zh-CN" sz="2400" dirty="0">
                <a:latin typeface="Times New Roman" panose="02020603050405020304" pitchFamily="18" charset="0"/>
              </a:rPr>
              <a:t>”</a:t>
            </a:r>
            <a:endParaRPr lang="en-US" altLang="zh-CN" sz="2400" dirty="0"/>
          </a:p>
          <a:p>
            <a:pPr lvl="2" eaLnBrk="1" hangingPunct="1">
              <a:lnSpc>
                <a:spcPct val="130000"/>
              </a:lnSpc>
              <a:defRPr/>
            </a:pPr>
            <a:r>
              <a:rPr lang="en-US" altLang="zh-CN" sz="2000" dirty="0"/>
              <a:t>However, you might not </a:t>
            </a:r>
            <a:r>
              <a:rPr lang="en-US" altLang="zh-CN" sz="2000" i="1" dirty="0"/>
              <a:t>know</a:t>
            </a:r>
            <a:r>
              <a:rPr lang="en-US" altLang="zh-CN" sz="2000" dirty="0"/>
              <a:t> the actual truth value</a:t>
            </a:r>
          </a:p>
        </p:txBody>
      </p:sp>
      <p:sp>
        <p:nvSpPr>
          <p:cNvPr id="14340" name="Text Box 4">
            <a:extLst>
              <a:ext uri="{FF2B5EF4-FFF2-40B4-BE49-F238E27FC236}">
                <a16:creationId xmlns:a16="http://schemas.microsoft.com/office/drawing/2014/main" id="{21763E3E-A7F5-4700-B67F-CB0CEBCEA31F}"/>
              </a:ext>
            </a:extLst>
          </p:cNvPr>
          <p:cNvSpPr txBox="1">
            <a:spLocks noChangeArrowheads="1"/>
          </p:cNvSpPr>
          <p:nvPr/>
        </p:nvSpPr>
        <p:spPr bwMode="auto">
          <a:xfrm>
            <a:off x="5715000" y="76200"/>
            <a:ext cx="335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 – Propositional Logic</a:t>
            </a:r>
          </a:p>
        </p:txBody>
      </p:sp>
      <p:sp>
        <p:nvSpPr>
          <p:cNvPr id="2" name="灯片编号占位符 1">
            <a:extLst>
              <a:ext uri="{FF2B5EF4-FFF2-40B4-BE49-F238E27FC236}">
                <a16:creationId xmlns:a16="http://schemas.microsoft.com/office/drawing/2014/main" id="{C4ED284B-50EA-4838-9CB4-01C1D9929E8A}"/>
              </a:ext>
            </a:extLst>
          </p:cNvPr>
          <p:cNvSpPr>
            <a:spLocks noGrp="1"/>
          </p:cNvSpPr>
          <p:nvPr>
            <p:ph type="sldNum" sz="quarter" idx="12"/>
          </p:nvPr>
        </p:nvSpPr>
        <p:spPr/>
        <p:txBody>
          <a:bodyPr/>
          <a:lstStyle/>
          <a:p>
            <a:fld id="{0E0F66E4-F918-4E84-900C-EBB0345C0212}" type="slidenum">
              <a:rPr lang="en-US" altLang="zh-CN" smtClean="0"/>
              <a:pPr/>
              <a:t>6</a:t>
            </a:fld>
            <a:endParaRPr lang="en-US" altLang="zh-CN"/>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03BC13C-A72F-4D05-BD4A-3A001B228C6F}"/>
              </a:ext>
            </a:extLst>
          </p:cNvPr>
          <p:cNvSpPr>
            <a:spLocks noGrp="1" noChangeArrowheads="1"/>
          </p:cNvSpPr>
          <p:nvPr>
            <p:ph type="title"/>
          </p:nvPr>
        </p:nvSpPr>
        <p:spPr/>
        <p:txBody>
          <a:bodyPr/>
          <a:lstStyle/>
          <a:p>
            <a:pPr eaLnBrk="1" hangingPunct="1"/>
            <a:r>
              <a:rPr lang="en-US" altLang="zh-CN" dirty="0"/>
              <a:t>Homework</a:t>
            </a:r>
            <a:endParaRPr lang="zh-CN" altLang="en-US" dirty="0"/>
          </a:p>
        </p:txBody>
      </p:sp>
      <p:sp>
        <p:nvSpPr>
          <p:cNvPr id="146435" name="Rectangle 3">
            <a:extLst>
              <a:ext uri="{FF2B5EF4-FFF2-40B4-BE49-F238E27FC236}">
                <a16:creationId xmlns:a16="http://schemas.microsoft.com/office/drawing/2014/main" id="{80FAAA2E-F99D-4F9B-A373-F7D994F329BB}"/>
              </a:ext>
            </a:extLst>
          </p:cNvPr>
          <p:cNvSpPr>
            <a:spLocks noGrp="1" noChangeArrowheads="1"/>
          </p:cNvSpPr>
          <p:nvPr>
            <p:ph type="body" idx="1"/>
          </p:nvPr>
        </p:nvSpPr>
        <p:spPr>
          <a:xfrm>
            <a:off x="250825" y="1557338"/>
            <a:ext cx="8229600" cy="4525962"/>
          </a:xfrm>
        </p:spPr>
        <p:txBody>
          <a:bodyPr/>
          <a:lstStyle/>
          <a:p>
            <a:pPr eaLnBrk="1" hangingPunct="1">
              <a:lnSpc>
                <a:spcPct val="150000"/>
              </a:lnSpc>
            </a:pPr>
            <a:r>
              <a:rPr lang="en-US" altLang="zh-CN" dirty="0">
                <a:sym typeface="Symbol" panose="05050102010706020507" pitchFamily="18" charset="2"/>
              </a:rPr>
              <a:t>§ 1.1      2, 14, 16, 30, 33, 40</a:t>
            </a:r>
          </a:p>
          <a:p>
            <a:pPr eaLnBrk="1" hangingPunct="1">
              <a:lnSpc>
                <a:spcPct val="150000"/>
              </a:lnSpc>
            </a:pPr>
            <a:r>
              <a:rPr lang="en-US" altLang="zh-CN" dirty="0">
                <a:sym typeface="Symbol" panose="05050102010706020507" pitchFamily="18" charset="2"/>
              </a:rPr>
              <a:t>§ 1.2      4, 22</a:t>
            </a:r>
          </a:p>
          <a:p>
            <a:pPr eaLnBrk="1" hangingPunct="1">
              <a:lnSpc>
                <a:spcPct val="150000"/>
              </a:lnSpc>
            </a:pPr>
            <a:r>
              <a:rPr lang="en-US" altLang="zh-CN" dirty="0">
                <a:sym typeface="Symbol" panose="05050102010706020507" pitchFamily="18" charset="2"/>
              </a:rPr>
              <a:t> Due date: 2024.03.05</a:t>
            </a:r>
          </a:p>
        </p:txBody>
      </p:sp>
      <p:sp>
        <p:nvSpPr>
          <p:cNvPr id="2" name="灯片编号占位符 1">
            <a:extLst>
              <a:ext uri="{FF2B5EF4-FFF2-40B4-BE49-F238E27FC236}">
                <a16:creationId xmlns:a16="http://schemas.microsoft.com/office/drawing/2014/main" id="{7009202B-3431-4FE1-AE90-A4FF0DA97B1E}"/>
              </a:ext>
            </a:extLst>
          </p:cNvPr>
          <p:cNvSpPr>
            <a:spLocks noGrp="1"/>
          </p:cNvSpPr>
          <p:nvPr>
            <p:ph type="sldNum" sz="quarter" idx="12"/>
          </p:nvPr>
        </p:nvSpPr>
        <p:spPr/>
        <p:txBody>
          <a:bodyPr/>
          <a:lstStyle/>
          <a:p>
            <a:fld id="{0E0F66E4-F918-4E84-900C-EBB0345C0212}" type="slidenum">
              <a:rPr lang="en-US" altLang="zh-CN" smtClean="0"/>
              <a:pPr/>
              <a:t>60</a:t>
            </a:fld>
            <a:endParaRPr lang="en-US" altLang="zh-CN"/>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69C44FB-B581-4F82-9DEA-28AFB98A0060}"/>
              </a:ext>
            </a:extLst>
          </p:cNvPr>
          <p:cNvSpPr>
            <a:spLocks noGrp="1" noChangeArrowheads="1"/>
          </p:cNvSpPr>
          <p:nvPr>
            <p:ph type="title"/>
          </p:nvPr>
        </p:nvSpPr>
        <p:spPr/>
        <p:txBody>
          <a:bodyPr/>
          <a:lstStyle/>
          <a:p>
            <a:pPr eaLnBrk="1" hangingPunct="1"/>
            <a:r>
              <a:rPr lang="en-US" altLang="zh-CN" dirty="0"/>
              <a:t>Propositions</a:t>
            </a:r>
            <a:r>
              <a:rPr lang="zh-CN" altLang="en-US" dirty="0"/>
              <a:t>（命题）</a:t>
            </a:r>
          </a:p>
        </p:txBody>
      </p:sp>
      <p:sp>
        <p:nvSpPr>
          <p:cNvPr id="16387" name="Rectangle 3">
            <a:extLst>
              <a:ext uri="{FF2B5EF4-FFF2-40B4-BE49-F238E27FC236}">
                <a16:creationId xmlns:a16="http://schemas.microsoft.com/office/drawing/2014/main" id="{DE877243-6CA3-401E-A80F-D8E911020258}"/>
              </a:ext>
            </a:extLst>
          </p:cNvPr>
          <p:cNvSpPr>
            <a:spLocks noGrp="1" noChangeArrowheads="1"/>
          </p:cNvSpPr>
          <p:nvPr>
            <p:ph type="body" idx="1"/>
          </p:nvPr>
        </p:nvSpPr>
        <p:spPr>
          <a:xfrm>
            <a:off x="457200" y="1600200"/>
            <a:ext cx="8507288" cy="4525963"/>
          </a:xfrm>
        </p:spPr>
        <p:txBody>
          <a:bodyPr/>
          <a:lstStyle/>
          <a:p>
            <a:pPr eaLnBrk="1" hangingPunct="1">
              <a:lnSpc>
                <a:spcPct val="130000"/>
              </a:lnSpc>
            </a:pPr>
            <a:r>
              <a:rPr lang="en-US" altLang="zh-CN" dirty="0"/>
              <a:t>A </a:t>
            </a:r>
            <a:r>
              <a:rPr lang="en-US" altLang="zh-CN" b="1" dirty="0"/>
              <a:t>statement</a:t>
            </a:r>
            <a:r>
              <a:rPr lang="en-US" altLang="zh-CN" dirty="0"/>
              <a:t> or </a:t>
            </a:r>
            <a:r>
              <a:rPr lang="en-US" altLang="zh-CN" b="1" dirty="0"/>
              <a:t>proposition</a:t>
            </a:r>
            <a:r>
              <a:rPr lang="en-US" altLang="zh-CN" dirty="0"/>
              <a:t> is a </a:t>
            </a:r>
            <a:r>
              <a:rPr lang="en-US" altLang="zh-CN" dirty="0">
                <a:solidFill>
                  <a:srgbClr val="C00000"/>
                </a:solidFill>
              </a:rPr>
              <a:t>declarative sentence</a:t>
            </a:r>
            <a:r>
              <a:rPr lang="zh-CN" altLang="en-US" dirty="0"/>
              <a:t>（陈述句） </a:t>
            </a:r>
            <a:r>
              <a:rPr lang="en-US" altLang="zh-CN" dirty="0"/>
              <a:t>that is </a:t>
            </a:r>
          </a:p>
          <a:p>
            <a:pPr marL="0" indent="0" algn="ctr" eaLnBrk="1" hangingPunct="1">
              <a:lnSpc>
                <a:spcPct val="130000"/>
              </a:lnSpc>
              <a:buNone/>
            </a:pPr>
            <a:r>
              <a:rPr lang="en-US" altLang="zh-CN" dirty="0"/>
              <a:t>“either </a:t>
            </a:r>
            <a:r>
              <a:rPr lang="en-US" altLang="zh-CN" i="1" dirty="0">
                <a:solidFill>
                  <a:schemeClr val="hlink"/>
                </a:solidFill>
              </a:rPr>
              <a:t>true</a:t>
            </a:r>
            <a:r>
              <a:rPr lang="en-US" altLang="zh-CN" dirty="0"/>
              <a:t> or </a:t>
            </a:r>
            <a:r>
              <a:rPr lang="en-US" altLang="zh-CN" i="1" dirty="0">
                <a:solidFill>
                  <a:schemeClr val="hlink"/>
                </a:solidFill>
              </a:rPr>
              <a:t>false</a:t>
            </a:r>
            <a:r>
              <a:rPr lang="en-US" altLang="zh-CN" i="1" dirty="0"/>
              <a:t>, </a:t>
            </a:r>
            <a:r>
              <a:rPr lang="en-US" altLang="zh-CN" dirty="0"/>
              <a:t>but not both”.</a:t>
            </a:r>
          </a:p>
          <a:p>
            <a:pPr lvl="1" eaLnBrk="1" hangingPunct="1">
              <a:lnSpc>
                <a:spcPct val="130000"/>
              </a:lnSpc>
            </a:pPr>
            <a:r>
              <a:rPr lang="en-US" altLang="zh-CN" dirty="0"/>
              <a:t>true = T (or 1)</a:t>
            </a:r>
          </a:p>
          <a:p>
            <a:pPr lvl="1" eaLnBrk="1" hangingPunct="1">
              <a:lnSpc>
                <a:spcPct val="130000"/>
              </a:lnSpc>
            </a:pPr>
            <a:r>
              <a:rPr lang="en-US" altLang="zh-CN" dirty="0"/>
              <a:t>false = F (or 0)  (binary logic)</a:t>
            </a:r>
          </a:p>
          <a:p>
            <a:pPr eaLnBrk="1" hangingPunct="1"/>
            <a:endParaRPr lang="en-US" altLang="zh-CN" dirty="0"/>
          </a:p>
        </p:txBody>
      </p:sp>
      <p:sp>
        <p:nvSpPr>
          <p:cNvPr id="2" name="灯片编号占位符 1">
            <a:extLst>
              <a:ext uri="{FF2B5EF4-FFF2-40B4-BE49-F238E27FC236}">
                <a16:creationId xmlns:a16="http://schemas.microsoft.com/office/drawing/2014/main" id="{EA6FDFF6-1096-4506-BBBF-47BE7E873C5A}"/>
              </a:ext>
            </a:extLst>
          </p:cNvPr>
          <p:cNvSpPr>
            <a:spLocks noGrp="1"/>
          </p:cNvSpPr>
          <p:nvPr>
            <p:ph type="sldNum" sz="quarter" idx="12"/>
          </p:nvPr>
        </p:nvSpPr>
        <p:spPr/>
        <p:txBody>
          <a:bodyPr/>
          <a:lstStyle/>
          <a:p>
            <a:fld id="{0E0F66E4-F918-4E84-900C-EBB0345C0212}" type="slidenum">
              <a:rPr lang="en-US" altLang="zh-CN" smtClean="0"/>
              <a:pPr/>
              <a:t>7</a:t>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943BFC2-EC7C-427B-AD00-EF0EEF8FD675}"/>
              </a:ext>
            </a:extLst>
          </p:cNvPr>
          <p:cNvSpPr>
            <a:spLocks noGrp="1" noChangeArrowheads="1"/>
          </p:cNvSpPr>
          <p:nvPr>
            <p:ph type="title"/>
          </p:nvPr>
        </p:nvSpPr>
        <p:spPr>
          <a:xfrm>
            <a:off x="457200" y="141163"/>
            <a:ext cx="8229600" cy="1143000"/>
          </a:xfrm>
        </p:spPr>
        <p:txBody>
          <a:bodyPr/>
          <a:lstStyle/>
          <a:p>
            <a:pPr eaLnBrk="1" hangingPunct="1"/>
            <a:r>
              <a:rPr lang="en-US" altLang="zh-CN" dirty="0"/>
              <a:t>Examples of Propositions</a:t>
            </a:r>
          </a:p>
        </p:txBody>
      </p:sp>
      <p:sp>
        <p:nvSpPr>
          <p:cNvPr id="227331" name="Rectangle 3">
            <a:extLst>
              <a:ext uri="{FF2B5EF4-FFF2-40B4-BE49-F238E27FC236}">
                <a16:creationId xmlns:a16="http://schemas.microsoft.com/office/drawing/2014/main" id="{7A810B35-179E-4399-8626-969556A1A2D8}"/>
              </a:ext>
            </a:extLst>
          </p:cNvPr>
          <p:cNvSpPr>
            <a:spLocks noGrp="1" noChangeArrowheads="1"/>
          </p:cNvSpPr>
          <p:nvPr>
            <p:ph type="body" idx="1"/>
          </p:nvPr>
        </p:nvSpPr>
        <p:spPr>
          <a:xfrm>
            <a:off x="457200" y="1135285"/>
            <a:ext cx="9083352" cy="4525963"/>
          </a:xfrm>
        </p:spPr>
        <p:txBody>
          <a:bodyPr/>
          <a:lstStyle/>
          <a:p>
            <a:pPr eaLnBrk="1" hangingPunct="1">
              <a:lnSpc>
                <a:spcPct val="120000"/>
              </a:lnSpc>
            </a:pPr>
            <a:r>
              <a:rPr lang="en-US" altLang="zh-CN" sz="2800" dirty="0">
                <a:latin typeface="Times New Roman" panose="02020603050405020304" pitchFamily="18" charset="0"/>
              </a:rPr>
              <a:t>“ </a:t>
            </a:r>
            <a:r>
              <a:rPr lang="en-US" altLang="zh-CN" sz="2800" dirty="0"/>
              <a:t>Toronto is the capital of Canada.</a:t>
            </a:r>
            <a:r>
              <a:rPr lang="en-US" altLang="zh-CN" sz="2800" dirty="0">
                <a:latin typeface="Times New Roman" panose="02020603050405020304" pitchFamily="18" charset="0"/>
              </a:rPr>
              <a:t> ”</a:t>
            </a:r>
            <a:endParaRPr lang="en-US" altLang="zh-CN" sz="2800" dirty="0"/>
          </a:p>
          <a:p>
            <a:pPr eaLnBrk="1" hangingPunct="1">
              <a:lnSpc>
                <a:spcPct val="120000"/>
              </a:lnSpc>
            </a:pPr>
            <a:r>
              <a:rPr lang="en-US" altLang="zh-CN" sz="2800" dirty="0">
                <a:latin typeface="Times New Roman" panose="02020603050405020304" pitchFamily="18" charset="0"/>
              </a:rPr>
              <a:t>“ </a:t>
            </a:r>
            <a:r>
              <a:rPr lang="en-US" altLang="zh-CN" sz="2800" dirty="0">
                <a:ea typeface="Cambria Math" pitchFamily="18" charset="0"/>
              </a:rPr>
              <a:t>1</a:t>
            </a:r>
            <a:r>
              <a:rPr lang="en-US" altLang="zh-CN" sz="2800" dirty="0"/>
              <a:t> + </a:t>
            </a:r>
            <a:r>
              <a:rPr lang="en-US" altLang="zh-CN" sz="2800" dirty="0">
                <a:ea typeface="Cambria Math" pitchFamily="18" charset="0"/>
              </a:rPr>
              <a:t>0</a:t>
            </a:r>
            <a:r>
              <a:rPr lang="en-US" altLang="zh-CN" sz="2800" dirty="0"/>
              <a:t> = </a:t>
            </a:r>
            <a:r>
              <a:rPr lang="en-US" altLang="zh-CN" sz="2800" dirty="0">
                <a:ea typeface="Cambria Math" pitchFamily="18" charset="0"/>
              </a:rPr>
              <a:t>1</a:t>
            </a:r>
            <a:r>
              <a:rPr lang="en-US" altLang="zh-CN" sz="2800" dirty="0">
                <a:latin typeface="Times New Roman" panose="02020603050405020304" pitchFamily="18" charset="0"/>
              </a:rPr>
              <a:t>”</a:t>
            </a:r>
            <a:endParaRPr lang="en-US" altLang="zh-CN" sz="2800" dirty="0">
              <a:ea typeface="Cambria Math" pitchFamily="18" charset="0"/>
            </a:endParaRPr>
          </a:p>
          <a:p>
            <a:pPr eaLnBrk="1" hangingPunct="1">
              <a:lnSpc>
                <a:spcPct val="120000"/>
              </a:lnSpc>
            </a:pPr>
            <a:r>
              <a:rPr lang="en-US" altLang="zh-CN" sz="2800" dirty="0">
                <a:latin typeface="Times New Roman" panose="02020603050405020304" pitchFamily="18" charset="0"/>
              </a:rPr>
              <a:t>“ </a:t>
            </a:r>
            <a:r>
              <a:rPr lang="en-US" altLang="zh-CN" sz="2800" dirty="0">
                <a:ea typeface="Cambria Math" pitchFamily="18" charset="0"/>
              </a:rPr>
              <a:t>0</a:t>
            </a:r>
            <a:r>
              <a:rPr lang="en-US" altLang="zh-CN" sz="2800" dirty="0"/>
              <a:t> + </a:t>
            </a:r>
            <a:r>
              <a:rPr lang="en-US" altLang="zh-CN" sz="2800" dirty="0">
                <a:ea typeface="Cambria Math" pitchFamily="18" charset="0"/>
              </a:rPr>
              <a:t>0</a:t>
            </a:r>
            <a:r>
              <a:rPr lang="en-US" altLang="zh-CN" sz="2800" dirty="0"/>
              <a:t> = </a:t>
            </a:r>
            <a:r>
              <a:rPr lang="en-US" altLang="zh-CN" sz="2800" dirty="0">
                <a:ea typeface="Cambria Math" pitchFamily="18" charset="0"/>
              </a:rPr>
              <a:t>2</a:t>
            </a:r>
            <a:r>
              <a:rPr lang="en-US" altLang="zh-CN" sz="2800" dirty="0">
                <a:latin typeface="Times New Roman" panose="02020603050405020304" pitchFamily="18" charset="0"/>
              </a:rPr>
              <a:t>”</a:t>
            </a:r>
            <a:endParaRPr lang="en-US" altLang="zh-CN" sz="2800" dirty="0"/>
          </a:p>
          <a:p>
            <a:pPr eaLnBrk="1" hangingPunct="1">
              <a:lnSpc>
                <a:spcPct val="120000"/>
              </a:lnSpc>
            </a:pPr>
            <a:r>
              <a:rPr lang="en-US" altLang="zh-CN" sz="2800" dirty="0">
                <a:latin typeface="Times New Roman" panose="02020603050405020304" pitchFamily="18" charset="0"/>
              </a:rPr>
              <a:t>“ </a:t>
            </a:r>
            <a:r>
              <a:rPr lang="en-US" altLang="zh-CN" sz="2800" dirty="0"/>
              <a:t>Beijing is the capital of China, and 1 + 1 = 2</a:t>
            </a:r>
            <a:r>
              <a:rPr lang="en-US" altLang="zh-CN" sz="2800" dirty="0">
                <a:latin typeface="Times New Roman" panose="02020603050405020304" pitchFamily="18" charset="0"/>
              </a:rPr>
              <a:t>”</a:t>
            </a:r>
            <a:endParaRPr lang="en-US" altLang="zh-CN" sz="2800" dirty="0"/>
          </a:p>
          <a:p>
            <a:pPr eaLnBrk="1" hangingPunct="1">
              <a:lnSpc>
                <a:spcPct val="120000"/>
              </a:lnSpc>
              <a:buFontTx/>
              <a:buNone/>
            </a:pPr>
            <a:r>
              <a:rPr lang="en-US" altLang="zh-CN" sz="2800" u="sng" dirty="0"/>
              <a:t>But, the following are </a:t>
            </a:r>
            <a:r>
              <a:rPr lang="en-US" altLang="zh-CN" sz="2800" b="1" u="sng" dirty="0"/>
              <a:t>NOT</a:t>
            </a:r>
            <a:r>
              <a:rPr lang="en-US" altLang="zh-CN" sz="2800" u="sng" dirty="0"/>
              <a:t> propositions:</a:t>
            </a:r>
          </a:p>
          <a:p>
            <a:pPr eaLnBrk="1" hangingPunct="1">
              <a:lnSpc>
                <a:spcPct val="120000"/>
              </a:lnSpc>
            </a:pPr>
            <a:r>
              <a:rPr lang="en-US" altLang="zh-CN" sz="2800" dirty="0">
                <a:latin typeface="Times New Roman" panose="02020603050405020304" pitchFamily="18" charset="0"/>
              </a:rPr>
              <a:t>“</a:t>
            </a:r>
            <a:r>
              <a:rPr lang="en-US" altLang="zh-CN" sz="2800" dirty="0"/>
              <a:t>Who</a:t>
            </a:r>
            <a:r>
              <a:rPr lang="en-US" altLang="zh-CN" sz="2800" dirty="0">
                <a:latin typeface="Times New Roman" panose="02020603050405020304" pitchFamily="18" charset="0"/>
              </a:rPr>
              <a:t>’</a:t>
            </a:r>
            <a:r>
              <a:rPr lang="en-US" altLang="zh-CN" sz="2800" dirty="0"/>
              <a:t>s there?</a:t>
            </a:r>
            <a:r>
              <a:rPr lang="en-US" altLang="zh-CN" sz="2800" dirty="0">
                <a:latin typeface="Times New Roman" panose="02020603050405020304" pitchFamily="18" charset="0"/>
              </a:rPr>
              <a:t>”</a:t>
            </a:r>
            <a:r>
              <a:rPr lang="en-US" altLang="zh-CN" sz="2800" dirty="0"/>
              <a:t>  (interrogative </a:t>
            </a:r>
            <a:r>
              <a:rPr lang="zh-CN" altLang="en-US" sz="2800" dirty="0"/>
              <a:t>疑问句</a:t>
            </a:r>
            <a:r>
              <a:rPr lang="en-US" altLang="zh-CN" sz="2800" dirty="0"/>
              <a:t>: no truth value)</a:t>
            </a:r>
          </a:p>
          <a:p>
            <a:pPr eaLnBrk="1" hangingPunct="1">
              <a:lnSpc>
                <a:spcPct val="120000"/>
              </a:lnSpc>
            </a:pPr>
            <a:r>
              <a:rPr lang="en-US" altLang="zh-CN" sz="2800" dirty="0">
                <a:latin typeface="Times New Roman" panose="02020603050405020304" pitchFamily="18" charset="0"/>
              </a:rPr>
              <a:t>“</a:t>
            </a:r>
            <a:r>
              <a:rPr lang="en-US" altLang="zh-CN" sz="2800" dirty="0"/>
              <a:t>Sit down!”  (imperative </a:t>
            </a:r>
            <a:r>
              <a:rPr lang="zh-CN" altLang="en-US" sz="2800"/>
              <a:t>祈使句</a:t>
            </a:r>
            <a:r>
              <a:rPr lang="en-US" altLang="zh-CN" sz="2800"/>
              <a:t>: </a:t>
            </a:r>
            <a:r>
              <a:rPr lang="en-US" altLang="zh-CN" sz="2800" dirty="0"/>
              <a:t>no truth value)</a:t>
            </a:r>
          </a:p>
          <a:p>
            <a:pPr eaLnBrk="1" hangingPunct="1">
              <a:lnSpc>
                <a:spcPct val="120000"/>
              </a:lnSpc>
            </a:pPr>
            <a:r>
              <a:rPr lang="en-US" altLang="zh-CN" sz="2800" dirty="0">
                <a:latin typeface="Times New Roman" panose="02020603050405020304" pitchFamily="18" charset="0"/>
              </a:rPr>
              <a:t>“</a:t>
            </a:r>
            <a:r>
              <a:rPr lang="en-US" altLang="zh-CN" sz="2800" i="1" dirty="0"/>
              <a:t>x</a:t>
            </a:r>
            <a:r>
              <a:rPr lang="en-US" altLang="zh-CN" sz="2800" dirty="0"/>
              <a:t> + 1 = 2</a:t>
            </a:r>
            <a:r>
              <a:rPr lang="en-US" altLang="zh-CN" sz="2800" dirty="0">
                <a:latin typeface="Times New Roman" panose="02020603050405020304" pitchFamily="18" charset="0"/>
              </a:rPr>
              <a:t>”</a:t>
            </a:r>
            <a:r>
              <a:rPr lang="en-US" altLang="zh-CN" sz="2800" dirty="0"/>
              <a:t>  (no truth value)</a:t>
            </a:r>
          </a:p>
          <a:p>
            <a:pPr eaLnBrk="1" hangingPunct="1">
              <a:lnSpc>
                <a:spcPct val="120000"/>
              </a:lnSpc>
            </a:pPr>
            <a:r>
              <a:rPr lang="en-US" altLang="zh-CN" sz="2800" dirty="0">
                <a:latin typeface="Times New Roman" panose="02020603050405020304" pitchFamily="18" charset="0"/>
              </a:rPr>
              <a:t>“ </a:t>
            </a:r>
            <a:r>
              <a:rPr lang="en-US" altLang="zh-CN" sz="2800" i="1" dirty="0"/>
              <a:t>x</a:t>
            </a:r>
            <a:r>
              <a:rPr lang="en-US" altLang="zh-CN" sz="2800" dirty="0"/>
              <a:t> + </a:t>
            </a:r>
            <a:r>
              <a:rPr lang="en-US" altLang="zh-CN" sz="2800" i="1" dirty="0"/>
              <a:t>y </a:t>
            </a:r>
            <a:r>
              <a:rPr lang="en-US" altLang="zh-CN" sz="2800" dirty="0"/>
              <a:t>= </a:t>
            </a:r>
            <a:r>
              <a:rPr lang="en-US" altLang="zh-CN" sz="2800" i="1" dirty="0"/>
              <a:t>z</a:t>
            </a:r>
            <a:r>
              <a:rPr lang="en-US" altLang="zh-CN" sz="2800" dirty="0">
                <a:latin typeface="Times New Roman" panose="02020603050405020304" pitchFamily="18" charset="0"/>
              </a:rPr>
              <a:t>”</a:t>
            </a:r>
            <a:r>
              <a:rPr lang="en-US" altLang="zh-CN" sz="2800" dirty="0"/>
              <a:t>  (no truth value)</a:t>
            </a:r>
          </a:p>
          <a:p>
            <a:pPr eaLnBrk="1" hangingPunct="1"/>
            <a:endParaRPr lang="en-US" altLang="zh-CN" sz="2800" i="1" dirty="0"/>
          </a:p>
          <a:p>
            <a:pPr eaLnBrk="1" hangingPunct="1"/>
            <a:endParaRPr lang="en-US" altLang="zh-CN" sz="2800" dirty="0">
              <a:solidFill>
                <a:srgbClr val="FF0000"/>
              </a:solidFill>
            </a:endParaRPr>
          </a:p>
        </p:txBody>
      </p:sp>
      <p:sp>
        <p:nvSpPr>
          <p:cNvPr id="20484" name="Text Box 4">
            <a:extLst>
              <a:ext uri="{FF2B5EF4-FFF2-40B4-BE49-F238E27FC236}">
                <a16:creationId xmlns:a16="http://schemas.microsoft.com/office/drawing/2014/main" id="{63C6719D-8A3C-4D06-9793-F65A4DD294DF}"/>
              </a:ext>
            </a:extLst>
          </p:cNvPr>
          <p:cNvSpPr txBox="1">
            <a:spLocks noChangeArrowheads="1"/>
          </p:cNvSpPr>
          <p:nvPr/>
        </p:nvSpPr>
        <p:spPr bwMode="auto">
          <a:xfrm>
            <a:off x="5715000" y="76200"/>
            <a:ext cx="335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 – Propositional Logic</a:t>
            </a:r>
          </a:p>
        </p:txBody>
      </p:sp>
      <p:sp>
        <p:nvSpPr>
          <p:cNvPr id="2" name="灯片编号占位符 1">
            <a:extLst>
              <a:ext uri="{FF2B5EF4-FFF2-40B4-BE49-F238E27FC236}">
                <a16:creationId xmlns:a16="http://schemas.microsoft.com/office/drawing/2014/main" id="{FF4D8567-CA43-4349-843C-466E47CA8503}"/>
              </a:ext>
            </a:extLst>
          </p:cNvPr>
          <p:cNvSpPr>
            <a:spLocks noGrp="1"/>
          </p:cNvSpPr>
          <p:nvPr>
            <p:ph type="sldNum" sz="quarter" idx="12"/>
          </p:nvPr>
        </p:nvSpPr>
        <p:spPr/>
        <p:txBody>
          <a:bodyPr/>
          <a:lstStyle/>
          <a:p>
            <a:fld id="{0E0F66E4-F918-4E84-900C-EBB0345C0212}" type="slidenum">
              <a:rPr lang="en-US" altLang="zh-CN" smtClean="0"/>
              <a:pPr/>
              <a:t>8</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73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73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7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5705B82-49CB-4100-B9F6-5ACE95B9DD2C}"/>
              </a:ext>
            </a:extLst>
          </p:cNvPr>
          <p:cNvSpPr>
            <a:spLocks noGrp="1" noChangeArrowheads="1"/>
          </p:cNvSpPr>
          <p:nvPr>
            <p:ph type="title"/>
          </p:nvPr>
        </p:nvSpPr>
        <p:spPr/>
        <p:txBody>
          <a:bodyPr/>
          <a:lstStyle/>
          <a:p>
            <a:pPr eaLnBrk="1" hangingPunct="1"/>
            <a:r>
              <a:rPr lang="en-US" altLang="zh-CN" dirty="0"/>
              <a:t>Examples of Propositions</a:t>
            </a:r>
          </a:p>
        </p:txBody>
      </p:sp>
      <p:sp>
        <p:nvSpPr>
          <p:cNvPr id="22531" name="Rectangle 3">
            <a:extLst>
              <a:ext uri="{FF2B5EF4-FFF2-40B4-BE49-F238E27FC236}">
                <a16:creationId xmlns:a16="http://schemas.microsoft.com/office/drawing/2014/main" id="{F911F164-F6EC-43FC-8DF2-E3AF282DB152}"/>
              </a:ext>
            </a:extLst>
          </p:cNvPr>
          <p:cNvSpPr>
            <a:spLocks noGrp="1" noChangeArrowheads="1"/>
          </p:cNvSpPr>
          <p:nvPr>
            <p:ph type="body" idx="1"/>
          </p:nvPr>
        </p:nvSpPr>
        <p:spPr/>
        <p:txBody>
          <a:bodyPr/>
          <a:lstStyle/>
          <a:p>
            <a:pPr eaLnBrk="1" hangingPunct="1"/>
            <a:r>
              <a:rPr lang="en-US" altLang="zh-CN" sz="2800" dirty="0"/>
              <a:t>Which of the following are propositions?</a:t>
            </a:r>
          </a:p>
          <a:p>
            <a:pPr lvl="1" eaLnBrk="1" hangingPunct="1"/>
            <a:r>
              <a:rPr lang="en-US" altLang="zh-CN" sz="2400" dirty="0"/>
              <a:t>(a) The earth is round.</a:t>
            </a:r>
          </a:p>
          <a:p>
            <a:pPr lvl="1" eaLnBrk="1" hangingPunct="1"/>
            <a:r>
              <a:rPr lang="en-US" altLang="zh-CN" sz="2400" dirty="0"/>
              <a:t>(b) 2+3=5</a:t>
            </a:r>
          </a:p>
          <a:p>
            <a:pPr lvl="1" eaLnBrk="1" hangingPunct="1"/>
            <a:r>
              <a:rPr lang="en-US" altLang="zh-CN" sz="2400" dirty="0"/>
              <a:t>(c) Do you speak English?</a:t>
            </a:r>
          </a:p>
          <a:p>
            <a:pPr lvl="1" eaLnBrk="1" hangingPunct="1"/>
            <a:r>
              <a:rPr lang="en-US" altLang="zh-CN" sz="2400" dirty="0"/>
              <a:t>(d) 3-</a:t>
            </a:r>
            <a:r>
              <a:rPr lang="en-US" altLang="zh-CN" sz="2400" i="1" dirty="0"/>
              <a:t>x</a:t>
            </a:r>
            <a:r>
              <a:rPr lang="en-US" altLang="zh-CN" sz="2400" dirty="0"/>
              <a:t>=5</a:t>
            </a:r>
          </a:p>
          <a:p>
            <a:pPr lvl="1" eaLnBrk="1" hangingPunct="1"/>
            <a:r>
              <a:rPr lang="en-US" altLang="zh-CN" sz="2400" dirty="0"/>
              <a:t>(e) Take two aspirins.</a:t>
            </a:r>
          </a:p>
          <a:p>
            <a:pPr lvl="1" eaLnBrk="1" hangingPunct="1"/>
            <a:r>
              <a:rPr lang="en-US" altLang="zh-CN" sz="2400" dirty="0"/>
              <a:t>(f) The temperature on the surface of the planet Venus is 800</a:t>
            </a:r>
            <a:r>
              <a:rPr lang="en-US" altLang="zh-CN" sz="2400" dirty="0">
                <a:cs typeface="Times New Roman" panose="02020603050405020304" pitchFamily="18" charset="0"/>
              </a:rPr>
              <a:t>º</a:t>
            </a:r>
            <a:r>
              <a:rPr lang="en-US" altLang="zh-CN" sz="2400" dirty="0"/>
              <a:t>F.</a:t>
            </a:r>
          </a:p>
          <a:p>
            <a:pPr lvl="1" eaLnBrk="1" hangingPunct="1"/>
            <a:r>
              <a:rPr lang="en-US" altLang="zh-CN" sz="2400" dirty="0"/>
              <a:t>(g) The sun will come out tomorrow.</a:t>
            </a:r>
          </a:p>
        </p:txBody>
      </p:sp>
      <p:sp>
        <p:nvSpPr>
          <p:cNvPr id="2" name="灯片编号占位符 1">
            <a:extLst>
              <a:ext uri="{FF2B5EF4-FFF2-40B4-BE49-F238E27FC236}">
                <a16:creationId xmlns:a16="http://schemas.microsoft.com/office/drawing/2014/main" id="{1A3D1059-C561-4ACE-8962-11E58B261B5F}"/>
              </a:ext>
            </a:extLst>
          </p:cNvPr>
          <p:cNvSpPr>
            <a:spLocks noGrp="1"/>
          </p:cNvSpPr>
          <p:nvPr>
            <p:ph type="sldNum" sz="quarter" idx="12"/>
          </p:nvPr>
        </p:nvSpPr>
        <p:spPr/>
        <p:txBody>
          <a:bodyPr/>
          <a:lstStyle/>
          <a:p>
            <a:fld id="{0E0F66E4-F918-4E84-900C-EBB0345C0212}" type="slidenum">
              <a:rPr lang="en-US" altLang="zh-CN" smtClean="0"/>
              <a:pPr/>
              <a:t>9</a:t>
            </a:fld>
            <a:endParaRPr lang="en-US" altLang="zh-CN"/>
          </a:p>
        </p:txBody>
      </p:sp>
    </p:spTree>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23561</TotalTime>
  <Words>8472</Words>
  <Application>Microsoft Office PowerPoint</Application>
  <PresentationFormat>全屏显示(4:3)</PresentationFormat>
  <Paragraphs>721</Paragraphs>
  <Slides>60</Slides>
  <Notes>40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1" baseType="lpstr">
      <vt:lpstr>Gulim</vt:lpstr>
      <vt:lpstr>宋体</vt:lpstr>
      <vt:lpstr>Arial</vt:lpstr>
      <vt:lpstr>Arial Black</vt:lpstr>
      <vt:lpstr>Calibri</vt:lpstr>
      <vt:lpstr>Cambria Math</vt:lpstr>
      <vt:lpstr>Symbol</vt:lpstr>
      <vt:lpstr>Times New Roman</vt:lpstr>
      <vt:lpstr>Wingdings</vt:lpstr>
      <vt:lpstr>默认设计模板</vt:lpstr>
      <vt:lpstr>Document</vt:lpstr>
      <vt:lpstr>1 The Foundations: Logic and Proofs</vt:lpstr>
      <vt:lpstr>Foundations of Logic</vt:lpstr>
      <vt:lpstr>数理逻辑(symbolic logic)</vt:lpstr>
      <vt:lpstr>Foundations of Logic: Overview</vt:lpstr>
      <vt:lpstr>1.1 Propositional Logic (命题逻辑)</vt:lpstr>
      <vt:lpstr>Propositions in natural language</vt:lpstr>
      <vt:lpstr>Propositions（命题）</vt:lpstr>
      <vt:lpstr>Examples of Propositions</vt:lpstr>
      <vt:lpstr>Examples of Propositions</vt:lpstr>
      <vt:lpstr>Propositional variables</vt:lpstr>
      <vt:lpstr>PowerPoint 演示文稿</vt:lpstr>
      <vt:lpstr>Propositions in Propositional Logic</vt:lpstr>
      <vt:lpstr>Operators / Connectives（联结词）</vt:lpstr>
      <vt:lpstr>Logical Operators (逻辑运算）</vt:lpstr>
      <vt:lpstr>Some Popular Boolean Operators</vt:lpstr>
      <vt:lpstr>Negation (否定联结词)</vt:lpstr>
      <vt:lpstr>Conjunction (合取联结词)</vt:lpstr>
      <vt:lpstr>Conjunction (合取联结词)</vt:lpstr>
      <vt:lpstr>Disjunction (析取联结词)</vt:lpstr>
      <vt:lpstr>Disjunction (析取联结词)</vt:lpstr>
      <vt:lpstr>Let’s introduce some  additional connectives</vt:lpstr>
      <vt:lpstr>The Exclusive Or Operator</vt:lpstr>
      <vt:lpstr>The Exclusive Or Operator</vt:lpstr>
      <vt:lpstr>Natural Language is Ambiguous</vt:lpstr>
      <vt:lpstr>Implication (蕴含联结词)</vt:lpstr>
      <vt:lpstr>Implication (蕴含联结词)</vt:lpstr>
      <vt:lpstr>Converse, Inverse and Contrapositive 逆命题 否命题 逆否命题 </vt:lpstr>
      <vt:lpstr>Contrapositive</vt:lpstr>
      <vt:lpstr>How do we know for sure?</vt:lpstr>
      <vt:lpstr>Biconditional (等价联结词)</vt:lpstr>
      <vt:lpstr>Biconditional Truth Table</vt:lpstr>
      <vt:lpstr>Boolean Operations Summary</vt:lpstr>
      <vt:lpstr>Precedence (优先级) of Logical Operators</vt:lpstr>
      <vt:lpstr>Truth Tables For Compound Propositions</vt:lpstr>
      <vt:lpstr>Truth Tables For Compound Propositions</vt:lpstr>
      <vt:lpstr>Example Truth Table</vt:lpstr>
      <vt:lpstr>Equivalent Propositions</vt:lpstr>
      <vt:lpstr>Using a Truth Table to Show Non-Equivalence</vt:lpstr>
      <vt:lpstr>Questions for you to think about</vt:lpstr>
      <vt:lpstr>Questions for you to think about</vt:lpstr>
      <vt:lpstr>Questions for you to think about</vt:lpstr>
      <vt:lpstr>For you to think about:</vt:lpstr>
      <vt:lpstr>For you to think about:</vt:lpstr>
      <vt:lpstr>Example of another connective</vt:lpstr>
      <vt:lpstr>Some Alternative Notations</vt:lpstr>
      <vt:lpstr>The language of propositional logic defined more properly</vt:lpstr>
      <vt:lpstr>The language of propositional logic defined more properly</vt:lpstr>
      <vt:lpstr>Precedence of logical operators Nested Propositional Expressions</vt:lpstr>
      <vt:lpstr>Logic and bit operations</vt:lpstr>
      <vt:lpstr>Bitwise Operations</vt:lpstr>
      <vt:lpstr>§1.2   Applications of Propositional Logic </vt:lpstr>
      <vt:lpstr>Applications of Propositional Logic: Summary</vt:lpstr>
      <vt:lpstr>Translating sentences</vt:lpstr>
      <vt:lpstr>Translating English Sentences</vt:lpstr>
      <vt:lpstr>Example</vt:lpstr>
      <vt:lpstr>System Specifications</vt:lpstr>
      <vt:lpstr>Consistent System Specifications</vt:lpstr>
      <vt:lpstr>Logic Puzzles</vt:lpstr>
      <vt:lpstr>Logic Circuits </vt:lpstr>
      <vt:lpstr>Homework</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h2006</dc:creator>
  <cp:lastModifiedBy>Jie Hao</cp:lastModifiedBy>
  <cp:revision>406</cp:revision>
  <dcterms:created xsi:type="dcterms:W3CDTF">2006-02-04T04:37:56Z</dcterms:created>
  <dcterms:modified xsi:type="dcterms:W3CDTF">2024-02-26T14:51:02Z</dcterms:modified>
</cp:coreProperties>
</file>