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70"/>
  </p:notesMasterIdLst>
  <p:handoutMasterIdLst>
    <p:handoutMasterId r:id="rId71"/>
  </p:handoutMasterIdLst>
  <p:sldIdLst>
    <p:sldId id="890" r:id="rId3"/>
    <p:sldId id="817" r:id="rId4"/>
    <p:sldId id="891" r:id="rId5"/>
    <p:sldId id="819" r:id="rId6"/>
    <p:sldId id="892" r:id="rId7"/>
    <p:sldId id="893" r:id="rId8"/>
    <p:sldId id="820" r:id="rId9"/>
    <p:sldId id="821" r:id="rId10"/>
    <p:sldId id="898" r:id="rId11"/>
    <p:sldId id="899" r:id="rId12"/>
    <p:sldId id="900" r:id="rId13"/>
    <p:sldId id="822" r:id="rId14"/>
    <p:sldId id="894" r:id="rId15"/>
    <p:sldId id="823" r:id="rId16"/>
    <p:sldId id="824" r:id="rId17"/>
    <p:sldId id="825" r:id="rId18"/>
    <p:sldId id="827" r:id="rId19"/>
    <p:sldId id="828" r:id="rId20"/>
    <p:sldId id="829" r:id="rId21"/>
    <p:sldId id="830" r:id="rId22"/>
    <p:sldId id="831" r:id="rId23"/>
    <p:sldId id="832" r:id="rId24"/>
    <p:sldId id="833" r:id="rId25"/>
    <p:sldId id="834" r:id="rId26"/>
    <p:sldId id="895" r:id="rId27"/>
    <p:sldId id="835" r:id="rId28"/>
    <p:sldId id="836" r:id="rId29"/>
    <p:sldId id="837" r:id="rId30"/>
    <p:sldId id="896" r:id="rId31"/>
    <p:sldId id="838" r:id="rId32"/>
    <p:sldId id="845" r:id="rId33"/>
    <p:sldId id="846" r:id="rId34"/>
    <p:sldId id="902" r:id="rId35"/>
    <p:sldId id="906" r:id="rId36"/>
    <p:sldId id="847" r:id="rId37"/>
    <p:sldId id="848" r:id="rId38"/>
    <p:sldId id="897" r:id="rId39"/>
    <p:sldId id="849" r:id="rId40"/>
    <p:sldId id="850" r:id="rId41"/>
    <p:sldId id="851" r:id="rId42"/>
    <p:sldId id="852" r:id="rId43"/>
    <p:sldId id="853" r:id="rId44"/>
    <p:sldId id="881" r:id="rId45"/>
    <p:sldId id="886" r:id="rId46"/>
    <p:sldId id="901" r:id="rId47"/>
    <p:sldId id="642" r:id="rId48"/>
    <p:sldId id="396" r:id="rId49"/>
    <p:sldId id="693" r:id="rId50"/>
    <p:sldId id="399" r:id="rId51"/>
    <p:sldId id="400" r:id="rId52"/>
    <p:sldId id="550" r:id="rId53"/>
    <p:sldId id="552" r:id="rId54"/>
    <p:sldId id="907" r:id="rId55"/>
    <p:sldId id="553" r:id="rId56"/>
    <p:sldId id="554" r:id="rId57"/>
    <p:sldId id="555" r:id="rId58"/>
    <p:sldId id="556" r:id="rId59"/>
    <p:sldId id="557" r:id="rId60"/>
    <p:sldId id="558" r:id="rId61"/>
    <p:sldId id="559" r:id="rId62"/>
    <p:sldId id="560" r:id="rId63"/>
    <p:sldId id="568" r:id="rId64"/>
    <p:sldId id="908" r:id="rId65"/>
    <p:sldId id="909" r:id="rId66"/>
    <p:sldId id="910" r:id="rId67"/>
    <p:sldId id="443" r:id="rId68"/>
    <p:sldId id="695" r:id="rId69"/>
  </p:sldIdLst>
  <p:sldSz cx="9144000" cy="6858000" type="screen4x3"/>
  <p:notesSz cx="6858000" cy="9144000"/>
  <p:defaultTextStyle>
    <a:defPPr>
      <a:defRPr lang="zh-CN"/>
    </a:defPPr>
    <a:lvl1pPr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16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6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6444" autoAdjust="0"/>
  </p:normalViewPr>
  <p:slideViewPr>
    <p:cSldViewPr>
      <p:cViewPr varScale="1">
        <p:scale>
          <a:sx n="99" d="100"/>
          <a:sy n="99" d="100"/>
        </p:scale>
        <p:origin x="1452" y="6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280"/>
    </p:cViewPr>
  </p:sorterViewPr>
  <p:notesViewPr>
    <p:cSldViewPr>
      <p:cViewPr varScale="1">
        <p:scale>
          <a:sx n="60" d="100"/>
          <a:sy n="60" d="100"/>
        </p:scale>
        <p:origin x="-115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A346FCD-932C-4B08-BC91-FBF5B9EE628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3075" name="Rectangle 3">
            <a:extLst>
              <a:ext uri="{FF2B5EF4-FFF2-40B4-BE49-F238E27FC236}">
                <a16:creationId xmlns:a16="http://schemas.microsoft.com/office/drawing/2014/main" id="{B01B0048-B1F6-4F38-A45C-9F73D576934A}"/>
              </a:ext>
            </a:extLst>
          </p:cNvPr>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3076" name="Rectangle 4">
            <a:extLst>
              <a:ext uri="{FF2B5EF4-FFF2-40B4-BE49-F238E27FC236}">
                <a16:creationId xmlns:a16="http://schemas.microsoft.com/office/drawing/2014/main" id="{6613BFD5-0526-4F6C-8401-A7C9ED93D1C2}"/>
              </a:ext>
            </a:extLst>
          </p:cNvPr>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3077" name="Rectangle 5">
            <a:extLst>
              <a:ext uri="{FF2B5EF4-FFF2-40B4-BE49-F238E27FC236}">
                <a16:creationId xmlns:a16="http://schemas.microsoft.com/office/drawing/2014/main" id="{837F07B1-0EE1-4FC6-A708-215E54697AEF}"/>
              </a:ext>
            </a:extLst>
          </p:cNvPr>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2A1F36F-3704-43F2-9B1C-A6A7EA49F799}" type="slidenum">
              <a:rPr lang="en-US" altLang="zh-CN"/>
              <a:pPr>
                <a:defRPr/>
              </a:pPr>
              <a:t>‹#›</a:t>
            </a:fld>
            <a:endParaRPr lang="en-US" altLang="zh-CN"/>
          </a:p>
        </p:txBody>
      </p:sp>
    </p:spTree>
    <p:extLst>
      <p:ext uri="{BB962C8B-B14F-4D97-AF65-F5344CB8AC3E}">
        <p14:creationId xmlns:p14="http://schemas.microsoft.com/office/powerpoint/2010/main" val="2248584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7B12DB0F-5135-4C5A-ADDC-0DB39FBEE4C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zh-CN"/>
          </a:p>
        </p:txBody>
      </p:sp>
      <p:sp>
        <p:nvSpPr>
          <p:cNvPr id="26627" name="Rectangle 3">
            <a:extLst>
              <a:ext uri="{FF2B5EF4-FFF2-40B4-BE49-F238E27FC236}">
                <a16:creationId xmlns:a16="http://schemas.microsoft.com/office/drawing/2014/main" id="{7E5324BC-5B6C-4441-A480-A9E5FC1EDF6F}"/>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629" name="Rectangle 5">
            <a:extLst>
              <a:ext uri="{FF2B5EF4-FFF2-40B4-BE49-F238E27FC236}">
                <a16:creationId xmlns:a16="http://schemas.microsoft.com/office/drawing/2014/main" id="{B1C53842-C42B-478E-8016-BF118C9FB69F}"/>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6630" name="Rectangle 6">
            <a:extLst>
              <a:ext uri="{FF2B5EF4-FFF2-40B4-BE49-F238E27FC236}">
                <a16:creationId xmlns:a16="http://schemas.microsoft.com/office/drawing/2014/main" id="{5B344DCF-2498-4FA7-8F2E-E66FC30E1DD9}"/>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26631" name="Rectangle 7">
            <a:extLst>
              <a:ext uri="{FF2B5EF4-FFF2-40B4-BE49-F238E27FC236}">
                <a16:creationId xmlns:a16="http://schemas.microsoft.com/office/drawing/2014/main" id="{5913B92F-2F34-4990-9880-4149E2615197}"/>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3E21AEF3-BD70-4CC0-A53A-2E86CEAC1B8B}" type="slidenum">
              <a:rPr lang="en-US" altLang="zh-CN"/>
              <a:pPr>
                <a:defRPr/>
              </a:pPr>
              <a:t>‹#›</a:t>
            </a:fld>
            <a:endParaRPr lang="en-US" altLang="zh-CN"/>
          </a:p>
        </p:txBody>
      </p:sp>
    </p:spTree>
    <p:extLst>
      <p:ext uri="{BB962C8B-B14F-4D97-AF65-F5344CB8AC3E}">
        <p14:creationId xmlns:p14="http://schemas.microsoft.com/office/powerpoint/2010/main" val="306011850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665EFB5-40CC-4878-A203-601FFED39688}" type="slidenum">
              <a:rPr lang="en-US" altLang="zh-CN"/>
              <a:pPr>
                <a:spcBef>
                  <a:spcPct val="0"/>
                </a:spcBef>
              </a:pPr>
              <a:t>1</a:t>
            </a:fld>
            <a:endParaRPr lang="en-US" altLang="zh-CN"/>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1558621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幻灯片图像占位符 1"/>
          <p:cNvSpPr>
            <a:spLocks noGrp="1" noRot="1" noChangeAspect="1" noChangeArrowheads="1" noTextEdit="1"/>
          </p:cNvSpPr>
          <p:nvPr>
            <p:ph type="sldImg"/>
          </p:nvPr>
        </p:nvSpPr>
        <p:spPr>
          <a:ln/>
        </p:spPr>
      </p:sp>
      <p:sp>
        <p:nvSpPr>
          <p:cNvPr id="161795" name="备注占位符 2"/>
          <p:cNvSpPr>
            <a:spLocks noGrp="1" noChangeArrowheads="1"/>
          </p:cNvSpPr>
          <p:nvPr>
            <p:ph type="body" idx="1"/>
          </p:nvPr>
        </p:nvSpPr>
        <p:spPr>
          <a:noFill/>
        </p:spPr>
        <p:txBody>
          <a:bodyPr/>
          <a:lstStyle/>
          <a:p>
            <a:r>
              <a:rPr lang="en-US" altLang="zh-CN"/>
              <a:t>P56,  46-49</a:t>
            </a:r>
            <a:r>
              <a:rPr lang="zh-CN" altLang="en-US"/>
              <a:t>题</a:t>
            </a:r>
          </a:p>
        </p:txBody>
      </p:sp>
      <p:sp>
        <p:nvSpPr>
          <p:cNvPr id="161796" name="灯片编号占位符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E20E62A-91A8-42CB-A11C-8252D6F575AC}" type="slidenum">
              <a:rPr lang="en-US" altLang="zh-CN" smtClean="0"/>
              <a:pPr>
                <a:spcBef>
                  <a:spcPct val="0"/>
                </a:spcBef>
              </a:pPr>
              <a:t>52</a:t>
            </a:fld>
            <a:endParaRPr lang="en-US" altLang="zh-CN"/>
          </a:p>
        </p:txBody>
      </p:sp>
    </p:spTree>
    <p:extLst>
      <p:ext uri="{BB962C8B-B14F-4D97-AF65-F5344CB8AC3E}">
        <p14:creationId xmlns:p14="http://schemas.microsoft.com/office/powerpoint/2010/main" val="3234545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ChangeArrowheads="1" noTextEdit="1"/>
          </p:cNvSpPr>
          <p:nvPr>
            <p:ph type="sldImg"/>
          </p:nvPr>
        </p:nvSpPr>
        <p:spPr>
          <a:ln/>
        </p:spPr>
      </p:sp>
      <p:sp>
        <p:nvSpPr>
          <p:cNvPr id="38915" name="Notes Placeholder 2"/>
          <p:cNvSpPr>
            <a:spLocks noGrp="1" noChangeArrowheads="1"/>
          </p:cNvSpPr>
          <p:nvPr>
            <p:ph type="body" idx="1"/>
          </p:nvPr>
        </p:nvSpPr>
        <p:spPr>
          <a:noFill/>
        </p:spPr>
        <p:txBody>
          <a:bodyPr/>
          <a:lstStyle/>
          <a:p>
            <a:endParaRPr lang="en-US" altLang="zh-CN"/>
          </a:p>
        </p:txBody>
      </p:sp>
      <p:sp>
        <p:nvSpPr>
          <p:cNvPr id="38916"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8C7F396-CB44-4CB8-8A90-D72FDACF6CAF}" type="slidenum">
              <a:rPr lang="en-US" altLang="zh-CN" smtClean="0">
                <a:solidFill>
                  <a:srgbClr val="000000"/>
                </a:solidFill>
              </a:rPr>
              <a:pPr>
                <a:spcBef>
                  <a:spcPct val="0"/>
                </a:spcBef>
              </a:pPr>
              <a:t>23</a:t>
            </a:fld>
            <a:endParaRPr lang="en-US" altLang="zh-CN">
              <a:solidFill>
                <a:srgbClr val="000000"/>
              </a:solidFill>
            </a:endParaRPr>
          </a:p>
        </p:txBody>
      </p:sp>
    </p:spTree>
    <p:extLst>
      <p:ext uri="{BB962C8B-B14F-4D97-AF65-F5344CB8AC3E}">
        <p14:creationId xmlns:p14="http://schemas.microsoft.com/office/powerpoint/2010/main" val="334232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ChangeArrowheads="1" noTextEdit="1"/>
          </p:cNvSpPr>
          <p:nvPr>
            <p:ph type="sldImg"/>
          </p:nvPr>
        </p:nvSpPr>
        <p:spPr>
          <a:ln/>
        </p:spPr>
      </p:sp>
      <p:sp>
        <p:nvSpPr>
          <p:cNvPr id="40963" name="Notes Placeholder 2"/>
          <p:cNvSpPr>
            <a:spLocks noGrp="1" noChangeArrowheads="1"/>
          </p:cNvSpPr>
          <p:nvPr>
            <p:ph type="body" idx="1"/>
          </p:nvPr>
        </p:nvSpPr>
        <p:spPr>
          <a:noFill/>
        </p:spPr>
        <p:txBody>
          <a:bodyPr/>
          <a:lstStyle/>
          <a:p>
            <a:endParaRPr lang="en-US" altLang="zh-CN"/>
          </a:p>
        </p:txBody>
      </p:sp>
      <p:sp>
        <p:nvSpPr>
          <p:cNvPr id="40964" name="Slide Number Placeholder 3"/>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764FFD6-25EF-480A-BCB1-2949579A1B18}" type="slidenum">
              <a:rPr lang="en-US" altLang="zh-CN" smtClean="0">
                <a:solidFill>
                  <a:srgbClr val="000000"/>
                </a:solidFill>
              </a:rPr>
              <a:pPr>
                <a:spcBef>
                  <a:spcPct val="0"/>
                </a:spcBef>
              </a:pPr>
              <a:t>24</a:t>
            </a:fld>
            <a:endParaRPr lang="en-US" altLang="zh-CN">
              <a:solidFill>
                <a:srgbClr val="000000"/>
              </a:solidFill>
            </a:endParaRPr>
          </a:p>
        </p:txBody>
      </p:sp>
    </p:spTree>
    <p:extLst>
      <p:ext uri="{BB962C8B-B14F-4D97-AF65-F5344CB8AC3E}">
        <p14:creationId xmlns:p14="http://schemas.microsoft.com/office/powerpoint/2010/main" val="39122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ChangeArrowheads="1" noTextEdit="1"/>
          </p:cNvSpPr>
          <p:nvPr>
            <p:ph type="sldImg"/>
          </p:nvPr>
        </p:nvSpPr>
        <p:spPr>
          <a:ln/>
        </p:spPr>
      </p:sp>
      <p:sp>
        <p:nvSpPr>
          <p:cNvPr id="48131" name="备注占位符 2"/>
          <p:cNvSpPr>
            <a:spLocks noGrp="1" noChangeArrowheads="1"/>
          </p:cNvSpPr>
          <p:nvPr>
            <p:ph type="body" idx="1"/>
          </p:nvPr>
        </p:nvSpPr>
        <p:spPr>
          <a:noFill/>
        </p:spPr>
        <p:txBody>
          <a:bodyPr/>
          <a:lstStyle/>
          <a:p>
            <a:r>
              <a:rPr lang="en-US" altLang="zh-CN"/>
              <a:t>https://baike.baidu.com/item/%E7%88%B1%E4%B8%BD%E4%B8%9D%E6%A2%A6%E6%B8%B8%E4%BB%99%E5%A2%83/66804?fromtitle=%E3%80%8A%E7%88%B1%E4%B8%BD%E4%B8%9D%E6%BC%AB%E6%B8%B8%E5%A5%87%E5%A2%83%E8%AE%B0%E3%80%8B&amp;fromid=8989800</a:t>
            </a:r>
            <a:endParaRPr lang="zh-CN" altLang="en-US"/>
          </a:p>
        </p:txBody>
      </p:sp>
      <p:sp>
        <p:nvSpPr>
          <p:cNvPr id="48132" name="灯片编号占位符 3"/>
          <p:cNvSpPr>
            <a:spLocks noGrp="1"/>
          </p:cNvSpPr>
          <p:nvPr>
            <p:ph type="sldNum" sz="quarter" idx="5"/>
          </p:nvPr>
        </p:nvSpPr>
        <p:spPr>
          <a:noFill/>
        </p:spPr>
        <p:txBody>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fld id="{92E63678-54F6-4B53-A3AB-504EFFE39DDC}" type="slidenum">
              <a:rPr lang="en-US" altLang="zh-CN" sz="1200" smtClean="0"/>
              <a:pPr/>
              <a:t>32</a:t>
            </a:fld>
            <a:endParaRPr lang="en-US" altLang="zh-CN" sz="1200"/>
          </a:p>
        </p:txBody>
      </p:sp>
    </p:spTree>
    <p:extLst>
      <p:ext uri="{BB962C8B-B14F-4D97-AF65-F5344CB8AC3E}">
        <p14:creationId xmlns:p14="http://schemas.microsoft.com/office/powerpoint/2010/main" val="1683971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ChangeArrowheads="1" noTextEdit="1"/>
          </p:cNvSpPr>
          <p:nvPr>
            <p:ph type="sldImg"/>
          </p:nvPr>
        </p:nvSpPr>
        <p:spPr>
          <a:ln/>
        </p:spPr>
      </p:sp>
      <p:sp>
        <p:nvSpPr>
          <p:cNvPr id="52227" name="备注占位符 2"/>
          <p:cNvSpPr>
            <a:spLocks noGrp="1" noChangeArrowheads="1"/>
          </p:cNvSpPr>
          <p:nvPr>
            <p:ph type="body" idx="1"/>
          </p:nvPr>
        </p:nvSpPr>
        <p:spPr>
          <a:noFill/>
        </p:spPr>
        <p:txBody>
          <a:bodyPr/>
          <a:lstStyle/>
          <a:p>
            <a:r>
              <a:rPr lang="en-US" altLang="zh-CN"/>
              <a:t>https://baike.baidu.com/item/Prolog/8379187?fr=aladdin</a:t>
            </a:r>
            <a:endParaRPr lang="zh-CN" altLang="en-US"/>
          </a:p>
        </p:txBody>
      </p:sp>
      <p:sp>
        <p:nvSpPr>
          <p:cNvPr id="52228" name="灯片编号占位符 3"/>
          <p:cNvSpPr>
            <a:spLocks noGrp="1"/>
          </p:cNvSpPr>
          <p:nvPr>
            <p:ph type="sldNum" sz="quarter" idx="5"/>
          </p:nvPr>
        </p:nvSpPr>
        <p:spPr>
          <a:noFill/>
        </p:spPr>
        <p:txBody>
          <a:bodyPr/>
          <a:lstStyle>
            <a:lvl1pPr>
              <a:defRPr sz="1600">
                <a:solidFill>
                  <a:schemeClr val="tx1"/>
                </a:solidFill>
                <a:latin typeface="Arial" panose="020B0604020202020204" pitchFamily="34" charset="0"/>
                <a:ea typeface="宋体" panose="02010600030101010101" pitchFamily="2" charset="-122"/>
              </a:defRPr>
            </a:lvl1pPr>
            <a:lvl2pPr marL="742950" indent="-285750">
              <a:defRPr sz="1600">
                <a:solidFill>
                  <a:schemeClr val="tx1"/>
                </a:solidFill>
                <a:latin typeface="Arial" panose="020B0604020202020204" pitchFamily="34" charset="0"/>
                <a:ea typeface="宋体" panose="02010600030101010101" pitchFamily="2" charset="-122"/>
              </a:defRPr>
            </a:lvl2pPr>
            <a:lvl3pPr marL="1143000" indent="-228600">
              <a:defRPr sz="1600">
                <a:solidFill>
                  <a:schemeClr val="tx1"/>
                </a:solidFill>
                <a:latin typeface="Arial" panose="020B0604020202020204" pitchFamily="34" charset="0"/>
                <a:ea typeface="宋体" panose="02010600030101010101" pitchFamily="2" charset="-122"/>
              </a:defRPr>
            </a:lvl3pPr>
            <a:lvl4pPr marL="1600200" indent="-228600">
              <a:defRPr sz="1600">
                <a:solidFill>
                  <a:schemeClr val="tx1"/>
                </a:solidFill>
                <a:latin typeface="Arial" panose="020B0604020202020204" pitchFamily="34" charset="0"/>
                <a:ea typeface="宋体" panose="02010600030101010101" pitchFamily="2" charset="-122"/>
              </a:defRPr>
            </a:lvl4pPr>
            <a:lvl5pPr marL="2057400" indent="-228600">
              <a:defRPr sz="16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宋体" panose="02010600030101010101" pitchFamily="2" charset="-122"/>
              </a:defRPr>
            </a:lvl9pPr>
          </a:lstStyle>
          <a:p>
            <a:fld id="{49B778DE-DEDD-44F3-A75A-71FD4339905B}" type="slidenum">
              <a:rPr lang="en-US" altLang="zh-CN" sz="1200" smtClean="0"/>
              <a:pPr/>
              <a:t>38</a:t>
            </a:fld>
            <a:endParaRPr lang="en-US" altLang="zh-CN" sz="1200"/>
          </a:p>
        </p:txBody>
      </p:sp>
    </p:spTree>
    <p:extLst>
      <p:ext uri="{BB962C8B-B14F-4D97-AF65-F5344CB8AC3E}">
        <p14:creationId xmlns:p14="http://schemas.microsoft.com/office/powerpoint/2010/main" val="3642454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665EFB5-40CC-4878-A203-601FFED39688}" type="slidenum">
              <a:rPr lang="en-US" altLang="zh-CN"/>
              <a:pPr>
                <a:spcBef>
                  <a:spcPct val="0"/>
                </a:spcBef>
              </a:pPr>
              <a:t>45</a:t>
            </a:fld>
            <a:endParaRPr lang="en-US" altLang="zh-CN"/>
          </a:p>
        </p:txBody>
      </p:sp>
      <p:sp>
        <p:nvSpPr>
          <p:cNvPr id="5123" name="Rectangle 2"/>
          <p:cNvSpPr>
            <a:spLocks noGrp="1" noRot="1" noChangeAspect="1" noChangeArrowheads="1" noTextEdit="1"/>
          </p:cNvSpPr>
          <p:nvPr>
            <p:ph type="sldImg"/>
          </p:nvPr>
        </p:nvSpPr>
        <p:spPr>
          <a:ln/>
        </p:spPr>
      </p:sp>
      <p:sp>
        <p:nvSpPr>
          <p:cNvPr id="5124" name="Rectangle 3"/>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extLst>
      <p:ext uri="{BB962C8B-B14F-4D97-AF65-F5344CB8AC3E}">
        <p14:creationId xmlns:p14="http://schemas.microsoft.com/office/powerpoint/2010/main" val="2125939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E837DAF-AB05-42BA-B0D5-4F34C2A1CA10}" type="slidenum">
              <a:rPr lang="en-US" altLang="zh-CN" smtClean="0"/>
              <a:pPr>
                <a:spcBef>
                  <a:spcPct val="0"/>
                </a:spcBef>
              </a:pPr>
              <a:t>47</a:t>
            </a:fld>
            <a:endParaRPr lang="en-US" altLang="zh-CN"/>
          </a:p>
        </p:txBody>
      </p:sp>
      <p:sp>
        <p:nvSpPr>
          <p:cNvPr id="148483" name="Rectangle 2"/>
          <p:cNvSpPr>
            <a:spLocks noGrp="1" noRot="1" noChangeAspect="1" noChangeArrowheads="1" noTextEdit="1"/>
          </p:cNvSpPr>
          <p:nvPr>
            <p:ph type="sldImg"/>
          </p:nvPr>
        </p:nvSpPr>
        <p:spPr>
          <a:xfrm>
            <a:off x="1141413" y="701675"/>
            <a:ext cx="4578350" cy="3435350"/>
          </a:xfrm>
          <a:ln/>
        </p:spPr>
      </p:sp>
      <p:sp>
        <p:nvSpPr>
          <p:cNvPr id="148484" name="Rectangle 3"/>
          <p:cNvSpPr>
            <a:spLocks noGrp="1" noChangeArrowheads="1"/>
          </p:cNvSpPr>
          <p:nvPr>
            <p:ph type="body" idx="1"/>
          </p:nvPr>
        </p:nvSpPr>
        <p:spPr>
          <a:xfrm>
            <a:off x="912813" y="4371975"/>
            <a:ext cx="5032375" cy="4060825"/>
          </a:xfrm>
          <a:noFill/>
        </p:spPr>
        <p:txBody>
          <a:bodyPr/>
          <a:lstStyle/>
          <a:p>
            <a:pPr eaLnBrk="1" hangingPunct="1"/>
            <a:r>
              <a:rPr lang="en-US" altLang="zh-CN"/>
              <a:t>(Chalkboard.) Another way to see why the order of quantifiers matters is to expand out the definitions of FORALL and EXISTS in terms of AND and OR.  For example, suppose the universe of discourse just consists of two objects a and b.  Now, consider some predicate P(x,y).  </a:t>
            </a:r>
          </a:p>
          <a:p>
            <a:pPr eaLnBrk="1" hangingPunct="1"/>
            <a:r>
              <a:rPr lang="en-US" altLang="zh-CN"/>
              <a:t>Then,</a:t>
            </a:r>
          </a:p>
          <a:p>
            <a:pPr eaLnBrk="1" hangingPunct="1"/>
            <a:r>
              <a:rPr lang="en-US" altLang="zh-CN"/>
              <a:t>        FORALL x EXISTS y P(x,y) </a:t>
            </a:r>
            <a:r>
              <a:rPr lang="en-US" altLang="zh-CN">
                <a:sym typeface="Wingdings" panose="05000000000000000000" pitchFamily="2" charset="2"/>
              </a:rPr>
              <a:t></a:t>
            </a:r>
            <a:r>
              <a:rPr lang="en-US" altLang="zh-CN"/>
              <a:t> (EXISTS y P(a,y)) /\ (EXISTS y P(b,y)) </a:t>
            </a:r>
          </a:p>
          <a:p>
            <a:pPr eaLnBrk="1" hangingPunct="1"/>
            <a:r>
              <a:rPr lang="en-US" altLang="zh-CN"/>
              <a:t>            </a:t>
            </a:r>
            <a:r>
              <a:rPr lang="en-US" altLang="zh-CN">
                <a:sym typeface="Wingdings" panose="05000000000000000000" pitchFamily="2" charset="2"/>
              </a:rPr>
              <a:t> </a:t>
            </a:r>
            <a:r>
              <a:rPr lang="en-US" altLang="zh-CN"/>
              <a:t>(P(a,a) \/ P(a,b)) /\ (P(b,a) \/ P(b,b)).  </a:t>
            </a:r>
          </a:p>
          <a:p>
            <a:pPr eaLnBrk="1" hangingPunct="1"/>
            <a:endParaRPr lang="en-US" altLang="zh-CN"/>
          </a:p>
          <a:p>
            <a:pPr eaLnBrk="1" hangingPunct="1"/>
            <a:r>
              <a:rPr lang="en-US" altLang="zh-CN"/>
              <a:t>In contrast, </a:t>
            </a:r>
          </a:p>
          <a:p>
            <a:pPr eaLnBrk="1" hangingPunct="1"/>
            <a:endParaRPr lang="en-US" altLang="zh-CN"/>
          </a:p>
          <a:p>
            <a:pPr eaLnBrk="1" hangingPunct="1"/>
            <a:r>
              <a:rPr lang="en-US" altLang="zh-CN"/>
              <a:t>       EXISTS y FORALL x P(x,y) </a:t>
            </a:r>
            <a:r>
              <a:rPr lang="en-US" altLang="zh-CN">
                <a:sym typeface="Wingdings" panose="05000000000000000000" pitchFamily="2" charset="2"/>
              </a:rPr>
              <a:t></a:t>
            </a:r>
            <a:r>
              <a:rPr lang="en-US" altLang="zh-CN"/>
              <a:t> (FORALL x P(x,a)) \/ (FORALL x P(x,b)) </a:t>
            </a:r>
          </a:p>
          <a:p>
            <a:pPr eaLnBrk="1" hangingPunct="1"/>
            <a:r>
              <a:rPr lang="en-US" altLang="zh-CN"/>
              <a:t>             </a:t>
            </a:r>
            <a:r>
              <a:rPr lang="en-US" altLang="zh-CN">
                <a:sym typeface="Wingdings" panose="05000000000000000000" pitchFamily="2" charset="2"/>
              </a:rPr>
              <a:t></a:t>
            </a:r>
            <a:r>
              <a:rPr lang="en-US" altLang="zh-CN"/>
              <a:t> (P(a,a) /\ P(b,a)) \/ (P(a,b) /\ P(b,b)).</a:t>
            </a:r>
          </a:p>
          <a:p>
            <a:pPr eaLnBrk="1" hangingPunct="1"/>
            <a:endParaRPr lang="en-US" altLang="zh-CN"/>
          </a:p>
          <a:p>
            <a:pPr eaLnBrk="1" hangingPunct="1"/>
            <a:r>
              <a:rPr lang="en-US" altLang="zh-CN"/>
              <a:t>To see that these two are inequivalent, suppose only P(a,a) and P(b,b) are true.  Then, the first proposition (with the FORALL first) is true, but, the second proposition (with the EXISTS first) is true.  Students can come up with this counterexample in-class as an exercise.</a:t>
            </a:r>
          </a:p>
        </p:txBody>
      </p:sp>
    </p:spTree>
    <p:extLst>
      <p:ext uri="{BB962C8B-B14F-4D97-AF65-F5344CB8AC3E}">
        <p14:creationId xmlns:p14="http://schemas.microsoft.com/office/powerpoint/2010/main" val="3607260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E101ED1-1856-4E50-87A9-9CB96F7D9AB4}" type="slidenum">
              <a:rPr lang="en-US" altLang="zh-CN" smtClean="0"/>
              <a:pPr>
                <a:spcBef>
                  <a:spcPct val="0"/>
                </a:spcBef>
              </a:pPr>
              <a:t>49</a:t>
            </a:fld>
            <a:endParaRPr lang="en-US" altLang="zh-CN"/>
          </a:p>
        </p:txBody>
      </p:sp>
      <p:sp>
        <p:nvSpPr>
          <p:cNvPr id="153603" name="Rectangle 2"/>
          <p:cNvSpPr>
            <a:spLocks noGrp="1" noRot="1" noChangeAspect="1" noChangeArrowheads="1" noTextEdit="1"/>
          </p:cNvSpPr>
          <p:nvPr>
            <p:ph type="sldImg"/>
          </p:nvPr>
        </p:nvSpPr>
        <p:spPr>
          <a:xfrm>
            <a:off x="1141413" y="701675"/>
            <a:ext cx="4578350" cy="3435350"/>
          </a:xfrm>
          <a:ln/>
        </p:spPr>
      </p:sp>
      <p:sp>
        <p:nvSpPr>
          <p:cNvPr id="153604" name="Rectangle 3"/>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extLst>
      <p:ext uri="{BB962C8B-B14F-4D97-AF65-F5344CB8AC3E}">
        <p14:creationId xmlns:p14="http://schemas.microsoft.com/office/powerpoint/2010/main" val="4042227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98D7B17-E85C-4206-AD01-21ED8F471DC7}" type="slidenum">
              <a:rPr lang="en-US" altLang="zh-CN" smtClean="0"/>
              <a:pPr>
                <a:spcBef>
                  <a:spcPct val="0"/>
                </a:spcBef>
              </a:pPr>
              <a:t>50</a:t>
            </a:fld>
            <a:endParaRPr lang="en-US" altLang="zh-CN"/>
          </a:p>
        </p:txBody>
      </p:sp>
      <p:sp>
        <p:nvSpPr>
          <p:cNvPr id="155651" name="Rectangle 2"/>
          <p:cNvSpPr>
            <a:spLocks noGrp="1" noRot="1" noChangeAspect="1" noChangeArrowheads="1" noTextEdit="1"/>
          </p:cNvSpPr>
          <p:nvPr>
            <p:ph type="sldImg"/>
          </p:nvPr>
        </p:nvSpPr>
        <p:spPr>
          <a:xfrm>
            <a:off x="1141413" y="701675"/>
            <a:ext cx="4578350" cy="3435350"/>
          </a:xfrm>
          <a:ln/>
        </p:spPr>
      </p:sp>
      <p:sp>
        <p:nvSpPr>
          <p:cNvPr id="155652" name="Rectangle 3"/>
          <p:cNvSpPr>
            <a:spLocks noGrp="1" noChangeArrowheads="1"/>
          </p:cNvSpPr>
          <p:nvPr>
            <p:ph type="body" idx="1"/>
          </p:nvPr>
        </p:nvSpPr>
        <p:spPr>
          <a:xfrm>
            <a:off x="912813" y="4371975"/>
            <a:ext cx="5032375" cy="4060825"/>
          </a:xfrm>
          <a:noFill/>
        </p:spPr>
        <p:txBody>
          <a:bodyPr/>
          <a:lstStyle/>
          <a:p>
            <a:pPr eaLnBrk="1" hangingPunct="1"/>
            <a:endParaRPr lang="zh-CN" altLang="zh-CN"/>
          </a:p>
        </p:txBody>
      </p:sp>
    </p:spTree>
    <p:extLst>
      <p:ext uri="{BB962C8B-B14F-4D97-AF65-F5344CB8AC3E}">
        <p14:creationId xmlns:p14="http://schemas.microsoft.com/office/powerpoint/2010/main" val="328265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2.xml"/><Relationship Id="rId1" Type="http://schemas.openxmlformats.org/officeDocument/2006/relationships/themeOverride" Target="../theme/themeOverride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94B4A4BB-FFD6-4AA6-A78D-B9C95E30CB7A}"/>
              </a:ext>
            </a:extLst>
          </p:cNvPr>
          <p:cNvSpPr>
            <a:spLocks noGrp="1" noChangeArrowheads="1"/>
          </p:cNvSpPr>
          <p:nvPr>
            <p:ph type="dt" sz="half" idx="10"/>
          </p:nvPr>
        </p:nvSpPr>
        <p:spPr>
          <a:ln/>
        </p:spPr>
        <p:txBody>
          <a:bodyPr/>
          <a:lstStyle>
            <a:lvl1pPr>
              <a:defRPr/>
            </a:lvl1pPr>
          </a:lstStyle>
          <a:p>
            <a:pPr>
              <a:defRPr/>
            </a:pPr>
            <a:fld id="{D704060E-5B8E-4334-9D53-B2D1EF2612F1}" type="datetime1">
              <a:rPr lang="en-US" altLang="zh-CN" smtClean="0"/>
              <a:t>3/6/2024</a:t>
            </a:fld>
            <a:endParaRPr lang="en-US" altLang="zh-CN"/>
          </a:p>
        </p:txBody>
      </p:sp>
      <p:sp>
        <p:nvSpPr>
          <p:cNvPr id="5" name="Rectangle 5">
            <a:extLst>
              <a:ext uri="{FF2B5EF4-FFF2-40B4-BE49-F238E27FC236}">
                <a16:creationId xmlns:a16="http://schemas.microsoft.com/office/drawing/2014/main" id="{A0FC65A3-1214-470F-A728-9038137B964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E1A7D8B-AEC4-4199-92C8-B1203B4AD47B}"/>
              </a:ext>
            </a:extLst>
          </p:cNvPr>
          <p:cNvSpPr>
            <a:spLocks noGrp="1" noChangeArrowheads="1"/>
          </p:cNvSpPr>
          <p:nvPr>
            <p:ph type="sldNum" sz="quarter" idx="12"/>
          </p:nvPr>
        </p:nvSpPr>
        <p:spPr>
          <a:ln/>
        </p:spPr>
        <p:txBody>
          <a:bodyPr/>
          <a:lstStyle>
            <a:lvl1pPr>
              <a:defRPr/>
            </a:lvl1pPr>
          </a:lstStyle>
          <a:p>
            <a:pPr>
              <a:defRPr/>
            </a:pPr>
            <a:fld id="{BDB471AB-C17C-4077-B64A-354ED9B11283}" type="slidenum">
              <a:rPr lang="en-US" altLang="zh-CN"/>
              <a:pPr>
                <a:defRPr/>
              </a:pPr>
              <a:t>‹#›</a:t>
            </a:fld>
            <a:endParaRPr lang="en-US" altLang="zh-CN"/>
          </a:p>
        </p:txBody>
      </p:sp>
    </p:spTree>
    <p:extLst>
      <p:ext uri="{BB962C8B-B14F-4D97-AF65-F5344CB8AC3E}">
        <p14:creationId xmlns:p14="http://schemas.microsoft.com/office/powerpoint/2010/main" val="3445396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4B4A4BB-FFD6-4AA6-A78D-B9C95E30CB7A}"/>
              </a:ext>
            </a:extLst>
          </p:cNvPr>
          <p:cNvSpPr>
            <a:spLocks noGrp="1" noChangeArrowheads="1"/>
          </p:cNvSpPr>
          <p:nvPr>
            <p:ph type="dt" sz="half" idx="10"/>
          </p:nvPr>
        </p:nvSpPr>
        <p:spPr>
          <a:ln/>
        </p:spPr>
        <p:txBody>
          <a:bodyPr/>
          <a:lstStyle>
            <a:lvl1pPr>
              <a:defRPr/>
            </a:lvl1pPr>
          </a:lstStyle>
          <a:p>
            <a:pPr>
              <a:defRPr/>
            </a:pPr>
            <a:fld id="{BDED643E-D8A5-43F7-A0CE-FA5052B09E6D}" type="datetime1">
              <a:rPr lang="en-US" altLang="zh-CN" smtClean="0"/>
              <a:t>3/6/2024</a:t>
            </a:fld>
            <a:endParaRPr lang="en-US" altLang="zh-CN"/>
          </a:p>
        </p:txBody>
      </p:sp>
      <p:sp>
        <p:nvSpPr>
          <p:cNvPr id="5" name="Rectangle 5">
            <a:extLst>
              <a:ext uri="{FF2B5EF4-FFF2-40B4-BE49-F238E27FC236}">
                <a16:creationId xmlns:a16="http://schemas.microsoft.com/office/drawing/2014/main" id="{A0FC65A3-1214-470F-A728-9038137B964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E1A7D8B-AEC4-4199-92C8-B1203B4AD47B}"/>
              </a:ext>
            </a:extLst>
          </p:cNvPr>
          <p:cNvSpPr>
            <a:spLocks noGrp="1" noChangeArrowheads="1"/>
          </p:cNvSpPr>
          <p:nvPr>
            <p:ph type="sldNum" sz="quarter" idx="12"/>
          </p:nvPr>
        </p:nvSpPr>
        <p:spPr>
          <a:ln/>
        </p:spPr>
        <p:txBody>
          <a:bodyPr/>
          <a:lstStyle>
            <a:lvl1pPr>
              <a:defRPr/>
            </a:lvl1pPr>
          </a:lstStyle>
          <a:p>
            <a:pPr>
              <a:defRPr/>
            </a:pPr>
            <a:fld id="{EBB49743-A95F-4E1E-A5CA-1DAA02E79040}" type="slidenum">
              <a:rPr lang="en-US" altLang="zh-CN"/>
              <a:pPr>
                <a:defRPr/>
              </a:pPr>
              <a:t>‹#›</a:t>
            </a:fld>
            <a:endParaRPr lang="en-US" altLang="zh-CN"/>
          </a:p>
        </p:txBody>
      </p:sp>
    </p:spTree>
    <p:extLst>
      <p:ext uri="{BB962C8B-B14F-4D97-AF65-F5344CB8AC3E}">
        <p14:creationId xmlns:p14="http://schemas.microsoft.com/office/powerpoint/2010/main" val="296616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4B4A4BB-FFD6-4AA6-A78D-B9C95E30CB7A}"/>
              </a:ext>
            </a:extLst>
          </p:cNvPr>
          <p:cNvSpPr>
            <a:spLocks noGrp="1" noChangeArrowheads="1"/>
          </p:cNvSpPr>
          <p:nvPr>
            <p:ph type="dt" sz="half" idx="10"/>
          </p:nvPr>
        </p:nvSpPr>
        <p:spPr>
          <a:ln/>
        </p:spPr>
        <p:txBody>
          <a:bodyPr/>
          <a:lstStyle>
            <a:lvl1pPr>
              <a:defRPr/>
            </a:lvl1pPr>
          </a:lstStyle>
          <a:p>
            <a:pPr>
              <a:defRPr/>
            </a:pPr>
            <a:fld id="{ABB2DABE-5F87-4A0F-9578-146848053B6B}" type="datetime1">
              <a:rPr lang="en-US" altLang="zh-CN" smtClean="0"/>
              <a:t>3/6/2024</a:t>
            </a:fld>
            <a:endParaRPr lang="en-US" altLang="zh-CN"/>
          </a:p>
        </p:txBody>
      </p:sp>
      <p:sp>
        <p:nvSpPr>
          <p:cNvPr id="5" name="Rectangle 5">
            <a:extLst>
              <a:ext uri="{FF2B5EF4-FFF2-40B4-BE49-F238E27FC236}">
                <a16:creationId xmlns:a16="http://schemas.microsoft.com/office/drawing/2014/main" id="{A0FC65A3-1214-470F-A728-9038137B964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E1A7D8B-AEC4-4199-92C8-B1203B4AD47B}"/>
              </a:ext>
            </a:extLst>
          </p:cNvPr>
          <p:cNvSpPr>
            <a:spLocks noGrp="1" noChangeArrowheads="1"/>
          </p:cNvSpPr>
          <p:nvPr>
            <p:ph type="sldNum" sz="quarter" idx="12"/>
          </p:nvPr>
        </p:nvSpPr>
        <p:spPr>
          <a:ln/>
        </p:spPr>
        <p:txBody>
          <a:bodyPr/>
          <a:lstStyle>
            <a:lvl1pPr>
              <a:defRPr/>
            </a:lvl1pPr>
          </a:lstStyle>
          <a:p>
            <a:pPr>
              <a:defRPr/>
            </a:pPr>
            <a:fld id="{4E82EDB3-EE82-4DF7-8957-BD8DE000E55E}" type="slidenum">
              <a:rPr lang="en-US" altLang="zh-CN"/>
              <a:pPr>
                <a:defRPr/>
              </a:pPr>
              <a:t>‹#›</a:t>
            </a:fld>
            <a:endParaRPr lang="en-US" altLang="zh-CN"/>
          </a:p>
        </p:txBody>
      </p:sp>
    </p:spTree>
    <p:extLst>
      <p:ext uri="{BB962C8B-B14F-4D97-AF65-F5344CB8AC3E}">
        <p14:creationId xmlns:p14="http://schemas.microsoft.com/office/powerpoint/2010/main" val="628846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38588"/>
            <a:ext cx="40386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94B4A4BB-FFD6-4AA6-A78D-B9C95E30CB7A}"/>
              </a:ext>
            </a:extLst>
          </p:cNvPr>
          <p:cNvSpPr>
            <a:spLocks noGrp="1" noChangeArrowheads="1"/>
          </p:cNvSpPr>
          <p:nvPr>
            <p:ph type="dt" sz="half" idx="10"/>
          </p:nvPr>
        </p:nvSpPr>
        <p:spPr>
          <a:ln/>
        </p:spPr>
        <p:txBody>
          <a:bodyPr/>
          <a:lstStyle>
            <a:lvl1pPr>
              <a:defRPr/>
            </a:lvl1pPr>
          </a:lstStyle>
          <a:p>
            <a:pPr>
              <a:defRPr/>
            </a:pPr>
            <a:fld id="{5055A518-0E1B-42F9-93C6-5A61D46A01E3}" type="datetime1">
              <a:rPr lang="en-US" altLang="zh-CN" smtClean="0"/>
              <a:t>3/6/2024</a:t>
            </a:fld>
            <a:endParaRPr lang="en-US" altLang="zh-CN"/>
          </a:p>
        </p:txBody>
      </p:sp>
      <p:sp>
        <p:nvSpPr>
          <p:cNvPr id="7" name="Rectangle 5">
            <a:extLst>
              <a:ext uri="{FF2B5EF4-FFF2-40B4-BE49-F238E27FC236}">
                <a16:creationId xmlns:a16="http://schemas.microsoft.com/office/drawing/2014/main" id="{A0FC65A3-1214-470F-A728-9038137B964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9E1A7D8B-AEC4-4199-92C8-B1203B4AD47B}"/>
              </a:ext>
            </a:extLst>
          </p:cNvPr>
          <p:cNvSpPr>
            <a:spLocks noGrp="1" noChangeArrowheads="1"/>
          </p:cNvSpPr>
          <p:nvPr>
            <p:ph type="sldNum" sz="quarter" idx="12"/>
          </p:nvPr>
        </p:nvSpPr>
        <p:spPr>
          <a:ln/>
        </p:spPr>
        <p:txBody>
          <a:bodyPr/>
          <a:lstStyle>
            <a:lvl1pPr>
              <a:defRPr/>
            </a:lvl1pPr>
          </a:lstStyle>
          <a:p>
            <a:pPr>
              <a:defRPr/>
            </a:pPr>
            <a:fld id="{4B89A901-1B0B-49B8-8269-1809DC0FAEB2}" type="slidenum">
              <a:rPr lang="en-US" altLang="zh-CN"/>
              <a:pPr>
                <a:defRPr/>
              </a:pPr>
              <a:t>‹#›</a:t>
            </a:fld>
            <a:endParaRPr lang="en-US" altLang="zh-CN"/>
          </a:p>
        </p:txBody>
      </p:sp>
    </p:spTree>
    <p:extLst>
      <p:ext uri="{BB962C8B-B14F-4D97-AF65-F5344CB8AC3E}">
        <p14:creationId xmlns:p14="http://schemas.microsoft.com/office/powerpoint/2010/main" val="4708317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a:extLst>
              <a:ext uri="{FF2B5EF4-FFF2-40B4-BE49-F238E27FC236}">
                <a16:creationId xmlns:a16="http://schemas.microsoft.com/office/drawing/2014/main" id="{94B4A4BB-FFD6-4AA6-A78D-B9C95E30CB7A}"/>
              </a:ext>
            </a:extLst>
          </p:cNvPr>
          <p:cNvSpPr>
            <a:spLocks noGrp="1" noChangeArrowheads="1"/>
          </p:cNvSpPr>
          <p:nvPr>
            <p:ph type="dt" sz="half" idx="10"/>
          </p:nvPr>
        </p:nvSpPr>
        <p:spPr>
          <a:ln/>
        </p:spPr>
        <p:txBody>
          <a:bodyPr/>
          <a:lstStyle>
            <a:lvl1pPr>
              <a:defRPr/>
            </a:lvl1pPr>
          </a:lstStyle>
          <a:p>
            <a:pPr>
              <a:defRPr/>
            </a:pPr>
            <a:fld id="{2674D17B-DCA3-4D5C-83F9-DEDC53B6FB3C}" type="datetime1">
              <a:rPr lang="en-US" altLang="zh-CN" smtClean="0"/>
              <a:t>3/6/2024</a:t>
            </a:fld>
            <a:endParaRPr lang="en-US" altLang="zh-CN"/>
          </a:p>
        </p:txBody>
      </p:sp>
      <p:sp>
        <p:nvSpPr>
          <p:cNvPr id="5" name="Rectangle 5">
            <a:extLst>
              <a:ext uri="{FF2B5EF4-FFF2-40B4-BE49-F238E27FC236}">
                <a16:creationId xmlns:a16="http://schemas.microsoft.com/office/drawing/2014/main" id="{A0FC65A3-1214-470F-A728-9038137B964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E1A7D8B-AEC4-4199-92C8-B1203B4AD47B}"/>
              </a:ext>
            </a:extLst>
          </p:cNvPr>
          <p:cNvSpPr>
            <a:spLocks noGrp="1" noChangeArrowheads="1"/>
          </p:cNvSpPr>
          <p:nvPr>
            <p:ph type="sldNum" sz="quarter" idx="12"/>
          </p:nvPr>
        </p:nvSpPr>
        <p:spPr>
          <a:ln/>
        </p:spPr>
        <p:txBody>
          <a:bodyPr/>
          <a:lstStyle>
            <a:lvl1pPr>
              <a:defRPr/>
            </a:lvl1pPr>
          </a:lstStyle>
          <a:p>
            <a:pPr>
              <a:defRPr/>
            </a:pPr>
            <a:fld id="{3E01573D-6A29-4BA6-860A-8692DDE30C1F}" type="slidenum">
              <a:rPr lang="en-US" altLang="zh-CN"/>
              <a:pPr>
                <a:defRPr/>
              </a:pPr>
              <a:t>‹#›</a:t>
            </a:fld>
            <a:endParaRPr lang="en-US" altLang="zh-CN"/>
          </a:p>
        </p:txBody>
      </p:sp>
    </p:spTree>
    <p:extLst>
      <p:ext uri="{BB962C8B-B14F-4D97-AF65-F5344CB8AC3E}">
        <p14:creationId xmlns:p14="http://schemas.microsoft.com/office/powerpoint/2010/main" val="4000554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94B4A4BB-FFD6-4AA6-A78D-B9C95E30CB7A}"/>
              </a:ext>
            </a:extLst>
          </p:cNvPr>
          <p:cNvSpPr>
            <a:spLocks noGrp="1" noChangeArrowheads="1"/>
          </p:cNvSpPr>
          <p:nvPr>
            <p:ph type="dt" sz="half" idx="10"/>
          </p:nvPr>
        </p:nvSpPr>
        <p:spPr>
          <a:ln/>
        </p:spPr>
        <p:txBody>
          <a:bodyPr/>
          <a:lstStyle>
            <a:lvl1pPr>
              <a:defRPr/>
            </a:lvl1pPr>
          </a:lstStyle>
          <a:p>
            <a:pPr>
              <a:defRPr/>
            </a:pPr>
            <a:fld id="{2A266FA2-DB1D-45C0-8241-C9CFCAAF31F8}" type="datetime1">
              <a:rPr lang="en-US" altLang="zh-CN" smtClean="0"/>
              <a:t>3/6/2024</a:t>
            </a:fld>
            <a:endParaRPr lang="en-US" altLang="zh-CN"/>
          </a:p>
        </p:txBody>
      </p:sp>
      <p:sp>
        <p:nvSpPr>
          <p:cNvPr id="6" name="Rectangle 5">
            <a:extLst>
              <a:ext uri="{FF2B5EF4-FFF2-40B4-BE49-F238E27FC236}">
                <a16:creationId xmlns:a16="http://schemas.microsoft.com/office/drawing/2014/main" id="{A0FC65A3-1214-470F-A728-9038137B964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E1A7D8B-AEC4-4199-92C8-B1203B4AD47B}"/>
              </a:ext>
            </a:extLst>
          </p:cNvPr>
          <p:cNvSpPr>
            <a:spLocks noGrp="1" noChangeArrowheads="1"/>
          </p:cNvSpPr>
          <p:nvPr>
            <p:ph type="sldNum" sz="quarter" idx="12"/>
          </p:nvPr>
        </p:nvSpPr>
        <p:spPr>
          <a:ln/>
        </p:spPr>
        <p:txBody>
          <a:bodyPr/>
          <a:lstStyle>
            <a:lvl1pPr>
              <a:defRPr/>
            </a:lvl1pPr>
          </a:lstStyle>
          <a:p>
            <a:pPr>
              <a:defRPr/>
            </a:pPr>
            <a:fld id="{1EFFB7E8-A5F1-432E-8FB1-3187AD19D009}" type="slidenum">
              <a:rPr lang="en-US" altLang="zh-CN"/>
              <a:pPr>
                <a:defRPr/>
              </a:pPr>
              <a:t>‹#›</a:t>
            </a:fld>
            <a:endParaRPr lang="en-US" altLang="zh-CN"/>
          </a:p>
        </p:txBody>
      </p:sp>
    </p:spTree>
    <p:extLst>
      <p:ext uri="{BB962C8B-B14F-4D97-AF65-F5344CB8AC3E}">
        <p14:creationId xmlns:p14="http://schemas.microsoft.com/office/powerpoint/2010/main" val="4659989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29">
            <a:extLst>
              <a:ext uri="{FF2B5EF4-FFF2-40B4-BE49-F238E27FC236}">
                <a16:creationId xmlns:a16="http://schemas.microsoft.com/office/drawing/2014/main" id="{7F450661-A328-4F9A-AED8-2637ED32CE76}"/>
              </a:ext>
            </a:extLst>
          </p:cNvPr>
          <p:cNvSpPr>
            <a:spLocks noGrp="1"/>
          </p:cNvSpPr>
          <p:nvPr>
            <p:ph type="dt" sz="half" idx="10"/>
          </p:nvPr>
        </p:nvSpPr>
        <p:spPr/>
        <p:txBody>
          <a:bodyPr/>
          <a:lstStyle>
            <a:lvl1pPr fontAlgn="base">
              <a:spcBef>
                <a:spcPct val="0"/>
              </a:spcBef>
              <a:spcAft>
                <a:spcPct val="0"/>
              </a:spcAft>
              <a:defRPr>
                <a:solidFill>
                  <a:srgbClr val="DBF5F9">
                    <a:shade val="90000"/>
                  </a:srgbClr>
                </a:solidFill>
                <a:latin typeface="Arial" pitchFamily="34" charset="0"/>
                <a:ea typeface="宋体" pitchFamily="2" charset="-122"/>
              </a:defRPr>
            </a:lvl1pPr>
          </a:lstStyle>
          <a:p>
            <a:pPr>
              <a:defRPr/>
            </a:pPr>
            <a:fld id="{C217CE46-316A-4446-83CD-A31C759A2B08}" type="datetime1">
              <a:rPr lang="en-US" altLang="zh-CN" smtClean="0"/>
              <a:t>3/6/2024</a:t>
            </a:fld>
            <a:endParaRPr lang="en-US"/>
          </a:p>
        </p:txBody>
      </p:sp>
      <p:sp>
        <p:nvSpPr>
          <p:cNvPr id="5" name="Footer Placeholder 18">
            <a:extLst>
              <a:ext uri="{FF2B5EF4-FFF2-40B4-BE49-F238E27FC236}">
                <a16:creationId xmlns:a16="http://schemas.microsoft.com/office/drawing/2014/main" id="{0426648A-8596-4A1E-85F8-BD367F6EEC0B}"/>
              </a:ext>
            </a:extLst>
          </p:cNvPr>
          <p:cNvSpPr>
            <a:spLocks noGrp="1"/>
          </p:cNvSpPr>
          <p:nvPr>
            <p:ph type="ftr" sz="quarter" idx="11"/>
          </p:nvPr>
        </p:nvSpPr>
        <p:spPr/>
        <p:txBody>
          <a:bodyPr/>
          <a:lstStyle>
            <a:lvl1pPr fontAlgn="base">
              <a:spcBef>
                <a:spcPct val="0"/>
              </a:spcBef>
              <a:spcAft>
                <a:spcPct val="0"/>
              </a:spcAft>
              <a:defRPr>
                <a:solidFill>
                  <a:srgbClr val="DBF5F9">
                    <a:shade val="90000"/>
                  </a:srgbClr>
                </a:solidFill>
                <a:latin typeface="Arial" pitchFamily="34" charset="0"/>
                <a:ea typeface="宋体" pitchFamily="2" charset="-122"/>
              </a:defRPr>
            </a:lvl1pPr>
          </a:lstStyle>
          <a:p>
            <a:pPr>
              <a:defRPr/>
            </a:pPr>
            <a:endParaRPr lang="en-US"/>
          </a:p>
        </p:txBody>
      </p:sp>
      <p:sp>
        <p:nvSpPr>
          <p:cNvPr id="6" name="Slide Number Placeholder 26">
            <a:extLst>
              <a:ext uri="{FF2B5EF4-FFF2-40B4-BE49-F238E27FC236}">
                <a16:creationId xmlns:a16="http://schemas.microsoft.com/office/drawing/2014/main" id="{346EC45D-2B3F-4B01-ADE4-287FC5FD88BF}"/>
              </a:ext>
            </a:extLst>
          </p:cNvPr>
          <p:cNvSpPr>
            <a:spLocks noGrp="1"/>
          </p:cNvSpPr>
          <p:nvPr>
            <p:ph type="sldNum" sz="quarter" idx="12"/>
          </p:nvPr>
        </p:nvSpPr>
        <p:spPr/>
        <p:txBody>
          <a:bodyPr/>
          <a:lstStyle>
            <a:lvl1pPr>
              <a:defRPr>
                <a:solidFill>
                  <a:srgbClr val="D1EAEE"/>
                </a:solidFill>
                <a:latin typeface="Arial" panose="020B0604020202020204" pitchFamily="34" charset="0"/>
              </a:defRPr>
            </a:lvl1pPr>
          </a:lstStyle>
          <a:p>
            <a:pPr>
              <a:defRPr/>
            </a:pPr>
            <a:fld id="{19727A84-64EA-4B29-9AA2-46FE0F380E14}" type="slidenum">
              <a:rPr lang="en-US" altLang="zh-CN"/>
              <a:pPr>
                <a:defRPr/>
              </a:pPr>
              <a:t>‹#›</a:t>
            </a:fld>
            <a:endParaRPr lang="en-US" altLang="zh-CN"/>
          </a:p>
        </p:txBody>
      </p:sp>
    </p:spTree>
    <p:extLst>
      <p:ext uri="{BB962C8B-B14F-4D97-AF65-F5344CB8AC3E}">
        <p14:creationId xmlns:p14="http://schemas.microsoft.com/office/powerpoint/2010/main" val="3576674073"/>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矩形 6"/>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461099" y="-4313"/>
            <a:ext cx="8229600" cy="1143000"/>
          </a:xfrm>
        </p:spPr>
        <p:txBody>
          <a:bodyPr anchor="ctr"/>
          <a:lstStyle>
            <a:lvl1pPr algn="ctr">
              <a:defRPr sz="4400" b="1">
                <a:solidFill>
                  <a:schemeClr val="tx1"/>
                </a:solidFill>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defRPr>
            </a:lvl1pPr>
          </a:lstStyle>
          <a:p>
            <a:r>
              <a:rPr lang="en-US" dirty="0"/>
              <a:t>Click to edit Master title style</a:t>
            </a:r>
          </a:p>
        </p:txBody>
      </p:sp>
      <p:sp>
        <p:nvSpPr>
          <p:cNvPr id="3" name="Content Placeholder 2"/>
          <p:cNvSpPr>
            <a:spLocks noGrp="1"/>
          </p:cNvSpPr>
          <p:nvPr>
            <p:ph idx="1" hasCustomPrompt="1"/>
          </p:nvPr>
        </p:nvSpPr>
        <p:spPr>
          <a:xfrm>
            <a:off x="457200" y="1268761"/>
            <a:ext cx="8229600" cy="5055840"/>
          </a:xfrm>
        </p:spPr>
        <p:txBody>
          <a:bodyPr/>
          <a:lstStyle>
            <a:lvl1pPr marL="273050" indent="-273050">
              <a:buFont typeface="Wingdings" panose="05000000000000000000" pitchFamily="2" charset="2"/>
              <a:buChar char="n"/>
              <a:defRPr sz="2800" b="1">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defRPr>
            </a:lvl1pPr>
            <a:lvl2pPr marL="639763" indent="-246063">
              <a:buFont typeface="Wingdings" panose="05000000000000000000" pitchFamily="2" charset="2"/>
              <a:buChar char="Ø"/>
              <a:defRPr sz="2800" b="1">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defRPr>
            </a:lvl2pPr>
            <a:lvl3pPr>
              <a:defRPr b="1">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defRPr>
            </a:lvl3pPr>
            <a:lvl4pPr>
              <a:defRPr b="1">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defRPr>
            </a:lvl4pPr>
            <a:lvl5pPr>
              <a:defRPr b="1">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defRPr>
            </a:lvl5pPr>
          </a:lstStyle>
          <a:p>
            <a:pPr lvl="0"/>
            <a:r>
              <a:rPr lang="en-US" dirty="0"/>
              <a:t>Click to edit Master text styles</a:t>
            </a:r>
          </a:p>
          <a:p>
            <a:pPr lvl="1"/>
            <a:r>
              <a:rPr lang="en-US" dirty="0"/>
              <a:t>Second level</a:t>
            </a:r>
          </a:p>
        </p:txBody>
      </p:sp>
      <p:sp>
        <p:nvSpPr>
          <p:cNvPr id="4" name="Date Placeholder 3">
            <a:extLst>
              <a:ext uri="{FF2B5EF4-FFF2-40B4-BE49-F238E27FC236}">
                <a16:creationId xmlns:a16="http://schemas.microsoft.com/office/drawing/2014/main" id="{C2277886-9EFB-478D-A47C-DA3FDD6B1E52}"/>
              </a:ext>
            </a:extLst>
          </p:cNvPr>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2D6D661E-012B-4CC9-9073-CCA837AEE0BE}" type="datetime1">
              <a:rPr lang="en-US" altLang="zh-CN" smtClean="0"/>
              <a:t>3/6/2024</a:t>
            </a:fld>
            <a:endParaRPr lang="en-US"/>
          </a:p>
        </p:txBody>
      </p:sp>
      <p:sp>
        <p:nvSpPr>
          <p:cNvPr id="5" name="Footer Placeholder 4">
            <a:extLst>
              <a:ext uri="{FF2B5EF4-FFF2-40B4-BE49-F238E27FC236}">
                <a16:creationId xmlns:a16="http://schemas.microsoft.com/office/drawing/2014/main" id="{B925D675-AC61-4E79-B7C1-A6D01497F6C0}"/>
              </a:ext>
            </a:extLst>
          </p:cNvPr>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en-US"/>
          </a:p>
        </p:txBody>
      </p:sp>
      <p:sp>
        <p:nvSpPr>
          <p:cNvPr id="6" name="Slide Number Placeholder 5">
            <a:extLst>
              <a:ext uri="{FF2B5EF4-FFF2-40B4-BE49-F238E27FC236}">
                <a16:creationId xmlns:a16="http://schemas.microsoft.com/office/drawing/2014/main" id="{C0297570-38AC-4C74-A7F3-9197D7176F10}"/>
              </a:ext>
            </a:extLst>
          </p:cNvPr>
          <p:cNvSpPr>
            <a:spLocks noGrp="1"/>
          </p:cNvSpPr>
          <p:nvPr>
            <p:ph type="sldNum" sz="quarter" idx="12"/>
          </p:nvPr>
        </p:nvSpPr>
        <p:spPr/>
        <p:txBody>
          <a:bodyPr/>
          <a:lstStyle>
            <a:lvl1pPr>
              <a:defRPr>
                <a:latin typeface="Arial" panose="020B0604020202020204" pitchFamily="34" charset="0"/>
              </a:defRPr>
            </a:lvl1pPr>
          </a:lstStyle>
          <a:p>
            <a:pPr>
              <a:defRPr/>
            </a:pPr>
            <a:fld id="{388718E1-E3F4-43CF-945D-5661C3EF8693}" type="slidenum">
              <a:rPr lang="en-US" altLang="zh-CN"/>
              <a:pPr>
                <a:defRPr/>
              </a:pPr>
              <a:t>‹#›</a:t>
            </a:fld>
            <a:endParaRPr lang="en-US" altLang="zh-CN"/>
          </a:p>
        </p:txBody>
      </p:sp>
      <p:cxnSp>
        <p:nvCxnSpPr>
          <p:cNvPr id="9" name="直接连接符 8"/>
          <p:cNvCxnSpPr/>
          <p:nvPr userDrawn="1"/>
        </p:nvCxnSpPr>
        <p:spPr>
          <a:xfrm>
            <a:off x="0" y="1052736"/>
            <a:ext cx="9144000" cy="0"/>
          </a:xfrm>
          <a:prstGeom prst="line">
            <a:avLst/>
          </a:prstGeom>
          <a:ln w="3492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758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3">
            <a:extLst>
              <a:ext uri="{FF2B5EF4-FFF2-40B4-BE49-F238E27FC236}">
                <a16:creationId xmlns:a16="http://schemas.microsoft.com/office/drawing/2014/main" id="{6C81704F-49C5-43A9-ADC0-56DD3A638161}"/>
              </a:ext>
            </a:extLst>
          </p:cNvPr>
          <p:cNvSpPr>
            <a:spLocks noGrp="1"/>
          </p:cNvSpPr>
          <p:nvPr>
            <p:ph type="dt" sz="half" idx="10"/>
          </p:nvPr>
        </p:nvSpPr>
        <p:spPr/>
        <p:txBody>
          <a:bodyPr/>
          <a:lstStyle>
            <a:lvl1pPr fontAlgn="base">
              <a:spcBef>
                <a:spcPct val="0"/>
              </a:spcBef>
              <a:spcAft>
                <a:spcPct val="0"/>
              </a:spcAft>
              <a:defRPr>
                <a:solidFill>
                  <a:srgbClr val="DBF5F9">
                    <a:shade val="90000"/>
                  </a:srgbClr>
                </a:solidFill>
                <a:latin typeface="Arial" pitchFamily="34" charset="0"/>
                <a:ea typeface="宋体" pitchFamily="2" charset="-122"/>
              </a:defRPr>
            </a:lvl1pPr>
          </a:lstStyle>
          <a:p>
            <a:pPr>
              <a:defRPr/>
            </a:pPr>
            <a:fld id="{93F0EA6C-0E62-4BA8-9352-0F01A46AC972}" type="datetime1">
              <a:rPr lang="en-US" altLang="zh-CN" smtClean="0"/>
              <a:t>3/6/2024</a:t>
            </a:fld>
            <a:endParaRPr lang="en-US"/>
          </a:p>
        </p:txBody>
      </p:sp>
      <p:sp>
        <p:nvSpPr>
          <p:cNvPr id="5" name="Footer Placeholder 4">
            <a:extLst>
              <a:ext uri="{FF2B5EF4-FFF2-40B4-BE49-F238E27FC236}">
                <a16:creationId xmlns:a16="http://schemas.microsoft.com/office/drawing/2014/main" id="{BDE0F15E-FD32-418B-A4BA-7C2979040F3E}"/>
              </a:ext>
            </a:extLst>
          </p:cNvPr>
          <p:cNvSpPr>
            <a:spLocks noGrp="1"/>
          </p:cNvSpPr>
          <p:nvPr>
            <p:ph type="ftr" sz="quarter" idx="11"/>
          </p:nvPr>
        </p:nvSpPr>
        <p:spPr/>
        <p:txBody>
          <a:bodyPr/>
          <a:lstStyle>
            <a:lvl1pPr fontAlgn="base">
              <a:spcBef>
                <a:spcPct val="0"/>
              </a:spcBef>
              <a:spcAft>
                <a:spcPct val="0"/>
              </a:spcAft>
              <a:defRPr>
                <a:solidFill>
                  <a:srgbClr val="DBF5F9">
                    <a:shade val="90000"/>
                  </a:srgbClr>
                </a:solidFill>
                <a:latin typeface="Arial" pitchFamily="34" charset="0"/>
                <a:ea typeface="宋体" pitchFamily="2" charset="-122"/>
              </a:defRPr>
            </a:lvl1pPr>
          </a:lstStyle>
          <a:p>
            <a:pPr>
              <a:defRPr/>
            </a:pPr>
            <a:endParaRPr lang="en-US"/>
          </a:p>
        </p:txBody>
      </p:sp>
      <p:sp>
        <p:nvSpPr>
          <p:cNvPr id="6" name="Slide Number Placeholder 5">
            <a:extLst>
              <a:ext uri="{FF2B5EF4-FFF2-40B4-BE49-F238E27FC236}">
                <a16:creationId xmlns:a16="http://schemas.microsoft.com/office/drawing/2014/main" id="{425A1CE3-C15D-46B2-A459-EF08F8B46CA9}"/>
              </a:ext>
            </a:extLst>
          </p:cNvPr>
          <p:cNvSpPr>
            <a:spLocks noGrp="1"/>
          </p:cNvSpPr>
          <p:nvPr>
            <p:ph type="sldNum" sz="quarter" idx="12"/>
          </p:nvPr>
        </p:nvSpPr>
        <p:spPr/>
        <p:txBody>
          <a:bodyPr/>
          <a:lstStyle>
            <a:lvl1pPr>
              <a:defRPr>
                <a:solidFill>
                  <a:srgbClr val="D1EAEE"/>
                </a:solidFill>
                <a:latin typeface="Arial" panose="020B0604020202020204" pitchFamily="34" charset="0"/>
              </a:defRPr>
            </a:lvl1pPr>
          </a:lstStyle>
          <a:p>
            <a:pPr>
              <a:defRPr/>
            </a:pPr>
            <a:fld id="{8CFB469E-E4DA-4BC9-AA7E-DECCF22DD4F2}" type="slidenum">
              <a:rPr lang="en-US" altLang="zh-CN"/>
              <a:pPr>
                <a:defRPr/>
              </a:pPr>
              <a:t>‹#›</a:t>
            </a:fld>
            <a:endParaRPr lang="en-US" altLang="zh-CN"/>
          </a:p>
        </p:txBody>
      </p:sp>
    </p:spTree>
    <p:extLst>
      <p:ext uri="{BB962C8B-B14F-4D97-AF65-F5344CB8AC3E}">
        <p14:creationId xmlns:p14="http://schemas.microsoft.com/office/powerpoint/2010/main" val="3650930101"/>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3E385F-948A-4302-94F4-A318294ADB3D}"/>
              </a:ext>
            </a:extLst>
          </p:cNvPr>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76C07959-F3E9-4F75-8613-E7BFBD9298A3}" type="datetime1">
              <a:rPr lang="en-US" altLang="zh-CN" smtClean="0"/>
              <a:t>3/6/2024</a:t>
            </a:fld>
            <a:endParaRPr lang="en-US"/>
          </a:p>
        </p:txBody>
      </p:sp>
      <p:sp>
        <p:nvSpPr>
          <p:cNvPr id="6" name="Footer Placeholder 5">
            <a:extLst>
              <a:ext uri="{FF2B5EF4-FFF2-40B4-BE49-F238E27FC236}">
                <a16:creationId xmlns:a16="http://schemas.microsoft.com/office/drawing/2014/main" id="{1C853C53-6C2A-4E32-9C64-4BB107B6ED2D}"/>
              </a:ext>
            </a:extLst>
          </p:cNvPr>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en-US"/>
          </a:p>
        </p:txBody>
      </p:sp>
      <p:sp>
        <p:nvSpPr>
          <p:cNvPr id="7" name="Slide Number Placeholder 6">
            <a:extLst>
              <a:ext uri="{FF2B5EF4-FFF2-40B4-BE49-F238E27FC236}">
                <a16:creationId xmlns:a16="http://schemas.microsoft.com/office/drawing/2014/main" id="{904B83C0-323B-4791-8877-FE5E9647516B}"/>
              </a:ext>
            </a:extLst>
          </p:cNvPr>
          <p:cNvSpPr>
            <a:spLocks noGrp="1"/>
          </p:cNvSpPr>
          <p:nvPr>
            <p:ph type="sldNum" sz="quarter" idx="12"/>
          </p:nvPr>
        </p:nvSpPr>
        <p:spPr/>
        <p:txBody>
          <a:bodyPr/>
          <a:lstStyle>
            <a:lvl1pPr>
              <a:defRPr>
                <a:latin typeface="Arial" panose="020B0604020202020204" pitchFamily="34" charset="0"/>
              </a:defRPr>
            </a:lvl1pPr>
          </a:lstStyle>
          <a:p>
            <a:pPr>
              <a:defRPr/>
            </a:pPr>
            <a:fld id="{846EA601-1362-4A96-9300-015423FFB504}" type="slidenum">
              <a:rPr lang="en-US" altLang="zh-CN"/>
              <a:pPr>
                <a:defRPr/>
              </a:pPr>
              <a:t>‹#›</a:t>
            </a:fld>
            <a:endParaRPr lang="en-US" altLang="zh-CN"/>
          </a:p>
        </p:txBody>
      </p:sp>
    </p:spTree>
    <p:extLst>
      <p:ext uri="{BB962C8B-B14F-4D97-AF65-F5344CB8AC3E}">
        <p14:creationId xmlns:p14="http://schemas.microsoft.com/office/powerpoint/2010/main" val="31639854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85400A-44EC-40FD-B617-D19635551227}"/>
              </a:ext>
            </a:extLst>
          </p:cNvPr>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161C3E51-23BE-4FAD-8545-C6E4532B44C6}" type="datetime1">
              <a:rPr lang="en-US" altLang="zh-CN" smtClean="0"/>
              <a:t>3/6/2024</a:t>
            </a:fld>
            <a:endParaRPr lang="en-US"/>
          </a:p>
        </p:txBody>
      </p:sp>
      <p:sp>
        <p:nvSpPr>
          <p:cNvPr id="8" name="Footer Placeholder 7">
            <a:extLst>
              <a:ext uri="{FF2B5EF4-FFF2-40B4-BE49-F238E27FC236}">
                <a16:creationId xmlns:a16="http://schemas.microsoft.com/office/drawing/2014/main" id="{748DE993-B68B-41A6-8C46-71F251BA74C6}"/>
              </a:ext>
            </a:extLst>
          </p:cNvPr>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en-US"/>
          </a:p>
        </p:txBody>
      </p:sp>
      <p:sp>
        <p:nvSpPr>
          <p:cNvPr id="9" name="Slide Number Placeholder 8">
            <a:extLst>
              <a:ext uri="{FF2B5EF4-FFF2-40B4-BE49-F238E27FC236}">
                <a16:creationId xmlns:a16="http://schemas.microsoft.com/office/drawing/2014/main" id="{EB292692-6252-4D7D-BFC9-1817C4C69B14}"/>
              </a:ext>
            </a:extLst>
          </p:cNvPr>
          <p:cNvSpPr>
            <a:spLocks noGrp="1"/>
          </p:cNvSpPr>
          <p:nvPr>
            <p:ph type="sldNum" sz="quarter" idx="12"/>
          </p:nvPr>
        </p:nvSpPr>
        <p:spPr/>
        <p:txBody>
          <a:bodyPr/>
          <a:lstStyle>
            <a:lvl1pPr>
              <a:defRPr>
                <a:latin typeface="Arial" panose="020B0604020202020204" pitchFamily="34" charset="0"/>
              </a:defRPr>
            </a:lvl1pPr>
          </a:lstStyle>
          <a:p>
            <a:pPr>
              <a:defRPr/>
            </a:pPr>
            <a:fld id="{25FB7EE9-3BA7-4B1A-96BF-C0B0B00E11CE}" type="slidenum">
              <a:rPr lang="en-US" altLang="zh-CN"/>
              <a:pPr>
                <a:defRPr/>
              </a:pPr>
              <a:t>‹#›</a:t>
            </a:fld>
            <a:endParaRPr lang="en-US" altLang="zh-CN"/>
          </a:p>
        </p:txBody>
      </p:sp>
    </p:spTree>
    <p:extLst>
      <p:ext uri="{BB962C8B-B14F-4D97-AF65-F5344CB8AC3E}">
        <p14:creationId xmlns:p14="http://schemas.microsoft.com/office/powerpoint/2010/main" val="2110693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0"/>
            <a:ext cx="8229600" cy="1143000"/>
          </a:xfrm>
        </p:spPr>
        <p:txBody>
          <a:bodyPr/>
          <a:lstStyle>
            <a:lvl1pPr>
              <a:defRPr sz="4000"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stStyle>
          <a:p>
            <a:r>
              <a:rPr lang="zh-CN" altLang="en-US"/>
              <a:t>单击此处编辑母版标题样式</a:t>
            </a:r>
          </a:p>
        </p:txBody>
      </p:sp>
      <p:sp>
        <p:nvSpPr>
          <p:cNvPr id="3" name="内容占位符 2"/>
          <p:cNvSpPr>
            <a:spLocks noGrp="1"/>
          </p:cNvSpPr>
          <p:nvPr>
            <p:ph idx="1"/>
          </p:nvPr>
        </p:nvSpPr>
        <p:spPr>
          <a:xfrm>
            <a:off x="457200" y="1268760"/>
            <a:ext cx="8229600" cy="5452715"/>
          </a:xfrm>
        </p:spPr>
        <p:txBody>
          <a:bodyPr/>
          <a:lstStyle>
            <a:lvl1pPr marL="342900" indent="-342900">
              <a:buClr>
                <a:schemeClr val="accent1">
                  <a:lumMod val="50000"/>
                </a:schemeClr>
              </a:buClr>
              <a:buFont typeface="Wingdings" panose="05000000000000000000" pitchFamily="2" charset="2"/>
              <a:buChar char="n"/>
              <a:defRPr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742950" indent="-285750">
              <a:buClr>
                <a:schemeClr val="accent1">
                  <a:lumMod val="50000"/>
                </a:schemeClr>
              </a:buClr>
              <a:buFont typeface="Wingdings" panose="05000000000000000000" pitchFamily="2" charset="2"/>
              <a:buChar char="Ø"/>
              <a:defRPr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2pPr>
            <a:lvl3pPr>
              <a:defRPr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3pPr>
            <a:lvl4pPr>
              <a:defRPr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4pPr>
            <a:lvl5pPr>
              <a:defRPr b="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a:extLst>
              <a:ext uri="{FF2B5EF4-FFF2-40B4-BE49-F238E27FC236}">
                <a16:creationId xmlns:a16="http://schemas.microsoft.com/office/drawing/2014/main" id="{94B4A4BB-FFD6-4AA6-A78D-B9C95E30CB7A}"/>
              </a:ext>
            </a:extLst>
          </p:cNvPr>
          <p:cNvSpPr>
            <a:spLocks noGrp="1" noChangeArrowheads="1"/>
          </p:cNvSpPr>
          <p:nvPr>
            <p:ph type="dt" sz="half" idx="10"/>
          </p:nvPr>
        </p:nvSpPr>
        <p:spPr>
          <a:ln/>
        </p:spPr>
        <p:txBody>
          <a:bodyPr/>
          <a:lstStyle>
            <a:lvl1pPr>
              <a:defRPr/>
            </a:lvl1pPr>
          </a:lstStyle>
          <a:p>
            <a:pPr>
              <a:defRPr/>
            </a:pPr>
            <a:fld id="{FB5822E9-36FA-4A26-A2BE-92994E227D2E}" type="datetime1">
              <a:rPr lang="en-US" altLang="zh-CN" smtClean="0"/>
              <a:t>3/6/2024</a:t>
            </a:fld>
            <a:endParaRPr lang="en-US" altLang="zh-CN"/>
          </a:p>
        </p:txBody>
      </p:sp>
      <p:sp>
        <p:nvSpPr>
          <p:cNvPr id="5" name="Rectangle 5">
            <a:extLst>
              <a:ext uri="{FF2B5EF4-FFF2-40B4-BE49-F238E27FC236}">
                <a16:creationId xmlns:a16="http://schemas.microsoft.com/office/drawing/2014/main" id="{A0FC65A3-1214-470F-A728-9038137B964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E1A7D8B-AEC4-4199-92C8-B1203B4AD47B}"/>
              </a:ext>
            </a:extLst>
          </p:cNvPr>
          <p:cNvSpPr>
            <a:spLocks noGrp="1" noChangeArrowheads="1"/>
          </p:cNvSpPr>
          <p:nvPr>
            <p:ph type="sldNum" sz="quarter" idx="12"/>
          </p:nvPr>
        </p:nvSpPr>
        <p:spPr>
          <a:ln/>
        </p:spPr>
        <p:txBody>
          <a:bodyPr/>
          <a:lstStyle>
            <a:lvl1pPr>
              <a:defRPr/>
            </a:lvl1pPr>
          </a:lstStyle>
          <a:p>
            <a:pPr>
              <a:defRPr/>
            </a:pPr>
            <a:fld id="{59ED569F-2F06-480B-BA3C-0CB384A7CB2F}" type="slidenum">
              <a:rPr lang="en-US" altLang="zh-CN"/>
              <a:pPr>
                <a:defRPr/>
              </a:pPr>
              <a:t>‹#›</a:t>
            </a:fld>
            <a:endParaRPr lang="en-US" altLang="zh-CN"/>
          </a:p>
        </p:txBody>
      </p:sp>
      <p:cxnSp>
        <p:nvCxnSpPr>
          <p:cNvPr id="8" name="直接连接符 7"/>
          <p:cNvCxnSpPr/>
          <p:nvPr userDrawn="1"/>
        </p:nvCxnSpPr>
        <p:spPr>
          <a:xfrm>
            <a:off x="0" y="1143000"/>
            <a:ext cx="9144000" cy="0"/>
          </a:xfrm>
          <a:prstGeom prst="line">
            <a:avLst/>
          </a:prstGeom>
          <a:ln w="317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52627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A98A004D-CF18-4903-9CDF-A6ACA8C41F7B}"/>
              </a:ext>
            </a:extLst>
          </p:cNvPr>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63056061-AB83-4678-8870-3CF72ABB311E}" type="datetime1">
              <a:rPr lang="en-US" altLang="zh-CN" smtClean="0"/>
              <a:t>3/6/2024</a:t>
            </a:fld>
            <a:endParaRPr lang="en-US"/>
          </a:p>
        </p:txBody>
      </p:sp>
      <p:sp>
        <p:nvSpPr>
          <p:cNvPr id="4" name="Footer Placeholder 3">
            <a:extLst>
              <a:ext uri="{FF2B5EF4-FFF2-40B4-BE49-F238E27FC236}">
                <a16:creationId xmlns:a16="http://schemas.microsoft.com/office/drawing/2014/main" id="{4D07A32D-E604-45AA-8714-03A488D35E3F}"/>
              </a:ext>
            </a:extLst>
          </p:cNvPr>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en-US"/>
          </a:p>
        </p:txBody>
      </p:sp>
      <p:sp>
        <p:nvSpPr>
          <p:cNvPr id="5" name="Slide Number Placeholder 4">
            <a:extLst>
              <a:ext uri="{FF2B5EF4-FFF2-40B4-BE49-F238E27FC236}">
                <a16:creationId xmlns:a16="http://schemas.microsoft.com/office/drawing/2014/main" id="{0969DE9E-8214-4978-98CB-A12A1882B93A}"/>
              </a:ext>
            </a:extLst>
          </p:cNvPr>
          <p:cNvSpPr>
            <a:spLocks noGrp="1"/>
          </p:cNvSpPr>
          <p:nvPr>
            <p:ph type="sldNum" sz="quarter" idx="12"/>
          </p:nvPr>
        </p:nvSpPr>
        <p:spPr/>
        <p:txBody>
          <a:bodyPr/>
          <a:lstStyle>
            <a:lvl1pPr>
              <a:defRPr>
                <a:latin typeface="Arial" panose="020B0604020202020204" pitchFamily="34" charset="0"/>
              </a:defRPr>
            </a:lvl1pPr>
          </a:lstStyle>
          <a:p>
            <a:pPr>
              <a:defRPr/>
            </a:pPr>
            <a:fld id="{A3052D69-77D8-4EF4-80E5-157A282E67D3}" type="slidenum">
              <a:rPr lang="en-US" altLang="zh-CN"/>
              <a:pPr>
                <a:defRPr/>
              </a:pPr>
              <a:t>‹#›</a:t>
            </a:fld>
            <a:endParaRPr lang="en-US" altLang="zh-CN"/>
          </a:p>
        </p:txBody>
      </p:sp>
    </p:spTree>
    <p:extLst>
      <p:ext uri="{BB962C8B-B14F-4D97-AF65-F5344CB8AC3E}">
        <p14:creationId xmlns:p14="http://schemas.microsoft.com/office/powerpoint/2010/main" val="28580549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30B8FE-D013-4E94-9175-E98652993322}"/>
              </a:ext>
            </a:extLst>
          </p:cNvPr>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11CCBFA5-97B7-4714-8A9A-CC6EDF496CD3}" type="datetime1">
              <a:rPr lang="en-US" altLang="zh-CN" smtClean="0"/>
              <a:t>3/6/2024</a:t>
            </a:fld>
            <a:endParaRPr lang="en-US"/>
          </a:p>
        </p:txBody>
      </p:sp>
      <p:sp>
        <p:nvSpPr>
          <p:cNvPr id="3" name="Footer Placeholder 2">
            <a:extLst>
              <a:ext uri="{FF2B5EF4-FFF2-40B4-BE49-F238E27FC236}">
                <a16:creationId xmlns:a16="http://schemas.microsoft.com/office/drawing/2014/main" id="{DA2ED6A0-208B-49DA-91C3-6EDD056004D9}"/>
              </a:ext>
            </a:extLst>
          </p:cNvPr>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en-US"/>
          </a:p>
        </p:txBody>
      </p:sp>
      <p:sp>
        <p:nvSpPr>
          <p:cNvPr id="4" name="Slide Number Placeholder 3">
            <a:extLst>
              <a:ext uri="{FF2B5EF4-FFF2-40B4-BE49-F238E27FC236}">
                <a16:creationId xmlns:a16="http://schemas.microsoft.com/office/drawing/2014/main" id="{92027906-0020-4689-AAFE-1FA841BC2292}"/>
              </a:ext>
            </a:extLst>
          </p:cNvPr>
          <p:cNvSpPr>
            <a:spLocks noGrp="1"/>
          </p:cNvSpPr>
          <p:nvPr>
            <p:ph type="sldNum" sz="quarter" idx="12"/>
          </p:nvPr>
        </p:nvSpPr>
        <p:spPr/>
        <p:txBody>
          <a:bodyPr/>
          <a:lstStyle>
            <a:lvl1pPr>
              <a:defRPr>
                <a:latin typeface="Arial" panose="020B0604020202020204" pitchFamily="34" charset="0"/>
              </a:defRPr>
            </a:lvl1pPr>
          </a:lstStyle>
          <a:p>
            <a:pPr>
              <a:defRPr/>
            </a:pPr>
            <a:fld id="{9EF1257E-A1BD-4586-B68A-6EB2807DA416}" type="slidenum">
              <a:rPr lang="en-US" altLang="zh-CN"/>
              <a:pPr>
                <a:defRPr/>
              </a:pPr>
              <a:t>‹#›</a:t>
            </a:fld>
            <a:endParaRPr lang="en-US" altLang="zh-CN"/>
          </a:p>
        </p:txBody>
      </p:sp>
    </p:spTree>
    <p:extLst>
      <p:ext uri="{BB962C8B-B14F-4D97-AF65-F5344CB8AC3E}">
        <p14:creationId xmlns:p14="http://schemas.microsoft.com/office/powerpoint/2010/main" val="7740104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25D19A-1DC9-4727-A47D-E03D76D821FD}"/>
              </a:ext>
            </a:extLst>
          </p:cNvPr>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91123936-38D3-43E1-AA22-57D4BB498CBA}" type="datetime1">
              <a:rPr lang="en-US" altLang="zh-CN" smtClean="0"/>
              <a:t>3/6/2024</a:t>
            </a:fld>
            <a:endParaRPr lang="en-US"/>
          </a:p>
        </p:txBody>
      </p:sp>
      <p:sp>
        <p:nvSpPr>
          <p:cNvPr id="6" name="Footer Placeholder 5">
            <a:extLst>
              <a:ext uri="{FF2B5EF4-FFF2-40B4-BE49-F238E27FC236}">
                <a16:creationId xmlns:a16="http://schemas.microsoft.com/office/drawing/2014/main" id="{3A7D1BB0-80B0-4F54-8265-D9D4466F9AB8}"/>
              </a:ext>
            </a:extLst>
          </p:cNvPr>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en-US"/>
          </a:p>
        </p:txBody>
      </p:sp>
      <p:sp>
        <p:nvSpPr>
          <p:cNvPr id="7" name="Slide Number Placeholder 6">
            <a:extLst>
              <a:ext uri="{FF2B5EF4-FFF2-40B4-BE49-F238E27FC236}">
                <a16:creationId xmlns:a16="http://schemas.microsoft.com/office/drawing/2014/main" id="{AFCF4156-C997-456D-9C99-AAA004BE3C4B}"/>
              </a:ext>
            </a:extLst>
          </p:cNvPr>
          <p:cNvSpPr>
            <a:spLocks noGrp="1"/>
          </p:cNvSpPr>
          <p:nvPr>
            <p:ph type="sldNum" sz="quarter" idx="12"/>
          </p:nvPr>
        </p:nvSpPr>
        <p:spPr/>
        <p:txBody>
          <a:bodyPr/>
          <a:lstStyle>
            <a:lvl1pPr>
              <a:defRPr>
                <a:latin typeface="Arial" panose="020B0604020202020204" pitchFamily="34" charset="0"/>
              </a:defRPr>
            </a:lvl1pPr>
          </a:lstStyle>
          <a:p>
            <a:pPr>
              <a:defRPr/>
            </a:pPr>
            <a:fld id="{867E8E48-0625-4446-8E8A-3BFF4967AA67}" type="slidenum">
              <a:rPr lang="en-US" altLang="zh-CN"/>
              <a:pPr>
                <a:defRPr/>
              </a:pPr>
              <a:t>‹#›</a:t>
            </a:fld>
            <a:endParaRPr lang="en-US" altLang="zh-CN"/>
          </a:p>
        </p:txBody>
      </p:sp>
    </p:spTree>
    <p:extLst>
      <p:ext uri="{BB962C8B-B14F-4D97-AF65-F5344CB8AC3E}">
        <p14:creationId xmlns:p14="http://schemas.microsoft.com/office/powerpoint/2010/main" val="42368950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nip and Round Single Corner Rectangle 8">
            <a:extLst>
              <a:ext uri="{FF2B5EF4-FFF2-40B4-BE49-F238E27FC236}">
                <a16:creationId xmlns:a16="http://schemas.microsoft.com/office/drawing/2014/main" id="{4F933F45-CF87-4EE2-9C8E-A793AF321520}"/>
              </a:ext>
            </a:extLst>
          </p:cNvPr>
          <p:cNvSpPr/>
          <p:nvPr/>
        </p:nvSpPr>
        <p:spPr>
          <a:xfrm rot="420000" flipV="1">
            <a:off x="3165475" y="1108075"/>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6" name="Right Triangle 11">
            <a:extLst>
              <a:ext uri="{FF2B5EF4-FFF2-40B4-BE49-F238E27FC236}">
                <a16:creationId xmlns:a16="http://schemas.microsoft.com/office/drawing/2014/main" id="{F95AF7D2-78B3-4E03-9E22-4C4F7EF9BEA4}"/>
              </a:ext>
            </a:extLst>
          </p:cNvPr>
          <p:cNvSpPr/>
          <p:nvPr/>
        </p:nvSpPr>
        <p:spPr>
          <a:xfrm rot="420000" flipV="1">
            <a:off x="8004175" y="5359400"/>
            <a:ext cx="1555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solidFill>
                <a:prstClr val="white"/>
              </a:solidFill>
            </a:endParaRPr>
          </a:p>
        </p:txBody>
      </p:sp>
      <p:sp>
        <p:nvSpPr>
          <p:cNvPr id="7" name="Freeform 9">
            <a:extLst>
              <a:ext uri="{FF2B5EF4-FFF2-40B4-BE49-F238E27FC236}">
                <a16:creationId xmlns:a16="http://schemas.microsoft.com/office/drawing/2014/main" id="{96D4E4B1-59A6-4C94-90BE-B715F4CAC585}"/>
              </a:ext>
            </a:extLst>
          </p:cNvPr>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solidFill>
                <a:prstClr val="black"/>
              </a:solidFill>
              <a:latin typeface="Constantia"/>
              <a:ea typeface="+mn-ea"/>
            </a:endParaRPr>
          </a:p>
        </p:txBody>
      </p:sp>
      <p:sp>
        <p:nvSpPr>
          <p:cNvPr id="8" name="Freeform 10">
            <a:extLst>
              <a:ext uri="{FF2B5EF4-FFF2-40B4-BE49-F238E27FC236}">
                <a16:creationId xmlns:a16="http://schemas.microsoft.com/office/drawing/2014/main" id="{14BA89BE-FE4C-4C85-ACD2-CC89429941EF}"/>
              </a:ext>
            </a:extLst>
          </p:cNvPr>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solidFill>
                <a:prstClr val="black"/>
              </a:solidFill>
              <a:latin typeface="Constantia"/>
              <a:ea typeface="+mn-ea"/>
            </a:endParaRPr>
          </a:p>
        </p:txBody>
      </p:sp>
      <p:sp>
        <p:nvSpPr>
          <p:cNvPr id="2" name="Title 1"/>
          <p:cNvSpPr>
            <a:spLocks noGrp="1"/>
          </p:cNvSpPr>
          <p:nvPr>
            <p:ph type="title"/>
          </p:nvPr>
        </p:nvSpPr>
        <p:spPr>
          <a:xfrm>
            <a:off x="609600" y="1176996"/>
            <a:ext cx="2212848"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4">
            <a:extLst>
              <a:ext uri="{FF2B5EF4-FFF2-40B4-BE49-F238E27FC236}">
                <a16:creationId xmlns:a16="http://schemas.microsoft.com/office/drawing/2014/main" id="{F8B2BCBD-A9A8-4A4A-85AE-1EA14691B152}"/>
              </a:ext>
            </a:extLst>
          </p:cNvPr>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711A9B98-A75D-47F7-A96C-7C17CECCBA58}" type="datetime1">
              <a:rPr lang="en-US" altLang="zh-CN" smtClean="0"/>
              <a:t>3/6/2024</a:t>
            </a:fld>
            <a:endParaRPr lang="en-US"/>
          </a:p>
        </p:txBody>
      </p:sp>
      <p:sp>
        <p:nvSpPr>
          <p:cNvPr id="10" name="Footer Placeholder 5">
            <a:extLst>
              <a:ext uri="{FF2B5EF4-FFF2-40B4-BE49-F238E27FC236}">
                <a16:creationId xmlns:a16="http://schemas.microsoft.com/office/drawing/2014/main" id="{C72B6C68-9DCC-4AD4-A8F2-C64C7945F8FA}"/>
              </a:ext>
            </a:extLst>
          </p:cNvPr>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en-US"/>
          </a:p>
        </p:txBody>
      </p:sp>
      <p:sp>
        <p:nvSpPr>
          <p:cNvPr id="11" name="Slide Number Placeholder 6">
            <a:extLst>
              <a:ext uri="{FF2B5EF4-FFF2-40B4-BE49-F238E27FC236}">
                <a16:creationId xmlns:a16="http://schemas.microsoft.com/office/drawing/2014/main" id="{BF1B4B25-C96C-4305-923F-DEE40A799508}"/>
              </a:ext>
            </a:extLst>
          </p:cNvPr>
          <p:cNvSpPr>
            <a:spLocks noGrp="1"/>
          </p:cNvSpPr>
          <p:nvPr>
            <p:ph type="sldNum" sz="quarter" idx="12"/>
          </p:nvPr>
        </p:nvSpPr>
        <p:spPr>
          <a:xfrm>
            <a:off x="8077200" y="6356350"/>
            <a:ext cx="609600" cy="365125"/>
          </a:xfrm>
        </p:spPr>
        <p:txBody>
          <a:bodyPr/>
          <a:lstStyle>
            <a:lvl1pPr>
              <a:defRPr>
                <a:latin typeface="Arial" panose="020B0604020202020204" pitchFamily="34" charset="0"/>
              </a:defRPr>
            </a:lvl1pPr>
          </a:lstStyle>
          <a:p>
            <a:pPr>
              <a:defRPr/>
            </a:pPr>
            <a:fld id="{C29934D3-1254-4F5F-BB19-3BCC18537B6F}" type="slidenum">
              <a:rPr lang="en-US" altLang="zh-CN"/>
              <a:pPr>
                <a:defRPr/>
              </a:pPr>
              <a:t>‹#›</a:t>
            </a:fld>
            <a:endParaRPr lang="en-US" altLang="zh-CN"/>
          </a:p>
        </p:txBody>
      </p:sp>
    </p:spTree>
    <p:extLst>
      <p:ext uri="{BB962C8B-B14F-4D97-AF65-F5344CB8AC3E}">
        <p14:creationId xmlns:p14="http://schemas.microsoft.com/office/powerpoint/2010/main" val="37189235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DBBFB1-5C6D-47A2-88B6-3FD40F713B8C}"/>
              </a:ext>
            </a:extLst>
          </p:cNvPr>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92586174-2223-48D2-ACCC-4A252F38D40B}" type="datetime1">
              <a:rPr lang="en-US" altLang="zh-CN" smtClean="0"/>
              <a:t>3/6/2024</a:t>
            </a:fld>
            <a:endParaRPr lang="en-US"/>
          </a:p>
        </p:txBody>
      </p:sp>
      <p:sp>
        <p:nvSpPr>
          <p:cNvPr id="5" name="Footer Placeholder 4">
            <a:extLst>
              <a:ext uri="{FF2B5EF4-FFF2-40B4-BE49-F238E27FC236}">
                <a16:creationId xmlns:a16="http://schemas.microsoft.com/office/drawing/2014/main" id="{AAB734B9-F5BC-4A9E-85BA-F3109C279138}"/>
              </a:ext>
            </a:extLst>
          </p:cNvPr>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en-US"/>
          </a:p>
        </p:txBody>
      </p:sp>
      <p:sp>
        <p:nvSpPr>
          <p:cNvPr id="6" name="Slide Number Placeholder 5">
            <a:extLst>
              <a:ext uri="{FF2B5EF4-FFF2-40B4-BE49-F238E27FC236}">
                <a16:creationId xmlns:a16="http://schemas.microsoft.com/office/drawing/2014/main" id="{27C24ABA-60EA-4F9C-8F98-A5BD26FC564A}"/>
              </a:ext>
            </a:extLst>
          </p:cNvPr>
          <p:cNvSpPr>
            <a:spLocks noGrp="1"/>
          </p:cNvSpPr>
          <p:nvPr>
            <p:ph type="sldNum" sz="quarter" idx="12"/>
          </p:nvPr>
        </p:nvSpPr>
        <p:spPr/>
        <p:txBody>
          <a:bodyPr/>
          <a:lstStyle>
            <a:lvl1pPr>
              <a:defRPr>
                <a:latin typeface="Arial" panose="020B0604020202020204" pitchFamily="34" charset="0"/>
              </a:defRPr>
            </a:lvl1pPr>
          </a:lstStyle>
          <a:p>
            <a:pPr>
              <a:defRPr/>
            </a:pPr>
            <a:fld id="{6B51848E-D553-4787-BF75-699EA9A0F112}" type="slidenum">
              <a:rPr lang="en-US" altLang="zh-CN"/>
              <a:pPr>
                <a:defRPr/>
              </a:pPr>
              <a:t>‹#›</a:t>
            </a:fld>
            <a:endParaRPr lang="en-US" altLang="zh-CN"/>
          </a:p>
        </p:txBody>
      </p:sp>
    </p:spTree>
    <p:extLst>
      <p:ext uri="{BB962C8B-B14F-4D97-AF65-F5344CB8AC3E}">
        <p14:creationId xmlns:p14="http://schemas.microsoft.com/office/powerpoint/2010/main" val="38592187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9C114-ED4F-4C07-9DB8-CF47DF11BCB4}"/>
              </a:ext>
            </a:extLst>
          </p:cNvPr>
          <p:cNvSpPr>
            <a:spLocks noGrp="1"/>
          </p:cNvSpPr>
          <p:nvPr>
            <p:ph type="dt" sz="half" idx="10"/>
          </p:nvPr>
        </p:nvSpPr>
        <p:spPr/>
        <p:txBody>
          <a:bodyPr/>
          <a:lstStyle>
            <a:lvl1pPr fontAlgn="base">
              <a:spcBef>
                <a:spcPct val="0"/>
              </a:spcBef>
              <a:spcAft>
                <a:spcPct val="0"/>
              </a:spcAft>
              <a:defRPr>
                <a:latin typeface="Arial" pitchFamily="34" charset="0"/>
                <a:ea typeface="宋体" pitchFamily="2" charset="-122"/>
              </a:defRPr>
            </a:lvl1pPr>
          </a:lstStyle>
          <a:p>
            <a:pPr>
              <a:defRPr/>
            </a:pPr>
            <a:fld id="{BC18323F-BA0B-4EC0-BBB8-0725BA7B88F1}" type="datetime1">
              <a:rPr lang="en-US" altLang="zh-CN" smtClean="0"/>
              <a:t>3/6/2024</a:t>
            </a:fld>
            <a:endParaRPr lang="en-US"/>
          </a:p>
        </p:txBody>
      </p:sp>
      <p:sp>
        <p:nvSpPr>
          <p:cNvPr id="5" name="Footer Placeholder 4">
            <a:extLst>
              <a:ext uri="{FF2B5EF4-FFF2-40B4-BE49-F238E27FC236}">
                <a16:creationId xmlns:a16="http://schemas.microsoft.com/office/drawing/2014/main" id="{BC4053E7-6C3A-474A-AA55-D1D7796E6B5B}"/>
              </a:ext>
            </a:extLst>
          </p:cNvPr>
          <p:cNvSpPr>
            <a:spLocks noGrp="1"/>
          </p:cNvSpPr>
          <p:nvPr>
            <p:ph type="ftr" sz="quarter" idx="11"/>
          </p:nvPr>
        </p:nvSpPr>
        <p:spPr/>
        <p:txBody>
          <a:bodyPr/>
          <a:lstStyle>
            <a:lvl1pPr fontAlgn="base">
              <a:spcBef>
                <a:spcPct val="0"/>
              </a:spcBef>
              <a:spcAft>
                <a:spcPct val="0"/>
              </a:spcAft>
              <a:defRPr>
                <a:latin typeface="Arial" pitchFamily="34" charset="0"/>
                <a:ea typeface="宋体" pitchFamily="2" charset="-122"/>
              </a:defRPr>
            </a:lvl1pPr>
          </a:lstStyle>
          <a:p>
            <a:pPr>
              <a:defRPr/>
            </a:pPr>
            <a:endParaRPr lang="en-US"/>
          </a:p>
        </p:txBody>
      </p:sp>
      <p:sp>
        <p:nvSpPr>
          <p:cNvPr id="6" name="Slide Number Placeholder 5">
            <a:extLst>
              <a:ext uri="{FF2B5EF4-FFF2-40B4-BE49-F238E27FC236}">
                <a16:creationId xmlns:a16="http://schemas.microsoft.com/office/drawing/2014/main" id="{DC0D7795-8A6D-4204-BD1F-B77A88E2492F}"/>
              </a:ext>
            </a:extLst>
          </p:cNvPr>
          <p:cNvSpPr>
            <a:spLocks noGrp="1"/>
          </p:cNvSpPr>
          <p:nvPr>
            <p:ph type="sldNum" sz="quarter" idx="12"/>
          </p:nvPr>
        </p:nvSpPr>
        <p:spPr/>
        <p:txBody>
          <a:bodyPr/>
          <a:lstStyle>
            <a:lvl1pPr>
              <a:defRPr>
                <a:latin typeface="Arial" panose="020B0604020202020204" pitchFamily="34" charset="0"/>
              </a:defRPr>
            </a:lvl1pPr>
          </a:lstStyle>
          <a:p>
            <a:pPr>
              <a:defRPr/>
            </a:pPr>
            <a:fld id="{0B62D4C9-021A-4407-9B04-8E56A5221C46}" type="slidenum">
              <a:rPr lang="en-US" altLang="zh-CN"/>
              <a:pPr>
                <a:defRPr/>
              </a:pPr>
              <a:t>‹#›</a:t>
            </a:fld>
            <a:endParaRPr lang="en-US" altLang="zh-CN"/>
          </a:p>
        </p:txBody>
      </p:sp>
    </p:spTree>
    <p:extLst>
      <p:ext uri="{BB962C8B-B14F-4D97-AF65-F5344CB8AC3E}">
        <p14:creationId xmlns:p14="http://schemas.microsoft.com/office/powerpoint/2010/main" val="996006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4B4A4BB-FFD6-4AA6-A78D-B9C95E30CB7A}"/>
              </a:ext>
            </a:extLst>
          </p:cNvPr>
          <p:cNvSpPr>
            <a:spLocks noGrp="1" noChangeArrowheads="1"/>
          </p:cNvSpPr>
          <p:nvPr>
            <p:ph type="dt" sz="half" idx="10"/>
          </p:nvPr>
        </p:nvSpPr>
        <p:spPr>
          <a:ln/>
        </p:spPr>
        <p:txBody>
          <a:bodyPr/>
          <a:lstStyle>
            <a:lvl1pPr>
              <a:defRPr/>
            </a:lvl1pPr>
          </a:lstStyle>
          <a:p>
            <a:pPr>
              <a:defRPr/>
            </a:pPr>
            <a:fld id="{3E19035D-6A38-481A-9390-2F712B02B0BA}" type="datetime1">
              <a:rPr lang="en-US" altLang="zh-CN" smtClean="0"/>
              <a:t>3/6/2024</a:t>
            </a:fld>
            <a:endParaRPr lang="en-US" altLang="zh-CN"/>
          </a:p>
        </p:txBody>
      </p:sp>
      <p:sp>
        <p:nvSpPr>
          <p:cNvPr id="5" name="Rectangle 5">
            <a:extLst>
              <a:ext uri="{FF2B5EF4-FFF2-40B4-BE49-F238E27FC236}">
                <a16:creationId xmlns:a16="http://schemas.microsoft.com/office/drawing/2014/main" id="{A0FC65A3-1214-470F-A728-9038137B964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E1A7D8B-AEC4-4199-92C8-B1203B4AD47B}"/>
              </a:ext>
            </a:extLst>
          </p:cNvPr>
          <p:cNvSpPr>
            <a:spLocks noGrp="1" noChangeArrowheads="1"/>
          </p:cNvSpPr>
          <p:nvPr>
            <p:ph type="sldNum" sz="quarter" idx="12"/>
          </p:nvPr>
        </p:nvSpPr>
        <p:spPr>
          <a:ln/>
        </p:spPr>
        <p:txBody>
          <a:bodyPr/>
          <a:lstStyle>
            <a:lvl1pPr>
              <a:defRPr/>
            </a:lvl1pPr>
          </a:lstStyle>
          <a:p>
            <a:pPr>
              <a:defRPr/>
            </a:pPr>
            <a:fld id="{CDB5120A-6F91-4E2E-8369-48EB901E51E0}" type="slidenum">
              <a:rPr lang="en-US" altLang="zh-CN"/>
              <a:pPr>
                <a:defRPr/>
              </a:pPr>
              <a:t>‹#›</a:t>
            </a:fld>
            <a:endParaRPr lang="en-US" altLang="zh-CN"/>
          </a:p>
        </p:txBody>
      </p:sp>
    </p:spTree>
    <p:extLst>
      <p:ext uri="{BB962C8B-B14F-4D97-AF65-F5344CB8AC3E}">
        <p14:creationId xmlns:p14="http://schemas.microsoft.com/office/powerpoint/2010/main" val="1894772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94B4A4BB-FFD6-4AA6-A78D-B9C95E30CB7A}"/>
              </a:ext>
            </a:extLst>
          </p:cNvPr>
          <p:cNvSpPr>
            <a:spLocks noGrp="1" noChangeArrowheads="1"/>
          </p:cNvSpPr>
          <p:nvPr>
            <p:ph type="dt" sz="half" idx="10"/>
          </p:nvPr>
        </p:nvSpPr>
        <p:spPr>
          <a:ln/>
        </p:spPr>
        <p:txBody>
          <a:bodyPr/>
          <a:lstStyle>
            <a:lvl1pPr>
              <a:defRPr/>
            </a:lvl1pPr>
          </a:lstStyle>
          <a:p>
            <a:pPr>
              <a:defRPr/>
            </a:pPr>
            <a:fld id="{4C1E98D4-856B-4F74-AEF3-11414D7A26EF}" type="datetime1">
              <a:rPr lang="en-US" altLang="zh-CN" smtClean="0"/>
              <a:t>3/6/2024</a:t>
            </a:fld>
            <a:endParaRPr lang="en-US" altLang="zh-CN"/>
          </a:p>
        </p:txBody>
      </p:sp>
      <p:sp>
        <p:nvSpPr>
          <p:cNvPr id="6" name="Rectangle 5">
            <a:extLst>
              <a:ext uri="{FF2B5EF4-FFF2-40B4-BE49-F238E27FC236}">
                <a16:creationId xmlns:a16="http://schemas.microsoft.com/office/drawing/2014/main" id="{A0FC65A3-1214-470F-A728-9038137B964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E1A7D8B-AEC4-4199-92C8-B1203B4AD47B}"/>
              </a:ext>
            </a:extLst>
          </p:cNvPr>
          <p:cNvSpPr>
            <a:spLocks noGrp="1" noChangeArrowheads="1"/>
          </p:cNvSpPr>
          <p:nvPr>
            <p:ph type="sldNum" sz="quarter" idx="12"/>
          </p:nvPr>
        </p:nvSpPr>
        <p:spPr>
          <a:ln/>
        </p:spPr>
        <p:txBody>
          <a:bodyPr/>
          <a:lstStyle>
            <a:lvl1pPr>
              <a:defRPr/>
            </a:lvl1pPr>
          </a:lstStyle>
          <a:p>
            <a:pPr>
              <a:defRPr/>
            </a:pPr>
            <a:fld id="{1077F040-1EA8-4D0C-8638-175CECB30A00}" type="slidenum">
              <a:rPr lang="en-US" altLang="zh-CN"/>
              <a:pPr>
                <a:defRPr/>
              </a:pPr>
              <a:t>‹#›</a:t>
            </a:fld>
            <a:endParaRPr lang="en-US" altLang="zh-CN"/>
          </a:p>
        </p:txBody>
      </p:sp>
    </p:spTree>
    <p:extLst>
      <p:ext uri="{BB962C8B-B14F-4D97-AF65-F5344CB8AC3E}">
        <p14:creationId xmlns:p14="http://schemas.microsoft.com/office/powerpoint/2010/main" val="68444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94B4A4BB-FFD6-4AA6-A78D-B9C95E30CB7A}"/>
              </a:ext>
            </a:extLst>
          </p:cNvPr>
          <p:cNvSpPr>
            <a:spLocks noGrp="1" noChangeArrowheads="1"/>
          </p:cNvSpPr>
          <p:nvPr>
            <p:ph type="dt" sz="half" idx="10"/>
          </p:nvPr>
        </p:nvSpPr>
        <p:spPr>
          <a:ln/>
        </p:spPr>
        <p:txBody>
          <a:bodyPr/>
          <a:lstStyle>
            <a:lvl1pPr>
              <a:defRPr/>
            </a:lvl1pPr>
          </a:lstStyle>
          <a:p>
            <a:pPr>
              <a:defRPr/>
            </a:pPr>
            <a:fld id="{C608905D-389B-4E8C-B1DB-3D00F3DC888A}" type="datetime1">
              <a:rPr lang="en-US" altLang="zh-CN" smtClean="0"/>
              <a:t>3/6/2024</a:t>
            </a:fld>
            <a:endParaRPr lang="en-US" altLang="zh-CN"/>
          </a:p>
        </p:txBody>
      </p:sp>
      <p:sp>
        <p:nvSpPr>
          <p:cNvPr id="8" name="Rectangle 5">
            <a:extLst>
              <a:ext uri="{FF2B5EF4-FFF2-40B4-BE49-F238E27FC236}">
                <a16:creationId xmlns:a16="http://schemas.microsoft.com/office/drawing/2014/main" id="{A0FC65A3-1214-470F-A728-9038137B964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9E1A7D8B-AEC4-4199-92C8-B1203B4AD47B}"/>
              </a:ext>
            </a:extLst>
          </p:cNvPr>
          <p:cNvSpPr>
            <a:spLocks noGrp="1" noChangeArrowheads="1"/>
          </p:cNvSpPr>
          <p:nvPr>
            <p:ph type="sldNum" sz="quarter" idx="12"/>
          </p:nvPr>
        </p:nvSpPr>
        <p:spPr>
          <a:ln/>
        </p:spPr>
        <p:txBody>
          <a:bodyPr/>
          <a:lstStyle>
            <a:lvl1pPr>
              <a:defRPr/>
            </a:lvl1pPr>
          </a:lstStyle>
          <a:p>
            <a:pPr>
              <a:defRPr/>
            </a:pPr>
            <a:fld id="{93C9EFF1-0E14-4EBE-8EE7-7DBA7F4F20C9}" type="slidenum">
              <a:rPr lang="en-US" altLang="zh-CN"/>
              <a:pPr>
                <a:defRPr/>
              </a:pPr>
              <a:t>‹#›</a:t>
            </a:fld>
            <a:endParaRPr lang="en-US" altLang="zh-CN"/>
          </a:p>
        </p:txBody>
      </p:sp>
    </p:spTree>
    <p:extLst>
      <p:ext uri="{BB962C8B-B14F-4D97-AF65-F5344CB8AC3E}">
        <p14:creationId xmlns:p14="http://schemas.microsoft.com/office/powerpoint/2010/main" val="3673509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4B4A4BB-FFD6-4AA6-A78D-B9C95E30CB7A}"/>
              </a:ext>
            </a:extLst>
          </p:cNvPr>
          <p:cNvSpPr>
            <a:spLocks noGrp="1" noChangeArrowheads="1"/>
          </p:cNvSpPr>
          <p:nvPr>
            <p:ph type="dt" sz="half" idx="10"/>
          </p:nvPr>
        </p:nvSpPr>
        <p:spPr>
          <a:ln/>
        </p:spPr>
        <p:txBody>
          <a:bodyPr/>
          <a:lstStyle>
            <a:lvl1pPr>
              <a:defRPr/>
            </a:lvl1pPr>
          </a:lstStyle>
          <a:p>
            <a:pPr>
              <a:defRPr/>
            </a:pPr>
            <a:fld id="{F89D8754-9C55-4223-8837-64C5A8788D3F}" type="datetime1">
              <a:rPr lang="en-US" altLang="zh-CN" smtClean="0"/>
              <a:t>3/6/2024</a:t>
            </a:fld>
            <a:endParaRPr lang="en-US" altLang="zh-CN"/>
          </a:p>
        </p:txBody>
      </p:sp>
      <p:sp>
        <p:nvSpPr>
          <p:cNvPr id="4" name="Rectangle 5">
            <a:extLst>
              <a:ext uri="{FF2B5EF4-FFF2-40B4-BE49-F238E27FC236}">
                <a16:creationId xmlns:a16="http://schemas.microsoft.com/office/drawing/2014/main" id="{A0FC65A3-1214-470F-A728-9038137B964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9E1A7D8B-AEC4-4199-92C8-B1203B4AD47B}"/>
              </a:ext>
            </a:extLst>
          </p:cNvPr>
          <p:cNvSpPr>
            <a:spLocks noGrp="1" noChangeArrowheads="1"/>
          </p:cNvSpPr>
          <p:nvPr>
            <p:ph type="sldNum" sz="quarter" idx="12"/>
          </p:nvPr>
        </p:nvSpPr>
        <p:spPr>
          <a:ln/>
        </p:spPr>
        <p:txBody>
          <a:bodyPr/>
          <a:lstStyle>
            <a:lvl1pPr>
              <a:defRPr/>
            </a:lvl1pPr>
          </a:lstStyle>
          <a:p>
            <a:pPr>
              <a:defRPr/>
            </a:pPr>
            <a:fld id="{05E12D20-AAB1-41F3-9CE6-90AF0D532F40}" type="slidenum">
              <a:rPr lang="en-US" altLang="zh-CN"/>
              <a:pPr>
                <a:defRPr/>
              </a:pPr>
              <a:t>‹#›</a:t>
            </a:fld>
            <a:endParaRPr lang="en-US" altLang="zh-CN"/>
          </a:p>
        </p:txBody>
      </p:sp>
    </p:spTree>
    <p:extLst>
      <p:ext uri="{BB962C8B-B14F-4D97-AF65-F5344CB8AC3E}">
        <p14:creationId xmlns:p14="http://schemas.microsoft.com/office/powerpoint/2010/main" val="51762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4B4A4BB-FFD6-4AA6-A78D-B9C95E30CB7A}"/>
              </a:ext>
            </a:extLst>
          </p:cNvPr>
          <p:cNvSpPr>
            <a:spLocks noGrp="1" noChangeArrowheads="1"/>
          </p:cNvSpPr>
          <p:nvPr>
            <p:ph type="dt" sz="half" idx="10"/>
          </p:nvPr>
        </p:nvSpPr>
        <p:spPr>
          <a:ln/>
        </p:spPr>
        <p:txBody>
          <a:bodyPr/>
          <a:lstStyle>
            <a:lvl1pPr>
              <a:defRPr/>
            </a:lvl1pPr>
          </a:lstStyle>
          <a:p>
            <a:pPr>
              <a:defRPr/>
            </a:pPr>
            <a:fld id="{23C6D0A8-0726-4912-B699-86A2D5FBED8D}" type="datetime1">
              <a:rPr lang="en-US" altLang="zh-CN" smtClean="0"/>
              <a:t>3/6/2024</a:t>
            </a:fld>
            <a:endParaRPr lang="en-US" altLang="zh-CN"/>
          </a:p>
        </p:txBody>
      </p:sp>
      <p:sp>
        <p:nvSpPr>
          <p:cNvPr id="3" name="Rectangle 5">
            <a:extLst>
              <a:ext uri="{FF2B5EF4-FFF2-40B4-BE49-F238E27FC236}">
                <a16:creationId xmlns:a16="http://schemas.microsoft.com/office/drawing/2014/main" id="{A0FC65A3-1214-470F-A728-9038137B964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9E1A7D8B-AEC4-4199-92C8-B1203B4AD47B}"/>
              </a:ext>
            </a:extLst>
          </p:cNvPr>
          <p:cNvSpPr>
            <a:spLocks noGrp="1" noChangeArrowheads="1"/>
          </p:cNvSpPr>
          <p:nvPr>
            <p:ph type="sldNum" sz="quarter" idx="12"/>
          </p:nvPr>
        </p:nvSpPr>
        <p:spPr>
          <a:ln/>
        </p:spPr>
        <p:txBody>
          <a:bodyPr/>
          <a:lstStyle>
            <a:lvl1pPr>
              <a:defRPr/>
            </a:lvl1pPr>
          </a:lstStyle>
          <a:p>
            <a:pPr>
              <a:defRPr/>
            </a:pPr>
            <a:fld id="{0506169E-DEAB-4099-9A80-D4F80AAC6662}" type="slidenum">
              <a:rPr lang="en-US" altLang="zh-CN"/>
              <a:pPr>
                <a:defRPr/>
              </a:pPr>
              <a:t>‹#›</a:t>
            </a:fld>
            <a:endParaRPr lang="en-US" altLang="zh-CN"/>
          </a:p>
        </p:txBody>
      </p:sp>
    </p:spTree>
    <p:extLst>
      <p:ext uri="{BB962C8B-B14F-4D97-AF65-F5344CB8AC3E}">
        <p14:creationId xmlns:p14="http://schemas.microsoft.com/office/powerpoint/2010/main" val="462103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4B4A4BB-FFD6-4AA6-A78D-B9C95E30CB7A}"/>
              </a:ext>
            </a:extLst>
          </p:cNvPr>
          <p:cNvSpPr>
            <a:spLocks noGrp="1" noChangeArrowheads="1"/>
          </p:cNvSpPr>
          <p:nvPr>
            <p:ph type="dt" sz="half" idx="10"/>
          </p:nvPr>
        </p:nvSpPr>
        <p:spPr>
          <a:ln/>
        </p:spPr>
        <p:txBody>
          <a:bodyPr/>
          <a:lstStyle>
            <a:lvl1pPr>
              <a:defRPr/>
            </a:lvl1pPr>
          </a:lstStyle>
          <a:p>
            <a:pPr>
              <a:defRPr/>
            </a:pPr>
            <a:fld id="{E8DA8098-2903-4ECC-B610-FB172F079D3A}" type="datetime1">
              <a:rPr lang="en-US" altLang="zh-CN" smtClean="0"/>
              <a:t>3/6/2024</a:t>
            </a:fld>
            <a:endParaRPr lang="en-US" altLang="zh-CN"/>
          </a:p>
        </p:txBody>
      </p:sp>
      <p:sp>
        <p:nvSpPr>
          <p:cNvPr id="6" name="Rectangle 5">
            <a:extLst>
              <a:ext uri="{FF2B5EF4-FFF2-40B4-BE49-F238E27FC236}">
                <a16:creationId xmlns:a16="http://schemas.microsoft.com/office/drawing/2014/main" id="{A0FC65A3-1214-470F-A728-9038137B964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E1A7D8B-AEC4-4199-92C8-B1203B4AD47B}"/>
              </a:ext>
            </a:extLst>
          </p:cNvPr>
          <p:cNvSpPr>
            <a:spLocks noGrp="1" noChangeArrowheads="1"/>
          </p:cNvSpPr>
          <p:nvPr>
            <p:ph type="sldNum" sz="quarter" idx="12"/>
          </p:nvPr>
        </p:nvSpPr>
        <p:spPr>
          <a:ln/>
        </p:spPr>
        <p:txBody>
          <a:bodyPr/>
          <a:lstStyle>
            <a:lvl1pPr>
              <a:defRPr/>
            </a:lvl1pPr>
          </a:lstStyle>
          <a:p>
            <a:pPr>
              <a:defRPr/>
            </a:pPr>
            <a:fld id="{872153F3-B7D5-4305-842F-ADE064E364A9}" type="slidenum">
              <a:rPr lang="en-US" altLang="zh-CN"/>
              <a:pPr>
                <a:defRPr/>
              </a:pPr>
              <a:t>‹#›</a:t>
            </a:fld>
            <a:endParaRPr lang="en-US" altLang="zh-CN"/>
          </a:p>
        </p:txBody>
      </p:sp>
    </p:spTree>
    <p:extLst>
      <p:ext uri="{BB962C8B-B14F-4D97-AF65-F5344CB8AC3E}">
        <p14:creationId xmlns:p14="http://schemas.microsoft.com/office/powerpoint/2010/main" val="3719983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4B4A4BB-FFD6-4AA6-A78D-B9C95E30CB7A}"/>
              </a:ext>
            </a:extLst>
          </p:cNvPr>
          <p:cNvSpPr>
            <a:spLocks noGrp="1" noChangeArrowheads="1"/>
          </p:cNvSpPr>
          <p:nvPr>
            <p:ph type="dt" sz="half" idx="10"/>
          </p:nvPr>
        </p:nvSpPr>
        <p:spPr>
          <a:ln/>
        </p:spPr>
        <p:txBody>
          <a:bodyPr/>
          <a:lstStyle>
            <a:lvl1pPr>
              <a:defRPr/>
            </a:lvl1pPr>
          </a:lstStyle>
          <a:p>
            <a:pPr>
              <a:defRPr/>
            </a:pPr>
            <a:fld id="{09B2A6F3-CE4A-493C-B4AE-725F68469B18}" type="datetime1">
              <a:rPr lang="en-US" altLang="zh-CN" smtClean="0"/>
              <a:t>3/6/2024</a:t>
            </a:fld>
            <a:endParaRPr lang="en-US" altLang="zh-CN"/>
          </a:p>
        </p:txBody>
      </p:sp>
      <p:sp>
        <p:nvSpPr>
          <p:cNvPr id="6" name="Rectangle 5">
            <a:extLst>
              <a:ext uri="{FF2B5EF4-FFF2-40B4-BE49-F238E27FC236}">
                <a16:creationId xmlns:a16="http://schemas.microsoft.com/office/drawing/2014/main" id="{A0FC65A3-1214-470F-A728-9038137B964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E1A7D8B-AEC4-4199-92C8-B1203B4AD47B}"/>
              </a:ext>
            </a:extLst>
          </p:cNvPr>
          <p:cNvSpPr>
            <a:spLocks noGrp="1" noChangeArrowheads="1"/>
          </p:cNvSpPr>
          <p:nvPr>
            <p:ph type="sldNum" sz="quarter" idx="12"/>
          </p:nvPr>
        </p:nvSpPr>
        <p:spPr>
          <a:ln/>
        </p:spPr>
        <p:txBody>
          <a:bodyPr/>
          <a:lstStyle>
            <a:lvl1pPr>
              <a:defRPr/>
            </a:lvl1pPr>
          </a:lstStyle>
          <a:p>
            <a:pPr>
              <a:defRPr/>
            </a:pPr>
            <a:fld id="{658CBF99-76A3-46EF-ACF0-5532676637F1}" type="slidenum">
              <a:rPr lang="en-US" altLang="zh-CN"/>
              <a:pPr>
                <a:defRPr/>
              </a:pPr>
              <a:t>‹#›</a:t>
            </a:fld>
            <a:endParaRPr lang="en-US" altLang="zh-CN"/>
          </a:p>
        </p:txBody>
      </p:sp>
    </p:spTree>
    <p:extLst>
      <p:ext uri="{BB962C8B-B14F-4D97-AF65-F5344CB8AC3E}">
        <p14:creationId xmlns:p14="http://schemas.microsoft.com/office/powerpoint/2010/main" val="1090271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2.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endParaRPr lang="zh-CN" altLang="zh-CN"/>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94B4A4BB-FFD6-4AA6-A78D-B9C95E30CB7A}"/>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ECBE232D-74F0-48A7-8034-A213E4B049A7}" type="datetime1">
              <a:rPr lang="en-US" altLang="zh-CN" smtClean="0"/>
              <a:t>3/6/2024</a:t>
            </a:fld>
            <a:endParaRPr lang="en-US" altLang="zh-CN"/>
          </a:p>
        </p:txBody>
      </p:sp>
      <p:sp>
        <p:nvSpPr>
          <p:cNvPr id="1029" name="Rectangle 5">
            <a:extLst>
              <a:ext uri="{FF2B5EF4-FFF2-40B4-BE49-F238E27FC236}">
                <a16:creationId xmlns:a16="http://schemas.microsoft.com/office/drawing/2014/main" id="{A0FC65A3-1214-470F-A728-9038137B9641}"/>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endParaRPr lang="en-US" altLang="zh-CN"/>
          </a:p>
        </p:txBody>
      </p:sp>
      <p:sp>
        <p:nvSpPr>
          <p:cNvPr id="1030" name="Rectangle 6">
            <a:extLst>
              <a:ext uri="{FF2B5EF4-FFF2-40B4-BE49-F238E27FC236}">
                <a16:creationId xmlns:a16="http://schemas.microsoft.com/office/drawing/2014/main" id="{9E1A7D8B-AEC4-4199-92C8-B1203B4AD47B}"/>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2DFB084C-9FB6-4077-8086-DBD5BA37FB2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406" r:id="rId1"/>
    <p:sldLayoutId id="2147484407" r:id="rId2"/>
    <p:sldLayoutId id="2147484408" r:id="rId3"/>
    <p:sldLayoutId id="2147484409" r:id="rId4"/>
    <p:sldLayoutId id="2147484410" r:id="rId5"/>
    <p:sldLayoutId id="2147484411" r:id="rId6"/>
    <p:sldLayoutId id="2147484412" r:id="rId7"/>
    <p:sldLayoutId id="2147484413" r:id="rId8"/>
    <p:sldLayoutId id="2147484414" r:id="rId9"/>
    <p:sldLayoutId id="2147484415" r:id="rId10"/>
    <p:sldLayoutId id="2147484416" r:id="rId11"/>
    <p:sldLayoutId id="2147484417" r:id="rId12"/>
    <p:sldLayoutId id="2147484418" r:id="rId13"/>
    <p:sldLayoutId id="2147484419" r:id="rId14"/>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2B7DF21C-3986-4F66-A3A1-0A71E4A9DDCE}"/>
              </a:ext>
            </a:extLst>
          </p:cNvPr>
          <p:cNvSpPr>
            <a:spLocks/>
          </p:cNvSpPr>
          <p:nvPr/>
        </p:nvSpPr>
        <p:spPr bwMode="auto">
          <a:xfrm>
            <a:off x="-9525" y="-7938"/>
            <a:ext cx="9163050" cy="1041401"/>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solidFill>
                <a:prstClr val="black"/>
              </a:solidFill>
              <a:latin typeface="Constantia"/>
              <a:ea typeface="+mn-ea"/>
            </a:endParaRPr>
          </a:p>
        </p:txBody>
      </p:sp>
      <p:sp>
        <p:nvSpPr>
          <p:cNvPr id="8" name="Freeform 7">
            <a:extLst>
              <a:ext uri="{FF2B5EF4-FFF2-40B4-BE49-F238E27FC236}">
                <a16:creationId xmlns:a16="http://schemas.microsoft.com/office/drawing/2014/main" id="{B46FE612-9BC5-4925-A391-9BC3AFE23F71}"/>
              </a:ext>
            </a:extLst>
          </p:cNvPr>
          <p:cNvSpPr>
            <a:spLocks/>
          </p:cNvSpPr>
          <p:nvPr/>
        </p:nvSpPr>
        <p:spPr bwMode="auto">
          <a:xfrm>
            <a:off x="4381500" y="-7938"/>
            <a:ext cx="4762500" cy="638176"/>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solidFill>
                <a:prstClr val="black"/>
              </a:solidFill>
              <a:latin typeface="Constantia"/>
              <a:ea typeface="+mn-ea"/>
            </a:endParaRPr>
          </a:p>
        </p:txBody>
      </p:sp>
      <p:sp>
        <p:nvSpPr>
          <p:cNvPr id="2052" name="Title Placeholder 8"/>
          <p:cNvSpPr>
            <a:spLocks noGrp="1"/>
          </p:cNvSpPr>
          <p:nvPr>
            <p:ph type="title"/>
          </p:nvPr>
        </p:nvSpPr>
        <p:spPr bwMode="auto">
          <a:xfrm>
            <a:off x="457200" y="7048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0" bIns="0" numCol="1" anchor="b" anchorCtr="0" compatLnSpc="1">
            <a:prstTxWarp prst="textNoShape">
              <a:avLst/>
            </a:prstTxWarp>
          </a:bodyPr>
          <a:lstStyle/>
          <a:p>
            <a:pPr lvl="0"/>
            <a:r>
              <a:rPr lang="en-US" altLang="zh-CN"/>
              <a:t>Click to edit Master title style</a:t>
            </a:r>
          </a:p>
        </p:txBody>
      </p:sp>
      <p:sp>
        <p:nvSpPr>
          <p:cNvPr id="2053" name="Text Placeholder 29"/>
          <p:cNvSpPr>
            <a:spLocks noGrp="1"/>
          </p:cNvSpPr>
          <p:nvPr>
            <p:ph type="body" idx="1"/>
          </p:nvPr>
        </p:nvSpPr>
        <p:spPr bwMode="auto">
          <a:xfrm>
            <a:off x="457200" y="1935163"/>
            <a:ext cx="8229600" cy="438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 name="Date Placeholder 9">
            <a:extLst>
              <a:ext uri="{FF2B5EF4-FFF2-40B4-BE49-F238E27FC236}">
                <a16:creationId xmlns:a16="http://schemas.microsoft.com/office/drawing/2014/main" id="{DCC86B21-3FF3-4A71-85A8-35975051E8E0}"/>
              </a:ext>
            </a:extLst>
          </p:cNvPr>
          <p:cNvSpPr>
            <a:spLocks noGrp="1"/>
          </p:cNvSpPr>
          <p:nvPr>
            <p:ph type="dt" sz="half" idx="2"/>
          </p:nvPr>
        </p:nvSpPr>
        <p:spPr>
          <a:xfrm>
            <a:off x="457200" y="6356350"/>
            <a:ext cx="21336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rgbClr val="04617B">
                    <a:shade val="90000"/>
                  </a:srgbClr>
                </a:solidFill>
                <a:latin typeface="Constantia"/>
                <a:ea typeface="+mn-ea"/>
              </a:defRPr>
            </a:lvl1pPr>
          </a:lstStyle>
          <a:p>
            <a:pPr>
              <a:defRPr/>
            </a:pPr>
            <a:fld id="{8E19412B-5AD8-4D25-B1BB-82B9526CBA09}" type="datetime1">
              <a:rPr lang="en-US" altLang="zh-CN" smtClean="0"/>
              <a:t>3/6/2024</a:t>
            </a:fld>
            <a:endParaRPr lang="en-US"/>
          </a:p>
        </p:txBody>
      </p:sp>
      <p:sp>
        <p:nvSpPr>
          <p:cNvPr id="22" name="Footer Placeholder 21">
            <a:extLst>
              <a:ext uri="{FF2B5EF4-FFF2-40B4-BE49-F238E27FC236}">
                <a16:creationId xmlns:a16="http://schemas.microsoft.com/office/drawing/2014/main" id="{49514CB1-F267-49F8-90EE-C83EFD35E751}"/>
              </a:ext>
            </a:extLst>
          </p:cNvPr>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fontAlgn="auto" latinLnBrk="0" hangingPunct="1">
              <a:spcBef>
                <a:spcPts val="0"/>
              </a:spcBef>
              <a:spcAft>
                <a:spcPts val="0"/>
              </a:spcAft>
              <a:defRPr kumimoji="0" sz="1200">
                <a:solidFill>
                  <a:srgbClr val="04617B">
                    <a:shade val="90000"/>
                  </a:srgbClr>
                </a:solidFill>
                <a:latin typeface="Constantia"/>
                <a:ea typeface="+mn-ea"/>
              </a:defRPr>
            </a:lvl1pPr>
          </a:lstStyle>
          <a:p>
            <a:pPr>
              <a:defRPr/>
            </a:pPr>
            <a:endParaRPr lang="en-US"/>
          </a:p>
        </p:txBody>
      </p:sp>
      <p:sp>
        <p:nvSpPr>
          <p:cNvPr id="18" name="Slide Number Placeholder 17">
            <a:extLst>
              <a:ext uri="{FF2B5EF4-FFF2-40B4-BE49-F238E27FC236}">
                <a16:creationId xmlns:a16="http://schemas.microsoft.com/office/drawing/2014/main" id="{36428D7A-84D4-4EC8-9252-C440599DFCBC}"/>
              </a:ext>
            </a:extLst>
          </p:cNvPr>
          <p:cNvSpPr>
            <a:spLocks noGrp="1"/>
          </p:cNvSpPr>
          <p:nvPr>
            <p:ph type="sldNum" sz="quarter" idx="4"/>
          </p:nvPr>
        </p:nvSpPr>
        <p:spPr>
          <a:xfrm>
            <a:off x="7924800" y="6356350"/>
            <a:ext cx="762000" cy="365125"/>
          </a:xfrm>
          <a:prstGeom prst="rect">
            <a:avLst/>
          </a:prstGeom>
        </p:spPr>
        <p:txBody>
          <a:bodyPr vert="horz" wrap="square" lIns="0" tIns="0" rIns="0" bIns="0" numCol="1" anchor="b" anchorCtr="0" compatLnSpc="1">
            <a:prstTxWarp prst="textNoShape">
              <a:avLst/>
            </a:prstTxWarp>
          </a:bodyPr>
          <a:lstStyle>
            <a:lvl1pPr algn="r" eaLnBrk="1" hangingPunct="1">
              <a:defRPr sz="1200">
                <a:solidFill>
                  <a:srgbClr val="045C75"/>
                </a:solidFill>
                <a:latin typeface="Constantia" panose="02030602050306030303" pitchFamily="18" charset="0"/>
              </a:defRPr>
            </a:lvl1pPr>
          </a:lstStyle>
          <a:p>
            <a:pPr>
              <a:defRPr/>
            </a:pPr>
            <a:fld id="{B3D9FEFC-83E5-4988-A459-5FD9F36CA021}" type="slidenum">
              <a:rPr lang="en-US" altLang="zh-CN"/>
              <a:pPr>
                <a:defRPr/>
              </a:pPr>
              <a:t>‹#›</a:t>
            </a:fld>
            <a:endParaRPr lang="en-US" altLang="zh-CN"/>
          </a:p>
        </p:txBody>
      </p:sp>
      <p:grpSp>
        <p:nvGrpSpPr>
          <p:cNvPr id="2057" name="Group 1"/>
          <p:cNvGrpSpPr>
            <a:grpSpLocks/>
          </p:cNvGrpSpPr>
          <p:nvPr/>
        </p:nvGrpSpPr>
        <p:grpSpPr bwMode="auto">
          <a:xfrm>
            <a:off x="-19050" y="203200"/>
            <a:ext cx="9180513" cy="647700"/>
            <a:chOff x="-19045" y="216550"/>
            <a:chExt cx="9180548" cy="649224"/>
          </a:xfrm>
        </p:grpSpPr>
        <p:sp>
          <p:nvSpPr>
            <p:cNvPr id="12" name="Freeform 11">
              <a:extLst>
                <a:ext uri="{FF2B5EF4-FFF2-40B4-BE49-F238E27FC236}">
                  <a16:creationId xmlns:a16="http://schemas.microsoft.com/office/drawing/2014/main" id="{E0870598-D9C6-4231-B7E6-82CE63B28276}"/>
                </a:ext>
              </a:extLst>
            </p:cNvPr>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solidFill>
                  <a:prstClr val="black"/>
                </a:solidFill>
                <a:latin typeface="Constantia"/>
                <a:ea typeface="+mn-ea"/>
              </a:endParaRPr>
            </a:p>
          </p:txBody>
        </p:sp>
        <p:sp>
          <p:nvSpPr>
            <p:cNvPr id="13" name="Freeform 12">
              <a:extLst>
                <a:ext uri="{FF2B5EF4-FFF2-40B4-BE49-F238E27FC236}">
                  <a16:creationId xmlns:a16="http://schemas.microsoft.com/office/drawing/2014/main" id="{6FB27446-97F9-4E29-9929-8974A458D48F}"/>
                </a:ext>
              </a:extLst>
            </p:cNvPr>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eaLnBrk="1" fontAlgn="auto" hangingPunct="1">
                <a:spcBef>
                  <a:spcPts val="0"/>
                </a:spcBef>
                <a:spcAft>
                  <a:spcPts val="0"/>
                </a:spcAft>
                <a:defRPr/>
              </a:pPr>
              <a:endParaRPr lang="en-US" sz="1800">
                <a:solidFill>
                  <a:prstClr val="black"/>
                </a:solidFill>
                <a:latin typeface="Constantia"/>
                <a:ea typeface="+mn-ea"/>
              </a:endParaRPr>
            </a:p>
          </p:txBody>
        </p:sp>
      </p:grpSp>
    </p:spTree>
  </p:cSld>
  <p:clrMap bg1="lt1" tx1="dk1" bg2="lt2" tx2="dk2" accent1="accent1" accent2="accent2" accent3="accent3" accent4="accent4" accent5="accent5" accent6="accent6" hlink="hlink" folHlink="folHlink"/>
  <p:sldLayoutIdLst>
    <p:sldLayoutId id="2147484420" r:id="rId1"/>
    <p:sldLayoutId id="2147484421" r:id="rId2"/>
    <p:sldLayoutId id="2147484422" r:id="rId3"/>
    <p:sldLayoutId id="2147484423" r:id="rId4"/>
    <p:sldLayoutId id="2147484424" r:id="rId5"/>
    <p:sldLayoutId id="2147484425" r:id="rId6"/>
    <p:sldLayoutId id="2147484426" r:id="rId7"/>
    <p:sldLayoutId id="2147484427" r:id="rId8"/>
    <p:sldLayoutId id="2147484428" r:id="rId9"/>
    <p:sldLayoutId id="2147484429" r:id="rId10"/>
    <p:sldLayoutId id="2147484430" r:id="rId11"/>
  </p:sldLayoutIdLst>
  <p:hf hdr="0" ftr="0" dt="0"/>
  <p:txStyles>
    <p:titleStyle>
      <a:lvl1pPr algn="l" rtl="0" eaLnBrk="0" fontAlgn="base" hangingPunct="0">
        <a:spcBef>
          <a:spcPct val="0"/>
        </a:spcBef>
        <a:spcAft>
          <a:spcPct val="0"/>
        </a:spcAft>
        <a:defRPr sz="5000" kern="1200">
          <a:solidFill>
            <a:schemeClr val="tx2"/>
          </a:solidFill>
          <a:latin typeface="+mj-lt"/>
          <a:ea typeface="+mj-ea"/>
          <a:cs typeface="+mj-cs"/>
        </a:defRPr>
      </a:lvl1pPr>
      <a:lvl2pPr algn="l" rtl="0" eaLnBrk="0" fontAlgn="base" hangingPunct="0">
        <a:spcBef>
          <a:spcPct val="0"/>
        </a:spcBef>
        <a:spcAft>
          <a:spcPct val="0"/>
        </a:spcAft>
        <a:defRPr sz="5000">
          <a:solidFill>
            <a:schemeClr val="tx2"/>
          </a:solidFill>
          <a:latin typeface="Calibri" pitchFamily="34" charset="0"/>
          <a:ea typeface="隶书" pitchFamily="49" charset="-122"/>
        </a:defRPr>
      </a:lvl2pPr>
      <a:lvl3pPr algn="l" rtl="0" eaLnBrk="0" fontAlgn="base" hangingPunct="0">
        <a:spcBef>
          <a:spcPct val="0"/>
        </a:spcBef>
        <a:spcAft>
          <a:spcPct val="0"/>
        </a:spcAft>
        <a:defRPr sz="5000">
          <a:solidFill>
            <a:schemeClr val="tx2"/>
          </a:solidFill>
          <a:latin typeface="Calibri" pitchFamily="34" charset="0"/>
          <a:ea typeface="隶书" pitchFamily="49" charset="-122"/>
        </a:defRPr>
      </a:lvl3pPr>
      <a:lvl4pPr algn="l" rtl="0" eaLnBrk="0" fontAlgn="base" hangingPunct="0">
        <a:spcBef>
          <a:spcPct val="0"/>
        </a:spcBef>
        <a:spcAft>
          <a:spcPct val="0"/>
        </a:spcAft>
        <a:defRPr sz="5000">
          <a:solidFill>
            <a:schemeClr val="tx2"/>
          </a:solidFill>
          <a:latin typeface="Calibri" pitchFamily="34" charset="0"/>
          <a:ea typeface="隶书" pitchFamily="49" charset="-122"/>
        </a:defRPr>
      </a:lvl4pPr>
      <a:lvl5pPr algn="l" rtl="0" eaLnBrk="0" fontAlgn="base" hangingPunct="0">
        <a:spcBef>
          <a:spcPct val="0"/>
        </a:spcBef>
        <a:spcAft>
          <a:spcPct val="0"/>
        </a:spcAft>
        <a:defRPr sz="5000">
          <a:solidFill>
            <a:schemeClr val="tx2"/>
          </a:solidFill>
          <a:latin typeface="Calibri" pitchFamily="34" charset="0"/>
          <a:ea typeface="隶书" pitchFamily="49" charset="-122"/>
        </a:defRPr>
      </a:lvl5pPr>
      <a:lvl6pPr marL="457200" algn="l" rtl="0" fontAlgn="base">
        <a:spcBef>
          <a:spcPct val="0"/>
        </a:spcBef>
        <a:spcAft>
          <a:spcPct val="0"/>
        </a:spcAft>
        <a:defRPr sz="5000">
          <a:solidFill>
            <a:schemeClr val="tx2"/>
          </a:solidFill>
          <a:latin typeface="Calibri" pitchFamily="34" charset="0"/>
          <a:ea typeface="隶书" pitchFamily="49" charset="-122"/>
        </a:defRPr>
      </a:lvl6pPr>
      <a:lvl7pPr marL="914400" algn="l" rtl="0" fontAlgn="base">
        <a:spcBef>
          <a:spcPct val="0"/>
        </a:spcBef>
        <a:spcAft>
          <a:spcPct val="0"/>
        </a:spcAft>
        <a:defRPr sz="5000">
          <a:solidFill>
            <a:schemeClr val="tx2"/>
          </a:solidFill>
          <a:latin typeface="Calibri" pitchFamily="34" charset="0"/>
          <a:ea typeface="隶书" pitchFamily="49" charset="-122"/>
        </a:defRPr>
      </a:lvl7pPr>
      <a:lvl8pPr marL="1371600" algn="l" rtl="0" fontAlgn="base">
        <a:spcBef>
          <a:spcPct val="0"/>
        </a:spcBef>
        <a:spcAft>
          <a:spcPct val="0"/>
        </a:spcAft>
        <a:defRPr sz="5000">
          <a:solidFill>
            <a:schemeClr val="tx2"/>
          </a:solidFill>
          <a:latin typeface="Calibri" pitchFamily="34" charset="0"/>
          <a:ea typeface="隶书" pitchFamily="49" charset="-122"/>
        </a:defRPr>
      </a:lvl8pPr>
      <a:lvl9pPr marL="1828800" algn="l" rtl="0" fontAlgn="base">
        <a:spcBef>
          <a:spcPct val="0"/>
        </a:spcBef>
        <a:spcAft>
          <a:spcPct val="0"/>
        </a:spcAft>
        <a:defRPr sz="5000">
          <a:solidFill>
            <a:schemeClr val="tx2"/>
          </a:solidFill>
          <a:latin typeface="Calibri" pitchFamily="34" charset="0"/>
          <a:ea typeface="隶书" pitchFamily="49" charset="-122"/>
        </a:defRPr>
      </a:lvl9pPr>
    </p:titleStyle>
    <p:bodyStyle>
      <a:lvl1pPr marL="273050" indent="-273050" algn="l" rtl="0" eaLnBrk="0" fontAlgn="base" hangingPunct="0">
        <a:spcBef>
          <a:spcPct val="20000"/>
        </a:spcBef>
        <a:spcAft>
          <a:spcPct val="0"/>
        </a:spcAft>
        <a:buClr>
          <a:srgbClr val="0BD0D9"/>
        </a:buClr>
        <a:buSzPct val="95000"/>
        <a:buFont typeface="Wingdings 2" panose="05020102010507070707" pitchFamily="18" charset="2"/>
        <a:buChar char=""/>
        <a:defRPr sz="2600" kern="1200">
          <a:solidFill>
            <a:schemeClr val="tx1"/>
          </a:solidFill>
          <a:latin typeface="+mn-lt"/>
          <a:ea typeface="+mn-ea"/>
          <a:cs typeface="+mn-cs"/>
        </a:defRPr>
      </a:lvl1pPr>
      <a:lvl2pPr marL="639763" indent="-246063" algn="l" rtl="0" eaLnBrk="0" fontAlgn="base" hangingPunct="0">
        <a:spcBef>
          <a:spcPct val="20000"/>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2pPr>
      <a:lvl3pPr marL="914400" indent="-246063" algn="l" rtl="0" eaLnBrk="0" fontAlgn="base" hangingPunct="0">
        <a:spcBef>
          <a:spcPct val="20000"/>
        </a:spcBef>
        <a:spcAft>
          <a:spcPct val="0"/>
        </a:spcAft>
        <a:buClr>
          <a:schemeClr val="accent2"/>
        </a:buClr>
        <a:buSzPct val="70000"/>
        <a:buFont typeface="Wingdings 2" panose="05020102010507070707" pitchFamily="18" charset="2"/>
        <a:buChar char=""/>
        <a:defRPr sz="2100" kern="1200">
          <a:solidFill>
            <a:schemeClr val="tx1"/>
          </a:solidFill>
          <a:latin typeface="+mn-lt"/>
          <a:ea typeface="+mn-ea"/>
          <a:cs typeface="+mn-cs"/>
        </a:defRPr>
      </a:lvl3pPr>
      <a:lvl4pPr marL="1187450" indent="-209550" algn="l" rtl="0" eaLnBrk="0" fontAlgn="base" hangingPunct="0">
        <a:spcBef>
          <a:spcPct val="20000"/>
        </a:spcBef>
        <a:spcAft>
          <a:spcPct val="0"/>
        </a:spcAft>
        <a:buClr>
          <a:srgbClr val="0BD0D9"/>
        </a:buClr>
        <a:buSzPct val="65000"/>
        <a:buFont typeface="Wingdings 2" panose="05020102010507070707" pitchFamily="18" charset="2"/>
        <a:buChar char=""/>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Clr>
          <a:srgbClr val="10CF9B"/>
        </a:buClr>
        <a:buSzPct val="65000"/>
        <a:buFont typeface="Wingdings 2" panose="05020102010507070707" pitchFamily="18" charset="2"/>
        <a:buChar char=""/>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audio" Target="file:///C:\c\202102\course\Richard%20Clayderman%20-%20Music%20Box%20Dancer.mp3"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notesSlide" Target="../notesSlides/notesSlide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11.png"/><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hyperlink" Target="http://www.bupt.edu.cn/" TargetMode="Externa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3" Type="http://schemas.openxmlformats.org/officeDocument/2006/relationships/tags" Target="../tags/tag10.xml"/><Relationship Id="rId7" Type="http://schemas.openxmlformats.org/officeDocument/2006/relationships/image" Target="../media/image14.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tags" Target="../tags/tag12.xml"/><Relationship Id="rId1" Type="http://schemas.openxmlformats.org/officeDocument/2006/relationships/tags" Target="../tags/tag11.xml"/><Relationship Id="rId5" Type="http://schemas.openxmlformats.org/officeDocument/2006/relationships/image" Target="../media/image16.png"/><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hyperlink" Target="http://www.learnprolognow.org/" TargetMode="Externa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audio" Target="file:///C:\c\202102\course\Richard%20Clayderman%20-%20Music%20Box%20Dancer.mp3" TargetMode="Externa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4.xml"/><Relationship Id="rId1" Type="http://schemas.openxmlformats.org/officeDocument/2006/relationships/vmlDrawing" Target="../drawings/vmlDrawing1.vml"/><Relationship Id="rId4" Type="http://schemas.openxmlformats.org/officeDocument/2006/relationships/image" Target="../media/image17.wmf"/></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altLang="zh-CN" sz="4000" b="1" dirty="0">
                <a:effectLst>
                  <a:outerShdw blurRad="38100" dist="38100" dir="2700000" algn="tl">
                    <a:srgbClr val="000000">
                      <a:alpha val="43137"/>
                    </a:srgbClr>
                  </a:outerShdw>
                </a:effectLst>
              </a:rPr>
              <a:t>1 The Foundations: Logic and Proofs</a:t>
            </a:r>
          </a:p>
        </p:txBody>
      </p:sp>
      <p:sp>
        <p:nvSpPr>
          <p:cNvPr id="4099" name="Rectangle 3"/>
          <p:cNvSpPr>
            <a:spLocks noGrp="1" noChangeArrowheads="1"/>
          </p:cNvSpPr>
          <p:nvPr>
            <p:ph type="body" idx="1"/>
          </p:nvPr>
        </p:nvSpPr>
        <p:spPr>
          <a:xfrm>
            <a:off x="684213" y="1196975"/>
            <a:ext cx="8229600" cy="4525963"/>
          </a:xfrm>
        </p:spPr>
        <p:txBody>
          <a:bodyPr/>
          <a:lstStyle/>
          <a:p>
            <a:pPr marL="0" indent="0" eaLnBrk="1" hangingPunct="1">
              <a:buFontTx/>
              <a:buNone/>
              <a:defRPr/>
            </a:pPr>
            <a:r>
              <a:rPr lang="en-US" altLang="zh-CN" b="1" dirty="0">
                <a:effectLst>
                  <a:outerShdw blurRad="38100" dist="38100" dir="2700000" algn="tl">
                    <a:srgbClr val="000000">
                      <a:alpha val="43137"/>
                    </a:srgbClr>
                  </a:outerShdw>
                </a:effectLst>
              </a:rPr>
              <a:t>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1.1 Propositional Logic </a:t>
            </a:r>
          </a:p>
          <a:p>
            <a:pPr marL="0" indent="0" eaLnBrk="1" hangingPunct="1">
              <a:buFontTx/>
              <a:buNone/>
              <a:defRPr/>
            </a:pPr>
            <a:r>
              <a:rPr lang="en-US" altLang="zh-CN" b="1" dirty="0">
                <a:effectLst>
                  <a:outerShdw blurRad="38100" dist="38100" dir="2700000" algn="tl">
                    <a:srgbClr val="000000">
                      <a:alpha val="43137"/>
                    </a:srgbClr>
                  </a:outerShdw>
                </a:effectLst>
              </a:rPr>
              <a:t>1.2 Applications of Propositional Logic</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1.3 Propositional Equivalences </a:t>
            </a:r>
            <a:br>
              <a:rPr lang="en-US" altLang="zh-CN" b="1" dirty="0">
                <a:effectLst>
                  <a:outerShdw blurRad="38100" dist="38100" dir="2700000" algn="tl">
                    <a:srgbClr val="000000">
                      <a:alpha val="43137"/>
                    </a:srgbClr>
                  </a:outerShdw>
                </a:effectLst>
              </a:rPr>
            </a:br>
            <a:r>
              <a:rPr lang="en-US" altLang="zh-CN" b="1" dirty="0">
                <a:solidFill>
                  <a:srgbClr val="FF0000"/>
                </a:solidFill>
                <a:effectLst>
                  <a:outerShdw blurRad="38100" dist="38100" dir="2700000" algn="tl">
                    <a:srgbClr val="000000">
                      <a:alpha val="43137"/>
                    </a:srgbClr>
                  </a:outerShdw>
                </a:effectLst>
              </a:rPr>
              <a:t>1.4 Predicates and Quantifiers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1.5 Nested Quantifiers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1.6 Rules of Inference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1.7 Introduction to Proofs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1.8 Proof Methods and Strategy </a:t>
            </a:r>
          </a:p>
        </p:txBody>
      </p:sp>
      <p:pic>
        <p:nvPicPr>
          <p:cNvPr id="3" name="Richard Clayderman - Music Box Dancer.mp3">
            <a:hlinkClick r:id="" action="ppaction://media"/>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3924300" y="6045200"/>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08AD3406-4E17-48F3-8E19-7CBE96B87559}"/>
              </a:ext>
            </a:extLst>
          </p:cNvPr>
          <p:cNvSpPr>
            <a:spLocks noGrp="1"/>
          </p:cNvSpPr>
          <p:nvPr>
            <p:ph type="sldNum" sz="quarter" idx="12"/>
          </p:nvPr>
        </p:nvSpPr>
        <p:spPr/>
        <p:txBody>
          <a:bodyPr/>
          <a:lstStyle/>
          <a:p>
            <a:pPr>
              <a:defRPr/>
            </a:pPr>
            <a:fld id="{59ED569F-2F06-480B-BA3C-0CB384A7CB2F}" type="slidenum">
              <a:rPr lang="en-US" altLang="zh-CN" smtClean="0"/>
              <a:pPr>
                <a:defRPr/>
              </a:pPr>
              <a:t>1</a:t>
            </a:fld>
            <a:endParaRPr lang="en-US" altLang="zh-CN"/>
          </a:p>
        </p:txBody>
      </p:sp>
    </p:spTree>
    <p:extLst>
      <p:ext uri="{BB962C8B-B14F-4D97-AF65-F5344CB8AC3E}">
        <p14:creationId xmlns:p14="http://schemas.microsoft.com/office/powerpoint/2010/main" val="3009554038"/>
      </p:ext>
    </p:extLst>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85939"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r>
              <a:rPr lang="en-US" altLang="zh-CN" b="1" dirty="0">
                <a:effectLst>
                  <a:outerShdw blurRad="38100" dist="38100" dir="2700000" algn="tl">
                    <a:srgbClr val="000000">
                      <a:alpha val="43137"/>
                    </a:srgbClr>
                  </a:outerShdw>
                </a:effectLst>
              </a:rPr>
              <a:t> EXAMPLE 2 </a:t>
            </a:r>
          </a:p>
        </p:txBody>
      </p:sp>
      <p:sp>
        <p:nvSpPr>
          <p:cNvPr id="64515" name="Rectangle 3"/>
          <p:cNvSpPr>
            <a:spLocks noGrp="1" noChangeArrowheads="1"/>
          </p:cNvSpPr>
          <p:nvPr>
            <p:ph type="body" idx="1"/>
          </p:nvPr>
        </p:nvSpPr>
        <p:spPr>
          <a:xfrm>
            <a:off x="827584" y="1653381"/>
            <a:ext cx="7381626" cy="2181225"/>
          </a:xfrm>
        </p:spPr>
        <p:txBody>
          <a:bodyPr/>
          <a:lstStyle/>
          <a:p>
            <a:pPr eaLnBrk="1" hangingPunct="1">
              <a:buFont typeface="Wingdings" panose="05000000000000000000" pitchFamily="2" charset="2"/>
              <a:buChar char="n"/>
            </a:pPr>
            <a:r>
              <a:rPr lang="en-US" altLang="zh-CN" b="1" dirty="0">
                <a:effectLst>
                  <a:outerShdw blurRad="38100" dist="38100" dir="2700000" algn="tl">
                    <a:srgbClr val="000000">
                      <a:alpha val="43137"/>
                    </a:srgbClr>
                  </a:outerShdw>
                </a:effectLst>
              </a:rPr>
              <a:t>Let Q(x, y) denote the statement "x = y + 3." What are the truth values of the propositions Q(1, 2) and Q(3, 0)? </a:t>
            </a:r>
          </a:p>
        </p:txBody>
      </p:sp>
      <p:sp>
        <p:nvSpPr>
          <p:cNvPr id="695300" name="Text Box 4"/>
          <p:cNvSpPr txBox="1">
            <a:spLocks noChangeArrowheads="1"/>
          </p:cNvSpPr>
          <p:nvPr/>
        </p:nvSpPr>
        <p:spPr bwMode="auto">
          <a:xfrm>
            <a:off x="827584" y="4034690"/>
            <a:ext cx="7344816" cy="119697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374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仿宋_GB2312"/>
                <a:cs typeface="Times New Roman" panose="02020603050405020304" pitchFamily="18" charset="0"/>
              </a:rPr>
              <a:t>Q(1,2) </a:t>
            </a:r>
            <a:r>
              <a:rPr kumimoji="1"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仿宋_GB2312"/>
                <a:cs typeface="Times New Roman" panose="02020603050405020304" pitchFamily="18" charset="0"/>
                <a:sym typeface="Wingdings" panose="05000000000000000000" pitchFamily="2" charset="2"/>
              </a:rPr>
              <a:t></a:t>
            </a:r>
            <a:r>
              <a:rPr kumimoji="1"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仿宋_GB2312"/>
                <a:cs typeface="Times New Roman" panose="02020603050405020304" pitchFamily="18" charset="0"/>
              </a:rPr>
              <a:t> F</a:t>
            </a:r>
          </a:p>
          <a:p>
            <a:pPr algn="ctr" eaLnBrk="1" hangingPunct="1">
              <a:spcBef>
                <a:spcPct val="0"/>
              </a:spcBef>
              <a:buFontTx/>
              <a:buNone/>
            </a:pPr>
            <a:endParaRPr kumimoji="1"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仿宋_GB2312"/>
              <a:cs typeface="Times New Roman" panose="02020603050405020304" pitchFamily="18" charset="0"/>
            </a:endParaRPr>
          </a:p>
          <a:p>
            <a:pPr algn="ctr" eaLnBrk="1" hangingPunct="1">
              <a:spcBef>
                <a:spcPct val="0"/>
              </a:spcBef>
              <a:buFontTx/>
              <a:buNone/>
            </a:pPr>
            <a:r>
              <a:rPr kumimoji="1"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仿宋_GB2312"/>
                <a:cs typeface="Times New Roman" panose="02020603050405020304" pitchFamily="18" charset="0"/>
              </a:rPr>
              <a:t>Q(3,0)</a:t>
            </a:r>
            <a:r>
              <a:rPr kumimoji="1"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仿宋_GB2312"/>
                <a:cs typeface="Times New Roman" panose="02020603050405020304" pitchFamily="18" charset="0"/>
                <a:sym typeface="Wingdings" panose="05000000000000000000" pitchFamily="2" charset="2"/>
              </a:rPr>
              <a:t></a:t>
            </a:r>
            <a:r>
              <a:rPr kumimoji="1"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仿宋_GB2312"/>
                <a:cs typeface="Times New Roman" panose="02020603050405020304" pitchFamily="18" charset="0"/>
              </a:rPr>
              <a:t> T</a:t>
            </a:r>
          </a:p>
        </p:txBody>
      </p:sp>
      <p:sp>
        <p:nvSpPr>
          <p:cNvPr id="2" name="灯片编号占位符 1">
            <a:extLst>
              <a:ext uri="{FF2B5EF4-FFF2-40B4-BE49-F238E27FC236}">
                <a16:creationId xmlns:a16="http://schemas.microsoft.com/office/drawing/2014/main" id="{E4098636-3475-4C5A-88C7-38E61EE37E63}"/>
              </a:ext>
            </a:extLst>
          </p:cNvPr>
          <p:cNvSpPr>
            <a:spLocks noGrp="1"/>
          </p:cNvSpPr>
          <p:nvPr>
            <p:ph type="sldNum" sz="quarter" idx="12"/>
          </p:nvPr>
        </p:nvSpPr>
        <p:spPr/>
        <p:txBody>
          <a:bodyPr/>
          <a:lstStyle/>
          <a:p>
            <a:pPr>
              <a:defRPr/>
            </a:pPr>
            <a:fld id="{388718E1-E3F4-43CF-945D-5661C3EF8693}" type="slidenum">
              <a:rPr lang="en-US" altLang="zh-CN" smtClean="0"/>
              <a:pPr>
                <a:defRPr/>
              </a:pPr>
              <a:t>10</a:t>
            </a:fld>
            <a:endParaRPr lang="en-US" altLang="zh-CN"/>
          </a:p>
        </p:txBody>
      </p:sp>
    </p:spTree>
    <p:extLst>
      <p:ext uri="{BB962C8B-B14F-4D97-AF65-F5344CB8AC3E}">
        <p14:creationId xmlns:p14="http://schemas.microsoft.com/office/powerpoint/2010/main" val="49832892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5300"/>
                                        </p:tgtEl>
                                        <p:attrNameLst>
                                          <p:attrName>style.visibility</p:attrName>
                                        </p:attrNameLst>
                                      </p:cBhvr>
                                      <p:to>
                                        <p:strVal val="visible"/>
                                      </p:to>
                                    </p:set>
                                    <p:anim calcmode="lin" valueType="num">
                                      <p:cBhvr additive="base">
                                        <p:cTn id="7" dur="500" fill="hold"/>
                                        <p:tgtEl>
                                          <p:spTgt spid="695300"/>
                                        </p:tgtEl>
                                        <p:attrNameLst>
                                          <p:attrName>ppt_x</p:attrName>
                                        </p:attrNameLst>
                                      </p:cBhvr>
                                      <p:tavLst>
                                        <p:tav tm="0">
                                          <p:val>
                                            <p:strVal val="0-#ppt_w/2"/>
                                          </p:val>
                                        </p:tav>
                                        <p:tav tm="100000">
                                          <p:val>
                                            <p:strVal val="#ppt_x"/>
                                          </p:val>
                                        </p:tav>
                                      </p:tavLst>
                                    </p:anim>
                                    <p:anim calcmode="lin" valueType="num">
                                      <p:cBhvr additive="base">
                                        <p:cTn id="8" dur="500" fill="hold"/>
                                        <p:tgtEl>
                                          <p:spTgt spid="6953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300"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en-US" altLang="zh-CN" b="1" dirty="0">
                <a:effectLst>
                  <a:outerShdw blurRad="38100" dist="38100" dir="2700000" algn="tl">
                    <a:srgbClr val="000000">
                      <a:alpha val="43137"/>
                    </a:srgbClr>
                  </a:outerShdw>
                </a:effectLst>
              </a:rPr>
              <a:t>EXAMPLE 3   </a:t>
            </a:r>
          </a:p>
        </p:txBody>
      </p:sp>
      <p:sp>
        <p:nvSpPr>
          <p:cNvPr id="65539" name="Rectangle 3"/>
          <p:cNvSpPr>
            <a:spLocks noGrp="1" noChangeArrowheads="1"/>
          </p:cNvSpPr>
          <p:nvPr>
            <p:ph type="body" idx="1"/>
          </p:nvPr>
        </p:nvSpPr>
        <p:spPr>
          <a:xfrm>
            <a:off x="1290638" y="1731963"/>
            <a:ext cx="6809754" cy="2129085"/>
          </a:xfrm>
        </p:spPr>
        <p:txBody>
          <a:bodyPr/>
          <a:lstStyle/>
          <a:p>
            <a:pPr eaLnBrk="1" hangingPunct="1">
              <a:buFont typeface="Wingdings" panose="05000000000000000000" pitchFamily="2" charset="2"/>
              <a:buChar char="n"/>
            </a:pPr>
            <a:r>
              <a:rPr lang="en-US" altLang="zh-CN" b="1" dirty="0">
                <a:effectLst>
                  <a:outerShdw blurRad="38100" dist="38100" dir="2700000" algn="tl">
                    <a:srgbClr val="000000">
                      <a:alpha val="43137"/>
                    </a:srgbClr>
                  </a:outerShdw>
                </a:effectLst>
              </a:rPr>
              <a:t>R(</a:t>
            </a:r>
            <a:r>
              <a:rPr lang="en-US" altLang="zh-CN" b="1" dirty="0" err="1">
                <a:effectLst>
                  <a:outerShdw blurRad="38100" dist="38100" dir="2700000" algn="tl">
                    <a:srgbClr val="000000">
                      <a:alpha val="43137"/>
                    </a:srgbClr>
                  </a:outerShdw>
                </a:effectLst>
              </a:rPr>
              <a:t>x,y,z</a:t>
            </a:r>
            <a:r>
              <a:rPr lang="en-US" altLang="zh-CN" b="1" dirty="0">
                <a:effectLst>
                  <a:outerShdw blurRad="38100" dist="38100" dir="2700000" algn="tl">
                    <a:srgbClr val="000000">
                      <a:alpha val="43137"/>
                    </a:srgbClr>
                  </a:outerShdw>
                </a:effectLst>
              </a:rPr>
              <a:t>):  </a:t>
            </a:r>
            <a:r>
              <a:rPr lang="en-US" altLang="zh-CN" b="1" dirty="0" err="1">
                <a:effectLst>
                  <a:outerShdw blurRad="38100" dist="38100" dir="2700000" algn="tl">
                    <a:srgbClr val="000000">
                      <a:alpha val="43137"/>
                    </a:srgbClr>
                  </a:outerShdw>
                </a:effectLst>
              </a:rPr>
              <a:t>x+y</a:t>
            </a:r>
            <a:r>
              <a:rPr lang="en-US" altLang="zh-CN" b="1" dirty="0">
                <a:effectLst>
                  <a:outerShdw blurRad="38100" dist="38100" dir="2700000" algn="tl">
                    <a:srgbClr val="000000">
                      <a:alpha val="43137"/>
                    </a:srgbClr>
                  </a:outerShdw>
                </a:effectLst>
              </a:rPr>
              <a:t>=z</a:t>
            </a:r>
          </a:p>
          <a:p>
            <a:pPr eaLnBrk="1" hangingPunct="1">
              <a:buFont typeface="Wingdings" panose="05000000000000000000" pitchFamily="2" charset="2"/>
              <a:buChar char="n"/>
            </a:pPr>
            <a:r>
              <a:rPr lang="en-US" altLang="zh-CN" b="1" dirty="0">
                <a:effectLst>
                  <a:outerShdw blurRad="38100" dist="38100" dir="2700000" algn="tl">
                    <a:srgbClr val="000000">
                      <a:alpha val="43137"/>
                    </a:srgbClr>
                  </a:outerShdw>
                </a:effectLst>
              </a:rPr>
              <a:t>What are the truth values of the propositions R(1, 2, 3) and R(0, 0, 1)?</a:t>
            </a:r>
          </a:p>
        </p:txBody>
      </p:sp>
      <p:sp>
        <p:nvSpPr>
          <p:cNvPr id="696324" name="Text Box 4"/>
          <p:cNvSpPr txBox="1">
            <a:spLocks noChangeArrowheads="1"/>
          </p:cNvSpPr>
          <p:nvPr/>
        </p:nvSpPr>
        <p:spPr bwMode="auto">
          <a:xfrm>
            <a:off x="1403648" y="4070350"/>
            <a:ext cx="6696744" cy="119697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374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dirty="0">
                <a:solidFill>
                  <a:srgbClr val="FF0000"/>
                </a:solidFill>
                <a:latin typeface="Times New Roman" panose="02020603050405020304" pitchFamily="18" charset="0"/>
                <a:ea typeface="仿宋_GB2312"/>
                <a:cs typeface="Times New Roman" panose="02020603050405020304" pitchFamily="18" charset="0"/>
              </a:rPr>
              <a:t>R(1,2,3)</a:t>
            </a:r>
            <a:r>
              <a:rPr kumimoji="1" lang="en-US" altLang="zh-CN" sz="2400" b="1" dirty="0">
                <a:solidFill>
                  <a:srgbClr val="FF0000"/>
                </a:solidFill>
                <a:latin typeface="Times New Roman" panose="02020603050405020304" pitchFamily="18" charset="0"/>
                <a:ea typeface="仿宋_GB2312"/>
                <a:cs typeface="Times New Roman" panose="02020603050405020304" pitchFamily="18" charset="0"/>
                <a:sym typeface="Wingdings" panose="05000000000000000000" pitchFamily="2" charset="2"/>
              </a:rPr>
              <a:t></a:t>
            </a:r>
            <a:r>
              <a:rPr kumimoji="1" lang="en-US" altLang="zh-CN" sz="2400" b="1" dirty="0">
                <a:solidFill>
                  <a:srgbClr val="FF0000"/>
                </a:solidFill>
                <a:latin typeface="Times New Roman" panose="02020603050405020304" pitchFamily="18" charset="0"/>
                <a:ea typeface="仿宋_GB2312"/>
                <a:cs typeface="Times New Roman" panose="02020603050405020304" pitchFamily="18" charset="0"/>
              </a:rPr>
              <a:t>T </a:t>
            </a:r>
          </a:p>
          <a:p>
            <a:pPr algn="ctr" eaLnBrk="1" hangingPunct="1">
              <a:spcBef>
                <a:spcPct val="0"/>
              </a:spcBef>
              <a:buFontTx/>
              <a:buNone/>
            </a:pPr>
            <a:endParaRPr kumimoji="1" lang="en-US" altLang="zh-CN" sz="2400" b="1" dirty="0">
              <a:solidFill>
                <a:srgbClr val="FF0000"/>
              </a:solidFill>
              <a:latin typeface="Times New Roman" panose="02020603050405020304" pitchFamily="18" charset="0"/>
              <a:ea typeface="仿宋_GB2312"/>
              <a:cs typeface="Times New Roman" panose="02020603050405020304" pitchFamily="18" charset="0"/>
            </a:endParaRPr>
          </a:p>
          <a:p>
            <a:pPr algn="ctr" eaLnBrk="1" hangingPunct="1">
              <a:spcBef>
                <a:spcPct val="0"/>
              </a:spcBef>
              <a:buFontTx/>
              <a:buNone/>
            </a:pPr>
            <a:r>
              <a:rPr kumimoji="1" lang="en-US" altLang="zh-CN" sz="2400" b="1" dirty="0">
                <a:solidFill>
                  <a:srgbClr val="FF0000"/>
                </a:solidFill>
                <a:latin typeface="Times New Roman" panose="02020603050405020304" pitchFamily="18" charset="0"/>
                <a:ea typeface="仿宋_GB2312"/>
                <a:cs typeface="Times New Roman" panose="02020603050405020304" pitchFamily="18" charset="0"/>
              </a:rPr>
              <a:t>R(0,0,1)</a:t>
            </a:r>
            <a:r>
              <a:rPr kumimoji="1" lang="en-US" altLang="zh-CN" sz="2400" b="1" dirty="0">
                <a:solidFill>
                  <a:srgbClr val="FF0000"/>
                </a:solidFill>
                <a:latin typeface="Times New Roman" panose="02020603050405020304" pitchFamily="18" charset="0"/>
                <a:ea typeface="仿宋_GB2312"/>
                <a:cs typeface="Times New Roman" panose="02020603050405020304" pitchFamily="18" charset="0"/>
                <a:sym typeface="Wingdings" panose="05000000000000000000" pitchFamily="2" charset="2"/>
              </a:rPr>
              <a:t> </a:t>
            </a:r>
            <a:r>
              <a:rPr kumimoji="1" lang="en-US" altLang="zh-CN" sz="2400" b="1" dirty="0">
                <a:solidFill>
                  <a:srgbClr val="FF0000"/>
                </a:solidFill>
                <a:latin typeface="Times New Roman" panose="02020603050405020304" pitchFamily="18" charset="0"/>
                <a:ea typeface="仿宋_GB2312"/>
                <a:cs typeface="Times New Roman" panose="02020603050405020304" pitchFamily="18" charset="0"/>
              </a:rPr>
              <a:t>F</a:t>
            </a:r>
          </a:p>
        </p:txBody>
      </p:sp>
      <p:sp>
        <p:nvSpPr>
          <p:cNvPr id="2" name="灯片编号占位符 1">
            <a:extLst>
              <a:ext uri="{FF2B5EF4-FFF2-40B4-BE49-F238E27FC236}">
                <a16:creationId xmlns:a16="http://schemas.microsoft.com/office/drawing/2014/main" id="{08AC8445-E11A-44A2-808D-D623E2F2A071}"/>
              </a:ext>
            </a:extLst>
          </p:cNvPr>
          <p:cNvSpPr>
            <a:spLocks noGrp="1"/>
          </p:cNvSpPr>
          <p:nvPr>
            <p:ph type="sldNum" sz="quarter" idx="12"/>
          </p:nvPr>
        </p:nvSpPr>
        <p:spPr/>
        <p:txBody>
          <a:bodyPr/>
          <a:lstStyle/>
          <a:p>
            <a:pPr>
              <a:defRPr/>
            </a:pPr>
            <a:fld id="{388718E1-E3F4-43CF-945D-5661C3EF8693}" type="slidenum">
              <a:rPr lang="en-US" altLang="zh-CN" smtClean="0"/>
              <a:pPr>
                <a:defRPr/>
              </a:pPr>
              <a:t>11</a:t>
            </a:fld>
            <a:endParaRPr lang="en-US" altLang="zh-CN"/>
          </a:p>
        </p:txBody>
      </p:sp>
    </p:spTree>
    <p:extLst>
      <p:ext uri="{BB962C8B-B14F-4D97-AF65-F5344CB8AC3E}">
        <p14:creationId xmlns:p14="http://schemas.microsoft.com/office/powerpoint/2010/main" val="262090616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324"/>
                                        </p:tgtEl>
                                        <p:attrNameLst>
                                          <p:attrName>style.visibility</p:attrName>
                                        </p:attrNameLst>
                                      </p:cBhvr>
                                      <p:to>
                                        <p:strVal val="visible"/>
                                      </p:to>
                                    </p:set>
                                    <p:anim calcmode="lin" valueType="num">
                                      <p:cBhvr additive="base">
                                        <p:cTn id="7" dur="500" fill="hold"/>
                                        <p:tgtEl>
                                          <p:spTgt spid="696324"/>
                                        </p:tgtEl>
                                        <p:attrNameLst>
                                          <p:attrName>ppt_x</p:attrName>
                                        </p:attrNameLst>
                                      </p:cBhvr>
                                      <p:tavLst>
                                        <p:tav tm="0">
                                          <p:val>
                                            <p:strVal val="0-#ppt_w/2"/>
                                          </p:val>
                                        </p:tav>
                                        <p:tav tm="100000">
                                          <p:val>
                                            <p:strVal val="#ppt_x"/>
                                          </p:val>
                                        </p:tav>
                                      </p:tavLst>
                                    </p:anim>
                                    <p:anim calcmode="lin" valueType="num">
                                      <p:cBhvr additive="base">
                                        <p:cTn id="8" dur="500" fill="hold"/>
                                        <p:tgtEl>
                                          <p:spTgt spid="6963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4"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zh-CN"/>
              <a:t>Compound Expressions</a:t>
            </a:r>
          </a:p>
        </p:txBody>
      </p:sp>
      <p:sp>
        <p:nvSpPr>
          <p:cNvPr id="26627" name="Content Placeholder 2"/>
          <p:cNvSpPr>
            <a:spLocks noGrp="1"/>
          </p:cNvSpPr>
          <p:nvPr>
            <p:ph idx="1"/>
          </p:nvPr>
        </p:nvSpPr>
        <p:spPr/>
        <p:txBody>
          <a:bodyPr/>
          <a:lstStyle/>
          <a:p>
            <a:pPr eaLnBrk="1" hangingPunct="1">
              <a:lnSpc>
                <a:spcPct val="80000"/>
              </a:lnSpc>
            </a:pPr>
            <a:r>
              <a:rPr lang="en-US" altLang="zh-CN" sz="2200" dirty="0"/>
              <a:t>Connectives from propositional logic carry over to predicate logic.    </a:t>
            </a:r>
          </a:p>
          <a:p>
            <a:pPr eaLnBrk="1" hangingPunct="1">
              <a:lnSpc>
                <a:spcPct val="80000"/>
              </a:lnSpc>
            </a:pPr>
            <a:r>
              <a:rPr lang="en-US" altLang="zh-CN" sz="2200" dirty="0"/>
              <a:t>If </a:t>
            </a:r>
            <a:r>
              <a:rPr lang="en-US" altLang="zh-CN" sz="2200" i="1" dirty="0"/>
              <a:t>P(x)</a:t>
            </a:r>
            <a:r>
              <a:rPr lang="en-US" altLang="zh-CN" sz="2200" dirty="0"/>
              <a:t> denotes  “</a:t>
            </a:r>
            <a:r>
              <a:rPr lang="en-US" altLang="zh-CN" sz="2200" i="1" dirty="0"/>
              <a:t>x</a:t>
            </a:r>
            <a:r>
              <a:rPr lang="en-US" altLang="zh-CN" sz="2200" dirty="0"/>
              <a:t> &gt; </a:t>
            </a:r>
            <a:r>
              <a:rPr lang="en-US" altLang="zh-CN" sz="2200" dirty="0">
                <a:latin typeface="Cambria Math" panose="02040503050406030204" pitchFamily="18" charset="0"/>
              </a:rPr>
              <a:t>0,”</a:t>
            </a:r>
            <a:r>
              <a:rPr lang="en-US" altLang="zh-CN" sz="2200" dirty="0"/>
              <a:t> find these truth values:</a:t>
            </a:r>
          </a:p>
          <a:p>
            <a:pPr lvl="1" eaLnBrk="1" hangingPunct="1">
              <a:lnSpc>
                <a:spcPct val="80000"/>
              </a:lnSpc>
              <a:buFont typeface="Wingdings 2" panose="05020102010507070707" pitchFamily="18" charset="2"/>
              <a:buNone/>
            </a:pPr>
            <a:r>
              <a:rPr lang="en-US" altLang="zh-CN" sz="2000" dirty="0"/>
              <a:t>P(</a:t>
            </a:r>
            <a:r>
              <a:rPr lang="en-US" altLang="zh-CN" sz="2000" dirty="0">
                <a:latin typeface="Cambria Math" panose="02040503050406030204" pitchFamily="18" charset="0"/>
              </a:rPr>
              <a:t>3</a:t>
            </a:r>
            <a:r>
              <a:rPr lang="en-US" altLang="zh-CN" sz="2000" dirty="0"/>
              <a:t>) </a:t>
            </a:r>
            <a:r>
              <a:rPr lang="en-US" altLang="zh-CN" sz="2000" dirty="0">
                <a:latin typeface="Cambria Math" panose="02040503050406030204" pitchFamily="18" charset="0"/>
              </a:rPr>
              <a:t>∨ P(-1)      </a:t>
            </a:r>
            <a:r>
              <a:rPr lang="en-US" altLang="zh-CN" sz="2000" b="1" dirty="0">
                <a:latin typeface="Cambria Math" panose="02040503050406030204" pitchFamily="18" charset="0"/>
              </a:rPr>
              <a:t>Solution</a:t>
            </a:r>
            <a:r>
              <a:rPr lang="en-US" altLang="zh-CN" sz="2000" dirty="0">
                <a:latin typeface="Cambria Math" panose="02040503050406030204" pitchFamily="18" charset="0"/>
              </a:rPr>
              <a:t>: T</a:t>
            </a:r>
          </a:p>
          <a:p>
            <a:pPr lvl="1" eaLnBrk="1" hangingPunct="1">
              <a:lnSpc>
                <a:spcPct val="80000"/>
              </a:lnSpc>
              <a:buFont typeface="Wingdings 2" panose="05020102010507070707" pitchFamily="18" charset="2"/>
              <a:buNone/>
            </a:pPr>
            <a:r>
              <a:rPr lang="en-US" altLang="zh-CN" sz="2000" dirty="0"/>
              <a:t>P(</a:t>
            </a:r>
            <a:r>
              <a:rPr lang="en-US" altLang="zh-CN" sz="2000" dirty="0">
                <a:latin typeface="Cambria Math" panose="02040503050406030204" pitchFamily="18" charset="0"/>
              </a:rPr>
              <a:t>3</a:t>
            </a:r>
            <a:r>
              <a:rPr lang="en-US" altLang="zh-CN" sz="2000" dirty="0"/>
              <a:t>) </a:t>
            </a:r>
            <a:r>
              <a:rPr lang="en-US" altLang="zh-CN" sz="2000" dirty="0">
                <a:latin typeface="Cambria Math" panose="02040503050406030204" pitchFamily="18" charset="0"/>
              </a:rPr>
              <a:t>∧ P(-1)      </a:t>
            </a:r>
            <a:r>
              <a:rPr lang="en-US" altLang="zh-CN" sz="2000" b="1" dirty="0">
                <a:latin typeface="Cambria Math" panose="02040503050406030204" pitchFamily="18" charset="0"/>
              </a:rPr>
              <a:t>Solution</a:t>
            </a:r>
            <a:r>
              <a:rPr lang="en-US" altLang="zh-CN" sz="2000" dirty="0">
                <a:latin typeface="Cambria Math" panose="02040503050406030204" pitchFamily="18" charset="0"/>
              </a:rPr>
              <a:t>: F</a:t>
            </a:r>
          </a:p>
          <a:p>
            <a:pPr lvl="1" eaLnBrk="1" hangingPunct="1">
              <a:lnSpc>
                <a:spcPct val="80000"/>
              </a:lnSpc>
              <a:buFont typeface="Wingdings 2" panose="05020102010507070707" pitchFamily="18" charset="2"/>
              <a:buNone/>
            </a:pPr>
            <a:r>
              <a:rPr lang="en-US" altLang="zh-CN" sz="2000" dirty="0"/>
              <a:t>P(</a:t>
            </a:r>
            <a:r>
              <a:rPr lang="en-US" altLang="zh-CN" sz="2000" dirty="0">
                <a:latin typeface="Cambria Math" panose="02040503050406030204" pitchFamily="18" charset="0"/>
              </a:rPr>
              <a:t>3</a:t>
            </a:r>
            <a:r>
              <a:rPr lang="en-US" altLang="zh-CN" sz="2000" dirty="0"/>
              <a:t>) </a:t>
            </a:r>
            <a:r>
              <a:rPr lang="en-US" altLang="zh-CN" sz="2000" dirty="0">
                <a:latin typeface="Cambria Math" panose="02040503050406030204" pitchFamily="18" charset="0"/>
              </a:rPr>
              <a:t>→ P(-1)     </a:t>
            </a:r>
            <a:r>
              <a:rPr lang="en-US" altLang="zh-CN" sz="2000" b="1" dirty="0">
                <a:latin typeface="Cambria Math" panose="02040503050406030204" pitchFamily="18" charset="0"/>
              </a:rPr>
              <a:t>Solution</a:t>
            </a:r>
            <a:r>
              <a:rPr lang="en-US" altLang="zh-CN" sz="2000" dirty="0">
                <a:latin typeface="Cambria Math" panose="02040503050406030204" pitchFamily="18" charset="0"/>
              </a:rPr>
              <a:t>: F</a:t>
            </a:r>
          </a:p>
          <a:p>
            <a:pPr lvl="1" eaLnBrk="1" hangingPunct="1">
              <a:lnSpc>
                <a:spcPct val="80000"/>
              </a:lnSpc>
              <a:buFont typeface="Wingdings 2" panose="05020102010507070707" pitchFamily="18" charset="2"/>
              <a:buNone/>
            </a:pPr>
            <a:r>
              <a:rPr lang="en-US" altLang="zh-CN" sz="2000" dirty="0"/>
              <a:t>P(</a:t>
            </a:r>
            <a:r>
              <a:rPr lang="en-US" altLang="zh-CN" sz="2000" dirty="0">
                <a:latin typeface="Cambria Math" panose="02040503050406030204" pitchFamily="18" charset="0"/>
              </a:rPr>
              <a:t>-1</a:t>
            </a:r>
            <a:r>
              <a:rPr lang="en-US" altLang="zh-CN" sz="2000" dirty="0"/>
              <a:t>) </a:t>
            </a:r>
            <a:r>
              <a:rPr lang="en-US" altLang="zh-CN" sz="2000" dirty="0">
                <a:latin typeface="Cambria Math" panose="02040503050406030204" pitchFamily="18" charset="0"/>
              </a:rPr>
              <a:t>→ P(3)     </a:t>
            </a:r>
            <a:r>
              <a:rPr lang="en-US" altLang="zh-CN" sz="2000" b="1" dirty="0">
                <a:latin typeface="Cambria Math" panose="02040503050406030204" pitchFamily="18" charset="0"/>
              </a:rPr>
              <a:t>Solution</a:t>
            </a:r>
            <a:r>
              <a:rPr lang="en-US" altLang="zh-CN" sz="2000" dirty="0">
                <a:latin typeface="Cambria Math" panose="02040503050406030204" pitchFamily="18" charset="0"/>
              </a:rPr>
              <a:t>: T</a:t>
            </a:r>
            <a:endParaRPr lang="en-US" altLang="zh-CN" sz="2000" dirty="0"/>
          </a:p>
          <a:p>
            <a:pPr eaLnBrk="1" hangingPunct="1">
              <a:lnSpc>
                <a:spcPct val="80000"/>
              </a:lnSpc>
            </a:pPr>
            <a:r>
              <a:rPr lang="en-US" altLang="zh-CN" sz="2200" dirty="0"/>
              <a:t>Expressions with variables are not propositions and therefore do not have truth values.  For example,</a:t>
            </a:r>
          </a:p>
          <a:p>
            <a:pPr lvl="1" eaLnBrk="1" hangingPunct="1">
              <a:lnSpc>
                <a:spcPct val="80000"/>
              </a:lnSpc>
              <a:buFont typeface="Wingdings 2" panose="05020102010507070707" pitchFamily="18" charset="2"/>
              <a:buNone/>
            </a:pPr>
            <a:r>
              <a:rPr lang="en-US" altLang="zh-CN" sz="2000" dirty="0"/>
              <a:t>P(</a:t>
            </a:r>
            <a:r>
              <a:rPr lang="en-US" altLang="zh-CN" sz="2000" dirty="0">
                <a:latin typeface="Cambria Math" panose="02040503050406030204" pitchFamily="18" charset="0"/>
              </a:rPr>
              <a:t>3</a:t>
            </a:r>
            <a:r>
              <a:rPr lang="en-US" altLang="zh-CN" sz="2000" dirty="0"/>
              <a:t>) </a:t>
            </a:r>
            <a:r>
              <a:rPr lang="en-US" altLang="zh-CN" sz="2000" dirty="0">
                <a:latin typeface="Cambria Math" panose="02040503050406030204" pitchFamily="18" charset="0"/>
              </a:rPr>
              <a:t>∧ P(</a:t>
            </a:r>
            <a:r>
              <a:rPr lang="en-US" altLang="zh-CN" sz="2000" i="1" dirty="0">
                <a:latin typeface="Cambria Math" panose="02040503050406030204" pitchFamily="18" charset="0"/>
              </a:rPr>
              <a:t>y</a:t>
            </a:r>
            <a:r>
              <a:rPr lang="en-US" altLang="zh-CN" sz="2000" dirty="0">
                <a:latin typeface="Cambria Math" panose="02040503050406030204" pitchFamily="18" charset="0"/>
              </a:rPr>
              <a:t>)      </a:t>
            </a:r>
          </a:p>
          <a:p>
            <a:pPr lvl="1" eaLnBrk="1" hangingPunct="1">
              <a:lnSpc>
                <a:spcPct val="80000"/>
              </a:lnSpc>
              <a:buFont typeface="Wingdings 2" panose="05020102010507070707" pitchFamily="18" charset="2"/>
              <a:buNone/>
            </a:pPr>
            <a:r>
              <a:rPr lang="en-US" altLang="zh-CN" sz="2000" dirty="0"/>
              <a:t>P(</a:t>
            </a:r>
            <a:r>
              <a:rPr lang="en-US" altLang="zh-CN" sz="2000" i="1" dirty="0">
                <a:latin typeface="Cambria Math" panose="02040503050406030204" pitchFamily="18" charset="0"/>
              </a:rPr>
              <a:t>x</a:t>
            </a:r>
            <a:r>
              <a:rPr lang="en-US" altLang="zh-CN" sz="2000" dirty="0"/>
              <a:t>) </a:t>
            </a:r>
            <a:r>
              <a:rPr lang="en-US" altLang="zh-CN" sz="2000" dirty="0">
                <a:latin typeface="Cambria Math" panose="02040503050406030204" pitchFamily="18" charset="0"/>
              </a:rPr>
              <a:t>→ P(</a:t>
            </a:r>
            <a:r>
              <a:rPr lang="en-US" altLang="zh-CN" sz="2000" i="1" dirty="0">
                <a:latin typeface="Cambria Math" panose="02040503050406030204" pitchFamily="18" charset="0"/>
              </a:rPr>
              <a:t>y</a:t>
            </a:r>
            <a:r>
              <a:rPr lang="en-US" altLang="zh-CN" sz="2000" dirty="0">
                <a:latin typeface="Cambria Math" panose="02040503050406030204" pitchFamily="18" charset="0"/>
              </a:rPr>
              <a:t>)     </a:t>
            </a:r>
          </a:p>
          <a:p>
            <a:pPr eaLnBrk="1" hangingPunct="1">
              <a:lnSpc>
                <a:spcPct val="80000"/>
              </a:lnSpc>
            </a:pPr>
            <a:r>
              <a:rPr lang="en-US" altLang="zh-CN" sz="2200" dirty="0"/>
              <a:t>When used with </a:t>
            </a:r>
            <a:r>
              <a:rPr lang="en-US" altLang="zh-CN" sz="2200" dirty="0">
                <a:solidFill>
                  <a:srgbClr val="C00000"/>
                </a:solidFill>
              </a:rPr>
              <a:t>quantifiers</a:t>
            </a:r>
            <a:r>
              <a:rPr lang="en-US" altLang="zh-CN" sz="2200" dirty="0"/>
              <a:t> (to be introduced next), these expressions (propositional functions) become propositions.</a:t>
            </a:r>
          </a:p>
          <a:p>
            <a:pPr lvl="1" eaLnBrk="1" hangingPunct="1">
              <a:lnSpc>
                <a:spcPct val="80000"/>
              </a:lnSpc>
            </a:pPr>
            <a:endParaRPr lang="en-US" altLang="zh-CN" sz="2000" dirty="0"/>
          </a:p>
          <a:p>
            <a:pPr lvl="1" eaLnBrk="1" hangingPunct="1">
              <a:lnSpc>
                <a:spcPct val="80000"/>
              </a:lnSpc>
            </a:pPr>
            <a:endParaRPr lang="en-US" altLang="zh-CN" sz="2000" dirty="0"/>
          </a:p>
        </p:txBody>
      </p:sp>
      <p:sp>
        <p:nvSpPr>
          <p:cNvPr id="2" name="灯片编号占位符 1">
            <a:extLst>
              <a:ext uri="{FF2B5EF4-FFF2-40B4-BE49-F238E27FC236}">
                <a16:creationId xmlns:a16="http://schemas.microsoft.com/office/drawing/2014/main" id="{444E448C-6FEB-46F1-A79C-60E0C3DF54A5}"/>
              </a:ext>
            </a:extLst>
          </p:cNvPr>
          <p:cNvSpPr>
            <a:spLocks noGrp="1"/>
          </p:cNvSpPr>
          <p:nvPr>
            <p:ph type="sldNum" sz="quarter" idx="12"/>
          </p:nvPr>
        </p:nvSpPr>
        <p:spPr/>
        <p:txBody>
          <a:bodyPr/>
          <a:lstStyle/>
          <a:p>
            <a:pPr>
              <a:defRPr/>
            </a:pPr>
            <a:fld id="{388718E1-E3F4-43CF-945D-5661C3EF8693}" type="slidenum">
              <a:rPr lang="en-US" altLang="zh-CN" smtClean="0"/>
              <a:pPr>
                <a:defRPr/>
              </a:pPr>
              <a:t>12</a:t>
            </a:fld>
            <a:endParaRPr lang="en-US" altLang="zh-CN"/>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1560" y="188640"/>
            <a:ext cx="8229600" cy="1143000"/>
          </a:xfrm>
        </p:spPr>
        <p:txBody>
          <a:bodyPr/>
          <a:lstStyle/>
          <a:p>
            <a:pPr algn="ctr" eaLnBrk="1" hangingPunct="1"/>
            <a:r>
              <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Section Summary</a:t>
            </a:r>
          </a:p>
        </p:txBody>
      </p:sp>
      <p:sp>
        <p:nvSpPr>
          <p:cNvPr id="21507" name="Content Placeholder 2"/>
          <p:cNvSpPr>
            <a:spLocks noGrp="1"/>
          </p:cNvSpPr>
          <p:nvPr>
            <p:ph idx="1"/>
          </p:nvPr>
        </p:nvSpPr>
        <p:spPr>
          <a:xfrm>
            <a:off x="1619672" y="1628800"/>
            <a:ext cx="6623175" cy="4389437"/>
          </a:xfrm>
        </p:spPr>
        <p:txBody>
          <a:bodyPr/>
          <a:lstStyle/>
          <a:p>
            <a:pPr eaLnBrk="1" hangingPunct="1">
              <a:buFont typeface="Wingdings" panose="05000000000000000000" pitchFamily="2" charset="2"/>
              <a:buChar char="n"/>
            </a:pPr>
            <a:r>
              <a:rPr lang="en-US" altLang="zh-CN" dirty="0"/>
              <a:t>Predicates </a:t>
            </a:r>
          </a:p>
          <a:p>
            <a:pPr eaLnBrk="1" hangingPunct="1">
              <a:buFont typeface="Wingdings" panose="05000000000000000000" pitchFamily="2" charset="2"/>
              <a:buChar char="n"/>
            </a:pPr>
            <a:r>
              <a:rPr lang="en-US" altLang="zh-CN" dirty="0"/>
              <a:t>Variables</a:t>
            </a:r>
          </a:p>
          <a:p>
            <a:pPr eaLnBrk="1" hangingPunct="1">
              <a:buFont typeface="Wingdings" panose="05000000000000000000" pitchFamily="2" charset="2"/>
              <a:buChar char="n"/>
            </a:pPr>
            <a:r>
              <a:rPr lang="en-US" altLang="zh-CN" dirty="0">
                <a:solidFill>
                  <a:srgbClr val="FF0000"/>
                </a:solidFill>
              </a:rPr>
              <a:t>Quantifiers</a:t>
            </a:r>
          </a:p>
          <a:p>
            <a:pPr lvl="1" eaLnBrk="1" hangingPunct="1"/>
            <a:r>
              <a:rPr lang="en-US" altLang="zh-CN" dirty="0">
                <a:solidFill>
                  <a:srgbClr val="FF0000"/>
                </a:solidFill>
              </a:rPr>
              <a:t>Universal Quantifier</a:t>
            </a:r>
          </a:p>
          <a:p>
            <a:pPr lvl="1" eaLnBrk="1" hangingPunct="1"/>
            <a:r>
              <a:rPr lang="en-US" altLang="zh-CN" dirty="0">
                <a:solidFill>
                  <a:srgbClr val="FF0000"/>
                </a:solidFill>
              </a:rPr>
              <a:t>Existential Quantifier</a:t>
            </a:r>
          </a:p>
          <a:p>
            <a:pPr eaLnBrk="1" hangingPunct="1">
              <a:buFont typeface="Wingdings" panose="05000000000000000000" pitchFamily="2" charset="2"/>
              <a:buChar char="n"/>
            </a:pPr>
            <a:r>
              <a:rPr lang="en-US" altLang="zh-CN" dirty="0"/>
              <a:t>Negating Quantifiers</a:t>
            </a:r>
          </a:p>
          <a:p>
            <a:pPr lvl="1" eaLnBrk="1" hangingPunct="1"/>
            <a:r>
              <a:rPr lang="en-US" altLang="zh-CN" dirty="0"/>
              <a:t>De Morgan’s Laws for Quantifiers</a:t>
            </a:r>
          </a:p>
          <a:p>
            <a:pPr eaLnBrk="1" hangingPunct="1">
              <a:buFont typeface="Wingdings" panose="05000000000000000000" pitchFamily="2" charset="2"/>
              <a:buChar char="n"/>
            </a:pPr>
            <a:r>
              <a:rPr lang="en-US" altLang="zh-CN" dirty="0"/>
              <a:t>Translating English to Logic</a:t>
            </a:r>
          </a:p>
          <a:p>
            <a:pPr eaLnBrk="1" hangingPunct="1">
              <a:buFont typeface="Wingdings" panose="05000000000000000000" pitchFamily="2" charset="2"/>
              <a:buChar char="n"/>
            </a:pPr>
            <a:r>
              <a:rPr lang="en-US" altLang="zh-CN" dirty="0"/>
              <a:t>Logic Programming (</a:t>
            </a:r>
            <a:r>
              <a:rPr lang="en-US" altLang="zh-CN" i="1" dirty="0"/>
              <a:t>optional</a:t>
            </a:r>
            <a:r>
              <a:rPr lang="en-US" altLang="zh-CN" dirty="0"/>
              <a:t>)</a:t>
            </a:r>
          </a:p>
          <a:p>
            <a:pPr eaLnBrk="1" hangingPunct="1"/>
            <a:endParaRPr lang="en-US" altLang="zh-CN" dirty="0"/>
          </a:p>
          <a:p>
            <a:pPr lvl="1" eaLnBrk="1" hangingPunct="1">
              <a:buFont typeface="Wingdings 2" panose="05020102010507070707" pitchFamily="18" charset="2"/>
              <a:buNone/>
            </a:pPr>
            <a:endParaRPr lang="en-US" altLang="zh-CN" dirty="0"/>
          </a:p>
          <a:p>
            <a:pPr eaLnBrk="1" hangingPunct="1"/>
            <a:endParaRPr lang="en-US" altLang="zh-CN" dirty="0"/>
          </a:p>
        </p:txBody>
      </p:sp>
      <p:sp>
        <p:nvSpPr>
          <p:cNvPr id="2" name="灯片编号占位符 1">
            <a:extLst>
              <a:ext uri="{FF2B5EF4-FFF2-40B4-BE49-F238E27FC236}">
                <a16:creationId xmlns:a16="http://schemas.microsoft.com/office/drawing/2014/main" id="{D91AF3D2-F1A0-43E4-83D9-773CBD9CEFA8}"/>
              </a:ext>
            </a:extLst>
          </p:cNvPr>
          <p:cNvSpPr>
            <a:spLocks noGrp="1"/>
          </p:cNvSpPr>
          <p:nvPr>
            <p:ph type="sldNum" sz="quarter" idx="12"/>
          </p:nvPr>
        </p:nvSpPr>
        <p:spPr/>
        <p:txBody>
          <a:bodyPr/>
          <a:lstStyle/>
          <a:p>
            <a:pPr>
              <a:defRPr/>
            </a:pPr>
            <a:fld id="{388718E1-E3F4-43CF-945D-5661C3EF8693}" type="slidenum">
              <a:rPr lang="en-US" altLang="zh-CN" smtClean="0"/>
              <a:pPr>
                <a:defRPr/>
              </a:pPr>
              <a:t>13</a:t>
            </a:fld>
            <a:endParaRPr lang="en-US" altLang="zh-CN"/>
          </a:p>
        </p:txBody>
      </p:sp>
    </p:spTree>
    <p:extLst>
      <p:ext uri="{BB962C8B-B14F-4D97-AF65-F5344CB8AC3E}">
        <p14:creationId xmlns:p14="http://schemas.microsoft.com/office/powerpoint/2010/main" val="90304035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zh-CN" dirty="0"/>
              <a:t>Quantifiers </a:t>
            </a:r>
            <a:r>
              <a:rPr lang="zh-CN" altLang="en-US" dirty="0"/>
              <a:t>量词</a:t>
            </a:r>
            <a:endParaRPr lang="en-US" altLang="zh-CN" dirty="0"/>
          </a:p>
        </p:txBody>
      </p:sp>
      <p:sp>
        <p:nvSpPr>
          <p:cNvPr id="3" name="Content Placeholder 2">
            <a:extLst>
              <a:ext uri="{FF2B5EF4-FFF2-40B4-BE49-F238E27FC236}">
                <a16:creationId xmlns:a16="http://schemas.microsoft.com/office/drawing/2014/main" id="{5DCFBB42-024F-45FE-AEC8-DF6C9606F15C}"/>
              </a:ext>
            </a:extLst>
          </p:cNvPr>
          <p:cNvSpPr>
            <a:spLocks noGrp="1"/>
          </p:cNvSpPr>
          <p:nvPr>
            <p:ph idx="1"/>
          </p:nvPr>
        </p:nvSpPr>
        <p:spPr>
          <a:xfrm>
            <a:off x="457200" y="1268761"/>
            <a:ext cx="8867328" cy="5055840"/>
          </a:xfrm>
        </p:spPr>
        <p:txBody>
          <a:bodyPr>
            <a:normAutofit fontScale="92500" lnSpcReduction="20000"/>
          </a:bodyPr>
          <a:lstStyle/>
          <a:p>
            <a:pPr eaLnBrk="1" fontAlgn="auto" hangingPunct="1">
              <a:spcAft>
                <a:spcPts val="0"/>
              </a:spcAft>
              <a:buClr>
                <a:schemeClr val="accent3"/>
              </a:buClr>
              <a:defRPr/>
            </a:pPr>
            <a:r>
              <a:rPr lang="en-US" b="0" dirty="0"/>
              <a:t>We need </a:t>
            </a:r>
            <a:r>
              <a:rPr lang="en-US" b="0" i="1" dirty="0"/>
              <a:t>quantifiers</a:t>
            </a:r>
            <a:r>
              <a:rPr lang="en-US" b="0" dirty="0"/>
              <a:t> to express the meaning of English words including </a:t>
            </a:r>
            <a:r>
              <a:rPr lang="en-US" b="0" i="1" dirty="0"/>
              <a:t>all</a:t>
            </a:r>
            <a:r>
              <a:rPr lang="en-US" b="0" dirty="0"/>
              <a:t> and </a:t>
            </a:r>
            <a:r>
              <a:rPr lang="en-US" b="0" i="1" dirty="0"/>
              <a:t>some</a:t>
            </a:r>
            <a:r>
              <a:rPr lang="en-US" b="0" dirty="0"/>
              <a:t>:</a:t>
            </a:r>
          </a:p>
          <a:p>
            <a:pPr marL="850392" lvl="1" indent="-457200" eaLnBrk="1" fontAlgn="auto" hangingPunct="1">
              <a:spcAft>
                <a:spcPts val="0"/>
              </a:spcAft>
              <a:defRPr/>
            </a:pPr>
            <a:r>
              <a:rPr lang="en-US" b="0" dirty="0"/>
              <a:t>“All men are Mortal.”</a:t>
            </a:r>
          </a:p>
          <a:p>
            <a:pPr marL="850392" lvl="1" indent="-457200" eaLnBrk="1" fontAlgn="auto" hangingPunct="1">
              <a:spcAft>
                <a:spcPts val="0"/>
              </a:spcAft>
              <a:defRPr/>
            </a:pPr>
            <a:r>
              <a:rPr lang="en-US" b="0" dirty="0"/>
              <a:t>“Some cats do not have fur.”</a:t>
            </a:r>
          </a:p>
          <a:p>
            <a:pPr eaLnBrk="1" fontAlgn="auto" hangingPunct="1">
              <a:spcAft>
                <a:spcPts val="0"/>
              </a:spcAft>
              <a:buClr>
                <a:schemeClr val="accent3"/>
              </a:buClr>
              <a:defRPr/>
            </a:pPr>
            <a:r>
              <a:rPr lang="en-US" b="0" dirty="0"/>
              <a:t>The two most important quantifiers are:</a:t>
            </a:r>
          </a:p>
          <a:p>
            <a:pPr marL="850392" lvl="1" indent="-457200" eaLnBrk="1" fontAlgn="auto" hangingPunct="1">
              <a:spcAft>
                <a:spcPts val="0"/>
              </a:spcAft>
              <a:defRPr/>
            </a:pPr>
            <a:r>
              <a:rPr lang="en-US" b="0" i="1" dirty="0"/>
              <a:t>Universal Quantifier </a:t>
            </a:r>
            <a:r>
              <a:rPr lang="en-US" b="0" dirty="0"/>
              <a:t>(</a:t>
            </a:r>
            <a:r>
              <a:rPr lang="zh-CN" altLang="en-US" b="0" dirty="0"/>
              <a:t>全称量词</a:t>
            </a:r>
            <a:r>
              <a:rPr lang="en-US" b="0" dirty="0"/>
              <a:t>)</a:t>
            </a:r>
            <a:r>
              <a:rPr lang="en-US" altLang="zh-CN" b="0" dirty="0"/>
              <a:t>,</a:t>
            </a:r>
            <a:r>
              <a:rPr lang="en-US" b="0" dirty="0"/>
              <a:t> </a:t>
            </a:r>
            <a:r>
              <a:rPr lang="en-US" b="0" dirty="0">
                <a:sym typeface="Symbol"/>
              </a:rPr>
              <a:t>“</a:t>
            </a:r>
            <a:r>
              <a:rPr lang="en-US" b="0" dirty="0"/>
              <a:t>For all,” </a:t>
            </a:r>
            <a:r>
              <a:rPr lang="zh-CN" altLang="en-US" b="0" dirty="0"/>
              <a:t>：</a:t>
            </a:r>
            <a:r>
              <a:rPr lang="en-US" b="0" dirty="0"/>
              <a:t> </a:t>
            </a:r>
            <a:r>
              <a:rPr lang="en-US" sz="2800" b="0" dirty="0">
                <a:solidFill>
                  <a:srgbClr val="C00000"/>
                </a:solidFill>
                <a:sym typeface="Symbol"/>
              </a:rPr>
              <a:t></a:t>
            </a:r>
            <a:endParaRPr lang="en-US" b="0" dirty="0">
              <a:solidFill>
                <a:srgbClr val="C00000"/>
              </a:solidFill>
            </a:endParaRPr>
          </a:p>
          <a:p>
            <a:pPr marL="850392" lvl="1" indent="-457200" eaLnBrk="1" fontAlgn="auto" hangingPunct="1">
              <a:spcAft>
                <a:spcPts val="0"/>
              </a:spcAft>
              <a:defRPr/>
            </a:pPr>
            <a:r>
              <a:rPr lang="en-US" b="0" i="1" dirty="0"/>
              <a:t>Existential Quantifier </a:t>
            </a:r>
            <a:r>
              <a:rPr lang="en-US" altLang="zh-CN" b="0" dirty="0"/>
              <a:t>(</a:t>
            </a:r>
            <a:r>
              <a:rPr lang="zh-CN" altLang="en-US" b="0" dirty="0"/>
              <a:t>存在量词</a:t>
            </a:r>
            <a:r>
              <a:rPr lang="en-US" altLang="zh-CN" b="0" dirty="0"/>
              <a:t>)</a:t>
            </a:r>
            <a:r>
              <a:rPr lang="en-US" b="0" dirty="0"/>
              <a:t>, “There exists,” </a:t>
            </a:r>
            <a:r>
              <a:rPr lang="zh-CN" altLang="en-US" b="0" dirty="0"/>
              <a:t>：</a:t>
            </a:r>
            <a:r>
              <a:rPr lang="en-US" b="0" dirty="0"/>
              <a:t> </a:t>
            </a:r>
            <a:r>
              <a:rPr lang="en-US" sz="2800" b="0" dirty="0">
                <a:solidFill>
                  <a:srgbClr val="C00000"/>
                </a:solidFill>
                <a:sym typeface="Symbol"/>
              </a:rPr>
              <a:t></a:t>
            </a:r>
            <a:endParaRPr lang="en-US" b="0" dirty="0">
              <a:solidFill>
                <a:srgbClr val="C00000"/>
              </a:solidFill>
            </a:endParaRPr>
          </a:p>
          <a:p>
            <a:pPr eaLnBrk="1" fontAlgn="auto" hangingPunct="1">
              <a:spcAft>
                <a:spcPts val="0"/>
              </a:spcAft>
              <a:buClr>
                <a:schemeClr val="accent3"/>
              </a:buClr>
              <a:defRPr/>
            </a:pPr>
            <a:r>
              <a:rPr lang="en-US" b="0" dirty="0"/>
              <a:t>We write  as in </a:t>
            </a:r>
            <a:r>
              <a:rPr lang="en-US" b="0" dirty="0">
                <a:sym typeface="Symbol"/>
              </a:rPr>
              <a:t></a:t>
            </a:r>
            <a:r>
              <a:rPr lang="en-US" b="0" i="1" dirty="0">
                <a:sym typeface="Symbol"/>
              </a:rPr>
              <a:t>x P</a:t>
            </a:r>
            <a:r>
              <a:rPr lang="en-US" b="0" dirty="0">
                <a:sym typeface="Symbol"/>
              </a:rPr>
              <a:t>(</a:t>
            </a:r>
            <a:r>
              <a:rPr lang="en-US" b="0" i="1" dirty="0">
                <a:sym typeface="Symbol"/>
              </a:rPr>
              <a:t>x</a:t>
            </a:r>
            <a:r>
              <a:rPr lang="en-US" b="0" dirty="0">
                <a:sym typeface="Symbol"/>
              </a:rPr>
              <a:t>) and </a:t>
            </a:r>
            <a:r>
              <a:rPr lang="en-US" b="0" i="1" dirty="0">
                <a:sym typeface="Symbol"/>
              </a:rPr>
              <a:t>x P</a:t>
            </a:r>
            <a:r>
              <a:rPr lang="en-US" b="0" dirty="0">
                <a:sym typeface="Symbol"/>
              </a:rPr>
              <a:t>(</a:t>
            </a:r>
            <a:r>
              <a:rPr lang="en-US" b="0" i="1" dirty="0">
                <a:sym typeface="Symbol"/>
              </a:rPr>
              <a:t>x</a:t>
            </a:r>
            <a:r>
              <a:rPr lang="en-US" b="0" dirty="0">
                <a:sym typeface="Symbol"/>
              </a:rPr>
              <a:t>).</a:t>
            </a:r>
          </a:p>
          <a:p>
            <a:pPr eaLnBrk="1" fontAlgn="auto" hangingPunct="1">
              <a:spcAft>
                <a:spcPts val="0"/>
              </a:spcAft>
              <a:buClr>
                <a:schemeClr val="accent3"/>
              </a:buClr>
              <a:defRPr/>
            </a:pPr>
            <a:r>
              <a:rPr lang="en-US" b="0" dirty="0">
                <a:sym typeface="Symbol"/>
              </a:rPr>
              <a:t></a:t>
            </a:r>
            <a:r>
              <a:rPr lang="en-US" b="0" i="1" dirty="0">
                <a:sym typeface="Symbol"/>
              </a:rPr>
              <a:t>x P</a:t>
            </a:r>
            <a:r>
              <a:rPr lang="en-US" b="0" dirty="0">
                <a:sym typeface="Symbol"/>
              </a:rPr>
              <a:t>(</a:t>
            </a:r>
            <a:r>
              <a:rPr lang="en-US" b="0" i="1" dirty="0">
                <a:sym typeface="Symbol"/>
              </a:rPr>
              <a:t>x</a:t>
            </a:r>
            <a:r>
              <a:rPr lang="en-US" b="0" dirty="0">
                <a:sym typeface="Symbol"/>
              </a:rPr>
              <a:t>) asserts </a:t>
            </a:r>
            <a:r>
              <a:rPr lang="en-US" b="0" i="1" dirty="0">
                <a:sym typeface="Symbol"/>
              </a:rPr>
              <a:t>P</a:t>
            </a:r>
            <a:r>
              <a:rPr lang="en-US" b="0" dirty="0">
                <a:sym typeface="Symbol"/>
              </a:rPr>
              <a:t>(</a:t>
            </a:r>
            <a:r>
              <a:rPr lang="en-US" b="0" i="1" dirty="0">
                <a:sym typeface="Symbol"/>
              </a:rPr>
              <a:t>x</a:t>
            </a:r>
            <a:r>
              <a:rPr lang="en-US" b="0" dirty="0">
                <a:sym typeface="Symbol"/>
              </a:rPr>
              <a:t>) is true for </a:t>
            </a:r>
            <a:r>
              <a:rPr lang="en-US" b="0" u="sng" dirty="0">
                <a:sym typeface="Symbol"/>
              </a:rPr>
              <a:t>every</a:t>
            </a:r>
            <a:r>
              <a:rPr lang="en-US" b="0" dirty="0">
                <a:sym typeface="Symbol"/>
              </a:rPr>
              <a:t> </a:t>
            </a:r>
            <a:r>
              <a:rPr lang="en-US" b="0" i="1" dirty="0">
                <a:sym typeface="Symbol"/>
              </a:rPr>
              <a:t>x</a:t>
            </a:r>
            <a:r>
              <a:rPr lang="en-US" b="0" dirty="0">
                <a:sym typeface="Symbol"/>
              </a:rPr>
              <a:t> in the </a:t>
            </a:r>
            <a:r>
              <a:rPr lang="en-US" b="0" i="1" dirty="0">
                <a:sym typeface="Symbol"/>
              </a:rPr>
              <a:t>domain</a:t>
            </a:r>
            <a:r>
              <a:rPr lang="en-US" b="0" dirty="0">
                <a:sym typeface="Symbol"/>
              </a:rPr>
              <a:t>.</a:t>
            </a:r>
          </a:p>
          <a:p>
            <a:pPr eaLnBrk="1" fontAlgn="auto" hangingPunct="1">
              <a:spcAft>
                <a:spcPts val="0"/>
              </a:spcAft>
              <a:buClr>
                <a:schemeClr val="accent3"/>
              </a:buClr>
              <a:defRPr/>
            </a:pPr>
            <a:r>
              <a:rPr lang="en-US" b="0" dirty="0">
                <a:sym typeface="Symbol"/>
              </a:rPr>
              <a:t></a:t>
            </a:r>
            <a:r>
              <a:rPr lang="en-US" b="0" i="1" dirty="0">
                <a:sym typeface="Symbol"/>
              </a:rPr>
              <a:t>x P</a:t>
            </a:r>
            <a:r>
              <a:rPr lang="en-US" b="0" dirty="0">
                <a:sym typeface="Symbol"/>
              </a:rPr>
              <a:t>(</a:t>
            </a:r>
            <a:r>
              <a:rPr lang="en-US" b="0" i="1" dirty="0">
                <a:sym typeface="Symbol"/>
              </a:rPr>
              <a:t>x</a:t>
            </a:r>
            <a:r>
              <a:rPr lang="en-US" b="0" dirty="0">
                <a:sym typeface="Symbol"/>
              </a:rPr>
              <a:t>) asserts </a:t>
            </a:r>
            <a:r>
              <a:rPr lang="en-US" b="0" i="1" dirty="0">
                <a:sym typeface="Symbol"/>
              </a:rPr>
              <a:t>P</a:t>
            </a:r>
            <a:r>
              <a:rPr lang="en-US" b="0" dirty="0">
                <a:sym typeface="Symbol"/>
              </a:rPr>
              <a:t>(</a:t>
            </a:r>
            <a:r>
              <a:rPr lang="en-US" b="0" i="1" dirty="0">
                <a:sym typeface="Symbol"/>
              </a:rPr>
              <a:t>x</a:t>
            </a:r>
            <a:r>
              <a:rPr lang="en-US" b="0" dirty="0">
                <a:sym typeface="Symbol"/>
              </a:rPr>
              <a:t>) is true for </a:t>
            </a:r>
            <a:r>
              <a:rPr lang="en-US" b="0" u="sng" dirty="0">
                <a:sym typeface="Symbol"/>
              </a:rPr>
              <a:t>some</a:t>
            </a:r>
            <a:r>
              <a:rPr lang="en-US" b="0" dirty="0">
                <a:sym typeface="Symbol"/>
              </a:rPr>
              <a:t> </a:t>
            </a:r>
            <a:r>
              <a:rPr lang="en-US" b="0" i="1" dirty="0">
                <a:sym typeface="Symbol"/>
              </a:rPr>
              <a:t>x</a:t>
            </a:r>
            <a:r>
              <a:rPr lang="en-US" b="0" dirty="0">
                <a:sym typeface="Symbol"/>
              </a:rPr>
              <a:t> in the </a:t>
            </a:r>
            <a:r>
              <a:rPr lang="en-US" b="0" i="1" dirty="0">
                <a:sym typeface="Symbol"/>
              </a:rPr>
              <a:t>domain</a:t>
            </a:r>
            <a:r>
              <a:rPr lang="en-US" b="0" dirty="0">
                <a:sym typeface="Symbol"/>
              </a:rPr>
              <a:t>.</a:t>
            </a:r>
          </a:p>
          <a:p>
            <a:pPr eaLnBrk="1" fontAlgn="auto" hangingPunct="1">
              <a:spcAft>
                <a:spcPts val="0"/>
              </a:spcAft>
              <a:buClr>
                <a:schemeClr val="accent3"/>
              </a:buClr>
              <a:defRPr/>
            </a:pPr>
            <a:r>
              <a:rPr lang="en-US" b="0" dirty="0">
                <a:sym typeface="Symbol"/>
              </a:rPr>
              <a:t>The quantifiers are said to bind the variable </a:t>
            </a:r>
            <a:r>
              <a:rPr lang="en-US" b="0" i="1" dirty="0">
                <a:sym typeface="Symbol"/>
              </a:rPr>
              <a:t>x </a:t>
            </a:r>
            <a:r>
              <a:rPr lang="en-US" b="0" dirty="0">
                <a:sym typeface="Symbol"/>
              </a:rPr>
              <a:t>in these expressions. </a:t>
            </a:r>
          </a:p>
          <a:p>
            <a:pPr marL="640080" lvl="1" indent="-246888" eaLnBrk="1" fontAlgn="auto" hangingPunct="1">
              <a:spcAft>
                <a:spcPts val="0"/>
              </a:spcAft>
              <a:buFont typeface="Wingdings 2"/>
              <a:buChar char=""/>
              <a:defRPr/>
            </a:pPr>
            <a:endParaRPr lang="en-US" b="0" dirty="0"/>
          </a:p>
          <a:p>
            <a:pPr marL="640080" lvl="1" indent="-246888" eaLnBrk="1" fontAlgn="auto" hangingPunct="1">
              <a:spcAft>
                <a:spcPts val="0"/>
              </a:spcAft>
              <a:buFont typeface="Wingdings 2"/>
              <a:buChar char=""/>
              <a:defRPr/>
            </a:pPr>
            <a:endParaRPr lang="en-US" b="0" dirty="0"/>
          </a:p>
        </p:txBody>
      </p:sp>
      <p:sp>
        <p:nvSpPr>
          <p:cNvPr id="2" name="灯片编号占位符 1">
            <a:extLst>
              <a:ext uri="{FF2B5EF4-FFF2-40B4-BE49-F238E27FC236}">
                <a16:creationId xmlns:a16="http://schemas.microsoft.com/office/drawing/2014/main" id="{BC76F7A7-07C3-4910-8C40-DD364CEC6804}"/>
              </a:ext>
            </a:extLst>
          </p:cNvPr>
          <p:cNvSpPr>
            <a:spLocks noGrp="1"/>
          </p:cNvSpPr>
          <p:nvPr>
            <p:ph type="sldNum" sz="quarter" idx="12"/>
          </p:nvPr>
        </p:nvSpPr>
        <p:spPr/>
        <p:txBody>
          <a:bodyPr/>
          <a:lstStyle/>
          <a:p>
            <a:pPr>
              <a:defRPr/>
            </a:pPr>
            <a:fld id="{388718E1-E3F4-43CF-945D-5661C3EF8693}" type="slidenum">
              <a:rPr lang="en-US" altLang="zh-CN" smtClean="0"/>
              <a:pPr>
                <a:defRPr/>
              </a:pPr>
              <a:t>14</a:t>
            </a:fld>
            <a:endParaRPr lang="en-US" altLang="zh-CN"/>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zh-CN" sz="4400" dirty="0"/>
              <a:t>Universal Quantifier  </a:t>
            </a:r>
            <a:r>
              <a:rPr lang="zh-CN" altLang="en-US" sz="4400" dirty="0"/>
              <a:t>全称量词</a:t>
            </a:r>
            <a:endParaRPr lang="en-US" altLang="zh-CN" sz="4400" dirty="0"/>
          </a:p>
        </p:txBody>
      </p:sp>
      <p:sp>
        <p:nvSpPr>
          <p:cNvPr id="3" name="Content Placeholder 2">
            <a:extLst>
              <a:ext uri="{FF2B5EF4-FFF2-40B4-BE49-F238E27FC236}">
                <a16:creationId xmlns:a16="http://schemas.microsoft.com/office/drawing/2014/main" id="{B90411F5-8CB9-4862-ADF9-10646775809A}"/>
              </a:ext>
            </a:extLst>
          </p:cNvPr>
          <p:cNvSpPr>
            <a:spLocks noGrp="1"/>
          </p:cNvSpPr>
          <p:nvPr>
            <p:ph idx="1"/>
          </p:nvPr>
        </p:nvSpPr>
        <p:spPr/>
        <p:txBody>
          <a:bodyPr>
            <a:normAutofit/>
          </a:bodyPr>
          <a:lstStyle/>
          <a:p>
            <a:pPr marL="457200" lvl="1" indent="-457200" eaLnBrk="1" fontAlgn="auto" hangingPunct="1">
              <a:spcAft>
                <a:spcPts val="0"/>
              </a:spcAft>
              <a:buClr>
                <a:schemeClr val="accent3"/>
              </a:buClr>
              <a:buSzPct val="95000"/>
              <a:buFont typeface="Wingdings" panose="05000000000000000000" pitchFamily="2" charset="2"/>
              <a:buChar char="n"/>
              <a:defRPr/>
            </a:pPr>
            <a:r>
              <a:rPr lang="en-US" b="0" dirty="0">
                <a:sym typeface="Symbol"/>
              </a:rPr>
              <a:t></a:t>
            </a:r>
            <a:r>
              <a:rPr lang="en-US" b="0" i="1" dirty="0">
                <a:sym typeface="Symbol"/>
              </a:rPr>
              <a:t>x P</a:t>
            </a:r>
            <a:r>
              <a:rPr lang="en-US" b="0" dirty="0">
                <a:sym typeface="Symbol"/>
              </a:rPr>
              <a:t>(</a:t>
            </a:r>
            <a:r>
              <a:rPr lang="en-US" b="0" i="1" dirty="0">
                <a:sym typeface="Symbol"/>
              </a:rPr>
              <a:t>x</a:t>
            </a:r>
            <a:r>
              <a:rPr lang="en-US" b="0" dirty="0">
                <a:sym typeface="Symbol"/>
              </a:rPr>
              <a:t>)</a:t>
            </a:r>
            <a:r>
              <a:rPr lang="en-US" b="0" i="1" dirty="0"/>
              <a:t>  </a:t>
            </a:r>
            <a:r>
              <a:rPr lang="en-US" b="0" dirty="0"/>
              <a:t>is read as </a:t>
            </a:r>
            <a:r>
              <a:rPr lang="en-US" b="0" i="1" dirty="0"/>
              <a:t>“</a:t>
            </a:r>
            <a:r>
              <a:rPr lang="en-US" b="0" dirty="0"/>
              <a:t>For all </a:t>
            </a:r>
            <a:r>
              <a:rPr lang="en-US" b="0" i="1" dirty="0"/>
              <a:t>x</a:t>
            </a:r>
            <a:r>
              <a:rPr lang="en-US" b="0" dirty="0"/>
              <a:t>, P(</a:t>
            </a:r>
            <a:r>
              <a:rPr lang="en-US" b="0" i="1" dirty="0"/>
              <a:t>x</a:t>
            </a:r>
            <a:r>
              <a:rPr lang="en-US" b="0" dirty="0"/>
              <a:t>)” or “For every </a:t>
            </a:r>
            <a:r>
              <a:rPr lang="en-US" b="0" i="1" dirty="0"/>
              <a:t>x</a:t>
            </a:r>
            <a:r>
              <a:rPr lang="en-US" b="0" dirty="0"/>
              <a:t>, P(</a:t>
            </a:r>
            <a:r>
              <a:rPr lang="en-US" b="0" i="1" dirty="0"/>
              <a:t>x</a:t>
            </a:r>
            <a:r>
              <a:rPr lang="en-US" b="0" dirty="0"/>
              <a:t>)”</a:t>
            </a:r>
          </a:p>
          <a:p>
            <a:pPr marL="483679" indent="-457200" eaLnBrk="1" fontAlgn="auto" hangingPunct="1">
              <a:spcAft>
                <a:spcPts val="0"/>
              </a:spcAft>
              <a:defRPr/>
            </a:pPr>
            <a:r>
              <a:rPr lang="en-US" b="0" dirty="0"/>
              <a:t>Examples:</a:t>
            </a:r>
          </a:p>
          <a:p>
            <a:pPr marL="850075" lvl="1" indent="-457200" eaLnBrk="1" fontAlgn="auto" hangingPunct="1">
              <a:spcAft>
                <a:spcPts val="0"/>
              </a:spcAft>
              <a:buFont typeface="Wingdings" panose="05000000000000000000" pitchFamily="2" charset="2"/>
              <a:buChar char="Ø"/>
              <a:defRPr/>
            </a:pPr>
            <a:r>
              <a:rPr lang="en-US" b="0" i="1" dirty="0"/>
              <a:t> </a:t>
            </a:r>
            <a:r>
              <a:rPr lang="en-US" b="0" dirty="0"/>
              <a:t>If</a:t>
            </a:r>
            <a:r>
              <a:rPr lang="en-US" b="0" i="1" dirty="0"/>
              <a:t> P(x)</a:t>
            </a:r>
            <a:r>
              <a:rPr lang="en-US" b="0" dirty="0"/>
              <a:t> denotes  “</a:t>
            </a:r>
            <a:r>
              <a:rPr lang="en-US" b="0" i="1" dirty="0"/>
              <a:t>x</a:t>
            </a:r>
            <a:r>
              <a:rPr lang="en-US" b="0" dirty="0"/>
              <a:t> &gt; </a:t>
            </a:r>
            <a:r>
              <a:rPr lang="en-US" b="0" dirty="0">
                <a:latin typeface="Cambria Math" pitchFamily="18" charset="0"/>
                <a:ea typeface="Cambria Math" pitchFamily="18" charset="0"/>
              </a:rPr>
              <a:t>0” and </a:t>
            </a:r>
            <a:r>
              <a:rPr lang="en-US" b="0" i="1" dirty="0">
                <a:latin typeface="Cambria Math" pitchFamily="18" charset="0"/>
                <a:ea typeface="Cambria Math" pitchFamily="18" charset="0"/>
              </a:rPr>
              <a:t>U</a:t>
            </a:r>
            <a:r>
              <a:rPr lang="en-US" b="0" dirty="0">
                <a:latin typeface="Cambria Math" pitchFamily="18" charset="0"/>
                <a:ea typeface="Cambria Math" pitchFamily="18" charset="0"/>
              </a:rPr>
              <a:t>  is the integers, then </a:t>
            </a:r>
            <a:r>
              <a:rPr lang="en-US" b="0" dirty="0">
                <a:sym typeface="Symbol"/>
              </a:rPr>
              <a:t></a:t>
            </a:r>
            <a:r>
              <a:rPr lang="en-US" b="0" i="1" dirty="0">
                <a:sym typeface="Symbol"/>
              </a:rPr>
              <a:t>x P</a:t>
            </a:r>
            <a:r>
              <a:rPr lang="en-US" b="0" dirty="0">
                <a:sym typeface="Symbol"/>
              </a:rPr>
              <a:t>(</a:t>
            </a:r>
            <a:r>
              <a:rPr lang="en-US" b="0" i="1" dirty="0">
                <a:sym typeface="Symbol"/>
              </a:rPr>
              <a:t>x</a:t>
            </a:r>
            <a:r>
              <a:rPr lang="en-US" b="0" dirty="0">
                <a:sym typeface="Symbol"/>
              </a:rPr>
              <a:t>) is false.</a:t>
            </a:r>
          </a:p>
          <a:p>
            <a:pPr marL="850075" lvl="1" indent="-457200" eaLnBrk="1" fontAlgn="auto" hangingPunct="1">
              <a:spcAft>
                <a:spcPts val="0"/>
              </a:spcAft>
              <a:buFont typeface="Wingdings" panose="05000000000000000000" pitchFamily="2" charset="2"/>
              <a:buChar char="Ø"/>
              <a:defRPr/>
            </a:pPr>
            <a:r>
              <a:rPr lang="en-US" b="0" dirty="0"/>
              <a:t>If</a:t>
            </a:r>
            <a:r>
              <a:rPr lang="en-US" b="0" i="1" dirty="0"/>
              <a:t> P(x)</a:t>
            </a:r>
            <a:r>
              <a:rPr lang="en-US" b="0" dirty="0"/>
              <a:t> denotes  “</a:t>
            </a:r>
            <a:r>
              <a:rPr lang="en-US" b="0" i="1" dirty="0"/>
              <a:t>x</a:t>
            </a:r>
            <a:r>
              <a:rPr lang="en-US" b="0" dirty="0"/>
              <a:t> &gt; </a:t>
            </a:r>
            <a:r>
              <a:rPr lang="en-US" b="0" dirty="0">
                <a:latin typeface="Cambria Math" pitchFamily="18" charset="0"/>
                <a:ea typeface="Cambria Math" pitchFamily="18" charset="0"/>
              </a:rPr>
              <a:t>0” and </a:t>
            </a:r>
            <a:r>
              <a:rPr lang="en-US" b="0" i="1" dirty="0">
                <a:latin typeface="Cambria Math" pitchFamily="18" charset="0"/>
                <a:ea typeface="Cambria Math" pitchFamily="18" charset="0"/>
              </a:rPr>
              <a:t>U</a:t>
            </a:r>
            <a:r>
              <a:rPr lang="en-US" b="0" dirty="0">
                <a:latin typeface="Cambria Math" pitchFamily="18" charset="0"/>
                <a:ea typeface="Cambria Math" pitchFamily="18" charset="0"/>
              </a:rPr>
              <a:t>  is the positive integers, then     </a:t>
            </a:r>
            <a:r>
              <a:rPr lang="en-US" b="0" dirty="0">
                <a:sym typeface="Symbol"/>
              </a:rPr>
              <a:t></a:t>
            </a:r>
            <a:r>
              <a:rPr lang="en-US" b="0" i="1" dirty="0">
                <a:sym typeface="Symbol"/>
              </a:rPr>
              <a:t>x P</a:t>
            </a:r>
            <a:r>
              <a:rPr lang="en-US" b="0" dirty="0">
                <a:sym typeface="Symbol"/>
              </a:rPr>
              <a:t>(</a:t>
            </a:r>
            <a:r>
              <a:rPr lang="en-US" b="0" i="1" dirty="0">
                <a:sym typeface="Symbol"/>
              </a:rPr>
              <a:t>x</a:t>
            </a:r>
            <a:r>
              <a:rPr lang="en-US" b="0" dirty="0">
                <a:sym typeface="Symbol"/>
              </a:rPr>
              <a:t>) is true.</a:t>
            </a:r>
          </a:p>
          <a:p>
            <a:pPr marL="850075" lvl="1" indent="-457200" eaLnBrk="1" fontAlgn="auto" hangingPunct="1">
              <a:spcAft>
                <a:spcPts val="0"/>
              </a:spcAft>
              <a:buFont typeface="Wingdings" panose="05000000000000000000" pitchFamily="2" charset="2"/>
              <a:buChar char="Ø"/>
              <a:defRPr/>
            </a:pPr>
            <a:r>
              <a:rPr lang="en-US" b="0" dirty="0"/>
              <a:t>If</a:t>
            </a:r>
            <a:r>
              <a:rPr lang="en-US" b="0" i="1" dirty="0"/>
              <a:t> P(x)</a:t>
            </a:r>
            <a:r>
              <a:rPr lang="en-US" b="0" dirty="0"/>
              <a:t> denotes  “</a:t>
            </a:r>
            <a:r>
              <a:rPr lang="en-US" b="0" i="1" dirty="0"/>
              <a:t>x</a:t>
            </a:r>
            <a:r>
              <a:rPr lang="en-US" b="0" dirty="0"/>
              <a:t> is even</a:t>
            </a:r>
            <a:r>
              <a:rPr lang="en-US" b="0" dirty="0">
                <a:latin typeface="Cambria Math" pitchFamily="18" charset="0"/>
                <a:ea typeface="Cambria Math" pitchFamily="18" charset="0"/>
              </a:rPr>
              <a:t>” and </a:t>
            </a:r>
            <a:r>
              <a:rPr lang="en-US" b="0" i="1" dirty="0">
                <a:latin typeface="Cambria Math" pitchFamily="18" charset="0"/>
                <a:ea typeface="Cambria Math" pitchFamily="18" charset="0"/>
              </a:rPr>
              <a:t>U</a:t>
            </a:r>
            <a:r>
              <a:rPr lang="en-US" b="0" dirty="0">
                <a:latin typeface="Cambria Math" pitchFamily="18" charset="0"/>
                <a:ea typeface="Cambria Math" pitchFamily="18" charset="0"/>
              </a:rPr>
              <a:t>  is the integers,  then </a:t>
            </a:r>
            <a:r>
              <a:rPr lang="en-US" b="0" dirty="0">
                <a:sym typeface="Symbol"/>
              </a:rPr>
              <a:t> </a:t>
            </a:r>
            <a:r>
              <a:rPr lang="en-US" b="0" i="1" dirty="0">
                <a:sym typeface="Symbol"/>
              </a:rPr>
              <a:t>x P</a:t>
            </a:r>
            <a:r>
              <a:rPr lang="en-US" b="0" dirty="0">
                <a:sym typeface="Symbol"/>
              </a:rPr>
              <a:t>(</a:t>
            </a:r>
            <a:r>
              <a:rPr lang="en-US" b="0" i="1" dirty="0">
                <a:sym typeface="Symbol"/>
              </a:rPr>
              <a:t>x</a:t>
            </a:r>
            <a:r>
              <a:rPr lang="en-US" b="0" dirty="0">
                <a:sym typeface="Symbol"/>
              </a:rPr>
              <a:t>) is false.</a:t>
            </a:r>
          </a:p>
          <a:p>
            <a:pPr lvl="2" indent="-246888" eaLnBrk="1" fontAlgn="auto" hangingPunct="1">
              <a:spcAft>
                <a:spcPts val="0"/>
              </a:spcAft>
              <a:buFont typeface="Wingdings 2"/>
              <a:buChar char=""/>
              <a:defRPr/>
            </a:pPr>
            <a:endParaRPr lang="en-US" b="0" dirty="0"/>
          </a:p>
          <a:p>
            <a:pPr lvl="2" indent="-246888" eaLnBrk="1" fontAlgn="auto" hangingPunct="1">
              <a:spcAft>
                <a:spcPts val="0"/>
              </a:spcAft>
              <a:buFont typeface="Wingdings 2"/>
              <a:buChar char=""/>
              <a:defRPr/>
            </a:pPr>
            <a:endParaRPr lang="en-US" b="0" dirty="0"/>
          </a:p>
          <a:p>
            <a:pPr lvl="2" indent="-246888" eaLnBrk="1" fontAlgn="auto" hangingPunct="1">
              <a:spcAft>
                <a:spcPts val="0"/>
              </a:spcAft>
              <a:buFont typeface="Wingdings 2"/>
              <a:buChar char=""/>
              <a:defRPr/>
            </a:pPr>
            <a:endParaRPr lang="en-US" b="0" dirty="0"/>
          </a:p>
        </p:txBody>
      </p:sp>
      <p:sp>
        <p:nvSpPr>
          <p:cNvPr id="2" name="灯片编号占位符 1">
            <a:extLst>
              <a:ext uri="{FF2B5EF4-FFF2-40B4-BE49-F238E27FC236}">
                <a16:creationId xmlns:a16="http://schemas.microsoft.com/office/drawing/2014/main" id="{C9851736-3599-424E-9528-827D99F63278}"/>
              </a:ext>
            </a:extLst>
          </p:cNvPr>
          <p:cNvSpPr>
            <a:spLocks noGrp="1"/>
          </p:cNvSpPr>
          <p:nvPr>
            <p:ph type="sldNum" sz="quarter" idx="12"/>
          </p:nvPr>
        </p:nvSpPr>
        <p:spPr/>
        <p:txBody>
          <a:bodyPr/>
          <a:lstStyle/>
          <a:p>
            <a:pPr>
              <a:defRPr/>
            </a:pPr>
            <a:fld id="{388718E1-E3F4-43CF-945D-5661C3EF8693}" type="slidenum">
              <a:rPr lang="en-US" altLang="zh-CN" smtClean="0"/>
              <a:pPr>
                <a:defRPr/>
              </a:pPr>
              <a:t>15</a:t>
            </a:fld>
            <a:endParaRPr lang="en-US" altLang="zh-CN"/>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altLang="zh-CN" sz="4400" dirty="0"/>
              <a:t>Existential Quantifier </a:t>
            </a:r>
            <a:r>
              <a:rPr lang="zh-CN" altLang="en-US" sz="4400" dirty="0"/>
              <a:t>存在量词</a:t>
            </a:r>
            <a:endParaRPr lang="en-US" altLang="zh-CN" sz="4400" dirty="0"/>
          </a:p>
        </p:txBody>
      </p:sp>
      <p:sp>
        <p:nvSpPr>
          <p:cNvPr id="3" name="Content Placeholder 2">
            <a:extLst>
              <a:ext uri="{FF2B5EF4-FFF2-40B4-BE49-F238E27FC236}">
                <a16:creationId xmlns:a16="http://schemas.microsoft.com/office/drawing/2014/main" id="{7E16E113-7A7C-45DE-AC68-D4EB4C818122}"/>
              </a:ext>
            </a:extLst>
          </p:cNvPr>
          <p:cNvSpPr>
            <a:spLocks noGrp="1"/>
          </p:cNvSpPr>
          <p:nvPr>
            <p:ph idx="1"/>
          </p:nvPr>
        </p:nvSpPr>
        <p:spPr/>
        <p:txBody>
          <a:bodyPr>
            <a:normAutofit lnSpcReduction="10000"/>
          </a:bodyPr>
          <a:lstStyle/>
          <a:p>
            <a:pPr eaLnBrk="1" fontAlgn="auto" hangingPunct="1">
              <a:spcAft>
                <a:spcPts val="0"/>
              </a:spcAft>
              <a:buClr>
                <a:schemeClr val="accent3"/>
              </a:buClr>
              <a:defRPr/>
            </a:pPr>
            <a:r>
              <a:rPr lang="en-US" b="0" dirty="0">
                <a:sym typeface="Symbol"/>
              </a:rPr>
              <a:t></a:t>
            </a:r>
            <a:r>
              <a:rPr lang="en-US" b="0" i="1" dirty="0">
                <a:sym typeface="Symbol"/>
              </a:rPr>
              <a:t>x P</a:t>
            </a:r>
            <a:r>
              <a:rPr lang="en-US" b="0" dirty="0">
                <a:sym typeface="Symbol"/>
              </a:rPr>
              <a:t>(</a:t>
            </a:r>
            <a:r>
              <a:rPr lang="en-US" b="0" i="1" dirty="0">
                <a:sym typeface="Symbol"/>
              </a:rPr>
              <a:t>x</a:t>
            </a:r>
            <a:r>
              <a:rPr lang="en-US" b="0" dirty="0">
                <a:sym typeface="Symbol"/>
              </a:rPr>
              <a:t>) is read as </a:t>
            </a:r>
            <a:r>
              <a:rPr lang="en-US" b="0" i="1" dirty="0"/>
              <a:t>“</a:t>
            </a:r>
            <a:r>
              <a:rPr lang="en-US" b="0" dirty="0"/>
              <a:t>For some </a:t>
            </a:r>
            <a:r>
              <a:rPr lang="en-US" b="0" i="1" dirty="0"/>
              <a:t>x</a:t>
            </a:r>
            <a:r>
              <a:rPr lang="en-US" b="0" dirty="0"/>
              <a:t>, P(</a:t>
            </a:r>
            <a:r>
              <a:rPr lang="en-US" b="0" i="1" dirty="0"/>
              <a:t>x</a:t>
            </a:r>
            <a:r>
              <a:rPr lang="en-US" b="0" dirty="0"/>
              <a:t>)”,  or as “There is an </a:t>
            </a:r>
            <a:r>
              <a:rPr lang="en-US" b="0" i="1" dirty="0"/>
              <a:t>x</a:t>
            </a:r>
            <a:r>
              <a:rPr lang="en-US" b="0" dirty="0"/>
              <a:t> such that P(</a:t>
            </a:r>
            <a:r>
              <a:rPr lang="en-US" b="0" i="1" dirty="0"/>
              <a:t>x</a:t>
            </a:r>
            <a:r>
              <a:rPr lang="en-US" b="0" dirty="0"/>
              <a:t>),”  or “For at least one </a:t>
            </a:r>
            <a:r>
              <a:rPr lang="en-US" b="0" i="1" dirty="0"/>
              <a:t>x</a:t>
            </a:r>
            <a:r>
              <a:rPr lang="en-US" b="0" dirty="0"/>
              <a:t>, P(</a:t>
            </a:r>
            <a:r>
              <a:rPr lang="en-US" b="0" i="1" dirty="0"/>
              <a:t>x</a:t>
            </a:r>
            <a:r>
              <a:rPr lang="en-US" b="0" dirty="0"/>
              <a:t>).” </a:t>
            </a:r>
          </a:p>
          <a:p>
            <a:pPr marL="483679" indent="-457200" eaLnBrk="1" fontAlgn="auto" hangingPunct="1">
              <a:spcAft>
                <a:spcPts val="0"/>
              </a:spcAft>
              <a:defRPr/>
            </a:pPr>
            <a:r>
              <a:rPr lang="en-US" b="0" dirty="0"/>
              <a:t>Examples:</a:t>
            </a:r>
          </a:p>
          <a:p>
            <a:pPr marL="850075" lvl="1" indent="-457200" eaLnBrk="1" fontAlgn="auto" hangingPunct="1">
              <a:spcAft>
                <a:spcPts val="0"/>
              </a:spcAft>
              <a:buFont typeface="Wingdings" panose="05000000000000000000" pitchFamily="2" charset="2"/>
              <a:buChar char="Ø"/>
              <a:defRPr/>
            </a:pPr>
            <a:r>
              <a:rPr lang="en-US" b="0" i="1" dirty="0"/>
              <a:t> </a:t>
            </a:r>
            <a:r>
              <a:rPr lang="en-US" b="0" dirty="0"/>
              <a:t>If</a:t>
            </a:r>
            <a:r>
              <a:rPr lang="en-US" b="0" i="1" dirty="0"/>
              <a:t> P(x)</a:t>
            </a:r>
            <a:r>
              <a:rPr lang="en-US" b="0" dirty="0"/>
              <a:t> denotes  “</a:t>
            </a:r>
            <a:r>
              <a:rPr lang="en-US" b="0" i="1" dirty="0"/>
              <a:t>x</a:t>
            </a:r>
            <a:r>
              <a:rPr lang="en-US" b="0" dirty="0"/>
              <a:t> &gt; </a:t>
            </a:r>
            <a:r>
              <a:rPr lang="en-US" b="0" dirty="0">
                <a:latin typeface="Cambria Math" pitchFamily="18" charset="0"/>
                <a:ea typeface="Cambria Math" pitchFamily="18" charset="0"/>
              </a:rPr>
              <a:t>0” and </a:t>
            </a:r>
            <a:r>
              <a:rPr lang="en-US" b="0" i="1" dirty="0">
                <a:latin typeface="Cambria Math" pitchFamily="18" charset="0"/>
                <a:ea typeface="Cambria Math" pitchFamily="18" charset="0"/>
              </a:rPr>
              <a:t>U</a:t>
            </a:r>
            <a:r>
              <a:rPr lang="en-US" b="0" dirty="0">
                <a:latin typeface="Cambria Math" pitchFamily="18" charset="0"/>
                <a:ea typeface="Cambria Math" pitchFamily="18" charset="0"/>
              </a:rPr>
              <a:t>  is the integers, then </a:t>
            </a:r>
            <a:r>
              <a:rPr lang="en-US" b="0" dirty="0">
                <a:latin typeface="Cambria Math" pitchFamily="18" charset="0"/>
                <a:ea typeface="Cambria Math" pitchFamily="18" charset="0"/>
                <a:sym typeface="Symbol"/>
              </a:rPr>
              <a:t></a:t>
            </a:r>
            <a:r>
              <a:rPr lang="en-US" b="0" i="1" dirty="0">
                <a:sym typeface="Symbol"/>
              </a:rPr>
              <a:t>x P</a:t>
            </a:r>
            <a:r>
              <a:rPr lang="en-US" b="0" dirty="0">
                <a:sym typeface="Symbol"/>
              </a:rPr>
              <a:t>(</a:t>
            </a:r>
            <a:r>
              <a:rPr lang="en-US" b="0" i="1" dirty="0">
                <a:sym typeface="Symbol"/>
              </a:rPr>
              <a:t>x</a:t>
            </a:r>
            <a:r>
              <a:rPr lang="en-US" b="0" dirty="0">
                <a:sym typeface="Symbol"/>
              </a:rPr>
              <a:t>) is true. It is also true if U is the positive integers.</a:t>
            </a:r>
          </a:p>
          <a:p>
            <a:pPr marL="850075" lvl="1" indent="-457200" eaLnBrk="1" fontAlgn="auto" hangingPunct="1">
              <a:spcAft>
                <a:spcPts val="0"/>
              </a:spcAft>
              <a:buFont typeface="Wingdings" panose="05000000000000000000" pitchFamily="2" charset="2"/>
              <a:buChar char="Ø"/>
              <a:defRPr/>
            </a:pPr>
            <a:r>
              <a:rPr lang="en-US" b="0" dirty="0"/>
              <a:t>If</a:t>
            </a:r>
            <a:r>
              <a:rPr lang="en-US" b="0" i="1" dirty="0"/>
              <a:t> P(x)</a:t>
            </a:r>
            <a:r>
              <a:rPr lang="en-US" b="0" dirty="0"/>
              <a:t> denotes  “</a:t>
            </a:r>
            <a:r>
              <a:rPr lang="en-US" b="0" i="1" dirty="0"/>
              <a:t>x</a:t>
            </a:r>
            <a:r>
              <a:rPr lang="en-US" b="0" dirty="0"/>
              <a:t> &lt; </a:t>
            </a:r>
            <a:r>
              <a:rPr lang="en-US" b="0" dirty="0">
                <a:latin typeface="Cambria Math" pitchFamily="18" charset="0"/>
                <a:ea typeface="Cambria Math" pitchFamily="18" charset="0"/>
              </a:rPr>
              <a:t>0” and </a:t>
            </a:r>
            <a:r>
              <a:rPr lang="en-US" b="0" i="1" dirty="0">
                <a:latin typeface="Cambria Math" pitchFamily="18" charset="0"/>
                <a:ea typeface="Cambria Math" pitchFamily="18" charset="0"/>
              </a:rPr>
              <a:t>U</a:t>
            </a:r>
            <a:r>
              <a:rPr lang="en-US" b="0" dirty="0">
                <a:latin typeface="Cambria Math" pitchFamily="18" charset="0"/>
                <a:ea typeface="Cambria Math" pitchFamily="18" charset="0"/>
              </a:rPr>
              <a:t>  is the positive integers,  then     </a:t>
            </a:r>
            <a:r>
              <a:rPr lang="en-US" b="0" dirty="0">
                <a:latin typeface="Cambria Math" pitchFamily="18" charset="0"/>
                <a:ea typeface="Cambria Math" pitchFamily="18" charset="0"/>
                <a:sym typeface="Symbol"/>
              </a:rPr>
              <a:t></a:t>
            </a:r>
            <a:r>
              <a:rPr lang="en-US" b="0" i="1" dirty="0">
                <a:sym typeface="Symbol"/>
              </a:rPr>
              <a:t>x P</a:t>
            </a:r>
            <a:r>
              <a:rPr lang="en-US" b="0" dirty="0">
                <a:sym typeface="Symbol"/>
              </a:rPr>
              <a:t>(</a:t>
            </a:r>
            <a:r>
              <a:rPr lang="en-US" b="0" i="1" dirty="0">
                <a:sym typeface="Symbol"/>
              </a:rPr>
              <a:t>x</a:t>
            </a:r>
            <a:r>
              <a:rPr lang="en-US" b="0" dirty="0">
                <a:sym typeface="Symbol"/>
              </a:rPr>
              <a:t>) is false.</a:t>
            </a:r>
          </a:p>
          <a:p>
            <a:pPr marL="850075" lvl="1" indent="-457200" eaLnBrk="1" fontAlgn="auto" hangingPunct="1">
              <a:spcAft>
                <a:spcPts val="0"/>
              </a:spcAft>
              <a:buFont typeface="Wingdings" panose="05000000000000000000" pitchFamily="2" charset="2"/>
              <a:buChar char="Ø"/>
              <a:defRPr/>
            </a:pPr>
            <a:r>
              <a:rPr lang="en-US" b="0" dirty="0"/>
              <a:t>If</a:t>
            </a:r>
            <a:r>
              <a:rPr lang="en-US" b="0" i="1" dirty="0"/>
              <a:t> P(x)</a:t>
            </a:r>
            <a:r>
              <a:rPr lang="en-US" b="0" dirty="0"/>
              <a:t> denotes  “</a:t>
            </a:r>
            <a:r>
              <a:rPr lang="en-US" b="0" i="1" dirty="0"/>
              <a:t>x</a:t>
            </a:r>
            <a:r>
              <a:rPr lang="en-US" b="0" dirty="0"/>
              <a:t> is even</a:t>
            </a:r>
            <a:r>
              <a:rPr lang="en-US" b="0" dirty="0">
                <a:latin typeface="Cambria Math" pitchFamily="18" charset="0"/>
                <a:ea typeface="Cambria Math" pitchFamily="18" charset="0"/>
              </a:rPr>
              <a:t>” and </a:t>
            </a:r>
            <a:r>
              <a:rPr lang="en-US" b="0" i="1" dirty="0">
                <a:latin typeface="Cambria Math" pitchFamily="18" charset="0"/>
                <a:ea typeface="Cambria Math" pitchFamily="18" charset="0"/>
              </a:rPr>
              <a:t>U</a:t>
            </a:r>
            <a:r>
              <a:rPr lang="en-US" b="0" dirty="0">
                <a:latin typeface="Cambria Math" pitchFamily="18" charset="0"/>
                <a:ea typeface="Cambria Math" pitchFamily="18" charset="0"/>
              </a:rPr>
              <a:t>  is the integers,  then     </a:t>
            </a:r>
            <a:r>
              <a:rPr lang="en-US" b="0" dirty="0">
                <a:latin typeface="Cambria Math" pitchFamily="18" charset="0"/>
                <a:ea typeface="Cambria Math" pitchFamily="18" charset="0"/>
                <a:sym typeface="Symbol"/>
              </a:rPr>
              <a:t></a:t>
            </a:r>
            <a:r>
              <a:rPr lang="en-US" b="0" i="1" dirty="0">
                <a:sym typeface="Symbol"/>
              </a:rPr>
              <a:t>x P</a:t>
            </a:r>
            <a:r>
              <a:rPr lang="en-US" b="0" dirty="0">
                <a:sym typeface="Symbol"/>
              </a:rPr>
              <a:t>(</a:t>
            </a:r>
            <a:r>
              <a:rPr lang="en-US" b="0" i="1" dirty="0">
                <a:sym typeface="Symbol"/>
              </a:rPr>
              <a:t>x</a:t>
            </a:r>
            <a:r>
              <a:rPr lang="en-US" b="0" dirty="0">
                <a:sym typeface="Symbol"/>
              </a:rPr>
              <a:t>) is true.</a:t>
            </a:r>
          </a:p>
          <a:p>
            <a:pPr lvl="2" indent="-246888" eaLnBrk="1" fontAlgn="auto" hangingPunct="1">
              <a:spcAft>
                <a:spcPts val="0"/>
              </a:spcAft>
              <a:buFont typeface="Wingdings 2"/>
              <a:buChar char=""/>
              <a:defRPr/>
            </a:pPr>
            <a:endParaRPr lang="en-US" b="0" dirty="0"/>
          </a:p>
        </p:txBody>
      </p:sp>
      <p:sp>
        <p:nvSpPr>
          <p:cNvPr id="2" name="灯片编号占位符 1">
            <a:extLst>
              <a:ext uri="{FF2B5EF4-FFF2-40B4-BE49-F238E27FC236}">
                <a16:creationId xmlns:a16="http://schemas.microsoft.com/office/drawing/2014/main" id="{F14147DB-1827-494D-A2B4-95CA64983AB3}"/>
              </a:ext>
            </a:extLst>
          </p:cNvPr>
          <p:cNvSpPr>
            <a:spLocks noGrp="1"/>
          </p:cNvSpPr>
          <p:nvPr>
            <p:ph type="sldNum" sz="quarter" idx="12"/>
          </p:nvPr>
        </p:nvSpPr>
        <p:spPr/>
        <p:txBody>
          <a:bodyPr/>
          <a:lstStyle/>
          <a:p>
            <a:pPr>
              <a:defRPr/>
            </a:pPr>
            <a:fld id="{388718E1-E3F4-43CF-945D-5661C3EF8693}" type="slidenum">
              <a:rPr lang="en-US" altLang="zh-CN" smtClean="0"/>
              <a:pPr>
                <a:defRPr/>
              </a:pPr>
              <a:t>16</a:t>
            </a:fld>
            <a:endParaRPr lang="en-US" altLang="zh-CN"/>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altLang="zh-CN" dirty="0"/>
              <a:t>Thinking about Quantifiers</a:t>
            </a:r>
          </a:p>
        </p:txBody>
      </p:sp>
      <p:sp>
        <p:nvSpPr>
          <p:cNvPr id="3" name="Content Placeholder 2">
            <a:extLst>
              <a:ext uri="{FF2B5EF4-FFF2-40B4-BE49-F238E27FC236}">
                <a16:creationId xmlns:a16="http://schemas.microsoft.com/office/drawing/2014/main" id="{3D1ACAAF-5212-485E-9A91-00C0628B9C51}"/>
              </a:ext>
            </a:extLst>
          </p:cNvPr>
          <p:cNvSpPr>
            <a:spLocks noGrp="1"/>
          </p:cNvSpPr>
          <p:nvPr>
            <p:ph idx="1"/>
          </p:nvPr>
        </p:nvSpPr>
        <p:spPr/>
        <p:txBody>
          <a:bodyPr>
            <a:normAutofit fontScale="85000" lnSpcReduction="20000"/>
          </a:bodyPr>
          <a:lstStyle/>
          <a:p>
            <a:pPr eaLnBrk="1" fontAlgn="auto" hangingPunct="1">
              <a:spcAft>
                <a:spcPts val="0"/>
              </a:spcAft>
              <a:buClr>
                <a:schemeClr val="accent3"/>
              </a:buClr>
              <a:defRPr/>
            </a:pPr>
            <a:r>
              <a:rPr lang="en-US" b="0" dirty="0">
                <a:sym typeface="Symbol"/>
              </a:rPr>
              <a:t>When the  domain of discourse is finite, we can think of quantification as looping through the elements of the domain.</a:t>
            </a:r>
          </a:p>
          <a:p>
            <a:pPr eaLnBrk="1" fontAlgn="auto" hangingPunct="1">
              <a:spcAft>
                <a:spcPts val="0"/>
              </a:spcAft>
              <a:buClr>
                <a:schemeClr val="accent3"/>
              </a:buClr>
              <a:defRPr/>
            </a:pPr>
            <a:r>
              <a:rPr lang="en-US" b="0" dirty="0">
                <a:sym typeface="Symbol"/>
              </a:rPr>
              <a:t>To evaluate </a:t>
            </a:r>
            <a:r>
              <a:rPr lang="en-US" b="0" i="1" dirty="0">
                <a:sym typeface="Symbol"/>
              </a:rPr>
              <a:t>x P</a:t>
            </a:r>
            <a:r>
              <a:rPr lang="en-US" b="0" dirty="0">
                <a:sym typeface="Symbol"/>
              </a:rPr>
              <a:t>(</a:t>
            </a:r>
            <a:r>
              <a:rPr lang="en-US" b="0" i="1" dirty="0">
                <a:sym typeface="Symbol"/>
              </a:rPr>
              <a:t>x</a:t>
            </a:r>
            <a:r>
              <a:rPr lang="en-US" b="0" dirty="0">
                <a:sym typeface="Symbol"/>
              </a:rPr>
              <a:t>) loop through all </a:t>
            </a:r>
            <a:r>
              <a:rPr lang="en-US" b="0" i="1" dirty="0">
                <a:sym typeface="Symbol"/>
              </a:rPr>
              <a:t>x</a:t>
            </a:r>
            <a:r>
              <a:rPr lang="en-US" b="0" dirty="0">
                <a:sym typeface="Symbol"/>
              </a:rPr>
              <a:t> in the domain. </a:t>
            </a:r>
          </a:p>
          <a:p>
            <a:pPr marL="850392" lvl="1" indent="-457200" eaLnBrk="1" fontAlgn="auto" hangingPunct="1">
              <a:spcAft>
                <a:spcPts val="0"/>
              </a:spcAft>
              <a:defRPr/>
            </a:pPr>
            <a:r>
              <a:rPr lang="en-US" b="0" dirty="0">
                <a:sym typeface="Symbol"/>
              </a:rPr>
              <a:t>If at every step P(</a:t>
            </a:r>
            <a:r>
              <a:rPr lang="en-US" b="0" i="1" dirty="0">
                <a:sym typeface="Symbol"/>
              </a:rPr>
              <a:t>x</a:t>
            </a:r>
            <a:r>
              <a:rPr lang="en-US" b="0" dirty="0">
                <a:sym typeface="Symbol"/>
              </a:rPr>
              <a:t>) is true, then </a:t>
            </a:r>
            <a:r>
              <a:rPr lang="en-US" b="0" i="1" dirty="0">
                <a:sym typeface="Symbol"/>
              </a:rPr>
              <a:t>x P</a:t>
            </a:r>
            <a:r>
              <a:rPr lang="en-US" b="0" dirty="0">
                <a:sym typeface="Symbol"/>
              </a:rPr>
              <a:t>(</a:t>
            </a:r>
            <a:r>
              <a:rPr lang="en-US" b="0" i="1" dirty="0">
                <a:sym typeface="Symbol"/>
              </a:rPr>
              <a:t>x</a:t>
            </a:r>
            <a:r>
              <a:rPr lang="en-US" b="0" dirty="0">
                <a:sym typeface="Symbol"/>
              </a:rPr>
              <a:t>) is true. </a:t>
            </a:r>
          </a:p>
          <a:p>
            <a:pPr marL="850392" lvl="1" indent="-457200" eaLnBrk="1" fontAlgn="auto" hangingPunct="1">
              <a:spcAft>
                <a:spcPts val="0"/>
              </a:spcAft>
              <a:defRPr/>
            </a:pPr>
            <a:r>
              <a:rPr lang="en-US" b="0" dirty="0">
                <a:sym typeface="Symbol"/>
              </a:rPr>
              <a:t>If at a step P(</a:t>
            </a:r>
            <a:r>
              <a:rPr lang="en-US" b="0" i="1" dirty="0">
                <a:sym typeface="Symbol"/>
              </a:rPr>
              <a:t>x</a:t>
            </a:r>
            <a:r>
              <a:rPr lang="en-US" b="0" dirty="0">
                <a:sym typeface="Symbol"/>
              </a:rPr>
              <a:t>) is false, then </a:t>
            </a:r>
            <a:r>
              <a:rPr lang="en-US" b="0" i="1" dirty="0">
                <a:sym typeface="Symbol"/>
              </a:rPr>
              <a:t>x P</a:t>
            </a:r>
            <a:r>
              <a:rPr lang="en-US" b="0" dirty="0">
                <a:sym typeface="Symbol"/>
              </a:rPr>
              <a:t>(</a:t>
            </a:r>
            <a:r>
              <a:rPr lang="en-US" b="0" i="1" dirty="0">
                <a:sym typeface="Symbol"/>
              </a:rPr>
              <a:t>x</a:t>
            </a:r>
            <a:r>
              <a:rPr lang="en-US" b="0" dirty="0">
                <a:sym typeface="Symbol"/>
              </a:rPr>
              <a:t>) is false and the loop terminates. </a:t>
            </a:r>
          </a:p>
          <a:p>
            <a:pPr eaLnBrk="1" fontAlgn="auto" hangingPunct="1">
              <a:spcAft>
                <a:spcPts val="0"/>
              </a:spcAft>
              <a:buClr>
                <a:schemeClr val="accent3"/>
              </a:buClr>
              <a:defRPr/>
            </a:pPr>
            <a:r>
              <a:rPr lang="en-US" b="0" dirty="0">
                <a:sym typeface="Symbol"/>
              </a:rPr>
              <a:t>To evaluate </a:t>
            </a:r>
            <a:r>
              <a:rPr lang="en-US" b="0" i="1" dirty="0">
                <a:sym typeface="Symbol"/>
              </a:rPr>
              <a:t>x P</a:t>
            </a:r>
            <a:r>
              <a:rPr lang="en-US" b="0" dirty="0">
                <a:sym typeface="Symbol"/>
              </a:rPr>
              <a:t>(</a:t>
            </a:r>
            <a:r>
              <a:rPr lang="en-US" b="0" i="1" dirty="0">
                <a:sym typeface="Symbol"/>
              </a:rPr>
              <a:t>x</a:t>
            </a:r>
            <a:r>
              <a:rPr lang="en-US" b="0" dirty="0">
                <a:sym typeface="Symbol"/>
              </a:rPr>
              <a:t>) loop through all </a:t>
            </a:r>
            <a:r>
              <a:rPr lang="en-US" b="0" i="1" dirty="0">
                <a:sym typeface="Symbol"/>
              </a:rPr>
              <a:t>x</a:t>
            </a:r>
            <a:r>
              <a:rPr lang="en-US" b="0" dirty="0">
                <a:sym typeface="Symbol"/>
              </a:rPr>
              <a:t> in the domain. </a:t>
            </a:r>
          </a:p>
          <a:p>
            <a:pPr marL="850392" lvl="1" indent="-457200" eaLnBrk="1" fontAlgn="auto" hangingPunct="1">
              <a:spcAft>
                <a:spcPts val="0"/>
              </a:spcAft>
              <a:defRPr/>
            </a:pPr>
            <a:r>
              <a:rPr lang="en-US" b="0" dirty="0">
                <a:sym typeface="Symbol"/>
              </a:rPr>
              <a:t>If  at some step, P(</a:t>
            </a:r>
            <a:r>
              <a:rPr lang="en-US" b="0" i="1" dirty="0">
                <a:sym typeface="Symbol"/>
              </a:rPr>
              <a:t>x</a:t>
            </a:r>
            <a:r>
              <a:rPr lang="en-US" b="0" dirty="0">
                <a:sym typeface="Symbol"/>
              </a:rPr>
              <a:t>) is true, then </a:t>
            </a:r>
            <a:r>
              <a:rPr lang="en-US" b="0" i="1" dirty="0">
                <a:sym typeface="Symbol"/>
              </a:rPr>
              <a:t>x P</a:t>
            </a:r>
            <a:r>
              <a:rPr lang="en-US" b="0" dirty="0">
                <a:sym typeface="Symbol"/>
              </a:rPr>
              <a:t>(</a:t>
            </a:r>
            <a:r>
              <a:rPr lang="en-US" b="0" i="1" dirty="0">
                <a:sym typeface="Symbol"/>
              </a:rPr>
              <a:t>x</a:t>
            </a:r>
            <a:r>
              <a:rPr lang="en-US" b="0" dirty="0">
                <a:sym typeface="Symbol"/>
              </a:rPr>
              <a:t>) is true and the loop terminates. </a:t>
            </a:r>
          </a:p>
          <a:p>
            <a:pPr marL="850392" lvl="1" indent="-457200" eaLnBrk="1" fontAlgn="auto" hangingPunct="1">
              <a:spcAft>
                <a:spcPts val="0"/>
              </a:spcAft>
              <a:defRPr/>
            </a:pPr>
            <a:r>
              <a:rPr lang="en-US" b="0" dirty="0">
                <a:sym typeface="Symbol"/>
              </a:rPr>
              <a:t>If the loop ends without finding an </a:t>
            </a:r>
            <a:r>
              <a:rPr lang="en-US" b="0" i="1" dirty="0">
                <a:sym typeface="Symbol"/>
              </a:rPr>
              <a:t>x</a:t>
            </a:r>
            <a:r>
              <a:rPr lang="en-US" b="0" dirty="0">
                <a:sym typeface="Symbol"/>
              </a:rPr>
              <a:t> for which P(</a:t>
            </a:r>
            <a:r>
              <a:rPr lang="en-US" b="0" i="1" dirty="0">
                <a:sym typeface="Symbol"/>
              </a:rPr>
              <a:t>x</a:t>
            </a:r>
            <a:r>
              <a:rPr lang="en-US" b="0" dirty="0">
                <a:sym typeface="Symbol"/>
              </a:rPr>
              <a:t>) is true, then </a:t>
            </a:r>
            <a:r>
              <a:rPr lang="en-US" b="0" i="1" dirty="0">
                <a:sym typeface="Symbol"/>
              </a:rPr>
              <a:t>x P</a:t>
            </a:r>
            <a:r>
              <a:rPr lang="en-US" b="0" dirty="0">
                <a:sym typeface="Symbol"/>
              </a:rPr>
              <a:t>(</a:t>
            </a:r>
            <a:r>
              <a:rPr lang="en-US" b="0" i="1" dirty="0">
                <a:sym typeface="Symbol"/>
              </a:rPr>
              <a:t>x</a:t>
            </a:r>
            <a:r>
              <a:rPr lang="en-US" b="0" dirty="0">
                <a:sym typeface="Symbol"/>
              </a:rPr>
              <a:t>) is false.</a:t>
            </a:r>
          </a:p>
          <a:p>
            <a:pPr eaLnBrk="1" fontAlgn="auto" hangingPunct="1">
              <a:spcAft>
                <a:spcPts val="0"/>
              </a:spcAft>
              <a:buClr>
                <a:schemeClr val="accent3"/>
              </a:buClr>
              <a:defRPr/>
            </a:pPr>
            <a:r>
              <a:rPr lang="en-US" b="0" dirty="0">
                <a:sym typeface="Symbol"/>
              </a:rPr>
              <a:t>Even if the domains are infinite, we can still think of the quantifiers in this fashion, but the loops will not terminate in some cases.</a:t>
            </a:r>
          </a:p>
          <a:p>
            <a:pPr marL="274320" indent="-274320" eaLnBrk="1" fontAlgn="auto" hangingPunct="1">
              <a:spcAft>
                <a:spcPts val="0"/>
              </a:spcAft>
              <a:buClr>
                <a:schemeClr val="accent3"/>
              </a:buClr>
              <a:buFont typeface="Wingdings 2"/>
              <a:buChar char=""/>
              <a:defRPr/>
            </a:pPr>
            <a:endParaRPr lang="en-US" b="0" dirty="0"/>
          </a:p>
          <a:p>
            <a:pPr marL="274320" indent="-274320" eaLnBrk="1" fontAlgn="auto" hangingPunct="1">
              <a:spcAft>
                <a:spcPts val="0"/>
              </a:spcAft>
              <a:buClr>
                <a:schemeClr val="accent3"/>
              </a:buClr>
              <a:buFont typeface="Wingdings 2"/>
              <a:buChar char=""/>
              <a:defRPr/>
            </a:pPr>
            <a:endParaRPr lang="en-US" b="0" dirty="0"/>
          </a:p>
          <a:p>
            <a:pPr lvl="2" indent="-246888" eaLnBrk="1" fontAlgn="auto" hangingPunct="1">
              <a:spcAft>
                <a:spcPts val="0"/>
              </a:spcAft>
              <a:buFont typeface="Wingdings 2"/>
              <a:buChar char=""/>
              <a:defRPr/>
            </a:pPr>
            <a:endParaRPr lang="en-US" b="0" dirty="0"/>
          </a:p>
        </p:txBody>
      </p:sp>
      <p:sp>
        <p:nvSpPr>
          <p:cNvPr id="2" name="灯片编号占位符 1">
            <a:extLst>
              <a:ext uri="{FF2B5EF4-FFF2-40B4-BE49-F238E27FC236}">
                <a16:creationId xmlns:a16="http://schemas.microsoft.com/office/drawing/2014/main" id="{726548B4-0571-48EE-A744-BA1BA26CA7FD}"/>
              </a:ext>
            </a:extLst>
          </p:cNvPr>
          <p:cNvSpPr>
            <a:spLocks noGrp="1"/>
          </p:cNvSpPr>
          <p:nvPr>
            <p:ph type="sldNum" sz="quarter" idx="12"/>
          </p:nvPr>
        </p:nvSpPr>
        <p:spPr/>
        <p:txBody>
          <a:bodyPr/>
          <a:lstStyle/>
          <a:p>
            <a:pPr>
              <a:defRPr/>
            </a:pPr>
            <a:fld id="{388718E1-E3F4-43CF-945D-5661C3EF8693}" type="slidenum">
              <a:rPr lang="en-US" altLang="zh-CN" smtClean="0"/>
              <a:pPr>
                <a:defRPr/>
              </a:pPr>
              <a:t>17</a:t>
            </a:fld>
            <a:endParaRPr lang="en-US" altLang="zh-CN"/>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altLang="zh-CN"/>
              <a:t>Properties of Quantifiers</a:t>
            </a:r>
          </a:p>
        </p:txBody>
      </p:sp>
      <p:sp>
        <p:nvSpPr>
          <p:cNvPr id="3" name="Content Placeholder 2">
            <a:extLst>
              <a:ext uri="{FF2B5EF4-FFF2-40B4-BE49-F238E27FC236}">
                <a16:creationId xmlns:a16="http://schemas.microsoft.com/office/drawing/2014/main" id="{A95C03A7-0D46-4F19-B0E0-266501DA01E4}"/>
              </a:ext>
            </a:extLst>
          </p:cNvPr>
          <p:cNvSpPr>
            <a:spLocks noGrp="1"/>
          </p:cNvSpPr>
          <p:nvPr>
            <p:ph idx="1"/>
          </p:nvPr>
        </p:nvSpPr>
        <p:spPr>
          <a:xfrm>
            <a:off x="457200" y="1268761"/>
            <a:ext cx="8363272" cy="5055840"/>
          </a:xfrm>
        </p:spPr>
        <p:txBody>
          <a:bodyPr>
            <a:normAutofit fontScale="92500" lnSpcReduction="20000"/>
          </a:bodyPr>
          <a:lstStyle/>
          <a:p>
            <a:pPr eaLnBrk="1" fontAlgn="auto" hangingPunct="1">
              <a:spcAft>
                <a:spcPts val="0"/>
              </a:spcAft>
              <a:buClr>
                <a:schemeClr val="accent3"/>
              </a:buClr>
              <a:defRPr/>
            </a:pPr>
            <a:r>
              <a:rPr lang="en-US" b="0" dirty="0"/>
              <a:t>The truth value of </a:t>
            </a:r>
            <a:r>
              <a:rPr lang="en-US" b="0" i="1" dirty="0">
                <a:latin typeface="Cambria Math" pitchFamily="18" charset="0"/>
                <a:ea typeface="Cambria Math" pitchFamily="18" charset="0"/>
                <a:sym typeface="Symbol"/>
              </a:rPr>
              <a:t>x P(x)</a:t>
            </a:r>
            <a:r>
              <a:rPr lang="en-US" b="0" dirty="0"/>
              <a:t>  and </a:t>
            </a:r>
            <a:r>
              <a:rPr lang="en-US" b="0" i="1" dirty="0">
                <a:latin typeface="Cambria Math" pitchFamily="18" charset="0"/>
                <a:ea typeface="Cambria Math" pitchFamily="18" charset="0"/>
                <a:sym typeface="Symbol"/>
              </a:rPr>
              <a:t> x P(x)  </a:t>
            </a:r>
            <a:r>
              <a:rPr lang="en-US" b="0" dirty="0">
                <a:latin typeface="Cambria Math" pitchFamily="18" charset="0"/>
                <a:ea typeface="Cambria Math" pitchFamily="18" charset="0"/>
                <a:sym typeface="Symbol"/>
              </a:rPr>
              <a:t>depend on both the propositional function </a:t>
            </a:r>
            <a:r>
              <a:rPr lang="en-US" b="0" i="1" dirty="0">
                <a:latin typeface="Cambria Math" pitchFamily="18" charset="0"/>
                <a:ea typeface="Cambria Math" pitchFamily="18" charset="0"/>
                <a:sym typeface="Symbol"/>
              </a:rPr>
              <a:t>P(x) </a:t>
            </a:r>
            <a:r>
              <a:rPr lang="en-US" b="0" dirty="0">
                <a:latin typeface="Cambria Math" pitchFamily="18" charset="0"/>
                <a:ea typeface="Cambria Math" pitchFamily="18" charset="0"/>
                <a:sym typeface="Symbol"/>
              </a:rPr>
              <a:t>and on  the domain </a:t>
            </a:r>
            <a:r>
              <a:rPr lang="en-US" b="0" i="1" dirty="0">
                <a:latin typeface="Cambria Math" pitchFamily="18" charset="0"/>
                <a:ea typeface="Cambria Math" pitchFamily="18" charset="0"/>
                <a:sym typeface="Symbol"/>
              </a:rPr>
              <a:t>U</a:t>
            </a:r>
            <a:r>
              <a:rPr lang="en-US" b="0" dirty="0">
                <a:latin typeface="Cambria Math" pitchFamily="18" charset="0"/>
                <a:ea typeface="Cambria Math" pitchFamily="18" charset="0"/>
                <a:sym typeface="Symbol"/>
              </a:rPr>
              <a:t>. </a:t>
            </a:r>
          </a:p>
          <a:p>
            <a:pPr eaLnBrk="1" fontAlgn="auto" hangingPunct="1">
              <a:spcAft>
                <a:spcPts val="0"/>
              </a:spcAft>
              <a:buClr>
                <a:schemeClr val="accent3"/>
              </a:buClr>
              <a:defRPr/>
            </a:pPr>
            <a:r>
              <a:rPr lang="en-US" b="0" dirty="0">
                <a:latin typeface="Cambria Math" pitchFamily="18" charset="0"/>
                <a:ea typeface="Cambria Math" pitchFamily="18" charset="0"/>
                <a:sym typeface="Symbol"/>
              </a:rPr>
              <a:t>Examples:</a:t>
            </a:r>
          </a:p>
          <a:p>
            <a:pPr marL="483679" indent="-457200" eaLnBrk="1" fontAlgn="auto" hangingPunct="1">
              <a:spcAft>
                <a:spcPts val="0"/>
              </a:spcAft>
              <a:defRPr/>
            </a:pPr>
            <a:r>
              <a:rPr lang="en-US" b="0" dirty="0"/>
              <a:t>If </a:t>
            </a:r>
            <a:r>
              <a:rPr lang="en-US" b="0" i="1" dirty="0"/>
              <a:t>U</a:t>
            </a:r>
            <a:r>
              <a:rPr lang="en-US" b="0" dirty="0"/>
              <a:t> is the  positive integers and </a:t>
            </a:r>
            <a:r>
              <a:rPr lang="en-US" b="0" i="1" dirty="0"/>
              <a:t>P(x) </a:t>
            </a:r>
            <a:r>
              <a:rPr lang="en-US" b="0" dirty="0"/>
              <a:t>is the statement “</a:t>
            </a:r>
            <a:r>
              <a:rPr lang="en-US" b="0" i="1" dirty="0"/>
              <a:t>x</a:t>
            </a:r>
            <a:r>
              <a:rPr lang="en-US" b="0" dirty="0"/>
              <a:t> &lt; </a:t>
            </a:r>
            <a:r>
              <a:rPr lang="en-US" b="0" dirty="0">
                <a:latin typeface="Cambria Math" pitchFamily="18" charset="0"/>
                <a:ea typeface="Cambria Math" pitchFamily="18" charset="0"/>
              </a:rPr>
              <a:t>2</a:t>
            </a:r>
            <a:r>
              <a:rPr lang="en-US" b="0" dirty="0"/>
              <a:t>”, then </a:t>
            </a:r>
            <a:r>
              <a:rPr lang="en-US" b="0" i="1" dirty="0">
                <a:latin typeface="Cambria Math" pitchFamily="18" charset="0"/>
                <a:ea typeface="Cambria Math" pitchFamily="18" charset="0"/>
                <a:sym typeface="Symbol"/>
              </a:rPr>
              <a:t>x P(x)</a:t>
            </a:r>
            <a:r>
              <a:rPr lang="en-US" b="0" dirty="0"/>
              <a:t>   is true, but </a:t>
            </a:r>
            <a:r>
              <a:rPr lang="en-US" b="0" i="1" dirty="0">
                <a:latin typeface="Cambria Math" pitchFamily="18" charset="0"/>
                <a:ea typeface="Cambria Math" pitchFamily="18" charset="0"/>
                <a:sym typeface="Symbol"/>
              </a:rPr>
              <a:t> x P(x)  </a:t>
            </a:r>
            <a:r>
              <a:rPr lang="en-US" b="0" dirty="0">
                <a:latin typeface="Cambria Math" pitchFamily="18" charset="0"/>
                <a:ea typeface="Cambria Math" pitchFamily="18" charset="0"/>
                <a:sym typeface="Symbol"/>
              </a:rPr>
              <a:t>is false. </a:t>
            </a:r>
          </a:p>
          <a:p>
            <a:pPr marL="483679" indent="-457200" eaLnBrk="1" fontAlgn="auto" hangingPunct="1">
              <a:spcAft>
                <a:spcPts val="0"/>
              </a:spcAft>
              <a:defRPr/>
            </a:pPr>
            <a:r>
              <a:rPr lang="en-US" b="0" dirty="0"/>
              <a:t>If </a:t>
            </a:r>
            <a:r>
              <a:rPr lang="en-US" b="0" i="1" dirty="0"/>
              <a:t>U</a:t>
            </a:r>
            <a:r>
              <a:rPr lang="en-US" b="0" dirty="0"/>
              <a:t> is the negative integers and </a:t>
            </a:r>
            <a:r>
              <a:rPr lang="en-US" b="0" i="1" dirty="0"/>
              <a:t>P(x) </a:t>
            </a:r>
            <a:r>
              <a:rPr lang="en-US" b="0" dirty="0"/>
              <a:t>is the statement “</a:t>
            </a:r>
            <a:r>
              <a:rPr lang="en-US" b="0" i="1" dirty="0"/>
              <a:t>x</a:t>
            </a:r>
            <a:r>
              <a:rPr lang="en-US" b="0" dirty="0"/>
              <a:t> &lt; </a:t>
            </a:r>
            <a:r>
              <a:rPr lang="en-US" b="0" dirty="0">
                <a:latin typeface="Cambria Math" pitchFamily="18" charset="0"/>
                <a:ea typeface="Cambria Math" pitchFamily="18" charset="0"/>
              </a:rPr>
              <a:t>2</a:t>
            </a:r>
            <a:r>
              <a:rPr lang="en-US" b="0" dirty="0"/>
              <a:t>”, then both </a:t>
            </a:r>
            <a:r>
              <a:rPr lang="en-US" b="0" i="1" dirty="0">
                <a:latin typeface="Cambria Math" pitchFamily="18" charset="0"/>
                <a:ea typeface="Cambria Math" pitchFamily="18" charset="0"/>
                <a:sym typeface="Symbol"/>
              </a:rPr>
              <a:t>x P(x)</a:t>
            </a:r>
            <a:r>
              <a:rPr lang="en-US" b="0" dirty="0"/>
              <a:t>  and  </a:t>
            </a:r>
            <a:r>
              <a:rPr lang="en-US" b="0" i="1" dirty="0">
                <a:latin typeface="Cambria Math" pitchFamily="18" charset="0"/>
                <a:ea typeface="Cambria Math" pitchFamily="18" charset="0"/>
                <a:sym typeface="Symbol"/>
              </a:rPr>
              <a:t> x P(x)  </a:t>
            </a:r>
            <a:r>
              <a:rPr lang="en-US" b="0" dirty="0">
                <a:latin typeface="Cambria Math" pitchFamily="18" charset="0"/>
                <a:ea typeface="Cambria Math" pitchFamily="18" charset="0"/>
                <a:sym typeface="Symbol"/>
              </a:rPr>
              <a:t>are true. </a:t>
            </a:r>
          </a:p>
          <a:p>
            <a:pPr marL="483679" indent="-457200" eaLnBrk="1" fontAlgn="auto" hangingPunct="1">
              <a:spcAft>
                <a:spcPts val="0"/>
              </a:spcAft>
              <a:defRPr/>
            </a:pPr>
            <a:r>
              <a:rPr lang="en-US" b="0" dirty="0"/>
              <a:t>If </a:t>
            </a:r>
            <a:r>
              <a:rPr lang="en-US" b="0" i="1" dirty="0"/>
              <a:t>U</a:t>
            </a:r>
            <a:r>
              <a:rPr lang="en-US" b="0" dirty="0"/>
              <a:t> consists of </a:t>
            </a:r>
            <a:r>
              <a:rPr lang="en-US" b="0" dirty="0">
                <a:latin typeface="Cambria Math" pitchFamily="18" charset="0"/>
                <a:ea typeface="Cambria Math" pitchFamily="18" charset="0"/>
              </a:rPr>
              <a:t>3</a:t>
            </a:r>
            <a:r>
              <a:rPr lang="en-US" b="0" dirty="0"/>
              <a:t>, </a:t>
            </a:r>
            <a:r>
              <a:rPr lang="en-US" b="0" dirty="0">
                <a:latin typeface="Cambria Math" pitchFamily="18" charset="0"/>
                <a:ea typeface="Cambria Math" pitchFamily="18" charset="0"/>
              </a:rPr>
              <a:t>4</a:t>
            </a:r>
            <a:r>
              <a:rPr lang="en-US" b="0" dirty="0"/>
              <a:t>, and </a:t>
            </a:r>
            <a:r>
              <a:rPr lang="en-US" b="0" dirty="0">
                <a:latin typeface="Cambria Math" pitchFamily="18" charset="0"/>
                <a:ea typeface="Cambria Math" pitchFamily="18" charset="0"/>
              </a:rPr>
              <a:t>5</a:t>
            </a:r>
            <a:r>
              <a:rPr lang="en-US" b="0" dirty="0"/>
              <a:t>,  and </a:t>
            </a:r>
            <a:r>
              <a:rPr lang="en-US" b="0" i="1" dirty="0"/>
              <a:t>P(x) </a:t>
            </a:r>
            <a:r>
              <a:rPr lang="en-US" b="0" dirty="0"/>
              <a:t>is the statement “</a:t>
            </a:r>
            <a:r>
              <a:rPr lang="en-US" b="0" i="1" dirty="0"/>
              <a:t>x</a:t>
            </a:r>
            <a:r>
              <a:rPr lang="en-US" b="0" dirty="0"/>
              <a:t> &gt; </a:t>
            </a:r>
            <a:r>
              <a:rPr lang="en-US" b="0" dirty="0">
                <a:latin typeface="Cambria Math" pitchFamily="18" charset="0"/>
                <a:ea typeface="Cambria Math" pitchFamily="18" charset="0"/>
              </a:rPr>
              <a:t>2</a:t>
            </a:r>
            <a:r>
              <a:rPr lang="en-US" b="0" dirty="0"/>
              <a:t>”, then  both </a:t>
            </a:r>
            <a:r>
              <a:rPr lang="en-US" b="0" i="1" dirty="0">
                <a:latin typeface="Cambria Math" pitchFamily="18" charset="0"/>
                <a:ea typeface="Cambria Math" pitchFamily="18" charset="0"/>
                <a:sym typeface="Symbol"/>
              </a:rPr>
              <a:t>x P(x)</a:t>
            </a:r>
            <a:r>
              <a:rPr lang="en-US" b="0" dirty="0"/>
              <a:t>   and </a:t>
            </a:r>
            <a:r>
              <a:rPr lang="en-US" b="0" i="1" dirty="0">
                <a:latin typeface="Cambria Math" pitchFamily="18" charset="0"/>
                <a:ea typeface="Cambria Math" pitchFamily="18" charset="0"/>
                <a:sym typeface="Symbol"/>
              </a:rPr>
              <a:t> x P(x)  </a:t>
            </a:r>
            <a:r>
              <a:rPr lang="en-US" b="0" dirty="0">
                <a:latin typeface="Cambria Math" pitchFamily="18" charset="0"/>
                <a:ea typeface="Cambria Math" pitchFamily="18" charset="0"/>
                <a:sym typeface="Symbol"/>
              </a:rPr>
              <a:t>are true. But if </a:t>
            </a:r>
            <a:r>
              <a:rPr lang="en-US" b="0" i="1" dirty="0"/>
              <a:t>P(x) </a:t>
            </a:r>
            <a:r>
              <a:rPr lang="en-US" b="0" dirty="0"/>
              <a:t>is the statement “</a:t>
            </a:r>
            <a:r>
              <a:rPr lang="en-US" b="0" i="1" dirty="0"/>
              <a:t>x</a:t>
            </a:r>
            <a:r>
              <a:rPr lang="en-US" b="0" dirty="0"/>
              <a:t> &lt; </a:t>
            </a:r>
            <a:r>
              <a:rPr lang="en-US" b="0" dirty="0">
                <a:latin typeface="Cambria Math" pitchFamily="18" charset="0"/>
                <a:ea typeface="Cambria Math" pitchFamily="18" charset="0"/>
              </a:rPr>
              <a:t>2</a:t>
            </a:r>
            <a:r>
              <a:rPr lang="en-US" b="0" dirty="0"/>
              <a:t>”, then  both </a:t>
            </a:r>
            <a:r>
              <a:rPr lang="en-US" b="0" i="1" dirty="0">
                <a:latin typeface="Cambria Math" pitchFamily="18" charset="0"/>
                <a:ea typeface="Cambria Math" pitchFamily="18" charset="0"/>
                <a:sym typeface="Symbol"/>
              </a:rPr>
              <a:t>x P(x)</a:t>
            </a:r>
            <a:r>
              <a:rPr lang="en-US" b="0" dirty="0"/>
              <a:t>   and </a:t>
            </a:r>
            <a:r>
              <a:rPr lang="en-US" b="0" i="1" dirty="0">
                <a:latin typeface="Cambria Math" pitchFamily="18" charset="0"/>
                <a:ea typeface="Cambria Math" pitchFamily="18" charset="0"/>
                <a:sym typeface="Symbol"/>
              </a:rPr>
              <a:t> x P(x)  </a:t>
            </a:r>
            <a:r>
              <a:rPr lang="en-US" b="0" dirty="0">
                <a:latin typeface="Cambria Math" pitchFamily="18" charset="0"/>
                <a:ea typeface="Cambria Math" pitchFamily="18" charset="0"/>
                <a:sym typeface="Symbol"/>
              </a:rPr>
              <a:t>are false. </a:t>
            </a:r>
            <a:endParaRPr lang="en-US" b="0" dirty="0"/>
          </a:p>
          <a:p>
            <a:pPr marL="274320" indent="-274320" eaLnBrk="1" fontAlgn="auto" hangingPunct="1">
              <a:spcAft>
                <a:spcPts val="0"/>
              </a:spcAft>
              <a:buClr>
                <a:schemeClr val="accent3"/>
              </a:buClr>
              <a:buFont typeface="Wingdings 2"/>
              <a:buChar char=""/>
              <a:defRPr/>
            </a:pPr>
            <a:endParaRPr lang="en-US" b="0" dirty="0"/>
          </a:p>
          <a:p>
            <a:pPr marL="274320" indent="-274320" eaLnBrk="1" fontAlgn="auto" hangingPunct="1">
              <a:spcAft>
                <a:spcPts val="0"/>
              </a:spcAft>
              <a:buClr>
                <a:schemeClr val="accent3"/>
              </a:buClr>
              <a:buFont typeface="Wingdings 2"/>
              <a:buNone/>
              <a:defRPr/>
            </a:pPr>
            <a:endParaRPr lang="en-US" b="0" dirty="0"/>
          </a:p>
        </p:txBody>
      </p:sp>
      <p:sp>
        <p:nvSpPr>
          <p:cNvPr id="2" name="灯片编号占位符 1">
            <a:extLst>
              <a:ext uri="{FF2B5EF4-FFF2-40B4-BE49-F238E27FC236}">
                <a16:creationId xmlns:a16="http://schemas.microsoft.com/office/drawing/2014/main" id="{2A2F780B-75A0-4834-B919-C25D04BBEAC6}"/>
              </a:ext>
            </a:extLst>
          </p:cNvPr>
          <p:cNvSpPr>
            <a:spLocks noGrp="1"/>
          </p:cNvSpPr>
          <p:nvPr>
            <p:ph type="sldNum" sz="quarter" idx="12"/>
          </p:nvPr>
        </p:nvSpPr>
        <p:spPr/>
        <p:txBody>
          <a:bodyPr/>
          <a:lstStyle/>
          <a:p>
            <a:pPr>
              <a:defRPr/>
            </a:pPr>
            <a:fld id="{388718E1-E3F4-43CF-945D-5661C3EF8693}" type="slidenum">
              <a:rPr lang="en-US" altLang="zh-CN" smtClean="0"/>
              <a:pPr>
                <a:defRPr/>
              </a:pPr>
              <a:t>18</a:t>
            </a:fld>
            <a:endParaRPr lang="en-US" altLang="zh-CN"/>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altLang="zh-CN" dirty="0"/>
              <a:t>Precedence of Quantifiers</a:t>
            </a:r>
          </a:p>
        </p:txBody>
      </p:sp>
      <p:sp>
        <p:nvSpPr>
          <p:cNvPr id="33795" name="Content Placeholder 2"/>
          <p:cNvSpPr>
            <a:spLocks noGrp="1"/>
          </p:cNvSpPr>
          <p:nvPr>
            <p:ph idx="1"/>
          </p:nvPr>
        </p:nvSpPr>
        <p:spPr/>
        <p:txBody>
          <a:bodyPr/>
          <a:lstStyle/>
          <a:p>
            <a:pPr eaLnBrk="1" hangingPunct="1"/>
            <a:r>
              <a:rPr lang="en-US" altLang="zh-CN" b="0" dirty="0"/>
              <a:t>The quantifiers </a:t>
            </a:r>
            <a:r>
              <a:rPr lang="en-US" altLang="zh-CN" b="0" dirty="0">
                <a:sym typeface="Symbol" panose="05050102010706020507" pitchFamily="18" charset="2"/>
              </a:rPr>
              <a:t> and   have higher precedence than all the logical operators.</a:t>
            </a:r>
          </a:p>
          <a:p>
            <a:pPr eaLnBrk="1" hangingPunct="1"/>
            <a:r>
              <a:rPr lang="en-US" altLang="zh-CN" b="0" dirty="0">
                <a:sym typeface="Symbol" panose="05050102010706020507" pitchFamily="18" charset="2"/>
              </a:rPr>
              <a:t>For example, </a:t>
            </a:r>
            <a:r>
              <a:rPr lang="en-US" altLang="zh-CN" b="0" i="1" dirty="0">
                <a:latin typeface="Cambria Math" panose="02040503050406030204" pitchFamily="18" charset="0"/>
                <a:sym typeface="Symbol" panose="05050102010706020507" pitchFamily="18" charset="2"/>
              </a:rPr>
              <a:t>x P(x) ∨ Q(x)  </a:t>
            </a:r>
            <a:r>
              <a:rPr lang="en-US" altLang="zh-CN" b="0" dirty="0">
                <a:sym typeface="Symbol" panose="05050102010706020507" pitchFamily="18" charset="2"/>
              </a:rPr>
              <a:t>means</a:t>
            </a:r>
            <a:r>
              <a:rPr lang="en-US" altLang="zh-CN" b="0" i="1" dirty="0">
                <a:latin typeface="Cambria Math" panose="02040503050406030204" pitchFamily="18" charset="0"/>
                <a:sym typeface="Symbol" panose="05050102010706020507" pitchFamily="18" charset="2"/>
              </a:rPr>
              <a:t> (x P(x))∨ Q(x)</a:t>
            </a:r>
            <a:r>
              <a:rPr lang="en-US" altLang="zh-CN" b="0" dirty="0">
                <a:sym typeface="Symbol" panose="05050102010706020507" pitchFamily="18" charset="2"/>
              </a:rPr>
              <a:t>  </a:t>
            </a:r>
          </a:p>
          <a:p>
            <a:pPr eaLnBrk="1" hangingPunct="1"/>
            <a:r>
              <a:rPr lang="en-US" altLang="zh-CN" b="0" i="1" dirty="0">
                <a:latin typeface="Cambria Math" panose="02040503050406030204" pitchFamily="18" charset="0"/>
                <a:sym typeface="Symbol" panose="05050102010706020507" pitchFamily="18" charset="2"/>
              </a:rPr>
              <a:t>x (P(x) ∨ Q(x)) </a:t>
            </a:r>
            <a:r>
              <a:rPr lang="en-US" altLang="zh-CN" b="0" dirty="0">
                <a:latin typeface="Cambria Math" panose="02040503050406030204" pitchFamily="18" charset="0"/>
                <a:sym typeface="Symbol" panose="05050102010706020507" pitchFamily="18" charset="2"/>
              </a:rPr>
              <a:t>means something different.</a:t>
            </a:r>
          </a:p>
          <a:p>
            <a:pPr eaLnBrk="1" hangingPunct="1"/>
            <a:r>
              <a:rPr lang="en-US" altLang="zh-CN" b="0" dirty="0">
                <a:solidFill>
                  <a:srgbClr val="FF0000"/>
                </a:solidFill>
                <a:latin typeface="Cambria Math" panose="02040503050406030204" pitchFamily="18" charset="0"/>
                <a:sym typeface="Symbol" panose="05050102010706020507" pitchFamily="18" charset="2"/>
              </a:rPr>
              <a:t>Unfortunately, </a:t>
            </a:r>
            <a:r>
              <a:rPr lang="en-US" altLang="zh-CN" b="0" dirty="0">
                <a:latin typeface="Cambria Math" panose="02040503050406030204" pitchFamily="18" charset="0"/>
                <a:sym typeface="Symbol" panose="05050102010706020507" pitchFamily="18" charset="2"/>
              </a:rPr>
              <a:t>often people write </a:t>
            </a:r>
            <a:r>
              <a:rPr lang="en-US" altLang="zh-CN" b="0" i="1" dirty="0">
                <a:latin typeface="Cambria Math" panose="02040503050406030204" pitchFamily="18" charset="0"/>
                <a:sym typeface="Symbol" panose="05050102010706020507" pitchFamily="18" charset="2"/>
              </a:rPr>
              <a:t>x P(x) ∨ Q(x)  </a:t>
            </a:r>
            <a:r>
              <a:rPr lang="en-US" altLang="zh-CN" b="0" dirty="0">
                <a:latin typeface="Cambria Math" panose="02040503050406030204" pitchFamily="18" charset="0"/>
                <a:sym typeface="Symbol" panose="05050102010706020507" pitchFamily="18" charset="2"/>
              </a:rPr>
              <a:t>when they mean </a:t>
            </a:r>
            <a:r>
              <a:rPr lang="en-US" altLang="zh-CN" b="0" i="1" dirty="0">
                <a:latin typeface="Cambria Math" panose="02040503050406030204" pitchFamily="18" charset="0"/>
                <a:sym typeface="Symbol" panose="05050102010706020507" pitchFamily="18" charset="2"/>
              </a:rPr>
              <a:t> x (P(x) ∨ Q(x)). </a:t>
            </a:r>
            <a:endParaRPr lang="en-US" altLang="zh-CN" b="0" dirty="0"/>
          </a:p>
        </p:txBody>
      </p:sp>
      <p:sp>
        <p:nvSpPr>
          <p:cNvPr id="2" name="灯片编号占位符 1">
            <a:extLst>
              <a:ext uri="{FF2B5EF4-FFF2-40B4-BE49-F238E27FC236}">
                <a16:creationId xmlns:a16="http://schemas.microsoft.com/office/drawing/2014/main" id="{C04186D8-1880-4A6A-96D1-2273E8680AD9}"/>
              </a:ext>
            </a:extLst>
          </p:cNvPr>
          <p:cNvSpPr>
            <a:spLocks noGrp="1"/>
          </p:cNvSpPr>
          <p:nvPr>
            <p:ph type="sldNum" sz="quarter" idx="12"/>
          </p:nvPr>
        </p:nvSpPr>
        <p:spPr/>
        <p:txBody>
          <a:bodyPr/>
          <a:lstStyle/>
          <a:p>
            <a:pPr>
              <a:defRPr/>
            </a:pPr>
            <a:fld id="{388718E1-E3F4-43CF-945D-5661C3EF8693}" type="slidenum">
              <a:rPr lang="en-US" altLang="zh-CN" smtClean="0"/>
              <a:pPr>
                <a:defRPr/>
              </a:pPr>
              <a:t>19</a:t>
            </a:fld>
            <a:endParaRPr lang="en-US" altLang="zh-CN"/>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1560" y="116632"/>
            <a:ext cx="8229600" cy="1143000"/>
          </a:xfrm>
        </p:spPr>
        <p:txBody>
          <a:bodyPr/>
          <a:lstStyle/>
          <a:p>
            <a:pPr algn="ctr" eaLnBrk="1" hangingPunct="1"/>
            <a:r>
              <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Section Summary</a:t>
            </a:r>
          </a:p>
        </p:txBody>
      </p:sp>
      <p:sp>
        <p:nvSpPr>
          <p:cNvPr id="21507" name="Content Placeholder 2"/>
          <p:cNvSpPr>
            <a:spLocks noGrp="1"/>
          </p:cNvSpPr>
          <p:nvPr>
            <p:ph idx="1"/>
          </p:nvPr>
        </p:nvSpPr>
        <p:spPr>
          <a:xfrm>
            <a:off x="1547664" y="1556792"/>
            <a:ext cx="6623175" cy="4389437"/>
          </a:xfrm>
        </p:spPr>
        <p:txBody>
          <a:bodyPr/>
          <a:lstStyle/>
          <a:p>
            <a:pPr eaLnBrk="1" hangingPunct="1">
              <a:buFont typeface="Wingdings" panose="05000000000000000000" pitchFamily="2" charset="2"/>
              <a:buChar char="n"/>
            </a:pPr>
            <a:r>
              <a:rPr lang="en-US" altLang="zh-CN" dirty="0">
                <a:solidFill>
                  <a:srgbClr val="FF0000"/>
                </a:solidFill>
              </a:rPr>
              <a:t>Predicates </a:t>
            </a:r>
          </a:p>
          <a:p>
            <a:pPr eaLnBrk="1" hangingPunct="1">
              <a:buFont typeface="Wingdings" panose="05000000000000000000" pitchFamily="2" charset="2"/>
              <a:buChar char="n"/>
            </a:pPr>
            <a:r>
              <a:rPr lang="en-US" altLang="zh-CN" dirty="0">
                <a:solidFill>
                  <a:srgbClr val="FF0000"/>
                </a:solidFill>
              </a:rPr>
              <a:t>Variables</a:t>
            </a:r>
          </a:p>
          <a:p>
            <a:pPr eaLnBrk="1" hangingPunct="1">
              <a:buFont typeface="Wingdings" panose="05000000000000000000" pitchFamily="2" charset="2"/>
              <a:buChar char="n"/>
            </a:pPr>
            <a:r>
              <a:rPr lang="en-US" altLang="zh-CN" dirty="0"/>
              <a:t>Quantifiers</a:t>
            </a:r>
          </a:p>
          <a:p>
            <a:pPr lvl="1" eaLnBrk="1" hangingPunct="1"/>
            <a:r>
              <a:rPr lang="en-US" altLang="zh-CN" dirty="0"/>
              <a:t>Universal Quantifier</a:t>
            </a:r>
          </a:p>
          <a:p>
            <a:pPr lvl="1" eaLnBrk="1" hangingPunct="1"/>
            <a:r>
              <a:rPr lang="en-US" altLang="zh-CN" dirty="0"/>
              <a:t>Existential Quantifier</a:t>
            </a:r>
          </a:p>
          <a:p>
            <a:pPr eaLnBrk="1" hangingPunct="1">
              <a:buFont typeface="Wingdings" panose="05000000000000000000" pitchFamily="2" charset="2"/>
              <a:buChar char="n"/>
            </a:pPr>
            <a:r>
              <a:rPr lang="en-US" altLang="zh-CN" dirty="0"/>
              <a:t>Negating Quantifiers</a:t>
            </a:r>
          </a:p>
          <a:p>
            <a:pPr lvl="1" eaLnBrk="1" hangingPunct="1"/>
            <a:r>
              <a:rPr lang="en-US" altLang="zh-CN" dirty="0"/>
              <a:t>De Morgan’s Laws for Quantifiers</a:t>
            </a:r>
          </a:p>
          <a:p>
            <a:pPr eaLnBrk="1" hangingPunct="1">
              <a:buFont typeface="Wingdings" panose="05000000000000000000" pitchFamily="2" charset="2"/>
              <a:buChar char="n"/>
            </a:pPr>
            <a:r>
              <a:rPr lang="en-US" altLang="zh-CN" dirty="0"/>
              <a:t>Translating English to Logic</a:t>
            </a:r>
          </a:p>
          <a:p>
            <a:pPr eaLnBrk="1" hangingPunct="1">
              <a:buFont typeface="Wingdings" panose="05000000000000000000" pitchFamily="2" charset="2"/>
              <a:buChar char="n"/>
            </a:pPr>
            <a:r>
              <a:rPr lang="en-US" altLang="zh-CN" dirty="0"/>
              <a:t>Logic Programming (</a:t>
            </a:r>
            <a:r>
              <a:rPr lang="en-US" altLang="zh-CN" i="1" dirty="0"/>
              <a:t>optional</a:t>
            </a:r>
            <a:r>
              <a:rPr lang="en-US" altLang="zh-CN" dirty="0"/>
              <a:t>)</a:t>
            </a:r>
          </a:p>
          <a:p>
            <a:pPr eaLnBrk="1" hangingPunct="1"/>
            <a:endParaRPr lang="en-US" altLang="zh-CN" dirty="0"/>
          </a:p>
          <a:p>
            <a:pPr lvl="1" eaLnBrk="1" hangingPunct="1">
              <a:buFont typeface="Wingdings 2" panose="05020102010507070707" pitchFamily="18" charset="2"/>
              <a:buNone/>
            </a:pPr>
            <a:endParaRPr lang="en-US" altLang="zh-CN" dirty="0"/>
          </a:p>
          <a:p>
            <a:pPr eaLnBrk="1" hangingPunct="1"/>
            <a:endParaRPr lang="en-US" altLang="zh-CN" dirty="0"/>
          </a:p>
        </p:txBody>
      </p:sp>
      <p:sp>
        <p:nvSpPr>
          <p:cNvPr id="2" name="灯片编号占位符 1">
            <a:extLst>
              <a:ext uri="{FF2B5EF4-FFF2-40B4-BE49-F238E27FC236}">
                <a16:creationId xmlns:a16="http://schemas.microsoft.com/office/drawing/2014/main" id="{B3BCF8CA-E3EE-4D05-9531-9BD12F6EA34C}"/>
              </a:ext>
            </a:extLst>
          </p:cNvPr>
          <p:cNvSpPr>
            <a:spLocks noGrp="1"/>
          </p:cNvSpPr>
          <p:nvPr>
            <p:ph type="sldNum" sz="quarter" idx="12"/>
          </p:nvPr>
        </p:nvSpPr>
        <p:spPr/>
        <p:txBody>
          <a:bodyPr/>
          <a:lstStyle/>
          <a:p>
            <a:pPr>
              <a:defRPr/>
            </a:pPr>
            <a:fld id="{388718E1-E3F4-43CF-945D-5661C3EF8693}" type="slidenum">
              <a:rPr lang="en-US" altLang="zh-CN" smtClean="0"/>
              <a:pPr>
                <a:defRPr/>
              </a:pPr>
              <a:t>2</a:t>
            </a:fld>
            <a:endParaRPr lang="en-US" altLang="zh-CN"/>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E281-E35B-4861-8FBE-4E0A09BAA5C6}"/>
              </a:ext>
            </a:extLst>
          </p:cNvPr>
          <p:cNvSpPr>
            <a:spLocks noGrp="1"/>
          </p:cNvSpPr>
          <p:nvPr>
            <p:ph type="title"/>
          </p:nvPr>
        </p:nvSpPr>
        <p:spPr/>
        <p:txBody>
          <a:bodyPr>
            <a:normAutofit fontScale="90000"/>
          </a:bodyPr>
          <a:lstStyle/>
          <a:p>
            <a:pPr eaLnBrk="1" fontAlgn="auto" hangingPunct="1">
              <a:spcAft>
                <a:spcPts val="0"/>
              </a:spcAft>
              <a:defRPr/>
            </a:pPr>
            <a:r>
              <a:rPr lang="en-US" sz="4400" dirty="0"/>
              <a:t>Translating from English to Logic</a:t>
            </a:r>
          </a:p>
        </p:txBody>
      </p:sp>
      <p:sp>
        <p:nvSpPr>
          <p:cNvPr id="34819" name="Content Placeholder 2"/>
          <p:cNvSpPr>
            <a:spLocks noGrp="1"/>
          </p:cNvSpPr>
          <p:nvPr>
            <p:ph idx="1"/>
          </p:nvPr>
        </p:nvSpPr>
        <p:spPr/>
        <p:txBody>
          <a:bodyPr/>
          <a:lstStyle/>
          <a:p>
            <a:pPr eaLnBrk="1" hangingPunct="1">
              <a:lnSpc>
                <a:spcPct val="90000"/>
              </a:lnSpc>
            </a:pPr>
            <a:r>
              <a:rPr lang="en-US" altLang="zh-CN" b="0" dirty="0"/>
              <a:t>Example </a:t>
            </a:r>
            <a:r>
              <a:rPr lang="en-US" altLang="zh-CN" b="0" dirty="0">
                <a:latin typeface="Cambria Math" panose="02040503050406030204" pitchFamily="18" charset="0"/>
              </a:rPr>
              <a:t>1</a:t>
            </a:r>
            <a:r>
              <a:rPr lang="en-US" altLang="zh-CN" b="0" dirty="0"/>
              <a:t>:  Translate the following sentence into predicate logic: “Every student in this class has taken a course in Java.”</a:t>
            </a:r>
          </a:p>
          <a:p>
            <a:pPr eaLnBrk="1" hangingPunct="1">
              <a:lnSpc>
                <a:spcPct val="90000"/>
              </a:lnSpc>
            </a:pPr>
            <a:r>
              <a:rPr lang="en-US" altLang="zh-CN" b="0" dirty="0"/>
              <a:t>Solution:</a:t>
            </a:r>
          </a:p>
          <a:p>
            <a:pPr lvl="1" eaLnBrk="1" hangingPunct="1">
              <a:lnSpc>
                <a:spcPct val="90000"/>
              </a:lnSpc>
              <a:buFont typeface="Wingdings" panose="05000000000000000000" pitchFamily="2" charset="2"/>
              <a:buChar char="Ø"/>
            </a:pPr>
            <a:r>
              <a:rPr lang="en-US" altLang="zh-CN" b="0" dirty="0"/>
              <a:t>  First decide on the domain </a:t>
            </a:r>
            <a:r>
              <a:rPr lang="en-US" altLang="zh-CN" b="0" i="1" dirty="0"/>
              <a:t>U</a:t>
            </a:r>
            <a:r>
              <a:rPr lang="en-US" altLang="zh-CN" b="0" dirty="0"/>
              <a:t>. </a:t>
            </a:r>
          </a:p>
          <a:p>
            <a:pPr lvl="1" eaLnBrk="1" hangingPunct="1">
              <a:lnSpc>
                <a:spcPct val="90000"/>
              </a:lnSpc>
              <a:buFont typeface="Wingdings" panose="05000000000000000000" pitchFamily="2" charset="2"/>
              <a:buChar char="Ø"/>
            </a:pPr>
            <a:r>
              <a:rPr lang="en-US" altLang="zh-CN" sz="2400" b="0" dirty="0"/>
              <a:t>Solution </a:t>
            </a:r>
            <a:r>
              <a:rPr lang="en-US" altLang="zh-CN" sz="2400" b="0" dirty="0">
                <a:latin typeface="Cambria Math" panose="02040503050406030204" pitchFamily="18" charset="0"/>
              </a:rPr>
              <a:t>1</a:t>
            </a:r>
            <a:r>
              <a:rPr lang="en-US" altLang="zh-CN" sz="2400" b="0" dirty="0"/>
              <a:t>: If </a:t>
            </a:r>
            <a:r>
              <a:rPr lang="en-US" altLang="zh-CN" sz="2400" b="0" i="1" dirty="0"/>
              <a:t>U</a:t>
            </a:r>
            <a:r>
              <a:rPr lang="en-US" altLang="zh-CN" sz="2400" b="0" dirty="0"/>
              <a:t> is all students in this class, define a propositional function J(x) denoting “x has taken a course in Java” and translate as </a:t>
            </a:r>
            <a:r>
              <a:rPr lang="en-US" altLang="zh-CN" sz="2400" b="0" i="1" dirty="0">
                <a:latin typeface="Cambria Math" panose="02040503050406030204" pitchFamily="18" charset="0"/>
                <a:sym typeface="Symbol" panose="05050102010706020507" pitchFamily="18" charset="2"/>
              </a:rPr>
              <a:t>x J(x). </a:t>
            </a:r>
          </a:p>
          <a:p>
            <a:pPr lvl="1" eaLnBrk="1" hangingPunct="1">
              <a:lnSpc>
                <a:spcPct val="90000"/>
              </a:lnSpc>
              <a:buFont typeface="Wingdings" panose="05000000000000000000" pitchFamily="2" charset="2"/>
              <a:buChar char="Ø"/>
            </a:pPr>
            <a:r>
              <a:rPr lang="en-US" altLang="zh-CN" sz="2400" b="0" dirty="0"/>
              <a:t>Solution </a:t>
            </a:r>
            <a:r>
              <a:rPr lang="en-US" altLang="zh-CN" sz="2400" b="0" dirty="0">
                <a:latin typeface="Cambria Math" panose="02040503050406030204" pitchFamily="18" charset="0"/>
              </a:rPr>
              <a:t>2</a:t>
            </a:r>
            <a:r>
              <a:rPr lang="en-US" altLang="zh-CN" sz="2400" b="0" dirty="0"/>
              <a:t>:</a:t>
            </a:r>
            <a:r>
              <a:rPr lang="en-US" altLang="zh-CN" sz="2400" b="0" dirty="0">
                <a:latin typeface="Cambria Math" panose="02040503050406030204" pitchFamily="18" charset="0"/>
              </a:rPr>
              <a:t> </a:t>
            </a:r>
            <a:r>
              <a:rPr lang="en-US" altLang="zh-CN" sz="2400" b="0" dirty="0"/>
              <a:t>But if </a:t>
            </a:r>
            <a:r>
              <a:rPr lang="en-US" altLang="zh-CN" sz="2400" b="0" i="1" dirty="0"/>
              <a:t>U</a:t>
            </a:r>
            <a:r>
              <a:rPr lang="en-US" altLang="zh-CN" sz="2400" b="0" dirty="0"/>
              <a:t> is all people, also define a propositional  function S(x) denoting “x is a student in this class” and translate as </a:t>
            </a:r>
            <a:r>
              <a:rPr lang="en-US" altLang="zh-CN" sz="2400" b="0" i="1" dirty="0">
                <a:latin typeface="Cambria Math" panose="02040503050406030204" pitchFamily="18" charset="0"/>
                <a:sym typeface="Symbol" panose="05050102010706020507" pitchFamily="18" charset="2"/>
              </a:rPr>
              <a:t>x (S(x)→ J(x))</a:t>
            </a:r>
            <a:r>
              <a:rPr lang="en-US" altLang="zh-CN" sz="2400" b="0" dirty="0">
                <a:latin typeface="Cambria Math" panose="02040503050406030204" pitchFamily="18" charset="0"/>
                <a:sym typeface="Symbol" panose="05050102010706020507" pitchFamily="18" charset="2"/>
              </a:rPr>
              <a:t>.</a:t>
            </a:r>
            <a:r>
              <a:rPr lang="en-US" altLang="zh-CN" sz="2400" b="0" i="1" dirty="0">
                <a:latin typeface="Cambria Math" panose="02040503050406030204" pitchFamily="18" charset="0"/>
                <a:sym typeface="Symbol" panose="05050102010706020507" pitchFamily="18" charset="2"/>
              </a:rPr>
              <a:t> </a:t>
            </a:r>
          </a:p>
          <a:p>
            <a:pPr lvl="2" eaLnBrk="1" hangingPunct="1">
              <a:lnSpc>
                <a:spcPct val="90000"/>
              </a:lnSpc>
              <a:buFont typeface="Wingdings 2" panose="05020102010507070707" pitchFamily="18" charset="2"/>
              <a:buNone/>
            </a:pPr>
            <a:r>
              <a:rPr lang="en-US" altLang="zh-CN" sz="2000" b="0" i="1" dirty="0">
                <a:latin typeface="Cambria Math" panose="02040503050406030204" pitchFamily="18" charset="0"/>
                <a:sym typeface="Symbol" panose="05050102010706020507" pitchFamily="18" charset="2"/>
              </a:rPr>
              <a:t>             x (S(x) </a:t>
            </a:r>
            <a:r>
              <a:rPr lang="en-US" altLang="zh-CN" sz="2000" b="0" dirty="0">
                <a:latin typeface="Cambria Math" panose="02040503050406030204" pitchFamily="18" charset="0"/>
                <a:sym typeface="Symbol" panose="05050102010706020507" pitchFamily="18" charset="2"/>
              </a:rPr>
              <a:t>∧</a:t>
            </a:r>
            <a:r>
              <a:rPr lang="en-US" altLang="zh-CN" sz="2000" b="0" i="1" dirty="0">
                <a:latin typeface="Cambria Math" panose="02040503050406030204" pitchFamily="18" charset="0"/>
                <a:sym typeface="Symbol" panose="05050102010706020507" pitchFamily="18" charset="2"/>
              </a:rPr>
              <a:t> J(x))</a:t>
            </a:r>
            <a:r>
              <a:rPr lang="en-US" altLang="zh-CN" sz="2000" b="0" dirty="0">
                <a:latin typeface="Cambria Math" panose="02040503050406030204" pitchFamily="18" charset="0"/>
                <a:sym typeface="Symbol" panose="05050102010706020507" pitchFamily="18" charset="2"/>
              </a:rPr>
              <a:t>  is not correct.  What does it mean?</a:t>
            </a:r>
          </a:p>
          <a:p>
            <a:pPr lvl="1" eaLnBrk="1" hangingPunct="1">
              <a:lnSpc>
                <a:spcPct val="90000"/>
              </a:lnSpc>
            </a:pPr>
            <a:endParaRPr lang="en-US" altLang="zh-CN" sz="2200" b="0" dirty="0"/>
          </a:p>
        </p:txBody>
      </p:sp>
      <p:sp>
        <p:nvSpPr>
          <p:cNvPr id="3" name="灯片编号占位符 2">
            <a:extLst>
              <a:ext uri="{FF2B5EF4-FFF2-40B4-BE49-F238E27FC236}">
                <a16:creationId xmlns:a16="http://schemas.microsoft.com/office/drawing/2014/main" id="{FE1326E0-64C5-4522-A4E4-C1E7B54CC01E}"/>
              </a:ext>
            </a:extLst>
          </p:cNvPr>
          <p:cNvSpPr>
            <a:spLocks noGrp="1"/>
          </p:cNvSpPr>
          <p:nvPr>
            <p:ph type="sldNum" sz="quarter" idx="12"/>
          </p:nvPr>
        </p:nvSpPr>
        <p:spPr/>
        <p:txBody>
          <a:bodyPr/>
          <a:lstStyle/>
          <a:p>
            <a:pPr>
              <a:defRPr/>
            </a:pPr>
            <a:fld id="{388718E1-E3F4-43CF-945D-5661C3EF8693}" type="slidenum">
              <a:rPr lang="en-US" altLang="zh-CN" smtClean="0"/>
              <a:pPr>
                <a:defRPr/>
              </a:pPr>
              <a:t>20</a:t>
            </a:fld>
            <a:endParaRPr lang="en-US" altLang="zh-CN"/>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0A20C-B260-4C03-B631-DC10C6328BC6}"/>
              </a:ext>
            </a:extLst>
          </p:cNvPr>
          <p:cNvSpPr>
            <a:spLocks noGrp="1"/>
          </p:cNvSpPr>
          <p:nvPr>
            <p:ph type="title"/>
          </p:nvPr>
        </p:nvSpPr>
        <p:spPr/>
        <p:txBody>
          <a:bodyPr>
            <a:normAutofit fontScale="90000"/>
          </a:bodyPr>
          <a:lstStyle/>
          <a:p>
            <a:pPr eaLnBrk="1" fontAlgn="auto" hangingPunct="1">
              <a:spcAft>
                <a:spcPts val="0"/>
              </a:spcAft>
              <a:defRPr/>
            </a:pPr>
            <a:r>
              <a:rPr lang="en-US" sz="4400" dirty="0"/>
              <a:t>Translating from English to Logic</a:t>
            </a:r>
          </a:p>
        </p:txBody>
      </p:sp>
      <p:sp>
        <p:nvSpPr>
          <p:cNvPr id="35843" name="Content Placeholder 2"/>
          <p:cNvSpPr>
            <a:spLocks noGrp="1"/>
          </p:cNvSpPr>
          <p:nvPr>
            <p:ph idx="1"/>
          </p:nvPr>
        </p:nvSpPr>
        <p:spPr/>
        <p:txBody>
          <a:bodyPr/>
          <a:lstStyle/>
          <a:p>
            <a:pPr eaLnBrk="1" hangingPunct="1"/>
            <a:r>
              <a:rPr lang="en-US" altLang="zh-CN" b="0" dirty="0"/>
              <a:t>Example 2: Translate the following sentence into predicate logic: “Some student in this class has taken a course in Java.” </a:t>
            </a:r>
          </a:p>
          <a:p>
            <a:pPr eaLnBrk="1" hangingPunct="1"/>
            <a:r>
              <a:rPr lang="en-US" altLang="zh-CN" b="0" dirty="0"/>
              <a:t>Solution:</a:t>
            </a:r>
          </a:p>
          <a:p>
            <a:pPr lvl="1" eaLnBrk="1" hangingPunct="1"/>
            <a:r>
              <a:rPr lang="en-US" altLang="zh-CN" b="0" dirty="0"/>
              <a:t>First decide on the domain U. </a:t>
            </a:r>
          </a:p>
          <a:p>
            <a:pPr lvl="1" eaLnBrk="1" hangingPunct="1"/>
            <a:r>
              <a:rPr lang="en-US" altLang="zh-CN" b="0" dirty="0"/>
              <a:t>Solution </a:t>
            </a:r>
            <a:r>
              <a:rPr lang="en-US" altLang="zh-CN" b="0" dirty="0">
                <a:latin typeface="Cambria Math" panose="02040503050406030204" pitchFamily="18" charset="0"/>
              </a:rPr>
              <a:t>1</a:t>
            </a:r>
            <a:r>
              <a:rPr lang="en-US" altLang="zh-CN" b="0" dirty="0"/>
              <a:t>: If U is all students in this class, translate as </a:t>
            </a:r>
          </a:p>
          <a:p>
            <a:pPr lvl="1" eaLnBrk="1" hangingPunct="1">
              <a:buFont typeface="Wingdings 2" panose="05020102010507070707" pitchFamily="18" charset="2"/>
              <a:buNone/>
            </a:pPr>
            <a:r>
              <a:rPr lang="en-US" altLang="zh-CN" b="0" dirty="0">
                <a:latin typeface="Cambria Math" panose="02040503050406030204" pitchFamily="18" charset="0"/>
                <a:sym typeface="Symbol" panose="05050102010706020507" pitchFamily="18" charset="2"/>
              </a:rPr>
              <a:t>                                        x J(x)</a:t>
            </a:r>
          </a:p>
          <a:p>
            <a:pPr lvl="1" eaLnBrk="1" hangingPunct="1"/>
            <a:r>
              <a:rPr lang="en-US" altLang="zh-CN" b="0" dirty="0"/>
              <a:t>Solution </a:t>
            </a:r>
            <a:r>
              <a:rPr lang="en-US" altLang="zh-CN" b="0" dirty="0">
                <a:latin typeface="Cambria Math" panose="02040503050406030204" pitchFamily="18" charset="0"/>
              </a:rPr>
              <a:t>1</a:t>
            </a:r>
            <a:r>
              <a:rPr lang="en-US" altLang="zh-CN" b="0" dirty="0"/>
              <a:t>: But if U is all people, then </a:t>
            </a:r>
          </a:p>
          <a:p>
            <a:pPr marL="393700" lvl="1" indent="0" eaLnBrk="1" hangingPunct="1">
              <a:buNone/>
            </a:pPr>
            <a:r>
              <a:rPr lang="en-US" altLang="zh-CN" b="0" dirty="0">
                <a:latin typeface="Cambria Math" panose="02040503050406030204" pitchFamily="18" charset="0"/>
                <a:sym typeface="Symbol" panose="05050102010706020507" pitchFamily="18" charset="2"/>
              </a:rPr>
              <a:t>                                 x (S(x) ∧ J(x)) </a:t>
            </a:r>
          </a:p>
          <a:p>
            <a:pPr lvl="2" eaLnBrk="1" hangingPunct="1">
              <a:buFont typeface="Wingdings 2" panose="05020102010507070707" pitchFamily="18" charset="2"/>
              <a:buNone/>
            </a:pPr>
            <a:r>
              <a:rPr lang="en-US" altLang="zh-CN" b="0" dirty="0">
                <a:latin typeface="Cambria Math" panose="02040503050406030204" pitchFamily="18" charset="0"/>
                <a:sym typeface="Symbol" panose="05050102010706020507" pitchFamily="18" charset="2"/>
              </a:rPr>
              <a:t>        x (S(x)→ J(x)) is not correct. What does it mean?</a:t>
            </a:r>
            <a:endParaRPr lang="en-US" altLang="zh-CN" b="0" dirty="0"/>
          </a:p>
          <a:p>
            <a:pPr lvl="1" eaLnBrk="1" hangingPunct="1"/>
            <a:endParaRPr lang="en-US" altLang="zh-CN" b="0" dirty="0"/>
          </a:p>
        </p:txBody>
      </p:sp>
      <p:sp>
        <p:nvSpPr>
          <p:cNvPr id="3" name="灯片编号占位符 2">
            <a:extLst>
              <a:ext uri="{FF2B5EF4-FFF2-40B4-BE49-F238E27FC236}">
                <a16:creationId xmlns:a16="http://schemas.microsoft.com/office/drawing/2014/main" id="{CAC1E935-9002-4A58-AD5D-FC97615E1C09}"/>
              </a:ext>
            </a:extLst>
          </p:cNvPr>
          <p:cNvSpPr>
            <a:spLocks noGrp="1"/>
          </p:cNvSpPr>
          <p:nvPr>
            <p:ph type="sldNum" sz="quarter" idx="12"/>
          </p:nvPr>
        </p:nvSpPr>
        <p:spPr/>
        <p:txBody>
          <a:bodyPr/>
          <a:lstStyle/>
          <a:p>
            <a:pPr>
              <a:defRPr/>
            </a:pPr>
            <a:fld id="{388718E1-E3F4-43CF-945D-5661C3EF8693}" type="slidenum">
              <a:rPr lang="en-US" altLang="zh-CN" smtClean="0"/>
              <a:pPr>
                <a:defRPr/>
              </a:pPr>
              <a:t>21</a:t>
            </a:fld>
            <a:endParaRPr lang="en-US" altLang="zh-CN"/>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9E34-981B-454B-903D-5553E5281D10}"/>
              </a:ext>
            </a:extLst>
          </p:cNvPr>
          <p:cNvSpPr>
            <a:spLocks noGrp="1"/>
          </p:cNvSpPr>
          <p:nvPr>
            <p:ph type="title"/>
          </p:nvPr>
        </p:nvSpPr>
        <p:spPr/>
        <p:txBody>
          <a:bodyPr>
            <a:noAutofit/>
          </a:bodyPr>
          <a:lstStyle/>
          <a:p>
            <a:pPr eaLnBrk="1" fontAlgn="auto" hangingPunct="1">
              <a:spcAft>
                <a:spcPts val="0"/>
              </a:spcAft>
              <a:defRPr/>
            </a:pPr>
            <a:r>
              <a:rPr lang="en-US" sz="3600" dirty="0"/>
              <a:t>Returning to the Socrates Example </a:t>
            </a:r>
          </a:p>
        </p:txBody>
      </p:sp>
      <p:sp>
        <p:nvSpPr>
          <p:cNvPr id="36867" name="Content Placeholder 2"/>
          <p:cNvSpPr>
            <a:spLocks noGrp="1"/>
          </p:cNvSpPr>
          <p:nvPr>
            <p:ph idx="1"/>
          </p:nvPr>
        </p:nvSpPr>
        <p:spPr/>
        <p:txBody>
          <a:bodyPr/>
          <a:lstStyle/>
          <a:p>
            <a:pPr eaLnBrk="1" hangingPunct="1"/>
            <a:r>
              <a:rPr lang="en-US" altLang="zh-CN" b="0" dirty="0"/>
              <a:t>Introduce the  propositional functions </a:t>
            </a:r>
            <a:r>
              <a:rPr lang="en-US" altLang="zh-CN" b="0" i="1" dirty="0"/>
              <a:t>Man(x) </a:t>
            </a:r>
            <a:r>
              <a:rPr lang="en-US" altLang="zh-CN" b="0" dirty="0"/>
              <a:t>denoting “</a:t>
            </a:r>
            <a:r>
              <a:rPr lang="en-US" altLang="zh-CN" b="0" i="1" dirty="0"/>
              <a:t>x</a:t>
            </a:r>
            <a:r>
              <a:rPr lang="en-US" altLang="zh-CN" b="0" dirty="0"/>
              <a:t> is a man” and  </a:t>
            </a:r>
            <a:r>
              <a:rPr lang="en-US" altLang="zh-CN" b="0" i="1" dirty="0"/>
              <a:t>Mortal(x)</a:t>
            </a:r>
            <a:r>
              <a:rPr lang="en-US" altLang="zh-CN" b="0" dirty="0"/>
              <a:t> denoting “</a:t>
            </a:r>
            <a:r>
              <a:rPr lang="en-US" altLang="zh-CN" b="0" i="1" dirty="0"/>
              <a:t>x</a:t>
            </a:r>
            <a:r>
              <a:rPr lang="en-US" altLang="zh-CN" b="0" dirty="0"/>
              <a:t> is mortal.”  Specify the  domain as all people.</a:t>
            </a:r>
          </a:p>
          <a:p>
            <a:pPr eaLnBrk="1" hangingPunct="1"/>
            <a:r>
              <a:rPr lang="en-US" altLang="zh-CN" b="0" dirty="0"/>
              <a:t>The two premises are:</a:t>
            </a:r>
          </a:p>
          <a:p>
            <a:pPr marL="0" indent="0" eaLnBrk="1" hangingPunct="1">
              <a:buNone/>
            </a:pPr>
            <a:r>
              <a:rPr kumimoji="1" lang="en-US" altLang="zh-CN" sz="2000" dirty="0">
                <a:solidFill>
                  <a:srgbClr val="000000"/>
                </a:solidFill>
                <a:latin typeface="Times New Roman"/>
                <a:ea typeface="宋体"/>
                <a:sym typeface="Symbol" panose="05050102010706020507" pitchFamily="18" charset="2"/>
              </a:rPr>
              <a:t>			</a:t>
            </a:r>
            <a:r>
              <a:rPr kumimoji="1" lang="zh-CN" altLang="en-US" sz="2000" dirty="0">
                <a:solidFill>
                  <a:srgbClr val="000000"/>
                </a:solidFill>
                <a:latin typeface="Times New Roman"/>
                <a:ea typeface="宋体"/>
                <a:sym typeface="Symbol" panose="05050102010706020507" pitchFamily="18" charset="2"/>
              </a:rPr>
              <a:t></a:t>
            </a:r>
            <a:r>
              <a:rPr kumimoji="1" lang="en-US" altLang="zh-CN" sz="2000" i="1" dirty="0">
                <a:solidFill>
                  <a:srgbClr val="000000"/>
                </a:solidFill>
                <a:latin typeface="Times New Roman"/>
                <a:ea typeface="宋体"/>
              </a:rPr>
              <a:t>x</a:t>
            </a:r>
            <a:r>
              <a:rPr kumimoji="1" lang="en-US" altLang="zh-CN" sz="2000" dirty="0">
                <a:solidFill>
                  <a:srgbClr val="000000"/>
                </a:solidFill>
                <a:latin typeface="Times New Roman"/>
                <a:ea typeface="宋体"/>
              </a:rPr>
              <a:t>( </a:t>
            </a:r>
            <a:r>
              <a:rPr kumimoji="1" lang="en-US" altLang="zh-CN" sz="2000" i="1" dirty="0">
                <a:solidFill>
                  <a:srgbClr val="000000"/>
                </a:solidFill>
                <a:latin typeface="Times New Roman"/>
                <a:ea typeface="宋体"/>
              </a:rPr>
              <a:t>Man</a:t>
            </a:r>
            <a:r>
              <a:rPr kumimoji="1" lang="en-US" altLang="zh-CN" sz="2000" dirty="0">
                <a:solidFill>
                  <a:srgbClr val="000000"/>
                </a:solidFill>
                <a:latin typeface="Times New Roman"/>
                <a:ea typeface="宋体"/>
              </a:rPr>
              <a:t>(</a:t>
            </a:r>
            <a:r>
              <a:rPr kumimoji="1" lang="en-US" altLang="zh-CN" sz="2000" i="1" dirty="0">
                <a:solidFill>
                  <a:srgbClr val="000000"/>
                </a:solidFill>
                <a:latin typeface="Times New Roman"/>
                <a:ea typeface="宋体"/>
              </a:rPr>
              <a:t>x</a:t>
            </a:r>
            <a:r>
              <a:rPr kumimoji="1" lang="en-US" altLang="zh-CN" sz="2000" dirty="0">
                <a:solidFill>
                  <a:srgbClr val="000000"/>
                </a:solidFill>
                <a:latin typeface="Times New Roman"/>
                <a:ea typeface="宋体"/>
              </a:rPr>
              <a:t>) </a:t>
            </a:r>
            <a:r>
              <a:rPr kumimoji="1" lang="en-US" altLang="zh-CN" sz="2000" dirty="0">
                <a:solidFill>
                  <a:srgbClr val="000000"/>
                </a:solidFill>
                <a:latin typeface="Times New Roman"/>
                <a:ea typeface="宋体"/>
                <a:sym typeface="Symbol" panose="05050102010706020507" pitchFamily="18" charset="2"/>
              </a:rPr>
              <a:t> </a:t>
            </a:r>
            <a:r>
              <a:rPr kumimoji="1" lang="en-US" altLang="zh-CN" sz="2000" i="1" dirty="0">
                <a:solidFill>
                  <a:srgbClr val="000000"/>
                </a:solidFill>
                <a:latin typeface="Times New Roman"/>
                <a:ea typeface="宋体"/>
              </a:rPr>
              <a:t>Mortal</a:t>
            </a:r>
            <a:r>
              <a:rPr kumimoji="1" lang="en-US" altLang="zh-CN" sz="2000" dirty="0">
                <a:solidFill>
                  <a:srgbClr val="000000"/>
                </a:solidFill>
                <a:latin typeface="Times New Roman"/>
                <a:ea typeface="宋体"/>
              </a:rPr>
              <a:t>(</a:t>
            </a:r>
            <a:r>
              <a:rPr kumimoji="1" lang="en-US" altLang="zh-CN" sz="2000" i="1" dirty="0">
                <a:solidFill>
                  <a:srgbClr val="000000"/>
                </a:solidFill>
                <a:latin typeface="Times New Roman"/>
                <a:ea typeface="宋体"/>
              </a:rPr>
              <a:t>x</a:t>
            </a:r>
            <a:r>
              <a:rPr kumimoji="1" lang="en-US" altLang="zh-CN" sz="2000" dirty="0">
                <a:solidFill>
                  <a:srgbClr val="000000"/>
                </a:solidFill>
                <a:latin typeface="Times New Roman"/>
                <a:ea typeface="宋体"/>
              </a:rPr>
              <a:t>) )</a:t>
            </a:r>
          </a:p>
          <a:p>
            <a:pPr marL="0" indent="0" eaLnBrk="1" hangingPunct="1">
              <a:buNone/>
            </a:pPr>
            <a:r>
              <a:rPr kumimoji="1" lang="en-US" altLang="zh-CN" sz="2000" i="1" dirty="0">
                <a:solidFill>
                  <a:srgbClr val="000000"/>
                </a:solidFill>
                <a:latin typeface="Times New Roman"/>
                <a:ea typeface="宋体"/>
              </a:rPr>
              <a:t>			      Man</a:t>
            </a:r>
            <a:r>
              <a:rPr kumimoji="1" lang="en-US" altLang="zh-CN" sz="2000" dirty="0">
                <a:solidFill>
                  <a:srgbClr val="000000"/>
                </a:solidFill>
                <a:latin typeface="Times New Roman"/>
                <a:ea typeface="宋体"/>
              </a:rPr>
              <a:t>(Socrates)</a:t>
            </a:r>
            <a:endParaRPr lang="en-US" altLang="zh-CN" b="0" dirty="0"/>
          </a:p>
          <a:p>
            <a:pPr eaLnBrk="1" hangingPunct="1"/>
            <a:r>
              <a:rPr lang="en-US" altLang="zh-CN" b="0" dirty="0"/>
              <a:t>The conclusion is:</a:t>
            </a:r>
          </a:p>
          <a:p>
            <a:pPr marL="0" indent="0" eaLnBrk="1" hangingPunct="1">
              <a:buNone/>
            </a:pPr>
            <a:r>
              <a:rPr kumimoji="1" lang="en-US" altLang="zh-CN" sz="2000" i="1" dirty="0">
                <a:solidFill>
                  <a:srgbClr val="000000"/>
                </a:solidFill>
                <a:latin typeface="Times New Roman"/>
                <a:ea typeface="宋体"/>
              </a:rPr>
              <a:t>			    Mortal</a:t>
            </a:r>
            <a:r>
              <a:rPr kumimoji="1" lang="en-US" altLang="zh-CN" sz="2000" dirty="0">
                <a:solidFill>
                  <a:srgbClr val="000000"/>
                </a:solidFill>
                <a:latin typeface="Times New Roman"/>
                <a:ea typeface="宋体"/>
              </a:rPr>
              <a:t>(Socrates)</a:t>
            </a:r>
            <a:endParaRPr lang="en-US" altLang="zh-CN" sz="2000" b="0" dirty="0"/>
          </a:p>
          <a:p>
            <a:pPr eaLnBrk="1" hangingPunct="1"/>
            <a:r>
              <a:rPr lang="en-US" altLang="zh-CN" b="0" dirty="0"/>
              <a:t>Later we will show how to prove that the conclusion follows from the premises.</a:t>
            </a:r>
          </a:p>
          <a:p>
            <a:pPr eaLnBrk="1" hangingPunct="1"/>
            <a:endParaRPr lang="en-US" altLang="zh-CN" b="0" dirty="0"/>
          </a:p>
        </p:txBody>
      </p:sp>
      <p:sp>
        <p:nvSpPr>
          <p:cNvPr id="3" name="灯片编号占位符 2">
            <a:extLst>
              <a:ext uri="{FF2B5EF4-FFF2-40B4-BE49-F238E27FC236}">
                <a16:creationId xmlns:a16="http://schemas.microsoft.com/office/drawing/2014/main" id="{56417716-1E26-4A03-BFC6-BDA3902D7DD9}"/>
              </a:ext>
            </a:extLst>
          </p:cNvPr>
          <p:cNvSpPr>
            <a:spLocks noGrp="1"/>
          </p:cNvSpPr>
          <p:nvPr>
            <p:ph type="sldNum" sz="quarter" idx="12"/>
          </p:nvPr>
        </p:nvSpPr>
        <p:spPr/>
        <p:txBody>
          <a:bodyPr/>
          <a:lstStyle/>
          <a:p>
            <a:pPr>
              <a:defRPr/>
            </a:pPr>
            <a:fld id="{388718E1-E3F4-43CF-945D-5661C3EF8693}" type="slidenum">
              <a:rPr lang="en-US" altLang="zh-CN" smtClean="0"/>
              <a:pPr>
                <a:defRPr/>
              </a:pPr>
              <a:t>22</a:t>
            </a:fld>
            <a:endParaRPr lang="en-US" altLang="zh-CN"/>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pPr eaLnBrk="1" hangingPunct="1"/>
            <a:r>
              <a:rPr lang="en-US" altLang="zh-CN" sz="4000" dirty="0"/>
              <a:t>Equivalences in Predicate Logic</a:t>
            </a:r>
          </a:p>
        </p:txBody>
      </p:sp>
      <p:sp>
        <p:nvSpPr>
          <p:cNvPr id="37891" name="Content Placeholder 2"/>
          <p:cNvSpPr>
            <a:spLocks noGrp="1"/>
          </p:cNvSpPr>
          <p:nvPr>
            <p:ph idx="1"/>
          </p:nvPr>
        </p:nvSpPr>
        <p:spPr/>
        <p:txBody>
          <a:bodyPr/>
          <a:lstStyle/>
          <a:p>
            <a:pPr eaLnBrk="1" hangingPunct="1"/>
            <a:r>
              <a:rPr lang="en-US" altLang="zh-CN" b="0" dirty="0"/>
              <a:t>Statements involving predicates and quantifiers are </a:t>
            </a:r>
            <a:r>
              <a:rPr lang="en-US" altLang="zh-CN" b="0" i="1" dirty="0"/>
              <a:t>logically equivalent </a:t>
            </a:r>
            <a:r>
              <a:rPr lang="en-US" altLang="zh-CN" b="0" dirty="0"/>
              <a:t>if and only if they have the same truth value </a:t>
            </a:r>
          </a:p>
          <a:p>
            <a:pPr lvl="1" eaLnBrk="1" hangingPunct="1"/>
            <a:r>
              <a:rPr lang="en-US" altLang="zh-CN" b="0" dirty="0"/>
              <a:t>for every predicate substituted into these statements and </a:t>
            </a:r>
          </a:p>
          <a:p>
            <a:pPr lvl="1" eaLnBrk="1" hangingPunct="1"/>
            <a:r>
              <a:rPr lang="en-US" altLang="zh-CN" b="0" dirty="0"/>
              <a:t>for every domain of discourse used for the variables in the expressions. </a:t>
            </a:r>
          </a:p>
          <a:p>
            <a:pPr eaLnBrk="1" hangingPunct="1"/>
            <a:r>
              <a:rPr lang="en-US" altLang="zh-CN" b="0" dirty="0"/>
              <a:t>The notation </a:t>
            </a:r>
            <a:r>
              <a:rPr lang="en-US" altLang="zh-CN" b="0" i="1" dirty="0"/>
              <a:t>S </a:t>
            </a:r>
            <a:r>
              <a:rPr lang="en-US" altLang="zh-CN" b="0" dirty="0">
                <a:latin typeface="Cambria Math" panose="02040503050406030204" pitchFamily="18" charset="0"/>
              </a:rPr>
              <a:t>≡</a:t>
            </a:r>
            <a:r>
              <a:rPr lang="en-US" altLang="zh-CN" b="0" i="1" dirty="0">
                <a:latin typeface="Cambria Math" panose="02040503050406030204" pitchFamily="18" charset="0"/>
              </a:rPr>
              <a:t>T</a:t>
            </a:r>
            <a:r>
              <a:rPr lang="en-US" altLang="zh-CN" b="0" dirty="0">
                <a:latin typeface="Cambria Math" panose="02040503050406030204" pitchFamily="18" charset="0"/>
              </a:rPr>
              <a:t>  indicates that </a:t>
            </a:r>
            <a:r>
              <a:rPr lang="en-US" altLang="zh-CN" b="0" i="1" dirty="0">
                <a:latin typeface="Cambria Math" panose="02040503050406030204" pitchFamily="18" charset="0"/>
              </a:rPr>
              <a:t>S</a:t>
            </a:r>
            <a:r>
              <a:rPr lang="en-US" altLang="zh-CN" b="0" dirty="0">
                <a:latin typeface="Cambria Math" panose="02040503050406030204" pitchFamily="18" charset="0"/>
              </a:rPr>
              <a:t> and </a:t>
            </a:r>
            <a:r>
              <a:rPr lang="en-US" altLang="zh-CN" b="0" i="1" dirty="0">
                <a:latin typeface="Cambria Math" panose="02040503050406030204" pitchFamily="18" charset="0"/>
              </a:rPr>
              <a:t>T</a:t>
            </a:r>
            <a:r>
              <a:rPr lang="en-US" altLang="zh-CN" b="0" dirty="0">
                <a:latin typeface="Cambria Math" panose="02040503050406030204" pitchFamily="18" charset="0"/>
              </a:rPr>
              <a:t>  are logically equivalent. </a:t>
            </a:r>
          </a:p>
          <a:p>
            <a:pPr eaLnBrk="1" hangingPunct="1"/>
            <a:r>
              <a:rPr lang="en-US" altLang="zh-CN" b="0" dirty="0">
                <a:latin typeface="Cambria Math" panose="02040503050406030204" pitchFamily="18" charset="0"/>
              </a:rPr>
              <a:t>Example:  </a:t>
            </a:r>
            <a:r>
              <a:rPr lang="en-US" altLang="zh-CN" b="0" dirty="0">
                <a:latin typeface="Cambria Math" panose="02040503050406030204" pitchFamily="18" charset="0"/>
                <a:sym typeface="Symbol" panose="05050102010706020507" pitchFamily="18" charset="2"/>
              </a:rPr>
              <a:t></a:t>
            </a:r>
            <a:r>
              <a:rPr lang="en-US" altLang="zh-CN" b="0" i="1" dirty="0">
                <a:latin typeface="Cambria Math" panose="02040503050406030204" pitchFamily="18" charset="0"/>
                <a:sym typeface="Symbol" panose="05050102010706020507" pitchFamily="18" charset="2"/>
              </a:rPr>
              <a:t>x</a:t>
            </a:r>
            <a:r>
              <a:rPr lang="en-US" altLang="zh-CN" b="0" dirty="0">
                <a:latin typeface="Cambria Math" panose="02040503050406030204" pitchFamily="18" charset="0"/>
                <a:sym typeface="Symbol" panose="05050102010706020507" pitchFamily="18" charset="2"/>
              </a:rPr>
              <a:t> ¬¬</a:t>
            </a:r>
            <a:r>
              <a:rPr lang="en-US" altLang="zh-CN" b="0" i="1" dirty="0">
                <a:latin typeface="Cambria Math" panose="02040503050406030204" pitchFamily="18" charset="0"/>
                <a:sym typeface="Symbol" panose="05050102010706020507" pitchFamily="18" charset="2"/>
              </a:rPr>
              <a:t>S(x) </a:t>
            </a:r>
            <a:r>
              <a:rPr lang="en-US" altLang="zh-CN" b="0" dirty="0">
                <a:latin typeface="Cambria Math" panose="02040503050406030204" pitchFamily="18" charset="0"/>
              </a:rPr>
              <a:t>≡</a:t>
            </a:r>
            <a:r>
              <a:rPr lang="en-US" altLang="zh-CN" b="0" dirty="0">
                <a:latin typeface="Cambria Math" panose="02040503050406030204" pitchFamily="18" charset="0"/>
                <a:sym typeface="Symbol" panose="05050102010706020507" pitchFamily="18" charset="2"/>
              </a:rPr>
              <a:t> </a:t>
            </a:r>
            <a:r>
              <a:rPr lang="en-US" altLang="zh-CN" b="0" i="1" dirty="0">
                <a:latin typeface="Cambria Math" panose="02040503050406030204" pitchFamily="18" charset="0"/>
                <a:sym typeface="Symbol" panose="05050102010706020507" pitchFamily="18" charset="2"/>
              </a:rPr>
              <a:t>x S(x)</a:t>
            </a:r>
            <a:endParaRPr lang="en-US" altLang="zh-CN" b="0" i="1" dirty="0"/>
          </a:p>
        </p:txBody>
      </p:sp>
      <p:sp>
        <p:nvSpPr>
          <p:cNvPr id="2" name="灯片编号占位符 1">
            <a:extLst>
              <a:ext uri="{FF2B5EF4-FFF2-40B4-BE49-F238E27FC236}">
                <a16:creationId xmlns:a16="http://schemas.microsoft.com/office/drawing/2014/main" id="{67353B3F-6C21-4BC8-B58E-974D96A187BD}"/>
              </a:ext>
            </a:extLst>
          </p:cNvPr>
          <p:cNvSpPr>
            <a:spLocks noGrp="1"/>
          </p:cNvSpPr>
          <p:nvPr>
            <p:ph type="sldNum" sz="quarter" idx="12"/>
          </p:nvPr>
        </p:nvSpPr>
        <p:spPr/>
        <p:txBody>
          <a:bodyPr/>
          <a:lstStyle/>
          <a:p>
            <a:pPr>
              <a:defRPr/>
            </a:pPr>
            <a:fld id="{388718E1-E3F4-43CF-945D-5661C3EF8693}" type="slidenum">
              <a:rPr lang="en-US" altLang="zh-CN" smtClean="0"/>
              <a:pPr>
                <a:defRPr/>
              </a:pPr>
              <a:t>23</a:t>
            </a:fld>
            <a:endParaRPr lang="en-US" altLang="zh-CN"/>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82B65-DDDB-4012-8403-1E2026F6AAE5}"/>
              </a:ext>
            </a:extLst>
          </p:cNvPr>
          <p:cNvSpPr>
            <a:spLocks noGrp="1"/>
          </p:cNvSpPr>
          <p:nvPr>
            <p:ph type="title"/>
          </p:nvPr>
        </p:nvSpPr>
        <p:spPr/>
        <p:txBody>
          <a:bodyPr>
            <a:noAutofit/>
          </a:bodyPr>
          <a:lstStyle/>
          <a:p>
            <a:pPr eaLnBrk="1" fontAlgn="auto" hangingPunct="1">
              <a:spcAft>
                <a:spcPts val="0"/>
              </a:spcAft>
              <a:defRPr/>
            </a:pPr>
            <a:r>
              <a:rPr lang="en-US" sz="2800" dirty="0"/>
              <a:t>Thinking about Quantifiers as Conjunctions and Disjunctions</a:t>
            </a:r>
          </a:p>
        </p:txBody>
      </p:sp>
      <p:sp>
        <p:nvSpPr>
          <p:cNvPr id="3" name="Content Placeholder 2">
            <a:extLst>
              <a:ext uri="{FF2B5EF4-FFF2-40B4-BE49-F238E27FC236}">
                <a16:creationId xmlns:a16="http://schemas.microsoft.com/office/drawing/2014/main" id="{92A14AE3-B337-4614-8B38-DDB26E8626D1}"/>
              </a:ext>
            </a:extLst>
          </p:cNvPr>
          <p:cNvSpPr>
            <a:spLocks noGrp="1"/>
          </p:cNvSpPr>
          <p:nvPr>
            <p:ph idx="1"/>
          </p:nvPr>
        </p:nvSpPr>
        <p:spPr/>
        <p:txBody>
          <a:bodyPr>
            <a:normAutofit/>
          </a:bodyPr>
          <a:lstStyle/>
          <a:p>
            <a:pPr eaLnBrk="1" fontAlgn="auto" hangingPunct="1">
              <a:spcAft>
                <a:spcPts val="0"/>
              </a:spcAft>
              <a:buClr>
                <a:schemeClr val="accent3"/>
              </a:buClr>
              <a:defRPr/>
            </a:pPr>
            <a:r>
              <a:rPr lang="en-US" b="0" dirty="0">
                <a:sym typeface="Symbol"/>
              </a:rPr>
              <a:t>If </a:t>
            </a:r>
            <a:r>
              <a:rPr lang="en-US" b="0" i="1" dirty="0">
                <a:sym typeface="Symbol"/>
              </a:rPr>
              <a:t>U</a:t>
            </a:r>
            <a:r>
              <a:rPr lang="en-US" b="0" dirty="0">
                <a:sym typeface="Symbol"/>
              </a:rPr>
              <a:t> consists of the integers </a:t>
            </a:r>
            <a:r>
              <a:rPr lang="en-US" b="0" dirty="0">
                <a:latin typeface="Cambria Math" pitchFamily="18" charset="0"/>
                <a:ea typeface="Cambria Math" pitchFamily="18" charset="0"/>
                <a:sym typeface="Symbol"/>
              </a:rPr>
              <a:t>1</a:t>
            </a:r>
            <a:r>
              <a:rPr lang="en-US" b="0" dirty="0">
                <a:sym typeface="Symbol"/>
              </a:rPr>
              <a:t>,</a:t>
            </a:r>
            <a:r>
              <a:rPr lang="en-US" b="0" dirty="0">
                <a:latin typeface="Cambria Math" pitchFamily="18" charset="0"/>
                <a:ea typeface="Cambria Math" pitchFamily="18" charset="0"/>
                <a:sym typeface="Symbol"/>
              </a:rPr>
              <a:t>2</a:t>
            </a:r>
            <a:r>
              <a:rPr lang="en-US" b="0" dirty="0">
                <a:sym typeface="Symbol"/>
              </a:rPr>
              <a:t>, and </a:t>
            </a:r>
            <a:r>
              <a:rPr lang="en-US" b="0" dirty="0">
                <a:latin typeface="Cambria Math" pitchFamily="18" charset="0"/>
                <a:ea typeface="Cambria Math" pitchFamily="18" charset="0"/>
                <a:sym typeface="Symbol"/>
              </a:rPr>
              <a:t>3</a:t>
            </a:r>
            <a:r>
              <a:rPr lang="en-US" b="0" dirty="0">
                <a:sym typeface="Symbol"/>
              </a:rPr>
              <a:t>:</a:t>
            </a:r>
          </a:p>
          <a:p>
            <a:pPr marL="274320" indent="-274320" eaLnBrk="1" fontAlgn="auto" hangingPunct="1">
              <a:spcAft>
                <a:spcPts val="0"/>
              </a:spcAft>
              <a:buClr>
                <a:schemeClr val="accent3"/>
              </a:buClr>
              <a:buFont typeface="Wingdings 2"/>
              <a:buNone/>
              <a:defRPr/>
            </a:pPr>
            <a:endParaRPr lang="en-US" b="0" dirty="0">
              <a:sym typeface="Symbol"/>
            </a:endParaRPr>
          </a:p>
          <a:p>
            <a:pPr marL="274320" indent="-274320" eaLnBrk="1" fontAlgn="auto" hangingPunct="1">
              <a:spcAft>
                <a:spcPts val="0"/>
              </a:spcAft>
              <a:buClr>
                <a:schemeClr val="accent3"/>
              </a:buClr>
              <a:buFont typeface="Wingdings 2"/>
              <a:buNone/>
              <a:defRPr/>
            </a:pPr>
            <a:endParaRPr lang="en-US" b="0" dirty="0">
              <a:sym typeface="Symbol"/>
            </a:endParaRPr>
          </a:p>
          <a:p>
            <a:pPr marL="274320" indent="-274320" eaLnBrk="1" fontAlgn="auto" hangingPunct="1">
              <a:spcAft>
                <a:spcPts val="0"/>
              </a:spcAft>
              <a:buClr>
                <a:schemeClr val="accent3"/>
              </a:buClr>
              <a:buFont typeface="Wingdings 2"/>
              <a:buNone/>
              <a:defRPr/>
            </a:pPr>
            <a:endParaRPr lang="en-US" b="0" dirty="0">
              <a:sym typeface="Symbol"/>
            </a:endParaRPr>
          </a:p>
          <a:p>
            <a:pPr eaLnBrk="1" fontAlgn="auto" hangingPunct="1">
              <a:spcAft>
                <a:spcPts val="0"/>
              </a:spcAft>
              <a:buClr>
                <a:schemeClr val="accent3"/>
              </a:buClr>
              <a:defRPr/>
            </a:pPr>
            <a:r>
              <a:rPr lang="en-US" b="0" dirty="0">
                <a:sym typeface="Symbol"/>
              </a:rPr>
              <a:t>Even if the domains are infinite, you can still think of the quantifiers in this fashion, but the equivalent expressions without quantifiers will be infinitely long.</a:t>
            </a:r>
          </a:p>
          <a:p>
            <a:pPr marL="274320" indent="-274320" eaLnBrk="1" fontAlgn="auto" hangingPunct="1">
              <a:spcAft>
                <a:spcPts val="0"/>
              </a:spcAft>
              <a:buClr>
                <a:schemeClr val="accent3"/>
              </a:buClr>
              <a:buFont typeface="Wingdings 2"/>
              <a:buChar char=""/>
              <a:defRPr/>
            </a:pPr>
            <a:endParaRPr lang="en-US" b="0" dirty="0"/>
          </a:p>
          <a:p>
            <a:pPr marL="274320" indent="-274320" eaLnBrk="1" fontAlgn="auto" hangingPunct="1">
              <a:spcAft>
                <a:spcPts val="0"/>
              </a:spcAft>
              <a:buClr>
                <a:schemeClr val="accent3"/>
              </a:buClr>
              <a:buFont typeface="Wingdings 2"/>
              <a:buChar char=""/>
              <a:defRPr/>
            </a:pPr>
            <a:endParaRPr lang="en-US" b="0" dirty="0"/>
          </a:p>
          <a:p>
            <a:pPr lvl="2" indent="-246888" eaLnBrk="1" fontAlgn="auto" hangingPunct="1">
              <a:spcAft>
                <a:spcPts val="0"/>
              </a:spcAft>
              <a:buFont typeface="Wingdings 2"/>
              <a:buChar char=""/>
              <a:defRPr/>
            </a:pPr>
            <a:endParaRPr lang="en-US" b="0" dirty="0"/>
          </a:p>
        </p:txBody>
      </p:sp>
      <p:pic>
        <p:nvPicPr>
          <p:cNvPr id="39940" name="Picture 5" descr="addin_tmp.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2195736" y="2132856"/>
            <a:ext cx="4078288"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6" descr="addin_tmp.pn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195736" y="2755927"/>
            <a:ext cx="4062413"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a:extLst>
              <a:ext uri="{FF2B5EF4-FFF2-40B4-BE49-F238E27FC236}">
                <a16:creationId xmlns:a16="http://schemas.microsoft.com/office/drawing/2014/main" id="{BE738D95-38E9-4958-B175-39D075724A96}"/>
              </a:ext>
            </a:extLst>
          </p:cNvPr>
          <p:cNvSpPr>
            <a:spLocks noGrp="1"/>
          </p:cNvSpPr>
          <p:nvPr>
            <p:ph type="sldNum" sz="quarter" idx="12"/>
          </p:nvPr>
        </p:nvSpPr>
        <p:spPr/>
        <p:txBody>
          <a:bodyPr/>
          <a:lstStyle/>
          <a:p>
            <a:pPr>
              <a:defRPr/>
            </a:pPr>
            <a:fld id="{388718E1-E3F4-43CF-945D-5661C3EF8693}" type="slidenum">
              <a:rPr lang="en-US" altLang="zh-CN" smtClean="0"/>
              <a:pPr>
                <a:defRPr/>
              </a:pPr>
              <a:t>24</a:t>
            </a:fld>
            <a:endParaRPr lang="en-US" altLang="zh-CN"/>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1560" y="188640"/>
            <a:ext cx="8229600" cy="1143000"/>
          </a:xfrm>
        </p:spPr>
        <p:txBody>
          <a:bodyPr/>
          <a:lstStyle/>
          <a:p>
            <a:pPr algn="ctr" eaLnBrk="1" hangingPunct="1"/>
            <a:r>
              <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Section Summary</a:t>
            </a:r>
          </a:p>
        </p:txBody>
      </p:sp>
      <p:sp>
        <p:nvSpPr>
          <p:cNvPr id="21507" name="Content Placeholder 2"/>
          <p:cNvSpPr>
            <a:spLocks noGrp="1"/>
          </p:cNvSpPr>
          <p:nvPr>
            <p:ph idx="1"/>
          </p:nvPr>
        </p:nvSpPr>
        <p:spPr>
          <a:xfrm>
            <a:off x="1619672" y="1556792"/>
            <a:ext cx="6623175" cy="4389437"/>
          </a:xfrm>
        </p:spPr>
        <p:txBody>
          <a:bodyPr/>
          <a:lstStyle/>
          <a:p>
            <a:pPr eaLnBrk="1" hangingPunct="1">
              <a:buFont typeface="Wingdings" panose="05000000000000000000" pitchFamily="2" charset="2"/>
              <a:buChar char="n"/>
            </a:pPr>
            <a:r>
              <a:rPr lang="en-US" altLang="zh-CN" dirty="0"/>
              <a:t>Predicates </a:t>
            </a:r>
          </a:p>
          <a:p>
            <a:pPr eaLnBrk="1" hangingPunct="1">
              <a:buFont typeface="Wingdings" panose="05000000000000000000" pitchFamily="2" charset="2"/>
              <a:buChar char="n"/>
            </a:pPr>
            <a:r>
              <a:rPr lang="en-US" altLang="zh-CN" dirty="0"/>
              <a:t>Variables</a:t>
            </a:r>
          </a:p>
          <a:p>
            <a:pPr eaLnBrk="1" hangingPunct="1">
              <a:buFont typeface="Wingdings" panose="05000000000000000000" pitchFamily="2" charset="2"/>
              <a:buChar char="n"/>
            </a:pPr>
            <a:r>
              <a:rPr lang="en-US" altLang="zh-CN" dirty="0"/>
              <a:t>Quantifiers</a:t>
            </a:r>
          </a:p>
          <a:p>
            <a:pPr lvl="1" eaLnBrk="1" hangingPunct="1"/>
            <a:r>
              <a:rPr lang="en-US" altLang="zh-CN" dirty="0"/>
              <a:t>Universal Quantifier</a:t>
            </a:r>
          </a:p>
          <a:p>
            <a:pPr lvl="1" eaLnBrk="1" hangingPunct="1"/>
            <a:r>
              <a:rPr lang="en-US" altLang="zh-CN" dirty="0"/>
              <a:t>Existential Quantifier</a:t>
            </a:r>
          </a:p>
          <a:p>
            <a:pPr eaLnBrk="1" hangingPunct="1">
              <a:buFont typeface="Wingdings" panose="05000000000000000000" pitchFamily="2" charset="2"/>
              <a:buChar char="n"/>
            </a:pPr>
            <a:r>
              <a:rPr lang="en-US" altLang="zh-CN" dirty="0">
                <a:solidFill>
                  <a:srgbClr val="FF0000"/>
                </a:solidFill>
              </a:rPr>
              <a:t>Negating Quantifiers</a:t>
            </a:r>
          </a:p>
          <a:p>
            <a:pPr lvl="1" eaLnBrk="1" hangingPunct="1"/>
            <a:r>
              <a:rPr lang="en-US" altLang="zh-CN" dirty="0">
                <a:solidFill>
                  <a:srgbClr val="FF0000"/>
                </a:solidFill>
              </a:rPr>
              <a:t>De Morgan’s Laws for Quantifiers</a:t>
            </a:r>
          </a:p>
          <a:p>
            <a:pPr eaLnBrk="1" hangingPunct="1">
              <a:buFont typeface="Wingdings" panose="05000000000000000000" pitchFamily="2" charset="2"/>
              <a:buChar char="n"/>
            </a:pPr>
            <a:r>
              <a:rPr lang="en-US" altLang="zh-CN" dirty="0"/>
              <a:t>Translating English to Logic</a:t>
            </a:r>
          </a:p>
          <a:p>
            <a:pPr eaLnBrk="1" hangingPunct="1">
              <a:buFont typeface="Wingdings" panose="05000000000000000000" pitchFamily="2" charset="2"/>
              <a:buChar char="n"/>
            </a:pPr>
            <a:r>
              <a:rPr lang="en-US" altLang="zh-CN" dirty="0"/>
              <a:t>Logic Programming (</a:t>
            </a:r>
            <a:r>
              <a:rPr lang="en-US" altLang="zh-CN" i="1" dirty="0"/>
              <a:t>optional</a:t>
            </a:r>
            <a:r>
              <a:rPr lang="en-US" altLang="zh-CN" dirty="0"/>
              <a:t>)</a:t>
            </a:r>
          </a:p>
          <a:p>
            <a:pPr eaLnBrk="1" hangingPunct="1"/>
            <a:endParaRPr lang="en-US" altLang="zh-CN" dirty="0"/>
          </a:p>
          <a:p>
            <a:pPr lvl="1" eaLnBrk="1" hangingPunct="1">
              <a:buFont typeface="Wingdings 2" panose="05020102010507070707" pitchFamily="18" charset="2"/>
              <a:buNone/>
            </a:pPr>
            <a:endParaRPr lang="en-US" altLang="zh-CN" dirty="0"/>
          </a:p>
          <a:p>
            <a:pPr eaLnBrk="1" hangingPunct="1"/>
            <a:endParaRPr lang="en-US" altLang="zh-CN" dirty="0"/>
          </a:p>
        </p:txBody>
      </p:sp>
      <p:sp>
        <p:nvSpPr>
          <p:cNvPr id="2" name="灯片编号占位符 1">
            <a:extLst>
              <a:ext uri="{FF2B5EF4-FFF2-40B4-BE49-F238E27FC236}">
                <a16:creationId xmlns:a16="http://schemas.microsoft.com/office/drawing/2014/main" id="{697BE999-B06A-470A-8667-ADBEC38456A7}"/>
              </a:ext>
            </a:extLst>
          </p:cNvPr>
          <p:cNvSpPr>
            <a:spLocks noGrp="1"/>
          </p:cNvSpPr>
          <p:nvPr>
            <p:ph type="sldNum" sz="quarter" idx="12"/>
          </p:nvPr>
        </p:nvSpPr>
        <p:spPr/>
        <p:txBody>
          <a:bodyPr/>
          <a:lstStyle/>
          <a:p>
            <a:pPr>
              <a:defRPr/>
            </a:pPr>
            <a:fld id="{388718E1-E3F4-43CF-945D-5661C3EF8693}" type="slidenum">
              <a:rPr lang="en-US" altLang="zh-CN" smtClean="0"/>
              <a:pPr>
                <a:defRPr/>
              </a:pPr>
              <a:t>25</a:t>
            </a:fld>
            <a:endParaRPr lang="en-US" altLang="zh-CN"/>
          </a:p>
        </p:txBody>
      </p:sp>
    </p:spTree>
    <p:extLst>
      <p:ext uri="{BB962C8B-B14F-4D97-AF65-F5344CB8AC3E}">
        <p14:creationId xmlns:p14="http://schemas.microsoft.com/office/powerpoint/2010/main" val="3850976080"/>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E1C1A-5EE7-44CA-A5A6-14CC13AA6790}"/>
              </a:ext>
            </a:extLst>
          </p:cNvPr>
          <p:cNvSpPr>
            <a:spLocks noGrp="1"/>
          </p:cNvSpPr>
          <p:nvPr>
            <p:ph type="title"/>
          </p:nvPr>
        </p:nvSpPr>
        <p:spPr/>
        <p:txBody>
          <a:bodyPr>
            <a:normAutofit fontScale="90000"/>
          </a:bodyPr>
          <a:lstStyle/>
          <a:p>
            <a:pPr eaLnBrk="1" fontAlgn="auto" hangingPunct="1">
              <a:spcAft>
                <a:spcPts val="0"/>
              </a:spcAft>
              <a:defRPr/>
            </a:pPr>
            <a:r>
              <a:rPr lang="en-US" sz="4400" dirty="0"/>
              <a:t>Negating Quantified Expressions</a:t>
            </a:r>
          </a:p>
        </p:txBody>
      </p:sp>
      <p:sp>
        <p:nvSpPr>
          <p:cNvPr id="41987" name="Content Placeholder 2"/>
          <p:cNvSpPr>
            <a:spLocks noGrp="1"/>
          </p:cNvSpPr>
          <p:nvPr>
            <p:ph idx="1"/>
          </p:nvPr>
        </p:nvSpPr>
        <p:spPr>
          <a:xfrm>
            <a:off x="457200" y="1268761"/>
            <a:ext cx="8507288" cy="5055840"/>
          </a:xfrm>
        </p:spPr>
        <p:txBody>
          <a:bodyPr/>
          <a:lstStyle/>
          <a:p>
            <a:pPr eaLnBrk="1" hangingPunct="1"/>
            <a:r>
              <a:rPr lang="en-US" altLang="zh-CN" b="0" dirty="0"/>
              <a:t>Consider </a:t>
            </a:r>
            <a:r>
              <a:rPr lang="en-US" altLang="zh-CN" b="0" i="1" dirty="0">
                <a:latin typeface="Cambria Math" panose="02040503050406030204" pitchFamily="18" charset="0"/>
                <a:sym typeface="Symbol" panose="05050102010706020507" pitchFamily="18" charset="2"/>
              </a:rPr>
              <a:t>x J(x)</a:t>
            </a:r>
            <a:endParaRPr lang="en-US" altLang="zh-CN" b="0" dirty="0"/>
          </a:p>
          <a:p>
            <a:pPr marL="849313" lvl="1" indent="-457200" eaLnBrk="1" hangingPunct="1">
              <a:buFont typeface="Wingdings 2" panose="05020102010507070707" pitchFamily="18" charset="2"/>
              <a:buNone/>
            </a:pPr>
            <a:r>
              <a:rPr lang="en-US" altLang="zh-CN" b="0" dirty="0"/>
              <a:t>“Every student in your class has taken a course in Java.”</a:t>
            </a:r>
          </a:p>
          <a:p>
            <a:pPr marL="849313" lvl="1" indent="-457200" eaLnBrk="1" hangingPunct="1">
              <a:buFont typeface="Wingdings 2" panose="05020102010507070707" pitchFamily="18" charset="2"/>
              <a:buNone/>
            </a:pPr>
            <a:r>
              <a:rPr lang="en-US" altLang="zh-CN" b="0" dirty="0"/>
              <a:t> Here </a:t>
            </a:r>
            <a:r>
              <a:rPr lang="en-US" altLang="zh-CN" b="0" i="1" dirty="0">
                <a:latin typeface="Cambria Math" panose="02040503050406030204" pitchFamily="18" charset="0"/>
                <a:sym typeface="Symbol" panose="05050102010706020507" pitchFamily="18" charset="2"/>
              </a:rPr>
              <a:t>J(x)</a:t>
            </a:r>
            <a:r>
              <a:rPr lang="en-US" altLang="zh-CN" b="0" dirty="0"/>
              <a:t>  is “x has taken a course in Java” and  the domain is students in your class. </a:t>
            </a:r>
          </a:p>
          <a:p>
            <a:pPr eaLnBrk="1" hangingPunct="1"/>
            <a:r>
              <a:rPr lang="en-US" altLang="zh-CN" b="0" dirty="0"/>
              <a:t>Negating the original statement gives “It is not the case that every student in your class has taken Java.” This implies that “There is a student in your class who has not taken calculus.”</a:t>
            </a:r>
          </a:p>
          <a:p>
            <a:pPr eaLnBrk="1" hangingPunct="1">
              <a:buFont typeface="Wingdings 2" panose="05020102010507070707" pitchFamily="18" charset="2"/>
              <a:buNone/>
            </a:pPr>
            <a:r>
              <a:rPr lang="en-US" altLang="zh-CN" b="0" i="1" dirty="0">
                <a:latin typeface="Cambria Math" panose="02040503050406030204" pitchFamily="18" charset="0"/>
                <a:sym typeface="Symbol" panose="05050102010706020507" pitchFamily="18" charset="2"/>
              </a:rPr>
              <a:t>     </a:t>
            </a:r>
            <a:r>
              <a:rPr lang="en-US" altLang="zh-CN" b="0" dirty="0">
                <a:latin typeface="Cambria Math" panose="02040503050406030204" pitchFamily="18" charset="0"/>
                <a:sym typeface="Symbol" panose="05050102010706020507" pitchFamily="18" charset="2"/>
              </a:rPr>
              <a:t>Symbolically</a:t>
            </a:r>
            <a:r>
              <a:rPr lang="en-US" altLang="zh-CN" b="0" i="1" dirty="0">
                <a:latin typeface="Cambria Math" panose="02040503050406030204" pitchFamily="18" charset="0"/>
                <a:sym typeface="Symbol" panose="05050102010706020507" pitchFamily="18" charset="2"/>
              </a:rPr>
              <a:t>  ¬x J(x)  </a:t>
            </a:r>
            <a:r>
              <a:rPr lang="en-US" altLang="zh-CN" b="0" dirty="0">
                <a:latin typeface="Cambria Math" panose="02040503050406030204" pitchFamily="18" charset="0"/>
                <a:sym typeface="Symbol" panose="05050102010706020507" pitchFamily="18" charset="2"/>
              </a:rPr>
              <a:t>and </a:t>
            </a:r>
            <a:r>
              <a:rPr lang="en-US" altLang="zh-CN" b="0" i="1" dirty="0">
                <a:latin typeface="Cambria Math" panose="02040503050406030204" pitchFamily="18" charset="0"/>
                <a:sym typeface="Symbol" panose="05050102010706020507" pitchFamily="18" charset="2"/>
              </a:rPr>
              <a:t>x ¬J(x) </a:t>
            </a:r>
            <a:r>
              <a:rPr lang="en-US" altLang="zh-CN" b="0" dirty="0">
                <a:latin typeface="Cambria Math" panose="02040503050406030204" pitchFamily="18" charset="0"/>
                <a:sym typeface="Symbol" panose="05050102010706020507" pitchFamily="18" charset="2"/>
              </a:rPr>
              <a:t>are equivalent</a:t>
            </a:r>
          </a:p>
          <a:p>
            <a:pPr eaLnBrk="1" hangingPunct="1">
              <a:buFont typeface="Wingdings 2" panose="05020102010507070707" pitchFamily="18" charset="2"/>
              <a:buNone/>
            </a:pPr>
            <a:endParaRPr lang="en-US" altLang="zh-CN" b="0" dirty="0"/>
          </a:p>
        </p:txBody>
      </p:sp>
      <p:sp>
        <p:nvSpPr>
          <p:cNvPr id="3" name="灯片编号占位符 2">
            <a:extLst>
              <a:ext uri="{FF2B5EF4-FFF2-40B4-BE49-F238E27FC236}">
                <a16:creationId xmlns:a16="http://schemas.microsoft.com/office/drawing/2014/main" id="{A888E6C0-FD0A-49C9-A657-C373689A4733}"/>
              </a:ext>
            </a:extLst>
          </p:cNvPr>
          <p:cNvSpPr>
            <a:spLocks noGrp="1"/>
          </p:cNvSpPr>
          <p:nvPr>
            <p:ph type="sldNum" sz="quarter" idx="12"/>
          </p:nvPr>
        </p:nvSpPr>
        <p:spPr/>
        <p:txBody>
          <a:bodyPr/>
          <a:lstStyle/>
          <a:p>
            <a:pPr>
              <a:defRPr/>
            </a:pPr>
            <a:fld id="{388718E1-E3F4-43CF-945D-5661C3EF8693}" type="slidenum">
              <a:rPr lang="en-US" altLang="zh-CN" smtClean="0"/>
              <a:pPr>
                <a:defRPr/>
              </a:pPr>
              <a:t>26</a:t>
            </a:fld>
            <a:endParaRPr lang="en-US" altLang="zh-CN"/>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88FF-73A6-4ED6-8567-F60B6C91192D}"/>
              </a:ext>
            </a:extLst>
          </p:cNvPr>
          <p:cNvSpPr>
            <a:spLocks noGrp="1"/>
          </p:cNvSpPr>
          <p:nvPr>
            <p:ph type="title"/>
          </p:nvPr>
        </p:nvSpPr>
        <p:spPr/>
        <p:txBody>
          <a:bodyPr>
            <a:noAutofit/>
          </a:bodyPr>
          <a:lstStyle/>
          <a:p>
            <a:pPr eaLnBrk="1" fontAlgn="auto" hangingPunct="1">
              <a:spcAft>
                <a:spcPts val="0"/>
              </a:spcAft>
              <a:defRPr/>
            </a:pPr>
            <a:r>
              <a:rPr lang="en-US" sz="3600" dirty="0"/>
              <a:t>Negating Quantified Expressions (</a:t>
            </a:r>
            <a:r>
              <a:rPr lang="en-US" sz="3600" i="1" dirty="0"/>
              <a:t>continued</a:t>
            </a:r>
            <a:r>
              <a:rPr lang="en-US" sz="3600" dirty="0"/>
              <a:t>)</a:t>
            </a:r>
          </a:p>
        </p:txBody>
      </p:sp>
      <p:sp>
        <p:nvSpPr>
          <p:cNvPr id="43011" name="Content Placeholder 2"/>
          <p:cNvSpPr>
            <a:spLocks noGrp="1"/>
          </p:cNvSpPr>
          <p:nvPr>
            <p:ph idx="1"/>
          </p:nvPr>
        </p:nvSpPr>
        <p:spPr>
          <a:xfrm>
            <a:off x="457200" y="1268761"/>
            <a:ext cx="8579296" cy="5055840"/>
          </a:xfrm>
        </p:spPr>
        <p:txBody>
          <a:bodyPr/>
          <a:lstStyle/>
          <a:p>
            <a:pPr eaLnBrk="1" hangingPunct="1"/>
            <a:r>
              <a:rPr lang="en-US" altLang="zh-CN" b="0" dirty="0"/>
              <a:t>Now Consider </a:t>
            </a:r>
            <a:r>
              <a:rPr lang="en-US" altLang="zh-CN" b="0" i="1" dirty="0">
                <a:latin typeface="Cambria Math" panose="02040503050406030204" pitchFamily="18" charset="0"/>
                <a:sym typeface="Symbol" panose="05050102010706020507" pitchFamily="18" charset="2"/>
              </a:rPr>
              <a:t> x J(x)</a:t>
            </a:r>
            <a:endParaRPr lang="en-US" altLang="zh-CN" b="0" dirty="0"/>
          </a:p>
          <a:p>
            <a:pPr lvl="1" eaLnBrk="1" hangingPunct="1">
              <a:buFont typeface="Wingdings 2" panose="05020102010507070707" pitchFamily="18" charset="2"/>
              <a:buNone/>
            </a:pPr>
            <a:r>
              <a:rPr lang="en-US" altLang="zh-CN" b="0" dirty="0"/>
              <a:t>“There is a student in this class who has taken a course in Java.”</a:t>
            </a:r>
            <a:endParaRPr lang="en-US" altLang="zh-CN" b="0" i="1" dirty="0">
              <a:latin typeface="Cambria Math" panose="02040503050406030204" pitchFamily="18" charset="0"/>
              <a:sym typeface="Symbol" panose="05050102010706020507" pitchFamily="18" charset="2"/>
            </a:endParaRPr>
          </a:p>
          <a:p>
            <a:pPr lvl="1" eaLnBrk="1" hangingPunct="1">
              <a:buFont typeface="Wingdings 2" panose="05020102010507070707" pitchFamily="18" charset="2"/>
              <a:buNone/>
            </a:pPr>
            <a:r>
              <a:rPr lang="en-US" altLang="zh-CN" b="0" dirty="0"/>
              <a:t>Where </a:t>
            </a:r>
            <a:r>
              <a:rPr lang="en-US" altLang="zh-CN" b="0" i="1" dirty="0">
                <a:latin typeface="Cambria Math" panose="02040503050406030204" pitchFamily="18" charset="0"/>
                <a:sym typeface="Symbol" panose="05050102010706020507" pitchFamily="18" charset="2"/>
              </a:rPr>
              <a:t>J(x)</a:t>
            </a:r>
            <a:r>
              <a:rPr lang="en-US" altLang="zh-CN" b="0" dirty="0"/>
              <a:t>  is “x has taken a course in Java.”</a:t>
            </a:r>
          </a:p>
          <a:p>
            <a:pPr eaLnBrk="1" hangingPunct="1"/>
            <a:r>
              <a:rPr lang="en-US" altLang="zh-CN" b="0" dirty="0"/>
              <a:t>Negating the original statement gives “It is not the case that there is a student in this class who has taken Java.” This implies that “Every student in this class has not taken Java”</a:t>
            </a:r>
          </a:p>
          <a:p>
            <a:pPr eaLnBrk="1" hangingPunct="1">
              <a:buFont typeface="Wingdings 2" panose="05020102010507070707" pitchFamily="18" charset="2"/>
              <a:buNone/>
            </a:pPr>
            <a:r>
              <a:rPr lang="en-US" altLang="zh-CN" b="0" i="1" dirty="0">
                <a:latin typeface="Cambria Math" panose="02040503050406030204" pitchFamily="18" charset="0"/>
                <a:sym typeface="Symbol" panose="05050102010706020507" pitchFamily="18" charset="2"/>
              </a:rPr>
              <a:t>     </a:t>
            </a:r>
            <a:r>
              <a:rPr lang="en-US" altLang="zh-CN" b="0" dirty="0">
                <a:latin typeface="Cambria Math" panose="02040503050406030204" pitchFamily="18" charset="0"/>
                <a:sym typeface="Symbol" panose="05050102010706020507" pitchFamily="18" charset="2"/>
              </a:rPr>
              <a:t>Symbolically</a:t>
            </a:r>
            <a:r>
              <a:rPr lang="en-US" altLang="zh-CN" b="0" i="1" dirty="0">
                <a:latin typeface="Cambria Math" panose="02040503050406030204" pitchFamily="18" charset="0"/>
                <a:sym typeface="Symbol" panose="05050102010706020507" pitchFamily="18" charset="2"/>
              </a:rPr>
              <a:t>  ¬ x J(x)  </a:t>
            </a:r>
            <a:r>
              <a:rPr lang="en-US" altLang="zh-CN" b="0" dirty="0">
                <a:latin typeface="Cambria Math" panose="02040503050406030204" pitchFamily="18" charset="0"/>
                <a:sym typeface="Symbol" panose="05050102010706020507" pitchFamily="18" charset="2"/>
              </a:rPr>
              <a:t>and </a:t>
            </a:r>
            <a:r>
              <a:rPr lang="en-US" altLang="zh-CN" b="0" i="1" dirty="0">
                <a:latin typeface="Cambria Math" panose="02040503050406030204" pitchFamily="18" charset="0"/>
                <a:sym typeface="Symbol" panose="05050102010706020507" pitchFamily="18" charset="2"/>
              </a:rPr>
              <a:t> x ¬J(x) </a:t>
            </a:r>
            <a:r>
              <a:rPr lang="en-US" altLang="zh-CN" b="0" dirty="0">
                <a:latin typeface="Cambria Math" panose="02040503050406030204" pitchFamily="18" charset="0"/>
                <a:sym typeface="Symbol" panose="05050102010706020507" pitchFamily="18" charset="2"/>
              </a:rPr>
              <a:t>are equivalent</a:t>
            </a:r>
          </a:p>
        </p:txBody>
      </p:sp>
      <p:sp>
        <p:nvSpPr>
          <p:cNvPr id="3" name="灯片编号占位符 2">
            <a:extLst>
              <a:ext uri="{FF2B5EF4-FFF2-40B4-BE49-F238E27FC236}">
                <a16:creationId xmlns:a16="http://schemas.microsoft.com/office/drawing/2014/main" id="{788D521F-F9A2-49B7-AD0A-46E4ED7F244E}"/>
              </a:ext>
            </a:extLst>
          </p:cNvPr>
          <p:cNvSpPr>
            <a:spLocks noGrp="1"/>
          </p:cNvSpPr>
          <p:nvPr>
            <p:ph type="sldNum" sz="quarter" idx="12"/>
          </p:nvPr>
        </p:nvSpPr>
        <p:spPr/>
        <p:txBody>
          <a:bodyPr/>
          <a:lstStyle/>
          <a:p>
            <a:pPr>
              <a:defRPr/>
            </a:pPr>
            <a:fld id="{388718E1-E3F4-43CF-945D-5661C3EF8693}" type="slidenum">
              <a:rPr lang="en-US" altLang="zh-CN" smtClean="0"/>
              <a:pPr>
                <a:defRPr/>
              </a:pPr>
              <a:t>27</a:t>
            </a:fld>
            <a:endParaRPr lang="en-US" altLang="zh-CN"/>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02974-70AD-4E91-8894-3D1E3BDC414C}"/>
              </a:ext>
            </a:extLst>
          </p:cNvPr>
          <p:cNvSpPr>
            <a:spLocks noGrp="1"/>
          </p:cNvSpPr>
          <p:nvPr>
            <p:ph type="title"/>
          </p:nvPr>
        </p:nvSpPr>
        <p:spPr/>
        <p:txBody>
          <a:bodyPr>
            <a:noAutofit/>
          </a:bodyPr>
          <a:lstStyle/>
          <a:p>
            <a:pPr eaLnBrk="1" fontAlgn="auto" hangingPunct="1">
              <a:spcAft>
                <a:spcPts val="0"/>
              </a:spcAft>
              <a:defRPr/>
            </a:pPr>
            <a:r>
              <a:rPr lang="en-US" sz="4000" dirty="0"/>
              <a:t>De Morgan’s Laws for Quantifiers</a:t>
            </a:r>
          </a:p>
        </p:txBody>
      </p:sp>
      <p:sp>
        <p:nvSpPr>
          <p:cNvPr id="44035" name="Content Placeholder 2"/>
          <p:cNvSpPr>
            <a:spLocks noGrp="1"/>
          </p:cNvSpPr>
          <p:nvPr>
            <p:ph idx="1"/>
          </p:nvPr>
        </p:nvSpPr>
        <p:spPr/>
        <p:txBody>
          <a:bodyPr/>
          <a:lstStyle/>
          <a:p>
            <a:pPr eaLnBrk="1" hangingPunct="1"/>
            <a:r>
              <a:rPr lang="en-US" altLang="zh-CN" dirty="0"/>
              <a:t>The rules for negating quantifiers are:</a:t>
            </a:r>
          </a:p>
          <a:p>
            <a:pPr eaLnBrk="1" hangingPunct="1"/>
            <a:endParaRPr lang="en-US" altLang="zh-CN" dirty="0"/>
          </a:p>
          <a:p>
            <a:pPr eaLnBrk="1" hangingPunct="1"/>
            <a:endParaRPr lang="en-US" altLang="zh-CN" dirty="0"/>
          </a:p>
          <a:p>
            <a:pPr eaLnBrk="1" hangingPunct="1"/>
            <a:endParaRPr lang="en-US" altLang="zh-CN" dirty="0"/>
          </a:p>
          <a:p>
            <a:pPr eaLnBrk="1" hangingPunct="1"/>
            <a:endParaRPr lang="en-US" altLang="zh-CN" dirty="0"/>
          </a:p>
          <a:p>
            <a:pPr eaLnBrk="1" hangingPunct="1"/>
            <a:r>
              <a:rPr lang="en-US" altLang="zh-CN" dirty="0"/>
              <a:t>The reasoning in the table shows that:</a:t>
            </a:r>
          </a:p>
          <a:p>
            <a:pPr eaLnBrk="1" hangingPunct="1"/>
            <a:endParaRPr lang="en-US" altLang="zh-CN" dirty="0"/>
          </a:p>
          <a:p>
            <a:pPr eaLnBrk="1" hangingPunct="1"/>
            <a:endParaRPr lang="en-US" altLang="zh-CN" dirty="0"/>
          </a:p>
          <a:p>
            <a:pPr eaLnBrk="1" hangingPunct="1"/>
            <a:endParaRPr lang="en-US" altLang="zh-CN" dirty="0"/>
          </a:p>
        </p:txBody>
      </p:sp>
      <p:pic>
        <p:nvPicPr>
          <p:cNvPr id="44036" name="Picture 3" descr="table20.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1844824"/>
            <a:ext cx="6545584"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5" descr="addin_tmp.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2627785" y="4629583"/>
            <a:ext cx="343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Picture 7" descr="addin_tmp.pn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627784" y="5206651"/>
            <a:ext cx="34321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034812EB-D9EE-4314-B0DC-61AF40CF6474}"/>
              </a:ext>
            </a:extLst>
          </p:cNvPr>
          <p:cNvSpPr>
            <a:spLocks noGrp="1"/>
          </p:cNvSpPr>
          <p:nvPr>
            <p:ph type="sldNum" sz="quarter" idx="12"/>
          </p:nvPr>
        </p:nvSpPr>
        <p:spPr/>
        <p:txBody>
          <a:bodyPr/>
          <a:lstStyle/>
          <a:p>
            <a:pPr>
              <a:defRPr/>
            </a:pPr>
            <a:fld id="{388718E1-E3F4-43CF-945D-5661C3EF8693}" type="slidenum">
              <a:rPr lang="en-US" altLang="zh-CN" smtClean="0"/>
              <a:pPr>
                <a:defRPr/>
              </a:pPr>
              <a:t>28</a:t>
            </a:fld>
            <a:endParaRPr lang="en-US" altLang="zh-CN"/>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1560" y="188640"/>
            <a:ext cx="8229600" cy="1143000"/>
          </a:xfrm>
        </p:spPr>
        <p:txBody>
          <a:bodyPr/>
          <a:lstStyle/>
          <a:p>
            <a:pPr algn="ctr" eaLnBrk="1" hangingPunct="1"/>
            <a:r>
              <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Section Summary</a:t>
            </a:r>
          </a:p>
        </p:txBody>
      </p:sp>
      <p:sp>
        <p:nvSpPr>
          <p:cNvPr id="21507" name="Content Placeholder 2"/>
          <p:cNvSpPr>
            <a:spLocks noGrp="1"/>
          </p:cNvSpPr>
          <p:nvPr>
            <p:ph idx="1"/>
          </p:nvPr>
        </p:nvSpPr>
        <p:spPr>
          <a:xfrm>
            <a:off x="1619672" y="1484784"/>
            <a:ext cx="6623175" cy="4389437"/>
          </a:xfrm>
        </p:spPr>
        <p:txBody>
          <a:bodyPr/>
          <a:lstStyle/>
          <a:p>
            <a:pPr eaLnBrk="1" hangingPunct="1">
              <a:buFont typeface="Wingdings" panose="05000000000000000000" pitchFamily="2" charset="2"/>
              <a:buChar char="n"/>
            </a:pPr>
            <a:r>
              <a:rPr lang="en-US" altLang="zh-CN" dirty="0"/>
              <a:t>Predicates </a:t>
            </a:r>
          </a:p>
          <a:p>
            <a:pPr eaLnBrk="1" hangingPunct="1">
              <a:buFont typeface="Wingdings" panose="05000000000000000000" pitchFamily="2" charset="2"/>
              <a:buChar char="n"/>
            </a:pPr>
            <a:r>
              <a:rPr lang="en-US" altLang="zh-CN" dirty="0"/>
              <a:t>Variables</a:t>
            </a:r>
          </a:p>
          <a:p>
            <a:pPr eaLnBrk="1" hangingPunct="1">
              <a:buFont typeface="Wingdings" panose="05000000000000000000" pitchFamily="2" charset="2"/>
              <a:buChar char="n"/>
            </a:pPr>
            <a:r>
              <a:rPr lang="en-US" altLang="zh-CN" dirty="0"/>
              <a:t>Quantifiers</a:t>
            </a:r>
          </a:p>
          <a:p>
            <a:pPr lvl="1" eaLnBrk="1" hangingPunct="1"/>
            <a:r>
              <a:rPr lang="en-US" altLang="zh-CN" dirty="0"/>
              <a:t>Universal Quantifier</a:t>
            </a:r>
          </a:p>
          <a:p>
            <a:pPr lvl="1" eaLnBrk="1" hangingPunct="1"/>
            <a:r>
              <a:rPr lang="en-US" altLang="zh-CN" dirty="0"/>
              <a:t>Existential Quantifier</a:t>
            </a:r>
          </a:p>
          <a:p>
            <a:pPr eaLnBrk="1" hangingPunct="1">
              <a:buFont typeface="Wingdings" panose="05000000000000000000" pitchFamily="2" charset="2"/>
              <a:buChar char="n"/>
            </a:pPr>
            <a:r>
              <a:rPr lang="en-US" altLang="zh-CN" dirty="0"/>
              <a:t>Negating Quantifiers</a:t>
            </a:r>
          </a:p>
          <a:p>
            <a:pPr lvl="1" eaLnBrk="1" hangingPunct="1"/>
            <a:r>
              <a:rPr lang="en-US" altLang="zh-CN" dirty="0"/>
              <a:t>De Morgan’s Laws for Quantifiers</a:t>
            </a:r>
          </a:p>
          <a:p>
            <a:pPr eaLnBrk="1" hangingPunct="1">
              <a:buFont typeface="Wingdings" panose="05000000000000000000" pitchFamily="2" charset="2"/>
              <a:buChar char="n"/>
            </a:pPr>
            <a:r>
              <a:rPr lang="en-US" altLang="zh-CN" dirty="0">
                <a:solidFill>
                  <a:srgbClr val="FF0000"/>
                </a:solidFill>
              </a:rPr>
              <a:t>Translating English to Logic</a:t>
            </a:r>
          </a:p>
          <a:p>
            <a:pPr eaLnBrk="1" hangingPunct="1">
              <a:buFont typeface="Wingdings" panose="05000000000000000000" pitchFamily="2" charset="2"/>
              <a:buChar char="n"/>
            </a:pPr>
            <a:r>
              <a:rPr lang="en-US" altLang="zh-CN" dirty="0"/>
              <a:t>Logic Programming (</a:t>
            </a:r>
            <a:r>
              <a:rPr lang="en-US" altLang="zh-CN" i="1" dirty="0"/>
              <a:t>optional</a:t>
            </a:r>
            <a:r>
              <a:rPr lang="en-US" altLang="zh-CN" dirty="0"/>
              <a:t>)</a:t>
            </a:r>
          </a:p>
          <a:p>
            <a:pPr eaLnBrk="1" hangingPunct="1"/>
            <a:endParaRPr lang="en-US" altLang="zh-CN" dirty="0"/>
          </a:p>
          <a:p>
            <a:pPr lvl="1" eaLnBrk="1" hangingPunct="1">
              <a:buFont typeface="Wingdings 2" panose="05020102010507070707" pitchFamily="18" charset="2"/>
              <a:buNone/>
            </a:pPr>
            <a:endParaRPr lang="en-US" altLang="zh-CN" dirty="0"/>
          </a:p>
          <a:p>
            <a:pPr eaLnBrk="1" hangingPunct="1"/>
            <a:endParaRPr lang="en-US" altLang="zh-CN" dirty="0"/>
          </a:p>
        </p:txBody>
      </p:sp>
      <p:sp>
        <p:nvSpPr>
          <p:cNvPr id="2" name="灯片编号占位符 1">
            <a:extLst>
              <a:ext uri="{FF2B5EF4-FFF2-40B4-BE49-F238E27FC236}">
                <a16:creationId xmlns:a16="http://schemas.microsoft.com/office/drawing/2014/main" id="{150790DB-67D1-4347-AEEF-E406BEE2F3AB}"/>
              </a:ext>
            </a:extLst>
          </p:cNvPr>
          <p:cNvSpPr>
            <a:spLocks noGrp="1"/>
          </p:cNvSpPr>
          <p:nvPr>
            <p:ph type="sldNum" sz="quarter" idx="12"/>
          </p:nvPr>
        </p:nvSpPr>
        <p:spPr/>
        <p:txBody>
          <a:bodyPr/>
          <a:lstStyle/>
          <a:p>
            <a:pPr>
              <a:defRPr/>
            </a:pPr>
            <a:fld id="{388718E1-E3F4-43CF-945D-5661C3EF8693}" type="slidenum">
              <a:rPr lang="en-US" altLang="zh-CN" smtClean="0"/>
              <a:pPr>
                <a:defRPr/>
              </a:pPr>
              <a:t>29</a:t>
            </a:fld>
            <a:endParaRPr lang="en-US" altLang="zh-CN"/>
          </a:p>
        </p:txBody>
      </p:sp>
    </p:spTree>
    <p:extLst>
      <p:ext uri="{BB962C8B-B14F-4D97-AF65-F5344CB8AC3E}">
        <p14:creationId xmlns:p14="http://schemas.microsoft.com/office/powerpoint/2010/main" val="3534277116"/>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73100" y="0"/>
            <a:ext cx="8229600" cy="1143000"/>
          </a:xfrm>
        </p:spPr>
        <p:txBody>
          <a:bodyPr/>
          <a:lstStyle/>
          <a:p>
            <a:pPr algn="ctr" eaLnBrk="1" hangingPunct="1">
              <a:defRPr/>
            </a:pP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苏格拉底三段论</a:t>
            </a:r>
          </a:p>
        </p:txBody>
      </p:sp>
      <p:sp>
        <p:nvSpPr>
          <p:cNvPr id="4099" name="Rectangle 3"/>
          <p:cNvSpPr>
            <a:spLocks noGrp="1" noChangeArrowheads="1"/>
          </p:cNvSpPr>
          <p:nvPr>
            <p:ph type="body" idx="1"/>
          </p:nvPr>
        </p:nvSpPr>
        <p:spPr>
          <a:xfrm>
            <a:off x="971600" y="1700808"/>
            <a:ext cx="7200900" cy="4525962"/>
          </a:xfrm>
        </p:spPr>
        <p:txBody>
          <a:bodyPr/>
          <a:lstStyle/>
          <a:p>
            <a:pPr eaLnBrk="1" hangingPunct="1">
              <a:defRPr/>
            </a:pP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判断下面推理的正确性</a:t>
            </a:r>
          </a:p>
          <a:p>
            <a:pPr lvl="1" eaLnBrk="1" hangingPunct="1">
              <a:defRPr/>
            </a:pP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凡人都是要死的。</a:t>
            </a:r>
          </a:p>
          <a:p>
            <a:pPr lvl="1" eaLnBrk="1" hangingPunct="1">
              <a:defRPr/>
            </a:pP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苏格拉底是人。</a:t>
            </a:r>
          </a:p>
          <a:p>
            <a:pPr lvl="1" eaLnBrk="1" hangingPunct="1">
              <a:defRPr/>
            </a:pP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所以苏格拉底是要死的。</a:t>
            </a:r>
          </a:p>
          <a:p>
            <a:pPr eaLnBrk="1" hangingPunct="1">
              <a:defRPr/>
            </a:pP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采用</a:t>
            </a:r>
            <a:r>
              <a:rPr lang="en-US" altLang="zh-CN"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p,q,r</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表示三个命题的话，则</a:t>
            </a:r>
            <a:r>
              <a:rPr lang="zh-CN" altLang="en-US"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a:t>
            </a:r>
            <a:r>
              <a:rPr lang="en-US" altLang="zh-CN" dirty="0" err="1">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p∧q</a:t>
            </a:r>
            <a:r>
              <a:rPr lang="zh-CN" altLang="en-US"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a:t>
            </a:r>
            <a:r>
              <a:rPr lang="en-US" altLang="zh-CN"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r</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并不是重言式。</a:t>
            </a:r>
          </a:p>
          <a:p>
            <a:pPr eaLnBrk="1" hangingPunct="1">
              <a:defRPr/>
            </a:pP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原因缺少命题</a:t>
            </a:r>
            <a:r>
              <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内在的联系</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的反映</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一阶逻辑</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是研究内在联系的逻辑关系</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也称为</a:t>
            </a:r>
            <a:r>
              <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谓词逻辑</a:t>
            </a:r>
            <a:r>
              <a:rPr lang="zh-CN" alt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a:t>
            </a:r>
          </a:p>
          <a:p>
            <a:pPr eaLnBrk="1" hangingPunct="1">
              <a:defRPr/>
            </a:pPr>
            <a:endParaRPr lang="en-US" altLang="zh-CN"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 name="灯片编号占位符 1">
            <a:extLst>
              <a:ext uri="{FF2B5EF4-FFF2-40B4-BE49-F238E27FC236}">
                <a16:creationId xmlns:a16="http://schemas.microsoft.com/office/drawing/2014/main" id="{63F12AE3-14AF-4F0F-BAEC-40B2A5757E70}"/>
              </a:ext>
            </a:extLst>
          </p:cNvPr>
          <p:cNvSpPr>
            <a:spLocks noGrp="1"/>
          </p:cNvSpPr>
          <p:nvPr>
            <p:ph type="sldNum" sz="quarter" idx="12"/>
          </p:nvPr>
        </p:nvSpPr>
        <p:spPr/>
        <p:txBody>
          <a:bodyPr/>
          <a:lstStyle/>
          <a:p>
            <a:pPr>
              <a:defRPr/>
            </a:pPr>
            <a:fld id="{388718E1-E3F4-43CF-945D-5661C3EF8693}" type="slidenum">
              <a:rPr lang="en-US" altLang="zh-CN" smtClean="0"/>
              <a:pPr>
                <a:defRPr/>
              </a:pPr>
              <a:t>3</a:t>
            </a:fld>
            <a:endParaRPr lang="en-US" altLang="zh-CN"/>
          </a:p>
        </p:txBody>
      </p:sp>
    </p:spTree>
    <p:extLst>
      <p:ext uri="{BB962C8B-B14F-4D97-AF65-F5344CB8AC3E}">
        <p14:creationId xmlns:p14="http://schemas.microsoft.com/office/powerpoint/2010/main" val="16543109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C313F-67D6-4AAC-BA44-776493908DA7}"/>
              </a:ext>
            </a:extLst>
          </p:cNvPr>
          <p:cNvSpPr>
            <a:spLocks noGrp="1"/>
          </p:cNvSpPr>
          <p:nvPr>
            <p:ph type="title"/>
          </p:nvPr>
        </p:nvSpPr>
        <p:spPr/>
        <p:txBody>
          <a:bodyPr>
            <a:normAutofit/>
          </a:bodyPr>
          <a:lstStyle/>
          <a:p>
            <a:pPr eaLnBrk="1" fontAlgn="auto" hangingPunct="1">
              <a:spcAft>
                <a:spcPts val="0"/>
              </a:spcAft>
              <a:defRPr/>
            </a:pPr>
            <a:r>
              <a:rPr lang="en-US" sz="4000" dirty="0"/>
              <a:t>Translation from English to Logic</a:t>
            </a:r>
          </a:p>
        </p:txBody>
      </p:sp>
      <p:sp>
        <p:nvSpPr>
          <p:cNvPr id="45059" name="Content Placeholder 2"/>
          <p:cNvSpPr>
            <a:spLocks noGrp="1"/>
          </p:cNvSpPr>
          <p:nvPr>
            <p:ph idx="1"/>
          </p:nvPr>
        </p:nvSpPr>
        <p:spPr>
          <a:xfrm>
            <a:off x="464320" y="1268760"/>
            <a:ext cx="8229600" cy="5055840"/>
          </a:xfrm>
        </p:spPr>
        <p:txBody>
          <a:bodyPr/>
          <a:lstStyle/>
          <a:p>
            <a:pPr eaLnBrk="1" hangingPunct="1"/>
            <a:r>
              <a:rPr lang="en-US" altLang="zh-CN" b="0" dirty="0"/>
              <a:t>“Some student in this class has visited Mexico.”</a:t>
            </a:r>
          </a:p>
          <a:p>
            <a:pPr marL="849313" lvl="1" indent="-457200" eaLnBrk="1" hangingPunct="1">
              <a:buFont typeface="Wingdings 2" panose="05020102010507070707" pitchFamily="18" charset="2"/>
              <a:buNone/>
            </a:pPr>
            <a:r>
              <a:rPr lang="en-US" altLang="zh-CN" b="0" dirty="0"/>
              <a:t>   Solution: Let </a:t>
            </a:r>
            <a:r>
              <a:rPr lang="en-US" altLang="zh-CN" b="0" i="1" dirty="0"/>
              <a:t>M</a:t>
            </a:r>
            <a:r>
              <a:rPr lang="en-US" altLang="zh-CN" b="0" dirty="0"/>
              <a:t>(</a:t>
            </a:r>
            <a:r>
              <a:rPr lang="en-US" altLang="zh-CN" b="0" i="1" dirty="0"/>
              <a:t>x</a:t>
            </a:r>
            <a:r>
              <a:rPr lang="en-US" altLang="zh-CN" b="0" dirty="0"/>
              <a:t>) denote “</a:t>
            </a:r>
            <a:r>
              <a:rPr lang="en-US" altLang="zh-CN" b="0" i="1" dirty="0"/>
              <a:t>x</a:t>
            </a:r>
            <a:r>
              <a:rPr lang="en-US" altLang="zh-CN" b="0" dirty="0"/>
              <a:t> has visited Mexico” and </a:t>
            </a:r>
            <a:r>
              <a:rPr lang="en-US" altLang="zh-CN" b="0" i="1" dirty="0"/>
              <a:t>S</a:t>
            </a:r>
            <a:r>
              <a:rPr lang="en-US" altLang="zh-CN" b="0" dirty="0"/>
              <a:t>(</a:t>
            </a:r>
            <a:r>
              <a:rPr lang="en-US" altLang="zh-CN" b="0" i="1" dirty="0"/>
              <a:t>x</a:t>
            </a:r>
            <a:r>
              <a:rPr lang="en-US" altLang="zh-CN" b="0" dirty="0"/>
              <a:t>) denote “</a:t>
            </a:r>
            <a:r>
              <a:rPr lang="en-US" altLang="zh-CN" b="0" i="1" dirty="0"/>
              <a:t>x</a:t>
            </a:r>
            <a:r>
              <a:rPr lang="en-US" altLang="zh-CN" b="0" dirty="0"/>
              <a:t> is a student in this class,”  and </a:t>
            </a:r>
            <a:r>
              <a:rPr lang="en-US" altLang="zh-CN" b="0" i="1" dirty="0">
                <a:latin typeface="Cambria Math" panose="02040503050406030204" pitchFamily="18" charset="0"/>
                <a:sym typeface="Symbol" panose="05050102010706020507" pitchFamily="18" charset="2"/>
              </a:rPr>
              <a:t>U  </a:t>
            </a:r>
            <a:r>
              <a:rPr lang="en-US" altLang="zh-CN" b="0" dirty="0">
                <a:latin typeface="Cambria Math" panose="02040503050406030204" pitchFamily="18" charset="0"/>
                <a:sym typeface="Symbol" panose="05050102010706020507" pitchFamily="18" charset="2"/>
              </a:rPr>
              <a:t>be all people.</a:t>
            </a:r>
            <a:endParaRPr lang="en-US" altLang="zh-CN" b="0" dirty="0"/>
          </a:p>
          <a:p>
            <a:pPr marL="849313" lvl="1" indent="-457200" eaLnBrk="1" hangingPunct="1">
              <a:buFont typeface="Wingdings 2" panose="05020102010507070707" pitchFamily="18" charset="2"/>
              <a:buNone/>
            </a:pPr>
            <a:r>
              <a:rPr lang="en-US" altLang="zh-CN" b="0" dirty="0"/>
              <a:t>                      </a:t>
            </a:r>
            <a:r>
              <a:rPr lang="en-US" altLang="zh-CN" b="0" dirty="0">
                <a:sym typeface="Symbol" panose="05050102010706020507" pitchFamily="18" charset="2"/>
              </a:rPr>
              <a:t></a:t>
            </a:r>
            <a:r>
              <a:rPr lang="en-US" altLang="zh-CN" b="0" i="1" dirty="0">
                <a:latin typeface="Cambria Math" panose="02040503050406030204" pitchFamily="18" charset="0"/>
                <a:sym typeface="Symbol" panose="05050102010706020507" pitchFamily="18" charset="2"/>
              </a:rPr>
              <a:t>x  (S(x) </a:t>
            </a:r>
            <a:r>
              <a:rPr lang="en-US" altLang="zh-CN" b="0" dirty="0">
                <a:latin typeface="Cambria Math" panose="02040503050406030204" pitchFamily="18" charset="0"/>
                <a:sym typeface="Symbol" panose="05050102010706020507" pitchFamily="18" charset="2"/>
              </a:rPr>
              <a:t>∧ </a:t>
            </a:r>
            <a:r>
              <a:rPr lang="en-US" altLang="zh-CN" b="0" i="1" dirty="0">
                <a:latin typeface="Cambria Math" panose="02040503050406030204" pitchFamily="18" charset="0"/>
                <a:sym typeface="Symbol" panose="05050102010706020507" pitchFamily="18" charset="2"/>
              </a:rPr>
              <a:t>M(x))</a:t>
            </a:r>
            <a:endParaRPr lang="en-US" altLang="zh-CN" b="0" dirty="0"/>
          </a:p>
          <a:p>
            <a:pPr eaLnBrk="1" hangingPunct="1"/>
            <a:r>
              <a:rPr lang="en-US" altLang="zh-CN" b="0" dirty="0"/>
              <a:t>“Every student in this class has visited Canada or Mexico.”</a:t>
            </a:r>
          </a:p>
          <a:p>
            <a:pPr marL="849313" lvl="1" indent="-457200" eaLnBrk="1" hangingPunct="1">
              <a:buFont typeface="Wingdings 2" panose="05020102010507070707" pitchFamily="18" charset="2"/>
              <a:buNone/>
            </a:pPr>
            <a:r>
              <a:rPr lang="en-US" altLang="zh-CN" b="0" dirty="0"/>
              <a:t>  Solution: Add </a:t>
            </a:r>
            <a:r>
              <a:rPr lang="en-US" altLang="zh-CN" b="0" i="1" dirty="0"/>
              <a:t>C</a:t>
            </a:r>
            <a:r>
              <a:rPr lang="en-US" altLang="zh-CN" b="0" dirty="0"/>
              <a:t>(</a:t>
            </a:r>
            <a:r>
              <a:rPr lang="en-US" altLang="zh-CN" b="0" i="1" dirty="0"/>
              <a:t>x</a:t>
            </a:r>
            <a:r>
              <a:rPr lang="en-US" altLang="zh-CN" b="0" dirty="0"/>
              <a:t>) denoting “</a:t>
            </a:r>
            <a:r>
              <a:rPr lang="en-US" altLang="zh-CN" b="0" i="1" dirty="0"/>
              <a:t>x</a:t>
            </a:r>
            <a:r>
              <a:rPr lang="en-US" altLang="zh-CN" b="0" dirty="0"/>
              <a:t> has visited Canada.”</a:t>
            </a:r>
          </a:p>
          <a:p>
            <a:pPr marL="849313" lvl="1" indent="-457200" eaLnBrk="1" hangingPunct="1">
              <a:buFont typeface="Wingdings 2" panose="05020102010507070707" pitchFamily="18" charset="2"/>
              <a:buNone/>
            </a:pPr>
            <a:r>
              <a:rPr lang="en-US" altLang="zh-CN" b="0" i="1" dirty="0">
                <a:latin typeface="Cambria Math" panose="02040503050406030204" pitchFamily="18" charset="0"/>
                <a:sym typeface="Symbol" panose="05050102010706020507" pitchFamily="18" charset="2"/>
              </a:rPr>
              <a:t>                    x (S(x)→ (M(x)∨C(x)))</a:t>
            </a:r>
            <a:endParaRPr lang="en-US" altLang="zh-CN" b="0" i="1" dirty="0">
              <a:latin typeface="Cambria Math" panose="02040503050406030204" pitchFamily="18" charset="0"/>
            </a:endParaRPr>
          </a:p>
          <a:p>
            <a:pPr eaLnBrk="1" hangingPunct="1"/>
            <a:endParaRPr lang="en-US" altLang="zh-CN" b="0" dirty="0"/>
          </a:p>
        </p:txBody>
      </p:sp>
      <p:sp>
        <p:nvSpPr>
          <p:cNvPr id="3" name="灯片编号占位符 2">
            <a:extLst>
              <a:ext uri="{FF2B5EF4-FFF2-40B4-BE49-F238E27FC236}">
                <a16:creationId xmlns:a16="http://schemas.microsoft.com/office/drawing/2014/main" id="{9FE075BC-F622-4B02-93AC-50BA2EEB6E7B}"/>
              </a:ext>
            </a:extLst>
          </p:cNvPr>
          <p:cNvSpPr>
            <a:spLocks noGrp="1"/>
          </p:cNvSpPr>
          <p:nvPr>
            <p:ph type="sldNum" sz="quarter" idx="12"/>
          </p:nvPr>
        </p:nvSpPr>
        <p:spPr/>
        <p:txBody>
          <a:bodyPr/>
          <a:lstStyle/>
          <a:p>
            <a:pPr>
              <a:defRPr/>
            </a:pPr>
            <a:fld id="{388718E1-E3F4-43CF-945D-5661C3EF8693}" type="slidenum">
              <a:rPr lang="en-US" altLang="zh-CN" smtClean="0"/>
              <a:pPr>
                <a:defRPr/>
              </a:pPr>
              <a:t>30</a:t>
            </a:fld>
            <a:endParaRPr lang="en-US" altLang="zh-CN"/>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zh-CN" sz="4400" dirty="0"/>
              <a:t>System Specification Example</a:t>
            </a:r>
          </a:p>
        </p:txBody>
      </p:sp>
      <p:sp>
        <p:nvSpPr>
          <p:cNvPr id="46083" name="Content Placeholder 2"/>
          <p:cNvSpPr>
            <a:spLocks noGrp="1"/>
          </p:cNvSpPr>
          <p:nvPr>
            <p:ph idx="1"/>
          </p:nvPr>
        </p:nvSpPr>
        <p:spPr>
          <a:xfrm>
            <a:off x="323528" y="1500336"/>
            <a:ext cx="8229600" cy="4389438"/>
          </a:xfrm>
        </p:spPr>
        <p:txBody>
          <a:bodyPr/>
          <a:lstStyle/>
          <a:p>
            <a:pPr eaLnBrk="1" hangingPunct="1"/>
            <a:r>
              <a:rPr lang="en-US" altLang="zh-CN" sz="2000" b="0" dirty="0"/>
              <a:t>Predicate logic is used for specifying properties that systems must satisfy.</a:t>
            </a:r>
          </a:p>
          <a:p>
            <a:pPr eaLnBrk="1" hangingPunct="1"/>
            <a:r>
              <a:rPr lang="en-US" altLang="zh-CN" sz="2000" b="0" dirty="0"/>
              <a:t>For example, translate into predicate logic:</a:t>
            </a:r>
          </a:p>
          <a:p>
            <a:pPr lvl="1" eaLnBrk="1" hangingPunct="1"/>
            <a:r>
              <a:rPr lang="en-US" altLang="zh-CN" sz="2000" b="0" dirty="0"/>
              <a:t>“Every mail message larger than one megabyte will be compressed.”</a:t>
            </a:r>
          </a:p>
          <a:p>
            <a:pPr lvl="1" eaLnBrk="1" hangingPunct="1"/>
            <a:r>
              <a:rPr lang="en-US" altLang="zh-CN" sz="2000" b="0" dirty="0"/>
              <a:t>“If a user is active, at least one network link will be available.”</a:t>
            </a:r>
          </a:p>
          <a:p>
            <a:pPr eaLnBrk="1" hangingPunct="1"/>
            <a:r>
              <a:rPr lang="en-US" altLang="zh-CN" sz="2000" b="0" dirty="0"/>
              <a:t>Decide on predicates and domains (left implicit here) for the variables:</a:t>
            </a:r>
          </a:p>
          <a:p>
            <a:pPr lvl="1" eaLnBrk="1" hangingPunct="1"/>
            <a:r>
              <a:rPr lang="en-US" altLang="zh-CN" sz="1800" b="0" dirty="0"/>
              <a:t>Let </a:t>
            </a:r>
            <a:r>
              <a:rPr lang="en-US" altLang="zh-CN" sz="1800" b="0" i="1" dirty="0"/>
              <a:t>L</a:t>
            </a:r>
            <a:r>
              <a:rPr lang="en-US" altLang="zh-CN" sz="1800" b="0" dirty="0"/>
              <a:t>(</a:t>
            </a:r>
            <a:r>
              <a:rPr lang="en-US" altLang="zh-CN" sz="1800" b="0" i="1" dirty="0"/>
              <a:t>m</a:t>
            </a:r>
            <a:r>
              <a:rPr lang="en-US" altLang="zh-CN" sz="1800" b="0" dirty="0"/>
              <a:t>, </a:t>
            </a:r>
            <a:r>
              <a:rPr lang="en-US" altLang="zh-CN" sz="1800" b="0" i="1" dirty="0"/>
              <a:t>y</a:t>
            </a:r>
            <a:r>
              <a:rPr lang="en-US" altLang="zh-CN" sz="1800" b="0" dirty="0"/>
              <a:t>) be “Mail message </a:t>
            </a:r>
            <a:r>
              <a:rPr lang="en-US" altLang="zh-CN" sz="1800" b="0" i="1" dirty="0"/>
              <a:t>m</a:t>
            </a:r>
            <a:r>
              <a:rPr lang="en-US" altLang="zh-CN" sz="1800" b="0" dirty="0"/>
              <a:t> is larger than </a:t>
            </a:r>
            <a:r>
              <a:rPr lang="en-US" altLang="zh-CN" sz="1800" b="0" i="1" dirty="0"/>
              <a:t>y</a:t>
            </a:r>
            <a:r>
              <a:rPr lang="en-US" altLang="zh-CN" sz="1800" b="0" dirty="0"/>
              <a:t> megabytes.”</a:t>
            </a:r>
          </a:p>
          <a:p>
            <a:pPr lvl="1" eaLnBrk="1" hangingPunct="1"/>
            <a:r>
              <a:rPr lang="en-US" altLang="zh-CN" sz="1800" b="0" dirty="0"/>
              <a:t>Let </a:t>
            </a:r>
            <a:r>
              <a:rPr lang="en-US" altLang="zh-CN" sz="1800" b="0" i="1" dirty="0"/>
              <a:t>C</a:t>
            </a:r>
            <a:r>
              <a:rPr lang="en-US" altLang="zh-CN" sz="1800" b="0" dirty="0"/>
              <a:t>(</a:t>
            </a:r>
            <a:r>
              <a:rPr lang="en-US" altLang="zh-CN" sz="1800" b="0" i="1" dirty="0"/>
              <a:t>m</a:t>
            </a:r>
            <a:r>
              <a:rPr lang="en-US" altLang="zh-CN" sz="1800" b="0" dirty="0"/>
              <a:t>) denote “Mail message </a:t>
            </a:r>
            <a:r>
              <a:rPr lang="en-US" altLang="zh-CN" sz="1800" b="0" i="1" dirty="0"/>
              <a:t>m</a:t>
            </a:r>
            <a:r>
              <a:rPr lang="en-US" altLang="zh-CN" sz="1800" b="0" dirty="0"/>
              <a:t> will be compressed.”</a:t>
            </a:r>
          </a:p>
          <a:p>
            <a:pPr lvl="1" eaLnBrk="1" hangingPunct="1"/>
            <a:r>
              <a:rPr lang="en-US" altLang="zh-CN" sz="1800" b="0" dirty="0"/>
              <a:t>Let </a:t>
            </a:r>
            <a:r>
              <a:rPr lang="en-US" altLang="zh-CN" sz="1800" b="0" i="1" dirty="0"/>
              <a:t>A</a:t>
            </a:r>
            <a:r>
              <a:rPr lang="en-US" altLang="zh-CN" sz="1800" b="0" dirty="0"/>
              <a:t>(</a:t>
            </a:r>
            <a:r>
              <a:rPr lang="en-US" altLang="zh-CN" sz="1800" b="0" i="1" dirty="0"/>
              <a:t>u</a:t>
            </a:r>
            <a:r>
              <a:rPr lang="en-US" altLang="zh-CN" sz="1800" b="0" dirty="0"/>
              <a:t>) represent “User </a:t>
            </a:r>
            <a:r>
              <a:rPr lang="en-US" altLang="zh-CN" sz="1800" b="0" i="1" dirty="0"/>
              <a:t>u</a:t>
            </a:r>
            <a:r>
              <a:rPr lang="en-US" altLang="zh-CN" sz="1800" b="0" dirty="0"/>
              <a:t> is active.”</a:t>
            </a:r>
          </a:p>
          <a:p>
            <a:pPr lvl="1" eaLnBrk="1" hangingPunct="1"/>
            <a:r>
              <a:rPr lang="en-US" altLang="zh-CN" sz="1800" b="0" dirty="0"/>
              <a:t>Let </a:t>
            </a:r>
            <a:r>
              <a:rPr lang="en-US" altLang="zh-CN" sz="1800" b="0" i="1" dirty="0"/>
              <a:t>S</a:t>
            </a:r>
            <a:r>
              <a:rPr lang="en-US" altLang="zh-CN" sz="1800" b="0" dirty="0"/>
              <a:t>(</a:t>
            </a:r>
            <a:r>
              <a:rPr lang="en-US" altLang="zh-CN" sz="1800" b="0" i="1" dirty="0"/>
              <a:t>n, x</a:t>
            </a:r>
            <a:r>
              <a:rPr lang="en-US" altLang="zh-CN" sz="1800" b="0" dirty="0"/>
              <a:t>) represent “Network link </a:t>
            </a:r>
            <a:r>
              <a:rPr lang="en-US" altLang="zh-CN" sz="1800" b="0" i="1" dirty="0"/>
              <a:t>n</a:t>
            </a:r>
            <a:r>
              <a:rPr lang="en-US" altLang="zh-CN" sz="1800" b="0" dirty="0"/>
              <a:t> is state </a:t>
            </a:r>
            <a:r>
              <a:rPr lang="en-US" altLang="zh-CN" sz="1800" b="0" i="1" dirty="0"/>
              <a:t>x</a:t>
            </a:r>
            <a:r>
              <a:rPr lang="en-US" altLang="zh-CN" sz="1800" b="0" dirty="0"/>
              <a:t>.</a:t>
            </a:r>
          </a:p>
          <a:p>
            <a:pPr eaLnBrk="1" hangingPunct="1"/>
            <a:r>
              <a:rPr lang="en-US" altLang="zh-CN" sz="2000" b="0" dirty="0"/>
              <a:t>Now we have:</a:t>
            </a:r>
          </a:p>
          <a:p>
            <a:pPr lvl="1" eaLnBrk="1" hangingPunct="1">
              <a:buFont typeface="Wingdings 2" panose="05020102010507070707" pitchFamily="18" charset="2"/>
              <a:buNone/>
            </a:pPr>
            <a:endParaRPr lang="en-US" altLang="zh-CN" b="0" dirty="0"/>
          </a:p>
        </p:txBody>
      </p:sp>
      <p:pic>
        <p:nvPicPr>
          <p:cNvPr id="46084" name="Picture 6" descr="addin_tmp.png"/>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3214617" y="5700687"/>
            <a:ext cx="2973388"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5" name="Picture 5" descr="addin_tmp.png"/>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2706617" y="6274243"/>
            <a:ext cx="3989388"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B4FD1528-E302-41BF-973A-6DBAE626D763}"/>
              </a:ext>
            </a:extLst>
          </p:cNvPr>
          <p:cNvSpPr>
            <a:spLocks noGrp="1"/>
          </p:cNvSpPr>
          <p:nvPr>
            <p:ph type="sldNum" sz="quarter" idx="12"/>
          </p:nvPr>
        </p:nvSpPr>
        <p:spPr/>
        <p:txBody>
          <a:bodyPr/>
          <a:lstStyle/>
          <a:p>
            <a:pPr>
              <a:defRPr/>
            </a:pPr>
            <a:fld id="{388718E1-E3F4-43CF-945D-5661C3EF8693}" type="slidenum">
              <a:rPr lang="en-US" altLang="zh-CN" smtClean="0"/>
              <a:pPr>
                <a:defRPr/>
              </a:pPr>
              <a:t>31</a:t>
            </a:fld>
            <a:endParaRPr lang="en-US" altLang="zh-CN"/>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altLang="zh-CN" dirty="0"/>
              <a:t>Lewis Carroll Example</a:t>
            </a:r>
          </a:p>
        </p:txBody>
      </p:sp>
      <p:sp>
        <p:nvSpPr>
          <p:cNvPr id="47107" name="Content Placeholder 4"/>
          <p:cNvSpPr>
            <a:spLocks noGrp="1"/>
          </p:cNvSpPr>
          <p:nvPr>
            <p:ph idx="1"/>
          </p:nvPr>
        </p:nvSpPr>
        <p:spPr/>
        <p:txBody>
          <a:bodyPr/>
          <a:lstStyle/>
          <a:p>
            <a:pPr eaLnBrk="1" hangingPunct="1">
              <a:lnSpc>
                <a:spcPct val="90000"/>
              </a:lnSpc>
            </a:pPr>
            <a:r>
              <a:rPr lang="en-US" altLang="zh-CN" sz="2200" b="0" dirty="0"/>
              <a:t>The first two are called </a:t>
            </a:r>
            <a:r>
              <a:rPr lang="en-US" altLang="zh-CN" sz="2200" b="0" i="1" dirty="0"/>
              <a:t>premises</a:t>
            </a:r>
            <a:r>
              <a:rPr lang="en-US" altLang="zh-CN" sz="2200" b="0" dirty="0"/>
              <a:t> and the third is called the </a:t>
            </a:r>
            <a:r>
              <a:rPr lang="en-US" altLang="zh-CN" sz="2200" b="0" i="1" dirty="0"/>
              <a:t>conclusion</a:t>
            </a:r>
            <a:r>
              <a:rPr lang="en-US" altLang="zh-CN" sz="2200" b="0" dirty="0"/>
              <a:t>. </a:t>
            </a:r>
          </a:p>
          <a:p>
            <a:pPr marL="849313" lvl="1" indent="-457200" eaLnBrk="1" hangingPunct="1">
              <a:lnSpc>
                <a:spcPct val="90000"/>
              </a:lnSpc>
            </a:pPr>
            <a:r>
              <a:rPr lang="en-US" altLang="zh-CN" sz="2000" b="0" dirty="0"/>
              <a:t>“All lions are fierce.”</a:t>
            </a:r>
          </a:p>
          <a:p>
            <a:pPr marL="849313" lvl="1" indent="-457200" eaLnBrk="1" hangingPunct="1">
              <a:lnSpc>
                <a:spcPct val="90000"/>
              </a:lnSpc>
            </a:pPr>
            <a:r>
              <a:rPr lang="en-US" altLang="zh-CN" sz="2000" b="0" dirty="0"/>
              <a:t>“Some lions do not drink coffee.”</a:t>
            </a:r>
          </a:p>
          <a:p>
            <a:pPr marL="849313" lvl="1" indent="-457200" eaLnBrk="1" hangingPunct="1">
              <a:lnSpc>
                <a:spcPct val="90000"/>
              </a:lnSpc>
            </a:pPr>
            <a:r>
              <a:rPr lang="en-US" altLang="zh-CN" sz="2000" b="0" dirty="0"/>
              <a:t>“Some fierce creatures do not drink coffee.” </a:t>
            </a:r>
          </a:p>
          <a:p>
            <a:pPr eaLnBrk="1" hangingPunct="1">
              <a:lnSpc>
                <a:spcPct val="90000"/>
              </a:lnSpc>
            </a:pPr>
            <a:r>
              <a:rPr lang="en-US" altLang="zh-CN" sz="2200" b="0" dirty="0"/>
              <a:t>Here is one way to translate these statements to predicate logic. Let P(x), Q(x), and R(x) be the propositional functions “x is a lion,” “x is fierce,” and “x drinks coffee,” respectively.</a:t>
            </a:r>
          </a:p>
          <a:p>
            <a:pPr marL="849313" lvl="1" indent="-457200" eaLnBrk="1" hangingPunct="1">
              <a:lnSpc>
                <a:spcPct val="90000"/>
              </a:lnSpc>
            </a:pPr>
            <a:r>
              <a:rPr lang="en-US" altLang="zh-CN" sz="2000" b="0" i="1" dirty="0">
                <a:latin typeface="Cambria Math" panose="02040503050406030204" pitchFamily="18" charset="0"/>
                <a:sym typeface="Symbol" panose="05050102010706020507" pitchFamily="18" charset="2"/>
              </a:rPr>
              <a:t>x (P(x)→ Q(x))</a:t>
            </a:r>
          </a:p>
          <a:p>
            <a:pPr marL="849313" lvl="1" indent="-457200" eaLnBrk="1" hangingPunct="1">
              <a:lnSpc>
                <a:spcPct val="90000"/>
              </a:lnSpc>
            </a:pPr>
            <a:r>
              <a:rPr lang="en-US" altLang="zh-CN" sz="2000" b="0" dirty="0">
                <a:sym typeface="Symbol" panose="05050102010706020507" pitchFamily="18" charset="2"/>
              </a:rPr>
              <a:t></a:t>
            </a:r>
            <a:r>
              <a:rPr lang="en-US" altLang="zh-CN" sz="2000" b="0" i="1" dirty="0">
                <a:latin typeface="Cambria Math" panose="02040503050406030204" pitchFamily="18" charset="0"/>
                <a:sym typeface="Symbol" panose="05050102010706020507" pitchFamily="18" charset="2"/>
              </a:rPr>
              <a:t>x (P(x) </a:t>
            </a:r>
            <a:r>
              <a:rPr lang="en-US" altLang="zh-CN" sz="2000" b="0" dirty="0">
                <a:latin typeface="Cambria Math" panose="02040503050406030204" pitchFamily="18" charset="0"/>
                <a:sym typeface="Symbol" panose="05050102010706020507" pitchFamily="18" charset="2"/>
              </a:rPr>
              <a:t>∧ ¬</a:t>
            </a:r>
            <a:r>
              <a:rPr lang="en-US" altLang="zh-CN" sz="2000" b="0" i="1" dirty="0">
                <a:latin typeface="Cambria Math" panose="02040503050406030204" pitchFamily="18" charset="0"/>
                <a:sym typeface="Symbol" panose="05050102010706020507" pitchFamily="18" charset="2"/>
              </a:rPr>
              <a:t>R(x))</a:t>
            </a:r>
          </a:p>
          <a:p>
            <a:pPr marL="849313" lvl="1" indent="-457200" eaLnBrk="1" hangingPunct="1">
              <a:lnSpc>
                <a:spcPct val="90000"/>
              </a:lnSpc>
            </a:pPr>
            <a:r>
              <a:rPr lang="en-US" altLang="zh-CN" sz="2000" b="0" dirty="0">
                <a:sym typeface="Symbol" panose="05050102010706020507" pitchFamily="18" charset="2"/>
              </a:rPr>
              <a:t></a:t>
            </a:r>
            <a:r>
              <a:rPr lang="en-US" altLang="zh-CN" sz="2000" b="0" i="1" dirty="0">
                <a:latin typeface="Cambria Math" panose="02040503050406030204" pitchFamily="18" charset="0"/>
                <a:sym typeface="Symbol" panose="05050102010706020507" pitchFamily="18" charset="2"/>
              </a:rPr>
              <a:t>x (Q(x) </a:t>
            </a:r>
            <a:r>
              <a:rPr lang="en-US" altLang="zh-CN" sz="2000" b="0" dirty="0">
                <a:latin typeface="Cambria Math" panose="02040503050406030204" pitchFamily="18" charset="0"/>
                <a:sym typeface="Symbol" panose="05050102010706020507" pitchFamily="18" charset="2"/>
              </a:rPr>
              <a:t>∧ ¬</a:t>
            </a:r>
            <a:r>
              <a:rPr lang="en-US" altLang="zh-CN" sz="2000" b="0" i="1" dirty="0">
                <a:latin typeface="Cambria Math" panose="02040503050406030204" pitchFamily="18" charset="0"/>
                <a:sym typeface="Symbol" panose="05050102010706020507" pitchFamily="18" charset="2"/>
              </a:rPr>
              <a:t>R(x))</a:t>
            </a:r>
          </a:p>
          <a:p>
            <a:pPr eaLnBrk="1" hangingPunct="1">
              <a:lnSpc>
                <a:spcPct val="90000"/>
              </a:lnSpc>
            </a:pPr>
            <a:r>
              <a:rPr lang="en-US" altLang="zh-CN" sz="2200" b="0" dirty="0"/>
              <a:t>Later we will see how to prove that the conclusion follows from the premises.</a:t>
            </a:r>
          </a:p>
        </p:txBody>
      </p:sp>
      <p:sp>
        <p:nvSpPr>
          <p:cNvPr id="2" name="灯片编号占位符 1">
            <a:extLst>
              <a:ext uri="{FF2B5EF4-FFF2-40B4-BE49-F238E27FC236}">
                <a16:creationId xmlns:a16="http://schemas.microsoft.com/office/drawing/2014/main" id="{43D27CF7-72C5-45D5-B088-1FCD5308B444}"/>
              </a:ext>
            </a:extLst>
          </p:cNvPr>
          <p:cNvSpPr>
            <a:spLocks noGrp="1"/>
          </p:cNvSpPr>
          <p:nvPr>
            <p:ph type="sldNum" sz="quarter" idx="12"/>
          </p:nvPr>
        </p:nvSpPr>
        <p:spPr/>
        <p:txBody>
          <a:bodyPr/>
          <a:lstStyle/>
          <a:p>
            <a:pPr>
              <a:defRPr/>
            </a:pPr>
            <a:fld id="{388718E1-E3F4-43CF-945D-5661C3EF8693}" type="slidenum">
              <a:rPr lang="en-US" altLang="zh-CN" smtClean="0"/>
              <a:pPr>
                <a:defRPr/>
              </a:pPr>
              <a:t>32</a:t>
            </a:fld>
            <a:endParaRPr lang="en-US" altLang="zh-CN"/>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lnSpc>
                <a:spcPct val="80000"/>
              </a:lnSpc>
              <a:defRPr/>
            </a:pPr>
            <a:r>
              <a:rPr lang="zh-CN" altLang="en-US" sz="4400" dirty="0">
                <a:latin typeface="微软雅黑" panose="020B0503020204020204" pitchFamily="34" charset="-122"/>
                <a:ea typeface="微软雅黑" panose="020B0503020204020204" pitchFamily="34" charset="-122"/>
                <a:cs typeface="Times New Roman" panose="02020603050405020304" pitchFamily="18" charset="0"/>
              </a:rPr>
              <a:t>采用一阶逻辑将下列命题符号化 </a:t>
            </a:r>
          </a:p>
        </p:txBody>
      </p:sp>
      <p:sp>
        <p:nvSpPr>
          <p:cNvPr id="16387" name="Rectangle 3"/>
          <p:cNvSpPr>
            <a:spLocks noGrp="1" noChangeArrowheads="1"/>
          </p:cNvSpPr>
          <p:nvPr>
            <p:ph type="body" idx="1"/>
          </p:nvPr>
        </p:nvSpPr>
        <p:spPr>
          <a:xfrm>
            <a:off x="611560" y="1268760"/>
            <a:ext cx="8229600" cy="4525962"/>
          </a:xfrm>
        </p:spPr>
        <p:txBody>
          <a:bodyPr/>
          <a:lstStyle/>
          <a:p>
            <a:pPr eaLnBrk="1" hangingPunct="1">
              <a:lnSpc>
                <a:spcPct val="80000"/>
              </a:lnSpc>
              <a:defRPr/>
            </a:pPr>
            <a:r>
              <a:rPr lang="zh-CN" altLang="en-US"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没有不犯错误的人</a:t>
            </a:r>
            <a:endPar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lnSpc>
                <a:spcPct val="80000"/>
              </a:lnSpc>
              <a:defRPr/>
            </a:pP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M(x):x</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是人</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,F(x):x</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犯错误</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lnSpc>
                <a:spcPct val="80000"/>
              </a:lnSpc>
              <a:defRPr/>
            </a:pP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x(M(x) </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┐F(x)); </a:t>
            </a:r>
          </a:p>
          <a:p>
            <a:pPr eaLnBrk="1" hangingPunct="1">
              <a:lnSpc>
                <a:spcPct val="80000"/>
              </a:lnSpc>
              <a:defRPr/>
            </a:pPr>
            <a:r>
              <a:rPr lang="zh-CN" altLang="en-US"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在北京工作的人未必都是北京人</a:t>
            </a:r>
            <a:endPar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lnSpc>
                <a:spcPct val="80000"/>
              </a:lnSpc>
              <a:defRPr/>
            </a:pP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F(x):x</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是北京工作的人</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,G(x):x</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是北京人</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a:t>
            </a:r>
          </a:p>
          <a:p>
            <a:pPr lvl="1" eaLnBrk="1" hangingPunct="1">
              <a:lnSpc>
                <a:spcPct val="80000"/>
              </a:lnSpc>
              <a:defRPr/>
            </a:pP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 </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x(F(x) </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G(x)) </a:t>
            </a:r>
            <a:r>
              <a:rPr lang="zh-CN" altLang="en-US"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 </a:t>
            </a:r>
            <a:endPar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endParaRPr>
          </a:p>
          <a:p>
            <a:pPr eaLnBrk="1" hangingPunct="1">
              <a:lnSpc>
                <a:spcPct val="80000"/>
              </a:lnSpc>
              <a:defRPr/>
            </a:pPr>
            <a:r>
              <a:rPr lang="zh-CN" altLang="en-US"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一切人都不一样高</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p>
          <a:p>
            <a:pPr lvl="1" eaLnBrk="1" hangingPunct="1">
              <a:lnSpc>
                <a:spcPct val="80000"/>
              </a:lnSpc>
              <a:defRPr/>
            </a:pP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 </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M(x):x</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是人</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,H(</a:t>
            </a:r>
            <a:r>
              <a:rPr lang="en-US" altLang="zh-CN" sz="2000" b="0" dirty="0" err="1">
                <a:latin typeface="微软雅黑" panose="020B0503020204020204" pitchFamily="34" charset="-122"/>
                <a:ea typeface="微软雅黑" panose="020B0503020204020204" pitchFamily="34" charset="-122"/>
                <a:cs typeface="Times New Roman" panose="02020603050405020304" pitchFamily="18" charset="0"/>
              </a:rPr>
              <a:t>x,y</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是同一个人，</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L(</a:t>
            </a:r>
            <a:r>
              <a:rPr lang="en-US" altLang="zh-CN" sz="2000" b="0" dirty="0" err="1">
                <a:latin typeface="微软雅黑" panose="020B0503020204020204" pitchFamily="34" charset="-122"/>
                <a:ea typeface="微软雅黑" panose="020B0503020204020204" pitchFamily="34" charset="-122"/>
                <a:cs typeface="Times New Roman" panose="02020603050405020304" pitchFamily="18" charset="0"/>
              </a:rPr>
              <a:t>x,y</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:x</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rPr>
              <a:t>y</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rPr>
              <a:t>一样高。</a:t>
            </a:r>
            <a:endParaRPr lang="zh-CN" altLang="en-US"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endParaRPr>
          </a:p>
          <a:p>
            <a:pPr lvl="1" eaLnBrk="1" hangingPunct="1">
              <a:lnSpc>
                <a:spcPct val="80000"/>
              </a:lnSpc>
              <a:defRPr/>
            </a:pP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r>
              <a:rPr lang="en-US" altLang="zh-CN" sz="2000"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xy</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(M(x) </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 M(y) </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 </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 H(</a:t>
            </a:r>
            <a:r>
              <a:rPr lang="en-US" altLang="zh-CN" sz="2000"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x,y</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 L</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r>
              <a:rPr lang="en-US" altLang="zh-CN" sz="2000"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x,y</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r>
              <a:rPr lang="zh-CN" altLang="en-US"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endPar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endParaRPr>
          </a:p>
          <a:p>
            <a:pPr eaLnBrk="1" hangingPunct="1">
              <a:lnSpc>
                <a:spcPct val="80000"/>
              </a:lnSpc>
              <a:defRPr/>
            </a:pPr>
            <a:r>
              <a:rPr lang="zh-CN" altLang="en-US"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每个自然数都有后继数</a:t>
            </a:r>
            <a:endPar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endParaRPr>
          </a:p>
          <a:p>
            <a:pPr lvl="1" eaLnBrk="1" hangingPunct="1">
              <a:lnSpc>
                <a:spcPct val="80000"/>
              </a:lnSpc>
              <a:defRPr/>
            </a:pP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F(x):x</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是自然数； </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H(</a:t>
            </a:r>
            <a:r>
              <a:rPr lang="en-US" altLang="zh-CN" sz="2000" b="0" dirty="0" err="1">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x,y</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y</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是</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x</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的后继数</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p>
          <a:p>
            <a:pPr lvl="1" eaLnBrk="1" hangingPunct="1">
              <a:lnSpc>
                <a:spcPct val="80000"/>
              </a:lnSpc>
              <a:defRPr/>
            </a:pPr>
            <a:r>
              <a:rPr lang="zh-CN" altLang="en-US"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 </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x(F(x) </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y(F(y) </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 H(</a:t>
            </a:r>
            <a:r>
              <a:rPr lang="en-US" altLang="zh-CN" sz="2000"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x,y</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p>
          <a:p>
            <a:pPr eaLnBrk="1" hangingPunct="1">
              <a:lnSpc>
                <a:spcPct val="80000"/>
              </a:lnSpc>
              <a:defRPr/>
            </a:pPr>
            <a:r>
              <a:rPr lang="zh-CN" altLang="en-US"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有的自然数无先驱数</a:t>
            </a:r>
            <a:endPar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endParaRPr>
          </a:p>
          <a:p>
            <a:pPr lvl="1" eaLnBrk="1" hangingPunct="1">
              <a:lnSpc>
                <a:spcPct val="80000"/>
              </a:lnSpc>
              <a:defRPr/>
            </a:pP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F(x):x</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是自然数； </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L(</a:t>
            </a:r>
            <a:r>
              <a:rPr lang="en-US" altLang="zh-CN" sz="2000" b="0" dirty="0" err="1">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x,y</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y</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是</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x</a:t>
            </a:r>
            <a:r>
              <a:rPr lang="zh-CN" altLang="en-US"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的先驱数</a:t>
            </a:r>
            <a:r>
              <a:rPr lang="en-US" altLang="zh-CN" sz="2000" b="0" dirty="0">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endPar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endParaRPr>
          </a:p>
          <a:p>
            <a:pPr lvl="1" eaLnBrk="1" hangingPunct="1">
              <a:lnSpc>
                <a:spcPct val="80000"/>
              </a:lnSpc>
              <a:defRPr/>
            </a:pPr>
            <a:r>
              <a:rPr lang="zh-CN" altLang="en-US"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x(F(x) </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y(F(y) </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 L</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r>
              <a:rPr lang="en-US" altLang="zh-CN" sz="2000"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x,y</a:t>
            </a:r>
            <a:r>
              <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Symbol" pitchFamily="18" charset="2"/>
              </a:rPr>
              <a:t>)))</a:t>
            </a:r>
          </a:p>
          <a:p>
            <a:pPr lvl="1" eaLnBrk="1" hangingPunct="1">
              <a:lnSpc>
                <a:spcPct val="80000"/>
              </a:lnSpc>
              <a:defRPr/>
            </a:pPr>
            <a:endParaRPr lang="en-US" altLang="zh-CN" sz="2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1D430801-DDB9-46F8-A3C0-E094A81C8DFA}"/>
              </a:ext>
            </a:extLst>
          </p:cNvPr>
          <p:cNvSpPr>
            <a:spLocks noGrp="1"/>
          </p:cNvSpPr>
          <p:nvPr>
            <p:ph type="sldNum" sz="quarter" idx="12"/>
          </p:nvPr>
        </p:nvSpPr>
        <p:spPr/>
        <p:txBody>
          <a:bodyPr/>
          <a:lstStyle/>
          <a:p>
            <a:pPr>
              <a:defRPr/>
            </a:pPr>
            <a:fld id="{388718E1-E3F4-43CF-945D-5661C3EF8693}" type="slidenum">
              <a:rPr lang="en-US" altLang="zh-CN" smtClean="0"/>
              <a:pPr>
                <a:defRPr/>
              </a:pPr>
              <a:t>33</a:t>
            </a:fld>
            <a:endParaRPr lang="en-US" altLang="zh-CN"/>
          </a:p>
        </p:txBody>
      </p:sp>
    </p:spTree>
    <p:extLst>
      <p:ext uri="{BB962C8B-B14F-4D97-AF65-F5344CB8AC3E}">
        <p14:creationId xmlns:p14="http://schemas.microsoft.com/office/powerpoint/2010/main" val="145346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zh-CN" altLang="en-US" sz="6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练习</a:t>
            </a:r>
          </a:p>
        </p:txBody>
      </p:sp>
      <p:sp>
        <p:nvSpPr>
          <p:cNvPr id="17411" name="Rectangle 3"/>
          <p:cNvSpPr>
            <a:spLocks noGrp="1" noChangeArrowheads="1"/>
          </p:cNvSpPr>
          <p:nvPr>
            <p:ph type="body" idx="1"/>
          </p:nvPr>
        </p:nvSpPr>
        <p:spPr>
          <a:xfrm>
            <a:off x="971550" y="1268413"/>
            <a:ext cx="7921625" cy="3673475"/>
          </a:xfrm>
        </p:spPr>
        <p:txBody>
          <a:bodyPr/>
          <a:lstStyle/>
          <a:p>
            <a:pPr eaLnBrk="1" hangingPunct="1">
              <a:lnSpc>
                <a:spcPct val="90000"/>
              </a:lnSpc>
              <a:defRPr/>
            </a:pPr>
            <a:r>
              <a:rPr lang="zh-CN" altLang="en-US" sz="3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如果</a:t>
            </a:r>
            <a:r>
              <a:rPr lang="en-US" altLang="zh-CN" sz="3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x, y</a:t>
            </a:r>
            <a:r>
              <a:rPr lang="zh-CN" altLang="en-US" sz="3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是整数</a:t>
            </a:r>
            <a:r>
              <a:rPr lang="en-US" altLang="zh-CN" sz="3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3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则</a:t>
            </a:r>
            <a:r>
              <a:rPr lang="en-US" altLang="zh-CN" sz="360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x+y</a:t>
            </a:r>
            <a:r>
              <a:rPr lang="zh-CN" altLang="en-US" sz="3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是整数</a:t>
            </a:r>
            <a:r>
              <a:rPr lang="en-US" altLang="zh-CN" sz="3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p>
          <a:p>
            <a:pPr eaLnBrk="1" hangingPunct="1">
              <a:lnSpc>
                <a:spcPct val="90000"/>
              </a:lnSpc>
              <a:defRPr/>
            </a:pPr>
            <a:r>
              <a:rPr lang="zh-CN" altLang="en-US" sz="3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张三、李四在实验室。</a:t>
            </a:r>
          </a:p>
          <a:p>
            <a:pPr eaLnBrk="1" hangingPunct="1">
              <a:lnSpc>
                <a:spcPct val="90000"/>
              </a:lnSpc>
              <a:defRPr/>
            </a:pPr>
            <a:r>
              <a:rPr lang="zh-CN" altLang="en-US" sz="3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在校园网内的用户都可存取</a:t>
            </a:r>
            <a:r>
              <a:rPr lang="en-US" altLang="zh-CN" sz="3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URL</a:t>
            </a:r>
            <a:r>
              <a:rPr lang="zh-CN" altLang="en-US" sz="3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为</a:t>
            </a:r>
            <a:r>
              <a:rPr lang="en-US" altLang="zh-CN" sz="3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hlinkClick r:id="rId2"/>
              </a:rPr>
              <a:t>www.bupt.edu.cn</a:t>
            </a:r>
            <a:r>
              <a:rPr lang="zh-CN" altLang="en-US" sz="3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的网站。</a:t>
            </a:r>
          </a:p>
          <a:p>
            <a:pPr eaLnBrk="1" hangingPunct="1">
              <a:lnSpc>
                <a:spcPct val="90000"/>
              </a:lnSpc>
              <a:defRPr/>
            </a:pPr>
            <a:r>
              <a:rPr lang="zh-CN" altLang="en-US" sz="3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只要内核正常，在任何条件下，至少有一个进程是可以执行的。</a:t>
            </a:r>
          </a:p>
          <a:p>
            <a:pPr eaLnBrk="1" hangingPunct="1">
              <a:lnSpc>
                <a:spcPct val="90000"/>
              </a:lnSpc>
              <a:defRPr/>
            </a:pPr>
            <a:r>
              <a:rPr lang="zh-CN" altLang="en-US" sz="3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每个用户只能存取自己的</a:t>
            </a:r>
            <a:r>
              <a:rPr lang="en-US" altLang="zh-CN" sz="3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Email</a:t>
            </a:r>
            <a:r>
              <a:rPr lang="zh-CN" altLang="en-US" sz="3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p>
          <a:p>
            <a:pPr eaLnBrk="1" hangingPunct="1">
              <a:lnSpc>
                <a:spcPct val="90000"/>
              </a:lnSpc>
              <a:defRPr/>
            </a:pPr>
            <a:r>
              <a:rPr lang="zh-CN" altLang="en-US" sz="3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每个用户可以存取自己的</a:t>
            </a:r>
            <a:r>
              <a:rPr lang="en-US" altLang="zh-CN" sz="3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Email</a:t>
            </a:r>
            <a:r>
              <a:rPr lang="zh-CN" altLang="en-US" sz="3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p>
          <a:p>
            <a:pPr eaLnBrk="1" hangingPunct="1">
              <a:lnSpc>
                <a:spcPct val="90000"/>
              </a:lnSpc>
              <a:defRPr/>
            </a:pPr>
            <a:endParaRPr lang="zh-CN" altLang="en-US" sz="3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90000"/>
              </a:lnSpc>
              <a:defRPr/>
            </a:pPr>
            <a:endParaRPr lang="en-US" altLang="zh-CN" sz="36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1611BFD0-7042-4805-ADD3-C451A09EC7B3}"/>
              </a:ext>
            </a:extLst>
          </p:cNvPr>
          <p:cNvSpPr>
            <a:spLocks noGrp="1"/>
          </p:cNvSpPr>
          <p:nvPr>
            <p:ph type="sldNum" sz="quarter" idx="12"/>
          </p:nvPr>
        </p:nvSpPr>
        <p:spPr/>
        <p:txBody>
          <a:bodyPr/>
          <a:lstStyle/>
          <a:p>
            <a:pPr>
              <a:defRPr/>
            </a:pPr>
            <a:fld id="{388718E1-E3F4-43CF-945D-5661C3EF8693}" type="slidenum">
              <a:rPr lang="en-US" altLang="zh-CN" smtClean="0"/>
              <a:pPr>
                <a:defRPr/>
              </a:pPr>
              <a:t>34</a:t>
            </a:fld>
            <a:endParaRPr lang="en-US" altLang="zh-CN"/>
          </a:p>
        </p:txBody>
      </p:sp>
    </p:spTree>
    <p:extLst>
      <p:ext uri="{BB962C8B-B14F-4D97-AF65-F5344CB8AC3E}">
        <p14:creationId xmlns:p14="http://schemas.microsoft.com/office/powerpoint/2010/main" val="1240753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6EBA4-E6C2-4712-A65A-068D9CA947E2}"/>
              </a:ext>
            </a:extLst>
          </p:cNvPr>
          <p:cNvSpPr>
            <a:spLocks noGrp="1"/>
          </p:cNvSpPr>
          <p:nvPr>
            <p:ph type="title"/>
          </p:nvPr>
        </p:nvSpPr>
        <p:spPr/>
        <p:txBody>
          <a:bodyPr>
            <a:noAutofit/>
          </a:bodyPr>
          <a:lstStyle/>
          <a:p>
            <a:pPr eaLnBrk="1" fontAlgn="auto" hangingPunct="1">
              <a:spcAft>
                <a:spcPts val="0"/>
              </a:spcAft>
              <a:defRPr/>
            </a:pPr>
            <a:r>
              <a:rPr lang="en-US" sz="2800" dirty="0"/>
              <a:t>Some Predicate Calculus Definitions (</a:t>
            </a:r>
            <a:r>
              <a:rPr lang="en-US" sz="2800" i="1" dirty="0"/>
              <a:t>optional</a:t>
            </a:r>
            <a:r>
              <a:rPr lang="en-US" sz="2800" dirty="0"/>
              <a:t>)</a:t>
            </a:r>
          </a:p>
        </p:txBody>
      </p:sp>
      <p:sp>
        <p:nvSpPr>
          <p:cNvPr id="3" name="Content Placeholder 2">
            <a:extLst>
              <a:ext uri="{FF2B5EF4-FFF2-40B4-BE49-F238E27FC236}">
                <a16:creationId xmlns:a16="http://schemas.microsoft.com/office/drawing/2014/main" id="{7A7074A9-D666-4338-8AB1-F7E9B328266F}"/>
              </a:ext>
            </a:extLst>
          </p:cNvPr>
          <p:cNvSpPr>
            <a:spLocks noGrp="1"/>
          </p:cNvSpPr>
          <p:nvPr>
            <p:ph idx="1"/>
          </p:nvPr>
        </p:nvSpPr>
        <p:spPr/>
        <p:txBody>
          <a:bodyPr>
            <a:normAutofit fontScale="92500" lnSpcReduction="20000"/>
          </a:bodyPr>
          <a:lstStyle/>
          <a:p>
            <a:pPr eaLnBrk="1" fontAlgn="auto" hangingPunct="1">
              <a:spcAft>
                <a:spcPts val="0"/>
              </a:spcAft>
              <a:buClr>
                <a:schemeClr val="accent3"/>
              </a:buClr>
              <a:defRPr/>
            </a:pPr>
            <a:r>
              <a:rPr lang="en-US" b="0" dirty="0"/>
              <a:t>An assertion involving predicates and quantifiers is </a:t>
            </a:r>
            <a:r>
              <a:rPr lang="en-US" b="0" i="1" dirty="0">
                <a:solidFill>
                  <a:srgbClr val="C00000"/>
                </a:solidFill>
              </a:rPr>
              <a:t>valid</a:t>
            </a:r>
            <a:r>
              <a:rPr lang="en-US" b="0" dirty="0"/>
              <a:t> if it is true </a:t>
            </a:r>
          </a:p>
          <a:p>
            <a:pPr lvl="2" indent="-246888" eaLnBrk="1" fontAlgn="auto" hangingPunct="1">
              <a:spcAft>
                <a:spcPts val="0"/>
              </a:spcAft>
              <a:buFont typeface="Wingdings 2"/>
              <a:buChar char=""/>
              <a:defRPr/>
            </a:pPr>
            <a:r>
              <a:rPr lang="en-US" b="0" dirty="0"/>
              <a:t>for all domains </a:t>
            </a:r>
          </a:p>
          <a:p>
            <a:pPr lvl="2" indent="-246888" eaLnBrk="1" fontAlgn="auto" hangingPunct="1">
              <a:spcAft>
                <a:spcPts val="0"/>
              </a:spcAft>
              <a:buFont typeface="Wingdings 2"/>
              <a:buChar char=""/>
              <a:defRPr/>
            </a:pPr>
            <a:r>
              <a:rPr lang="en-US" b="0" dirty="0"/>
              <a:t>every propositional function  substituted for the predicates in the assertion.</a:t>
            </a:r>
          </a:p>
          <a:p>
            <a:pPr marL="640080" lvl="1" indent="-246888" eaLnBrk="1" fontAlgn="auto" hangingPunct="1">
              <a:spcAft>
                <a:spcPts val="0"/>
              </a:spcAft>
              <a:buFont typeface="Wingdings 2"/>
              <a:buNone/>
              <a:defRPr/>
            </a:pPr>
            <a:r>
              <a:rPr lang="en-US" b="0" dirty="0"/>
              <a:t>Example:  </a:t>
            </a:r>
          </a:p>
          <a:p>
            <a:pPr eaLnBrk="1" fontAlgn="auto" hangingPunct="1">
              <a:spcAft>
                <a:spcPts val="0"/>
              </a:spcAft>
              <a:buClr>
                <a:schemeClr val="accent3"/>
              </a:buClr>
              <a:defRPr/>
            </a:pPr>
            <a:r>
              <a:rPr lang="en-US" b="0" dirty="0"/>
              <a:t>An assertion involving predicates is </a:t>
            </a:r>
            <a:r>
              <a:rPr lang="en-US" b="0" i="1" dirty="0" err="1">
                <a:solidFill>
                  <a:srgbClr val="C00000"/>
                </a:solidFill>
              </a:rPr>
              <a:t>satisfiable</a:t>
            </a:r>
            <a:r>
              <a:rPr lang="en-US" b="0" dirty="0"/>
              <a:t> if it is true </a:t>
            </a:r>
          </a:p>
          <a:p>
            <a:pPr lvl="2" indent="-246888" eaLnBrk="1" fontAlgn="auto" hangingPunct="1">
              <a:spcAft>
                <a:spcPts val="0"/>
              </a:spcAft>
              <a:buFont typeface="Wingdings 2"/>
              <a:buChar char=""/>
              <a:defRPr/>
            </a:pPr>
            <a:r>
              <a:rPr lang="en-US" b="0" dirty="0"/>
              <a:t>for some domains </a:t>
            </a:r>
          </a:p>
          <a:p>
            <a:pPr lvl="2" indent="-246888" eaLnBrk="1" fontAlgn="auto" hangingPunct="1">
              <a:spcAft>
                <a:spcPts val="0"/>
              </a:spcAft>
              <a:buFont typeface="Wingdings 2"/>
              <a:buChar char=""/>
              <a:defRPr/>
            </a:pPr>
            <a:r>
              <a:rPr lang="en-US" b="0" dirty="0"/>
              <a:t>some propositional functions that can be substituted for  the predicates in the assertion. </a:t>
            </a:r>
          </a:p>
          <a:p>
            <a:pPr eaLnBrk="1" fontAlgn="auto" hangingPunct="1">
              <a:spcAft>
                <a:spcPts val="0"/>
              </a:spcAft>
              <a:buClr>
                <a:schemeClr val="accent3"/>
              </a:buClr>
              <a:defRPr/>
            </a:pPr>
            <a:r>
              <a:rPr lang="en-US" b="0" dirty="0"/>
              <a:t>Otherwise it is </a:t>
            </a:r>
            <a:r>
              <a:rPr lang="en-US" b="0" i="1" dirty="0" err="1">
                <a:solidFill>
                  <a:srgbClr val="C00000"/>
                </a:solidFill>
              </a:rPr>
              <a:t>unsatisfiable</a:t>
            </a:r>
            <a:r>
              <a:rPr lang="en-US" b="0" dirty="0"/>
              <a:t>.</a:t>
            </a:r>
          </a:p>
          <a:p>
            <a:pPr marL="274320" indent="-274320" eaLnBrk="1" fontAlgn="auto" hangingPunct="1">
              <a:spcAft>
                <a:spcPts val="0"/>
              </a:spcAft>
              <a:buClr>
                <a:schemeClr val="accent3"/>
              </a:buClr>
              <a:buFont typeface="Wingdings 2"/>
              <a:buNone/>
              <a:defRPr/>
            </a:pPr>
            <a:r>
              <a:rPr lang="en-US" b="0" dirty="0"/>
              <a:t>    Example:                            not valid but </a:t>
            </a:r>
            <a:r>
              <a:rPr lang="en-US" b="0" dirty="0" err="1"/>
              <a:t>satisfiable</a:t>
            </a:r>
            <a:r>
              <a:rPr lang="en-US" b="0" dirty="0"/>
              <a:t> </a:t>
            </a:r>
          </a:p>
          <a:p>
            <a:pPr marL="274320" indent="-274320" eaLnBrk="1" fontAlgn="auto" hangingPunct="1">
              <a:spcAft>
                <a:spcPts val="0"/>
              </a:spcAft>
              <a:buClr>
                <a:schemeClr val="accent3"/>
              </a:buClr>
              <a:buFont typeface="Wingdings 2"/>
              <a:buNone/>
              <a:defRPr/>
            </a:pPr>
            <a:r>
              <a:rPr lang="en-US" b="0" dirty="0"/>
              <a:t>    Example:                                        </a:t>
            </a:r>
            <a:r>
              <a:rPr lang="en-US" b="0" dirty="0" err="1"/>
              <a:t>unsatisfiable</a:t>
            </a:r>
            <a:endParaRPr lang="en-US" b="0" dirty="0"/>
          </a:p>
          <a:p>
            <a:pPr marL="274320" indent="-274320" eaLnBrk="1" fontAlgn="auto" hangingPunct="1">
              <a:spcAft>
                <a:spcPts val="0"/>
              </a:spcAft>
              <a:buClr>
                <a:schemeClr val="accent3"/>
              </a:buClr>
              <a:buFont typeface="Wingdings 2"/>
              <a:buChar char=""/>
              <a:defRPr/>
            </a:pPr>
            <a:endParaRPr lang="en-US" b="0" dirty="0"/>
          </a:p>
        </p:txBody>
      </p:sp>
      <p:pic>
        <p:nvPicPr>
          <p:cNvPr id="49156" name="Picture 7" descr="addin_tmp.png"/>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2699792" y="2893746"/>
            <a:ext cx="2301875"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7" name="Picture 8" descr="addin_tmp.png"/>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rcRect/>
          <a:stretch>
            <a:fillRect/>
          </a:stretch>
        </p:blipFill>
        <p:spPr bwMode="auto">
          <a:xfrm>
            <a:off x="2699792" y="5176936"/>
            <a:ext cx="1917700"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9" descr="addin_tmp.png"/>
          <p:cNvPicPr>
            <a:picLocks noChangeAspect="1"/>
          </p:cNvPicPr>
          <p:nvPr>
            <p:custDataLst>
              <p:tags r:id="rId3"/>
            </p:custDataLst>
          </p:nvPr>
        </p:nvPicPr>
        <p:blipFill>
          <a:blip r:embed="rId7">
            <a:extLst>
              <a:ext uri="{28A0092B-C50C-407E-A947-70E740481C1C}">
                <a14:useLocalDpi xmlns:a14="http://schemas.microsoft.com/office/drawing/2010/main" val="0"/>
              </a:ext>
            </a:extLst>
          </a:blip>
          <a:srcRect/>
          <a:stretch>
            <a:fillRect/>
          </a:stretch>
        </p:blipFill>
        <p:spPr bwMode="auto">
          <a:xfrm>
            <a:off x="3203848" y="5622974"/>
            <a:ext cx="198913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灯片编号占位符 3">
            <a:extLst>
              <a:ext uri="{FF2B5EF4-FFF2-40B4-BE49-F238E27FC236}">
                <a16:creationId xmlns:a16="http://schemas.microsoft.com/office/drawing/2014/main" id="{07751D91-E002-4777-A0AC-3C436542077F}"/>
              </a:ext>
            </a:extLst>
          </p:cNvPr>
          <p:cNvSpPr>
            <a:spLocks noGrp="1"/>
          </p:cNvSpPr>
          <p:nvPr>
            <p:ph type="sldNum" sz="quarter" idx="12"/>
          </p:nvPr>
        </p:nvSpPr>
        <p:spPr/>
        <p:txBody>
          <a:bodyPr/>
          <a:lstStyle/>
          <a:p>
            <a:pPr>
              <a:defRPr/>
            </a:pPr>
            <a:fld id="{388718E1-E3F4-43CF-945D-5661C3EF8693}" type="slidenum">
              <a:rPr lang="en-US" altLang="zh-CN" smtClean="0"/>
              <a:pPr>
                <a:defRPr/>
              </a:pPr>
              <a:t>35</a:t>
            </a:fld>
            <a:endParaRPr lang="en-US" altLang="zh-CN"/>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C64BE-4D3B-43FE-9E2A-E1A745B5AA3A}"/>
              </a:ext>
            </a:extLst>
          </p:cNvPr>
          <p:cNvSpPr>
            <a:spLocks noGrp="1"/>
          </p:cNvSpPr>
          <p:nvPr>
            <p:ph type="title"/>
          </p:nvPr>
        </p:nvSpPr>
        <p:spPr/>
        <p:txBody>
          <a:bodyPr>
            <a:noAutofit/>
          </a:bodyPr>
          <a:lstStyle/>
          <a:p>
            <a:pPr eaLnBrk="1" fontAlgn="auto" hangingPunct="1">
              <a:spcAft>
                <a:spcPts val="0"/>
              </a:spcAft>
              <a:defRPr/>
            </a:pPr>
            <a:r>
              <a:rPr lang="en-US" sz="2800" dirty="0"/>
              <a:t>More Predicate Calculus Definitions (</a:t>
            </a:r>
            <a:r>
              <a:rPr lang="en-US" sz="2800" i="1" dirty="0"/>
              <a:t>optional</a:t>
            </a:r>
            <a:r>
              <a:rPr lang="en-US" sz="2800" dirty="0"/>
              <a:t>)</a:t>
            </a:r>
          </a:p>
        </p:txBody>
      </p:sp>
      <p:sp>
        <p:nvSpPr>
          <p:cNvPr id="50179" name="Content Placeholder 2"/>
          <p:cNvSpPr>
            <a:spLocks noGrp="1"/>
          </p:cNvSpPr>
          <p:nvPr>
            <p:ph idx="1"/>
          </p:nvPr>
        </p:nvSpPr>
        <p:spPr/>
        <p:txBody>
          <a:bodyPr/>
          <a:lstStyle/>
          <a:p>
            <a:pPr eaLnBrk="1" hangingPunct="1"/>
            <a:r>
              <a:rPr lang="en-US" altLang="zh-CN" b="0" dirty="0"/>
              <a:t>The </a:t>
            </a:r>
            <a:r>
              <a:rPr lang="en-US" altLang="zh-CN" b="0" i="1" dirty="0"/>
              <a:t>scope </a:t>
            </a:r>
            <a:r>
              <a:rPr lang="zh-CN" altLang="en-US" b="0" dirty="0"/>
              <a:t>（辖域） </a:t>
            </a:r>
            <a:r>
              <a:rPr lang="en-US" altLang="zh-CN" b="0" dirty="0"/>
              <a:t>of a quantifier is the part of an assertion in which variables are bound by the quantifier.</a:t>
            </a:r>
          </a:p>
          <a:p>
            <a:pPr lvl="1" eaLnBrk="1" hangingPunct="1">
              <a:buFont typeface="Wingdings 2" panose="05020102010507070707" pitchFamily="18" charset="2"/>
              <a:buNone/>
            </a:pPr>
            <a:r>
              <a:rPr lang="en-US" altLang="zh-CN" b="0" dirty="0"/>
              <a:t>Example:                       </a:t>
            </a:r>
            <a:r>
              <a:rPr lang="en-US" altLang="zh-CN" b="0" i="1" dirty="0"/>
              <a:t>x</a:t>
            </a:r>
            <a:r>
              <a:rPr lang="en-US" altLang="zh-CN" b="0" dirty="0"/>
              <a:t> has wide scope</a:t>
            </a:r>
          </a:p>
          <a:p>
            <a:pPr lvl="1" eaLnBrk="1" hangingPunct="1">
              <a:buFont typeface="Wingdings 2" panose="05020102010507070707" pitchFamily="18" charset="2"/>
              <a:buNone/>
            </a:pPr>
            <a:r>
              <a:rPr lang="en-US" altLang="zh-CN" b="0" dirty="0"/>
              <a:t> </a:t>
            </a:r>
          </a:p>
          <a:p>
            <a:pPr lvl="1" eaLnBrk="1" hangingPunct="1">
              <a:buFont typeface="Wingdings 2" panose="05020102010507070707" pitchFamily="18" charset="2"/>
              <a:buNone/>
            </a:pPr>
            <a:r>
              <a:rPr lang="en-US" altLang="zh-CN" b="0" dirty="0"/>
              <a:t>Example:                           </a:t>
            </a:r>
            <a:r>
              <a:rPr lang="en-US" altLang="zh-CN" b="0" i="1" dirty="0"/>
              <a:t>x</a:t>
            </a:r>
            <a:r>
              <a:rPr lang="en-US" altLang="zh-CN" b="0" dirty="0"/>
              <a:t> has narrow scope</a:t>
            </a:r>
          </a:p>
          <a:p>
            <a:pPr eaLnBrk="1" hangingPunct="1"/>
            <a:endParaRPr lang="en-US" altLang="zh-CN" b="0" dirty="0"/>
          </a:p>
        </p:txBody>
      </p:sp>
      <p:pic>
        <p:nvPicPr>
          <p:cNvPr id="50180" name="Picture 10" descr="addin_tmp.png"/>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2667000" y="2780928"/>
            <a:ext cx="179228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11" descr="addin_tmp.png"/>
          <p:cNvPicPr>
            <a:picLocks noChangeAspect="1"/>
          </p:cNvPicPr>
          <p:nvPr>
            <p:custDataLst>
              <p:tags r:id="rId2"/>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2438400" y="3796681"/>
            <a:ext cx="2249488"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7A9F6B70-26C6-43FA-9418-7DA9C50CA792}"/>
              </a:ext>
            </a:extLst>
          </p:cNvPr>
          <p:cNvSpPr>
            <a:spLocks noGrp="1"/>
          </p:cNvSpPr>
          <p:nvPr>
            <p:ph type="sldNum" sz="quarter" idx="12"/>
          </p:nvPr>
        </p:nvSpPr>
        <p:spPr/>
        <p:txBody>
          <a:bodyPr/>
          <a:lstStyle/>
          <a:p>
            <a:pPr>
              <a:defRPr/>
            </a:pPr>
            <a:fld id="{388718E1-E3F4-43CF-945D-5661C3EF8693}" type="slidenum">
              <a:rPr lang="en-US" altLang="zh-CN" smtClean="0"/>
              <a:pPr>
                <a:defRPr/>
              </a:pPr>
              <a:t>36</a:t>
            </a:fld>
            <a:endParaRPr lang="en-US" altLang="zh-CN"/>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611560" y="188640"/>
            <a:ext cx="8229600" cy="1143000"/>
          </a:xfrm>
        </p:spPr>
        <p:txBody>
          <a:bodyPr/>
          <a:lstStyle/>
          <a:p>
            <a:pPr algn="ctr" eaLnBrk="1" hangingPunct="1"/>
            <a:r>
              <a:rPr lang="en-US" altLang="zh-CN" b="1" dirty="0">
                <a:effectLst>
                  <a:outerShdw blurRad="38100" dist="38100" dir="2700000" algn="tl">
                    <a:srgbClr val="000000">
                      <a:alpha val="43137"/>
                    </a:srgbClr>
                  </a:outerShdw>
                </a:effectLst>
                <a:latin typeface="Arial Unicode MS" panose="020B0604020202020204" pitchFamily="34" charset="-122"/>
                <a:ea typeface="Arial Unicode MS" panose="020B0604020202020204" pitchFamily="34" charset="-122"/>
                <a:cs typeface="Arial Unicode MS" panose="020B0604020202020204" pitchFamily="34" charset="-122"/>
              </a:rPr>
              <a:t>Section Summary</a:t>
            </a:r>
          </a:p>
        </p:txBody>
      </p:sp>
      <p:sp>
        <p:nvSpPr>
          <p:cNvPr id="21507" name="Content Placeholder 2"/>
          <p:cNvSpPr>
            <a:spLocks noGrp="1"/>
          </p:cNvSpPr>
          <p:nvPr>
            <p:ph idx="1"/>
          </p:nvPr>
        </p:nvSpPr>
        <p:spPr>
          <a:xfrm>
            <a:off x="1619672" y="1412776"/>
            <a:ext cx="6623175" cy="4389437"/>
          </a:xfrm>
        </p:spPr>
        <p:txBody>
          <a:bodyPr/>
          <a:lstStyle/>
          <a:p>
            <a:pPr eaLnBrk="1" hangingPunct="1">
              <a:buFont typeface="Wingdings" panose="05000000000000000000" pitchFamily="2" charset="2"/>
              <a:buChar char="n"/>
            </a:pPr>
            <a:r>
              <a:rPr lang="en-US" altLang="zh-CN" dirty="0"/>
              <a:t>Predicates </a:t>
            </a:r>
          </a:p>
          <a:p>
            <a:pPr eaLnBrk="1" hangingPunct="1">
              <a:buFont typeface="Wingdings" panose="05000000000000000000" pitchFamily="2" charset="2"/>
              <a:buChar char="n"/>
            </a:pPr>
            <a:r>
              <a:rPr lang="en-US" altLang="zh-CN" dirty="0"/>
              <a:t>Variables</a:t>
            </a:r>
          </a:p>
          <a:p>
            <a:pPr eaLnBrk="1" hangingPunct="1">
              <a:buFont typeface="Wingdings" panose="05000000000000000000" pitchFamily="2" charset="2"/>
              <a:buChar char="n"/>
            </a:pPr>
            <a:r>
              <a:rPr lang="en-US" altLang="zh-CN" dirty="0"/>
              <a:t>Quantifiers</a:t>
            </a:r>
          </a:p>
          <a:p>
            <a:pPr lvl="1" eaLnBrk="1" hangingPunct="1"/>
            <a:r>
              <a:rPr lang="en-US" altLang="zh-CN" dirty="0"/>
              <a:t>Universal Quantifier</a:t>
            </a:r>
          </a:p>
          <a:p>
            <a:pPr lvl="1" eaLnBrk="1" hangingPunct="1"/>
            <a:r>
              <a:rPr lang="en-US" altLang="zh-CN" dirty="0"/>
              <a:t>Existential Quantifier</a:t>
            </a:r>
          </a:p>
          <a:p>
            <a:pPr eaLnBrk="1" hangingPunct="1">
              <a:buFont typeface="Wingdings" panose="05000000000000000000" pitchFamily="2" charset="2"/>
              <a:buChar char="n"/>
            </a:pPr>
            <a:r>
              <a:rPr lang="en-US" altLang="zh-CN" dirty="0"/>
              <a:t>Negating Quantifiers</a:t>
            </a:r>
          </a:p>
          <a:p>
            <a:pPr lvl="1" eaLnBrk="1" hangingPunct="1"/>
            <a:r>
              <a:rPr lang="en-US" altLang="zh-CN" dirty="0"/>
              <a:t>De Morgan’s Laws for Quantifiers</a:t>
            </a:r>
          </a:p>
          <a:p>
            <a:pPr eaLnBrk="1" hangingPunct="1">
              <a:buFont typeface="Wingdings" panose="05000000000000000000" pitchFamily="2" charset="2"/>
              <a:buChar char="n"/>
            </a:pPr>
            <a:r>
              <a:rPr lang="en-US" altLang="zh-CN" dirty="0"/>
              <a:t>Translating English to Logic</a:t>
            </a:r>
          </a:p>
          <a:p>
            <a:pPr eaLnBrk="1" hangingPunct="1">
              <a:buFont typeface="Wingdings" panose="05000000000000000000" pitchFamily="2" charset="2"/>
              <a:buChar char="n"/>
            </a:pPr>
            <a:r>
              <a:rPr lang="en-US" altLang="zh-CN" dirty="0">
                <a:solidFill>
                  <a:srgbClr val="FF0000"/>
                </a:solidFill>
              </a:rPr>
              <a:t>Logic Programming (</a:t>
            </a:r>
            <a:r>
              <a:rPr lang="en-US" altLang="zh-CN" i="1" dirty="0">
                <a:solidFill>
                  <a:srgbClr val="FF0000"/>
                </a:solidFill>
              </a:rPr>
              <a:t>optional</a:t>
            </a:r>
            <a:r>
              <a:rPr lang="en-US" altLang="zh-CN" dirty="0">
                <a:solidFill>
                  <a:srgbClr val="FF0000"/>
                </a:solidFill>
              </a:rPr>
              <a:t>)</a:t>
            </a:r>
          </a:p>
          <a:p>
            <a:pPr eaLnBrk="1" hangingPunct="1"/>
            <a:endParaRPr lang="en-US" altLang="zh-CN" dirty="0"/>
          </a:p>
          <a:p>
            <a:pPr lvl="1" eaLnBrk="1" hangingPunct="1">
              <a:buFont typeface="Wingdings 2" panose="05020102010507070707" pitchFamily="18" charset="2"/>
              <a:buNone/>
            </a:pPr>
            <a:endParaRPr lang="en-US" altLang="zh-CN" dirty="0"/>
          </a:p>
          <a:p>
            <a:pPr eaLnBrk="1" hangingPunct="1"/>
            <a:endParaRPr lang="en-US" altLang="zh-CN" dirty="0"/>
          </a:p>
        </p:txBody>
      </p:sp>
      <p:sp>
        <p:nvSpPr>
          <p:cNvPr id="2" name="灯片编号占位符 1">
            <a:extLst>
              <a:ext uri="{FF2B5EF4-FFF2-40B4-BE49-F238E27FC236}">
                <a16:creationId xmlns:a16="http://schemas.microsoft.com/office/drawing/2014/main" id="{0281EB31-F8B7-468D-A303-F8FE5C249308}"/>
              </a:ext>
            </a:extLst>
          </p:cNvPr>
          <p:cNvSpPr>
            <a:spLocks noGrp="1"/>
          </p:cNvSpPr>
          <p:nvPr>
            <p:ph type="sldNum" sz="quarter" idx="12"/>
          </p:nvPr>
        </p:nvSpPr>
        <p:spPr/>
        <p:txBody>
          <a:bodyPr/>
          <a:lstStyle/>
          <a:p>
            <a:pPr>
              <a:defRPr/>
            </a:pPr>
            <a:fld id="{388718E1-E3F4-43CF-945D-5661C3EF8693}" type="slidenum">
              <a:rPr lang="en-US" altLang="zh-CN" smtClean="0"/>
              <a:pPr>
                <a:defRPr/>
              </a:pPr>
              <a:t>37</a:t>
            </a:fld>
            <a:endParaRPr lang="en-US" altLang="zh-CN"/>
          </a:p>
        </p:txBody>
      </p:sp>
    </p:spTree>
    <p:extLst>
      <p:ext uri="{BB962C8B-B14F-4D97-AF65-F5344CB8AC3E}">
        <p14:creationId xmlns:p14="http://schemas.microsoft.com/office/powerpoint/2010/main" val="510148892"/>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altLang="zh-CN"/>
              <a:t>Logic Programming (optional)</a:t>
            </a:r>
          </a:p>
        </p:txBody>
      </p:sp>
      <p:sp>
        <p:nvSpPr>
          <p:cNvPr id="3" name="Content Placeholder 2">
            <a:extLst>
              <a:ext uri="{FF2B5EF4-FFF2-40B4-BE49-F238E27FC236}">
                <a16:creationId xmlns:a16="http://schemas.microsoft.com/office/drawing/2014/main" id="{E7AE220A-DF47-4E76-8703-8D5B372BA9AF}"/>
              </a:ext>
            </a:extLst>
          </p:cNvPr>
          <p:cNvSpPr>
            <a:spLocks noGrp="1"/>
          </p:cNvSpPr>
          <p:nvPr>
            <p:ph idx="1"/>
          </p:nvPr>
        </p:nvSpPr>
        <p:spPr>
          <a:xfrm>
            <a:off x="428933" y="1412776"/>
            <a:ext cx="8229600" cy="4389437"/>
          </a:xfrm>
        </p:spPr>
        <p:txBody>
          <a:bodyPr>
            <a:normAutofit fontScale="85000" lnSpcReduction="20000"/>
          </a:bodyPr>
          <a:lstStyle/>
          <a:p>
            <a:pPr eaLnBrk="1" fontAlgn="auto" hangingPunct="1">
              <a:spcAft>
                <a:spcPts val="0"/>
              </a:spcAft>
              <a:buClr>
                <a:schemeClr val="accent3"/>
              </a:buClr>
              <a:defRPr/>
            </a:pPr>
            <a:r>
              <a:rPr lang="en-US" b="0" dirty="0"/>
              <a:t>Prolog (from </a:t>
            </a:r>
            <a:r>
              <a:rPr lang="en-US" b="0" i="1" dirty="0">
                <a:solidFill>
                  <a:srgbClr val="FF0000"/>
                </a:solidFill>
              </a:rPr>
              <a:t>Pro</a:t>
            </a:r>
            <a:r>
              <a:rPr lang="en-US" b="0" dirty="0"/>
              <a:t>gramming in </a:t>
            </a:r>
            <a:r>
              <a:rPr lang="en-US" b="0" i="1" dirty="0">
                <a:solidFill>
                  <a:srgbClr val="FF0000"/>
                </a:solidFill>
              </a:rPr>
              <a:t>Log</a:t>
            </a:r>
            <a:r>
              <a:rPr lang="en-US" b="0" dirty="0"/>
              <a:t>ic) is a programming language developed in the </a:t>
            </a:r>
            <a:r>
              <a:rPr lang="en-US" b="0" dirty="0">
                <a:latin typeface="Cambria Math" pitchFamily="18" charset="0"/>
                <a:ea typeface="Cambria Math" pitchFamily="18" charset="0"/>
              </a:rPr>
              <a:t>1970</a:t>
            </a:r>
            <a:r>
              <a:rPr lang="en-US" b="0" dirty="0"/>
              <a:t>s by researchers in artificial intelligence (AI).</a:t>
            </a:r>
          </a:p>
          <a:p>
            <a:pPr eaLnBrk="1" fontAlgn="auto" hangingPunct="1">
              <a:spcAft>
                <a:spcPts val="0"/>
              </a:spcAft>
              <a:buClr>
                <a:schemeClr val="accent3"/>
              </a:buClr>
              <a:defRPr/>
            </a:pPr>
            <a:r>
              <a:rPr lang="en-US" b="0" dirty="0"/>
              <a:t>Prolog programs include </a:t>
            </a:r>
            <a:r>
              <a:rPr lang="en-US" b="0" i="1" dirty="0"/>
              <a:t>Prolog facts </a:t>
            </a:r>
            <a:r>
              <a:rPr lang="en-US" b="0" dirty="0"/>
              <a:t>and </a:t>
            </a:r>
            <a:r>
              <a:rPr lang="en-US" b="0" i="1" dirty="0"/>
              <a:t>Prolog rules</a:t>
            </a:r>
            <a:r>
              <a:rPr lang="en-US" b="0" dirty="0"/>
              <a:t>.</a:t>
            </a:r>
          </a:p>
          <a:p>
            <a:pPr eaLnBrk="1" fontAlgn="auto" hangingPunct="1">
              <a:spcAft>
                <a:spcPts val="0"/>
              </a:spcAft>
              <a:buClr>
                <a:schemeClr val="accent3"/>
              </a:buClr>
              <a:defRPr/>
            </a:pPr>
            <a:r>
              <a:rPr lang="en-US" b="0" dirty="0"/>
              <a:t>As an example of a set of Prolog facts consider the following:</a:t>
            </a:r>
          </a:p>
          <a:p>
            <a:pPr marL="640080" lvl="1" indent="-246888" eaLnBrk="1" fontAlgn="auto" hangingPunct="1">
              <a:spcAft>
                <a:spcPts val="0"/>
              </a:spcAft>
              <a:buFont typeface="Wingdings 2"/>
              <a:buNone/>
              <a:defRPr/>
            </a:pPr>
            <a:r>
              <a:rPr lang="en-US" sz="1200" b="0" dirty="0">
                <a:latin typeface="Lucida Sans Typewriter" pitchFamily="49" charset="0"/>
              </a:rPr>
              <a:t>   instructor(</a:t>
            </a:r>
            <a:r>
              <a:rPr lang="en-US" sz="1200" b="0" dirty="0" err="1">
                <a:latin typeface="Lucida Sans Typewriter" pitchFamily="49" charset="0"/>
              </a:rPr>
              <a:t>chan</a:t>
            </a:r>
            <a:r>
              <a:rPr lang="en-US" sz="1200" b="0" dirty="0">
                <a:latin typeface="Lucida Sans Typewriter" pitchFamily="49" charset="0"/>
              </a:rPr>
              <a:t>, math273).</a:t>
            </a:r>
          </a:p>
          <a:p>
            <a:pPr marL="640080" lvl="1" indent="-246888" eaLnBrk="1" fontAlgn="auto" hangingPunct="1">
              <a:spcAft>
                <a:spcPts val="0"/>
              </a:spcAft>
              <a:buFont typeface="Wingdings 2"/>
              <a:buNone/>
              <a:defRPr/>
            </a:pPr>
            <a:r>
              <a:rPr lang="en-US" sz="1200" b="0" dirty="0">
                <a:latin typeface="Lucida Sans Typewriter" pitchFamily="49" charset="0"/>
              </a:rPr>
              <a:t>   instructor(</a:t>
            </a:r>
            <a:r>
              <a:rPr lang="en-US" sz="1200" b="0" dirty="0" err="1">
                <a:latin typeface="Lucida Sans Typewriter" pitchFamily="49" charset="0"/>
              </a:rPr>
              <a:t>patel</a:t>
            </a:r>
            <a:r>
              <a:rPr lang="en-US" sz="1200" b="0" dirty="0">
                <a:latin typeface="Lucida Sans Typewriter" pitchFamily="49" charset="0"/>
              </a:rPr>
              <a:t>, ee222).</a:t>
            </a:r>
          </a:p>
          <a:p>
            <a:pPr marL="640080" lvl="1" indent="-246888" eaLnBrk="1" fontAlgn="auto" hangingPunct="1">
              <a:spcAft>
                <a:spcPts val="0"/>
              </a:spcAft>
              <a:buFont typeface="Wingdings 2"/>
              <a:buNone/>
              <a:defRPr/>
            </a:pPr>
            <a:r>
              <a:rPr lang="en-US" sz="1200" b="0" dirty="0">
                <a:latin typeface="Lucida Sans Typewriter" pitchFamily="49" charset="0"/>
              </a:rPr>
              <a:t>   instructor(</a:t>
            </a:r>
            <a:r>
              <a:rPr lang="en-US" sz="1200" b="0" dirty="0" err="1">
                <a:latin typeface="Lucida Sans Typewriter" pitchFamily="49" charset="0"/>
              </a:rPr>
              <a:t>grossman</a:t>
            </a:r>
            <a:r>
              <a:rPr lang="en-US" sz="1200" b="0" dirty="0">
                <a:latin typeface="Lucida Sans Typewriter" pitchFamily="49" charset="0"/>
              </a:rPr>
              <a:t>, cs301).</a:t>
            </a:r>
          </a:p>
          <a:p>
            <a:pPr marL="640080" lvl="1" indent="-246888" eaLnBrk="1" fontAlgn="auto" hangingPunct="1">
              <a:spcAft>
                <a:spcPts val="0"/>
              </a:spcAft>
              <a:buFont typeface="Wingdings 2"/>
              <a:buNone/>
              <a:defRPr/>
            </a:pPr>
            <a:r>
              <a:rPr lang="en-US" sz="1200" b="0" dirty="0">
                <a:latin typeface="Lucida Sans Typewriter" pitchFamily="49" charset="0"/>
              </a:rPr>
              <a:t>   enrolled(</a:t>
            </a:r>
            <a:r>
              <a:rPr lang="en-US" sz="1200" b="0" dirty="0" err="1">
                <a:latin typeface="Lucida Sans Typewriter" pitchFamily="49" charset="0"/>
              </a:rPr>
              <a:t>kevin</a:t>
            </a:r>
            <a:r>
              <a:rPr lang="en-US" sz="1200" b="0" dirty="0">
                <a:latin typeface="Lucida Sans Typewriter" pitchFamily="49" charset="0"/>
              </a:rPr>
              <a:t>, math273).</a:t>
            </a:r>
          </a:p>
          <a:p>
            <a:pPr marL="640080" lvl="1" indent="-246888" eaLnBrk="1" fontAlgn="auto" hangingPunct="1">
              <a:spcAft>
                <a:spcPts val="0"/>
              </a:spcAft>
              <a:buFont typeface="Wingdings 2"/>
              <a:buNone/>
              <a:defRPr/>
            </a:pPr>
            <a:r>
              <a:rPr lang="en-US" sz="1200" b="0" dirty="0">
                <a:latin typeface="Lucida Sans Typewriter" pitchFamily="49" charset="0"/>
              </a:rPr>
              <a:t>   enrolled(</a:t>
            </a:r>
            <a:r>
              <a:rPr lang="en-US" sz="1200" b="0" dirty="0" err="1">
                <a:latin typeface="Lucida Sans Typewriter" pitchFamily="49" charset="0"/>
              </a:rPr>
              <a:t>juna</a:t>
            </a:r>
            <a:r>
              <a:rPr lang="en-US" sz="1200" b="0" dirty="0">
                <a:latin typeface="Lucida Sans Typewriter" pitchFamily="49" charset="0"/>
              </a:rPr>
              <a:t>, ee222).</a:t>
            </a:r>
          </a:p>
          <a:p>
            <a:pPr marL="640080" lvl="1" indent="-246888" eaLnBrk="1" fontAlgn="auto" hangingPunct="1">
              <a:spcAft>
                <a:spcPts val="0"/>
              </a:spcAft>
              <a:buFont typeface="Wingdings 2"/>
              <a:buNone/>
              <a:defRPr/>
            </a:pPr>
            <a:r>
              <a:rPr lang="en-US" sz="1200" b="0" dirty="0">
                <a:latin typeface="Lucida Sans Typewriter" pitchFamily="49" charset="0"/>
              </a:rPr>
              <a:t>   enrolled(</a:t>
            </a:r>
            <a:r>
              <a:rPr lang="en-US" sz="1200" b="0" dirty="0" err="1">
                <a:latin typeface="Lucida Sans Typewriter" pitchFamily="49" charset="0"/>
              </a:rPr>
              <a:t>juana</a:t>
            </a:r>
            <a:r>
              <a:rPr lang="en-US" sz="1200" b="0" dirty="0">
                <a:latin typeface="Lucida Sans Typewriter" pitchFamily="49" charset="0"/>
              </a:rPr>
              <a:t>, cs301).</a:t>
            </a:r>
          </a:p>
          <a:p>
            <a:pPr marL="640080" lvl="1" indent="-246888" eaLnBrk="1" fontAlgn="auto" hangingPunct="1">
              <a:spcAft>
                <a:spcPts val="0"/>
              </a:spcAft>
              <a:buFont typeface="Wingdings 2"/>
              <a:buNone/>
              <a:defRPr/>
            </a:pPr>
            <a:r>
              <a:rPr lang="en-US" sz="1200" b="0" dirty="0">
                <a:latin typeface="Lucida Sans Typewriter" pitchFamily="49" charset="0"/>
              </a:rPr>
              <a:t>   enrolled(</a:t>
            </a:r>
            <a:r>
              <a:rPr lang="en-US" sz="1200" b="0" dirty="0" err="1">
                <a:latin typeface="Lucida Sans Typewriter" pitchFamily="49" charset="0"/>
              </a:rPr>
              <a:t>kiko</a:t>
            </a:r>
            <a:r>
              <a:rPr lang="en-US" sz="1200" b="0" dirty="0">
                <a:latin typeface="Lucida Sans Typewriter" pitchFamily="49" charset="0"/>
              </a:rPr>
              <a:t>, math273).</a:t>
            </a:r>
          </a:p>
          <a:p>
            <a:pPr marL="640080" lvl="1" indent="-246888" eaLnBrk="1" fontAlgn="auto" hangingPunct="1">
              <a:spcAft>
                <a:spcPts val="0"/>
              </a:spcAft>
              <a:buFont typeface="Wingdings 2"/>
              <a:buNone/>
              <a:defRPr/>
            </a:pPr>
            <a:r>
              <a:rPr lang="en-US" sz="1200" b="0" dirty="0">
                <a:latin typeface="Lucida Sans Typewriter" pitchFamily="49" charset="0"/>
              </a:rPr>
              <a:t>   enrolled(</a:t>
            </a:r>
            <a:r>
              <a:rPr lang="en-US" sz="1200" b="0" dirty="0" err="1">
                <a:latin typeface="Lucida Sans Typewriter" pitchFamily="49" charset="0"/>
              </a:rPr>
              <a:t>kiko</a:t>
            </a:r>
            <a:r>
              <a:rPr lang="en-US" sz="1200" b="0" dirty="0">
                <a:latin typeface="Lucida Sans Typewriter" pitchFamily="49" charset="0"/>
              </a:rPr>
              <a:t>, cs301).</a:t>
            </a:r>
          </a:p>
          <a:p>
            <a:pPr eaLnBrk="1" fontAlgn="auto" hangingPunct="1">
              <a:spcAft>
                <a:spcPts val="0"/>
              </a:spcAft>
              <a:buClr>
                <a:schemeClr val="accent3"/>
              </a:buClr>
              <a:defRPr/>
            </a:pPr>
            <a:r>
              <a:rPr lang="en-US" b="0" dirty="0"/>
              <a:t>Here the predicates </a:t>
            </a:r>
            <a:r>
              <a:rPr lang="en-US" b="0" i="1" dirty="0"/>
              <a:t>instructor(</a:t>
            </a:r>
            <a:r>
              <a:rPr lang="en-US" b="0" i="1" dirty="0" err="1"/>
              <a:t>p,c</a:t>
            </a:r>
            <a:r>
              <a:rPr lang="en-US" b="0" i="1" dirty="0"/>
              <a:t>)</a:t>
            </a:r>
            <a:r>
              <a:rPr lang="en-US" b="0" dirty="0"/>
              <a:t> and </a:t>
            </a:r>
            <a:r>
              <a:rPr lang="en-US" b="0" i="1" dirty="0"/>
              <a:t>enrolled(</a:t>
            </a:r>
            <a:r>
              <a:rPr lang="en-US" b="0" i="1" dirty="0" err="1"/>
              <a:t>s,c</a:t>
            </a:r>
            <a:r>
              <a:rPr lang="en-US" b="0" i="1" dirty="0"/>
              <a:t>)</a:t>
            </a:r>
            <a:r>
              <a:rPr lang="en-US" b="0" dirty="0"/>
              <a:t> represent that professor </a:t>
            </a:r>
            <a:r>
              <a:rPr lang="en-US" b="0" i="1" dirty="0"/>
              <a:t>p </a:t>
            </a:r>
            <a:r>
              <a:rPr lang="en-US" b="0" dirty="0"/>
              <a:t>is the instructor of course </a:t>
            </a:r>
            <a:r>
              <a:rPr lang="en-US" b="0" i="1" dirty="0"/>
              <a:t>c</a:t>
            </a:r>
            <a:r>
              <a:rPr lang="en-US" b="0" dirty="0"/>
              <a:t> and that student </a:t>
            </a:r>
            <a:r>
              <a:rPr lang="en-US" b="0" i="1" dirty="0"/>
              <a:t>s </a:t>
            </a:r>
            <a:r>
              <a:rPr lang="en-US" b="0" dirty="0"/>
              <a:t>is enrolled in course </a:t>
            </a:r>
            <a:r>
              <a:rPr lang="en-US" b="0" i="1" dirty="0"/>
              <a:t>c</a:t>
            </a:r>
            <a:r>
              <a:rPr lang="en-US" b="0" dirty="0"/>
              <a:t>. </a:t>
            </a:r>
          </a:p>
        </p:txBody>
      </p:sp>
      <p:sp>
        <p:nvSpPr>
          <p:cNvPr id="2" name="灯片编号占位符 1">
            <a:extLst>
              <a:ext uri="{FF2B5EF4-FFF2-40B4-BE49-F238E27FC236}">
                <a16:creationId xmlns:a16="http://schemas.microsoft.com/office/drawing/2014/main" id="{1F71F309-6405-4FB2-820C-7BBCE6F75FF2}"/>
              </a:ext>
            </a:extLst>
          </p:cNvPr>
          <p:cNvSpPr>
            <a:spLocks noGrp="1"/>
          </p:cNvSpPr>
          <p:nvPr>
            <p:ph type="sldNum" sz="quarter" idx="12"/>
          </p:nvPr>
        </p:nvSpPr>
        <p:spPr/>
        <p:txBody>
          <a:bodyPr/>
          <a:lstStyle/>
          <a:p>
            <a:pPr>
              <a:defRPr/>
            </a:pPr>
            <a:fld id="{388718E1-E3F4-43CF-945D-5661C3EF8693}" type="slidenum">
              <a:rPr lang="en-US" altLang="zh-CN" smtClean="0"/>
              <a:pPr>
                <a:defRPr/>
              </a:pPr>
              <a:t>38</a:t>
            </a:fld>
            <a:endParaRPr lang="en-US" altLang="zh-CN"/>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altLang="zh-CN"/>
              <a:t>Logic Programming (cont)</a:t>
            </a:r>
          </a:p>
        </p:txBody>
      </p:sp>
      <p:sp>
        <p:nvSpPr>
          <p:cNvPr id="53251" name="Content Placeholder 2"/>
          <p:cNvSpPr>
            <a:spLocks noGrp="1"/>
          </p:cNvSpPr>
          <p:nvPr>
            <p:ph idx="1"/>
          </p:nvPr>
        </p:nvSpPr>
        <p:spPr/>
        <p:txBody>
          <a:bodyPr/>
          <a:lstStyle/>
          <a:p>
            <a:pPr eaLnBrk="1" hangingPunct="1"/>
            <a:r>
              <a:rPr lang="en-US" altLang="zh-CN" b="0" dirty="0"/>
              <a:t>In Prolog, names beginning with an uppercase letter are variables. </a:t>
            </a:r>
          </a:p>
          <a:p>
            <a:pPr eaLnBrk="1" hangingPunct="1"/>
            <a:r>
              <a:rPr lang="en-US" altLang="zh-CN" b="0" dirty="0"/>
              <a:t>If we have a predicate </a:t>
            </a:r>
            <a:r>
              <a:rPr lang="en-US" altLang="zh-CN" b="0" i="1" dirty="0"/>
              <a:t>teaches(</a:t>
            </a:r>
            <a:r>
              <a:rPr lang="en-US" altLang="zh-CN" b="0" i="1" dirty="0" err="1"/>
              <a:t>p,s</a:t>
            </a:r>
            <a:r>
              <a:rPr lang="en-US" altLang="zh-CN" b="0" i="1" dirty="0"/>
              <a:t>) </a:t>
            </a:r>
            <a:r>
              <a:rPr lang="en-US" altLang="zh-CN" b="0" dirty="0"/>
              <a:t>representing “professor </a:t>
            </a:r>
            <a:r>
              <a:rPr lang="en-US" altLang="zh-CN" b="0" i="1" dirty="0"/>
              <a:t>p</a:t>
            </a:r>
            <a:r>
              <a:rPr lang="en-US" altLang="zh-CN" b="0" dirty="0"/>
              <a:t> teaches student </a:t>
            </a:r>
            <a:r>
              <a:rPr lang="en-US" altLang="zh-CN" b="0" i="1" dirty="0"/>
              <a:t>s</a:t>
            </a:r>
            <a:r>
              <a:rPr lang="en-US" altLang="zh-CN" b="0" dirty="0"/>
              <a:t>,” we can write the rule:</a:t>
            </a:r>
          </a:p>
          <a:p>
            <a:pPr eaLnBrk="1" hangingPunct="1">
              <a:buFont typeface="Wingdings 2" panose="05020102010507070707" pitchFamily="18" charset="2"/>
              <a:buNone/>
            </a:pPr>
            <a:r>
              <a:rPr lang="en-US" altLang="zh-CN" b="0" dirty="0"/>
              <a:t>   </a:t>
            </a:r>
            <a:r>
              <a:rPr lang="en-US" altLang="zh-CN" sz="2000" b="0" i="1" dirty="0">
                <a:latin typeface="Lucida Sans Typewriter" pitchFamily="49" charset="0"/>
              </a:rPr>
              <a:t>teaches(P,S)</a:t>
            </a:r>
            <a:r>
              <a:rPr lang="en-US" altLang="zh-CN" sz="2000" b="0" dirty="0">
                <a:latin typeface="Lucida Sans Typewriter" pitchFamily="49" charset="0"/>
              </a:rPr>
              <a:t> :- </a:t>
            </a:r>
            <a:r>
              <a:rPr lang="en-US" altLang="zh-CN" sz="2000" b="0" i="1" dirty="0">
                <a:latin typeface="Lucida Sans Typewriter" pitchFamily="49" charset="0"/>
              </a:rPr>
              <a:t>instructor(P,C)</a:t>
            </a:r>
            <a:r>
              <a:rPr lang="en-US" altLang="zh-CN" sz="2000" b="0" dirty="0">
                <a:latin typeface="Lucida Sans Typewriter" pitchFamily="49" charset="0"/>
              </a:rPr>
              <a:t>, </a:t>
            </a:r>
            <a:r>
              <a:rPr lang="en-US" altLang="zh-CN" sz="2000" b="0" i="1" dirty="0">
                <a:latin typeface="Lucida Sans Typewriter" pitchFamily="49" charset="0"/>
              </a:rPr>
              <a:t>enrolled(S,C)</a:t>
            </a:r>
            <a:r>
              <a:rPr lang="en-US" altLang="zh-CN" sz="2000" b="0" dirty="0">
                <a:latin typeface="Lucida Sans Typewriter" pitchFamily="49" charset="0"/>
              </a:rPr>
              <a:t>.</a:t>
            </a:r>
          </a:p>
          <a:p>
            <a:pPr eaLnBrk="1" hangingPunct="1"/>
            <a:r>
              <a:rPr lang="en-US" altLang="zh-CN" b="0" dirty="0"/>
              <a:t>This Prolog rule can be viewed as equivalent to the following statement in logic (using our conventions for logical statements).</a:t>
            </a:r>
          </a:p>
          <a:p>
            <a:pPr marL="849313" lvl="1" indent="-457200" eaLnBrk="1" hangingPunct="1">
              <a:buFont typeface="Wingdings 2" panose="05020102010507070707" pitchFamily="18" charset="2"/>
              <a:buNone/>
            </a:pPr>
            <a:r>
              <a:rPr lang="en-US" altLang="zh-CN" b="0" i="1" dirty="0">
                <a:latin typeface="Cambria Math" panose="02040503050406030204" pitchFamily="18" charset="0"/>
                <a:sym typeface="Symbol" panose="05050102010706020507" pitchFamily="18" charset="2"/>
              </a:rPr>
              <a:t>p c s(I(</a:t>
            </a:r>
            <a:r>
              <a:rPr lang="en-US" altLang="zh-CN" b="0" i="1" dirty="0" err="1">
                <a:latin typeface="Cambria Math" panose="02040503050406030204" pitchFamily="18" charset="0"/>
                <a:sym typeface="Symbol" panose="05050102010706020507" pitchFamily="18" charset="2"/>
              </a:rPr>
              <a:t>p,c</a:t>
            </a:r>
            <a:r>
              <a:rPr lang="en-US" altLang="zh-CN" b="0" i="1" dirty="0">
                <a:latin typeface="Cambria Math" panose="02040503050406030204" pitchFamily="18" charset="0"/>
                <a:sym typeface="Symbol" panose="05050102010706020507" pitchFamily="18" charset="2"/>
              </a:rPr>
              <a:t>) </a:t>
            </a:r>
            <a:r>
              <a:rPr lang="en-US" altLang="zh-CN" b="0" dirty="0">
                <a:latin typeface="Cambria Math" panose="02040503050406030204" pitchFamily="18" charset="0"/>
                <a:sym typeface="Symbol" panose="05050102010706020507" pitchFamily="18" charset="2"/>
              </a:rPr>
              <a:t>∧ </a:t>
            </a:r>
            <a:r>
              <a:rPr lang="en-US" altLang="zh-CN" b="0" i="1" dirty="0">
                <a:latin typeface="Cambria Math" panose="02040503050406030204" pitchFamily="18" charset="0"/>
                <a:sym typeface="Symbol" panose="05050102010706020507" pitchFamily="18" charset="2"/>
              </a:rPr>
              <a:t>E(</a:t>
            </a:r>
            <a:r>
              <a:rPr lang="en-US" altLang="zh-CN" b="0" i="1" dirty="0" err="1">
                <a:latin typeface="Cambria Math" panose="02040503050406030204" pitchFamily="18" charset="0"/>
                <a:sym typeface="Symbol" panose="05050102010706020507" pitchFamily="18" charset="2"/>
              </a:rPr>
              <a:t>s,c</a:t>
            </a:r>
            <a:r>
              <a:rPr lang="en-US" altLang="zh-CN" b="0" i="1" dirty="0">
                <a:latin typeface="Cambria Math" panose="02040503050406030204" pitchFamily="18" charset="0"/>
                <a:sym typeface="Symbol" panose="05050102010706020507" pitchFamily="18" charset="2"/>
              </a:rPr>
              <a:t>)) → T(</a:t>
            </a:r>
            <a:r>
              <a:rPr lang="en-US" altLang="zh-CN" b="0" i="1" dirty="0" err="1">
                <a:latin typeface="Cambria Math" panose="02040503050406030204" pitchFamily="18" charset="0"/>
                <a:sym typeface="Symbol" panose="05050102010706020507" pitchFamily="18" charset="2"/>
              </a:rPr>
              <a:t>p,s</a:t>
            </a:r>
            <a:r>
              <a:rPr lang="en-US" altLang="zh-CN" b="0" i="1" dirty="0">
                <a:latin typeface="Cambria Math" panose="02040503050406030204" pitchFamily="18" charset="0"/>
                <a:sym typeface="Symbol" panose="05050102010706020507" pitchFamily="18" charset="2"/>
              </a:rPr>
              <a:t>))</a:t>
            </a:r>
          </a:p>
          <a:p>
            <a:pPr eaLnBrk="1" hangingPunct="1">
              <a:buFont typeface="Wingdings 2" panose="05020102010507070707" pitchFamily="18" charset="2"/>
              <a:buNone/>
            </a:pPr>
            <a:endParaRPr lang="en-US" altLang="zh-CN" b="0" dirty="0"/>
          </a:p>
        </p:txBody>
      </p:sp>
      <p:sp>
        <p:nvSpPr>
          <p:cNvPr id="2" name="灯片编号占位符 1">
            <a:extLst>
              <a:ext uri="{FF2B5EF4-FFF2-40B4-BE49-F238E27FC236}">
                <a16:creationId xmlns:a16="http://schemas.microsoft.com/office/drawing/2014/main" id="{5A3ED98C-D9A5-4DA3-B5BA-2DE8BAC32F22}"/>
              </a:ext>
            </a:extLst>
          </p:cNvPr>
          <p:cNvSpPr>
            <a:spLocks noGrp="1"/>
          </p:cNvSpPr>
          <p:nvPr>
            <p:ph type="sldNum" sz="quarter" idx="12"/>
          </p:nvPr>
        </p:nvSpPr>
        <p:spPr/>
        <p:txBody>
          <a:bodyPr/>
          <a:lstStyle/>
          <a:p>
            <a:pPr>
              <a:defRPr/>
            </a:pPr>
            <a:fld id="{388718E1-E3F4-43CF-945D-5661C3EF8693}" type="slidenum">
              <a:rPr lang="en-US" altLang="zh-CN" smtClean="0"/>
              <a:pPr>
                <a:defRPr/>
              </a:pPr>
              <a:t>39</a:t>
            </a:fld>
            <a:endParaRPr lang="en-US" altLang="zh-CN"/>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altLang="zh-CN"/>
              <a:t>Introducing Predicate Logic</a:t>
            </a:r>
          </a:p>
        </p:txBody>
      </p:sp>
      <p:sp>
        <p:nvSpPr>
          <p:cNvPr id="23555" name="Content Placeholder 2"/>
          <p:cNvSpPr>
            <a:spLocks noGrp="1"/>
          </p:cNvSpPr>
          <p:nvPr>
            <p:ph idx="1"/>
          </p:nvPr>
        </p:nvSpPr>
        <p:spPr/>
        <p:txBody>
          <a:bodyPr/>
          <a:lstStyle/>
          <a:p>
            <a:pPr eaLnBrk="1" hangingPunct="1"/>
            <a:r>
              <a:rPr lang="en-US" altLang="zh-CN" sz="3600" dirty="0"/>
              <a:t>Predicate logic uses the following new features:</a:t>
            </a:r>
          </a:p>
          <a:p>
            <a:pPr lvl="1" eaLnBrk="1" hangingPunct="1"/>
            <a:r>
              <a:rPr lang="en-US" altLang="zh-CN" sz="3600" dirty="0"/>
              <a:t>Variables</a:t>
            </a:r>
            <a:r>
              <a:rPr lang="zh-CN" altLang="en-US" sz="3600" dirty="0"/>
              <a:t>（个体词）</a:t>
            </a:r>
            <a:r>
              <a:rPr lang="en-US" altLang="zh-CN" sz="3600" dirty="0"/>
              <a:t>: </a:t>
            </a:r>
            <a:r>
              <a:rPr lang="en-US" altLang="zh-CN" sz="3600" i="1" dirty="0"/>
              <a:t>x</a:t>
            </a:r>
            <a:r>
              <a:rPr lang="en-US" altLang="zh-CN" sz="3600" dirty="0"/>
              <a:t>, </a:t>
            </a:r>
            <a:r>
              <a:rPr lang="en-US" altLang="zh-CN" sz="3600" i="1" dirty="0"/>
              <a:t>y</a:t>
            </a:r>
            <a:r>
              <a:rPr lang="en-US" altLang="zh-CN" sz="3600" dirty="0"/>
              <a:t>, </a:t>
            </a:r>
            <a:r>
              <a:rPr lang="en-US" altLang="zh-CN" sz="3600" i="1" dirty="0"/>
              <a:t>z </a:t>
            </a:r>
          </a:p>
          <a:p>
            <a:pPr lvl="1" eaLnBrk="1" hangingPunct="1"/>
            <a:r>
              <a:rPr lang="en-US" altLang="zh-CN" sz="3600" dirty="0"/>
              <a:t>Predicates:</a:t>
            </a:r>
            <a:r>
              <a:rPr lang="en-US" altLang="zh-CN" sz="3600" i="1" dirty="0"/>
              <a:t>  </a:t>
            </a:r>
            <a:r>
              <a:rPr lang="en-US" altLang="zh-CN" sz="3600" dirty="0"/>
              <a:t> </a:t>
            </a:r>
            <a:r>
              <a:rPr lang="en-US" altLang="zh-CN" sz="3600" i="1" dirty="0"/>
              <a:t>P</a:t>
            </a:r>
            <a:r>
              <a:rPr lang="en-US" altLang="zh-CN" sz="3600" dirty="0"/>
              <a:t>(</a:t>
            </a:r>
            <a:r>
              <a:rPr lang="en-US" altLang="zh-CN" sz="3600" i="1" dirty="0"/>
              <a:t>x</a:t>
            </a:r>
            <a:r>
              <a:rPr lang="en-US" altLang="zh-CN" sz="3600" dirty="0"/>
              <a:t>), </a:t>
            </a:r>
            <a:r>
              <a:rPr lang="en-US" altLang="zh-CN" sz="3600" i="1" dirty="0"/>
              <a:t>M</a:t>
            </a:r>
            <a:r>
              <a:rPr lang="en-US" altLang="zh-CN" sz="3600" dirty="0"/>
              <a:t>(</a:t>
            </a:r>
            <a:r>
              <a:rPr lang="en-US" altLang="zh-CN" sz="3600" i="1" dirty="0"/>
              <a:t>x</a:t>
            </a:r>
            <a:r>
              <a:rPr lang="en-US" altLang="zh-CN" sz="3600" dirty="0"/>
              <a:t>)  </a:t>
            </a:r>
            <a:r>
              <a:rPr lang="zh-CN" altLang="en-US" sz="3600" dirty="0"/>
              <a:t>谓词</a:t>
            </a:r>
            <a:endParaRPr lang="en-US" altLang="zh-CN" sz="3600" dirty="0"/>
          </a:p>
          <a:p>
            <a:pPr eaLnBrk="1" hangingPunct="1"/>
            <a:r>
              <a:rPr lang="en-US" altLang="zh-CN" sz="3600" dirty="0">
                <a:solidFill>
                  <a:schemeClr val="tx2"/>
                </a:solidFill>
              </a:rPr>
              <a:t>Lu</a:t>
            </a:r>
            <a:r>
              <a:rPr lang="en-US" altLang="zh-CN" sz="3600" dirty="0"/>
              <a:t> </a:t>
            </a:r>
            <a:r>
              <a:rPr lang="en-US" altLang="zh-CN" sz="3600" dirty="0">
                <a:solidFill>
                  <a:srgbClr val="FF0000"/>
                </a:solidFill>
              </a:rPr>
              <a:t>is a teacher</a:t>
            </a:r>
            <a:r>
              <a:rPr lang="en-US" altLang="zh-CN" sz="3600" dirty="0"/>
              <a:t>.</a:t>
            </a:r>
          </a:p>
          <a:p>
            <a:pPr eaLnBrk="1" hangingPunct="1"/>
            <a:r>
              <a:rPr lang="en-US" altLang="zh-CN" sz="3600" dirty="0">
                <a:solidFill>
                  <a:schemeClr val="tx2"/>
                </a:solidFill>
              </a:rPr>
              <a:t>y</a:t>
            </a:r>
            <a:r>
              <a:rPr lang="en-US" altLang="zh-CN" sz="3600" dirty="0"/>
              <a:t> </a:t>
            </a:r>
            <a:r>
              <a:rPr lang="en-US" altLang="zh-CN" sz="3600" dirty="0">
                <a:solidFill>
                  <a:srgbClr val="FF0000"/>
                </a:solidFill>
              </a:rPr>
              <a:t>is a student</a:t>
            </a:r>
            <a:r>
              <a:rPr lang="en-US" altLang="zh-CN" sz="3600" dirty="0"/>
              <a:t>.</a:t>
            </a:r>
          </a:p>
          <a:p>
            <a:pPr lvl="1" eaLnBrk="1" hangingPunct="1"/>
            <a:endParaRPr lang="en-US" altLang="zh-CN" sz="3600" dirty="0"/>
          </a:p>
        </p:txBody>
      </p:sp>
      <p:sp>
        <p:nvSpPr>
          <p:cNvPr id="2" name="灯片编号占位符 1">
            <a:extLst>
              <a:ext uri="{FF2B5EF4-FFF2-40B4-BE49-F238E27FC236}">
                <a16:creationId xmlns:a16="http://schemas.microsoft.com/office/drawing/2014/main" id="{8B6C1B09-26D5-45D1-A39C-4230D4ACE0AB}"/>
              </a:ext>
            </a:extLst>
          </p:cNvPr>
          <p:cNvSpPr>
            <a:spLocks noGrp="1"/>
          </p:cNvSpPr>
          <p:nvPr>
            <p:ph type="sldNum" sz="quarter" idx="12"/>
          </p:nvPr>
        </p:nvSpPr>
        <p:spPr/>
        <p:txBody>
          <a:bodyPr/>
          <a:lstStyle/>
          <a:p>
            <a:pPr>
              <a:defRPr/>
            </a:pPr>
            <a:fld id="{388718E1-E3F4-43CF-945D-5661C3EF8693}" type="slidenum">
              <a:rPr lang="en-US" altLang="zh-CN" smtClean="0"/>
              <a:pPr>
                <a:defRPr/>
              </a:pPr>
              <a:t>4</a:t>
            </a:fld>
            <a:endParaRPr lang="en-US" altLang="zh-CN"/>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pPr eaLnBrk="1" hangingPunct="1"/>
            <a:r>
              <a:rPr lang="en-US" altLang="zh-CN"/>
              <a:t>Logic Programming (cont)</a:t>
            </a:r>
          </a:p>
        </p:txBody>
      </p:sp>
      <p:sp>
        <p:nvSpPr>
          <p:cNvPr id="3" name="Content Placeholder 2">
            <a:extLst>
              <a:ext uri="{FF2B5EF4-FFF2-40B4-BE49-F238E27FC236}">
                <a16:creationId xmlns:a16="http://schemas.microsoft.com/office/drawing/2014/main" id="{F182BBFE-9D44-468C-B547-B74ACF8E4118}"/>
              </a:ext>
            </a:extLst>
          </p:cNvPr>
          <p:cNvSpPr>
            <a:spLocks noGrp="1"/>
          </p:cNvSpPr>
          <p:nvPr>
            <p:ph idx="1"/>
          </p:nvPr>
        </p:nvSpPr>
        <p:spPr/>
        <p:txBody>
          <a:bodyPr>
            <a:normAutofit lnSpcReduction="10000"/>
          </a:bodyPr>
          <a:lstStyle/>
          <a:p>
            <a:pPr marL="274320" indent="-274320" eaLnBrk="1" fontAlgn="auto" hangingPunct="1">
              <a:spcAft>
                <a:spcPts val="0"/>
              </a:spcAft>
              <a:buClr>
                <a:schemeClr val="accent3"/>
              </a:buClr>
              <a:buFont typeface="Wingdings 2"/>
              <a:buChar char=""/>
              <a:defRPr/>
            </a:pPr>
            <a:r>
              <a:rPr lang="en-US" b="0" dirty="0"/>
              <a:t>Prolog programs are loaded into a </a:t>
            </a:r>
            <a:r>
              <a:rPr lang="en-US" b="0" i="1" dirty="0"/>
              <a:t>Prolog interpreter</a:t>
            </a:r>
            <a:r>
              <a:rPr lang="en-US" b="0" dirty="0"/>
              <a:t>. The interpreter receives</a:t>
            </a:r>
            <a:r>
              <a:rPr lang="en-US" b="0" i="1" dirty="0"/>
              <a:t> queries </a:t>
            </a:r>
            <a:r>
              <a:rPr lang="en-US" b="0" dirty="0"/>
              <a:t>and returns answers using the Prolog program. </a:t>
            </a:r>
          </a:p>
          <a:p>
            <a:pPr marL="274320" indent="-274320" eaLnBrk="1" fontAlgn="auto" hangingPunct="1">
              <a:spcAft>
                <a:spcPts val="0"/>
              </a:spcAft>
              <a:buClr>
                <a:schemeClr val="accent3"/>
              </a:buClr>
              <a:buFont typeface="Wingdings 2"/>
              <a:buChar char=""/>
              <a:defRPr/>
            </a:pPr>
            <a:r>
              <a:rPr lang="en-US" b="0" dirty="0"/>
              <a:t>For example, using our program, the following query may be given:</a:t>
            </a:r>
          </a:p>
          <a:p>
            <a:pPr marL="274320" indent="-274320" eaLnBrk="1" fontAlgn="auto" hangingPunct="1">
              <a:spcAft>
                <a:spcPts val="0"/>
              </a:spcAft>
              <a:buClr>
                <a:schemeClr val="accent3"/>
              </a:buClr>
              <a:buFont typeface="Wingdings 2"/>
              <a:buNone/>
              <a:defRPr/>
            </a:pPr>
            <a:r>
              <a:rPr lang="en-US" b="0" dirty="0"/>
              <a:t>          </a:t>
            </a:r>
            <a:r>
              <a:rPr lang="en-US" b="0" dirty="0">
                <a:latin typeface="Lucida Sans Typewriter" pitchFamily="49" charset="0"/>
              </a:rPr>
              <a:t>?enrolled(kevin,math273).</a:t>
            </a:r>
          </a:p>
          <a:p>
            <a:pPr marL="274320" indent="-274320" eaLnBrk="1" fontAlgn="auto" hangingPunct="1">
              <a:spcAft>
                <a:spcPts val="0"/>
              </a:spcAft>
              <a:buClr>
                <a:schemeClr val="accent3"/>
              </a:buClr>
              <a:buFont typeface="Wingdings 2"/>
              <a:buChar char=""/>
              <a:defRPr/>
            </a:pPr>
            <a:r>
              <a:rPr lang="en-US" b="0" dirty="0"/>
              <a:t>Prolog produces the response:</a:t>
            </a:r>
          </a:p>
          <a:p>
            <a:pPr marL="274320" indent="-274320" eaLnBrk="1" fontAlgn="auto" hangingPunct="1">
              <a:spcAft>
                <a:spcPts val="0"/>
              </a:spcAft>
              <a:buClr>
                <a:schemeClr val="accent3"/>
              </a:buClr>
              <a:buFont typeface="Wingdings 2"/>
              <a:buNone/>
              <a:defRPr/>
            </a:pPr>
            <a:r>
              <a:rPr lang="en-US" b="0" dirty="0"/>
              <a:t>            </a:t>
            </a:r>
            <a:r>
              <a:rPr lang="en-US" b="0" dirty="0">
                <a:latin typeface="Lucida Sans Typewriter" pitchFamily="49" charset="0"/>
              </a:rPr>
              <a:t>yes</a:t>
            </a:r>
          </a:p>
          <a:p>
            <a:pPr marL="274320" indent="-274320" eaLnBrk="1" fontAlgn="auto" hangingPunct="1">
              <a:spcAft>
                <a:spcPts val="0"/>
              </a:spcAft>
              <a:buClr>
                <a:schemeClr val="accent3"/>
              </a:buClr>
              <a:buFont typeface="Wingdings 2"/>
              <a:buChar char=""/>
              <a:defRPr/>
            </a:pPr>
            <a:r>
              <a:rPr lang="en-US" b="0" dirty="0"/>
              <a:t>Note that the </a:t>
            </a:r>
            <a:r>
              <a:rPr lang="en-US" b="0" dirty="0">
                <a:latin typeface="Lucida Sans Typewriter" pitchFamily="49" charset="0"/>
              </a:rPr>
              <a:t>? </a:t>
            </a:r>
            <a:r>
              <a:rPr lang="en-US" b="0" dirty="0"/>
              <a:t>is the prompt given by the Prolog interpreter indicating that it is ready to receive a query.</a:t>
            </a:r>
          </a:p>
        </p:txBody>
      </p:sp>
      <p:sp>
        <p:nvSpPr>
          <p:cNvPr id="2" name="灯片编号占位符 1">
            <a:extLst>
              <a:ext uri="{FF2B5EF4-FFF2-40B4-BE49-F238E27FC236}">
                <a16:creationId xmlns:a16="http://schemas.microsoft.com/office/drawing/2014/main" id="{4707DC51-5EE2-41A3-84E0-E0F6C98105C0}"/>
              </a:ext>
            </a:extLst>
          </p:cNvPr>
          <p:cNvSpPr>
            <a:spLocks noGrp="1"/>
          </p:cNvSpPr>
          <p:nvPr>
            <p:ph type="sldNum" sz="quarter" idx="12"/>
          </p:nvPr>
        </p:nvSpPr>
        <p:spPr/>
        <p:txBody>
          <a:bodyPr/>
          <a:lstStyle/>
          <a:p>
            <a:pPr>
              <a:defRPr/>
            </a:pPr>
            <a:fld id="{388718E1-E3F4-43CF-945D-5661C3EF8693}" type="slidenum">
              <a:rPr lang="en-US" altLang="zh-CN" smtClean="0"/>
              <a:pPr>
                <a:defRPr/>
              </a:pPr>
              <a:t>40</a:t>
            </a:fld>
            <a:endParaRPr lang="en-US" altLang="zh-CN"/>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altLang="zh-CN"/>
              <a:t>Logic Programming (cont)</a:t>
            </a:r>
          </a:p>
        </p:txBody>
      </p:sp>
      <p:sp>
        <p:nvSpPr>
          <p:cNvPr id="3" name="Content Placeholder 2">
            <a:extLst>
              <a:ext uri="{FF2B5EF4-FFF2-40B4-BE49-F238E27FC236}">
                <a16:creationId xmlns:a16="http://schemas.microsoft.com/office/drawing/2014/main" id="{A7261EE4-0DD9-4F05-996C-2C310C267896}"/>
              </a:ext>
            </a:extLst>
          </p:cNvPr>
          <p:cNvSpPr>
            <a:spLocks noGrp="1"/>
          </p:cNvSpPr>
          <p:nvPr>
            <p:ph idx="1"/>
          </p:nvPr>
        </p:nvSpPr>
        <p:spPr/>
        <p:txBody>
          <a:bodyPr>
            <a:normAutofit/>
          </a:bodyPr>
          <a:lstStyle/>
          <a:p>
            <a:pPr marL="274320" indent="-274320" eaLnBrk="1" fontAlgn="auto" hangingPunct="1">
              <a:spcAft>
                <a:spcPts val="0"/>
              </a:spcAft>
              <a:buClr>
                <a:schemeClr val="accent3"/>
              </a:buClr>
              <a:buFont typeface="Wingdings 2"/>
              <a:buChar char=""/>
              <a:defRPr/>
            </a:pPr>
            <a:r>
              <a:rPr lang="en-US" dirty="0"/>
              <a:t>The query:</a:t>
            </a:r>
          </a:p>
          <a:p>
            <a:pPr marL="274320" indent="-274320" eaLnBrk="1" fontAlgn="auto" hangingPunct="1">
              <a:spcAft>
                <a:spcPts val="0"/>
              </a:spcAft>
              <a:buClr>
                <a:schemeClr val="accent3"/>
              </a:buClr>
              <a:buFont typeface="Wingdings 2"/>
              <a:buNone/>
              <a:defRPr/>
            </a:pPr>
            <a:r>
              <a:rPr lang="en-US" dirty="0"/>
              <a:t>         </a:t>
            </a:r>
            <a:r>
              <a:rPr lang="en-US" sz="1600" dirty="0">
                <a:latin typeface="Lucida Sans Typewriter" pitchFamily="49" charset="0"/>
              </a:rPr>
              <a:t>?enrolled(X,math273).</a:t>
            </a:r>
          </a:p>
          <a:p>
            <a:pPr marL="274320" indent="-274320" eaLnBrk="1" fontAlgn="auto" hangingPunct="1">
              <a:spcAft>
                <a:spcPts val="0"/>
              </a:spcAft>
              <a:buClr>
                <a:schemeClr val="accent3"/>
              </a:buClr>
              <a:buFont typeface="Wingdings 2"/>
              <a:buNone/>
              <a:defRPr/>
            </a:pPr>
            <a:r>
              <a:rPr lang="en-US" dirty="0"/>
              <a:t>   produces the response:</a:t>
            </a:r>
          </a:p>
          <a:p>
            <a:pPr marL="274320" indent="-274320" eaLnBrk="1" fontAlgn="auto" hangingPunct="1">
              <a:spcAft>
                <a:spcPts val="0"/>
              </a:spcAft>
              <a:buClr>
                <a:schemeClr val="accent3"/>
              </a:buClr>
              <a:buFont typeface="Wingdings 2"/>
              <a:buNone/>
              <a:defRPr/>
            </a:pPr>
            <a:r>
              <a:rPr lang="en-US" dirty="0"/>
              <a:t>         </a:t>
            </a:r>
            <a:r>
              <a:rPr lang="en-US" sz="1600" dirty="0">
                <a:latin typeface="Lucida Sans Typewriter" pitchFamily="49" charset="0"/>
              </a:rPr>
              <a:t>X = </a:t>
            </a:r>
            <a:r>
              <a:rPr lang="en-US" sz="1600" dirty="0" err="1">
                <a:latin typeface="Lucida Sans Typewriter" pitchFamily="49" charset="0"/>
              </a:rPr>
              <a:t>kevin</a:t>
            </a:r>
            <a:r>
              <a:rPr lang="en-US" sz="1600" dirty="0">
                <a:latin typeface="Lucida Sans Typewriter" pitchFamily="49" charset="0"/>
              </a:rPr>
              <a:t>;</a:t>
            </a:r>
          </a:p>
          <a:p>
            <a:pPr marL="274320" indent="-274320" eaLnBrk="1" fontAlgn="auto" hangingPunct="1">
              <a:spcAft>
                <a:spcPts val="0"/>
              </a:spcAft>
              <a:buClr>
                <a:schemeClr val="accent3"/>
              </a:buClr>
              <a:buFont typeface="Wingdings 2"/>
              <a:buNone/>
              <a:defRPr/>
            </a:pPr>
            <a:r>
              <a:rPr lang="en-US" sz="1600" dirty="0">
                <a:latin typeface="Lucida Sans Typewriter" pitchFamily="49" charset="0"/>
              </a:rPr>
              <a:t>       X = </a:t>
            </a:r>
            <a:r>
              <a:rPr lang="en-US" sz="1600" dirty="0" err="1">
                <a:latin typeface="Lucida Sans Typewriter" pitchFamily="49" charset="0"/>
              </a:rPr>
              <a:t>kiko</a:t>
            </a:r>
            <a:r>
              <a:rPr lang="en-US" sz="1600" dirty="0">
                <a:latin typeface="Lucida Sans Typewriter" pitchFamily="49" charset="0"/>
              </a:rPr>
              <a:t>;</a:t>
            </a:r>
          </a:p>
          <a:p>
            <a:pPr marL="274320" indent="-274320" eaLnBrk="1" fontAlgn="auto" hangingPunct="1">
              <a:spcAft>
                <a:spcPts val="0"/>
              </a:spcAft>
              <a:buClr>
                <a:schemeClr val="accent3"/>
              </a:buClr>
              <a:buFont typeface="Wingdings 2"/>
              <a:buNone/>
              <a:defRPr/>
            </a:pPr>
            <a:r>
              <a:rPr lang="en-US" sz="1600" dirty="0">
                <a:latin typeface="Lucida Sans Typewriter" pitchFamily="49" charset="0"/>
              </a:rPr>
              <a:t>       no</a:t>
            </a:r>
          </a:p>
          <a:p>
            <a:pPr marL="274320" indent="-274320" eaLnBrk="1" fontAlgn="auto" hangingPunct="1">
              <a:spcAft>
                <a:spcPts val="0"/>
              </a:spcAft>
              <a:buClr>
                <a:schemeClr val="accent3"/>
              </a:buClr>
              <a:buFont typeface="Wingdings 2"/>
              <a:buChar char=""/>
              <a:defRPr/>
            </a:pPr>
            <a:r>
              <a:rPr lang="en-US" dirty="0"/>
              <a:t>The query:</a:t>
            </a:r>
          </a:p>
          <a:p>
            <a:pPr marL="274320" indent="-274320" eaLnBrk="1" fontAlgn="auto" hangingPunct="1">
              <a:spcAft>
                <a:spcPts val="0"/>
              </a:spcAft>
              <a:buClr>
                <a:schemeClr val="accent3"/>
              </a:buClr>
              <a:buFont typeface="Wingdings 2"/>
              <a:buNone/>
              <a:defRPr/>
            </a:pPr>
            <a:r>
              <a:rPr lang="en-US" sz="1600" dirty="0">
                <a:latin typeface="Lucida Sans Typewriter" pitchFamily="49" charset="0"/>
              </a:rPr>
              <a:t>       ?teaches(</a:t>
            </a:r>
            <a:r>
              <a:rPr lang="en-US" sz="1600" dirty="0" err="1">
                <a:latin typeface="Lucida Sans Typewriter" pitchFamily="49" charset="0"/>
              </a:rPr>
              <a:t>X,juana</a:t>
            </a:r>
            <a:r>
              <a:rPr lang="en-US" sz="1600" dirty="0">
                <a:latin typeface="Lucida Sans Typewriter" pitchFamily="49" charset="0"/>
              </a:rPr>
              <a:t>).</a:t>
            </a:r>
          </a:p>
          <a:p>
            <a:pPr marL="274320" indent="-274320" eaLnBrk="1" fontAlgn="auto" hangingPunct="1">
              <a:spcAft>
                <a:spcPts val="0"/>
              </a:spcAft>
              <a:buClr>
                <a:schemeClr val="accent3"/>
              </a:buClr>
              <a:buFont typeface="Wingdings 2"/>
              <a:buNone/>
              <a:defRPr/>
            </a:pPr>
            <a:r>
              <a:rPr lang="en-US" dirty="0"/>
              <a:t>    produces the response:</a:t>
            </a:r>
          </a:p>
          <a:p>
            <a:pPr marL="274320" indent="-274320" eaLnBrk="1" fontAlgn="auto" hangingPunct="1">
              <a:spcAft>
                <a:spcPts val="0"/>
              </a:spcAft>
              <a:buClr>
                <a:schemeClr val="accent3"/>
              </a:buClr>
              <a:buFont typeface="Wingdings 2"/>
              <a:buNone/>
              <a:defRPr/>
            </a:pPr>
            <a:r>
              <a:rPr lang="en-US" dirty="0"/>
              <a:t>         </a:t>
            </a:r>
            <a:r>
              <a:rPr lang="en-US" sz="1600" dirty="0">
                <a:latin typeface="Lucida Sans Typewriter" pitchFamily="49" charset="0"/>
              </a:rPr>
              <a:t>X = </a:t>
            </a:r>
            <a:r>
              <a:rPr lang="en-US" sz="1600" dirty="0" err="1">
                <a:latin typeface="Lucida Sans Typewriter" pitchFamily="49" charset="0"/>
              </a:rPr>
              <a:t>patel</a:t>
            </a:r>
            <a:r>
              <a:rPr lang="en-US" sz="1600" dirty="0">
                <a:latin typeface="Lucida Sans Typewriter" pitchFamily="49" charset="0"/>
              </a:rPr>
              <a:t>;</a:t>
            </a:r>
          </a:p>
          <a:p>
            <a:pPr marL="274320" indent="-274320" eaLnBrk="1" fontAlgn="auto" hangingPunct="1">
              <a:spcAft>
                <a:spcPts val="0"/>
              </a:spcAft>
              <a:buClr>
                <a:schemeClr val="accent3"/>
              </a:buClr>
              <a:buFont typeface="Wingdings 2"/>
              <a:buNone/>
              <a:defRPr/>
            </a:pPr>
            <a:r>
              <a:rPr lang="en-US" sz="1600" dirty="0">
                <a:latin typeface="Lucida Sans Typewriter" pitchFamily="49" charset="0"/>
              </a:rPr>
              <a:t>       X = </a:t>
            </a:r>
            <a:r>
              <a:rPr lang="en-US" sz="1600" dirty="0" err="1">
                <a:latin typeface="Lucida Sans Typewriter" pitchFamily="49" charset="0"/>
              </a:rPr>
              <a:t>grossman</a:t>
            </a:r>
            <a:r>
              <a:rPr lang="en-US" sz="1600" dirty="0">
                <a:latin typeface="Lucida Sans Typewriter" pitchFamily="49" charset="0"/>
              </a:rPr>
              <a:t>;</a:t>
            </a:r>
          </a:p>
          <a:p>
            <a:pPr marL="274320" indent="-274320" eaLnBrk="1" fontAlgn="auto" hangingPunct="1">
              <a:spcAft>
                <a:spcPts val="0"/>
              </a:spcAft>
              <a:buClr>
                <a:schemeClr val="accent3"/>
              </a:buClr>
              <a:buFont typeface="Wingdings 2"/>
              <a:buNone/>
              <a:defRPr/>
            </a:pPr>
            <a:r>
              <a:rPr lang="en-US" sz="1600" dirty="0">
                <a:latin typeface="Lucida Sans Typewriter" pitchFamily="49" charset="0"/>
              </a:rPr>
              <a:t>       no</a:t>
            </a:r>
          </a:p>
          <a:p>
            <a:pPr marL="274320" indent="-274320" eaLnBrk="1" fontAlgn="auto" hangingPunct="1">
              <a:spcAft>
                <a:spcPts val="0"/>
              </a:spcAft>
              <a:buClr>
                <a:schemeClr val="accent3"/>
              </a:buClr>
              <a:buFont typeface="Wingdings 2"/>
              <a:buChar char=""/>
              <a:defRPr/>
            </a:pPr>
            <a:endParaRPr lang="en-US" dirty="0"/>
          </a:p>
        </p:txBody>
      </p:sp>
      <p:sp>
        <p:nvSpPr>
          <p:cNvPr id="4" name="TextBox 3">
            <a:extLst>
              <a:ext uri="{FF2B5EF4-FFF2-40B4-BE49-F238E27FC236}">
                <a16:creationId xmlns:a16="http://schemas.microsoft.com/office/drawing/2014/main" id="{4741C5B2-0BC6-4793-9B37-38531F31B090}"/>
              </a:ext>
            </a:extLst>
          </p:cNvPr>
          <p:cNvSpPr txBox="1"/>
          <p:nvPr/>
        </p:nvSpPr>
        <p:spPr>
          <a:xfrm>
            <a:off x="4800600" y="2895600"/>
            <a:ext cx="3505200" cy="2032000"/>
          </a:xfrm>
          <a:prstGeom prst="rect">
            <a:avLst/>
          </a:prstGeom>
          <a:noFill/>
        </p:spPr>
        <p:txBody>
          <a:bodyPr>
            <a:spAutoFit/>
          </a:bodyPr>
          <a:lstStyle/>
          <a:p>
            <a:pPr eaLnBrk="1" fontAlgn="auto" hangingPunct="1">
              <a:spcBef>
                <a:spcPts val="0"/>
              </a:spcBef>
              <a:spcAft>
                <a:spcPts val="0"/>
              </a:spcAft>
              <a:defRPr/>
            </a:pPr>
            <a:r>
              <a:rPr lang="en-US" sz="1800" dirty="0">
                <a:solidFill>
                  <a:prstClr val="black"/>
                </a:solidFill>
                <a:latin typeface="Constantia"/>
                <a:ea typeface="+mn-ea"/>
              </a:rPr>
              <a:t>The Prolog interpreter tries to find an instantiation for </a:t>
            </a:r>
            <a:r>
              <a:rPr lang="en-US" sz="1800" dirty="0">
                <a:solidFill>
                  <a:prstClr val="black"/>
                </a:solidFill>
                <a:latin typeface="Lucida Sans Typewriter" pitchFamily="49" charset="0"/>
                <a:ea typeface="+mn-ea"/>
              </a:rPr>
              <a:t>X</a:t>
            </a:r>
            <a:r>
              <a:rPr lang="en-US" sz="1800" dirty="0">
                <a:solidFill>
                  <a:prstClr val="black"/>
                </a:solidFill>
                <a:latin typeface="Constantia"/>
                <a:ea typeface="+mn-ea"/>
              </a:rPr>
              <a:t>. It does so and returns</a:t>
            </a:r>
            <a:r>
              <a:rPr lang="en-US" sz="1800" dirty="0">
                <a:solidFill>
                  <a:prstClr val="black"/>
                </a:solidFill>
                <a:latin typeface="Lucida Sans Typewriter" pitchFamily="49" charset="0"/>
                <a:ea typeface="+mn-ea"/>
              </a:rPr>
              <a:t> X = </a:t>
            </a:r>
            <a:r>
              <a:rPr lang="en-US" sz="1800" dirty="0" err="1">
                <a:solidFill>
                  <a:prstClr val="black"/>
                </a:solidFill>
                <a:latin typeface="Lucida Sans Typewriter" pitchFamily="49" charset="0"/>
                <a:ea typeface="+mn-ea"/>
              </a:rPr>
              <a:t>kevin</a:t>
            </a:r>
            <a:r>
              <a:rPr lang="en-US" sz="1800" dirty="0">
                <a:solidFill>
                  <a:prstClr val="black"/>
                </a:solidFill>
                <a:latin typeface="Lucida Sans Typewriter" pitchFamily="49" charset="0"/>
                <a:ea typeface="+mn-ea"/>
              </a:rPr>
              <a:t>. </a:t>
            </a:r>
            <a:r>
              <a:rPr lang="en-US" sz="1800" dirty="0">
                <a:solidFill>
                  <a:prstClr val="black"/>
                </a:solidFill>
                <a:latin typeface="Constantia"/>
                <a:ea typeface="+mn-ea"/>
              </a:rPr>
              <a:t>Then the user types the </a:t>
            </a:r>
            <a:r>
              <a:rPr lang="en-US" sz="1800" dirty="0">
                <a:solidFill>
                  <a:prstClr val="black"/>
                </a:solidFill>
                <a:latin typeface="Lucida Sans Typewriter" pitchFamily="49" charset="0"/>
                <a:ea typeface="+mn-ea"/>
              </a:rPr>
              <a:t>; </a:t>
            </a:r>
            <a:r>
              <a:rPr lang="en-US" sz="1800" dirty="0">
                <a:solidFill>
                  <a:prstClr val="black"/>
                </a:solidFill>
                <a:latin typeface="Constantia"/>
                <a:ea typeface="+mn-ea"/>
              </a:rPr>
              <a:t>indicating a request for another answer. When Prolog is unable to find another answer it returns </a:t>
            </a:r>
            <a:r>
              <a:rPr lang="en-US" sz="1800" dirty="0">
                <a:solidFill>
                  <a:prstClr val="black"/>
                </a:solidFill>
                <a:latin typeface="Lucida Sans Typewriter" pitchFamily="49" charset="0"/>
                <a:ea typeface="+mn-ea"/>
              </a:rPr>
              <a:t>no</a:t>
            </a:r>
            <a:r>
              <a:rPr lang="en-US" sz="1800" dirty="0">
                <a:solidFill>
                  <a:prstClr val="black"/>
                </a:solidFill>
                <a:latin typeface="Constantia"/>
                <a:ea typeface="+mn-ea"/>
              </a:rPr>
              <a:t>.</a:t>
            </a:r>
          </a:p>
        </p:txBody>
      </p:sp>
      <p:sp>
        <p:nvSpPr>
          <p:cNvPr id="2" name="灯片编号占位符 1">
            <a:extLst>
              <a:ext uri="{FF2B5EF4-FFF2-40B4-BE49-F238E27FC236}">
                <a16:creationId xmlns:a16="http://schemas.microsoft.com/office/drawing/2014/main" id="{D3F8DE39-50D2-4EF6-9295-F3524B1F410C}"/>
              </a:ext>
            </a:extLst>
          </p:cNvPr>
          <p:cNvSpPr>
            <a:spLocks noGrp="1"/>
          </p:cNvSpPr>
          <p:nvPr>
            <p:ph type="sldNum" sz="quarter" idx="12"/>
          </p:nvPr>
        </p:nvSpPr>
        <p:spPr/>
        <p:txBody>
          <a:bodyPr/>
          <a:lstStyle/>
          <a:p>
            <a:pPr>
              <a:defRPr/>
            </a:pPr>
            <a:fld id="{388718E1-E3F4-43CF-945D-5661C3EF8693}" type="slidenum">
              <a:rPr lang="en-US" altLang="zh-CN" smtClean="0"/>
              <a:pPr>
                <a:defRPr/>
              </a:pPr>
              <a:t>41</a:t>
            </a:fld>
            <a:endParaRPr lang="en-US" altLang="zh-CN"/>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altLang="zh-CN"/>
              <a:t>Logic Programming (cont)</a:t>
            </a:r>
          </a:p>
        </p:txBody>
      </p:sp>
      <p:sp>
        <p:nvSpPr>
          <p:cNvPr id="3" name="Content Placeholder 2">
            <a:extLst>
              <a:ext uri="{FF2B5EF4-FFF2-40B4-BE49-F238E27FC236}">
                <a16:creationId xmlns:a16="http://schemas.microsoft.com/office/drawing/2014/main" id="{81111B54-212E-4F3F-AF7C-73834F4DCFCF}"/>
              </a:ext>
            </a:extLst>
          </p:cNvPr>
          <p:cNvSpPr>
            <a:spLocks noGrp="1"/>
          </p:cNvSpPr>
          <p:nvPr>
            <p:ph idx="1"/>
          </p:nvPr>
        </p:nvSpPr>
        <p:spPr/>
        <p:txBody>
          <a:bodyPr>
            <a:normAutofit fontScale="92500"/>
          </a:bodyPr>
          <a:lstStyle/>
          <a:p>
            <a:pPr marL="274320" indent="-274320" eaLnBrk="1" fontAlgn="auto" hangingPunct="1">
              <a:spcAft>
                <a:spcPts val="0"/>
              </a:spcAft>
              <a:buClr>
                <a:schemeClr val="accent3"/>
              </a:buClr>
              <a:buFont typeface="Wingdings 2"/>
              <a:buChar char=""/>
              <a:defRPr/>
            </a:pPr>
            <a:endParaRPr lang="en-US" sz="1600" b="0" dirty="0">
              <a:latin typeface="Lucida Sans Typewriter" pitchFamily="49" charset="0"/>
            </a:endParaRPr>
          </a:p>
          <a:p>
            <a:pPr marL="274320" indent="-274320" eaLnBrk="1" fontAlgn="auto" hangingPunct="1">
              <a:spcAft>
                <a:spcPts val="0"/>
              </a:spcAft>
              <a:buClr>
                <a:schemeClr val="accent3"/>
              </a:buClr>
              <a:buFont typeface="Wingdings 2"/>
              <a:buChar char=""/>
              <a:defRPr/>
            </a:pPr>
            <a:r>
              <a:rPr lang="en-US" b="0" dirty="0"/>
              <a:t>The query:</a:t>
            </a:r>
          </a:p>
          <a:p>
            <a:pPr marL="274320" indent="-274320" eaLnBrk="1" fontAlgn="auto" hangingPunct="1">
              <a:spcAft>
                <a:spcPts val="0"/>
              </a:spcAft>
              <a:buClr>
                <a:schemeClr val="accent3"/>
              </a:buClr>
              <a:buFont typeface="Wingdings 2"/>
              <a:buNone/>
              <a:defRPr/>
            </a:pPr>
            <a:r>
              <a:rPr lang="en-US" sz="1600" b="0" dirty="0">
                <a:latin typeface="Lucida Sans Typewriter" pitchFamily="49" charset="0"/>
              </a:rPr>
              <a:t>       ?teaches(</a:t>
            </a:r>
            <a:r>
              <a:rPr lang="en-US" sz="1600" b="0" dirty="0" err="1">
                <a:latin typeface="Lucida Sans Typewriter" pitchFamily="49" charset="0"/>
              </a:rPr>
              <a:t>chan,X</a:t>
            </a:r>
            <a:r>
              <a:rPr lang="en-US" sz="1600" b="0" dirty="0">
                <a:latin typeface="Lucida Sans Typewriter" pitchFamily="49" charset="0"/>
              </a:rPr>
              <a:t>).</a:t>
            </a:r>
          </a:p>
          <a:p>
            <a:pPr marL="274320" indent="-274320" eaLnBrk="1" fontAlgn="auto" hangingPunct="1">
              <a:spcAft>
                <a:spcPts val="0"/>
              </a:spcAft>
              <a:buClr>
                <a:schemeClr val="accent3"/>
              </a:buClr>
              <a:buFont typeface="Wingdings 2"/>
              <a:buNone/>
              <a:defRPr/>
            </a:pPr>
            <a:r>
              <a:rPr lang="en-US" b="0" dirty="0"/>
              <a:t>    produces the response:</a:t>
            </a:r>
          </a:p>
          <a:p>
            <a:pPr marL="274320" indent="-274320" eaLnBrk="1" fontAlgn="auto" hangingPunct="1">
              <a:spcAft>
                <a:spcPts val="0"/>
              </a:spcAft>
              <a:buClr>
                <a:schemeClr val="accent3"/>
              </a:buClr>
              <a:buFont typeface="Wingdings 2"/>
              <a:buNone/>
              <a:defRPr/>
            </a:pPr>
            <a:r>
              <a:rPr lang="en-US" b="0" dirty="0"/>
              <a:t>         </a:t>
            </a:r>
            <a:r>
              <a:rPr lang="en-US" sz="1600" b="0" dirty="0">
                <a:latin typeface="Lucida Sans Typewriter" pitchFamily="49" charset="0"/>
              </a:rPr>
              <a:t>X = </a:t>
            </a:r>
            <a:r>
              <a:rPr lang="en-US" sz="1600" b="0" dirty="0" err="1">
                <a:latin typeface="Lucida Sans Typewriter" pitchFamily="49" charset="0"/>
              </a:rPr>
              <a:t>kevin</a:t>
            </a:r>
            <a:r>
              <a:rPr lang="en-US" sz="1600" b="0" dirty="0">
                <a:latin typeface="Lucida Sans Typewriter" pitchFamily="49" charset="0"/>
              </a:rPr>
              <a:t>;</a:t>
            </a:r>
          </a:p>
          <a:p>
            <a:pPr marL="274320" indent="-274320" eaLnBrk="1" fontAlgn="auto" hangingPunct="1">
              <a:spcAft>
                <a:spcPts val="0"/>
              </a:spcAft>
              <a:buClr>
                <a:schemeClr val="accent3"/>
              </a:buClr>
              <a:buFont typeface="Wingdings 2"/>
              <a:buNone/>
              <a:defRPr/>
            </a:pPr>
            <a:r>
              <a:rPr lang="en-US" sz="1600" b="0" dirty="0">
                <a:latin typeface="Lucida Sans Typewriter" pitchFamily="49" charset="0"/>
              </a:rPr>
              <a:t>       X = </a:t>
            </a:r>
            <a:r>
              <a:rPr lang="en-US" sz="1600" b="0" dirty="0" err="1">
                <a:latin typeface="Lucida Sans Typewriter" pitchFamily="49" charset="0"/>
              </a:rPr>
              <a:t>kiko</a:t>
            </a:r>
            <a:r>
              <a:rPr lang="en-US" sz="1600" b="0" dirty="0">
                <a:latin typeface="Lucida Sans Typewriter" pitchFamily="49" charset="0"/>
              </a:rPr>
              <a:t>;</a:t>
            </a:r>
          </a:p>
          <a:p>
            <a:pPr marL="274320" indent="-274320" eaLnBrk="1" fontAlgn="auto" hangingPunct="1">
              <a:spcAft>
                <a:spcPts val="0"/>
              </a:spcAft>
              <a:buClr>
                <a:schemeClr val="accent3"/>
              </a:buClr>
              <a:buFont typeface="Wingdings 2"/>
              <a:buNone/>
              <a:defRPr/>
            </a:pPr>
            <a:r>
              <a:rPr lang="en-US" sz="1600" b="0" dirty="0">
                <a:latin typeface="Lucida Sans Typewriter" pitchFamily="49" charset="0"/>
              </a:rPr>
              <a:t>       no</a:t>
            </a:r>
          </a:p>
          <a:p>
            <a:pPr marL="274320" indent="-274320" eaLnBrk="1" fontAlgn="auto" hangingPunct="1">
              <a:spcAft>
                <a:spcPts val="0"/>
              </a:spcAft>
              <a:buClr>
                <a:schemeClr val="accent3"/>
              </a:buClr>
              <a:buFont typeface="Wingdings 2"/>
              <a:buNone/>
              <a:defRPr/>
            </a:pPr>
            <a:endParaRPr lang="en-US" sz="1600" b="0" dirty="0">
              <a:latin typeface="Lucida Sans Typewriter" pitchFamily="49" charset="0"/>
            </a:endParaRPr>
          </a:p>
          <a:p>
            <a:pPr marL="274320" indent="-274320" eaLnBrk="1" fontAlgn="auto" hangingPunct="1">
              <a:spcAft>
                <a:spcPts val="0"/>
              </a:spcAft>
              <a:buClr>
                <a:schemeClr val="accent3"/>
              </a:buClr>
              <a:buFont typeface="Wingdings 2"/>
              <a:buChar char=""/>
              <a:defRPr/>
            </a:pPr>
            <a:r>
              <a:rPr lang="en-US" b="0" dirty="0"/>
              <a:t>A number of very good Prolog texts are available.  </a:t>
            </a:r>
            <a:r>
              <a:rPr lang="en-US" b="0" i="1" dirty="0"/>
              <a:t>Learn Prolog Now! </a:t>
            </a:r>
            <a:r>
              <a:rPr lang="en-US" b="0" dirty="0"/>
              <a:t>is one such text with a free online version at  </a:t>
            </a:r>
            <a:r>
              <a:rPr lang="en-US" b="0" dirty="0">
                <a:hlinkClick r:id="rId2"/>
              </a:rPr>
              <a:t>http://www.learnprolognow.org/</a:t>
            </a:r>
            <a:endParaRPr lang="en-US" b="0" dirty="0"/>
          </a:p>
          <a:p>
            <a:pPr marL="274320" indent="-274320" eaLnBrk="1" fontAlgn="auto" hangingPunct="1">
              <a:spcAft>
                <a:spcPts val="0"/>
              </a:spcAft>
              <a:buClr>
                <a:schemeClr val="accent3"/>
              </a:buClr>
              <a:buFont typeface="Wingdings 2"/>
              <a:buChar char=""/>
              <a:defRPr/>
            </a:pPr>
            <a:r>
              <a:rPr lang="en-US" b="0" dirty="0"/>
              <a:t>There is much more to Prolog and to the entire field of logic programming.</a:t>
            </a:r>
          </a:p>
        </p:txBody>
      </p:sp>
      <p:sp>
        <p:nvSpPr>
          <p:cNvPr id="2" name="灯片编号占位符 1">
            <a:extLst>
              <a:ext uri="{FF2B5EF4-FFF2-40B4-BE49-F238E27FC236}">
                <a16:creationId xmlns:a16="http://schemas.microsoft.com/office/drawing/2014/main" id="{24C52616-FEE0-41AD-B807-D0BF368B23D6}"/>
              </a:ext>
            </a:extLst>
          </p:cNvPr>
          <p:cNvSpPr>
            <a:spLocks noGrp="1"/>
          </p:cNvSpPr>
          <p:nvPr>
            <p:ph type="sldNum" sz="quarter" idx="12"/>
          </p:nvPr>
        </p:nvSpPr>
        <p:spPr/>
        <p:txBody>
          <a:bodyPr/>
          <a:lstStyle/>
          <a:p>
            <a:pPr>
              <a:defRPr/>
            </a:pPr>
            <a:fld id="{388718E1-E3F4-43CF-945D-5661C3EF8693}" type="slidenum">
              <a:rPr lang="en-US" altLang="zh-CN" smtClean="0"/>
              <a:pPr>
                <a:defRPr/>
              </a:pPr>
              <a:t>42</a:t>
            </a:fld>
            <a:endParaRPr lang="en-US" altLang="zh-CN"/>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noChangeArrowheads="1"/>
          </p:cNvSpPr>
          <p:nvPr>
            <p:ph type="title"/>
          </p:nvPr>
        </p:nvSpPr>
        <p:spPr/>
        <p:txBody>
          <a:bodyPr/>
          <a:lstStyle/>
          <a:p>
            <a:pPr eaLnBrk="1" hangingPunct="1"/>
            <a:r>
              <a:rPr lang="en-US" altLang="zh-CN" sz="3600" dirty="0"/>
              <a:t>Uniqueness Quantifier (</a:t>
            </a:r>
            <a:r>
              <a:rPr lang="en-US" altLang="zh-CN" sz="3600" i="1" dirty="0"/>
              <a:t>optional</a:t>
            </a:r>
            <a:r>
              <a:rPr lang="en-US" altLang="zh-CN" sz="3600" dirty="0"/>
              <a:t>)</a:t>
            </a:r>
          </a:p>
        </p:txBody>
      </p:sp>
      <p:sp>
        <p:nvSpPr>
          <p:cNvPr id="116739" name="Content Placeholder 2"/>
          <p:cNvSpPr>
            <a:spLocks noGrp="1" noChangeArrowheads="1"/>
          </p:cNvSpPr>
          <p:nvPr>
            <p:ph idx="1"/>
          </p:nvPr>
        </p:nvSpPr>
        <p:spPr/>
        <p:txBody>
          <a:bodyPr/>
          <a:lstStyle/>
          <a:p>
            <a:pPr eaLnBrk="1" hangingPunct="1">
              <a:lnSpc>
                <a:spcPct val="90000"/>
              </a:lnSpc>
            </a:pPr>
            <a:r>
              <a:rPr lang="en-US" altLang="zh-CN" sz="2200" b="0" dirty="0">
                <a:sym typeface="Symbol" panose="05050102010706020507" pitchFamily="18" charset="2"/>
              </a:rPr>
              <a:t>!</a:t>
            </a:r>
            <a:r>
              <a:rPr lang="en-US" altLang="zh-CN" sz="2200" b="0" i="1" dirty="0">
                <a:sym typeface="Symbol" panose="05050102010706020507" pitchFamily="18" charset="2"/>
              </a:rPr>
              <a:t>x P</a:t>
            </a:r>
            <a:r>
              <a:rPr lang="en-US" altLang="zh-CN" sz="2200" b="0" dirty="0">
                <a:sym typeface="Symbol" panose="05050102010706020507" pitchFamily="18" charset="2"/>
              </a:rPr>
              <a:t>(</a:t>
            </a:r>
            <a:r>
              <a:rPr lang="en-US" altLang="zh-CN" sz="2200" b="0" i="1" dirty="0">
                <a:sym typeface="Symbol" panose="05050102010706020507" pitchFamily="18" charset="2"/>
              </a:rPr>
              <a:t>x</a:t>
            </a:r>
            <a:r>
              <a:rPr lang="en-US" altLang="zh-CN" sz="2200" b="0" dirty="0">
                <a:sym typeface="Symbol" panose="05050102010706020507" pitchFamily="18" charset="2"/>
              </a:rPr>
              <a:t>) means that </a:t>
            </a:r>
            <a:r>
              <a:rPr lang="en-US" altLang="zh-CN" sz="2200" b="0" i="1" dirty="0"/>
              <a:t>P</a:t>
            </a:r>
            <a:r>
              <a:rPr lang="en-US" altLang="zh-CN" sz="2200" b="0" dirty="0"/>
              <a:t>(</a:t>
            </a:r>
            <a:r>
              <a:rPr lang="en-US" altLang="zh-CN" sz="2200" b="0" i="1" dirty="0">
                <a:latin typeface="Bookman"/>
              </a:rPr>
              <a:t>x</a:t>
            </a:r>
            <a:r>
              <a:rPr lang="en-US" altLang="zh-CN" sz="2200" b="0" dirty="0"/>
              <a:t>) is true for </a:t>
            </a:r>
            <a:r>
              <a:rPr lang="en-US" altLang="zh-CN" sz="2200" b="0" u="sng" dirty="0"/>
              <a:t>one and only one</a:t>
            </a:r>
            <a:r>
              <a:rPr lang="en-US" altLang="zh-CN" sz="2200" b="0" dirty="0"/>
              <a:t> </a:t>
            </a:r>
            <a:r>
              <a:rPr lang="en-US" altLang="zh-CN" sz="2200" b="0" i="1" dirty="0">
                <a:latin typeface="Bookman"/>
              </a:rPr>
              <a:t>x </a:t>
            </a:r>
            <a:r>
              <a:rPr lang="en-US" altLang="zh-CN" sz="2200" b="0" dirty="0"/>
              <a:t>in the universe of discourse.</a:t>
            </a:r>
            <a:endParaRPr lang="en-US" altLang="zh-CN" sz="2200" b="0" i="1" dirty="0"/>
          </a:p>
          <a:p>
            <a:pPr eaLnBrk="1" hangingPunct="1">
              <a:lnSpc>
                <a:spcPct val="90000"/>
              </a:lnSpc>
            </a:pPr>
            <a:r>
              <a:rPr lang="en-US" altLang="zh-CN" sz="2200" b="0" dirty="0"/>
              <a:t>This is commonly expressed in English in the following equivalent ways:</a:t>
            </a:r>
          </a:p>
          <a:p>
            <a:pPr lvl="1" eaLnBrk="1" hangingPunct="1">
              <a:lnSpc>
                <a:spcPct val="90000"/>
              </a:lnSpc>
            </a:pPr>
            <a:r>
              <a:rPr lang="en-US" altLang="zh-CN" sz="2000" b="0" dirty="0"/>
              <a:t>“There is a unique </a:t>
            </a:r>
            <a:r>
              <a:rPr lang="en-US" altLang="zh-CN" sz="2000" b="0" i="1" dirty="0">
                <a:latin typeface="Bookman"/>
              </a:rPr>
              <a:t>x</a:t>
            </a:r>
            <a:r>
              <a:rPr lang="en-US" altLang="zh-CN" sz="2000" b="0" i="1" dirty="0"/>
              <a:t> </a:t>
            </a:r>
            <a:r>
              <a:rPr lang="en-US" altLang="zh-CN" sz="2000" b="0" dirty="0"/>
              <a:t>such that </a:t>
            </a:r>
            <a:r>
              <a:rPr lang="en-US" altLang="zh-CN" sz="2000" b="0" i="1" dirty="0"/>
              <a:t>P</a:t>
            </a:r>
            <a:r>
              <a:rPr lang="en-US" altLang="zh-CN" sz="2000" b="0" dirty="0"/>
              <a:t>(</a:t>
            </a:r>
            <a:r>
              <a:rPr lang="en-US" altLang="zh-CN" sz="2000" b="0" i="1" dirty="0">
                <a:latin typeface="Bookman"/>
              </a:rPr>
              <a:t>x</a:t>
            </a:r>
            <a:r>
              <a:rPr lang="en-US" altLang="zh-CN" sz="2000" b="0" dirty="0"/>
              <a:t>).” </a:t>
            </a:r>
          </a:p>
          <a:p>
            <a:pPr lvl="1" eaLnBrk="1" hangingPunct="1">
              <a:lnSpc>
                <a:spcPct val="90000"/>
              </a:lnSpc>
            </a:pPr>
            <a:r>
              <a:rPr lang="en-US" altLang="zh-CN" sz="2000" b="0" dirty="0"/>
              <a:t>“There is one and only one </a:t>
            </a:r>
            <a:r>
              <a:rPr lang="en-US" altLang="zh-CN" sz="2000" b="0" i="1" dirty="0">
                <a:latin typeface="Bookman"/>
              </a:rPr>
              <a:t>x</a:t>
            </a:r>
            <a:r>
              <a:rPr lang="en-US" altLang="zh-CN" sz="2000" b="0" dirty="0"/>
              <a:t> such that </a:t>
            </a:r>
            <a:r>
              <a:rPr lang="en-US" altLang="zh-CN" sz="2000" b="0" i="1" dirty="0"/>
              <a:t>P</a:t>
            </a:r>
            <a:r>
              <a:rPr lang="en-US" altLang="zh-CN" sz="2000" b="0" dirty="0"/>
              <a:t>(</a:t>
            </a:r>
            <a:r>
              <a:rPr lang="en-US" altLang="zh-CN" sz="2000" b="0" i="1" dirty="0">
                <a:latin typeface="Bookman"/>
              </a:rPr>
              <a:t>x</a:t>
            </a:r>
            <a:r>
              <a:rPr lang="en-US" altLang="zh-CN" sz="2000" b="0" dirty="0"/>
              <a:t>)”</a:t>
            </a:r>
          </a:p>
          <a:p>
            <a:pPr eaLnBrk="1" hangingPunct="1">
              <a:lnSpc>
                <a:spcPct val="90000"/>
              </a:lnSpc>
            </a:pPr>
            <a:r>
              <a:rPr lang="en-US" altLang="zh-CN" sz="2200" b="0" dirty="0"/>
              <a:t>Examples:</a:t>
            </a:r>
          </a:p>
          <a:p>
            <a:pPr lvl="1" eaLnBrk="1" hangingPunct="1">
              <a:lnSpc>
                <a:spcPct val="90000"/>
              </a:lnSpc>
              <a:buFont typeface="Calibri" panose="020F0502020204030204" pitchFamily="34" charset="0"/>
              <a:buAutoNum type="arabicPeriod"/>
            </a:pPr>
            <a:r>
              <a:rPr lang="en-US" altLang="zh-CN" sz="2000" b="0" dirty="0"/>
              <a:t>If </a:t>
            </a:r>
            <a:r>
              <a:rPr lang="en-US" altLang="zh-CN" sz="2000" b="0" i="1" dirty="0"/>
              <a:t>P(x)</a:t>
            </a:r>
            <a:r>
              <a:rPr lang="en-US" altLang="zh-CN" sz="2000" b="0" dirty="0"/>
              <a:t> denotes  “</a:t>
            </a:r>
            <a:r>
              <a:rPr lang="en-US" altLang="zh-CN" sz="2000" b="0" i="1" dirty="0"/>
              <a:t>x</a:t>
            </a:r>
            <a:r>
              <a:rPr lang="en-US" altLang="zh-CN" sz="2000" b="0" dirty="0"/>
              <a:t> + </a:t>
            </a:r>
            <a:r>
              <a:rPr lang="en-US" altLang="zh-CN" sz="2000" b="0" dirty="0">
                <a:latin typeface="Cambria Math" panose="02040503050406030204" pitchFamily="18" charset="0"/>
              </a:rPr>
              <a:t>1</a:t>
            </a:r>
            <a:r>
              <a:rPr lang="en-US" altLang="zh-CN" sz="2000" b="0" dirty="0"/>
              <a:t> = </a:t>
            </a:r>
            <a:r>
              <a:rPr lang="en-US" altLang="zh-CN" sz="2000" b="0" dirty="0">
                <a:latin typeface="Cambria Math" panose="02040503050406030204" pitchFamily="18" charset="0"/>
              </a:rPr>
              <a:t>0”  and U is the integers, then </a:t>
            </a:r>
            <a:r>
              <a:rPr lang="en-US" altLang="zh-CN" sz="2000" b="0" dirty="0">
                <a:sym typeface="Symbol" panose="05050102010706020507" pitchFamily="18" charset="2"/>
              </a:rPr>
              <a:t>!</a:t>
            </a:r>
            <a:r>
              <a:rPr lang="en-US" altLang="zh-CN" sz="2000" b="0" i="1" dirty="0">
                <a:sym typeface="Symbol" panose="05050102010706020507" pitchFamily="18" charset="2"/>
              </a:rPr>
              <a:t>x P</a:t>
            </a:r>
            <a:r>
              <a:rPr lang="en-US" altLang="zh-CN" sz="2000" b="0" dirty="0">
                <a:sym typeface="Symbol" panose="05050102010706020507" pitchFamily="18" charset="2"/>
              </a:rPr>
              <a:t>(</a:t>
            </a:r>
            <a:r>
              <a:rPr lang="en-US" altLang="zh-CN" sz="2000" b="0" i="1" dirty="0">
                <a:sym typeface="Symbol" panose="05050102010706020507" pitchFamily="18" charset="2"/>
              </a:rPr>
              <a:t>x</a:t>
            </a:r>
            <a:r>
              <a:rPr lang="en-US" altLang="zh-CN" sz="2000" b="0" dirty="0">
                <a:sym typeface="Symbol" panose="05050102010706020507" pitchFamily="18" charset="2"/>
              </a:rPr>
              <a:t>) is true. </a:t>
            </a:r>
          </a:p>
          <a:p>
            <a:pPr lvl="1" eaLnBrk="1" hangingPunct="1">
              <a:lnSpc>
                <a:spcPct val="90000"/>
              </a:lnSpc>
              <a:buFont typeface="Calibri" panose="020F0502020204030204" pitchFamily="34" charset="0"/>
              <a:buAutoNum type="arabicPeriod"/>
            </a:pPr>
            <a:r>
              <a:rPr lang="en-US" altLang="zh-CN" sz="2000" b="0" dirty="0">
                <a:sym typeface="Symbol" panose="05050102010706020507" pitchFamily="18" charset="2"/>
              </a:rPr>
              <a:t>But if </a:t>
            </a:r>
            <a:r>
              <a:rPr lang="en-US" altLang="zh-CN" sz="2000" b="0" i="1" dirty="0"/>
              <a:t>P(x)</a:t>
            </a:r>
            <a:r>
              <a:rPr lang="en-US" altLang="zh-CN" sz="2000" b="0" dirty="0"/>
              <a:t> denotes  “</a:t>
            </a:r>
            <a:r>
              <a:rPr lang="en-US" altLang="zh-CN" sz="2000" b="0" i="1" dirty="0"/>
              <a:t>x</a:t>
            </a:r>
            <a:r>
              <a:rPr lang="en-US" altLang="zh-CN" sz="2000" b="0" dirty="0"/>
              <a:t> &gt; </a:t>
            </a:r>
            <a:r>
              <a:rPr lang="en-US" altLang="zh-CN" sz="2000" b="0" dirty="0">
                <a:latin typeface="Cambria Math" panose="02040503050406030204" pitchFamily="18" charset="0"/>
              </a:rPr>
              <a:t>0,”  then </a:t>
            </a:r>
            <a:r>
              <a:rPr lang="en-US" altLang="zh-CN" sz="2000" b="0" dirty="0">
                <a:sym typeface="Symbol" panose="05050102010706020507" pitchFamily="18" charset="2"/>
              </a:rPr>
              <a:t>!</a:t>
            </a:r>
            <a:r>
              <a:rPr lang="en-US" altLang="zh-CN" sz="2000" b="0" i="1" dirty="0">
                <a:sym typeface="Symbol" panose="05050102010706020507" pitchFamily="18" charset="2"/>
              </a:rPr>
              <a:t>x P</a:t>
            </a:r>
            <a:r>
              <a:rPr lang="en-US" altLang="zh-CN" sz="2000" b="0" dirty="0">
                <a:sym typeface="Symbol" panose="05050102010706020507" pitchFamily="18" charset="2"/>
              </a:rPr>
              <a:t>(</a:t>
            </a:r>
            <a:r>
              <a:rPr lang="en-US" altLang="zh-CN" sz="2000" b="0" i="1" dirty="0">
                <a:sym typeface="Symbol" panose="05050102010706020507" pitchFamily="18" charset="2"/>
              </a:rPr>
              <a:t>x</a:t>
            </a:r>
            <a:r>
              <a:rPr lang="en-US" altLang="zh-CN" sz="2000" b="0" dirty="0">
                <a:sym typeface="Symbol" panose="05050102010706020507" pitchFamily="18" charset="2"/>
              </a:rPr>
              <a:t>) is false.</a:t>
            </a:r>
            <a:endParaRPr lang="en-US" altLang="zh-CN" sz="2000" b="0" dirty="0"/>
          </a:p>
          <a:p>
            <a:pPr eaLnBrk="1" hangingPunct="1">
              <a:lnSpc>
                <a:spcPct val="90000"/>
              </a:lnSpc>
            </a:pPr>
            <a:r>
              <a:rPr lang="en-US" altLang="zh-CN" sz="2200" b="0" dirty="0"/>
              <a:t>The uniqueness quantifier is not really needed as the restriction that there is a unique </a:t>
            </a:r>
            <a:r>
              <a:rPr lang="en-US" altLang="zh-CN" sz="2200" b="0" i="1" dirty="0"/>
              <a:t>x</a:t>
            </a:r>
            <a:r>
              <a:rPr lang="en-US" altLang="zh-CN" sz="2200" b="0" dirty="0"/>
              <a:t> such that </a:t>
            </a:r>
            <a:r>
              <a:rPr lang="en-US" altLang="zh-CN" sz="2200" b="0" i="1" dirty="0"/>
              <a:t>P</a:t>
            </a:r>
            <a:r>
              <a:rPr lang="en-US" altLang="zh-CN" sz="2200" b="0" dirty="0"/>
              <a:t>(</a:t>
            </a:r>
            <a:r>
              <a:rPr lang="en-US" altLang="zh-CN" sz="2200" b="0" i="1" dirty="0"/>
              <a:t>x</a:t>
            </a:r>
            <a:r>
              <a:rPr lang="en-US" altLang="zh-CN" sz="2200" b="0" dirty="0"/>
              <a:t>) can be expressed as:  </a:t>
            </a:r>
          </a:p>
          <a:p>
            <a:pPr eaLnBrk="1" hangingPunct="1">
              <a:lnSpc>
                <a:spcPct val="90000"/>
              </a:lnSpc>
              <a:buFont typeface="Wingdings 2" panose="05020102010507070707" pitchFamily="18" charset="2"/>
              <a:buNone/>
            </a:pPr>
            <a:r>
              <a:rPr lang="en-US" altLang="zh-CN" sz="2200" b="0" dirty="0">
                <a:sym typeface="Symbol" panose="05050102010706020507" pitchFamily="18" charset="2"/>
              </a:rPr>
              <a:t>                               </a:t>
            </a:r>
            <a:r>
              <a:rPr lang="en-US" altLang="zh-CN" sz="2200" b="0" i="1" dirty="0">
                <a:sym typeface="Symbol" panose="05050102010706020507" pitchFamily="18" charset="2"/>
              </a:rPr>
              <a:t>x</a:t>
            </a:r>
            <a:r>
              <a:rPr lang="en-US" altLang="zh-CN" sz="2200" b="0" dirty="0">
                <a:sym typeface="Symbol" panose="05050102010706020507" pitchFamily="18" charset="2"/>
              </a:rPr>
              <a:t> (</a:t>
            </a:r>
            <a:r>
              <a:rPr lang="en-US" altLang="zh-CN" sz="2200" b="0" i="1" dirty="0">
                <a:sym typeface="Symbol" panose="05050102010706020507" pitchFamily="18" charset="2"/>
              </a:rPr>
              <a:t>P</a:t>
            </a:r>
            <a:r>
              <a:rPr lang="en-US" altLang="zh-CN" sz="2200" b="0" dirty="0">
                <a:sym typeface="Symbol" panose="05050102010706020507" pitchFamily="18" charset="2"/>
              </a:rPr>
              <a:t>(</a:t>
            </a:r>
            <a:r>
              <a:rPr lang="en-US" altLang="zh-CN" sz="2200" b="0" i="1" dirty="0">
                <a:sym typeface="Symbol" panose="05050102010706020507" pitchFamily="18" charset="2"/>
              </a:rPr>
              <a:t>x</a:t>
            </a:r>
            <a:r>
              <a:rPr lang="en-US" altLang="zh-CN" sz="2200" b="0" dirty="0">
                <a:sym typeface="Symbol" panose="05050102010706020507" pitchFamily="18" charset="2"/>
              </a:rPr>
              <a:t>) </a:t>
            </a:r>
            <a:r>
              <a:rPr lang="en-US" altLang="zh-CN" sz="2200" b="0" dirty="0">
                <a:latin typeface="Cambria Math" panose="02040503050406030204" pitchFamily="18" charset="0"/>
                <a:sym typeface="Symbol" panose="05050102010706020507" pitchFamily="18" charset="2"/>
              </a:rPr>
              <a:t>∧</a:t>
            </a:r>
            <a:r>
              <a:rPr lang="en-US" altLang="zh-CN" sz="2200" b="0" dirty="0">
                <a:sym typeface="Symbol" panose="05050102010706020507" pitchFamily="18" charset="2"/>
              </a:rPr>
              <a:t></a:t>
            </a:r>
            <a:r>
              <a:rPr lang="en-US" altLang="zh-CN" sz="2200" b="0" i="1" dirty="0">
                <a:sym typeface="Symbol" panose="05050102010706020507" pitchFamily="18" charset="2"/>
              </a:rPr>
              <a:t>y</a:t>
            </a:r>
            <a:r>
              <a:rPr lang="en-US" altLang="zh-CN" sz="2200" b="0" dirty="0">
                <a:sym typeface="Symbol" panose="05050102010706020507" pitchFamily="18" charset="2"/>
              </a:rPr>
              <a:t> (</a:t>
            </a:r>
            <a:r>
              <a:rPr lang="en-US" altLang="zh-CN" sz="2200" b="0" i="1" dirty="0">
                <a:sym typeface="Symbol" panose="05050102010706020507" pitchFamily="18" charset="2"/>
              </a:rPr>
              <a:t>P</a:t>
            </a:r>
            <a:r>
              <a:rPr lang="en-US" altLang="zh-CN" sz="2200" b="0" dirty="0">
                <a:sym typeface="Symbol" panose="05050102010706020507" pitchFamily="18" charset="2"/>
              </a:rPr>
              <a:t>(</a:t>
            </a:r>
            <a:r>
              <a:rPr lang="en-US" altLang="zh-CN" sz="2200" b="0" i="1" dirty="0">
                <a:sym typeface="Symbol" panose="05050102010706020507" pitchFamily="18" charset="2"/>
              </a:rPr>
              <a:t>y</a:t>
            </a:r>
            <a:r>
              <a:rPr lang="en-US" altLang="zh-CN" sz="2200" b="0" dirty="0">
                <a:sym typeface="Symbol" panose="05050102010706020507" pitchFamily="18" charset="2"/>
              </a:rPr>
              <a:t>) </a:t>
            </a:r>
            <a:r>
              <a:rPr lang="en-US" altLang="zh-CN" sz="2200" b="0" dirty="0">
                <a:latin typeface="Cambria Math" panose="02040503050406030204" pitchFamily="18" charset="0"/>
                <a:sym typeface="Symbol" panose="05050102010706020507" pitchFamily="18" charset="2"/>
              </a:rPr>
              <a:t>→ </a:t>
            </a:r>
            <a:r>
              <a:rPr lang="en-US" altLang="zh-CN" sz="2200" b="0" i="1" dirty="0">
                <a:latin typeface="Cambria Math" panose="02040503050406030204" pitchFamily="18" charset="0"/>
                <a:sym typeface="Symbol" panose="05050102010706020507" pitchFamily="18" charset="2"/>
              </a:rPr>
              <a:t>y </a:t>
            </a:r>
            <a:r>
              <a:rPr lang="en-US" altLang="zh-CN" sz="2200" b="0" dirty="0">
                <a:latin typeface="Cambria Math" panose="02040503050406030204" pitchFamily="18" charset="0"/>
                <a:sym typeface="Symbol" panose="05050102010706020507" pitchFamily="18" charset="2"/>
              </a:rPr>
              <a:t>=</a:t>
            </a:r>
            <a:r>
              <a:rPr lang="en-US" altLang="zh-CN" sz="2200" b="0" i="1" dirty="0">
                <a:latin typeface="Cambria Math" panose="02040503050406030204" pitchFamily="18" charset="0"/>
                <a:sym typeface="Symbol" panose="05050102010706020507" pitchFamily="18" charset="2"/>
              </a:rPr>
              <a:t>x</a:t>
            </a:r>
            <a:r>
              <a:rPr lang="en-US" altLang="zh-CN" sz="2200" b="0" dirty="0">
                <a:latin typeface="Cambria Math" panose="02040503050406030204" pitchFamily="18" charset="0"/>
                <a:sym typeface="Symbol" panose="05050102010706020507" pitchFamily="18" charset="2"/>
              </a:rPr>
              <a:t>))</a:t>
            </a:r>
            <a:endParaRPr lang="en-US" altLang="zh-CN" sz="2200" b="0" dirty="0"/>
          </a:p>
        </p:txBody>
      </p:sp>
      <p:sp>
        <p:nvSpPr>
          <p:cNvPr id="2" name="灯片编号占位符 1">
            <a:extLst>
              <a:ext uri="{FF2B5EF4-FFF2-40B4-BE49-F238E27FC236}">
                <a16:creationId xmlns:a16="http://schemas.microsoft.com/office/drawing/2014/main" id="{C5C5064E-DE8B-4DC5-8EE5-BD947EE744F5}"/>
              </a:ext>
            </a:extLst>
          </p:cNvPr>
          <p:cNvSpPr>
            <a:spLocks noGrp="1"/>
          </p:cNvSpPr>
          <p:nvPr>
            <p:ph type="sldNum" sz="quarter" idx="12"/>
          </p:nvPr>
        </p:nvSpPr>
        <p:spPr/>
        <p:txBody>
          <a:bodyPr/>
          <a:lstStyle/>
          <a:p>
            <a:pPr>
              <a:defRPr/>
            </a:pPr>
            <a:fld id="{59ED569F-2F06-480B-BA3C-0CB384A7CB2F}" type="slidenum">
              <a:rPr lang="en-US" altLang="zh-CN" smtClean="0"/>
              <a:pPr>
                <a:defRPr/>
              </a:pPr>
              <a:t>43</a:t>
            </a:fld>
            <a:endParaRPr lang="en-US" altLang="zh-CN"/>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7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673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673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673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673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673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6739">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6739">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67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DED92-0F08-41D5-A9A5-D415EA7552FF}"/>
              </a:ext>
            </a:extLst>
          </p:cNvPr>
          <p:cNvSpPr>
            <a:spLocks noGrp="1"/>
          </p:cNvSpPr>
          <p:nvPr>
            <p:ph type="ctrTitle"/>
          </p:nvPr>
        </p:nvSpPr>
        <p:spPr/>
        <p:txBody>
          <a:bodyPr/>
          <a:lstStyle/>
          <a:p>
            <a:pPr eaLnBrk="1" fontAlgn="auto" hangingPunct="1">
              <a:spcAft>
                <a:spcPts val="0"/>
              </a:spcAft>
              <a:defRPr/>
            </a:pPr>
            <a:r>
              <a:rPr lang="en-US" dirty="0"/>
              <a:t>Predicates and Quantifiers</a:t>
            </a:r>
          </a:p>
        </p:txBody>
      </p:sp>
      <p:sp>
        <p:nvSpPr>
          <p:cNvPr id="57347" name="Subtitle 2"/>
          <p:cNvSpPr>
            <a:spLocks noGrp="1"/>
          </p:cNvSpPr>
          <p:nvPr>
            <p:ph type="subTitle" idx="1"/>
          </p:nvPr>
        </p:nvSpPr>
        <p:spPr>
          <a:xfrm>
            <a:off x="533400" y="3228975"/>
            <a:ext cx="7854950" cy="1752600"/>
          </a:xfrm>
        </p:spPr>
        <p:txBody>
          <a:bodyPr/>
          <a:lstStyle/>
          <a:p>
            <a:pPr marR="0" eaLnBrk="1" hangingPunct="1"/>
            <a:r>
              <a:rPr lang="en-US" altLang="zh-CN" dirty="0"/>
              <a:t>Section 1.5</a:t>
            </a:r>
          </a:p>
        </p:txBody>
      </p:sp>
      <p:sp>
        <p:nvSpPr>
          <p:cNvPr id="3" name="灯片编号占位符 2">
            <a:extLst>
              <a:ext uri="{FF2B5EF4-FFF2-40B4-BE49-F238E27FC236}">
                <a16:creationId xmlns:a16="http://schemas.microsoft.com/office/drawing/2014/main" id="{459905D8-A139-42F9-96E4-0B1EAF0F45B2}"/>
              </a:ext>
            </a:extLst>
          </p:cNvPr>
          <p:cNvSpPr>
            <a:spLocks noGrp="1"/>
          </p:cNvSpPr>
          <p:nvPr>
            <p:ph type="sldNum" sz="quarter" idx="12"/>
          </p:nvPr>
        </p:nvSpPr>
        <p:spPr/>
        <p:txBody>
          <a:bodyPr/>
          <a:lstStyle/>
          <a:p>
            <a:pPr>
              <a:defRPr/>
            </a:pPr>
            <a:fld id="{19727A84-64EA-4B29-9AA2-46FE0F380E14}" type="slidenum">
              <a:rPr lang="en-US" altLang="zh-CN" smtClean="0"/>
              <a:pPr>
                <a:defRPr/>
              </a:pPr>
              <a:t>44</a:t>
            </a:fld>
            <a:endParaRPr lang="en-US" altLang="zh-CN"/>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defRPr/>
            </a:pPr>
            <a:r>
              <a:rPr lang="en-US" altLang="zh-CN" sz="3600" b="1" dirty="0">
                <a:effectLst>
                  <a:outerShdw blurRad="38100" dist="38100" dir="2700000" algn="tl">
                    <a:srgbClr val="000000">
                      <a:alpha val="43137"/>
                    </a:srgbClr>
                  </a:outerShdw>
                </a:effectLst>
              </a:rPr>
              <a:t>1 The Foundations: Logic and Proofs</a:t>
            </a:r>
          </a:p>
        </p:txBody>
      </p:sp>
      <p:sp>
        <p:nvSpPr>
          <p:cNvPr id="4099" name="Rectangle 3"/>
          <p:cNvSpPr>
            <a:spLocks noGrp="1" noChangeArrowheads="1"/>
          </p:cNvSpPr>
          <p:nvPr>
            <p:ph type="body" idx="1"/>
          </p:nvPr>
        </p:nvSpPr>
        <p:spPr>
          <a:xfrm>
            <a:off x="684213" y="1196975"/>
            <a:ext cx="8229600" cy="4525963"/>
          </a:xfrm>
        </p:spPr>
        <p:txBody>
          <a:bodyPr/>
          <a:lstStyle/>
          <a:p>
            <a:pPr marL="0" indent="0" eaLnBrk="1" hangingPunct="1">
              <a:buFontTx/>
              <a:buNone/>
              <a:defRPr/>
            </a:pPr>
            <a:r>
              <a:rPr lang="en-US" altLang="zh-CN" b="1" dirty="0">
                <a:effectLst>
                  <a:outerShdw blurRad="38100" dist="38100" dir="2700000" algn="tl">
                    <a:srgbClr val="000000">
                      <a:alpha val="43137"/>
                    </a:srgbClr>
                  </a:outerShdw>
                </a:effectLst>
              </a:rPr>
              <a:t>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1.1 Propositional Logic </a:t>
            </a:r>
          </a:p>
          <a:p>
            <a:pPr marL="0" indent="0" eaLnBrk="1" hangingPunct="1">
              <a:buFontTx/>
              <a:buNone/>
              <a:defRPr/>
            </a:pPr>
            <a:r>
              <a:rPr lang="en-US" altLang="zh-CN" b="1" dirty="0">
                <a:effectLst>
                  <a:outerShdw blurRad="38100" dist="38100" dir="2700000" algn="tl">
                    <a:srgbClr val="000000">
                      <a:alpha val="43137"/>
                    </a:srgbClr>
                  </a:outerShdw>
                </a:effectLst>
              </a:rPr>
              <a:t>1.2Applications of Propositional Logic</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1.3 Propositional Equivalences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1.4 Predicates and Quantifiers </a:t>
            </a:r>
            <a:br>
              <a:rPr lang="en-US" altLang="zh-CN" b="1" dirty="0">
                <a:effectLst>
                  <a:outerShdw blurRad="38100" dist="38100" dir="2700000" algn="tl">
                    <a:srgbClr val="000000">
                      <a:alpha val="43137"/>
                    </a:srgbClr>
                  </a:outerShdw>
                </a:effectLst>
              </a:rPr>
            </a:br>
            <a:r>
              <a:rPr lang="en-US" altLang="zh-CN" b="1" dirty="0">
                <a:solidFill>
                  <a:srgbClr val="FF0000"/>
                </a:solidFill>
                <a:effectLst>
                  <a:outerShdw blurRad="38100" dist="38100" dir="2700000" algn="tl">
                    <a:srgbClr val="000000">
                      <a:alpha val="43137"/>
                    </a:srgbClr>
                  </a:outerShdw>
                </a:effectLst>
              </a:rPr>
              <a:t>1.5 Nested Quantifiers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1.6 Rules of Inference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1.7 Introduction to Proofs </a:t>
            </a:r>
            <a:br>
              <a:rPr lang="en-US" altLang="zh-CN" b="1" dirty="0">
                <a:effectLst>
                  <a:outerShdw blurRad="38100" dist="38100" dir="2700000" algn="tl">
                    <a:srgbClr val="000000">
                      <a:alpha val="43137"/>
                    </a:srgbClr>
                  </a:outerShdw>
                </a:effectLst>
              </a:rPr>
            </a:br>
            <a:r>
              <a:rPr lang="en-US" altLang="zh-CN" b="1" dirty="0">
                <a:effectLst>
                  <a:outerShdw blurRad="38100" dist="38100" dir="2700000" algn="tl">
                    <a:srgbClr val="000000">
                      <a:alpha val="43137"/>
                    </a:srgbClr>
                  </a:outerShdw>
                </a:effectLst>
              </a:rPr>
              <a:t>1.8 Proof Methods and Strategy </a:t>
            </a:r>
          </a:p>
        </p:txBody>
      </p:sp>
      <p:pic>
        <p:nvPicPr>
          <p:cNvPr id="3" name="Richard Clayderman - Music Box Dancer.mp3">
            <a:hlinkClick r:id="" action="ppaction://media"/>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3924300" y="6045200"/>
            <a:ext cx="4064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a:extLst>
              <a:ext uri="{FF2B5EF4-FFF2-40B4-BE49-F238E27FC236}">
                <a16:creationId xmlns:a16="http://schemas.microsoft.com/office/drawing/2014/main" id="{C0F9371B-615A-4DAB-B531-73D6DF05F88C}"/>
              </a:ext>
            </a:extLst>
          </p:cNvPr>
          <p:cNvSpPr>
            <a:spLocks noGrp="1"/>
          </p:cNvSpPr>
          <p:nvPr>
            <p:ph type="sldNum" sz="quarter" idx="12"/>
          </p:nvPr>
        </p:nvSpPr>
        <p:spPr/>
        <p:txBody>
          <a:bodyPr/>
          <a:lstStyle/>
          <a:p>
            <a:pPr>
              <a:defRPr/>
            </a:pPr>
            <a:fld id="{388718E1-E3F4-43CF-945D-5661C3EF8693}" type="slidenum">
              <a:rPr lang="en-US" altLang="zh-CN" smtClean="0"/>
              <a:pPr>
                <a:defRPr/>
              </a:pPr>
              <a:t>45</a:t>
            </a:fld>
            <a:endParaRPr lang="en-US" altLang="zh-CN"/>
          </a:p>
        </p:txBody>
      </p:sp>
    </p:spTree>
    <p:extLst>
      <p:ext uri="{BB962C8B-B14F-4D97-AF65-F5344CB8AC3E}">
        <p14:creationId xmlns:p14="http://schemas.microsoft.com/office/powerpoint/2010/main" val="983416188"/>
      </p:ext>
    </p:extLst>
  </p:cSld>
  <p:clrMapOvr>
    <a:masterClrMapping/>
  </p:clrMapOvr>
  <p:transition spd="slow"/>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nodeType="clickPar">
                      <p:stCondLst>
                        <p:cond delay="0"/>
                      </p:stCondLst>
                      <p:childTnLst>
                        <p:par>
                          <p:cTn id="4" fill="hold" nodeType="withGroup">
                            <p:stCondLst>
                              <p:cond delay="0"/>
                            </p:stCondLst>
                            <p:childTnLst>
                              <p:par>
                                <p:cTn id="5" presetID="1" presetClass="mediacall" presetSubtype="0" fill="hold" nodeType="clickEffect">
                                  <p:stCondLst>
                                    <p:cond delay="0"/>
                                  </p:stCondLst>
                                  <p:childTnLst>
                                    <p:cmd type="call" cmd="playFrom(0.0)">
                                      <p:cBhvr>
                                        <p:cTn id="6" dur="185939" fill="hold"/>
                                        <p:tgtEl>
                                          <p:spTgt spid="3"/>
                                        </p:tgtEl>
                                      </p:cBhvr>
                                    </p:cmd>
                                  </p:childTnLst>
                                </p:cTn>
                              </p:par>
                            </p:childTnLst>
                          </p:cTn>
                        </p:par>
                      </p:childTnLst>
                    </p:cTn>
                  </p:par>
                </p:childTnLst>
              </p:cTn>
              <p:nextCondLst>
                <p:cond evt="onClick" delay="0">
                  <p:tgtEl>
                    <p:spTgt spid="3"/>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3"/>
          <p:cNvSpPr>
            <a:spLocks noGrp="1" noChangeArrowheads="1"/>
          </p:cNvSpPr>
          <p:nvPr>
            <p:ph type="body" idx="1"/>
          </p:nvPr>
        </p:nvSpPr>
        <p:spPr>
          <a:xfrm>
            <a:off x="611560" y="1916832"/>
            <a:ext cx="8208838" cy="3600400"/>
          </a:xfrm>
        </p:spPr>
        <p:txBody>
          <a:bodyPr/>
          <a:lstStyle/>
          <a:p>
            <a:pPr eaLnBrk="1" hangingPunct="1"/>
            <a:r>
              <a:rPr lang="en-US" altLang="zh-CN" sz="3600" b="0" dirty="0"/>
              <a:t>Let Q(x, y, z) be the statement "x + y = z." What are the truth values of the statements </a:t>
            </a:r>
          </a:p>
          <a:p>
            <a:pPr eaLnBrk="1" hangingPunct="1"/>
            <a:r>
              <a:rPr lang="en-US" altLang="zh-CN" sz="3600" b="0" dirty="0"/>
              <a:t> </a:t>
            </a:r>
            <a:r>
              <a:rPr lang="en-US" altLang="zh-CN" sz="3600" b="0" dirty="0">
                <a:solidFill>
                  <a:schemeClr val="accent2"/>
                </a:solidFill>
                <a:sym typeface="Symbol" panose="05050102010706020507" pitchFamily="18" charset="2"/>
              </a:rPr>
              <a:t></a:t>
            </a:r>
            <a:r>
              <a:rPr lang="en-US" altLang="zh-CN" sz="3600" b="0" dirty="0" err="1"/>
              <a:t>x</a:t>
            </a:r>
            <a:r>
              <a:rPr lang="en-US" altLang="zh-CN" sz="3600" b="0" dirty="0" err="1">
                <a:solidFill>
                  <a:schemeClr val="accent2"/>
                </a:solidFill>
                <a:sym typeface="Symbol" panose="05050102010706020507" pitchFamily="18" charset="2"/>
              </a:rPr>
              <a:t></a:t>
            </a:r>
            <a:r>
              <a:rPr lang="en-US" altLang="zh-CN" sz="3600" b="0" dirty="0" err="1"/>
              <a:t>y</a:t>
            </a:r>
            <a:r>
              <a:rPr lang="en-US" altLang="zh-CN" sz="3600" b="0" dirty="0" err="1">
                <a:solidFill>
                  <a:schemeClr val="accent2"/>
                </a:solidFill>
                <a:sym typeface="Symbol" panose="05050102010706020507" pitchFamily="18" charset="2"/>
              </a:rPr>
              <a:t></a:t>
            </a:r>
            <a:r>
              <a:rPr lang="en-US" altLang="zh-CN" sz="3600" b="0" dirty="0" err="1"/>
              <a:t>zQ</a:t>
            </a:r>
            <a:r>
              <a:rPr lang="en-US" altLang="zh-CN" sz="3600" b="0" dirty="0"/>
              <a:t>(x, y, z) and </a:t>
            </a:r>
            <a:br>
              <a:rPr lang="en-US" altLang="zh-CN" sz="3600" b="0" dirty="0"/>
            </a:br>
            <a:r>
              <a:rPr lang="en-US" altLang="zh-CN" sz="3600" b="0" dirty="0"/>
              <a:t>  </a:t>
            </a:r>
            <a:r>
              <a:rPr lang="en-US" altLang="zh-CN" sz="3600" b="0" dirty="0">
                <a:solidFill>
                  <a:schemeClr val="accent2"/>
                </a:solidFill>
                <a:sym typeface="Symbol" panose="05050102010706020507" pitchFamily="18" charset="2"/>
              </a:rPr>
              <a:t></a:t>
            </a:r>
            <a:r>
              <a:rPr lang="en-US" altLang="zh-CN" sz="3600" b="0" dirty="0" err="1"/>
              <a:t>z</a:t>
            </a:r>
            <a:r>
              <a:rPr lang="en-US" altLang="zh-CN" sz="3600" b="0" dirty="0" err="1">
                <a:solidFill>
                  <a:schemeClr val="accent2"/>
                </a:solidFill>
                <a:sym typeface="Symbol" panose="05050102010706020507" pitchFamily="18" charset="2"/>
              </a:rPr>
              <a:t></a:t>
            </a:r>
            <a:r>
              <a:rPr lang="en-US" altLang="zh-CN" sz="3600" b="0" dirty="0" err="1"/>
              <a:t>x</a:t>
            </a:r>
            <a:r>
              <a:rPr lang="en-US" altLang="zh-CN" sz="3600" b="0" dirty="0" err="1">
                <a:solidFill>
                  <a:schemeClr val="accent2"/>
                </a:solidFill>
                <a:sym typeface="Symbol" panose="05050102010706020507" pitchFamily="18" charset="2"/>
              </a:rPr>
              <a:t></a:t>
            </a:r>
            <a:r>
              <a:rPr lang="en-US" altLang="zh-CN" sz="3600" b="0" dirty="0" err="1"/>
              <a:t>yQ</a:t>
            </a:r>
            <a:r>
              <a:rPr lang="en-US" altLang="zh-CN" sz="3600" b="0" dirty="0"/>
              <a:t>(x, y, z) ?</a:t>
            </a:r>
          </a:p>
        </p:txBody>
      </p:sp>
      <p:sp>
        <p:nvSpPr>
          <p:cNvPr id="141325" name="Rectangle 14"/>
          <p:cNvSpPr>
            <a:spLocks noGrp="1" noChangeArrowheads="1"/>
          </p:cNvSpPr>
          <p:nvPr>
            <p:ph type="title"/>
          </p:nvPr>
        </p:nvSpPr>
        <p:spPr>
          <a:xfrm>
            <a:off x="457200" y="-92571"/>
            <a:ext cx="8229600" cy="1143000"/>
          </a:xfrm>
        </p:spPr>
        <p:txBody>
          <a:bodyPr/>
          <a:lstStyle/>
          <a:p>
            <a:pPr eaLnBrk="1" hangingPunct="1"/>
            <a:r>
              <a:rPr lang="zh-CN" altLang="en-US" dirty="0"/>
              <a:t>量词嵌套</a:t>
            </a:r>
            <a:endParaRPr lang="zh-CN" altLang="zh-CN" dirty="0"/>
          </a:p>
        </p:txBody>
      </p:sp>
      <p:sp>
        <p:nvSpPr>
          <p:cNvPr id="2" name="灯片编号占位符 1">
            <a:extLst>
              <a:ext uri="{FF2B5EF4-FFF2-40B4-BE49-F238E27FC236}">
                <a16:creationId xmlns:a16="http://schemas.microsoft.com/office/drawing/2014/main" id="{8CED1355-45BA-402D-93FB-FE2096DB862D}"/>
              </a:ext>
            </a:extLst>
          </p:cNvPr>
          <p:cNvSpPr>
            <a:spLocks noGrp="1"/>
          </p:cNvSpPr>
          <p:nvPr>
            <p:ph type="sldNum" sz="quarter" idx="12"/>
          </p:nvPr>
        </p:nvSpPr>
        <p:spPr/>
        <p:txBody>
          <a:bodyPr/>
          <a:lstStyle/>
          <a:p>
            <a:pPr>
              <a:defRPr/>
            </a:pPr>
            <a:fld id="{59ED569F-2F06-480B-BA3C-0CB384A7CB2F}" type="slidenum">
              <a:rPr lang="en-US" altLang="zh-CN" smtClean="0"/>
              <a:pPr>
                <a:defRPr/>
              </a:pPr>
              <a:t>46</a:t>
            </a:fld>
            <a:endParaRPr lang="en-US" altLang="zh-CN"/>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457200" y="0"/>
            <a:ext cx="8229600" cy="1143000"/>
          </a:xfrm>
        </p:spPr>
        <p:txBody>
          <a:bodyPr/>
          <a:lstStyle/>
          <a:p>
            <a:pPr eaLnBrk="1" hangingPunct="1"/>
            <a:r>
              <a:rPr lang="en-US" altLang="zh-CN" b="1" dirty="0">
                <a:effectLst>
                  <a:outerShdw blurRad="38100" dist="38100" dir="2700000" algn="tl">
                    <a:srgbClr val="000000">
                      <a:alpha val="43137"/>
                    </a:srgbClr>
                  </a:outerShdw>
                </a:effectLst>
              </a:rPr>
              <a:t>Quantifier Equivalence Laws</a:t>
            </a:r>
          </a:p>
        </p:txBody>
      </p:sp>
      <p:sp>
        <p:nvSpPr>
          <p:cNvPr id="147459" name="Rectangle 3"/>
          <p:cNvSpPr>
            <a:spLocks noGrp="1" noChangeArrowheads="1"/>
          </p:cNvSpPr>
          <p:nvPr>
            <p:ph type="body" idx="1"/>
          </p:nvPr>
        </p:nvSpPr>
        <p:spPr>
          <a:xfrm>
            <a:off x="503040" y="1484784"/>
            <a:ext cx="8640960" cy="4267200"/>
          </a:xfrm>
        </p:spPr>
        <p:txBody>
          <a:bodyPr/>
          <a:lstStyle/>
          <a:p>
            <a:pPr eaLnBrk="1" hangingPunct="1">
              <a:buFont typeface="Wingdings" panose="05000000000000000000" pitchFamily="2" charset="2"/>
              <a:buChar char="n"/>
            </a:pPr>
            <a:r>
              <a:rPr lang="en-US" altLang="zh-CN" sz="3600" b="0" dirty="0"/>
              <a:t>Expanding quantifiers: If </a:t>
            </a:r>
            <a:r>
              <a:rPr lang="en-US" altLang="zh-CN" sz="3600" b="0" dirty="0" err="1"/>
              <a:t>u.d</a:t>
            </a:r>
            <a:r>
              <a:rPr lang="en-US" altLang="zh-CN" sz="3600" b="0" dirty="0"/>
              <a:t>.=</a:t>
            </a:r>
            <a:r>
              <a:rPr lang="en-US" altLang="zh-CN" sz="3600" b="0" dirty="0" err="1"/>
              <a:t>a,b,c</a:t>
            </a:r>
            <a:r>
              <a:rPr lang="en-US" altLang="zh-CN" sz="3600" b="0" dirty="0"/>
              <a:t>,</a:t>
            </a:r>
            <a:r>
              <a:rPr lang="en-US" altLang="zh-CN" sz="3600" b="0" dirty="0">
                <a:latin typeface="Times New Roman" panose="02020603050405020304" pitchFamily="18" charset="0"/>
              </a:rPr>
              <a:t>…</a:t>
            </a:r>
            <a:r>
              <a:rPr lang="en-US" altLang="zh-CN" sz="3600" b="0" dirty="0"/>
              <a:t> </a:t>
            </a:r>
            <a:br>
              <a:rPr lang="en-US" altLang="zh-CN" sz="3600" b="0" dirty="0"/>
            </a:br>
            <a:r>
              <a:rPr lang="en-US" altLang="zh-CN" sz="3600" b="0" dirty="0">
                <a:solidFill>
                  <a:schemeClr val="accent2"/>
                </a:solidFill>
                <a:sym typeface="Symbol" panose="05050102010706020507" pitchFamily="18" charset="2"/>
              </a:rPr>
              <a:t></a:t>
            </a:r>
            <a:r>
              <a:rPr lang="en-US" altLang="zh-CN" sz="3600" b="0" i="1" dirty="0">
                <a:solidFill>
                  <a:schemeClr val="accent2"/>
                </a:solidFill>
                <a:sym typeface="Symbol" panose="05050102010706020507" pitchFamily="18" charset="2"/>
              </a:rPr>
              <a:t>x P</a:t>
            </a:r>
            <a:r>
              <a:rPr lang="en-US" altLang="zh-CN" sz="3600" b="0" dirty="0">
                <a:solidFill>
                  <a:schemeClr val="accent2"/>
                </a:solidFill>
                <a:sym typeface="Symbol" panose="05050102010706020507" pitchFamily="18" charset="2"/>
              </a:rPr>
              <a:t>(</a:t>
            </a:r>
            <a:r>
              <a:rPr lang="en-US" altLang="zh-CN" sz="3600" b="0" i="1" dirty="0">
                <a:solidFill>
                  <a:schemeClr val="accent2"/>
                </a:solidFill>
                <a:sym typeface="Symbol" panose="05050102010706020507" pitchFamily="18" charset="2"/>
              </a:rPr>
              <a:t>x</a:t>
            </a:r>
            <a:r>
              <a:rPr lang="en-US" altLang="zh-CN" sz="3600" b="0" dirty="0">
                <a:solidFill>
                  <a:schemeClr val="accent2"/>
                </a:solidFill>
                <a:sym typeface="Symbol" panose="05050102010706020507" pitchFamily="18" charset="2"/>
              </a:rPr>
              <a:t>)  </a:t>
            </a:r>
            <a:r>
              <a:rPr lang="en-US" altLang="zh-CN" sz="3600" b="0" i="1" dirty="0">
                <a:solidFill>
                  <a:schemeClr val="accent2"/>
                </a:solidFill>
                <a:sym typeface="Symbol" panose="05050102010706020507" pitchFamily="18" charset="2"/>
              </a:rPr>
              <a:t>P</a:t>
            </a:r>
            <a:r>
              <a:rPr lang="en-US" altLang="zh-CN" sz="3600" b="0" dirty="0">
                <a:solidFill>
                  <a:schemeClr val="accent2"/>
                </a:solidFill>
                <a:sym typeface="Symbol" panose="05050102010706020507" pitchFamily="18" charset="2"/>
              </a:rPr>
              <a:t>(a)</a:t>
            </a:r>
            <a:r>
              <a:rPr lang="en-US" altLang="zh-CN" sz="3600" b="0" i="1" dirty="0">
                <a:solidFill>
                  <a:schemeClr val="accent2"/>
                </a:solidFill>
                <a:sym typeface="Symbol" panose="05050102010706020507" pitchFamily="18" charset="2"/>
              </a:rPr>
              <a:t>P</a:t>
            </a:r>
            <a:r>
              <a:rPr lang="en-US" altLang="zh-CN" sz="3600" b="0" dirty="0">
                <a:solidFill>
                  <a:schemeClr val="accent2"/>
                </a:solidFill>
                <a:sym typeface="Symbol" panose="05050102010706020507" pitchFamily="18" charset="2"/>
              </a:rPr>
              <a:t>(b)</a:t>
            </a:r>
            <a:r>
              <a:rPr lang="en-US" altLang="zh-CN" sz="3600" b="0" i="1" dirty="0">
                <a:solidFill>
                  <a:schemeClr val="accent2"/>
                </a:solidFill>
                <a:sym typeface="Symbol" panose="05050102010706020507" pitchFamily="18" charset="2"/>
              </a:rPr>
              <a:t>P</a:t>
            </a:r>
            <a:r>
              <a:rPr lang="en-US" altLang="zh-CN" sz="3600" b="0" dirty="0">
                <a:solidFill>
                  <a:schemeClr val="accent2"/>
                </a:solidFill>
                <a:sym typeface="Symbol" panose="05050102010706020507" pitchFamily="18" charset="2"/>
              </a:rPr>
              <a:t>(c) </a:t>
            </a:r>
            <a:r>
              <a:rPr lang="en-US" altLang="zh-CN" sz="3600" b="0" dirty="0">
                <a:solidFill>
                  <a:schemeClr val="accent2"/>
                </a:solidFill>
                <a:latin typeface="Times New Roman" panose="02020603050405020304" pitchFamily="18" charset="0"/>
                <a:sym typeface="Symbol" panose="05050102010706020507" pitchFamily="18" charset="2"/>
              </a:rPr>
              <a:t>…</a:t>
            </a:r>
            <a:r>
              <a:rPr lang="en-US" altLang="zh-CN" sz="3600" b="0" dirty="0">
                <a:solidFill>
                  <a:schemeClr val="accent2"/>
                </a:solidFill>
                <a:sym typeface="Symbol" panose="05050102010706020507" pitchFamily="18" charset="2"/>
              </a:rPr>
              <a:t> </a:t>
            </a:r>
            <a:br>
              <a:rPr lang="en-US" altLang="zh-CN" sz="3600" b="0" dirty="0">
                <a:solidFill>
                  <a:schemeClr val="accent2"/>
                </a:solidFill>
                <a:sym typeface="Symbol" panose="05050102010706020507" pitchFamily="18" charset="2"/>
              </a:rPr>
            </a:br>
            <a:r>
              <a:rPr lang="en-US" altLang="zh-CN" sz="3600" b="0" dirty="0">
                <a:solidFill>
                  <a:schemeClr val="accent2"/>
                </a:solidFill>
                <a:sym typeface="Symbol" panose="05050102010706020507" pitchFamily="18" charset="2"/>
              </a:rPr>
              <a:t></a:t>
            </a:r>
            <a:r>
              <a:rPr lang="en-US" altLang="zh-CN" sz="3600" b="0" i="1" dirty="0">
                <a:solidFill>
                  <a:schemeClr val="accent2"/>
                </a:solidFill>
                <a:sym typeface="Symbol" panose="05050102010706020507" pitchFamily="18" charset="2"/>
              </a:rPr>
              <a:t>x P</a:t>
            </a:r>
            <a:r>
              <a:rPr lang="en-US" altLang="zh-CN" sz="3600" b="0" dirty="0">
                <a:solidFill>
                  <a:schemeClr val="accent2"/>
                </a:solidFill>
                <a:sym typeface="Symbol" panose="05050102010706020507" pitchFamily="18" charset="2"/>
              </a:rPr>
              <a:t>(</a:t>
            </a:r>
            <a:r>
              <a:rPr lang="en-US" altLang="zh-CN" sz="3600" b="0" i="1" dirty="0">
                <a:solidFill>
                  <a:schemeClr val="accent2"/>
                </a:solidFill>
                <a:sym typeface="Symbol" panose="05050102010706020507" pitchFamily="18" charset="2"/>
              </a:rPr>
              <a:t>x</a:t>
            </a:r>
            <a:r>
              <a:rPr lang="en-US" altLang="zh-CN" sz="3600" b="0" dirty="0">
                <a:solidFill>
                  <a:schemeClr val="accent2"/>
                </a:solidFill>
                <a:sym typeface="Symbol" panose="05050102010706020507" pitchFamily="18" charset="2"/>
              </a:rPr>
              <a:t>)  </a:t>
            </a:r>
            <a:r>
              <a:rPr lang="en-US" altLang="zh-CN" sz="3600" b="0" i="1" dirty="0">
                <a:solidFill>
                  <a:schemeClr val="accent2"/>
                </a:solidFill>
                <a:sym typeface="Symbol" panose="05050102010706020507" pitchFamily="18" charset="2"/>
              </a:rPr>
              <a:t>P</a:t>
            </a:r>
            <a:r>
              <a:rPr lang="en-US" altLang="zh-CN" sz="3600" b="0" dirty="0">
                <a:solidFill>
                  <a:schemeClr val="accent2"/>
                </a:solidFill>
                <a:sym typeface="Symbol" panose="05050102010706020507" pitchFamily="18" charset="2"/>
              </a:rPr>
              <a:t>(a)</a:t>
            </a:r>
            <a:r>
              <a:rPr lang="en-US" altLang="zh-CN" sz="3600" b="0" i="1" dirty="0">
                <a:solidFill>
                  <a:schemeClr val="accent2"/>
                </a:solidFill>
                <a:sym typeface="Symbol" panose="05050102010706020507" pitchFamily="18" charset="2"/>
              </a:rPr>
              <a:t>P</a:t>
            </a:r>
            <a:r>
              <a:rPr lang="en-US" altLang="zh-CN" sz="3600" b="0" dirty="0">
                <a:solidFill>
                  <a:schemeClr val="accent2"/>
                </a:solidFill>
                <a:sym typeface="Symbol" panose="05050102010706020507" pitchFamily="18" charset="2"/>
              </a:rPr>
              <a:t>(b)</a:t>
            </a:r>
            <a:r>
              <a:rPr lang="en-US" altLang="zh-CN" sz="3600" b="0" i="1" dirty="0">
                <a:solidFill>
                  <a:schemeClr val="accent2"/>
                </a:solidFill>
                <a:sym typeface="Symbol" panose="05050102010706020507" pitchFamily="18" charset="2"/>
              </a:rPr>
              <a:t>P</a:t>
            </a:r>
            <a:r>
              <a:rPr lang="en-US" altLang="zh-CN" sz="3600" b="0" dirty="0">
                <a:solidFill>
                  <a:schemeClr val="accent2"/>
                </a:solidFill>
                <a:sym typeface="Symbol" panose="05050102010706020507" pitchFamily="18" charset="2"/>
              </a:rPr>
              <a:t>(c)  </a:t>
            </a:r>
            <a:r>
              <a:rPr lang="en-US" altLang="zh-CN" sz="3600" b="0" dirty="0">
                <a:solidFill>
                  <a:schemeClr val="accent2"/>
                </a:solidFill>
                <a:latin typeface="Times New Roman" panose="02020603050405020304" pitchFamily="18" charset="0"/>
                <a:sym typeface="Symbol" panose="05050102010706020507" pitchFamily="18" charset="2"/>
              </a:rPr>
              <a:t>…</a:t>
            </a:r>
            <a:endParaRPr lang="en-US" altLang="zh-CN" sz="3600" b="0" dirty="0">
              <a:solidFill>
                <a:schemeClr val="accent2"/>
              </a:solidFill>
              <a:sym typeface="Symbol" panose="05050102010706020507" pitchFamily="18" charset="2"/>
            </a:endParaRPr>
          </a:p>
          <a:p>
            <a:pPr eaLnBrk="1" hangingPunct="1"/>
            <a:r>
              <a:rPr lang="en-US" altLang="zh-CN" sz="3600" b="0" dirty="0">
                <a:sym typeface="Symbol" panose="05050102010706020507" pitchFamily="18" charset="2"/>
              </a:rPr>
              <a:t>From those, we can prove the laws:</a:t>
            </a:r>
            <a:br>
              <a:rPr lang="en-US" altLang="zh-CN" sz="3600" b="0" dirty="0">
                <a:sym typeface="Symbol" panose="05050102010706020507" pitchFamily="18" charset="2"/>
              </a:rPr>
            </a:br>
            <a:r>
              <a:rPr lang="en-US" altLang="zh-CN" sz="3600" b="0" dirty="0">
                <a:solidFill>
                  <a:schemeClr val="accent2"/>
                </a:solidFill>
                <a:sym typeface="Symbol" panose="05050102010706020507" pitchFamily="18" charset="2"/>
              </a:rPr>
              <a:t></a:t>
            </a:r>
            <a:r>
              <a:rPr lang="en-US" altLang="zh-CN" sz="3600" b="0" i="1" dirty="0">
                <a:solidFill>
                  <a:schemeClr val="accent2"/>
                </a:solidFill>
                <a:sym typeface="Symbol" panose="05050102010706020507" pitchFamily="18" charset="2"/>
              </a:rPr>
              <a:t>x P</a:t>
            </a:r>
            <a:r>
              <a:rPr lang="en-US" altLang="zh-CN" sz="3600" b="0" dirty="0">
                <a:solidFill>
                  <a:schemeClr val="accent2"/>
                </a:solidFill>
                <a:sym typeface="Symbol" panose="05050102010706020507" pitchFamily="18" charset="2"/>
              </a:rPr>
              <a:t>(</a:t>
            </a:r>
            <a:r>
              <a:rPr lang="en-US" altLang="zh-CN" sz="3600" b="0" i="1" dirty="0">
                <a:solidFill>
                  <a:schemeClr val="accent2"/>
                </a:solidFill>
                <a:sym typeface="Symbol" panose="05050102010706020507" pitchFamily="18" charset="2"/>
              </a:rPr>
              <a:t>x</a:t>
            </a:r>
            <a:r>
              <a:rPr lang="en-US" altLang="zh-CN" sz="3600" b="0" dirty="0">
                <a:solidFill>
                  <a:schemeClr val="accent2"/>
                </a:solidFill>
                <a:sym typeface="Symbol" panose="05050102010706020507" pitchFamily="18" charset="2"/>
              </a:rPr>
              <a:t>)  </a:t>
            </a:r>
            <a:r>
              <a:rPr lang="en-US" altLang="zh-CN" sz="3600" b="0" i="1" dirty="0">
                <a:solidFill>
                  <a:schemeClr val="accent2"/>
                </a:solidFill>
                <a:sym typeface="Symbol" panose="05050102010706020507" pitchFamily="18" charset="2"/>
              </a:rPr>
              <a:t>x </a:t>
            </a:r>
            <a:r>
              <a:rPr lang="en-US" altLang="zh-CN" sz="3600" b="0" dirty="0">
                <a:solidFill>
                  <a:schemeClr val="accent2"/>
                </a:solidFill>
                <a:sym typeface="Symbol" panose="05050102010706020507" pitchFamily="18" charset="2"/>
              </a:rPr>
              <a:t></a:t>
            </a:r>
            <a:r>
              <a:rPr lang="en-US" altLang="zh-CN" sz="3600" b="0" i="1" dirty="0">
                <a:solidFill>
                  <a:schemeClr val="accent2"/>
                </a:solidFill>
                <a:sym typeface="Symbol" panose="05050102010706020507" pitchFamily="18" charset="2"/>
              </a:rPr>
              <a:t>P</a:t>
            </a:r>
            <a:r>
              <a:rPr lang="en-US" altLang="zh-CN" sz="3600" b="0" dirty="0">
                <a:solidFill>
                  <a:schemeClr val="accent2"/>
                </a:solidFill>
                <a:sym typeface="Symbol" panose="05050102010706020507" pitchFamily="18" charset="2"/>
              </a:rPr>
              <a:t>(</a:t>
            </a:r>
            <a:r>
              <a:rPr lang="en-US" altLang="zh-CN" sz="3600" b="0" i="1" dirty="0">
                <a:solidFill>
                  <a:schemeClr val="accent2"/>
                </a:solidFill>
                <a:sym typeface="Symbol" panose="05050102010706020507" pitchFamily="18" charset="2"/>
              </a:rPr>
              <a:t>x</a:t>
            </a:r>
            <a:r>
              <a:rPr lang="en-US" altLang="zh-CN" sz="3600" b="0" dirty="0">
                <a:solidFill>
                  <a:schemeClr val="accent2"/>
                </a:solidFill>
                <a:sym typeface="Symbol" panose="05050102010706020507" pitchFamily="18" charset="2"/>
              </a:rPr>
              <a:t>)</a:t>
            </a:r>
            <a:br>
              <a:rPr lang="en-US" altLang="zh-CN" sz="3600" b="0" dirty="0">
                <a:solidFill>
                  <a:schemeClr val="accent2"/>
                </a:solidFill>
                <a:sym typeface="Symbol" panose="05050102010706020507" pitchFamily="18" charset="2"/>
              </a:rPr>
            </a:br>
            <a:r>
              <a:rPr lang="en-US" altLang="zh-CN" sz="3600" b="0" dirty="0">
                <a:solidFill>
                  <a:schemeClr val="accent2"/>
                </a:solidFill>
                <a:sym typeface="Symbol" panose="05050102010706020507" pitchFamily="18" charset="2"/>
              </a:rPr>
              <a:t></a:t>
            </a:r>
            <a:r>
              <a:rPr lang="en-US" altLang="zh-CN" sz="3600" b="0" i="1" dirty="0">
                <a:solidFill>
                  <a:schemeClr val="accent2"/>
                </a:solidFill>
                <a:sym typeface="Symbol" panose="05050102010706020507" pitchFamily="18" charset="2"/>
              </a:rPr>
              <a:t>x P</a:t>
            </a:r>
            <a:r>
              <a:rPr lang="en-US" altLang="zh-CN" sz="3600" b="0" dirty="0">
                <a:solidFill>
                  <a:schemeClr val="accent2"/>
                </a:solidFill>
                <a:sym typeface="Symbol" panose="05050102010706020507" pitchFamily="18" charset="2"/>
              </a:rPr>
              <a:t>(</a:t>
            </a:r>
            <a:r>
              <a:rPr lang="en-US" altLang="zh-CN" sz="3600" b="0" i="1" dirty="0">
                <a:solidFill>
                  <a:schemeClr val="accent2"/>
                </a:solidFill>
                <a:sym typeface="Symbol" panose="05050102010706020507" pitchFamily="18" charset="2"/>
              </a:rPr>
              <a:t>x</a:t>
            </a:r>
            <a:r>
              <a:rPr lang="en-US" altLang="zh-CN" sz="3600" b="0" dirty="0">
                <a:solidFill>
                  <a:schemeClr val="accent2"/>
                </a:solidFill>
                <a:sym typeface="Symbol" panose="05050102010706020507" pitchFamily="18" charset="2"/>
              </a:rPr>
              <a:t>)  </a:t>
            </a:r>
            <a:r>
              <a:rPr lang="en-US" altLang="zh-CN" sz="3600" b="0" i="1" dirty="0">
                <a:solidFill>
                  <a:schemeClr val="accent2"/>
                </a:solidFill>
                <a:sym typeface="Symbol" panose="05050102010706020507" pitchFamily="18" charset="2"/>
              </a:rPr>
              <a:t>x </a:t>
            </a:r>
            <a:r>
              <a:rPr lang="en-US" altLang="zh-CN" sz="3600" b="0" dirty="0">
                <a:solidFill>
                  <a:schemeClr val="accent2"/>
                </a:solidFill>
                <a:sym typeface="Symbol" panose="05050102010706020507" pitchFamily="18" charset="2"/>
              </a:rPr>
              <a:t></a:t>
            </a:r>
            <a:r>
              <a:rPr lang="en-US" altLang="zh-CN" sz="3600" b="0" i="1" dirty="0">
                <a:solidFill>
                  <a:schemeClr val="accent2"/>
                </a:solidFill>
                <a:sym typeface="Symbol" panose="05050102010706020507" pitchFamily="18" charset="2"/>
              </a:rPr>
              <a:t>P</a:t>
            </a:r>
            <a:r>
              <a:rPr lang="en-US" altLang="zh-CN" sz="3600" b="0" dirty="0">
                <a:solidFill>
                  <a:schemeClr val="accent2"/>
                </a:solidFill>
                <a:sym typeface="Symbol" panose="05050102010706020507" pitchFamily="18" charset="2"/>
              </a:rPr>
              <a:t>(</a:t>
            </a:r>
            <a:r>
              <a:rPr lang="en-US" altLang="zh-CN" sz="3600" b="0" i="1" dirty="0">
                <a:solidFill>
                  <a:schemeClr val="accent2"/>
                </a:solidFill>
                <a:sym typeface="Symbol" panose="05050102010706020507" pitchFamily="18" charset="2"/>
              </a:rPr>
              <a:t>x</a:t>
            </a:r>
            <a:r>
              <a:rPr lang="en-US" altLang="zh-CN" sz="3600" b="0" dirty="0">
                <a:solidFill>
                  <a:schemeClr val="accent2"/>
                </a:solidFill>
                <a:sym typeface="Symbol" panose="05050102010706020507" pitchFamily="18" charset="2"/>
              </a:rPr>
              <a:t>)</a:t>
            </a:r>
          </a:p>
        </p:txBody>
      </p:sp>
      <p:sp>
        <p:nvSpPr>
          <p:cNvPr id="147461" name="Text Box 5"/>
          <p:cNvSpPr txBox="1">
            <a:spLocks noChangeArrowheads="1"/>
          </p:cNvSpPr>
          <p:nvPr/>
        </p:nvSpPr>
        <p:spPr bwMode="auto">
          <a:xfrm>
            <a:off x="6122988" y="76200"/>
            <a:ext cx="294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#3 – Predicate Logic</a:t>
            </a:r>
          </a:p>
        </p:txBody>
      </p:sp>
      <p:sp>
        <p:nvSpPr>
          <p:cNvPr id="2" name="灯片编号占位符 1">
            <a:extLst>
              <a:ext uri="{FF2B5EF4-FFF2-40B4-BE49-F238E27FC236}">
                <a16:creationId xmlns:a16="http://schemas.microsoft.com/office/drawing/2014/main" id="{73F3DAE8-6085-45E5-9066-68228C39257B}"/>
              </a:ext>
            </a:extLst>
          </p:cNvPr>
          <p:cNvSpPr>
            <a:spLocks noGrp="1"/>
          </p:cNvSpPr>
          <p:nvPr>
            <p:ph type="sldNum" sz="quarter" idx="12"/>
          </p:nvPr>
        </p:nvSpPr>
        <p:spPr/>
        <p:txBody>
          <a:bodyPr/>
          <a:lstStyle/>
          <a:p>
            <a:pPr>
              <a:defRPr/>
            </a:pPr>
            <a:fld id="{59ED569F-2F06-480B-BA3C-0CB384A7CB2F}" type="slidenum">
              <a:rPr lang="en-US" altLang="zh-CN" smtClean="0"/>
              <a:pPr>
                <a:defRPr/>
              </a:pPr>
              <a:t>47</a:t>
            </a:fld>
            <a:endParaRPr lang="en-US" altLang="zh-CN"/>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lstStyle/>
          <a:p>
            <a:pPr eaLnBrk="1" hangingPunct="1"/>
            <a:r>
              <a:rPr lang="en-US" altLang="zh-CN" b="1" dirty="0">
                <a:effectLst>
                  <a:outerShdw blurRad="38100" dist="38100" dir="2700000" algn="tl">
                    <a:srgbClr val="000000">
                      <a:alpha val="43137"/>
                    </a:srgbClr>
                  </a:outerShdw>
                </a:effectLst>
              </a:rPr>
              <a:t>Negating nested quantifiers</a:t>
            </a:r>
          </a:p>
        </p:txBody>
      </p:sp>
      <p:graphicFrame>
        <p:nvGraphicFramePr>
          <p:cNvPr id="149509" name="Object 6"/>
          <p:cNvGraphicFramePr>
            <a:graphicFrameLocks noGrp="1" noChangeAspect="1"/>
          </p:cNvGraphicFramePr>
          <p:nvPr>
            <p:ph sz="half" idx="2"/>
            <p:extLst>
              <p:ext uri="{D42A27DB-BD31-4B8C-83A1-F6EECF244321}">
                <p14:modId xmlns:p14="http://schemas.microsoft.com/office/powerpoint/2010/main" val="3610925400"/>
              </p:ext>
            </p:extLst>
          </p:nvPr>
        </p:nvGraphicFramePr>
        <p:xfrm>
          <a:off x="1258888" y="2133600"/>
          <a:ext cx="6626225" cy="3390900"/>
        </p:xfrm>
        <a:graphic>
          <a:graphicData uri="http://schemas.openxmlformats.org/presentationml/2006/ole">
            <mc:AlternateContent xmlns:mc="http://schemas.openxmlformats.org/markup-compatibility/2006">
              <mc:Choice xmlns:v="urn:schemas-microsoft-com:vml" Requires="v">
                <p:oleObj spid="_x0000_s1028" name="公式" r:id="rId3" imgW="2184400" imgH="1117600" progId="Equation.3">
                  <p:embed/>
                </p:oleObj>
              </mc:Choice>
              <mc:Fallback>
                <p:oleObj name="公式" r:id="rId3" imgW="2184400" imgH="1117600" progId="Equation.3">
                  <p:embed/>
                  <p:pic>
                    <p:nvPicPr>
                      <p:cNvPr id="0"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133600"/>
                        <a:ext cx="6626225" cy="339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5A1A68AE-B848-43B8-85EB-456513CEAF16}"/>
              </a:ext>
            </a:extLst>
          </p:cNvPr>
          <p:cNvSpPr>
            <a:spLocks noGrp="1"/>
          </p:cNvSpPr>
          <p:nvPr>
            <p:ph type="sldNum" sz="quarter" idx="12"/>
          </p:nvPr>
        </p:nvSpPr>
        <p:spPr/>
        <p:txBody>
          <a:bodyPr/>
          <a:lstStyle/>
          <a:p>
            <a:pPr>
              <a:defRPr/>
            </a:pPr>
            <a:fld id="{1EFFB7E8-A5F1-432E-8FB1-3187AD19D009}" type="slidenum">
              <a:rPr lang="en-US" altLang="zh-CN" smtClean="0"/>
              <a:pPr>
                <a:defRPr/>
              </a:pPr>
              <a:t>48</a:t>
            </a:fld>
            <a:endParaRPr lang="en-US" altLang="zh-CN"/>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lstStyle/>
          <a:p>
            <a:pPr eaLnBrk="1" hangingPunct="1"/>
            <a:r>
              <a:rPr lang="en-US" altLang="zh-CN"/>
              <a:t>More Equivalence Laws</a:t>
            </a:r>
          </a:p>
        </p:txBody>
      </p:sp>
      <p:sp>
        <p:nvSpPr>
          <p:cNvPr id="152579" name="Rectangle 3"/>
          <p:cNvSpPr>
            <a:spLocks noGrp="1" noChangeArrowheads="1"/>
          </p:cNvSpPr>
          <p:nvPr>
            <p:ph type="body" idx="1"/>
          </p:nvPr>
        </p:nvSpPr>
        <p:spPr/>
        <p:txBody>
          <a:bodyPr/>
          <a:lstStyle/>
          <a:p>
            <a:pPr eaLnBrk="1" hangingPunct="1">
              <a:lnSpc>
                <a:spcPct val="150000"/>
              </a:lnSpc>
            </a:pPr>
            <a:r>
              <a:rPr lang="en-US" altLang="zh-CN" b="0" dirty="0">
                <a:sym typeface="Symbol" panose="05050102010706020507" pitchFamily="18" charset="2"/>
              </a:rPr>
              <a:t></a:t>
            </a:r>
            <a:r>
              <a:rPr lang="en-US" altLang="zh-CN" b="0" i="1" dirty="0">
                <a:sym typeface="Symbol" panose="05050102010706020507" pitchFamily="18" charset="2"/>
              </a:rPr>
              <a:t>x </a:t>
            </a:r>
            <a:r>
              <a:rPr lang="en-US" altLang="zh-CN" b="0" dirty="0">
                <a:sym typeface="Symbol" panose="05050102010706020507" pitchFamily="18" charset="2"/>
              </a:rPr>
              <a:t></a:t>
            </a:r>
            <a:r>
              <a:rPr lang="en-US" altLang="zh-CN" b="0" i="1" dirty="0">
                <a:sym typeface="Symbol" panose="05050102010706020507" pitchFamily="18" charset="2"/>
              </a:rPr>
              <a:t>y P</a:t>
            </a:r>
            <a:r>
              <a:rPr lang="en-US" altLang="zh-CN" b="0" dirty="0">
                <a:sym typeface="Symbol" panose="05050102010706020507" pitchFamily="18" charset="2"/>
              </a:rPr>
              <a:t>(</a:t>
            </a:r>
            <a:r>
              <a:rPr lang="en-US" altLang="zh-CN" b="0" i="1" dirty="0" err="1">
                <a:sym typeface="Symbol" panose="05050102010706020507" pitchFamily="18" charset="2"/>
              </a:rPr>
              <a:t>x</a:t>
            </a:r>
            <a:r>
              <a:rPr lang="en-US" altLang="zh-CN" b="0" dirty="0" err="1">
                <a:sym typeface="Symbol" panose="05050102010706020507" pitchFamily="18" charset="2"/>
              </a:rPr>
              <a:t>,</a:t>
            </a:r>
            <a:r>
              <a:rPr lang="en-US" altLang="zh-CN" b="0" i="1" dirty="0" err="1">
                <a:sym typeface="Symbol" panose="05050102010706020507" pitchFamily="18" charset="2"/>
              </a:rPr>
              <a:t>y</a:t>
            </a:r>
            <a:r>
              <a:rPr lang="en-US" altLang="zh-CN" b="0" dirty="0">
                <a:sym typeface="Symbol" panose="05050102010706020507" pitchFamily="18" charset="2"/>
              </a:rPr>
              <a:t>)</a:t>
            </a:r>
            <a:r>
              <a:rPr lang="en-US" altLang="zh-CN" b="0" i="1" dirty="0">
                <a:sym typeface="Symbol" panose="05050102010706020507" pitchFamily="18" charset="2"/>
              </a:rPr>
              <a:t>y </a:t>
            </a:r>
            <a:r>
              <a:rPr lang="en-US" altLang="zh-CN" b="0" dirty="0">
                <a:sym typeface="Symbol" panose="05050102010706020507" pitchFamily="18" charset="2"/>
              </a:rPr>
              <a:t></a:t>
            </a:r>
            <a:r>
              <a:rPr lang="en-US" altLang="zh-CN" b="0" i="1" dirty="0">
                <a:sym typeface="Symbol" panose="05050102010706020507" pitchFamily="18" charset="2"/>
              </a:rPr>
              <a:t>x P</a:t>
            </a:r>
            <a:r>
              <a:rPr lang="en-US" altLang="zh-CN" b="0" dirty="0">
                <a:sym typeface="Symbol" panose="05050102010706020507" pitchFamily="18" charset="2"/>
              </a:rPr>
              <a:t>(</a:t>
            </a:r>
            <a:r>
              <a:rPr lang="en-US" altLang="zh-CN" b="0" i="1" dirty="0" err="1">
                <a:sym typeface="Symbol" panose="05050102010706020507" pitchFamily="18" charset="2"/>
              </a:rPr>
              <a:t>x</a:t>
            </a:r>
            <a:r>
              <a:rPr lang="en-US" altLang="zh-CN" b="0" dirty="0" err="1">
                <a:sym typeface="Symbol" panose="05050102010706020507" pitchFamily="18" charset="2"/>
              </a:rPr>
              <a:t>,</a:t>
            </a:r>
            <a:r>
              <a:rPr lang="en-US" altLang="zh-CN" b="0" i="1" dirty="0" err="1">
                <a:sym typeface="Symbol" panose="05050102010706020507" pitchFamily="18" charset="2"/>
              </a:rPr>
              <a:t>y</a:t>
            </a:r>
            <a:r>
              <a:rPr lang="en-US" altLang="zh-CN" b="0" dirty="0">
                <a:sym typeface="Symbol" panose="05050102010706020507" pitchFamily="18" charset="2"/>
              </a:rPr>
              <a:t>)</a:t>
            </a:r>
            <a:br>
              <a:rPr lang="en-US" altLang="zh-CN" b="0" dirty="0">
                <a:sym typeface="Symbol" panose="05050102010706020507" pitchFamily="18" charset="2"/>
              </a:rPr>
            </a:b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 </a:t>
            </a:r>
            <a:r>
              <a:rPr lang="en-US" altLang="zh-CN" b="0" dirty="0">
                <a:solidFill>
                  <a:schemeClr val="accent2"/>
                </a:solidFill>
                <a:sym typeface="Symbol" panose="05050102010706020507" pitchFamily="18" charset="2"/>
              </a:rPr>
              <a:t></a:t>
            </a:r>
            <a:r>
              <a:rPr lang="en-US" altLang="zh-CN" b="0" i="1" dirty="0" err="1">
                <a:solidFill>
                  <a:schemeClr val="accent2"/>
                </a:solidFill>
                <a:sym typeface="Symbol" panose="05050102010706020507" pitchFamily="18" charset="2"/>
              </a:rPr>
              <a:t>yP</a:t>
            </a:r>
            <a:r>
              <a:rPr lang="en-US" altLang="zh-CN" b="0" dirty="0">
                <a:solidFill>
                  <a:schemeClr val="accent2"/>
                </a:solidFill>
                <a:sym typeface="Symbol" panose="05050102010706020507" pitchFamily="18" charset="2"/>
              </a:rPr>
              <a:t>(</a:t>
            </a:r>
            <a:r>
              <a:rPr lang="en-US" altLang="zh-CN" b="0" i="1" dirty="0" err="1">
                <a:solidFill>
                  <a:schemeClr val="accent2"/>
                </a:solidFill>
                <a:sym typeface="Symbol" panose="05050102010706020507" pitchFamily="18" charset="2"/>
              </a:rPr>
              <a:t>x</a:t>
            </a:r>
            <a:r>
              <a:rPr lang="en-US" altLang="zh-CN" b="0" dirty="0" err="1">
                <a:solidFill>
                  <a:schemeClr val="accent2"/>
                </a:solidFill>
                <a:sym typeface="Symbol" panose="05050102010706020507" pitchFamily="18" charset="2"/>
              </a:rPr>
              <a:t>,</a:t>
            </a:r>
            <a:r>
              <a:rPr lang="en-US" altLang="zh-CN" b="0" i="1" dirty="0" err="1">
                <a:solidFill>
                  <a:schemeClr val="accent2"/>
                </a:solidFill>
                <a:sym typeface="Symbol" panose="05050102010706020507" pitchFamily="18" charset="2"/>
              </a:rPr>
              <a:t>y</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y </a:t>
            </a:r>
            <a:r>
              <a:rPr lang="en-US" altLang="zh-CN" b="0" dirty="0">
                <a:solidFill>
                  <a:schemeClr val="accent2"/>
                </a:solidFill>
                <a:sym typeface="Symbol" panose="05050102010706020507" pitchFamily="18" charset="2"/>
              </a:rPr>
              <a:t></a:t>
            </a:r>
            <a:r>
              <a:rPr lang="en-US" altLang="zh-CN" b="0" i="1" dirty="0" err="1">
                <a:solidFill>
                  <a:schemeClr val="accent2"/>
                </a:solidFill>
                <a:sym typeface="Symbol" panose="05050102010706020507" pitchFamily="18" charset="2"/>
              </a:rPr>
              <a:t>xP</a:t>
            </a:r>
            <a:r>
              <a:rPr lang="en-US" altLang="zh-CN" b="0" dirty="0">
                <a:solidFill>
                  <a:schemeClr val="accent2"/>
                </a:solidFill>
                <a:sym typeface="Symbol" panose="05050102010706020507" pitchFamily="18" charset="2"/>
              </a:rPr>
              <a:t>(</a:t>
            </a:r>
            <a:r>
              <a:rPr lang="en-US" altLang="zh-CN" b="0" i="1" dirty="0" err="1">
                <a:solidFill>
                  <a:schemeClr val="accent2"/>
                </a:solidFill>
                <a:sym typeface="Symbol" panose="05050102010706020507" pitchFamily="18" charset="2"/>
              </a:rPr>
              <a:t>x</a:t>
            </a:r>
            <a:r>
              <a:rPr lang="en-US" altLang="zh-CN" b="0" dirty="0" err="1">
                <a:solidFill>
                  <a:schemeClr val="accent2"/>
                </a:solidFill>
                <a:sym typeface="Symbol" panose="05050102010706020507" pitchFamily="18" charset="2"/>
              </a:rPr>
              <a:t>,</a:t>
            </a:r>
            <a:r>
              <a:rPr lang="en-US" altLang="zh-CN" b="0" i="1" dirty="0" err="1">
                <a:solidFill>
                  <a:schemeClr val="accent2"/>
                </a:solidFill>
                <a:sym typeface="Symbol" panose="05050102010706020507" pitchFamily="18" charset="2"/>
              </a:rPr>
              <a:t>y</a:t>
            </a:r>
            <a:r>
              <a:rPr lang="en-US" altLang="zh-CN" b="0" dirty="0">
                <a:solidFill>
                  <a:schemeClr val="accent2"/>
                </a:solidFill>
                <a:sym typeface="Symbol" panose="05050102010706020507" pitchFamily="18" charset="2"/>
              </a:rPr>
              <a:t>)</a:t>
            </a:r>
          </a:p>
          <a:p>
            <a:pPr eaLnBrk="1" hangingPunct="1">
              <a:lnSpc>
                <a:spcPct val="150000"/>
              </a:lnSpc>
            </a:pPr>
            <a:r>
              <a:rPr lang="en-US" altLang="zh-CN" b="0" dirty="0">
                <a:sym typeface="Symbol" panose="05050102010706020507" pitchFamily="18" charset="2"/>
              </a:rPr>
              <a:t></a:t>
            </a:r>
            <a:r>
              <a:rPr lang="en-US" altLang="zh-CN" b="0" i="1" dirty="0">
                <a:sym typeface="Symbol" panose="05050102010706020507" pitchFamily="18" charset="2"/>
              </a:rPr>
              <a:t>x </a:t>
            </a:r>
            <a:r>
              <a:rPr lang="en-US" altLang="zh-CN" b="0" dirty="0">
                <a:sym typeface="Symbol" panose="05050102010706020507" pitchFamily="18" charset="2"/>
              </a:rPr>
              <a:t>(</a:t>
            </a:r>
            <a:r>
              <a:rPr lang="en-US" altLang="zh-CN" b="0" i="1" dirty="0">
                <a:sym typeface="Symbol" panose="05050102010706020507" pitchFamily="18" charset="2"/>
              </a:rPr>
              <a:t>P</a:t>
            </a:r>
            <a:r>
              <a:rPr lang="en-US" altLang="zh-CN" b="0" dirty="0">
                <a:sym typeface="Symbol" panose="05050102010706020507" pitchFamily="18" charset="2"/>
              </a:rPr>
              <a:t>(</a:t>
            </a:r>
            <a:r>
              <a:rPr lang="en-US" altLang="zh-CN" b="0" i="1" dirty="0">
                <a:sym typeface="Symbol" panose="05050102010706020507" pitchFamily="18" charset="2"/>
              </a:rPr>
              <a:t>x</a:t>
            </a:r>
            <a:r>
              <a:rPr lang="en-US" altLang="zh-CN" b="0" dirty="0">
                <a:sym typeface="Symbol" panose="05050102010706020507" pitchFamily="18" charset="2"/>
              </a:rPr>
              <a:t>)</a:t>
            </a:r>
            <a:r>
              <a:rPr lang="en-US" altLang="zh-CN" b="0" i="1" dirty="0">
                <a:sym typeface="Symbol" panose="05050102010706020507" pitchFamily="18" charset="2"/>
              </a:rPr>
              <a:t>Q</a:t>
            </a:r>
            <a:r>
              <a:rPr lang="en-US" altLang="zh-CN" b="0" dirty="0">
                <a:sym typeface="Symbol" panose="05050102010706020507" pitchFamily="18" charset="2"/>
              </a:rPr>
              <a:t>(</a:t>
            </a:r>
            <a:r>
              <a:rPr lang="en-US" altLang="zh-CN" b="0" i="1" dirty="0">
                <a:sym typeface="Symbol" panose="05050102010706020507" pitchFamily="18" charset="2"/>
              </a:rPr>
              <a:t>x</a:t>
            </a:r>
            <a:r>
              <a:rPr lang="en-US" altLang="zh-CN" b="0" dirty="0">
                <a:sym typeface="Symbol" panose="05050102010706020507" pitchFamily="18" charset="2"/>
              </a:rPr>
              <a:t>))(</a:t>
            </a:r>
            <a:r>
              <a:rPr lang="en-US" altLang="zh-CN" b="0" i="1" dirty="0" err="1">
                <a:sym typeface="Symbol" panose="05050102010706020507" pitchFamily="18" charset="2"/>
              </a:rPr>
              <a:t>xP</a:t>
            </a:r>
            <a:r>
              <a:rPr lang="en-US" altLang="zh-CN" b="0" dirty="0">
                <a:sym typeface="Symbol" panose="05050102010706020507" pitchFamily="18" charset="2"/>
              </a:rPr>
              <a:t>(</a:t>
            </a:r>
            <a:r>
              <a:rPr lang="en-US" altLang="zh-CN" b="0" i="1" dirty="0">
                <a:sym typeface="Symbol" panose="05050102010706020507" pitchFamily="18" charset="2"/>
              </a:rPr>
              <a:t>x</a:t>
            </a:r>
            <a:r>
              <a:rPr lang="en-US" altLang="zh-CN" b="0" dirty="0">
                <a:sym typeface="Symbol" panose="05050102010706020507" pitchFamily="18" charset="2"/>
              </a:rPr>
              <a:t>))(</a:t>
            </a:r>
            <a:r>
              <a:rPr lang="en-US" altLang="zh-CN" b="0" i="1" dirty="0" err="1">
                <a:sym typeface="Symbol" panose="05050102010706020507" pitchFamily="18" charset="2"/>
              </a:rPr>
              <a:t>xQ</a:t>
            </a:r>
            <a:r>
              <a:rPr lang="en-US" altLang="zh-CN" b="0" dirty="0">
                <a:sym typeface="Symbol" panose="05050102010706020507" pitchFamily="18" charset="2"/>
              </a:rPr>
              <a:t>(</a:t>
            </a:r>
            <a:r>
              <a:rPr lang="en-US" altLang="zh-CN" b="0" i="1" dirty="0">
                <a:sym typeface="Symbol" panose="05050102010706020507" pitchFamily="18" charset="2"/>
              </a:rPr>
              <a:t>x</a:t>
            </a:r>
            <a:r>
              <a:rPr lang="en-US" altLang="zh-CN" b="0" dirty="0">
                <a:sym typeface="Symbol" panose="05050102010706020507" pitchFamily="18" charset="2"/>
              </a:rPr>
              <a:t>))</a:t>
            </a:r>
            <a:br>
              <a:rPr lang="en-US" altLang="zh-CN" b="0" dirty="0">
                <a:sym typeface="Symbol" panose="05050102010706020507" pitchFamily="18" charset="2"/>
              </a:rPr>
            </a:b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 </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P</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Q</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a:t>
            </a:r>
            <a:r>
              <a:rPr lang="en-US" altLang="zh-CN" b="0" dirty="0">
                <a:solidFill>
                  <a:schemeClr val="accent2"/>
                </a:solidFill>
                <a:sym typeface="Symbol" panose="05050102010706020507" pitchFamily="18" charset="2"/>
              </a:rPr>
              <a:t>))  (</a:t>
            </a:r>
            <a:r>
              <a:rPr lang="en-US" altLang="zh-CN" b="0" i="1" dirty="0">
                <a:solidFill>
                  <a:schemeClr val="accent2"/>
                </a:solidFill>
                <a:sym typeface="Symbol" panose="05050102010706020507" pitchFamily="18" charset="2"/>
              </a:rPr>
              <a:t>x P</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 Q</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a:t>
            </a:r>
            <a:r>
              <a:rPr lang="en-US" altLang="zh-CN" b="0" dirty="0">
                <a:solidFill>
                  <a:schemeClr val="accent2"/>
                </a:solidFill>
                <a:sym typeface="Symbol" panose="05050102010706020507" pitchFamily="18" charset="2"/>
              </a:rPr>
              <a:t>))</a:t>
            </a:r>
          </a:p>
          <a:p>
            <a:pPr eaLnBrk="1" hangingPunct="1">
              <a:lnSpc>
                <a:spcPct val="150000"/>
              </a:lnSpc>
            </a:pPr>
            <a:r>
              <a:rPr lang="en-US" altLang="zh-CN" b="0" dirty="0">
                <a:sym typeface="Symbol" panose="05050102010706020507" pitchFamily="18" charset="2"/>
              </a:rPr>
              <a:t>How about this one?</a:t>
            </a:r>
          </a:p>
          <a:p>
            <a:pPr eaLnBrk="1" hangingPunct="1">
              <a:lnSpc>
                <a:spcPct val="150000"/>
              </a:lnSpc>
              <a:buFontTx/>
              <a:buNone/>
            </a:pPr>
            <a:r>
              <a:rPr lang="en-US" altLang="zh-CN" b="0" dirty="0">
                <a:solidFill>
                  <a:schemeClr val="accent2"/>
                </a:solidFill>
                <a:sym typeface="Symbol" panose="05050102010706020507" pitchFamily="18" charset="2"/>
              </a:rPr>
              <a:t>    </a:t>
            </a:r>
            <a:r>
              <a:rPr lang="en-US" altLang="zh-CN" b="0" i="1" dirty="0">
                <a:solidFill>
                  <a:schemeClr val="accent2"/>
                </a:solidFill>
                <a:sym typeface="Symbol" panose="05050102010706020507" pitchFamily="18" charset="2"/>
              </a:rPr>
              <a:t>x </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P</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a:t>
            </a:r>
            <a:r>
              <a:rPr lang="en-US" altLang="zh-CN" b="0" dirty="0">
                <a:solidFill>
                  <a:schemeClr val="accent2"/>
                </a:solidFill>
                <a:sym typeface="Symbol" panose="05050102010706020507" pitchFamily="18" charset="2"/>
              </a:rPr>
              <a:t>)</a:t>
            </a:r>
            <a:r>
              <a:rPr lang="en-US" altLang="zh-CN" b="0" dirty="0">
                <a:sym typeface="Symbol" panose="05050102010706020507" pitchFamily="18" charset="2"/>
              </a:rPr>
              <a:t></a:t>
            </a:r>
            <a:r>
              <a:rPr lang="en-US" altLang="zh-CN" b="0" i="1" dirty="0">
                <a:solidFill>
                  <a:schemeClr val="accent2"/>
                </a:solidFill>
                <a:sym typeface="Symbol" panose="05050102010706020507" pitchFamily="18" charset="2"/>
              </a:rPr>
              <a:t>Q</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a:t>
            </a:r>
            <a:r>
              <a:rPr lang="en-US" altLang="zh-CN" b="0" dirty="0">
                <a:solidFill>
                  <a:schemeClr val="accent2"/>
                </a:solidFill>
                <a:sym typeface="Symbol" panose="05050102010706020507" pitchFamily="18" charset="2"/>
              </a:rPr>
              <a:t>)) </a:t>
            </a:r>
            <a:r>
              <a:rPr lang="zh-CN" altLang="en-US" b="0" dirty="0">
                <a:solidFill>
                  <a:schemeClr val="accent2"/>
                </a:solidFill>
                <a:sym typeface="Symbol" panose="05050102010706020507" pitchFamily="18" charset="2"/>
              </a:rPr>
              <a:t>？</a:t>
            </a:r>
            <a:r>
              <a:rPr lang="en-US" altLang="zh-CN" b="0" dirty="0">
                <a:solidFill>
                  <a:schemeClr val="accent2"/>
                </a:solidFill>
                <a:sym typeface="Symbol" panose="05050102010706020507" pitchFamily="18" charset="2"/>
              </a:rPr>
              <a:t>(</a:t>
            </a:r>
            <a:r>
              <a:rPr lang="en-US" altLang="zh-CN" b="0" i="1" dirty="0" err="1">
                <a:solidFill>
                  <a:schemeClr val="accent2"/>
                </a:solidFill>
                <a:sym typeface="Symbol" panose="05050102010706020507" pitchFamily="18" charset="2"/>
              </a:rPr>
              <a:t>xP</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a:t>
            </a:r>
            <a:r>
              <a:rPr lang="en-US" altLang="zh-CN" b="0" dirty="0">
                <a:solidFill>
                  <a:schemeClr val="accent2"/>
                </a:solidFill>
                <a:sym typeface="Symbol" panose="05050102010706020507" pitchFamily="18" charset="2"/>
              </a:rPr>
              <a:t>))</a:t>
            </a:r>
            <a:r>
              <a:rPr lang="en-US" altLang="zh-CN" b="0" dirty="0">
                <a:sym typeface="Symbol" panose="05050102010706020507" pitchFamily="18" charset="2"/>
              </a:rPr>
              <a:t></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 Q</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a:t>
            </a:r>
            <a:r>
              <a:rPr lang="en-US" altLang="zh-CN" b="0" dirty="0">
                <a:solidFill>
                  <a:schemeClr val="accent2"/>
                </a:solidFill>
                <a:sym typeface="Symbol" panose="05050102010706020507" pitchFamily="18" charset="2"/>
              </a:rPr>
              <a:t>))</a:t>
            </a:r>
            <a:endParaRPr lang="en-US" altLang="zh-CN" b="0" dirty="0">
              <a:sym typeface="Symbol" panose="05050102010706020507" pitchFamily="18" charset="2"/>
            </a:endParaRPr>
          </a:p>
          <a:p>
            <a:pPr eaLnBrk="1" hangingPunct="1">
              <a:lnSpc>
                <a:spcPct val="150000"/>
              </a:lnSpc>
            </a:pPr>
            <a:endParaRPr lang="en-US" altLang="zh-CN" b="0" dirty="0">
              <a:sym typeface="Symbol" panose="05050102010706020507" pitchFamily="18" charset="2"/>
            </a:endParaRPr>
          </a:p>
        </p:txBody>
      </p:sp>
      <p:sp>
        <p:nvSpPr>
          <p:cNvPr id="152584" name="Text Box 8"/>
          <p:cNvSpPr txBox="1">
            <a:spLocks noChangeArrowheads="1"/>
          </p:cNvSpPr>
          <p:nvPr/>
        </p:nvSpPr>
        <p:spPr bwMode="auto">
          <a:xfrm>
            <a:off x="6122988" y="76200"/>
            <a:ext cx="294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#3 – Predicate Logic</a:t>
            </a:r>
          </a:p>
        </p:txBody>
      </p:sp>
      <p:sp>
        <p:nvSpPr>
          <p:cNvPr id="2" name="灯片编号占位符 1">
            <a:extLst>
              <a:ext uri="{FF2B5EF4-FFF2-40B4-BE49-F238E27FC236}">
                <a16:creationId xmlns:a16="http://schemas.microsoft.com/office/drawing/2014/main" id="{71655EAB-DCA8-4D62-9A0C-3392007B7C97}"/>
              </a:ext>
            </a:extLst>
          </p:cNvPr>
          <p:cNvSpPr>
            <a:spLocks noGrp="1"/>
          </p:cNvSpPr>
          <p:nvPr>
            <p:ph type="sldNum" sz="quarter" idx="12"/>
          </p:nvPr>
        </p:nvSpPr>
        <p:spPr/>
        <p:txBody>
          <a:bodyPr/>
          <a:lstStyle/>
          <a:p>
            <a:pPr>
              <a:defRPr/>
            </a:pPr>
            <a:fld id="{59ED569F-2F06-480B-BA3C-0CB384A7CB2F}" type="slidenum">
              <a:rPr lang="en-US" altLang="zh-CN" smtClean="0"/>
              <a:pPr>
                <a:defRPr/>
              </a:pPr>
              <a:t>49</a:t>
            </a:fld>
            <a:endParaRPr lang="en-US" altLang="zh-CN"/>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个体词相关的基本概念</a:t>
            </a:r>
          </a:p>
        </p:txBody>
      </p:sp>
      <p:sp>
        <p:nvSpPr>
          <p:cNvPr id="6147" name="Rectangle 3"/>
          <p:cNvSpPr>
            <a:spLocks noGrp="1" noChangeArrowheads="1"/>
          </p:cNvSpPr>
          <p:nvPr>
            <p:ph type="body" idx="1"/>
          </p:nvPr>
        </p:nvSpPr>
        <p:spPr>
          <a:xfrm>
            <a:off x="446088" y="1628775"/>
            <a:ext cx="8856662" cy="3313113"/>
          </a:xfrm>
        </p:spPr>
        <p:txBody>
          <a:bodyPr/>
          <a:lstStyle/>
          <a:p>
            <a:pPr eaLnBrk="1" hangingPunct="1">
              <a:defRPr/>
            </a:pPr>
            <a:r>
              <a:rPr lang="zh-CN" altLang="en-US" sz="3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个体词</a:t>
            </a:r>
            <a:r>
              <a:rPr lang="zh-CN" altLang="en-US"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：是可以独立存在的客体</a:t>
            </a:r>
          </a:p>
          <a:p>
            <a:pPr eaLnBrk="1" hangingPunct="1">
              <a:defRPr/>
            </a:pPr>
            <a:r>
              <a:rPr lang="zh-CN" altLang="en-US" sz="3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个体常项</a:t>
            </a:r>
            <a:r>
              <a:rPr lang="en-US" altLang="zh-CN"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用小写的英文字母</a:t>
            </a:r>
            <a:r>
              <a:rPr lang="en-US" altLang="zh-CN"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 b, c, d…</a:t>
            </a:r>
            <a:r>
              <a:rPr lang="zh-CN" altLang="en-US"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写</a:t>
            </a:r>
          </a:p>
          <a:p>
            <a:pPr eaLnBrk="1" hangingPunct="1">
              <a:defRPr/>
            </a:pPr>
            <a:r>
              <a:rPr lang="zh-CN" altLang="en-US" sz="3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个体变项</a:t>
            </a:r>
            <a:r>
              <a:rPr lang="en-US" altLang="zh-CN"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用小写的英文字母</a:t>
            </a:r>
            <a:r>
              <a:rPr lang="en-US" altLang="zh-CN"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x, y , z…</a:t>
            </a:r>
            <a:r>
              <a:rPr lang="zh-CN" altLang="en-US"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写</a:t>
            </a:r>
          </a:p>
          <a:p>
            <a:pPr eaLnBrk="1" hangingPunct="1">
              <a:defRPr/>
            </a:pPr>
            <a:r>
              <a:rPr lang="zh-CN" altLang="en-US" sz="3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个体域</a:t>
            </a:r>
            <a:r>
              <a:rPr lang="en-US" altLang="zh-CN"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个体的取值范围</a:t>
            </a:r>
          </a:p>
          <a:p>
            <a:pPr marL="457200" lvl="1" indent="0" eaLnBrk="1" hangingPunct="1">
              <a:buFontTx/>
              <a:buNone/>
              <a:defRPr/>
            </a:pPr>
            <a:r>
              <a:rPr lang="zh-CN" altLang="en-US" sz="2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例如：</a:t>
            </a:r>
            <a:r>
              <a:rPr lang="en-US" altLang="zh-CN" sz="2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{1,2,3}, {</a:t>
            </a:r>
            <a:r>
              <a:rPr lang="zh-CN" altLang="en-US" sz="2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计算机</a:t>
            </a:r>
            <a:r>
              <a:rPr lang="en-US" altLang="zh-CN" sz="28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p>
          <a:p>
            <a:pPr eaLnBrk="1" hangingPunct="1">
              <a:defRPr/>
            </a:pPr>
            <a:r>
              <a:rPr lang="zh-CN" altLang="en-US" sz="3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全总个体域</a:t>
            </a:r>
            <a:r>
              <a:rPr lang="en-US" altLang="zh-CN" sz="320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指宇宙中的一切事物。</a:t>
            </a:r>
            <a:endParaRPr lang="zh-CN" altLang="en-US"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eaLnBrk="1" hangingPunct="1">
              <a:buFontTx/>
              <a:buNone/>
              <a:defRPr/>
            </a:pPr>
            <a:endParaRPr lang="en-US" altLang="zh-CN" sz="32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 name="灯片编号占位符 1">
            <a:extLst>
              <a:ext uri="{FF2B5EF4-FFF2-40B4-BE49-F238E27FC236}">
                <a16:creationId xmlns:a16="http://schemas.microsoft.com/office/drawing/2014/main" id="{AB45D399-6E14-4232-8B7C-06588F3EAFB8}"/>
              </a:ext>
            </a:extLst>
          </p:cNvPr>
          <p:cNvSpPr>
            <a:spLocks noGrp="1"/>
          </p:cNvSpPr>
          <p:nvPr>
            <p:ph type="sldNum" sz="quarter" idx="12"/>
          </p:nvPr>
        </p:nvSpPr>
        <p:spPr/>
        <p:txBody>
          <a:bodyPr/>
          <a:lstStyle/>
          <a:p>
            <a:pPr>
              <a:defRPr/>
            </a:pPr>
            <a:fld id="{388718E1-E3F4-43CF-945D-5661C3EF8693}" type="slidenum">
              <a:rPr lang="en-US" altLang="zh-CN" smtClean="0"/>
              <a:pPr>
                <a:defRPr/>
              </a:pPr>
              <a:t>5</a:t>
            </a:fld>
            <a:endParaRPr lang="en-US" altLang="zh-CN"/>
          </a:p>
        </p:txBody>
      </p:sp>
    </p:spTree>
    <p:extLst>
      <p:ext uri="{BB962C8B-B14F-4D97-AF65-F5344CB8AC3E}">
        <p14:creationId xmlns:p14="http://schemas.microsoft.com/office/powerpoint/2010/main" val="18428569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pPr eaLnBrk="1" hangingPunct="1"/>
            <a:r>
              <a:rPr lang="en-US" altLang="zh-CN"/>
              <a:t>More Equivalence Laws</a:t>
            </a:r>
          </a:p>
        </p:txBody>
      </p:sp>
      <p:sp>
        <p:nvSpPr>
          <p:cNvPr id="154627" name="Rectangle 3"/>
          <p:cNvSpPr>
            <a:spLocks noGrp="1" noChangeArrowheads="1"/>
          </p:cNvSpPr>
          <p:nvPr>
            <p:ph type="body" idx="1"/>
          </p:nvPr>
        </p:nvSpPr>
        <p:spPr/>
        <p:txBody>
          <a:bodyPr/>
          <a:lstStyle/>
          <a:p>
            <a:pPr eaLnBrk="1" hangingPunct="1"/>
            <a:r>
              <a:rPr lang="en-US" altLang="zh-CN" b="0" dirty="0">
                <a:sym typeface="Symbol" panose="05050102010706020507" pitchFamily="18" charset="2"/>
              </a:rPr>
              <a:t>How about this one?</a:t>
            </a:r>
            <a:r>
              <a:rPr lang="en-US" altLang="zh-CN" b="0" dirty="0">
                <a:solidFill>
                  <a:schemeClr val="accent2"/>
                </a:solidFill>
                <a:sym typeface="Symbol" panose="05050102010706020507" pitchFamily="18" charset="2"/>
              </a:rPr>
              <a:t>    </a:t>
            </a:r>
          </a:p>
          <a:p>
            <a:pPr eaLnBrk="1" hangingPunct="1">
              <a:buFontTx/>
              <a:buNone/>
            </a:pPr>
            <a:r>
              <a:rPr lang="en-US" altLang="zh-CN" b="0" dirty="0">
                <a:solidFill>
                  <a:schemeClr val="accent2"/>
                </a:solidFill>
                <a:sym typeface="Symbol" panose="05050102010706020507" pitchFamily="18" charset="2"/>
              </a:rPr>
              <a:t>    </a:t>
            </a:r>
            <a:r>
              <a:rPr lang="en-US" altLang="zh-CN" b="0" i="1" dirty="0">
                <a:solidFill>
                  <a:schemeClr val="accent2"/>
                </a:solidFill>
                <a:sym typeface="Symbol" panose="05050102010706020507" pitchFamily="18" charset="2"/>
              </a:rPr>
              <a:t>x </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P</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a:t>
            </a:r>
            <a:r>
              <a:rPr lang="en-US" altLang="zh-CN" b="0" dirty="0">
                <a:solidFill>
                  <a:schemeClr val="accent2"/>
                </a:solidFill>
                <a:sym typeface="Symbol" panose="05050102010706020507" pitchFamily="18" charset="2"/>
              </a:rPr>
              <a:t>)</a:t>
            </a:r>
            <a:r>
              <a:rPr lang="en-US" altLang="zh-CN" b="0" dirty="0">
                <a:sym typeface="Symbol" panose="05050102010706020507" pitchFamily="18" charset="2"/>
              </a:rPr>
              <a:t></a:t>
            </a:r>
            <a:r>
              <a:rPr lang="en-US" altLang="zh-CN" b="0" i="1" dirty="0">
                <a:solidFill>
                  <a:schemeClr val="accent2"/>
                </a:solidFill>
                <a:sym typeface="Symbol" panose="05050102010706020507" pitchFamily="18" charset="2"/>
              </a:rPr>
              <a:t>Q</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a:t>
            </a:r>
            <a:r>
              <a:rPr lang="en-US" altLang="zh-CN" b="0" dirty="0">
                <a:solidFill>
                  <a:schemeClr val="accent2"/>
                </a:solidFill>
                <a:sym typeface="Symbol" panose="05050102010706020507" pitchFamily="18" charset="2"/>
              </a:rPr>
              <a:t>))</a:t>
            </a:r>
            <a:r>
              <a:rPr lang="zh-CN" altLang="en-US" b="0" dirty="0">
                <a:solidFill>
                  <a:schemeClr val="accent2"/>
                </a:solidFill>
                <a:sym typeface="Symbol" panose="05050102010706020507" pitchFamily="18" charset="2"/>
              </a:rPr>
              <a:t>？</a:t>
            </a:r>
            <a:r>
              <a:rPr lang="en-US" altLang="zh-CN" b="0" dirty="0">
                <a:solidFill>
                  <a:schemeClr val="accent2"/>
                </a:solidFill>
                <a:sym typeface="Symbol" panose="05050102010706020507" pitchFamily="18" charset="2"/>
              </a:rPr>
              <a:t>(</a:t>
            </a:r>
            <a:r>
              <a:rPr lang="en-US" altLang="zh-CN" b="0" i="1" dirty="0" err="1">
                <a:solidFill>
                  <a:schemeClr val="accent2"/>
                </a:solidFill>
                <a:sym typeface="Symbol" panose="05050102010706020507" pitchFamily="18" charset="2"/>
              </a:rPr>
              <a:t>xP</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a:t>
            </a:r>
            <a:r>
              <a:rPr lang="en-US" altLang="zh-CN" b="0" dirty="0">
                <a:solidFill>
                  <a:schemeClr val="accent2"/>
                </a:solidFill>
                <a:sym typeface="Symbol" panose="05050102010706020507" pitchFamily="18" charset="2"/>
              </a:rPr>
              <a:t>))</a:t>
            </a:r>
            <a:r>
              <a:rPr lang="en-US" altLang="zh-CN" b="0" dirty="0">
                <a:sym typeface="Symbol" panose="05050102010706020507" pitchFamily="18" charset="2"/>
              </a:rPr>
              <a:t></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 Q</a:t>
            </a:r>
            <a:r>
              <a:rPr lang="en-US" altLang="zh-CN" b="0" dirty="0">
                <a:solidFill>
                  <a:schemeClr val="accent2"/>
                </a:solidFill>
                <a:sym typeface="Symbol" panose="05050102010706020507" pitchFamily="18" charset="2"/>
              </a:rPr>
              <a:t>(</a:t>
            </a:r>
            <a:r>
              <a:rPr lang="en-US" altLang="zh-CN" b="0" i="1" dirty="0">
                <a:solidFill>
                  <a:schemeClr val="accent2"/>
                </a:solidFill>
                <a:sym typeface="Symbol" panose="05050102010706020507" pitchFamily="18" charset="2"/>
              </a:rPr>
              <a:t>x</a:t>
            </a:r>
            <a:r>
              <a:rPr lang="en-US" altLang="zh-CN" b="0" dirty="0">
                <a:solidFill>
                  <a:schemeClr val="accent2"/>
                </a:solidFill>
                <a:sym typeface="Symbol" panose="05050102010706020507" pitchFamily="18" charset="2"/>
              </a:rPr>
              <a:t>)) ?</a:t>
            </a:r>
          </a:p>
          <a:p>
            <a:pPr eaLnBrk="1" hangingPunct="1"/>
            <a:r>
              <a:rPr lang="en-GB" altLang="zh-CN" b="0" dirty="0">
                <a:sym typeface="Symbol" panose="05050102010706020507" pitchFamily="18" charset="2"/>
              </a:rPr>
              <a:t>This equivalence statement is false. Counterexample:</a:t>
            </a:r>
            <a:br>
              <a:rPr lang="en-GB" altLang="zh-CN" b="0" dirty="0">
                <a:sym typeface="Symbol" panose="05050102010706020507" pitchFamily="18" charset="2"/>
              </a:rPr>
            </a:br>
            <a:r>
              <a:rPr lang="en-GB" altLang="zh-CN" b="0" dirty="0">
                <a:sym typeface="Symbol" panose="05050102010706020507" pitchFamily="18" charset="2"/>
              </a:rPr>
              <a:t>P(x): x’s birthday is on 30 April</a:t>
            </a:r>
            <a:br>
              <a:rPr lang="en-GB" altLang="zh-CN" b="0" dirty="0">
                <a:sym typeface="Symbol" panose="05050102010706020507" pitchFamily="18" charset="2"/>
              </a:rPr>
            </a:br>
            <a:r>
              <a:rPr lang="en-GB" altLang="zh-CN" b="0" dirty="0">
                <a:sym typeface="Symbol" panose="05050102010706020507" pitchFamily="18" charset="2"/>
              </a:rPr>
              <a:t>Q(x): x’s birthday is on 20 December </a:t>
            </a:r>
            <a:endParaRPr lang="en-US" altLang="zh-CN" b="0" dirty="0">
              <a:sym typeface="Symbol" panose="05050102010706020507" pitchFamily="18" charset="2"/>
            </a:endParaRPr>
          </a:p>
          <a:p>
            <a:pPr eaLnBrk="1" hangingPunct="1"/>
            <a:endParaRPr lang="en-US" altLang="zh-CN" b="0" dirty="0">
              <a:sym typeface="Symbol" panose="05050102010706020507" pitchFamily="18" charset="2"/>
            </a:endParaRPr>
          </a:p>
        </p:txBody>
      </p:sp>
      <p:sp>
        <p:nvSpPr>
          <p:cNvPr id="154632" name="Text Box 8"/>
          <p:cNvSpPr txBox="1">
            <a:spLocks noChangeArrowheads="1"/>
          </p:cNvSpPr>
          <p:nvPr/>
        </p:nvSpPr>
        <p:spPr bwMode="auto">
          <a:xfrm>
            <a:off x="6122988" y="76200"/>
            <a:ext cx="294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#3 – Predicate Logic</a:t>
            </a:r>
          </a:p>
        </p:txBody>
      </p:sp>
      <p:sp>
        <p:nvSpPr>
          <p:cNvPr id="2" name="灯片编号占位符 1">
            <a:extLst>
              <a:ext uri="{FF2B5EF4-FFF2-40B4-BE49-F238E27FC236}">
                <a16:creationId xmlns:a16="http://schemas.microsoft.com/office/drawing/2014/main" id="{35CCB3AB-E550-43E2-9C5B-1B62FF4373DA}"/>
              </a:ext>
            </a:extLst>
          </p:cNvPr>
          <p:cNvSpPr>
            <a:spLocks noGrp="1"/>
          </p:cNvSpPr>
          <p:nvPr>
            <p:ph type="sldNum" sz="quarter" idx="12"/>
          </p:nvPr>
        </p:nvSpPr>
        <p:spPr/>
        <p:txBody>
          <a:bodyPr/>
          <a:lstStyle/>
          <a:p>
            <a:pPr>
              <a:defRPr/>
            </a:pPr>
            <a:fld id="{59ED569F-2F06-480B-BA3C-0CB384A7CB2F}" type="slidenum">
              <a:rPr lang="en-US" altLang="zh-CN" smtClean="0"/>
              <a:pPr>
                <a:defRPr/>
              </a:pPr>
              <a:t>50</a:t>
            </a:fld>
            <a:endParaRPr lang="en-US" altLang="zh-CN"/>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pPr eaLnBrk="1" hangingPunct="1"/>
            <a:r>
              <a:rPr lang="zh-CN" altLang="en-US">
                <a:latin typeface="Times New Roman" panose="02020603050405020304" pitchFamily="18" charset="0"/>
              </a:rPr>
              <a:t>有限个体域上消去量词</a:t>
            </a:r>
            <a:r>
              <a:rPr lang="zh-CN" altLang="en-US"/>
              <a:t> </a:t>
            </a:r>
          </a:p>
        </p:txBody>
      </p:sp>
      <p:sp>
        <p:nvSpPr>
          <p:cNvPr id="625667" name="Rectangle 3">
            <a:extLst>
              <a:ext uri="{FF2B5EF4-FFF2-40B4-BE49-F238E27FC236}">
                <a16:creationId xmlns:a16="http://schemas.microsoft.com/office/drawing/2014/main" id="{33E3D802-D7F2-41CC-8D84-8F643B219390}"/>
              </a:ext>
            </a:extLst>
          </p:cNvPr>
          <p:cNvSpPr>
            <a:spLocks noGrp="1" noChangeArrowheads="1"/>
          </p:cNvSpPr>
          <p:nvPr>
            <p:ph type="body" idx="1"/>
          </p:nvPr>
        </p:nvSpPr>
        <p:spPr>
          <a:xfrm>
            <a:off x="611560" y="1556792"/>
            <a:ext cx="8229600" cy="4392488"/>
          </a:xfrm>
        </p:spPr>
        <p:txBody>
          <a:bodyPr/>
          <a:lstStyle/>
          <a:p>
            <a:pPr eaLnBrk="1" hangingPunct="1">
              <a:defRPr/>
            </a:pPr>
            <a:r>
              <a:rPr lang="zh-CN" altLang="en-US" sz="2800" b="0" dirty="0">
                <a:effectLst>
                  <a:outerShdw blurRad="38100" dist="38100" dir="2700000" algn="tl">
                    <a:srgbClr val="C0C0C0"/>
                  </a:outerShdw>
                </a:effectLst>
                <a:latin typeface="+mn-lt"/>
              </a:rPr>
              <a:t>设个体域为有限集</a:t>
            </a:r>
            <a:r>
              <a:rPr lang="en-US" altLang="zh-CN" sz="2800" b="0" dirty="0">
                <a:effectLst>
                  <a:outerShdw blurRad="38100" dist="38100" dir="2700000" algn="tl">
                    <a:srgbClr val="C0C0C0"/>
                  </a:outerShdw>
                </a:effectLst>
                <a:latin typeface="+mn-lt"/>
              </a:rPr>
              <a:t>D={a</a:t>
            </a:r>
            <a:r>
              <a:rPr lang="en-US" altLang="zh-CN" sz="2800" b="0" baseline="-30000" dirty="0">
                <a:effectLst>
                  <a:outerShdw blurRad="38100" dist="38100" dir="2700000" algn="tl">
                    <a:srgbClr val="C0C0C0"/>
                  </a:outerShdw>
                </a:effectLst>
                <a:latin typeface="+mn-lt"/>
              </a:rPr>
              <a:t>1</a:t>
            </a:r>
            <a:r>
              <a:rPr lang="en-US" altLang="zh-CN" sz="2800" b="0" dirty="0">
                <a:effectLst>
                  <a:outerShdw blurRad="38100" dist="38100" dir="2700000" algn="tl">
                    <a:srgbClr val="C0C0C0"/>
                  </a:outerShdw>
                </a:effectLst>
                <a:latin typeface="+mn-lt"/>
              </a:rPr>
              <a:t>, a</a:t>
            </a:r>
            <a:r>
              <a:rPr lang="en-US" altLang="zh-CN" sz="2800" b="0" baseline="-30000" dirty="0">
                <a:effectLst>
                  <a:outerShdw blurRad="38100" dist="38100" dir="2700000" algn="tl">
                    <a:srgbClr val="C0C0C0"/>
                  </a:outerShdw>
                </a:effectLst>
                <a:latin typeface="+mn-lt"/>
              </a:rPr>
              <a:t>2</a:t>
            </a:r>
            <a:r>
              <a:rPr lang="en-US" altLang="zh-CN" sz="2800" b="0" dirty="0">
                <a:effectLst>
                  <a:outerShdw blurRad="38100" dist="38100" dir="2700000" algn="tl">
                    <a:srgbClr val="C0C0C0"/>
                  </a:outerShdw>
                </a:effectLst>
                <a:latin typeface="+mn-lt"/>
              </a:rPr>
              <a:t>,</a:t>
            </a:r>
            <a:r>
              <a:rPr lang="en-US" altLang="zh-CN" sz="2800" b="0" dirty="0">
                <a:effectLst>
                  <a:outerShdw blurRad="38100" dist="38100" dir="2700000" algn="tl">
                    <a:srgbClr val="C0C0C0"/>
                  </a:outerShdw>
                </a:effectLst>
                <a:latin typeface="+mn-lt"/>
                <a:cs typeface="Arial" pitchFamily="34" charset="0"/>
              </a:rPr>
              <a:t>…</a:t>
            </a:r>
            <a:r>
              <a:rPr lang="en-US" altLang="zh-CN" sz="2800" b="0" dirty="0">
                <a:effectLst>
                  <a:outerShdw blurRad="38100" dist="38100" dir="2700000" algn="tl">
                    <a:srgbClr val="C0C0C0"/>
                  </a:outerShdw>
                </a:effectLst>
                <a:latin typeface="+mn-lt"/>
              </a:rPr>
              <a:t>, a</a:t>
            </a:r>
            <a:r>
              <a:rPr lang="en-US" altLang="zh-CN" sz="2800" b="0" baseline="-30000" dirty="0">
                <a:effectLst>
                  <a:outerShdw blurRad="38100" dist="38100" dir="2700000" algn="tl">
                    <a:srgbClr val="C0C0C0"/>
                  </a:outerShdw>
                </a:effectLst>
                <a:latin typeface="+mn-lt"/>
              </a:rPr>
              <a:t>n</a:t>
            </a:r>
            <a:r>
              <a:rPr lang="en-US" altLang="zh-CN" sz="2800" b="0" dirty="0">
                <a:effectLst>
                  <a:outerShdw blurRad="38100" dist="38100" dir="2700000" algn="tl">
                    <a:srgbClr val="C0C0C0"/>
                  </a:outerShdw>
                </a:effectLst>
                <a:latin typeface="+mn-lt"/>
              </a:rPr>
              <a:t>}, </a:t>
            </a:r>
            <a:r>
              <a:rPr lang="zh-CN" altLang="en-US" sz="2800" b="0" dirty="0">
                <a:effectLst>
                  <a:outerShdw blurRad="38100" dist="38100" dir="2700000" algn="tl">
                    <a:srgbClr val="C0C0C0"/>
                  </a:outerShdw>
                </a:effectLst>
                <a:latin typeface="+mn-lt"/>
              </a:rPr>
              <a:t>则</a:t>
            </a:r>
            <a:endParaRPr lang="en-US" altLang="zh-CN" sz="2800" b="0" dirty="0">
              <a:effectLst>
                <a:outerShdw blurRad="38100" dist="38100" dir="2700000" algn="tl">
                  <a:srgbClr val="C0C0C0"/>
                </a:outerShdw>
              </a:effectLst>
              <a:latin typeface="+mn-lt"/>
            </a:endParaRPr>
          </a:p>
          <a:p>
            <a:pPr lvl="1" eaLnBrk="1" hangingPunct="1">
              <a:defRPr/>
            </a:pPr>
            <a:r>
              <a:rPr lang="zh-CN" altLang="en-US" sz="2400" b="0" dirty="0">
                <a:effectLst>
                  <a:outerShdw blurRad="38100" dist="38100" dir="2700000" algn="tl">
                    <a:srgbClr val="C0C0C0"/>
                  </a:outerShdw>
                </a:effectLst>
                <a:latin typeface="+mn-lt"/>
                <a:sym typeface="Symbol" pitchFamily="18" charset="2"/>
              </a:rPr>
              <a:t></a:t>
            </a:r>
            <a:r>
              <a:rPr lang="en-US" altLang="zh-CN" sz="2400" b="0" dirty="0" err="1">
                <a:effectLst>
                  <a:outerShdw blurRad="38100" dist="38100" dir="2700000" algn="tl">
                    <a:srgbClr val="C0C0C0"/>
                  </a:outerShdw>
                </a:effectLst>
                <a:latin typeface="+mn-lt"/>
              </a:rPr>
              <a:t>xA</a:t>
            </a:r>
            <a:r>
              <a:rPr lang="en-US" altLang="zh-CN" sz="2400" b="0" dirty="0">
                <a:effectLst>
                  <a:outerShdw blurRad="38100" dist="38100" dir="2700000" algn="tl">
                    <a:srgbClr val="C0C0C0"/>
                  </a:outerShdw>
                </a:effectLst>
                <a:latin typeface="+mn-lt"/>
              </a:rPr>
              <a:t>(x)</a:t>
            </a:r>
            <a:r>
              <a:rPr lang="en-US" altLang="zh-CN" sz="2400" b="0" dirty="0">
                <a:effectLst>
                  <a:outerShdw blurRad="38100" dist="38100" dir="2700000" algn="tl">
                    <a:srgbClr val="C0C0C0"/>
                  </a:outerShdw>
                </a:effectLst>
                <a:latin typeface="+mn-lt"/>
                <a:sym typeface="Symbol" pitchFamily="18" charset="2"/>
              </a:rPr>
              <a:t></a:t>
            </a:r>
            <a:r>
              <a:rPr lang="en-US" altLang="zh-CN" sz="2400" b="0" dirty="0">
                <a:effectLst>
                  <a:outerShdw blurRad="38100" dist="38100" dir="2700000" algn="tl">
                    <a:srgbClr val="C0C0C0"/>
                  </a:outerShdw>
                </a:effectLst>
                <a:latin typeface="+mn-lt"/>
              </a:rPr>
              <a:t>A(a</a:t>
            </a:r>
            <a:r>
              <a:rPr lang="en-US" altLang="zh-CN" sz="2400" b="0" baseline="-30000" dirty="0">
                <a:effectLst>
                  <a:outerShdw blurRad="38100" dist="38100" dir="2700000" algn="tl">
                    <a:srgbClr val="C0C0C0"/>
                  </a:outerShdw>
                </a:effectLst>
                <a:latin typeface="+mn-lt"/>
              </a:rPr>
              <a:t>1</a:t>
            </a:r>
            <a:r>
              <a:rPr lang="en-US" altLang="zh-CN" sz="2400" b="0" dirty="0">
                <a:effectLst>
                  <a:outerShdw blurRad="38100" dist="38100" dir="2700000" algn="tl">
                    <a:srgbClr val="C0C0C0"/>
                  </a:outerShdw>
                </a:effectLst>
                <a:latin typeface="+mn-lt"/>
              </a:rPr>
              <a:t>)∧A(a</a:t>
            </a:r>
            <a:r>
              <a:rPr lang="en-US" altLang="zh-CN" sz="2400" b="0" baseline="-30000" dirty="0">
                <a:effectLst>
                  <a:outerShdw blurRad="38100" dist="38100" dir="2700000" algn="tl">
                    <a:srgbClr val="C0C0C0"/>
                  </a:outerShdw>
                </a:effectLst>
                <a:latin typeface="+mn-lt"/>
              </a:rPr>
              <a:t>2</a:t>
            </a:r>
            <a:r>
              <a:rPr lang="en-US" altLang="zh-CN" sz="2400" b="0" dirty="0">
                <a:effectLst>
                  <a:outerShdw blurRad="38100" dist="38100" dir="2700000" algn="tl">
                    <a:srgbClr val="C0C0C0"/>
                  </a:outerShdw>
                </a:effectLst>
                <a:latin typeface="+mn-lt"/>
              </a:rPr>
              <a:t>)∧</a:t>
            </a:r>
            <a:r>
              <a:rPr lang="en-US" altLang="zh-CN" sz="2400" b="0" dirty="0">
                <a:effectLst>
                  <a:outerShdw blurRad="38100" dist="38100" dir="2700000" algn="tl">
                    <a:srgbClr val="C0C0C0"/>
                  </a:outerShdw>
                </a:effectLst>
                <a:latin typeface="+mn-lt"/>
                <a:cs typeface="Arial" pitchFamily="34" charset="0"/>
              </a:rPr>
              <a:t>…</a:t>
            </a:r>
            <a:r>
              <a:rPr lang="en-US" altLang="zh-CN" sz="2400" b="0" dirty="0">
                <a:effectLst>
                  <a:outerShdw blurRad="38100" dist="38100" dir="2700000" algn="tl">
                    <a:srgbClr val="C0C0C0"/>
                  </a:outerShdw>
                </a:effectLst>
                <a:latin typeface="+mn-lt"/>
              </a:rPr>
              <a:t>∧A(a</a:t>
            </a:r>
            <a:r>
              <a:rPr lang="en-US" altLang="zh-CN" sz="2400" b="0" baseline="-30000" dirty="0">
                <a:effectLst>
                  <a:outerShdw blurRad="38100" dist="38100" dir="2700000" algn="tl">
                    <a:srgbClr val="C0C0C0"/>
                  </a:outerShdw>
                </a:effectLst>
                <a:latin typeface="+mn-lt"/>
              </a:rPr>
              <a:t>n</a:t>
            </a:r>
            <a:r>
              <a:rPr lang="en-US" altLang="zh-CN" sz="2400" b="0" dirty="0">
                <a:effectLst>
                  <a:outerShdw blurRad="38100" dist="38100" dir="2700000" algn="tl">
                    <a:srgbClr val="C0C0C0"/>
                  </a:outerShdw>
                </a:effectLst>
                <a:latin typeface="+mn-lt"/>
              </a:rPr>
              <a:t>)</a:t>
            </a:r>
          </a:p>
          <a:p>
            <a:pPr lvl="1" eaLnBrk="1" hangingPunct="1">
              <a:defRPr/>
            </a:pPr>
            <a:r>
              <a:rPr lang="en-US" altLang="zh-CN" sz="2400" b="0" dirty="0">
                <a:effectLst>
                  <a:outerShdw blurRad="38100" dist="38100" dir="2700000" algn="tl">
                    <a:srgbClr val="C0C0C0"/>
                  </a:outerShdw>
                </a:effectLst>
                <a:latin typeface="+mn-lt"/>
                <a:sym typeface="Symbol" pitchFamily="18" charset="2"/>
              </a:rPr>
              <a:t></a:t>
            </a:r>
            <a:r>
              <a:rPr lang="en-US" altLang="zh-CN" sz="2400" b="0" dirty="0" err="1">
                <a:effectLst>
                  <a:outerShdw blurRad="38100" dist="38100" dir="2700000" algn="tl">
                    <a:srgbClr val="C0C0C0"/>
                  </a:outerShdw>
                </a:effectLst>
                <a:latin typeface="+mn-lt"/>
              </a:rPr>
              <a:t>xA</a:t>
            </a:r>
            <a:r>
              <a:rPr lang="en-US" altLang="zh-CN" sz="2400" b="0" dirty="0">
                <a:effectLst>
                  <a:outerShdw blurRad="38100" dist="38100" dir="2700000" algn="tl">
                    <a:srgbClr val="C0C0C0"/>
                  </a:outerShdw>
                </a:effectLst>
                <a:latin typeface="+mn-lt"/>
              </a:rPr>
              <a:t>(x)</a:t>
            </a:r>
            <a:r>
              <a:rPr lang="en-US" altLang="zh-CN" sz="2400" b="0" dirty="0">
                <a:effectLst>
                  <a:outerShdw blurRad="38100" dist="38100" dir="2700000" algn="tl">
                    <a:srgbClr val="C0C0C0"/>
                  </a:outerShdw>
                </a:effectLst>
                <a:latin typeface="+mn-lt"/>
                <a:sym typeface="Symbol" pitchFamily="18" charset="2"/>
              </a:rPr>
              <a:t></a:t>
            </a:r>
            <a:r>
              <a:rPr lang="en-US" altLang="zh-CN" sz="2400" b="0" dirty="0">
                <a:effectLst>
                  <a:outerShdw blurRad="38100" dist="38100" dir="2700000" algn="tl">
                    <a:srgbClr val="C0C0C0"/>
                  </a:outerShdw>
                </a:effectLst>
                <a:latin typeface="+mn-lt"/>
              </a:rPr>
              <a:t>A(a</a:t>
            </a:r>
            <a:r>
              <a:rPr lang="en-US" altLang="zh-CN" sz="2400" b="0" baseline="-30000" dirty="0">
                <a:effectLst>
                  <a:outerShdw blurRad="38100" dist="38100" dir="2700000" algn="tl">
                    <a:srgbClr val="C0C0C0"/>
                  </a:outerShdw>
                </a:effectLst>
                <a:latin typeface="+mn-lt"/>
              </a:rPr>
              <a:t>1</a:t>
            </a:r>
            <a:r>
              <a:rPr lang="en-US" altLang="zh-CN" sz="2400" b="0" dirty="0">
                <a:effectLst>
                  <a:outerShdw blurRad="38100" dist="38100" dir="2700000" algn="tl">
                    <a:srgbClr val="C0C0C0"/>
                  </a:outerShdw>
                </a:effectLst>
                <a:latin typeface="+mn-lt"/>
              </a:rPr>
              <a:t>)∨A(a</a:t>
            </a:r>
            <a:r>
              <a:rPr lang="en-US" altLang="zh-CN" sz="2400" b="0" baseline="-30000" dirty="0">
                <a:effectLst>
                  <a:outerShdw blurRad="38100" dist="38100" dir="2700000" algn="tl">
                    <a:srgbClr val="C0C0C0"/>
                  </a:outerShdw>
                </a:effectLst>
                <a:latin typeface="+mn-lt"/>
              </a:rPr>
              <a:t>2</a:t>
            </a:r>
            <a:r>
              <a:rPr lang="en-US" altLang="zh-CN" sz="2400" b="0" dirty="0">
                <a:effectLst>
                  <a:outerShdw blurRad="38100" dist="38100" dir="2700000" algn="tl">
                    <a:srgbClr val="C0C0C0"/>
                  </a:outerShdw>
                </a:effectLst>
                <a:latin typeface="+mn-lt"/>
              </a:rPr>
              <a:t>)∨</a:t>
            </a:r>
            <a:r>
              <a:rPr lang="en-US" altLang="zh-CN" sz="2400" b="0" dirty="0">
                <a:effectLst>
                  <a:outerShdw blurRad="38100" dist="38100" dir="2700000" algn="tl">
                    <a:srgbClr val="C0C0C0"/>
                  </a:outerShdw>
                </a:effectLst>
                <a:latin typeface="+mn-lt"/>
                <a:cs typeface="Arial" pitchFamily="34" charset="0"/>
              </a:rPr>
              <a:t>…</a:t>
            </a:r>
            <a:r>
              <a:rPr lang="en-US" altLang="zh-CN" sz="2400" b="0" dirty="0">
                <a:effectLst>
                  <a:outerShdw blurRad="38100" dist="38100" dir="2700000" algn="tl">
                    <a:srgbClr val="C0C0C0"/>
                  </a:outerShdw>
                </a:effectLst>
                <a:latin typeface="+mn-lt"/>
              </a:rPr>
              <a:t>∨A(a</a:t>
            </a:r>
            <a:r>
              <a:rPr lang="en-US" altLang="zh-CN" sz="2400" b="0" baseline="-30000" dirty="0">
                <a:effectLst>
                  <a:outerShdw blurRad="38100" dist="38100" dir="2700000" algn="tl">
                    <a:srgbClr val="C0C0C0"/>
                  </a:outerShdw>
                </a:effectLst>
                <a:latin typeface="+mn-lt"/>
              </a:rPr>
              <a:t>n</a:t>
            </a:r>
            <a:r>
              <a:rPr lang="en-US" altLang="zh-CN" sz="2400" b="0" dirty="0">
                <a:effectLst>
                  <a:outerShdw blurRad="38100" dist="38100" dir="2700000" algn="tl">
                    <a:srgbClr val="C0C0C0"/>
                  </a:outerShdw>
                </a:effectLst>
                <a:latin typeface="+mn-lt"/>
              </a:rPr>
              <a:t>)</a:t>
            </a:r>
          </a:p>
          <a:p>
            <a:pPr eaLnBrk="1" hangingPunct="1">
              <a:defRPr/>
            </a:pPr>
            <a:r>
              <a:rPr lang="zh-CN" altLang="en-US" sz="2800" b="0" dirty="0">
                <a:effectLst>
                  <a:outerShdw blurRad="38100" dist="38100" dir="2700000" algn="tl">
                    <a:srgbClr val="C0C0C0"/>
                  </a:outerShdw>
                </a:effectLst>
                <a:latin typeface="+mn-lt"/>
              </a:rPr>
              <a:t>例</a:t>
            </a:r>
            <a:r>
              <a:rPr lang="en-US" altLang="zh-CN" sz="2800" b="0" dirty="0">
                <a:effectLst>
                  <a:outerShdw blurRad="38100" dist="38100" dir="2700000" algn="tl">
                    <a:srgbClr val="C0C0C0"/>
                  </a:outerShdw>
                </a:effectLst>
                <a:latin typeface="+mn-lt"/>
              </a:rPr>
              <a:t>:  </a:t>
            </a:r>
            <a:r>
              <a:rPr lang="zh-CN" altLang="en-US" sz="2800" b="0" dirty="0">
                <a:effectLst>
                  <a:outerShdw blurRad="38100" dist="38100" dir="2700000" algn="tl">
                    <a:srgbClr val="C0C0C0"/>
                  </a:outerShdw>
                </a:effectLst>
                <a:latin typeface="+mn-lt"/>
              </a:rPr>
              <a:t>个体域</a:t>
            </a:r>
            <a:r>
              <a:rPr lang="en-US" altLang="zh-CN" sz="2800" b="0" dirty="0">
                <a:effectLst>
                  <a:outerShdw blurRad="38100" dist="38100" dir="2700000" algn="tl">
                    <a:srgbClr val="C0C0C0"/>
                  </a:outerShdw>
                </a:effectLst>
                <a:latin typeface="+mn-lt"/>
              </a:rPr>
              <a:t>D={</a:t>
            </a:r>
            <a:r>
              <a:rPr lang="en-US" altLang="zh-CN" sz="2800" b="0" dirty="0" err="1">
                <a:effectLst>
                  <a:outerShdw blurRad="38100" dist="38100" dir="2700000" algn="tl">
                    <a:srgbClr val="C0C0C0"/>
                  </a:outerShdw>
                </a:effectLst>
                <a:latin typeface="+mn-lt"/>
              </a:rPr>
              <a:t>a,b,c</a:t>
            </a:r>
            <a:r>
              <a:rPr lang="en-US" altLang="zh-CN" sz="2800" b="0" dirty="0">
                <a:effectLst>
                  <a:outerShdw blurRad="38100" dist="38100" dir="2700000" algn="tl">
                    <a:srgbClr val="C0C0C0"/>
                  </a:outerShdw>
                </a:effectLst>
                <a:latin typeface="+mn-lt"/>
              </a:rPr>
              <a:t>}, </a:t>
            </a:r>
            <a:r>
              <a:rPr lang="zh-CN" altLang="en-US" sz="2800" b="0" dirty="0">
                <a:effectLst>
                  <a:outerShdw blurRad="38100" dist="38100" dir="2700000" algn="tl">
                    <a:srgbClr val="C0C0C0"/>
                  </a:outerShdw>
                </a:effectLst>
                <a:latin typeface="+mn-lt"/>
              </a:rPr>
              <a:t>则 </a:t>
            </a:r>
            <a:endParaRPr lang="en-US" altLang="zh-CN" sz="2800" b="0" dirty="0">
              <a:effectLst>
                <a:outerShdw blurRad="38100" dist="38100" dir="2700000" algn="tl">
                  <a:srgbClr val="C0C0C0"/>
                </a:outerShdw>
              </a:effectLst>
              <a:latin typeface="+mn-lt"/>
            </a:endParaRPr>
          </a:p>
          <a:p>
            <a:pPr lvl="1" eaLnBrk="1" hangingPunct="1">
              <a:defRPr/>
            </a:pPr>
            <a:r>
              <a:rPr lang="zh-CN" altLang="en-US" sz="2400" b="0" dirty="0">
                <a:effectLst>
                  <a:outerShdw blurRad="38100" dist="38100" dir="2700000" algn="tl">
                    <a:srgbClr val="C0C0C0"/>
                  </a:outerShdw>
                </a:effectLst>
                <a:latin typeface="+mn-lt"/>
                <a:sym typeface="Symbol" pitchFamily="18" charset="2"/>
              </a:rPr>
              <a:t></a:t>
            </a:r>
            <a:r>
              <a:rPr lang="en-US" altLang="zh-CN" sz="2400" b="0" dirty="0" err="1">
                <a:effectLst>
                  <a:outerShdw blurRad="38100" dist="38100" dir="2700000" algn="tl">
                    <a:srgbClr val="C0C0C0"/>
                  </a:outerShdw>
                </a:effectLst>
                <a:latin typeface="+mn-lt"/>
              </a:rPr>
              <a:t>x</a:t>
            </a:r>
            <a:r>
              <a:rPr lang="en-US" altLang="zh-CN" sz="2400" b="0" dirty="0" err="1">
                <a:effectLst>
                  <a:outerShdw blurRad="38100" dist="38100" dir="2700000" algn="tl">
                    <a:srgbClr val="C0C0C0"/>
                  </a:outerShdw>
                </a:effectLst>
                <a:latin typeface="+mn-lt"/>
                <a:sym typeface="Symbol" pitchFamily="18" charset="2"/>
              </a:rPr>
              <a:t></a:t>
            </a:r>
            <a:r>
              <a:rPr lang="en-US" altLang="zh-CN" sz="2400" b="0" dirty="0" err="1">
                <a:effectLst>
                  <a:outerShdw blurRad="38100" dist="38100" dir="2700000" algn="tl">
                    <a:srgbClr val="C0C0C0"/>
                  </a:outerShdw>
                </a:effectLst>
                <a:latin typeface="+mn-lt"/>
              </a:rPr>
              <a:t>yF</a:t>
            </a:r>
            <a:r>
              <a:rPr lang="en-US" altLang="zh-CN" sz="2400" b="0" dirty="0">
                <a:effectLst>
                  <a:outerShdw blurRad="38100" dist="38100" dir="2700000" algn="tl">
                    <a:srgbClr val="C0C0C0"/>
                  </a:outerShdw>
                </a:effectLst>
                <a:latin typeface="+mn-lt"/>
              </a:rPr>
              <a:t>(</a:t>
            </a:r>
            <a:r>
              <a:rPr lang="en-US" altLang="zh-CN" sz="2400" b="0" dirty="0" err="1">
                <a:effectLst>
                  <a:outerShdw blurRad="38100" dist="38100" dir="2700000" algn="tl">
                    <a:srgbClr val="C0C0C0"/>
                  </a:outerShdw>
                </a:effectLst>
                <a:latin typeface="+mn-lt"/>
              </a:rPr>
              <a:t>x,y</a:t>
            </a:r>
            <a:r>
              <a:rPr lang="en-US" altLang="zh-CN" sz="2400" b="0" dirty="0">
                <a:effectLst>
                  <a:outerShdw blurRad="38100" dist="38100" dir="2700000" algn="tl">
                    <a:srgbClr val="C0C0C0"/>
                  </a:outerShdw>
                </a:effectLst>
                <a:latin typeface="+mn-lt"/>
              </a:rPr>
              <a:t>)</a:t>
            </a:r>
          </a:p>
          <a:p>
            <a:pPr eaLnBrk="1" hangingPunct="1">
              <a:buFontTx/>
              <a:buNone/>
              <a:defRPr/>
            </a:pPr>
            <a:r>
              <a:rPr lang="en-US" altLang="zh-CN" sz="2800" b="0" dirty="0">
                <a:effectLst>
                  <a:outerShdw blurRad="38100" dist="38100" dir="2700000" algn="tl">
                    <a:srgbClr val="C0C0C0"/>
                  </a:outerShdw>
                </a:effectLst>
                <a:latin typeface="+mn-lt"/>
              </a:rPr>
              <a:t>        </a:t>
            </a:r>
            <a:r>
              <a:rPr lang="en-US" altLang="zh-CN" sz="2800" b="0" dirty="0">
                <a:effectLst>
                  <a:outerShdw blurRad="38100" dist="38100" dir="2700000" algn="tl">
                    <a:srgbClr val="C0C0C0"/>
                  </a:outerShdw>
                </a:effectLst>
                <a:latin typeface="+mn-lt"/>
                <a:sym typeface="Symbol" pitchFamily="18" charset="2"/>
              </a:rPr>
              <a:t></a:t>
            </a:r>
            <a:r>
              <a:rPr lang="en-US" altLang="zh-CN" sz="2800" b="0" dirty="0">
                <a:effectLst>
                  <a:outerShdw blurRad="38100" dist="38100" dir="2700000" algn="tl">
                    <a:srgbClr val="C0C0C0"/>
                  </a:outerShdw>
                </a:effectLst>
                <a:latin typeface="+mn-lt"/>
              </a:rPr>
              <a:t>x (F(</a:t>
            </a:r>
            <a:r>
              <a:rPr lang="en-US" altLang="zh-CN" sz="2800" b="0" dirty="0" err="1">
                <a:effectLst>
                  <a:outerShdw blurRad="38100" dist="38100" dir="2700000" algn="tl">
                    <a:srgbClr val="C0C0C0"/>
                  </a:outerShdw>
                </a:effectLst>
                <a:latin typeface="+mn-lt"/>
              </a:rPr>
              <a:t>x,a</a:t>
            </a:r>
            <a:r>
              <a:rPr lang="en-US" altLang="zh-CN" sz="2800" b="0" dirty="0">
                <a:effectLst>
                  <a:outerShdw blurRad="38100" dist="38100" dir="2700000" algn="tl">
                    <a:srgbClr val="C0C0C0"/>
                  </a:outerShdw>
                </a:effectLst>
                <a:latin typeface="+mn-lt"/>
              </a:rPr>
              <a:t>)∧F(</a:t>
            </a:r>
            <a:r>
              <a:rPr lang="en-US" altLang="zh-CN" sz="2800" b="0" dirty="0" err="1">
                <a:effectLst>
                  <a:outerShdw blurRad="38100" dist="38100" dir="2700000" algn="tl">
                    <a:srgbClr val="C0C0C0"/>
                  </a:outerShdw>
                </a:effectLst>
                <a:latin typeface="+mn-lt"/>
              </a:rPr>
              <a:t>x,b</a:t>
            </a:r>
            <a:r>
              <a:rPr lang="en-US" altLang="zh-CN" sz="2800" b="0" dirty="0">
                <a:effectLst>
                  <a:outerShdw blurRad="38100" dist="38100" dir="2700000" algn="tl">
                    <a:srgbClr val="C0C0C0"/>
                  </a:outerShdw>
                </a:effectLst>
                <a:latin typeface="+mn-lt"/>
              </a:rPr>
              <a:t>)∧F(</a:t>
            </a:r>
            <a:r>
              <a:rPr lang="en-US" altLang="zh-CN" sz="2800" b="0" dirty="0" err="1">
                <a:effectLst>
                  <a:outerShdw blurRad="38100" dist="38100" dir="2700000" algn="tl">
                    <a:srgbClr val="C0C0C0"/>
                  </a:outerShdw>
                </a:effectLst>
                <a:latin typeface="+mn-lt"/>
              </a:rPr>
              <a:t>x,c</a:t>
            </a:r>
            <a:r>
              <a:rPr lang="en-US" altLang="zh-CN" sz="2800" b="0" dirty="0">
                <a:effectLst>
                  <a:outerShdw blurRad="38100" dist="38100" dir="2700000" algn="tl">
                    <a:srgbClr val="C0C0C0"/>
                  </a:outerShdw>
                </a:effectLst>
                <a:latin typeface="+mn-lt"/>
              </a:rPr>
              <a:t>))</a:t>
            </a:r>
          </a:p>
          <a:p>
            <a:pPr eaLnBrk="1" hangingPunct="1">
              <a:buFontTx/>
              <a:buNone/>
              <a:defRPr/>
            </a:pPr>
            <a:r>
              <a:rPr lang="en-US" altLang="zh-CN" sz="2800" b="0" dirty="0">
                <a:effectLst>
                  <a:outerShdw blurRad="38100" dist="38100" dir="2700000" algn="tl">
                    <a:srgbClr val="C0C0C0"/>
                  </a:outerShdw>
                </a:effectLst>
                <a:latin typeface="+mn-lt"/>
              </a:rPr>
              <a:t>        </a:t>
            </a:r>
            <a:r>
              <a:rPr lang="en-US" altLang="zh-CN" sz="2800" b="0" dirty="0">
                <a:effectLst>
                  <a:outerShdw blurRad="38100" dist="38100" dir="2700000" algn="tl">
                    <a:srgbClr val="C0C0C0"/>
                  </a:outerShdw>
                </a:effectLst>
                <a:latin typeface="+mn-lt"/>
                <a:sym typeface="Symbol" pitchFamily="18" charset="2"/>
              </a:rPr>
              <a:t></a:t>
            </a:r>
            <a:r>
              <a:rPr lang="en-US" altLang="zh-CN" sz="2800" b="0" dirty="0">
                <a:effectLst>
                  <a:outerShdw blurRad="38100" dist="38100" dir="2700000" algn="tl">
                    <a:srgbClr val="C0C0C0"/>
                  </a:outerShdw>
                </a:effectLst>
                <a:latin typeface="+mn-lt"/>
              </a:rPr>
              <a:t> (F(</a:t>
            </a:r>
            <a:r>
              <a:rPr lang="en-US" altLang="zh-CN" sz="2800" b="0" dirty="0" err="1">
                <a:effectLst>
                  <a:outerShdw blurRad="38100" dist="38100" dir="2700000" algn="tl">
                    <a:srgbClr val="C0C0C0"/>
                  </a:outerShdw>
                </a:effectLst>
                <a:latin typeface="+mn-lt"/>
              </a:rPr>
              <a:t>a,a</a:t>
            </a:r>
            <a:r>
              <a:rPr lang="en-US" altLang="zh-CN" sz="2800" b="0" dirty="0">
                <a:effectLst>
                  <a:outerShdw blurRad="38100" dist="38100" dir="2700000" algn="tl">
                    <a:srgbClr val="C0C0C0"/>
                  </a:outerShdw>
                </a:effectLst>
                <a:latin typeface="+mn-lt"/>
              </a:rPr>
              <a:t>)∧F(</a:t>
            </a:r>
            <a:r>
              <a:rPr lang="en-US" altLang="zh-CN" sz="2800" b="0" dirty="0" err="1">
                <a:effectLst>
                  <a:outerShdw blurRad="38100" dist="38100" dir="2700000" algn="tl">
                    <a:srgbClr val="C0C0C0"/>
                  </a:outerShdw>
                </a:effectLst>
                <a:latin typeface="+mn-lt"/>
              </a:rPr>
              <a:t>a,b</a:t>
            </a:r>
            <a:r>
              <a:rPr lang="en-US" altLang="zh-CN" sz="2800" b="0" dirty="0">
                <a:effectLst>
                  <a:outerShdw blurRad="38100" dist="38100" dir="2700000" algn="tl">
                    <a:srgbClr val="C0C0C0"/>
                  </a:outerShdw>
                </a:effectLst>
                <a:latin typeface="+mn-lt"/>
              </a:rPr>
              <a:t>)∧F(</a:t>
            </a:r>
            <a:r>
              <a:rPr lang="en-US" altLang="zh-CN" sz="2800" b="0" dirty="0" err="1">
                <a:effectLst>
                  <a:outerShdw blurRad="38100" dist="38100" dir="2700000" algn="tl">
                    <a:srgbClr val="C0C0C0"/>
                  </a:outerShdw>
                </a:effectLst>
                <a:latin typeface="+mn-lt"/>
              </a:rPr>
              <a:t>a,c</a:t>
            </a:r>
            <a:r>
              <a:rPr lang="en-US" altLang="zh-CN" sz="2800" b="0" dirty="0">
                <a:effectLst>
                  <a:outerShdw blurRad="38100" dist="38100" dir="2700000" algn="tl">
                    <a:srgbClr val="C0C0C0"/>
                  </a:outerShdw>
                </a:effectLst>
                <a:latin typeface="+mn-lt"/>
              </a:rPr>
              <a:t>))∨</a:t>
            </a:r>
          </a:p>
          <a:p>
            <a:pPr eaLnBrk="1" hangingPunct="1">
              <a:buFontTx/>
              <a:buNone/>
              <a:defRPr/>
            </a:pPr>
            <a:r>
              <a:rPr lang="en-US" altLang="zh-CN" sz="2800" b="0" dirty="0">
                <a:effectLst>
                  <a:outerShdw blurRad="38100" dist="38100" dir="2700000" algn="tl">
                    <a:srgbClr val="C0C0C0"/>
                  </a:outerShdw>
                </a:effectLst>
                <a:latin typeface="+mn-lt"/>
              </a:rPr>
              <a:t>            (F(</a:t>
            </a:r>
            <a:r>
              <a:rPr lang="en-US" altLang="zh-CN" sz="2800" b="0" dirty="0" err="1">
                <a:effectLst>
                  <a:outerShdw blurRad="38100" dist="38100" dir="2700000" algn="tl">
                    <a:srgbClr val="C0C0C0"/>
                  </a:outerShdw>
                </a:effectLst>
                <a:latin typeface="+mn-lt"/>
              </a:rPr>
              <a:t>b,a</a:t>
            </a:r>
            <a:r>
              <a:rPr lang="en-US" altLang="zh-CN" sz="2800" b="0" dirty="0">
                <a:effectLst>
                  <a:outerShdw blurRad="38100" dist="38100" dir="2700000" algn="tl">
                    <a:srgbClr val="C0C0C0"/>
                  </a:outerShdw>
                </a:effectLst>
                <a:latin typeface="+mn-lt"/>
              </a:rPr>
              <a:t>)∧F(</a:t>
            </a:r>
            <a:r>
              <a:rPr lang="en-US" altLang="zh-CN" sz="2800" b="0" dirty="0" err="1">
                <a:effectLst>
                  <a:outerShdw blurRad="38100" dist="38100" dir="2700000" algn="tl">
                    <a:srgbClr val="C0C0C0"/>
                  </a:outerShdw>
                </a:effectLst>
                <a:latin typeface="+mn-lt"/>
              </a:rPr>
              <a:t>b,b</a:t>
            </a:r>
            <a:r>
              <a:rPr lang="en-US" altLang="zh-CN" sz="2800" b="0" dirty="0">
                <a:effectLst>
                  <a:outerShdw blurRad="38100" dist="38100" dir="2700000" algn="tl">
                    <a:srgbClr val="C0C0C0"/>
                  </a:outerShdw>
                </a:effectLst>
                <a:latin typeface="+mn-lt"/>
              </a:rPr>
              <a:t>)∧F(</a:t>
            </a:r>
            <a:r>
              <a:rPr lang="en-US" altLang="zh-CN" sz="2800" b="0" dirty="0" err="1">
                <a:effectLst>
                  <a:outerShdw blurRad="38100" dist="38100" dir="2700000" algn="tl">
                    <a:srgbClr val="C0C0C0"/>
                  </a:outerShdw>
                </a:effectLst>
                <a:latin typeface="+mn-lt"/>
              </a:rPr>
              <a:t>b,c</a:t>
            </a:r>
            <a:r>
              <a:rPr lang="en-US" altLang="zh-CN" sz="2800" b="0" dirty="0">
                <a:effectLst>
                  <a:outerShdw blurRad="38100" dist="38100" dir="2700000" algn="tl">
                    <a:srgbClr val="C0C0C0"/>
                  </a:outerShdw>
                </a:effectLst>
                <a:latin typeface="+mn-lt"/>
              </a:rPr>
              <a:t>))∨</a:t>
            </a:r>
          </a:p>
          <a:p>
            <a:pPr eaLnBrk="1" hangingPunct="1">
              <a:buFontTx/>
              <a:buNone/>
              <a:defRPr/>
            </a:pPr>
            <a:r>
              <a:rPr lang="en-US" altLang="zh-CN" sz="2800" b="0" dirty="0">
                <a:effectLst>
                  <a:outerShdw blurRad="38100" dist="38100" dir="2700000" algn="tl">
                    <a:srgbClr val="C0C0C0"/>
                  </a:outerShdw>
                </a:effectLst>
                <a:latin typeface="+mn-lt"/>
              </a:rPr>
              <a:t>            (F(</a:t>
            </a:r>
            <a:r>
              <a:rPr lang="en-US" altLang="zh-CN" sz="2800" b="0" dirty="0" err="1">
                <a:effectLst>
                  <a:outerShdw blurRad="38100" dist="38100" dir="2700000" algn="tl">
                    <a:srgbClr val="C0C0C0"/>
                  </a:outerShdw>
                </a:effectLst>
                <a:latin typeface="+mn-lt"/>
              </a:rPr>
              <a:t>c,a</a:t>
            </a:r>
            <a:r>
              <a:rPr lang="en-US" altLang="zh-CN" sz="2800" b="0" dirty="0">
                <a:effectLst>
                  <a:outerShdw blurRad="38100" dist="38100" dir="2700000" algn="tl">
                    <a:srgbClr val="C0C0C0"/>
                  </a:outerShdw>
                </a:effectLst>
                <a:latin typeface="+mn-lt"/>
              </a:rPr>
              <a:t>)∧F(</a:t>
            </a:r>
            <a:r>
              <a:rPr lang="en-US" altLang="zh-CN" sz="2800" b="0" dirty="0" err="1">
                <a:effectLst>
                  <a:outerShdw blurRad="38100" dist="38100" dir="2700000" algn="tl">
                    <a:srgbClr val="C0C0C0"/>
                  </a:outerShdw>
                </a:effectLst>
                <a:latin typeface="+mn-lt"/>
              </a:rPr>
              <a:t>c,b</a:t>
            </a:r>
            <a:r>
              <a:rPr lang="en-US" altLang="zh-CN" sz="2800" b="0" dirty="0">
                <a:effectLst>
                  <a:outerShdw blurRad="38100" dist="38100" dir="2700000" algn="tl">
                    <a:srgbClr val="C0C0C0"/>
                  </a:outerShdw>
                </a:effectLst>
                <a:latin typeface="+mn-lt"/>
              </a:rPr>
              <a:t>)∧F(</a:t>
            </a:r>
            <a:r>
              <a:rPr lang="en-US" altLang="zh-CN" sz="2800" b="0" dirty="0" err="1">
                <a:effectLst>
                  <a:outerShdw blurRad="38100" dist="38100" dir="2700000" algn="tl">
                    <a:srgbClr val="C0C0C0"/>
                  </a:outerShdw>
                </a:effectLst>
                <a:latin typeface="+mn-lt"/>
              </a:rPr>
              <a:t>c,c</a:t>
            </a:r>
            <a:r>
              <a:rPr lang="en-US" altLang="zh-CN" sz="2800" b="0" dirty="0">
                <a:effectLst>
                  <a:outerShdw blurRad="38100" dist="38100" dir="2700000" algn="tl">
                    <a:srgbClr val="C0C0C0"/>
                  </a:outerShdw>
                </a:effectLst>
                <a:latin typeface="+mn-lt"/>
              </a:rPr>
              <a:t>))</a:t>
            </a:r>
            <a:r>
              <a:rPr lang="en-US" altLang="zh-CN" sz="2800" b="0" dirty="0">
                <a:latin typeface="+mn-lt"/>
              </a:rPr>
              <a:t> </a:t>
            </a:r>
          </a:p>
        </p:txBody>
      </p:sp>
      <p:sp>
        <p:nvSpPr>
          <p:cNvPr id="2" name="灯片编号占位符 1">
            <a:extLst>
              <a:ext uri="{FF2B5EF4-FFF2-40B4-BE49-F238E27FC236}">
                <a16:creationId xmlns:a16="http://schemas.microsoft.com/office/drawing/2014/main" id="{D8BC1AE8-8273-49F2-A4FA-981F76CA9AD2}"/>
              </a:ext>
            </a:extLst>
          </p:cNvPr>
          <p:cNvSpPr>
            <a:spLocks noGrp="1"/>
          </p:cNvSpPr>
          <p:nvPr>
            <p:ph type="sldNum" sz="quarter" idx="12"/>
          </p:nvPr>
        </p:nvSpPr>
        <p:spPr/>
        <p:txBody>
          <a:bodyPr/>
          <a:lstStyle/>
          <a:p>
            <a:pPr>
              <a:defRPr/>
            </a:pPr>
            <a:fld id="{59ED569F-2F06-480B-BA3C-0CB384A7CB2F}" type="slidenum">
              <a:rPr lang="en-US" altLang="zh-CN" smtClean="0"/>
              <a:pPr>
                <a:defRPr/>
              </a:pPr>
              <a:t>51</a:t>
            </a:fld>
            <a:endParaRPr lang="en-US" altLang="zh-CN"/>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pPr eaLnBrk="1" hangingPunct="1"/>
            <a:r>
              <a:rPr lang="zh-CN" altLang="en-US">
                <a:latin typeface="Times New Roman" panose="02020603050405020304" pitchFamily="18" charset="0"/>
              </a:rPr>
              <a:t>量词辖域收缩与扩张</a:t>
            </a:r>
            <a:r>
              <a:rPr lang="en-US"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cs typeface="Times New Roman" panose="02020603050405020304" pitchFamily="18" charset="0"/>
              </a:rPr>
              <a:t>)</a:t>
            </a:r>
            <a:r>
              <a:rPr lang="en-US" altLang="zh-CN"/>
              <a:t> </a:t>
            </a:r>
          </a:p>
        </p:txBody>
      </p:sp>
      <p:sp>
        <p:nvSpPr>
          <p:cNvPr id="627715" name="Rectangle 3">
            <a:extLst>
              <a:ext uri="{FF2B5EF4-FFF2-40B4-BE49-F238E27FC236}">
                <a16:creationId xmlns:a16="http://schemas.microsoft.com/office/drawing/2014/main" id="{E27AF7C7-BC8F-44B8-912C-9801342236C8}"/>
              </a:ext>
            </a:extLst>
          </p:cNvPr>
          <p:cNvSpPr>
            <a:spLocks noGrp="1" noChangeArrowheads="1"/>
          </p:cNvSpPr>
          <p:nvPr>
            <p:ph type="body" idx="1"/>
          </p:nvPr>
        </p:nvSpPr>
        <p:spPr/>
        <p:txBody>
          <a:bodyPr/>
          <a:lstStyle/>
          <a:p>
            <a:pPr eaLnBrk="1" hangingPunct="1">
              <a:lnSpc>
                <a:spcPct val="90000"/>
              </a:lnSpc>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x(A(x)∨B)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(x)∨B</a:t>
            </a:r>
          </a:p>
          <a:p>
            <a:pPr eaLnBrk="1" hangingPunct="1">
              <a:lnSpc>
                <a:spcPct val="90000"/>
              </a:lnSpc>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x(A(x)∧B)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(x)∧B</a:t>
            </a:r>
          </a:p>
          <a:p>
            <a:pPr eaLnBrk="1" hangingPunct="1">
              <a:lnSpc>
                <a:spcPct val="90000"/>
              </a:lnSpc>
              <a:buFontTx/>
              <a:buNone/>
              <a:defRPr/>
            </a:pPr>
            <a:r>
              <a:rPr lang="en-US" altLang="zh-CN" sz="2800" b="0" dirty="0">
                <a:solidFill>
                  <a:srgbClr val="C00000"/>
                </a:solidFill>
                <a:effectLst>
                  <a:outerShdw blurRad="38100" dist="38100" dir="2700000" algn="tl">
                    <a:srgbClr val="C0C0C0"/>
                  </a:outerShdw>
                </a:effectLst>
                <a:latin typeface="Wingdings" pitchFamily="2" charset="2"/>
              </a:rPr>
              <a:t>n</a:t>
            </a:r>
            <a:r>
              <a:rPr lang="en-US" altLang="zh-CN" sz="2800" b="0" dirty="0">
                <a:solidFill>
                  <a:srgbClr val="C00000"/>
                </a:solidFill>
                <a:effectLst>
                  <a:outerShdw blurRad="38100" dist="38100" dir="2700000" algn="tl">
                    <a:srgbClr val="C0C0C0"/>
                  </a:outerShdw>
                </a:effectLst>
                <a:cs typeface="Times New Roman" pitchFamily="18" charset="0"/>
              </a:rPr>
              <a:t>     </a:t>
            </a:r>
            <a:r>
              <a:rPr lang="en-US" altLang="zh-CN" sz="2800" b="0" dirty="0">
                <a:solidFill>
                  <a:srgbClr val="C00000"/>
                </a:solidFill>
                <a:effectLst>
                  <a:outerShdw blurRad="38100" dist="38100" dir="2700000" algn="tl">
                    <a:srgbClr val="C0C0C0"/>
                  </a:outerShdw>
                </a:effectLst>
                <a:latin typeface="Georgia" pitchFamily="18" charset="0"/>
                <a:sym typeface="Symbol" pitchFamily="18" charset="2"/>
              </a:rPr>
              <a:t></a:t>
            </a:r>
            <a:r>
              <a:rPr lang="en-US" altLang="zh-CN" sz="2800" b="0" dirty="0">
                <a:solidFill>
                  <a:srgbClr val="C00000"/>
                </a:solidFill>
                <a:effectLst>
                  <a:outerShdw blurRad="38100" dist="38100" dir="2700000" algn="tl">
                    <a:srgbClr val="C0C0C0"/>
                  </a:outerShdw>
                </a:effectLst>
                <a:latin typeface="Georgia" pitchFamily="18" charset="0"/>
              </a:rPr>
              <a:t>x(A(x)→B) </a:t>
            </a:r>
            <a:r>
              <a:rPr lang="en-US" altLang="zh-CN" sz="2800" b="0" dirty="0">
                <a:solidFill>
                  <a:srgbClr val="C00000"/>
                </a:solidFill>
                <a:effectLst>
                  <a:outerShdw blurRad="38100" dist="38100" dir="2700000" algn="tl">
                    <a:srgbClr val="C0C0C0"/>
                  </a:outerShdw>
                </a:effectLst>
                <a:latin typeface="Georgia" pitchFamily="18" charset="0"/>
                <a:sym typeface="Symbol" pitchFamily="18" charset="2"/>
              </a:rPr>
              <a:t></a:t>
            </a:r>
            <a:r>
              <a:rPr lang="en-US" altLang="zh-CN" sz="2800" b="0" dirty="0">
                <a:solidFill>
                  <a:srgbClr val="C00000"/>
                </a:solidFill>
                <a:effectLst>
                  <a:outerShdw blurRad="38100" dist="38100" dir="2700000" algn="tl">
                    <a:srgbClr val="C0C0C0"/>
                  </a:outerShdw>
                </a:effectLst>
                <a:latin typeface="Georgia" pitchFamily="18" charset="0"/>
              </a:rPr>
              <a:t> </a:t>
            </a:r>
            <a:r>
              <a:rPr lang="en-US" altLang="zh-CN" sz="2800" b="0" dirty="0">
                <a:solidFill>
                  <a:srgbClr val="C00000"/>
                </a:solidFill>
                <a:effectLst>
                  <a:outerShdw blurRad="38100" dist="38100" dir="2700000" algn="tl">
                    <a:srgbClr val="C0C0C0"/>
                  </a:outerShdw>
                </a:effectLst>
                <a:latin typeface="Georgia" pitchFamily="18" charset="0"/>
                <a:sym typeface="Symbol" pitchFamily="18" charset="2"/>
              </a:rPr>
              <a:t></a:t>
            </a:r>
            <a:r>
              <a:rPr lang="en-US" altLang="zh-CN" sz="2800" b="0" dirty="0" err="1">
                <a:solidFill>
                  <a:srgbClr val="C00000"/>
                </a:solidFill>
                <a:effectLst>
                  <a:outerShdw blurRad="38100" dist="38100" dir="2700000" algn="tl">
                    <a:srgbClr val="C0C0C0"/>
                  </a:outerShdw>
                </a:effectLst>
                <a:latin typeface="Georgia" pitchFamily="18" charset="0"/>
              </a:rPr>
              <a:t>xA</a:t>
            </a:r>
            <a:r>
              <a:rPr lang="en-US" altLang="zh-CN" sz="2800" b="0" dirty="0">
                <a:solidFill>
                  <a:srgbClr val="C00000"/>
                </a:solidFill>
                <a:effectLst>
                  <a:outerShdw blurRad="38100" dist="38100" dir="2700000" algn="tl">
                    <a:srgbClr val="C0C0C0"/>
                  </a:outerShdw>
                </a:effectLst>
                <a:latin typeface="Georgia" pitchFamily="18" charset="0"/>
              </a:rPr>
              <a:t>(x)→B</a:t>
            </a:r>
          </a:p>
          <a:p>
            <a:pPr eaLnBrk="1" hangingPunct="1">
              <a:lnSpc>
                <a:spcPct val="90000"/>
              </a:lnSpc>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x(B→A(x))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B→</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a:t>
            </a:r>
          </a:p>
          <a:p>
            <a:pPr eaLnBrk="1" hangingPunct="1">
              <a:lnSpc>
                <a:spcPct val="90000"/>
              </a:lnSpc>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zh-CN" altLang="en-US" sz="2800" b="0" dirty="0">
                <a:effectLst>
                  <a:outerShdw blurRad="38100" dist="38100" dir="2700000" algn="tl">
                    <a:srgbClr val="C0C0C0"/>
                  </a:outerShdw>
                </a:effectLst>
                <a:latin typeface="Georgia" pitchFamily="18" charset="0"/>
              </a:rPr>
              <a:t>说明</a:t>
            </a:r>
            <a:r>
              <a:rPr lang="en-US" altLang="zh-CN" sz="2800" b="0" dirty="0">
                <a:effectLst>
                  <a:outerShdw blurRad="38100" dist="38100" dir="2700000" algn="tl">
                    <a:srgbClr val="C0C0C0"/>
                  </a:outerShdw>
                </a:effectLst>
                <a:latin typeface="Georgia" pitchFamily="18" charset="0"/>
              </a:rPr>
              <a:t>:   B</a:t>
            </a:r>
            <a:r>
              <a:rPr lang="zh-CN" altLang="en-US" sz="2800" b="0" dirty="0">
                <a:effectLst>
                  <a:outerShdw blurRad="38100" dist="38100" dir="2700000" algn="tl">
                    <a:srgbClr val="C0C0C0"/>
                  </a:outerShdw>
                </a:effectLst>
                <a:latin typeface="Georgia" pitchFamily="18" charset="0"/>
              </a:rPr>
              <a:t>中不含</a:t>
            </a:r>
            <a:r>
              <a:rPr lang="en-US" altLang="zh-CN" sz="2800" b="0" dirty="0">
                <a:effectLst>
                  <a:outerShdw blurRad="38100" dist="38100" dir="2700000" algn="tl">
                    <a:srgbClr val="C0C0C0"/>
                  </a:outerShdw>
                </a:effectLst>
                <a:latin typeface="Georgia" pitchFamily="18" charset="0"/>
              </a:rPr>
              <a:t>x</a:t>
            </a:r>
            <a:r>
              <a:rPr lang="zh-CN" altLang="en-US" sz="2800" b="0" dirty="0">
                <a:effectLst>
                  <a:outerShdw blurRad="38100" dist="38100" dir="2700000" algn="tl">
                    <a:srgbClr val="C0C0C0"/>
                  </a:outerShdw>
                </a:effectLst>
                <a:latin typeface="Georgia" pitchFamily="18" charset="0"/>
              </a:rPr>
              <a:t>的出现</a:t>
            </a:r>
          </a:p>
          <a:p>
            <a:pPr eaLnBrk="1" hangingPunct="1">
              <a:lnSpc>
                <a:spcPct val="90000"/>
              </a:lnSpc>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zh-CN" altLang="en-US" sz="2800" b="0" dirty="0">
                <a:effectLst>
                  <a:outerShdw blurRad="38100" dist="38100" dir="2700000" algn="tl">
                    <a:srgbClr val="C0C0C0"/>
                  </a:outerShdw>
                </a:effectLst>
                <a:latin typeface="Georgia" pitchFamily="18" charset="0"/>
              </a:rPr>
              <a:t>例</a:t>
            </a:r>
            <a:r>
              <a:rPr lang="en-US" altLang="zh-CN" sz="2800" b="0" dirty="0">
                <a:effectLst>
                  <a:outerShdw blurRad="38100" dist="38100" dir="2700000" algn="tl">
                    <a:srgbClr val="C0C0C0"/>
                  </a:outerShdw>
                </a:effectLst>
                <a:latin typeface="Georgia" pitchFamily="18" charset="0"/>
              </a:rPr>
              <a:t>1: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x(F(x)∨G(y))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xF</a:t>
            </a:r>
            <a:r>
              <a:rPr lang="en-US" altLang="zh-CN" sz="2800" b="0" dirty="0">
                <a:effectLst>
                  <a:outerShdw blurRad="38100" dist="38100" dir="2700000" algn="tl">
                    <a:srgbClr val="C0C0C0"/>
                  </a:outerShdw>
                </a:effectLst>
                <a:latin typeface="Georgia" pitchFamily="18" charset="0"/>
              </a:rPr>
              <a:t>(x)∨G(y)</a:t>
            </a:r>
          </a:p>
          <a:p>
            <a:pPr eaLnBrk="1" hangingPunct="1">
              <a:lnSpc>
                <a:spcPct val="90000"/>
              </a:lnSpc>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zh-CN" altLang="en-US" sz="2800" b="0" dirty="0">
                <a:effectLst>
                  <a:outerShdw blurRad="38100" dist="38100" dir="2700000" algn="tl">
                    <a:srgbClr val="C0C0C0"/>
                  </a:outerShdw>
                </a:effectLst>
                <a:latin typeface="Georgia" pitchFamily="18" charset="0"/>
              </a:rPr>
              <a:t>例</a:t>
            </a:r>
            <a:r>
              <a:rPr lang="en-US" altLang="zh-CN" sz="2800" b="0" dirty="0">
                <a:effectLst>
                  <a:outerShdw blurRad="38100" dist="38100" dir="2700000" algn="tl">
                    <a:srgbClr val="C0C0C0"/>
                  </a:outerShdw>
                </a:effectLst>
                <a:latin typeface="Georgia" pitchFamily="18" charset="0"/>
              </a:rPr>
              <a:t>2: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t>
            </a:r>
            <a:r>
              <a:rPr lang="en-US" altLang="zh-CN" sz="2800" b="0" dirty="0" err="1">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y</a:t>
            </a:r>
            <a:r>
              <a:rPr lang="en-US" altLang="zh-CN" sz="2800" b="0" dirty="0">
                <a:effectLst>
                  <a:outerShdw blurRad="38100" dist="38100" dir="2700000" algn="tl">
                    <a:srgbClr val="C0C0C0"/>
                  </a:outerShdw>
                </a:effectLst>
                <a:latin typeface="Georgia" pitchFamily="18" charset="0"/>
              </a:rPr>
              <a:t>(F(x)∧G(y))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x(F(x)∧</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yG</a:t>
            </a:r>
            <a:r>
              <a:rPr lang="en-US" altLang="zh-CN" sz="2800" b="0" dirty="0">
                <a:effectLst>
                  <a:outerShdw blurRad="38100" dist="38100" dir="2700000" algn="tl">
                    <a:srgbClr val="C0C0C0"/>
                  </a:outerShdw>
                </a:effectLst>
                <a:latin typeface="Georgia" pitchFamily="18" charset="0"/>
              </a:rPr>
              <a:t>(y)) </a:t>
            </a:r>
          </a:p>
          <a:p>
            <a:pPr eaLnBrk="1" hangingPunct="1">
              <a:lnSpc>
                <a:spcPct val="90000"/>
              </a:lnSpc>
              <a:buFontTx/>
              <a:buNone/>
              <a:defRPr/>
            </a:pPr>
            <a:r>
              <a:rPr lang="en-US" altLang="zh-CN" sz="2800" b="0" dirty="0"/>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xF</a:t>
            </a:r>
            <a:r>
              <a:rPr lang="en-US" altLang="zh-CN" sz="2800" b="0" dirty="0">
                <a:effectLst>
                  <a:outerShdw blurRad="38100" dist="38100" dir="2700000" algn="tl">
                    <a:srgbClr val="C0C0C0"/>
                  </a:outerShdw>
                </a:effectLst>
                <a:latin typeface="Georgia" pitchFamily="18" charset="0"/>
              </a:rPr>
              <a:t>(x)∧</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yG</a:t>
            </a:r>
            <a:r>
              <a:rPr lang="en-US" altLang="zh-CN" sz="2800" b="0" dirty="0">
                <a:effectLst>
                  <a:outerShdw blurRad="38100" dist="38100" dir="2700000" algn="tl">
                    <a:srgbClr val="C0C0C0"/>
                  </a:outerShdw>
                </a:effectLst>
                <a:latin typeface="Georgia" pitchFamily="18" charset="0"/>
              </a:rPr>
              <a:t>(y)</a:t>
            </a:r>
            <a:r>
              <a:rPr lang="en-US" altLang="zh-CN" sz="2800" b="0" dirty="0"/>
              <a:t> </a:t>
            </a:r>
          </a:p>
        </p:txBody>
      </p:sp>
      <p:sp>
        <p:nvSpPr>
          <p:cNvPr id="2" name="灯片编号占位符 1">
            <a:extLst>
              <a:ext uri="{FF2B5EF4-FFF2-40B4-BE49-F238E27FC236}">
                <a16:creationId xmlns:a16="http://schemas.microsoft.com/office/drawing/2014/main" id="{39146640-C4E4-4EEF-BB48-8D1BA3734B20}"/>
              </a:ext>
            </a:extLst>
          </p:cNvPr>
          <p:cNvSpPr>
            <a:spLocks noGrp="1"/>
          </p:cNvSpPr>
          <p:nvPr>
            <p:ph type="sldNum" sz="quarter" idx="12"/>
          </p:nvPr>
        </p:nvSpPr>
        <p:spPr/>
        <p:txBody>
          <a:bodyPr/>
          <a:lstStyle/>
          <a:p>
            <a:pPr>
              <a:defRPr/>
            </a:pPr>
            <a:fld id="{59ED569F-2F06-480B-BA3C-0CB384A7CB2F}" type="slidenum">
              <a:rPr lang="en-US" altLang="zh-CN" smtClean="0"/>
              <a:pPr>
                <a:defRPr/>
              </a:pPr>
              <a:t>52</a:t>
            </a:fld>
            <a:endParaRPr lang="en-US" altLang="zh-CN"/>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noChangeArrowheads="1"/>
          </p:cNvSpPr>
          <p:nvPr>
            <p:ph type="title"/>
          </p:nvPr>
        </p:nvSpPr>
        <p:spPr/>
        <p:txBody>
          <a:bodyPr/>
          <a:lstStyle/>
          <a:p>
            <a:pPr marL="342900" indent="-342900">
              <a:defRPr/>
            </a:pPr>
            <a:r>
              <a:rPr lang="zh-CN" altLang="en-US">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rPr>
              <a:t>等值式例子说明</a:t>
            </a:r>
          </a:p>
        </p:txBody>
      </p:sp>
      <p:sp>
        <p:nvSpPr>
          <p:cNvPr id="3" name="内容占位符 2"/>
          <p:cNvSpPr>
            <a:spLocks noGrp="1"/>
          </p:cNvSpPr>
          <p:nvPr>
            <p:ph idx="1"/>
          </p:nvPr>
        </p:nvSpPr>
        <p:spPr>
          <a:xfrm>
            <a:off x="900113" y="2924175"/>
            <a:ext cx="7775575" cy="3302000"/>
          </a:xfrm>
        </p:spPr>
        <p:txBody>
          <a:bodyPr/>
          <a:lstStyle/>
          <a:p>
            <a:pPr marL="457200" indent="-457200">
              <a:buFont typeface="Wingdings" panose="05000000000000000000" pitchFamily="2" charset="2"/>
              <a:buChar char="n"/>
              <a:defRPr/>
            </a:pPr>
            <a:r>
              <a:rPr lang="en-US" altLang="zh-CN"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itchFamily="34" charset="-122"/>
                <a:sym typeface="Symbol" pitchFamily="18" charset="2"/>
              </a:rPr>
              <a:t>x(A(x)→B)</a:t>
            </a:r>
          </a:p>
          <a:p>
            <a:pPr marL="457200" indent="-457200">
              <a:buFont typeface="Wingdings" panose="05000000000000000000" pitchFamily="2" charset="2"/>
              <a:buChar char="l"/>
              <a:defRPr/>
            </a:pPr>
            <a:endParaRPr lang="en-US" altLang="zh-CN"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itchFamily="34" charset="-122"/>
              <a:sym typeface="Symbol" pitchFamily="18" charset="2"/>
            </a:endParaRPr>
          </a:p>
          <a:p>
            <a:pPr marL="457200" indent="-457200">
              <a:buFont typeface="Wingdings" panose="05000000000000000000" pitchFamily="2" charset="2"/>
              <a:buChar char="l"/>
              <a:defRPr/>
            </a:pPr>
            <a:endParaRPr lang="en-US" altLang="zh-CN"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itchFamily="34" charset="-122"/>
              <a:sym typeface="Symbol" pitchFamily="18" charset="2"/>
            </a:endParaRPr>
          </a:p>
          <a:p>
            <a:pPr marL="457200" indent="-457200">
              <a:buFont typeface="Wingdings" panose="05000000000000000000" pitchFamily="2" charset="2"/>
              <a:buChar char="n"/>
              <a:defRPr/>
            </a:pPr>
            <a:r>
              <a:rPr lang="en-US" altLang="zh-CN"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itchFamily="34" charset="-122"/>
                <a:sym typeface="Symbol" pitchFamily="18" charset="2"/>
              </a:rPr>
              <a:t></a:t>
            </a:r>
            <a:r>
              <a:rPr lang="en-US" altLang="zh-CN" dirty="0" err="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itchFamily="34" charset="-122"/>
                <a:sym typeface="Symbol" pitchFamily="18" charset="2"/>
              </a:rPr>
              <a:t>xA</a:t>
            </a:r>
            <a:r>
              <a:rPr lang="en-US" altLang="zh-CN"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itchFamily="34" charset="-122"/>
                <a:sym typeface="Symbol" pitchFamily="18" charset="2"/>
              </a:rPr>
              <a:t>(x)→B</a:t>
            </a:r>
          </a:p>
          <a:p>
            <a:pPr marL="457200" indent="-457200">
              <a:buFont typeface="Wingdings" panose="05000000000000000000" pitchFamily="2" charset="2"/>
              <a:buChar char="l"/>
              <a:defRPr/>
            </a:pPr>
            <a:endParaRPr lang="en-US" altLang="zh-CN"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itchFamily="34" charset="-122"/>
              <a:sym typeface="Symbol" pitchFamily="18" charset="2"/>
            </a:endParaRPr>
          </a:p>
          <a:p>
            <a:pPr marL="0" indent="0">
              <a:buFontTx/>
              <a:buNone/>
              <a:defRPr/>
            </a:pPr>
            <a:endParaRPr lang="en-US" altLang="zh-CN"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itchFamily="34" charset="-122"/>
              <a:sym typeface="Symbol" pitchFamily="18" charset="2"/>
            </a:endParaRPr>
          </a:p>
          <a:p>
            <a:pPr marL="0" indent="0">
              <a:buFontTx/>
              <a:buNone/>
              <a:defRPr/>
            </a:pPr>
            <a:endPar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n-cs"/>
            </a:endParaRPr>
          </a:p>
        </p:txBody>
      </p:sp>
      <p:sp>
        <p:nvSpPr>
          <p:cNvPr id="4" name="圆角矩形 3"/>
          <p:cNvSpPr/>
          <p:nvPr/>
        </p:nvSpPr>
        <p:spPr bwMode="auto">
          <a:xfrm>
            <a:off x="900113" y="3605213"/>
            <a:ext cx="7488237" cy="703262"/>
          </a:xfrm>
          <a:prstGeom prst="roundRect">
            <a:avLst>
              <a:gd name="adj" fmla="val 7515"/>
            </a:avLst>
          </a:prstGeom>
          <a:solidFill>
            <a:schemeClr val="accent1"/>
          </a:solidFill>
          <a:ln w="25400" cap="flat" cmpd="sng" algn="ctr">
            <a:solidFill>
              <a:srgbClr val="FF0000"/>
            </a:solidFill>
            <a:prstDash val="solid"/>
            <a:round/>
            <a:headEnd type="none" w="med" len="med"/>
            <a:tailEnd type="triangle" w="med" len="med"/>
          </a:ln>
          <a:effectLst/>
        </p:spPr>
        <p:txBody>
          <a:bodyPr/>
          <a:lstStyle/>
          <a:p>
            <a:pPr algn="ctr" eaLnBrk="1" hangingPunct="1">
              <a:defRPr/>
            </a:pPr>
            <a:r>
              <a:rPr lang="zh-CN" altLang="en-US" sz="20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对任意</a:t>
            </a:r>
            <a:r>
              <a:rPr lang="en-US" altLang="zh-CN" sz="20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x, </a:t>
            </a:r>
            <a:r>
              <a:rPr lang="zh-CN" altLang="en-US" sz="20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如果</a:t>
            </a:r>
            <a:r>
              <a:rPr lang="en-US" altLang="zh-CN" sz="20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x</a:t>
            </a:r>
            <a:r>
              <a:rPr lang="zh-CN" altLang="en-US" sz="20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是恐龙，</a:t>
            </a:r>
            <a:endParaRPr lang="en-US" altLang="zh-CN" sz="20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ctr" eaLnBrk="1" hangingPunct="1">
              <a:defRPr/>
            </a:pPr>
            <a:r>
              <a:rPr lang="zh-CN" altLang="en-US" sz="20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那么村庄就会被毁灭。</a:t>
            </a:r>
          </a:p>
        </p:txBody>
      </p:sp>
      <p:sp>
        <p:nvSpPr>
          <p:cNvPr id="8" name="圆角矩形 7"/>
          <p:cNvSpPr/>
          <p:nvPr/>
        </p:nvSpPr>
        <p:spPr bwMode="auto">
          <a:xfrm>
            <a:off x="900113" y="5229200"/>
            <a:ext cx="7488237" cy="704850"/>
          </a:xfrm>
          <a:prstGeom prst="roundRect">
            <a:avLst>
              <a:gd name="adj" fmla="val 7515"/>
            </a:avLst>
          </a:prstGeom>
          <a:solidFill>
            <a:schemeClr val="accent1"/>
          </a:solidFill>
          <a:ln w="25400" cap="flat" cmpd="sng" algn="ctr">
            <a:solidFill>
              <a:srgbClr val="FF0000"/>
            </a:solidFill>
            <a:prstDash val="solid"/>
            <a:round/>
            <a:headEnd type="none" w="med" len="med"/>
            <a:tailEnd type="triangle" w="med" len="med"/>
          </a:ln>
          <a:effectLst/>
        </p:spPr>
        <p:txBody>
          <a:bodyPr/>
          <a:lstStyle/>
          <a:p>
            <a:pPr algn="ctr" eaLnBrk="1" hangingPunct="1">
              <a:defRPr/>
            </a:pPr>
            <a:r>
              <a:rPr lang="zh-CN" altLang="en-US" sz="20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如果所有的</a:t>
            </a:r>
            <a:r>
              <a:rPr lang="en-US" altLang="zh-CN" sz="20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x,</a:t>
            </a:r>
            <a:r>
              <a:rPr lang="zh-CN" altLang="en-US" sz="20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en-US" altLang="zh-CN" sz="20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x</a:t>
            </a:r>
            <a:r>
              <a:rPr lang="zh-CN" altLang="en-US" sz="20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都是恐龙，</a:t>
            </a:r>
            <a:endParaRPr lang="en-US" altLang="zh-CN" sz="20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gn="ctr" eaLnBrk="1" hangingPunct="1">
              <a:defRPr/>
            </a:pPr>
            <a:r>
              <a:rPr lang="zh-CN" altLang="en-US" sz="20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那么村庄就会被毁灭。</a:t>
            </a:r>
          </a:p>
        </p:txBody>
      </p:sp>
      <p:pic>
        <p:nvPicPr>
          <p:cNvPr id="5018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3150" y="1125538"/>
            <a:ext cx="4602163" cy="140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a:extLst>
              <a:ext uri="{FF2B5EF4-FFF2-40B4-BE49-F238E27FC236}">
                <a16:creationId xmlns:a16="http://schemas.microsoft.com/office/drawing/2014/main" id="{E0FB3B5A-446E-4203-8BEB-02D97E8178A2}"/>
              </a:ext>
            </a:extLst>
          </p:cNvPr>
          <p:cNvSpPr>
            <a:spLocks noGrp="1"/>
          </p:cNvSpPr>
          <p:nvPr>
            <p:ph type="sldNum" sz="quarter" idx="12"/>
          </p:nvPr>
        </p:nvSpPr>
        <p:spPr/>
        <p:txBody>
          <a:bodyPr/>
          <a:lstStyle/>
          <a:p>
            <a:pPr>
              <a:defRPr/>
            </a:pPr>
            <a:fld id="{59ED569F-2F06-480B-BA3C-0CB384A7CB2F}" type="slidenum">
              <a:rPr lang="en-US" altLang="zh-CN" smtClean="0"/>
              <a:pPr>
                <a:defRPr/>
              </a:pPr>
              <a:t>53</a:t>
            </a:fld>
            <a:endParaRPr lang="en-US" altLang="zh-CN"/>
          </a:p>
        </p:txBody>
      </p:sp>
    </p:spTree>
    <p:extLst>
      <p:ext uri="{BB962C8B-B14F-4D97-AF65-F5344CB8AC3E}">
        <p14:creationId xmlns:p14="http://schemas.microsoft.com/office/powerpoint/2010/main" val="17438846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eaLnBrk="1" hangingPunct="1"/>
            <a:r>
              <a:rPr lang="zh-CN" altLang="en-US" dirty="0">
                <a:latin typeface="Times New Roman" panose="02020603050405020304" pitchFamily="18" charset="0"/>
              </a:rPr>
              <a:t>量词辖域收缩与扩张</a:t>
            </a:r>
            <a:endParaRPr lang="en-US" altLang="zh-CN" dirty="0"/>
          </a:p>
        </p:txBody>
      </p:sp>
      <p:sp>
        <p:nvSpPr>
          <p:cNvPr id="628739" name="Rectangle 3">
            <a:extLst>
              <a:ext uri="{FF2B5EF4-FFF2-40B4-BE49-F238E27FC236}">
                <a16:creationId xmlns:a16="http://schemas.microsoft.com/office/drawing/2014/main" id="{1A4243B3-FC11-4863-BA81-AA00EDFE06F2}"/>
              </a:ext>
            </a:extLst>
          </p:cNvPr>
          <p:cNvSpPr>
            <a:spLocks noGrp="1" noChangeArrowheads="1"/>
          </p:cNvSpPr>
          <p:nvPr>
            <p:ph type="body" idx="1"/>
          </p:nvPr>
        </p:nvSpPr>
        <p:spPr/>
        <p:txBody>
          <a:bodyPr/>
          <a:lstStyle/>
          <a:p>
            <a:pPr eaLnBrk="1" hangingPunct="1">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x(A(x)→B)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(x)→B</a:t>
            </a:r>
          </a:p>
          <a:p>
            <a:pPr eaLnBrk="1" hangingPunct="1">
              <a:buFontTx/>
              <a:buNone/>
              <a:defRPr/>
            </a:pPr>
            <a:r>
              <a:rPr lang="en-US" altLang="zh-CN" sz="2800" b="0" dirty="0">
                <a:effectLst>
                  <a:outerShdw blurRad="38100" dist="38100" dir="2700000" algn="tl">
                    <a:srgbClr val="C0C0C0"/>
                  </a:outerShdw>
                </a:effectLst>
                <a:latin typeface="Georgia" pitchFamily="18" charset="0"/>
              </a:rPr>
              <a:t>     </a:t>
            </a:r>
            <a:r>
              <a:rPr lang="zh-CN" altLang="en-US" sz="2800" b="0" dirty="0">
                <a:effectLst>
                  <a:outerShdw blurRad="38100" dist="38100" dir="2700000" algn="tl">
                    <a:srgbClr val="C0C0C0"/>
                  </a:outerShdw>
                </a:effectLst>
                <a:latin typeface="Georgia" pitchFamily="18" charset="0"/>
              </a:rPr>
              <a:t>证明</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x(A(x)→B) </a:t>
            </a:r>
          </a:p>
          <a:p>
            <a:pPr eaLnBrk="1" hangingPunct="1">
              <a:buFontTx/>
              <a:buNone/>
              <a:defRPr/>
            </a:pP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t>
            </a:r>
            <a:r>
              <a:rPr lang="en-US" altLang="zh-CN" sz="2800" b="0" dirty="0">
                <a:sym typeface="Symbol" pitchFamily="18" charset="2"/>
              </a:rPr>
              <a:t></a:t>
            </a:r>
            <a:r>
              <a:rPr lang="en-US" altLang="zh-CN" sz="2800" b="0" dirty="0"/>
              <a:t> </a:t>
            </a:r>
            <a:r>
              <a:rPr lang="en-US" altLang="zh-CN" sz="2800" b="0" dirty="0">
                <a:effectLst>
                  <a:outerShdw blurRad="38100" dist="38100" dir="2700000" algn="tl">
                    <a:srgbClr val="C0C0C0"/>
                  </a:outerShdw>
                </a:effectLst>
                <a:latin typeface="Georgia" pitchFamily="18" charset="0"/>
              </a:rPr>
              <a:t>A(x)∨B)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t>
            </a:r>
            <a:r>
              <a:rPr lang="en-US" altLang="zh-CN" sz="2800" b="0" dirty="0">
                <a:sym typeface="Symbol" pitchFamily="18" charset="2"/>
              </a:rPr>
              <a:t></a:t>
            </a:r>
            <a:r>
              <a:rPr lang="en-US" altLang="zh-CN" sz="2800" b="0" dirty="0"/>
              <a:t> </a:t>
            </a:r>
            <a:r>
              <a:rPr lang="en-US" altLang="zh-CN" sz="2800" b="0" dirty="0">
                <a:effectLst>
                  <a:outerShdw blurRad="38100" dist="38100" dir="2700000" algn="tl">
                    <a:srgbClr val="C0C0C0"/>
                  </a:outerShdw>
                </a:effectLst>
                <a:latin typeface="Georgia" pitchFamily="18" charset="0"/>
              </a:rPr>
              <a:t>A(x)∨B </a:t>
            </a:r>
          </a:p>
          <a:p>
            <a:pPr eaLnBrk="1" hangingPunct="1">
              <a:buFontTx/>
              <a:buNone/>
              <a:defRPr/>
            </a:pP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sym typeface="Symbol" pitchFamily="18" charset="2"/>
              </a:rPr>
              <a:t></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(x)∨B</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(x)→B</a:t>
            </a:r>
          </a:p>
          <a:p>
            <a:pPr eaLnBrk="1" hangingPunct="1">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x(B→A(x))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B→</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 </a:t>
            </a:r>
          </a:p>
          <a:p>
            <a:pPr eaLnBrk="1" hangingPunct="1">
              <a:buFontTx/>
              <a:buNone/>
              <a:defRPr/>
            </a:pPr>
            <a:r>
              <a:rPr lang="en-US" altLang="zh-CN" sz="2800" b="0" dirty="0">
                <a:effectLst>
                  <a:outerShdw blurRad="38100" dist="38100" dir="2700000" algn="tl">
                    <a:srgbClr val="C0C0C0"/>
                  </a:outerShdw>
                </a:effectLst>
                <a:latin typeface="Georgia" pitchFamily="18" charset="0"/>
              </a:rPr>
              <a:t>    </a:t>
            </a:r>
            <a:r>
              <a:rPr lang="zh-CN" altLang="en-US" sz="2800" b="0" dirty="0">
                <a:effectLst>
                  <a:outerShdw blurRad="38100" dist="38100" dir="2700000" algn="tl">
                    <a:srgbClr val="C0C0C0"/>
                  </a:outerShdw>
                </a:effectLst>
                <a:latin typeface="Georgia" pitchFamily="18" charset="0"/>
              </a:rPr>
              <a:t>证明</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x(B→A(x))</a:t>
            </a:r>
          </a:p>
          <a:p>
            <a:pPr eaLnBrk="1" hangingPunct="1">
              <a:buFontTx/>
              <a:buNone/>
              <a:defRPr/>
            </a:pP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t>
            </a:r>
            <a:r>
              <a:rPr lang="en-US" altLang="zh-CN" sz="2800" b="0" dirty="0">
                <a:sym typeface="Symbol" pitchFamily="18" charset="2"/>
              </a:rPr>
              <a:t></a:t>
            </a:r>
            <a:r>
              <a:rPr lang="en-US" altLang="zh-CN" sz="2800" b="0" dirty="0"/>
              <a:t> </a:t>
            </a:r>
            <a:r>
              <a:rPr lang="en-US" altLang="zh-CN" sz="2800" b="0" dirty="0">
                <a:effectLst>
                  <a:outerShdw blurRad="38100" dist="38100" dir="2700000" algn="tl">
                    <a:srgbClr val="C0C0C0"/>
                  </a:outerShdw>
                </a:effectLst>
                <a:latin typeface="Georgia" pitchFamily="18" charset="0"/>
              </a:rPr>
              <a:t>B∨A(x))</a:t>
            </a:r>
          </a:p>
          <a:p>
            <a:pPr eaLnBrk="1" hangingPunct="1">
              <a:buFontTx/>
              <a:buNone/>
              <a:defRPr/>
            </a:pPr>
            <a:r>
              <a:rPr lang="en-US" altLang="zh-CN" sz="2800" b="0" dirty="0"/>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B∨</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B→</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 </a:t>
            </a:r>
          </a:p>
        </p:txBody>
      </p:sp>
      <p:sp>
        <p:nvSpPr>
          <p:cNvPr id="2" name="灯片编号占位符 1">
            <a:extLst>
              <a:ext uri="{FF2B5EF4-FFF2-40B4-BE49-F238E27FC236}">
                <a16:creationId xmlns:a16="http://schemas.microsoft.com/office/drawing/2014/main" id="{33E604EE-B6B9-4DE1-BB89-CA75157753C5}"/>
              </a:ext>
            </a:extLst>
          </p:cNvPr>
          <p:cNvSpPr>
            <a:spLocks noGrp="1"/>
          </p:cNvSpPr>
          <p:nvPr>
            <p:ph type="sldNum" sz="quarter" idx="12"/>
          </p:nvPr>
        </p:nvSpPr>
        <p:spPr/>
        <p:txBody>
          <a:bodyPr/>
          <a:lstStyle/>
          <a:p>
            <a:pPr>
              <a:defRPr/>
            </a:pPr>
            <a:fld id="{59ED569F-2F06-480B-BA3C-0CB384A7CB2F}" type="slidenum">
              <a:rPr lang="en-US" altLang="zh-CN" smtClean="0"/>
              <a:pPr>
                <a:defRPr/>
              </a:pPr>
              <a:t>54</a:t>
            </a:fld>
            <a:endParaRPr lang="en-US" altLang="zh-CN"/>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pPr eaLnBrk="1" hangingPunct="1"/>
            <a:r>
              <a:rPr lang="zh-CN" altLang="en-US">
                <a:latin typeface="Times New Roman" panose="02020603050405020304" pitchFamily="18" charset="0"/>
              </a:rPr>
              <a:t>量词辖域收缩与扩张</a:t>
            </a:r>
            <a:r>
              <a:rPr lang="en-US"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en-US" altLang="zh-CN">
                <a:latin typeface="Times New Roman" panose="02020603050405020304" pitchFamily="18" charset="0"/>
                <a:cs typeface="Times New Roman" panose="02020603050405020304" pitchFamily="18" charset="0"/>
              </a:rPr>
              <a:t>)</a:t>
            </a:r>
            <a:r>
              <a:rPr lang="en-US" altLang="zh-CN"/>
              <a:t> </a:t>
            </a:r>
          </a:p>
        </p:txBody>
      </p:sp>
      <p:sp>
        <p:nvSpPr>
          <p:cNvPr id="629763" name="Rectangle 3">
            <a:extLst>
              <a:ext uri="{FF2B5EF4-FFF2-40B4-BE49-F238E27FC236}">
                <a16:creationId xmlns:a16="http://schemas.microsoft.com/office/drawing/2014/main" id="{6607ABF4-40D8-4C54-AA79-6389870B6903}"/>
              </a:ext>
            </a:extLst>
          </p:cNvPr>
          <p:cNvSpPr>
            <a:spLocks noGrp="1" noChangeArrowheads="1"/>
          </p:cNvSpPr>
          <p:nvPr>
            <p:ph type="body" idx="1"/>
          </p:nvPr>
        </p:nvSpPr>
        <p:spPr/>
        <p:txBody>
          <a:bodyPr/>
          <a:lstStyle/>
          <a:p>
            <a:pPr eaLnBrk="1" hangingPunct="1">
              <a:lnSpc>
                <a:spcPct val="90000"/>
              </a:lnSpc>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x(A(x)∨B)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(x)∨B</a:t>
            </a:r>
          </a:p>
          <a:p>
            <a:pPr eaLnBrk="1" hangingPunct="1">
              <a:lnSpc>
                <a:spcPct val="90000"/>
              </a:lnSpc>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x(A(x)∧B)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(x)∧B</a:t>
            </a:r>
          </a:p>
          <a:p>
            <a:pPr eaLnBrk="1" hangingPunct="1">
              <a:lnSpc>
                <a:spcPct val="90000"/>
              </a:lnSpc>
              <a:buFontTx/>
              <a:buNone/>
              <a:defRPr/>
            </a:pPr>
            <a:r>
              <a:rPr lang="en-US" altLang="zh-CN" sz="2800" b="0" dirty="0">
                <a:solidFill>
                  <a:srgbClr val="C00000"/>
                </a:solidFill>
                <a:effectLst>
                  <a:outerShdw blurRad="38100" dist="38100" dir="2700000" algn="tl">
                    <a:srgbClr val="C0C0C0"/>
                  </a:outerShdw>
                </a:effectLst>
                <a:latin typeface="Wingdings" pitchFamily="2" charset="2"/>
              </a:rPr>
              <a:t>n</a:t>
            </a:r>
            <a:r>
              <a:rPr lang="en-US" altLang="zh-CN" sz="2800" b="0" dirty="0">
                <a:solidFill>
                  <a:srgbClr val="C00000"/>
                </a:solidFill>
                <a:effectLst>
                  <a:outerShdw blurRad="38100" dist="38100" dir="2700000" algn="tl">
                    <a:srgbClr val="C0C0C0"/>
                  </a:outerShdw>
                </a:effectLst>
                <a:cs typeface="Times New Roman" pitchFamily="18" charset="0"/>
              </a:rPr>
              <a:t>     </a:t>
            </a:r>
            <a:r>
              <a:rPr lang="en-US" altLang="zh-CN" sz="2800" b="0" dirty="0">
                <a:solidFill>
                  <a:srgbClr val="C00000"/>
                </a:solidFill>
                <a:effectLst>
                  <a:outerShdw blurRad="38100" dist="38100" dir="2700000" algn="tl">
                    <a:srgbClr val="C0C0C0"/>
                  </a:outerShdw>
                </a:effectLst>
                <a:latin typeface="Georgia" pitchFamily="18" charset="0"/>
                <a:sym typeface="Symbol" pitchFamily="18" charset="2"/>
              </a:rPr>
              <a:t></a:t>
            </a:r>
            <a:r>
              <a:rPr lang="en-US" altLang="zh-CN" sz="2800" b="0" dirty="0">
                <a:solidFill>
                  <a:srgbClr val="C00000"/>
                </a:solidFill>
                <a:effectLst>
                  <a:outerShdw blurRad="38100" dist="38100" dir="2700000" algn="tl">
                    <a:srgbClr val="C0C0C0"/>
                  </a:outerShdw>
                </a:effectLst>
                <a:latin typeface="Georgia" pitchFamily="18" charset="0"/>
              </a:rPr>
              <a:t>x(A(x)→B) </a:t>
            </a:r>
            <a:r>
              <a:rPr lang="en-US" altLang="zh-CN" sz="2800" b="0" dirty="0">
                <a:solidFill>
                  <a:srgbClr val="C00000"/>
                </a:solidFill>
                <a:effectLst>
                  <a:outerShdw blurRad="38100" dist="38100" dir="2700000" algn="tl">
                    <a:srgbClr val="C0C0C0"/>
                  </a:outerShdw>
                </a:effectLst>
                <a:latin typeface="Georgia" pitchFamily="18" charset="0"/>
                <a:sym typeface="Symbol" pitchFamily="18" charset="2"/>
              </a:rPr>
              <a:t></a:t>
            </a:r>
            <a:r>
              <a:rPr lang="en-US" altLang="zh-CN" sz="2800" b="0" dirty="0">
                <a:solidFill>
                  <a:srgbClr val="C00000"/>
                </a:solidFill>
                <a:effectLst>
                  <a:outerShdw blurRad="38100" dist="38100" dir="2700000" algn="tl">
                    <a:srgbClr val="C0C0C0"/>
                  </a:outerShdw>
                </a:effectLst>
                <a:latin typeface="Georgia" pitchFamily="18" charset="0"/>
              </a:rPr>
              <a:t> </a:t>
            </a:r>
            <a:r>
              <a:rPr lang="en-US" altLang="zh-CN" sz="2800" b="0" dirty="0">
                <a:solidFill>
                  <a:srgbClr val="C00000"/>
                </a:solidFill>
                <a:effectLst>
                  <a:outerShdw blurRad="38100" dist="38100" dir="2700000" algn="tl">
                    <a:srgbClr val="C0C0C0"/>
                  </a:outerShdw>
                </a:effectLst>
                <a:latin typeface="Georgia" pitchFamily="18" charset="0"/>
                <a:sym typeface="Symbol" pitchFamily="18" charset="2"/>
              </a:rPr>
              <a:t></a:t>
            </a:r>
            <a:r>
              <a:rPr lang="en-US" altLang="zh-CN" sz="2800" b="0" dirty="0" err="1">
                <a:solidFill>
                  <a:srgbClr val="C00000"/>
                </a:solidFill>
                <a:effectLst>
                  <a:outerShdw blurRad="38100" dist="38100" dir="2700000" algn="tl">
                    <a:srgbClr val="C0C0C0"/>
                  </a:outerShdw>
                </a:effectLst>
                <a:latin typeface="Georgia" pitchFamily="18" charset="0"/>
              </a:rPr>
              <a:t>xA</a:t>
            </a:r>
            <a:r>
              <a:rPr lang="en-US" altLang="zh-CN" sz="2800" b="0" dirty="0">
                <a:solidFill>
                  <a:srgbClr val="C00000"/>
                </a:solidFill>
                <a:effectLst>
                  <a:outerShdw blurRad="38100" dist="38100" dir="2700000" algn="tl">
                    <a:srgbClr val="C0C0C0"/>
                  </a:outerShdw>
                </a:effectLst>
                <a:latin typeface="Georgia" pitchFamily="18" charset="0"/>
              </a:rPr>
              <a:t>(x)→B</a:t>
            </a:r>
          </a:p>
          <a:p>
            <a:pPr eaLnBrk="1" hangingPunct="1">
              <a:lnSpc>
                <a:spcPct val="90000"/>
              </a:lnSpc>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x(B→A(x))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B→</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a:t>
            </a:r>
          </a:p>
          <a:p>
            <a:pPr eaLnBrk="1" hangingPunct="1">
              <a:lnSpc>
                <a:spcPct val="90000"/>
              </a:lnSpc>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zh-CN" altLang="en-US" sz="2800" b="0" dirty="0">
                <a:effectLst>
                  <a:outerShdw blurRad="38100" dist="38100" dir="2700000" algn="tl">
                    <a:srgbClr val="C0C0C0"/>
                  </a:outerShdw>
                </a:effectLst>
                <a:latin typeface="Georgia" pitchFamily="18" charset="0"/>
              </a:rPr>
              <a:t>说明</a:t>
            </a:r>
            <a:r>
              <a:rPr lang="en-US" altLang="zh-CN" sz="2800" b="0" dirty="0">
                <a:effectLst>
                  <a:outerShdw blurRad="38100" dist="38100" dir="2700000" algn="tl">
                    <a:srgbClr val="C0C0C0"/>
                  </a:outerShdw>
                </a:effectLst>
                <a:latin typeface="Georgia" pitchFamily="18" charset="0"/>
              </a:rPr>
              <a:t>:   B</a:t>
            </a:r>
            <a:r>
              <a:rPr lang="zh-CN" altLang="en-US" sz="2800" b="0" dirty="0">
                <a:effectLst>
                  <a:outerShdw blurRad="38100" dist="38100" dir="2700000" algn="tl">
                    <a:srgbClr val="C0C0C0"/>
                  </a:outerShdw>
                </a:effectLst>
                <a:latin typeface="Georgia" pitchFamily="18" charset="0"/>
              </a:rPr>
              <a:t>中不含</a:t>
            </a:r>
            <a:r>
              <a:rPr lang="en-US" altLang="zh-CN" sz="2800" b="0" dirty="0">
                <a:effectLst>
                  <a:outerShdw blurRad="38100" dist="38100" dir="2700000" algn="tl">
                    <a:srgbClr val="C0C0C0"/>
                  </a:outerShdw>
                </a:effectLst>
                <a:latin typeface="Georgia" pitchFamily="18" charset="0"/>
              </a:rPr>
              <a:t>x</a:t>
            </a:r>
            <a:r>
              <a:rPr lang="zh-CN" altLang="en-US" sz="2800" b="0" dirty="0">
                <a:effectLst>
                  <a:outerShdw blurRad="38100" dist="38100" dir="2700000" algn="tl">
                    <a:srgbClr val="C0C0C0"/>
                  </a:outerShdw>
                </a:effectLst>
                <a:latin typeface="Georgia" pitchFamily="18" charset="0"/>
              </a:rPr>
              <a:t>的出现</a:t>
            </a:r>
          </a:p>
          <a:p>
            <a:pPr eaLnBrk="1" hangingPunct="1">
              <a:lnSpc>
                <a:spcPct val="90000"/>
              </a:lnSpc>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zh-CN" altLang="en-US" sz="2800" b="0" dirty="0">
                <a:effectLst>
                  <a:outerShdw blurRad="38100" dist="38100" dir="2700000" algn="tl">
                    <a:srgbClr val="C0C0C0"/>
                  </a:outerShdw>
                </a:effectLst>
                <a:latin typeface="Georgia" pitchFamily="18" charset="0"/>
              </a:rPr>
              <a:t>例</a:t>
            </a:r>
            <a:r>
              <a:rPr lang="en-US" altLang="zh-CN" sz="2800" b="0" dirty="0">
                <a:effectLst>
                  <a:outerShdw blurRad="38100" dist="38100" dir="2700000" algn="tl">
                    <a:srgbClr val="C0C0C0"/>
                  </a:outerShdw>
                </a:effectLst>
                <a:latin typeface="Georgia" pitchFamily="18" charset="0"/>
              </a:rPr>
              <a:t>1: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x(F(x)∨G(y))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xF</a:t>
            </a:r>
            <a:r>
              <a:rPr lang="en-US" altLang="zh-CN" sz="2800" b="0" dirty="0">
                <a:effectLst>
                  <a:outerShdw blurRad="38100" dist="38100" dir="2700000" algn="tl">
                    <a:srgbClr val="C0C0C0"/>
                  </a:outerShdw>
                </a:effectLst>
                <a:latin typeface="Georgia" pitchFamily="18" charset="0"/>
              </a:rPr>
              <a:t>(x)∨G(y)</a:t>
            </a:r>
          </a:p>
          <a:p>
            <a:pPr eaLnBrk="1" hangingPunct="1">
              <a:lnSpc>
                <a:spcPct val="90000"/>
              </a:lnSpc>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zh-CN" altLang="en-US" sz="2800" b="0" dirty="0">
                <a:effectLst>
                  <a:outerShdw blurRad="38100" dist="38100" dir="2700000" algn="tl">
                    <a:srgbClr val="C0C0C0"/>
                  </a:outerShdw>
                </a:effectLst>
                <a:latin typeface="Georgia" pitchFamily="18" charset="0"/>
              </a:rPr>
              <a:t>例</a:t>
            </a:r>
            <a:r>
              <a:rPr lang="en-US" altLang="zh-CN" sz="2800" b="0" dirty="0">
                <a:effectLst>
                  <a:outerShdw blurRad="38100" dist="38100" dir="2700000" algn="tl">
                    <a:srgbClr val="C0C0C0"/>
                  </a:outerShdw>
                </a:effectLst>
                <a:latin typeface="Georgia" pitchFamily="18" charset="0"/>
              </a:rPr>
              <a:t>2: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t>
            </a:r>
            <a:r>
              <a:rPr lang="en-US" altLang="zh-CN" sz="2800" b="0" dirty="0" err="1">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y</a:t>
            </a:r>
            <a:r>
              <a:rPr lang="en-US" altLang="zh-CN" sz="2800" b="0" dirty="0">
                <a:effectLst>
                  <a:outerShdw blurRad="38100" dist="38100" dir="2700000" algn="tl">
                    <a:srgbClr val="C0C0C0"/>
                  </a:outerShdw>
                </a:effectLst>
                <a:latin typeface="Georgia" pitchFamily="18" charset="0"/>
              </a:rPr>
              <a:t>(F(x)∧G(y))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x(F(x)∧</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yG</a:t>
            </a:r>
            <a:r>
              <a:rPr lang="en-US" altLang="zh-CN" sz="2800" b="0" dirty="0">
                <a:effectLst>
                  <a:outerShdw blurRad="38100" dist="38100" dir="2700000" algn="tl">
                    <a:srgbClr val="C0C0C0"/>
                  </a:outerShdw>
                </a:effectLst>
                <a:latin typeface="Georgia" pitchFamily="18" charset="0"/>
              </a:rPr>
              <a:t>(y)) </a:t>
            </a:r>
          </a:p>
          <a:p>
            <a:pPr eaLnBrk="1" hangingPunct="1">
              <a:lnSpc>
                <a:spcPct val="90000"/>
              </a:lnSpc>
              <a:buFontTx/>
              <a:buNone/>
              <a:defRPr/>
            </a:pP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xF</a:t>
            </a:r>
            <a:r>
              <a:rPr lang="en-US" altLang="zh-CN" sz="2800" b="0" dirty="0">
                <a:effectLst>
                  <a:outerShdw blurRad="38100" dist="38100" dir="2700000" algn="tl">
                    <a:srgbClr val="C0C0C0"/>
                  </a:outerShdw>
                </a:effectLst>
                <a:latin typeface="Georgia" pitchFamily="18" charset="0"/>
              </a:rPr>
              <a:t>(x)∧</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yG</a:t>
            </a:r>
            <a:r>
              <a:rPr lang="en-US" altLang="zh-CN" sz="2800" b="0" dirty="0">
                <a:effectLst>
                  <a:outerShdw blurRad="38100" dist="38100" dir="2700000" algn="tl">
                    <a:srgbClr val="C0C0C0"/>
                  </a:outerShdw>
                </a:effectLst>
                <a:latin typeface="Georgia" pitchFamily="18" charset="0"/>
              </a:rPr>
              <a:t>(y)</a:t>
            </a:r>
          </a:p>
          <a:p>
            <a:pPr eaLnBrk="1" hangingPunct="1">
              <a:lnSpc>
                <a:spcPct val="90000"/>
              </a:lnSpc>
              <a:buFontTx/>
              <a:buNone/>
              <a:defRPr/>
            </a:pPr>
            <a:endParaRPr lang="en-US" altLang="zh-CN" sz="2800" b="0" dirty="0"/>
          </a:p>
        </p:txBody>
      </p:sp>
      <p:sp>
        <p:nvSpPr>
          <p:cNvPr id="2" name="灯片编号占位符 1">
            <a:extLst>
              <a:ext uri="{FF2B5EF4-FFF2-40B4-BE49-F238E27FC236}">
                <a16:creationId xmlns:a16="http://schemas.microsoft.com/office/drawing/2014/main" id="{4E1F0CFD-50DF-4541-B9EE-9D0019EB70E0}"/>
              </a:ext>
            </a:extLst>
          </p:cNvPr>
          <p:cNvSpPr>
            <a:spLocks noGrp="1"/>
          </p:cNvSpPr>
          <p:nvPr>
            <p:ph type="sldNum" sz="quarter" idx="12"/>
          </p:nvPr>
        </p:nvSpPr>
        <p:spPr/>
        <p:txBody>
          <a:bodyPr/>
          <a:lstStyle/>
          <a:p>
            <a:pPr>
              <a:defRPr/>
            </a:pPr>
            <a:fld id="{59ED569F-2F06-480B-BA3C-0CB384A7CB2F}" type="slidenum">
              <a:rPr lang="en-US" altLang="zh-CN" smtClean="0"/>
              <a:pPr>
                <a:defRPr/>
              </a:pPr>
              <a:t>55</a:t>
            </a:fld>
            <a:endParaRPr lang="en-US" altLang="zh-CN"/>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pPr eaLnBrk="1" hangingPunct="1"/>
            <a:r>
              <a:rPr lang="zh-CN" altLang="en-US">
                <a:latin typeface="Times New Roman" panose="02020603050405020304" pitchFamily="18" charset="0"/>
              </a:rPr>
              <a:t>量词辖域收缩与扩张</a:t>
            </a:r>
            <a:r>
              <a:rPr lang="en-US" altLang="zh-CN">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sym typeface="Symbol" panose="05050102010706020507" pitchFamily="18" charset="2"/>
              </a:rPr>
              <a:t></a:t>
            </a:r>
            <a:r>
              <a:rPr lang="zh-CN" altLang="en-US">
                <a:latin typeface="Times New Roman" panose="02020603050405020304" pitchFamily="18" charset="0"/>
              </a:rPr>
              <a:t>、续</a:t>
            </a:r>
            <a:r>
              <a:rPr lang="en-US" altLang="zh-CN">
                <a:latin typeface="Times New Roman" panose="02020603050405020304" pitchFamily="18" charset="0"/>
                <a:cs typeface="Times New Roman" panose="02020603050405020304" pitchFamily="18" charset="0"/>
              </a:rPr>
              <a:t>)</a:t>
            </a:r>
            <a:r>
              <a:rPr lang="en-US" altLang="zh-CN"/>
              <a:t> </a:t>
            </a:r>
          </a:p>
        </p:txBody>
      </p:sp>
      <p:sp>
        <p:nvSpPr>
          <p:cNvPr id="630787" name="Rectangle 3">
            <a:extLst>
              <a:ext uri="{FF2B5EF4-FFF2-40B4-BE49-F238E27FC236}">
                <a16:creationId xmlns:a16="http://schemas.microsoft.com/office/drawing/2014/main" id="{2BA8878C-A931-4EFE-A78D-B02154474961}"/>
              </a:ext>
            </a:extLst>
          </p:cNvPr>
          <p:cNvSpPr>
            <a:spLocks noGrp="1" noChangeArrowheads="1"/>
          </p:cNvSpPr>
          <p:nvPr>
            <p:ph type="body" idx="1"/>
          </p:nvPr>
        </p:nvSpPr>
        <p:spPr/>
        <p:txBody>
          <a:bodyPr/>
          <a:lstStyle/>
          <a:p>
            <a:pPr eaLnBrk="1" hangingPunct="1">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x(A(x)→B)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(x)→B</a:t>
            </a:r>
          </a:p>
          <a:p>
            <a:pPr eaLnBrk="1" hangingPunct="1">
              <a:buFontTx/>
              <a:buNone/>
              <a:defRPr/>
            </a:pPr>
            <a:r>
              <a:rPr lang="en-US" altLang="zh-CN" sz="2800" b="0" dirty="0">
                <a:effectLst>
                  <a:outerShdw blurRad="38100" dist="38100" dir="2700000" algn="tl">
                    <a:srgbClr val="C0C0C0"/>
                  </a:outerShdw>
                </a:effectLst>
                <a:latin typeface="Georgia" pitchFamily="18" charset="0"/>
              </a:rPr>
              <a:t>     </a:t>
            </a:r>
            <a:r>
              <a:rPr lang="zh-CN" altLang="en-US" sz="2800" b="0" dirty="0">
                <a:effectLst>
                  <a:outerShdw blurRad="38100" dist="38100" dir="2700000" algn="tl">
                    <a:srgbClr val="C0C0C0"/>
                  </a:outerShdw>
                </a:effectLst>
                <a:latin typeface="Georgia" pitchFamily="18" charset="0"/>
              </a:rPr>
              <a:t>证明</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x(A(x)→B)</a:t>
            </a:r>
          </a:p>
          <a:p>
            <a:pPr eaLnBrk="1" hangingPunct="1">
              <a:buFontTx/>
              <a:buNone/>
              <a:defRPr/>
            </a:pP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t>
            </a:r>
            <a:r>
              <a:rPr lang="en-US" altLang="zh-CN" sz="2800" b="0" dirty="0">
                <a:sym typeface="Symbol" pitchFamily="18" charset="2"/>
              </a:rPr>
              <a:t></a:t>
            </a:r>
            <a:r>
              <a:rPr lang="en-US" altLang="zh-CN" sz="2800" b="0" dirty="0"/>
              <a:t> </a:t>
            </a:r>
            <a:r>
              <a:rPr lang="en-US" altLang="zh-CN" sz="2800" b="0" dirty="0">
                <a:effectLst>
                  <a:outerShdw blurRad="38100" dist="38100" dir="2700000" algn="tl">
                    <a:srgbClr val="C0C0C0"/>
                  </a:outerShdw>
                </a:effectLst>
                <a:latin typeface="Georgia" pitchFamily="18" charset="0"/>
              </a:rPr>
              <a:t>A(x)∨B)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 </a:t>
            </a:r>
            <a:r>
              <a:rPr lang="en-US" altLang="zh-CN" sz="2800" b="0" dirty="0">
                <a:sym typeface="Symbol" pitchFamily="18" charset="2"/>
              </a:rPr>
              <a:t></a:t>
            </a:r>
            <a:r>
              <a:rPr lang="en-US" altLang="zh-CN" sz="2800" b="0" dirty="0"/>
              <a:t> </a:t>
            </a:r>
            <a:r>
              <a:rPr lang="en-US" altLang="zh-CN" sz="2800" b="0" dirty="0">
                <a:effectLst>
                  <a:outerShdw blurRad="38100" dist="38100" dir="2700000" algn="tl">
                    <a:srgbClr val="C0C0C0"/>
                  </a:outerShdw>
                </a:effectLst>
                <a:latin typeface="Georgia" pitchFamily="18" charset="0"/>
              </a:rPr>
              <a:t>A(x)∨B </a:t>
            </a:r>
          </a:p>
          <a:p>
            <a:pPr eaLnBrk="1" hangingPunct="1">
              <a:buFontTx/>
              <a:buNone/>
              <a:defRPr/>
            </a:pP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sym typeface="Symbol" pitchFamily="18" charset="2"/>
              </a:rPr>
              <a:t></a:t>
            </a:r>
            <a:r>
              <a:rPr lang="en-US" altLang="zh-CN" sz="2800" b="0" dirty="0"/>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(x)∨B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(x)→B</a:t>
            </a:r>
          </a:p>
          <a:p>
            <a:pPr eaLnBrk="1" hangingPunct="1">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x(B→A(x))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B→</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a:t>
            </a:r>
          </a:p>
          <a:p>
            <a:pPr eaLnBrk="1" hangingPunct="1">
              <a:buFontTx/>
              <a:buNone/>
              <a:defRPr/>
            </a:pPr>
            <a:r>
              <a:rPr lang="en-US" altLang="zh-CN" sz="2800" b="0" dirty="0">
                <a:effectLst>
                  <a:outerShdw blurRad="38100" dist="38100" dir="2700000" algn="tl">
                    <a:srgbClr val="C0C0C0"/>
                  </a:outerShdw>
                </a:effectLst>
                <a:latin typeface="Georgia" pitchFamily="18" charset="0"/>
              </a:rPr>
              <a:t>    </a:t>
            </a:r>
            <a:r>
              <a:rPr lang="zh-CN" altLang="en-US" sz="2800" b="0" dirty="0">
                <a:effectLst>
                  <a:outerShdw blurRad="38100" dist="38100" dir="2700000" algn="tl">
                    <a:srgbClr val="C0C0C0"/>
                  </a:outerShdw>
                </a:effectLst>
                <a:latin typeface="Georgia" pitchFamily="18" charset="0"/>
              </a:rPr>
              <a:t>证明</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x(B→A(x)) </a:t>
            </a:r>
          </a:p>
          <a:p>
            <a:pPr eaLnBrk="1" hangingPunct="1">
              <a:buFontTx/>
              <a:buNone/>
              <a:defRPr/>
            </a:pP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t>
            </a:r>
            <a:r>
              <a:rPr lang="en-US" altLang="zh-CN" sz="2800" b="0" dirty="0">
                <a:sym typeface="Symbol" pitchFamily="18" charset="2"/>
              </a:rPr>
              <a:t></a:t>
            </a:r>
            <a:r>
              <a:rPr lang="en-US" altLang="zh-CN" sz="2800" b="0" dirty="0"/>
              <a:t> </a:t>
            </a:r>
            <a:r>
              <a:rPr lang="en-US" altLang="zh-CN" sz="2800" b="0" dirty="0">
                <a:effectLst>
                  <a:outerShdw blurRad="38100" dist="38100" dir="2700000" algn="tl">
                    <a:srgbClr val="C0C0C0"/>
                  </a:outerShdw>
                </a:effectLst>
                <a:latin typeface="Georgia" pitchFamily="18" charset="0"/>
              </a:rPr>
              <a:t>B∨A(x))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sym typeface="Symbol" pitchFamily="18" charset="2"/>
              </a:rPr>
              <a:t></a:t>
            </a:r>
            <a:r>
              <a:rPr lang="en-US" altLang="zh-CN" sz="2800" b="0" dirty="0"/>
              <a:t> </a:t>
            </a:r>
            <a:r>
              <a:rPr lang="en-US" altLang="zh-CN" sz="2800" b="0" dirty="0">
                <a:effectLst>
                  <a:outerShdw blurRad="38100" dist="38100" dir="2700000" algn="tl">
                    <a:srgbClr val="C0C0C0"/>
                  </a:outerShdw>
                </a:effectLst>
                <a:latin typeface="Georgia" pitchFamily="18" charset="0"/>
              </a:rPr>
              <a:t>B∨</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a:t>
            </a:r>
          </a:p>
          <a:p>
            <a:pPr eaLnBrk="1" hangingPunct="1">
              <a:buFontTx/>
              <a:buNone/>
              <a:defRPr/>
            </a:pPr>
            <a:r>
              <a:rPr lang="en-US" altLang="zh-CN" sz="2800" b="0" dirty="0"/>
              <a:t>           </a:t>
            </a:r>
            <a:r>
              <a:rPr lang="en-US" altLang="zh-CN" sz="2800" b="0" dirty="0">
                <a:sym typeface="Symbol" pitchFamily="18" charset="2"/>
              </a:rPr>
              <a:t></a:t>
            </a:r>
            <a:r>
              <a:rPr lang="en-US" altLang="zh-CN" sz="2800" b="0" dirty="0"/>
              <a:t> </a:t>
            </a:r>
            <a:r>
              <a:rPr lang="en-US" altLang="zh-CN" sz="2800" b="0" dirty="0">
                <a:sym typeface="Symbol" pitchFamily="18" charset="2"/>
              </a:rPr>
              <a:t></a:t>
            </a:r>
            <a:r>
              <a:rPr lang="en-US" altLang="zh-CN" sz="2800" b="0" dirty="0"/>
              <a:t> B∨</a:t>
            </a:r>
            <a:r>
              <a:rPr lang="en-US" altLang="zh-CN" sz="2800" b="0" dirty="0">
                <a:sym typeface="Symbol" pitchFamily="18" charset="2"/>
              </a:rPr>
              <a:t></a:t>
            </a:r>
            <a:r>
              <a:rPr lang="en-US" altLang="zh-CN" sz="2800" b="0" dirty="0" err="1"/>
              <a:t>xA</a:t>
            </a:r>
            <a:r>
              <a:rPr lang="en-US" altLang="zh-CN" sz="2800" b="0" dirty="0"/>
              <a:t>(x)   </a:t>
            </a:r>
            <a:r>
              <a:rPr lang="en-US" altLang="zh-CN" sz="2800" b="0" dirty="0">
                <a:sym typeface="Symbol" pitchFamily="18" charset="2"/>
              </a:rPr>
              <a:t></a:t>
            </a:r>
            <a:r>
              <a:rPr lang="en-US" altLang="zh-CN" sz="2800" b="0" dirty="0"/>
              <a:t> B→</a:t>
            </a:r>
            <a:r>
              <a:rPr lang="en-US" altLang="zh-CN" sz="2800" b="0" dirty="0">
                <a:sym typeface="Symbol" pitchFamily="18" charset="2"/>
              </a:rPr>
              <a:t></a:t>
            </a:r>
            <a:r>
              <a:rPr lang="en-US" altLang="zh-CN" sz="2800" b="0" dirty="0" err="1"/>
              <a:t>xA</a:t>
            </a:r>
            <a:r>
              <a:rPr lang="en-US" altLang="zh-CN" sz="2800" b="0" dirty="0"/>
              <a:t>(x) </a:t>
            </a:r>
          </a:p>
        </p:txBody>
      </p:sp>
      <p:sp>
        <p:nvSpPr>
          <p:cNvPr id="2" name="灯片编号占位符 1">
            <a:extLst>
              <a:ext uri="{FF2B5EF4-FFF2-40B4-BE49-F238E27FC236}">
                <a16:creationId xmlns:a16="http://schemas.microsoft.com/office/drawing/2014/main" id="{503F92E0-1AC4-4171-9951-EE9A7A4B91C6}"/>
              </a:ext>
            </a:extLst>
          </p:cNvPr>
          <p:cNvSpPr>
            <a:spLocks noGrp="1"/>
          </p:cNvSpPr>
          <p:nvPr>
            <p:ph type="sldNum" sz="quarter" idx="12"/>
          </p:nvPr>
        </p:nvSpPr>
        <p:spPr/>
        <p:txBody>
          <a:bodyPr/>
          <a:lstStyle/>
          <a:p>
            <a:pPr>
              <a:defRPr/>
            </a:pPr>
            <a:fld id="{59ED569F-2F06-480B-BA3C-0CB384A7CB2F}" type="slidenum">
              <a:rPr lang="en-US" altLang="zh-CN" smtClean="0"/>
              <a:pPr>
                <a:defRPr/>
              </a:pPr>
              <a:t>56</a:t>
            </a:fld>
            <a:endParaRPr lang="en-US" altLang="zh-CN"/>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pPr eaLnBrk="1" hangingPunct="1"/>
            <a:r>
              <a:rPr lang="zh-CN" altLang="en-US">
                <a:latin typeface="Times New Roman" panose="02020603050405020304" pitchFamily="18" charset="0"/>
              </a:rPr>
              <a:t>量词分配</a:t>
            </a:r>
            <a:r>
              <a:rPr lang="zh-CN" altLang="en-US"/>
              <a:t> </a:t>
            </a:r>
          </a:p>
        </p:txBody>
      </p:sp>
      <p:sp>
        <p:nvSpPr>
          <p:cNvPr id="631811" name="Rectangle 3">
            <a:extLst>
              <a:ext uri="{FF2B5EF4-FFF2-40B4-BE49-F238E27FC236}">
                <a16:creationId xmlns:a16="http://schemas.microsoft.com/office/drawing/2014/main" id="{01A0D821-11CE-4681-92A7-F9435641DA73}"/>
              </a:ext>
            </a:extLst>
          </p:cNvPr>
          <p:cNvSpPr>
            <a:spLocks noGrp="1" noChangeArrowheads="1"/>
          </p:cNvSpPr>
          <p:nvPr>
            <p:ph type="body" idx="1"/>
          </p:nvPr>
        </p:nvSpPr>
        <p:spPr/>
        <p:txBody>
          <a:bodyPr/>
          <a:lstStyle/>
          <a:p>
            <a:pPr eaLnBrk="1" hangingPunct="1">
              <a:lnSpc>
                <a:spcPct val="150000"/>
              </a:lnSpc>
              <a:buFontTx/>
              <a:buNone/>
              <a:defRPr/>
            </a:pPr>
            <a:endParaRPr lang="en-US" altLang="zh-CN" b="0" dirty="0">
              <a:effectLst>
                <a:outerShdw blurRad="38100" dist="38100" dir="2700000" algn="tl">
                  <a:srgbClr val="C0C0C0"/>
                </a:outerShdw>
              </a:effectLst>
              <a:latin typeface="Wingdings" pitchFamily="2" charset="2"/>
            </a:endParaRPr>
          </a:p>
          <a:p>
            <a:pPr eaLnBrk="1" hangingPunct="1">
              <a:lnSpc>
                <a:spcPct val="150000"/>
              </a:lnSpc>
              <a:buFontTx/>
              <a:buNone/>
              <a:defRPr/>
            </a:pPr>
            <a:r>
              <a:rPr lang="en-US" altLang="zh-CN" b="0" dirty="0">
                <a:effectLst>
                  <a:outerShdw blurRad="38100" dist="38100" dir="2700000" algn="tl">
                    <a:srgbClr val="C0C0C0"/>
                  </a:outerShdw>
                </a:effectLst>
                <a:latin typeface="Wingdings" pitchFamily="2" charset="2"/>
              </a:rPr>
              <a:t>n</a:t>
            </a:r>
            <a:r>
              <a:rPr lang="en-US" altLang="zh-CN" b="0" dirty="0">
                <a:effectLst>
                  <a:outerShdw blurRad="38100" dist="38100" dir="2700000" algn="tl">
                    <a:srgbClr val="C0C0C0"/>
                  </a:outerShdw>
                </a:effectLst>
                <a:cs typeface="Times New Roman" pitchFamily="18" charset="0"/>
              </a:rPr>
              <a:t>  </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a:effectLst>
                  <a:outerShdw blurRad="38100" dist="38100" dir="2700000" algn="tl">
                    <a:srgbClr val="C0C0C0"/>
                  </a:outerShdw>
                </a:effectLst>
                <a:latin typeface="Georgia" pitchFamily="18" charset="0"/>
              </a:rPr>
              <a:t>x(A(x)∧B(x)) </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a:effectLst>
                  <a:outerShdw blurRad="38100" dist="38100" dir="2700000" algn="tl">
                    <a:srgbClr val="C0C0C0"/>
                  </a:outerShdw>
                </a:effectLst>
                <a:latin typeface="Georgia" pitchFamily="18" charset="0"/>
              </a:rPr>
              <a:t> </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err="1">
                <a:effectLst>
                  <a:outerShdw blurRad="38100" dist="38100" dir="2700000" algn="tl">
                    <a:srgbClr val="C0C0C0"/>
                  </a:outerShdw>
                </a:effectLst>
                <a:latin typeface="Georgia" pitchFamily="18" charset="0"/>
              </a:rPr>
              <a:t>xA</a:t>
            </a:r>
            <a:r>
              <a:rPr lang="en-US" altLang="zh-CN" b="0" dirty="0">
                <a:effectLst>
                  <a:outerShdw blurRad="38100" dist="38100" dir="2700000" algn="tl">
                    <a:srgbClr val="C0C0C0"/>
                  </a:outerShdw>
                </a:effectLst>
                <a:latin typeface="Georgia" pitchFamily="18" charset="0"/>
              </a:rPr>
              <a:t>(x)∧</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err="1">
                <a:effectLst>
                  <a:outerShdw blurRad="38100" dist="38100" dir="2700000" algn="tl">
                    <a:srgbClr val="C0C0C0"/>
                  </a:outerShdw>
                </a:effectLst>
                <a:latin typeface="Georgia" pitchFamily="18" charset="0"/>
              </a:rPr>
              <a:t>xB</a:t>
            </a:r>
            <a:r>
              <a:rPr lang="en-US" altLang="zh-CN" b="0" dirty="0">
                <a:effectLst>
                  <a:outerShdw blurRad="38100" dist="38100" dir="2700000" algn="tl">
                    <a:srgbClr val="C0C0C0"/>
                  </a:outerShdw>
                </a:effectLst>
                <a:latin typeface="Georgia" pitchFamily="18" charset="0"/>
              </a:rPr>
              <a:t>(x)</a:t>
            </a:r>
          </a:p>
          <a:p>
            <a:pPr eaLnBrk="1" hangingPunct="1">
              <a:lnSpc>
                <a:spcPct val="150000"/>
              </a:lnSpc>
              <a:buFontTx/>
              <a:buNone/>
              <a:defRPr/>
            </a:pPr>
            <a:r>
              <a:rPr lang="en-US" altLang="zh-CN" b="0" dirty="0">
                <a:effectLst>
                  <a:outerShdw blurRad="38100" dist="38100" dir="2700000" algn="tl">
                    <a:srgbClr val="C0C0C0"/>
                  </a:outerShdw>
                </a:effectLst>
                <a:latin typeface="Wingdings" pitchFamily="2" charset="2"/>
              </a:rPr>
              <a:t>n</a:t>
            </a:r>
            <a:r>
              <a:rPr lang="en-US" altLang="zh-CN" b="0" dirty="0">
                <a:effectLst>
                  <a:outerShdw blurRad="38100" dist="38100" dir="2700000" algn="tl">
                    <a:srgbClr val="C0C0C0"/>
                  </a:outerShdw>
                </a:effectLst>
                <a:cs typeface="Times New Roman" pitchFamily="18" charset="0"/>
              </a:rPr>
              <a:t>  </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a:effectLst>
                  <a:outerShdw blurRad="38100" dist="38100" dir="2700000" algn="tl">
                    <a:srgbClr val="C0C0C0"/>
                  </a:outerShdw>
                </a:effectLst>
                <a:latin typeface="Georgia" pitchFamily="18" charset="0"/>
              </a:rPr>
              <a:t>x(A(x)∨B(x))  </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a:effectLst>
                  <a:outerShdw blurRad="38100" dist="38100" dir="2700000" algn="tl">
                    <a:srgbClr val="C0C0C0"/>
                  </a:outerShdw>
                </a:effectLst>
                <a:latin typeface="Georgia" pitchFamily="18" charset="0"/>
              </a:rPr>
              <a:t> </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err="1">
                <a:effectLst>
                  <a:outerShdw blurRad="38100" dist="38100" dir="2700000" algn="tl">
                    <a:srgbClr val="C0C0C0"/>
                  </a:outerShdw>
                </a:effectLst>
                <a:latin typeface="Georgia" pitchFamily="18" charset="0"/>
              </a:rPr>
              <a:t>xA</a:t>
            </a:r>
            <a:r>
              <a:rPr lang="en-US" altLang="zh-CN" b="0" dirty="0">
                <a:effectLst>
                  <a:outerShdw blurRad="38100" dist="38100" dir="2700000" algn="tl">
                    <a:srgbClr val="C0C0C0"/>
                  </a:outerShdw>
                </a:effectLst>
                <a:latin typeface="Georgia" pitchFamily="18" charset="0"/>
              </a:rPr>
              <a:t>(x)∨</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err="1">
                <a:effectLst>
                  <a:outerShdw blurRad="38100" dist="38100" dir="2700000" algn="tl">
                    <a:srgbClr val="C0C0C0"/>
                  </a:outerShdw>
                </a:effectLst>
                <a:latin typeface="Georgia" pitchFamily="18" charset="0"/>
              </a:rPr>
              <a:t>xB</a:t>
            </a:r>
            <a:r>
              <a:rPr lang="en-US" altLang="zh-CN" b="0" dirty="0">
                <a:effectLst>
                  <a:outerShdw blurRad="38100" dist="38100" dir="2700000" algn="tl">
                    <a:srgbClr val="C0C0C0"/>
                  </a:outerShdw>
                </a:effectLst>
                <a:latin typeface="Georgia" pitchFamily="18" charset="0"/>
              </a:rPr>
              <a:t>(x)</a:t>
            </a:r>
            <a:r>
              <a:rPr lang="en-US" altLang="zh-CN" b="0" dirty="0"/>
              <a:t> </a:t>
            </a:r>
          </a:p>
        </p:txBody>
      </p:sp>
      <p:sp>
        <p:nvSpPr>
          <p:cNvPr id="2" name="灯片编号占位符 1">
            <a:extLst>
              <a:ext uri="{FF2B5EF4-FFF2-40B4-BE49-F238E27FC236}">
                <a16:creationId xmlns:a16="http://schemas.microsoft.com/office/drawing/2014/main" id="{B16BE916-5799-4F84-AFB1-033220A8B938}"/>
              </a:ext>
            </a:extLst>
          </p:cNvPr>
          <p:cNvSpPr>
            <a:spLocks noGrp="1"/>
          </p:cNvSpPr>
          <p:nvPr>
            <p:ph type="sldNum" sz="quarter" idx="12"/>
          </p:nvPr>
        </p:nvSpPr>
        <p:spPr/>
        <p:txBody>
          <a:bodyPr/>
          <a:lstStyle/>
          <a:p>
            <a:pPr>
              <a:defRPr/>
            </a:pPr>
            <a:fld id="{59ED569F-2F06-480B-BA3C-0CB384A7CB2F}" type="slidenum">
              <a:rPr lang="en-US" altLang="zh-CN" smtClean="0"/>
              <a:pPr>
                <a:defRPr/>
              </a:pPr>
              <a:t>57</a:t>
            </a:fld>
            <a:endParaRPr lang="en-US" altLang="zh-CN"/>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r>
              <a:rPr lang="zh-CN" altLang="en-US">
                <a:latin typeface="Times New Roman" panose="02020603050405020304" pitchFamily="18" charset="0"/>
              </a:rPr>
              <a:t>量词分配</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rPr>
              <a:t>反例</a:t>
            </a:r>
            <a:r>
              <a:rPr lang="en-US" altLang="zh-CN">
                <a:latin typeface="Times New Roman" panose="02020603050405020304" pitchFamily="18" charset="0"/>
                <a:cs typeface="Times New Roman" panose="02020603050405020304" pitchFamily="18" charset="0"/>
              </a:rPr>
              <a:t>)</a:t>
            </a:r>
            <a:r>
              <a:rPr lang="en-US" altLang="zh-CN"/>
              <a:t> </a:t>
            </a:r>
          </a:p>
        </p:txBody>
      </p:sp>
      <p:sp>
        <p:nvSpPr>
          <p:cNvPr id="632835" name="Rectangle 3">
            <a:extLst>
              <a:ext uri="{FF2B5EF4-FFF2-40B4-BE49-F238E27FC236}">
                <a16:creationId xmlns:a16="http://schemas.microsoft.com/office/drawing/2014/main" id="{F5F09F2E-FDFD-4D0D-A899-23847CCC20B3}"/>
              </a:ext>
            </a:extLst>
          </p:cNvPr>
          <p:cNvSpPr>
            <a:spLocks noGrp="1" noChangeArrowheads="1"/>
          </p:cNvSpPr>
          <p:nvPr>
            <p:ph type="body" idx="1"/>
          </p:nvPr>
        </p:nvSpPr>
        <p:spPr/>
        <p:txBody>
          <a:bodyPr/>
          <a:lstStyle/>
          <a:p>
            <a:pPr eaLnBrk="1" hangingPunct="1">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x(A(x)∨B(x))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xB</a:t>
            </a:r>
            <a:r>
              <a:rPr lang="en-US" altLang="zh-CN" sz="2800" b="0" dirty="0">
                <a:effectLst>
                  <a:outerShdw blurRad="38100" dist="38100" dir="2700000" algn="tl">
                    <a:srgbClr val="C0C0C0"/>
                  </a:outerShdw>
                </a:effectLst>
                <a:latin typeface="Georgia" pitchFamily="18" charset="0"/>
              </a:rPr>
              <a:t>(x)</a:t>
            </a:r>
          </a:p>
          <a:p>
            <a:pPr eaLnBrk="1" hangingPunct="1">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x(A(x)∨B(x))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xB</a:t>
            </a:r>
            <a:r>
              <a:rPr lang="en-US" altLang="zh-CN" sz="2800" b="0" dirty="0">
                <a:effectLst>
                  <a:outerShdw blurRad="38100" dist="38100" dir="2700000" algn="tl">
                    <a:srgbClr val="C0C0C0"/>
                  </a:outerShdw>
                </a:effectLst>
                <a:latin typeface="Georgia" pitchFamily="18" charset="0"/>
              </a:rPr>
              <a:t>(x)</a:t>
            </a:r>
          </a:p>
          <a:p>
            <a:pPr eaLnBrk="1" hangingPunct="1">
              <a:buFontTx/>
              <a:buNone/>
              <a:defRPr/>
            </a:pPr>
            <a:r>
              <a:rPr lang="en-US" altLang="zh-CN" sz="2800" b="0" dirty="0">
                <a:effectLst>
                  <a:outerShdw blurRad="38100" dist="38100" dir="2700000" algn="tl">
                    <a:srgbClr val="C0C0C0"/>
                  </a:outerShdw>
                </a:effectLst>
                <a:latin typeface="Georgia" pitchFamily="18" charset="0"/>
              </a:rPr>
              <a:t>        </a:t>
            </a:r>
            <a:r>
              <a:rPr lang="zh-CN" altLang="en-US" sz="2800" b="0" dirty="0">
                <a:effectLst>
                  <a:outerShdw blurRad="38100" dist="38100" dir="2700000" algn="tl">
                    <a:srgbClr val="C0C0C0"/>
                  </a:outerShdw>
                </a:effectLst>
                <a:latin typeface="Georgia" pitchFamily="18" charset="0"/>
              </a:rPr>
              <a:t>个体域为全体自然数</a:t>
            </a:r>
            <a:r>
              <a:rPr lang="en-US" altLang="zh-CN" sz="2800" b="0" dirty="0">
                <a:effectLst>
                  <a:outerShdw blurRad="38100" dist="38100" dir="2700000" algn="tl">
                    <a:srgbClr val="C0C0C0"/>
                  </a:outerShdw>
                </a:effectLst>
                <a:latin typeface="Georgia" pitchFamily="18" charset="0"/>
              </a:rPr>
              <a:t>; A(x): x</a:t>
            </a:r>
            <a:r>
              <a:rPr lang="zh-CN" altLang="en-US" sz="2800" b="0" dirty="0">
                <a:effectLst>
                  <a:outerShdw blurRad="38100" dist="38100" dir="2700000" algn="tl">
                    <a:srgbClr val="C0C0C0"/>
                  </a:outerShdw>
                </a:effectLst>
                <a:latin typeface="Georgia" pitchFamily="18" charset="0"/>
              </a:rPr>
              <a:t>是偶数</a:t>
            </a:r>
          </a:p>
          <a:p>
            <a:pPr eaLnBrk="1" hangingPunct="1">
              <a:buFontTx/>
              <a:buNone/>
              <a:defRPr/>
            </a:pPr>
            <a:r>
              <a:rPr lang="zh-CN" altLang="en-US"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rPr>
              <a:t>B(x): x</a:t>
            </a:r>
            <a:r>
              <a:rPr lang="zh-CN" altLang="en-US" sz="2800" b="0" dirty="0">
                <a:effectLst>
                  <a:outerShdw blurRad="38100" dist="38100" dir="2700000" algn="tl">
                    <a:srgbClr val="C0C0C0"/>
                  </a:outerShdw>
                </a:effectLst>
                <a:latin typeface="Georgia" pitchFamily="18" charset="0"/>
              </a:rPr>
              <a:t>是奇数</a:t>
            </a:r>
            <a:r>
              <a:rPr lang="en-US" altLang="zh-CN" sz="2800" b="0" dirty="0">
                <a:effectLst>
                  <a:outerShdw blurRad="38100" dist="38100" dir="2700000" algn="tl">
                    <a:srgbClr val="C0C0C0"/>
                  </a:outerShdw>
                </a:effectLst>
                <a:latin typeface="Georgia" pitchFamily="18" charset="0"/>
              </a:rPr>
              <a:t>;    </a:t>
            </a:r>
            <a:r>
              <a:rPr lang="zh-CN" altLang="en-US" sz="2800" b="0" dirty="0">
                <a:effectLst>
                  <a:outerShdw blurRad="38100" dist="38100" dir="2700000" algn="tl">
                    <a:srgbClr val="C0C0C0"/>
                  </a:outerShdw>
                </a:effectLst>
                <a:latin typeface="Georgia" pitchFamily="18" charset="0"/>
              </a:rPr>
              <a:t>左</a:t>
            </a:r>
            <a:r>
              <a:rPr lang="zh-CN" altLang="en-US"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sym typeface="Symbol" pitchFamily="18" charset="2"/>
              </a:rPr>
              <a:t>T</a:t>
            </a:r>
            <a:r>
              <a:rPr lang="en-US" altLang="zh-CN" sz="2800" b="0" dirty="0">
                <a:effectLst>
                  <a:outerShdw blurRad="38100" dist="38100" dir="2700000" algn="tl">
                    <a:srgbClr val="C0C0C0"/>
                  </a:outerShdw>
                </a:effectLst>
                <a:latin typeface="Georgia" pitchFamily="18" charset="0"/>
              </a:rPr>
              <a:t>, </a:t>
            </a:r>
            <a:r>
              <a:rPr lang="zh-CN" altLang="en-US" sz="2800" b="0" dirty="0">
                <a:effectLst>
                  <a:outerShdw blurRad="38100" dist="38100" dir="2700000" algn="tl">
                    <a:srgbClr val="C0C0C0"/>
                  </a:outerShdw>
                </a:effectLst>
                <a:latin typeface="Georgia" pitchFamily="18" charset="0"/>
              </a:rPr>
              <a:t>右</a:t>
            </a:r>
            <a:r>
              <a:rPr lang="zh-CN" altLang="en-US"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sym typeface="Symbol" pitchFamily="18" charset="2"/>
              </a:rPr>
              <a:t>F</a:t>
            </a:r>
            <a:endParaRPr lang="en-US" altLang="zh-CN" sz="2800" b="0" dirty="0">
              <a:effectLst>
                <a:outerShdw blurRad="38100" dist="38100" dir="2700000" algn="tl">
                  <a:srgbClr val="C0C0C0"/>
                </a:outerShdw>
              </a:effectLst>
              <a:latin typeface="Georgia" pitchFamily="18" charset="0"/>
            </a:endParaRPr>
          </a:p>
          <a:p>
            <a:pPr eaLnBrk="1" hangingPunct="1">
              <a:buFontTx/>
              <a:buNone/>
              <a:defRPr/>
            </a:pPr>
            <a:endParaRPr lang="en-US" altLang="zh-CN" sz="2800" b="0" dirty="0">
              <a:effectLst>
                <a:outerShdw blurRad="38100" dist="38100" dir="2700000" algn="tl">
                  <a:srgbClr val="C0C0C0"/>
                </a:outerShdw>
              </a:effectLst>
              <a:latin typeface="Georgia" pitchFamily="18" charset="0"/>
            </a:endParaRPr>
          </a:p>
          <a:p>
            <a:pPr eaLnBrk="1" hangingPunct="1">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x(A(x)∧B(x))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xB</a:t>
            </a:r>
            <a:r>
              <a:rPr lang="en-US" altLang="zh-CN" sz="2800" b="0" dirty="0">
                <a:effectLst>
                  <a:outerShdw blurRad="38100" dist="38100" dir="2700000" algn="tl">
                    <a:srgbClr val="C0C0C0"/>
                  </a:outerShdw>
                </a:effectLst>
                <a:latin typeface="Georgia" pitchFamily="18" charset="0"/>
              </a:rPr>
              <a:t>(x)</a:t>
            </a:r>
          </a:p>
          <a:p>
            <a:pPr eaLnBrk="1" hangingPunct="1">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x(A(x)∧B(x))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xB</a:t>
            </a:r>
            <a:r>
              <a:rPr lang="en-US" altLang="zh-CN" sz="2800" b="0" dirty="0">
                <a:effectLst>
                  <a:outerShdw blurRad="38100" dist="38100" dir="2700000" algn="tl">
                    <a:srgbClr val="C0C0C0"/>
                  </a:outerShdw>
                </a:effectLst>
                <a:latin typeface="Georgia" pitchFamily="18" charset="0"/>
              </a:rPr>
              <a:t>(x)</a:t>
            </a:r>
          </a:p>
          <a:p>
            <a:pPr eaLnBrk="1" hangingPunct="1">
              <a:buFontTx/>
              <a:buNone/>
              <a:defRPr/>
            </a:pPr>
            <a:r>
              <a:rPr lang="en-US" altLang="zh-CN" sz="2800" b="0" dirty="0">
                <a:effectLst>
                  <a:outerShdw blurRad="38100" dist="38100" dir="2700000" algn="tl">
                    <a:srgbClr val="C0C0C0"/>
                  </a:outerShdw>
                </a:effectLst>
                <a:latin typeface="Georgia" pitchFamily="18" charset="0"/>
              </a:rPr>
              <a:t>        </a:t>
            </a:r>
            <a:r>
              <a:rPr lang="zh-CN" altLang="en-US" sz="2800" b="0" dirty="0">
                <a:effectLst>
                  <a:outerShdw blurRad="38100" dist="38100" dir="2700000" algn="tl">
                    <a:srgbClr val="C0C0C0"/>
                  </a:outerShdw>
                </a:effectLst>
                <a:latin typeface="Georgia" pitchFamily="18" charset="0"/>
              </a:rPr>
              <a:t>个体域为全体自然数</a:t>
            </a:r>
            <a:r>
              <a:rPr lang="en-US" altLang="zh-CN" sz="2800" b="0" dirty="0">
                <a:effectLst>
                  <a:outerShdw blurRad="38100" dist="38100" dir="2700000" algn="tl">
                    <a:srgbClr val="C0C0C0"/>
                  </a:outerShdw>
                </a:effectLst>
                <a:latin typeface="Georgia" pitchFamily="18" charset="0"/>
              </a:rPr>
              <a:t>; A(x): x</a:t>
            </a:r>
            <a:r>
              <a:rPr lang="zh-CN" altLang="en-US" sz="2800" b="0" dirty="0">
                <a:effectLst>
                  <a:outerShdw blurRad="38100" dist="38100" dir="2700000" algn="tl">
                    <a:srgbClr val="C0C0C0"/>
                  </a:outerShdw>
                </a:effectLst>
                <a:latin typeface="Georgia" pitchFamily="18" charset="0"/>
              </a:rPr>
              <a:t>是偶数</a:t>
            </a:r>
          </a:p>
          <a:p>
            <a:pPr eaLnBrk="1" hangingPunct="1">
              <a:buFontTx/>
              <a:buNone/>
              <a:defRPr/>
            </a:pPr>
            <a:r>
              <a:rPr lang="zh-CN" altLang="en-US" sz="2800" b="0" dirty="0"/>
              <a:t>       </a:t>
            </a:r>
            <a:r>
              <a:rPr lang="en-US" altLang="zh-CN" sz="2800" b="0" dirty="0"/>
              <a:t>B(x): x</a:t>
            </a:r>
            <a:r>
              <a:rPr lang="zh-CN" altLang="en-US" sz="2800" b="0" dirty="0"/>
              <a:t>是奇数</a:t>
            </a:r>
            <a:r>
              <a:rPr lang="en-US" altLang="zh-CN" sz="2800" b="0" dirty="0"/>
              <a:t>;    </a:t>
            </a:r>
            <a:r>
              <a:rPr lang="zh-CN" altLang="en-US" sz="2800" b="0" dirty="0"/>
              <a:t>左</a:t>
            </a:r>
            <a:r>
              <a:rPr lang="zh-CN" altLang="en-US" sz="2800" b="0" dirty="0">
                <a:sym typeface="Symbol" pitchFamily="18" charset="2"/>
              </a:rPr>
              <a:t></a:t>
            </a:r>
            <a:r>
              <a:rPr lang="en-US" altLang="zh-CN" sz="2800" b="0" dirty="0">
                <a:sym typeface="Symbol" pitchFamily="18" charset="2"/>
              </a:rPr>
              <a:t>F</a:t>
            </a:r>
            <a:r>
              <a:rPr lang="en-US" altLang="zh-CN" sz="2800" b="0" dirty="0"/>
              <a:t>, </a:t>
            </a:r>
            <a:r>
              <a:rPr lang="zh-CN" altLang="en-US" sz="2800" b="0" dirty="0"/>
              <a:t>右</a:t>
            </a:r>
            <a:r>
              <a:rPr lang="zh-CN" altLang="en-US" sz="2800" b="0" dirty="0">
                <a:sym typeface="Symbol" pitchFamily="18" charset="2"/>
              </a:rPr>
              <a:t></a:t>
            </a:r>
            <a:r>
              <a:rPr lang="en-US" altLang="zh-CN" sz="2800" b="0" dirty="0">
                <a:sym typeface="Symbol" pitchFamily="18" charset="2"/>
              </a:rPr>
              <a:t>T</a:t>
            </a:r>
            <a:endParaRPr lang="en-US" altLang="zh-CN" sz="2800" b="0" dirty="0"/>
          </a:p>
        </p:txBody>
      </p:sp>
      <p:sp>
        <p:nvSpPr>
          <p:cNvPr id="2" name="灯片编号占位符 1">
            <a:extLst>
              <a:ext uri="{FF2B5EF4-FFF2-40B4-BE49-F238E27FC236}">
                <a16:creationId xmlns:a16="http://schemas.microsoft.com/office/drawing/2014/main" id="{F415F69B-A8B2-4CFF-8BDE-2B2B3C79EE62}"/>
              </a:ext>
            </a:extLst>
          </p:cNvPr>
          <p:cNvSpPr>
            <a:spLocks noGrp="1"/>
          </p:cNvSpPr>
          <p:nvPr>
            <p:ph type="sldNum" sz="quarter" idx="12"/>
          </p:nvPr>
        </p:nvSpPr>
        <p:spPr/>
        <p:txBody>
          <a:bodyPr/>
          <a:lstStyle/>
          <a:p>
            <a:pPr>
              <a:defRPr/>
            </a:pPr>
            <a:fld id="{59ED569F-2F06-480B-BA3C-0CB384A7CB2F}" type="slidenum">
              <a:rPr lang="en-US" altLang="zh-CN" smtClean="0"/>
              <a:pPr>
                <a:defRPr/>
              </a:pPr>
              <a:t>58</a:t>
            </a:fld>
            <a:endParaRPr lang="en-US" altLang="zh-CN"/>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r>
              <a:rPr lang="zh-CN" altLang="en-US">
                <a:latin typeface="Times New Roman" panose="02020603050405020304" pitchFamily="18" charset="0"/>
              </a:rPr>
              <a:t>换名</a:t>
            </a:r>
            <a:r>
              <a:rPr lang="en-US" altLang="zh-CN">
                <a:latin typeface="Times New Roman" panose="02020603050405020304" pitchFamily="18" charset="0"/>
                <a:cs typeface="Times New Roman" panose="02020603050405020304" pitchFamily="18" charset="0"/>
              </a:rPr>
              <a:t>(rename)</a:t>
            </a:r>
            <a:r>
              <a:rPr lang="zh-CN" altLang="en-US">
                <a:latin typeface="Times New Roman" panose="02020603050405020304" pitchFamily="18" charset="0"/>
              </a:rPr>
              <a:t>规则</a:t>
            </a:r>
            <a:r>
              <a:rPr lang="zh-CN" altLang="en-US"/>
              <a:t> </a:t>
            </a:r>
          </a:p>
        </p:txBody>
      </p:sp>
      <p:sp>
        <p:nvSpPr>
          <p:cNvPr id="633859" name="Rectangle 3">
            <a:extLst>
              <a:ext uri="{FF2B5EF4-FFF2-40B4-BE49-F238E27FC236}">
                <a16:creationId xmlns:a16="http://schemas.microsoft.com/office/drawing/2014/main" id="{D5794BA4-E7B1-4688-B3D0-5D0DE1500EC9}"/>
              </a:ext>
            </a:extLst>
          </p:cNvPr>
          <p:cNvSpPr>
            <a:spLocks noGrp="1" noChangeArrowheads="1"/>
          </p:cNvSpPr>
          <p:nvPr>
            <p:ph type="body" idx="1"/>
          </p:nvPr>
        </p:nvSpPr>
        <p:spPr/>
        <p:txBody>
          <a:bodyPr/>
          <a:lstStyle/>
          <a:p>
            <a:pPr eaLnBrk="1" hangingPunct="1">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zh-CN" altLang="en-US" sz="2800" b="0" dirty="0">
                <a:effectLst>
                  <a:outerShdw blurRad="38100" dist="38100" dir="2700000" algn="tl">
                    <a:srgbClr val="C0C0C0"/>
                  </a:outerShdw>
                </a:effectLst>
                <a:latin typeface="Georgia" pitchFamily="18" charset="0"/>
              </a:rPr>
              <a:t>把某个指导变项和其量词辖域中所有同名的约束出现</a:t>
            </a:r>
            <a:r>
              <a:rPr lang="en-US" altLang="zh-CN" sz="2800" b="0" dirty="0">
                <a:effectLst>
                  <a:outerShdw blurRad="38100" dist="38100" dir="2700000" algn="tl">
                    <a:srgbClr val="C0C0C0"/>
                  </a:outerShdw>
                </a:effectLst>
                <a:latin typeface="Georgia" pitchFamily="18" charset="0"/>
              </a:rPr>
              <a:t>, </a:t>
            </a:r>
            <a:r>
              <a:rPr lang="zh-CN" altLang="en-US" sz="2800" b="0" dirty="0">
                <a:effectLst>
                  <a:outerShdw blurRad="38100" dist="38100" dir="2700000" algn="tl">
                    <a:srgbClr val="C0C0C0"/>
                  </a:outerShdw>
                </a:effectLst>
                <a:latin typeface="Georgia" pitchFamily="18" charset="0"/>
              </a:rPr>
              <a:t>都换成某个新的个体变项符号</a:t>
            </a:r>
            <a:r>
              <a:rPr lang="en-US" altLang="zh-CN" sz="2800" b="0" dirty="0">
                <a:effectLst>
                  <a:outerShdw blurRad="38100" dist="38100" dir="2700000" algn="tl">
                    <a:srgbClr val="C0C0C0"/>
                  </a:outerShdw>
                </a:effectLst>
                <a:latin typeface="Georgia" pitchFamily="18" charset="0"/>
              </a:rPr>
              <a:t>.</a:t>
            </a:r>
          </a:p>
          <a:p>
            <a:pPr eaLnBrk="1" hangingPunct="1">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zh-CN" altLang="en-US" sz="2800" b="0" dirty="0">
                <a:effectLst>
                  <a:outerShdw blurRad="38100" dist="38100" dir="2700000" algn="tl">
                    <a:srgbClr val="C0C0C0"/>
                  </a:outerShdw>
                </a:effectLst>
                <a:latin typeface="Georgia" pitchFamily="18" charset="0"/>
              </a:rPr>
              <a:t>例如</a:t>
            </a:r>
            <a:r>
              <a:rPr lang="en-US" altLang="zh-CN" sz="2800" b="0" dirty="0">
                <a:effectLst>
                  <a:outerShdw blurRad="38100" dist="38100" dir="2700000" algn="tl">
                    <a:srgbClr val="C0C0C0"/>
                  </a:outerShdw>
                </a:effectLst>
                <a:latin typeface="Georgia" pitchFamily="18" charset="0"/>
              </a:rPr>
              <a:t>:  </a:t>
            </a:r>
          </a:p>
          <a:p>
            <a:pPr eaLnBrk="1" hangingPunct="1">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x(A(x)∧B(x))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y(A(y)∧B(y))</a:t>
            </a:r>
          </a:p>
          <a:p>
            <a:pPr eaLnBrk="1" hangingPunct="1">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xA</a:t>
            </a:r>
            <a:r>
              <a:rPr lang="en-US" altLang="zh-CN" sz="2800" b="0" dirty="0">
                <a:effectLst>
                  <a:outerShdw blurRad="38100" dist="38100" dir="2700000" algn="tl">
                    <a:srgbClr val="C0C0C0"/>
                  </a:outerShdw>
                </a:effectLst>
                <a:latin typeface="Georgia" pitchFamily="18" charset="0"/>
              </a:rPr>
              <a:t>(x)∧</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xB</a:t>
            </a:r>
            <a:r>
              <a:rPr lang="en-US" altLang="zh-CN" sz="2800" b="0" dirty="0">
                <a:effectLst>
                  <a:outerShdw blurRad="38100" dist="38100" dir="2700000" algn="tl">
                    <a:srgbClr val="C0C0C0"/>
                  </a:outerShdw>
                </a:effectLst>
                <a:latin typeface="Georgia" pitchFamily="18" charset="0"/>
              </a:rPr>
              <a:t>(x)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 </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yA</a:t>
            </a:r>
            <a:r>
              <a:rPr lang="en-US" altLang="zh-CN" sz="2800" b="0" dirty="0">
                <a:effectLst>
                  <a:outerShdw blurRad="38100" dist="38100" dir="2700000" algn="tl">
                    <a:srgbClr val="C0C0C0"/>
                  </a:outerShdw>
                </a:effectLst>
                <a:latin typeface="Georgia" pitchFamily="18" charset="0"/>
              </a:rPr>
              <a:t>(y)∧</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zB</a:t>
            </a:r>
            <a:r>
              <a:rPr lang="en-US" altLang="zh-CN" sz="2800" b="0" dirty="0">
                <a:effectLst>
                  <a:outerShdw blurRad="38100" dist="38100" dir="2700000" algn="tl">
                    <a:srgbClr val="C0C0C0"/>
                  </a:outerShdw>
                </a:effectLst>
                <a:latin typeface="Georgia" pitchFamily="18" charset="0"/>
              </a:rPr>
              <a:t>(z)</a:t>
            </a:r>
          </a:p>
          <a:p>
            <a:pPr eaLnBrk="1" hangingPunct="1">
              <a:buFontTx/>
              <a:buNone/>
              <a:defRPr/>
            </a:pPr>
            <a:r>
              <a:rPr lang="en-US" altLang="zh-CN" sz="2800" b="0" dirty="0">
                <a:effectLst>
                  <a:outerShdw blurRad="38100" dist="38100" dir="2700000" algn="tl">
                    <a:srgbClr val="C0C0C0"/>
                  </a:outerShdw>
                </a:effectLst>
                <a:latin typeface="Wingdings" pitchFamily="2" charset="2"/>
              </a:rPr>
              <a:t>n</a:t>
            </a:r>
            <a:r>
              <a:rPr lang="en-US" altLang="zh-CN" sz="2800" b="0" dirty="0">
                <a:effectLst>
                  <a:outerShdw blurRad="38100" dist="38100" dir="2700000" algn="tl">
                    <a:srgbClr val="C0C0C0"/>
                  </a:outerShdw>
                </a:effectLst>
                <a:cs typeface="Times New Roman" pitchFamily="18" charset="0"/>
              </a:rPr>
              <a:t>    </a:t>
            </a:r>
            <a:r>
              <a:rPr lang="en-US" altLang="zh-CN" sz="2800" b="0" dirty="0">
                <a:effectLst>
                  <a:outerShdw blurRad="38100" dist="38100" dir="2700000" algn="tl">
                    <a:srgbClr val="C0C0C0"/>
                  </a:outerShdw>
                </a:effectLst>
                <a:latin typeface="Georgia" pitchFamily="18" charset="0"/>
              </a:rPr>
              <a:t>  H(</a:t>
            </a:r>
            <a:r>
              <a:rPr lang="en-US" altLang="zh-CN" sz="2800" b="0" dirty="0" err="1">
                <a:effectLst>
                  <a:outerShdw blurRad="38100" dist="38100" dir="2700000" algn="tl">
                    <a:srgbClr val="C0C0C0"/>
                  </a:outerShdw>
                </a:effectLst>
                <a:latin typeface="Georgia" pitchFamily="18" charset="0"/>
              </a:rPr>
              <a:t>x,y</a:t>
            </a:r>
            <a:r>
              <a:rPr lang="en-US" altLang="zh-CN" sz="2800" b="0" dirty="0">
                <a:effectLst>
                  <a:outerShdw blurRad="38100" dist="38100" dir="2700000" algn="tl">
                    <a:srgbClr val="C0C0C0"/>
                  </a:outerShdw>
                </a:effectLst>
                <a:latin typeface="Georgia" pitchFamily="18" charset="0"/>
              </a:rPr>
              <a:t>)∨</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err="1">
                <a:effectLst>
                  <a:outerShdw blurRad="38100" dist="38100" dir="2700000" algn="tl">
                    <a:srgbClr val="C0C0C0"/>
                  </a:outerShdw>
                </a:effectLst>
                <a:latin typeface="Georgia" pitchFamily="18" charset="0"/>
              </a:rPr>
              <a:t>xF</a:t>
            </a:r>
            <a:r>
              <a:rPr lang="en-US" altLang="zh-CN" sz="2800" b="0" dirty="0">
                <a:effectLst>
                  <a:outerShdw blurRad="38100" dist="38100" dir="2700000" algn="tl">
                    <a:srgbClr val="C0C0C0"/>
                  </a:outerShdw>
                </a:effectLst>
                <a:latin typeface="Georgia" pitchFamily="18" charset="0"/>
              </a:rPr>
              <a:t>(x)∨</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y(G(y)</a:t>
            </a:r>
            <a:r>
              <a:rPr lang="en-US" altLang="zh-CN" sz="2800" b="0" dirty="0">
                <a:effectLst>
                  <a:outerShdw blurRad="38100" dist="38100" dir="2700000" algn="tl">
                    <a:srgbClr val="C0C0C0"/>
                  </a:outerShdw>
                </a:effectLst>
                <a:latin typeface="Georgia" pitchFamily="18" charset="0"/>
                <a:sym typeface="Symbol" pitchFamily="18" charset="2"/>
              </a:rPr>
              <a:t></a:t>
            </a:r>
            <a:r>
              <a:rPr lang="en-US" altLang="zh-CN" sz="2800" b="0" dirty="0">
                <a:effectLst>
                  <a:outerShdw blurRad="38100" dist="38100" dir="2700000" algn="tl">
                    <a:srgbClr val="C0C0C0"/>
                  </a:outerShdw>
                </a:effectLst>
                <a:latin typeface="Georgia" pitchFamily="18" charset="0"/>
              </a:rPr>
              <a:t>H(</a:t>
            </a:r>
            <a:r>
              <a:rPr lang="en-US" altLang="zh-CN" sz="2800" b="0" dirty="0" err="1">
                <a:effectLst>
                  <a:outerShdw blurRad="38100" dist="38100" dir="2700000" algn="tl">
                    <a:srgbClr val="C0C0C0"/>
                  </a:outerShdw>
                </a:effectLst>
                <a:latin typeface="Georgia" pitchFamily="18" charset="0"/>
              </a:rPr>
              <a:t>x,y</a:t>
            </a:r>
            <a:r>
              <a:rPr lang="en-US" altLang="zh-CN" sz="2800" b="0" dirty="0">
                <a:effectLst>
                  <a:outerShdw blurRad="38100" dist="38100" dir="2700000" algn="tl">
                    <a:srgbClr val="C0C0C0"/>
                  </a:outerShdw>
                </a:effectLst>
                <a:latin typeface="Georgia" pitchFamily="18" charset="0"/>
              </a:rPr>
              <a:t>))</a:t>
            </a:r>
          </a:p>
          <a:p>
            <a:pPr eaLnBrk="1" hangingPunct="1">
              <a:buFontTx/>
              <a:buNone/>
              <a:defRPr/>
            </a:pPr>
            <a:r>
              <a:rPr lang="en-US" altLang="zh-CN" sz="2800" b="0" dirty="0">
                <a:sym typeface="Symbol" pitchFamily="18" charset="2"/>
              </a:rPr>
              <a:t>        </a:t>
            </a:r>
            <a:r>
              <a:rPr lang="en-US" altLang="zh-CN" sz="2800" b="0" dirty="0"/>
              <a:t> H(</a:t>
            </a:r>
            <a:r>
              <a:rPr lang="en-US" altLang="zh-CN" sz="2800" b="0" dirty="0" err="1"/>
              <a:t>x,y</a:t>
            </a:r>
            <a:r>
              <a:rPr lang="en-US" altLang="zh-CN" sz="2800" b="0" dirty="0"/>
              <a:t>)∨</a:t>
            </a:r>
            <a:r>
              <a:rPr lang="en-US" altLang="zh-CN" sz="2800" b="0" dirty="0">
                <a:sym typeface="Symbol" pitchFamily="18" charset="2"/>
              </a:rPr>
              <a:t></a:t>
            </a:r>
            <a:r>
              <a:rPr lang="en-US" altLang="zh-CN" sz="2800" b="0" dirty="0" err="1"/>
              <a:t>zF</a:t>
            </a:r>
            <a:r>
              <a:rPr lang="en-US" altLang="zh-CN" sz="2800" b="0" dirty="0"/>
              <a:t>(z)∨</a:t>
            </a:r>
            <a:r>
              <a:rPr lang="en-US" altLang="zh-CN" sz="2800" b="0" dirty="0">
                <a:sym typeface="Symbol" pitchFamily="18" charset="2"/>
              </a:rPr>
              <a:t></a:t>
            </a:r>
            <a:r>
              <a:rPr lang="en-US" altLang="zh-CN" sz="2800" b="0" dirty="0"/>
              <a:t>u(G(u)</a:t>
            </a:r>
            <a:r>
              <a:rPr lang="en-US" altLang="zh-CN" sz="2800" b="0" dirty="0">
                <a:sym typeface="Symbol" pitchFamily="18" charset="2"/>
              </a:rPr>
              <a:t></a:t>
            </a:r>
            <a:r>
              <a:rPr lang="en-US" altLang="zh-CN" sz="2800" b="0" dirty="0"/>
              <a:t>H(</a:t>
            </a:r>
            <a:r>
              <a:rPr lang="en-US" altLang="zh-CN" sz="2800" b="0" dirty="0" err="1"/>
              <a:t>x,u</a:t>
            </a:r>
            <a:r>
              <a:rPr lang="en-US" altLang="zh-CN" sz="2800" b="0" dirty="0"/>
              <a:t>)) </a:t>
            </a:r>
          </a:p>
        </p:txBody>
      </p:sp>
      <p:sp>
        <p:nvSpPr>
          <p:cNvPr id="2" name="灯片编号占位符 1">
            <a:extLst>
              <a:ext uri="{FF2B5EF4-FFF2-40B4-BE49-F238E27FC236}">
                <a16:creationId xmlns:a16="http://schemas.microsoft.com/office/drawing/2014/main" id="{F4A6335F-1B87-426E-9DC4-92BCE15B19AD}"/>
              </a:ext>
            </a:extLst>
          </p:cNvPr>
          <p:cNvSpPr>
            <a:spLocks noGrp="1"/>
          </p:cNvSpPr>
          <p:nvPr>
            <p:ph type="sldNum" sz="quarter" idx="12"/>
          </p:nvPr>
        </p:nvSpPr>
        <p:spPr/>
        <p:txBody>
          <a:bodyPr/>
          <a:lstStyle/>
          <a:p>
            <a:pPr>
              <a:defRPr/>
            </a:pPr>
            <a:fld id="{59ED569F-2F06-480B-BA3C-0CB384A7CB2F}" type="slidenum">
              <a:rPr lang="en-US" altLang="zh-CN" smtClean="0"/>
              <a:pPr>
                <a:defRPr/>
              </a:pPr>
              <a:t>59</a:t>
            </a:fld>
            <a:endParaRPr lang="en-US" altLang="zh-CN"/>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谓词相关的基本概念</a:t>
            </a:r>
          </a:p>
        </p:txBody>
      </p:sp>
      <p:sp>
        <p:nvSpPr>
          <p:cNvPr id="7171" name="Rectangle 3"/>
          <p:cNvSpPr>
            <a:spLocks noGrp="1" noChangeArrowheads="1"/>
          </p:cNvSpPr>
          <p:nvPr>
            <p:ph type="body" idx="1"/>
          </p:nvPr>
        </p:nvSpPr>
        <p:spPr>
          <a:xfrm>
            <a:off x="457200" y="1268761"/>
            <a:ext cx="8507288" cy="5055840"/>
          </a:xfrm>
        </p:spPr>
        <p:txBody>
          <a:bodyPr/>
          <a:lstStyle/>
          <a:p>
            <a:pPr eaLnBrk="1" hangingPunct="1">
              <a:defRPr/>
            </a:pPr>
            <a:r>
              <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谓词常项</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表示具体性质或关系的谓词</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用</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F,G,H</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表示。</a:t>
            </a:r>
          </a:p>
          <a:p>
            <a:pPr eaLnBrk="1" hangingPunct="1">
              <a:defRPr/>
            </a:pPr>
            <a:r>
              <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谓词变项</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表示抽象的性质或关系的谓词</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也用</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F,G,H</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表示</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但要根据个体变项</a:t>
            </a:r>
            <a:r>
              <a:rPr lang="en-US" altLang="zh-CN"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y</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等来定。</a:t>
            </a:r>
            <a:endPar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lvl="1" eaLnBrk="1" hangingPunct="1">
              <a:buFont typeface="Wingdings" panose="05000000000000000000" pitchFamily="2" charset="2"/>
              <a:buChar char="Ø"/>
              <a:defRPr/>
            </a:pPr>
            <a:r>
              <a:rPr lang="en-US" altLang="zh-CN"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x </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具有属性</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F,</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则用</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F(</a:t>
            </a:r>
            <a:r>
              <a:rPr lang="en-US" altLang="zh-CN"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表示。</a:t>
            </a:r>
          </a:p>
          <a:p>
            <a:pPr lvl="1" eaLnBrk="1" hangingPunct="1">
              <a:buFont typeface="Wingdings" panose="05000000000000000000" pitchFamily="2" charset="2"/>
              <a:buChar char="Ø"/>
              <a:defRPr/>
            </a:pPr>
            <a:r>
              <a:rPr lang="en-US" altLang="zh-CN"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y</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具有关系</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L,</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则用</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L(</a:t>
            </a:r>
            <a:r>
              <a:rPr lang="en-US" altLang="zh-CN" i="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,y</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表示。</a:t>
            </a:r>
          </a:p>
          <a:p>
            <a:pPr eaLnBrk="1" hangingPunct="1">
              <a:defRPr/>
            </a:pP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谓词中的个体数称为</a:t>
            </a:r>
            <a:r>
              <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元数</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含</a:t>
            </a:r>
            <a:r>
              <a:rPr lang="en-US" altLang="zh-CN"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n </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个个体词的谓词称为</a:t>
            </a:r>
            <a:r>
              <a:rPr lang="en-US" altLang="zh-CN" i="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n</a:t>
            </a:r>
            <a:r>
              <a:rPr lang="zh-CN" altLang="en-US"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元谓词</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p>
          <a:p>
            <a:pPr marL="914400" lvl="1" indent="-457200" eaLnBrk="1" hangingPunct="1">
              <a:defRPr/>
            </a:pP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例如 </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P(</a:t>
            </a:r>
            <a:r>
              <a:rPr lang="en-US" altLang="zh-CN"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1</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2</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3</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en-US" altLang="zh-CN" i="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baseline="-25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4 </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 , </a:t>
            </a:r>
            <a:r>
              <a:rPr lang="en-US" altLang="zh-CN" i="1"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x</a:t>
            </a:r>
            <a:r>
              <a:rPr lang="en-US" altLang="zh-CN" baseline="-2500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n</a:t>
            </a:r>
            <a:r>
              <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p>
        </p:txBody>
      </p:sp>
      <p:sp>
        <p:nvSpPr>
          <p:cNvPr id="2" name="灯片编号占位符 1">
            <a:extLst>
              <a:ext uri="{FF2B5EF4-FFF2-40B4-BE49-F238E27FC236}">
                <a16:creationId xmlns:a16="http://schemas.microsoft.com/office/drawing/2014/main" id="{9AF05761-E1F2-48B9-9102-92C712A4EB58}"/>
              </a:ext>
            </a:extLst>
          </p:cNvPr>
          <p:cNvSpPr>
            <a:spLocks noGrp="1"/>
          </p:cNvSpPr>
          <p:nvPr>
            <p:ph type="sldNum" sz="quarter" idx="12"/>
          </p:nvPr>
        </p:nvSpPr>
        <p:spPr/>
        <p:txBody>
          <a:bodyPr/>
          <a:lstStyle/>
          <a:p>
            <a:pPr>
              <a:defRPr/>
            </a:pPr>
            <a:fld id="{388718E1-E3F4-43CF-945D-5661C3EF8693}" type="slidenum">
              <a:rPr lang="en-US" altLang="zh-CN" smtClean="0"/>
              <a:pPr>
                <a:defRPr/>
              </a:pPr>
              <a:t>6</a:t>
            </a:fld>
            <a:endParaRPr lang="en-US" altLang="zh-CN"/>
          </a:p>
        </p:txBody>
      </p:sp>
    </p:spTree>
    <p:extLst>
      <p:ext uri="{BB962C8B-B14F-4D97-AF65-F5344CB8AC3E}">
        <p14:creationId xmlns:p14="http://schemas.microsoft.com/office/powerpoint/2010/main" val="4712128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zh-CN" altLang="en-US">
                <a:latin typeface="Times New Roman" panose="02020603050405020304" pitchFamily="18" charset="0"/>
              </a:rPr>
              <a:t>代替</a:t>
            </a:r>
            <a:r>
              <a:rPr lang="en-US" altLang="zh-CN">
                <a:latin typeface="Times New Roman" panose="02020603050405020304" pitchFamily="18" charset="0"/>
                <a:cs typeface="Times New Roman" panose="02020603050405020304" pitchFamily="18" charset="0"/>
              </a:rPr>
              <a:t>(substitute)</a:t>
            </a:r>
            <a:r>
              <a:rPr lang="zh-CN" altLang="en-US">
                <a:latin typeface="Times New Roman" panose="02020603050405020304" pitchFamily="18" charset="0"/>
              </a:rPr>
              <a:t>规则</a:t>
            </a:r>
            <a:r>
              <a:rPr lang="zh-CN" altLang="en-US"/>
              <a:t> </a:t>
            </a:r>
          </a:p>
        </p:txBody>
      </p:sp>
      <p:sp>
        <p:nvSpPr>
          <p:cNvPr id="634883" name="Rectangle 3">
            <a:extLst>
              <a:ext uri="{FF2B5EF4-FFF2-40B4-BE49-F238E27FC236}">
                <a16:creationId xmlns:a16="http://schemas.microsoft.com/office/drawing/2014/main" id="{88F51438-B512-47DE-8DD9-806466045B3E}"/>
              </a:ext>
            </a:extLst>
          </p:cNvPr>
          <p:cNvSpPr>
            <a:spLocks noGrp="1" noChangeArrowheads="1"/>
          </p:cNvSpPr>
          <p:nvPr>
            <p:ph type="body" idx="1"/>
          </p:nvPr>
        </p:nvSpPr>
        <p:spPr/>
        <p:txBody>
          <a:bodyPr/>
          <a:lstStyle/>
          <a:p>
            <a:pPr eaLnBrk="1" hangingPunct="1">
              <a:lnSpc>
                <a:spcPct val="90000"/>
              </a:lnSpc>
              <a:buFontTx/>
              <a:buNone/>
              <a:defRPr/>
            </a:pPr>
            <a:r>
              <a:rPr lang="en-US" altLang="zh-CN" b="0" dirty="0">
                <a:effectLst>
                  <a:outerShdw blurRad="38100" dist="38100" dir="2700000" algn="tl">
                    <a:srgbClr val="C0C0C0"/>
                  </a:outerShdw>
                </a:effectLst>
                <a:latin typeface="Wingdings" pitchFamily="2" charset="2"/>
              </a:rPr>
              <a:t>n</a:t>
            </a:r>
            <a:r>
              <a:rPr lang="en-US" altLang="zh-CN" b="0" dirty="0">
                <a:effectLst>
                  <a:outerShdw blurRad="38100" dist="38100" dir="2700000" algn="tl">
                    <a:srgbClr val="C0C0C0"/>
                  </a:outerShdw>
                </a:effectLst>
                <a:cs typeface="Times New Roman" pitchFamily="18" charset="0"/>
              </a:rPr>
              <a:t>    </a:t>
            </a:r>
            <a:r>
              <a:rPr lang="zh-CN" altLang="en-US" b="0" dirty="0">
                <a:effectLst>
                  <a:outerShdw blurRad="38100" dist="38100" dir="2700000" algn="tl">
                    <a:srgbClr val="C0C0C0"/>
                  </a:outerShdw>
                </a:effectLst>
                <a:latin typeface="Georgia" pitchFamily="18" charset="0"/>
              </a:rPr>
              <a:t>把某个自由变项的所有出现</a:t>
            </a:r>
            <a:r>
              <a:rPr lang="en-US" altLang="zh-CN" b="0" dirty="0">
                <a:effectLst>
                  <a:outerShdw blurRad="38100" dist="38100" dir="2700000" algn="tl">
                    <a:srgbClr val="C0C0C0"/>
                  </a:outerShdw>
                </a:effectLst>
                <a:latin typeface="Georgia" pitchFamily="18" charset="0"/>
              </a:rPr>
              <a:t>, </a:t>
            </a:r>
            <a:r>
              <a:rPr lang="zh-CN" altLang="en-US" b="0" dirty="0">
                <a:effectLst>
                  <a:outerShdw blurRad="38100" dist="38100" dir="2700000" algn="tl">
                    <a:srgbClr val="C0C0C0"/>
                  </a:outerShdw>
                </a:effectLst>
                <a:latin typeface="Georgia" pitchFamily="18" charset="0"/>
              </a:rPr>
              <a:t>都换成某个新的个体变项符号</a:t>
            </a:r>
            <a:r>
              <a:rPr lang="en-US" altLang="zh-CN" b="0" dirty="0">
                <a:effectLst>
                  <a:outerShdw blurRad="38100" dist="38100" dir="2700000" algn="tl">
                    <a:srgbClr val="C0C0C0"/>
                  </a:outerShdw>
                </a:effectLst>
                <a:latin typeface="Georgia" pitchFamily="18" charset="0"/>
              </a:rPr>
              <a:t>.</a:t>
            </a:r>
          </a:p>
          <a:p>
            <a:pPr eaLnBrk="1" hangingPunct="1">
              <a:lnSpc>
                <a:spcPct val="90000"/>
              </a:lnSpc>
              <a:buFontTx/>
              <a:buNone/>
              <a:defRPr/>
            </a:pPr>
            <a:r>
              <a:rPr lang="en-US" altLang="zh-CN" b="0" dirty="0">
                <a:effectLst>
                  <a:outerShdw blurRad="38100" dist="38100" dir="2700000" algn="tl">
                    <a:srgbClr val="C0C0C0"/>
                  </a:outerShdw>
                </a:effectLst>
                <a:latin typeface="Wingdings" pitchFamily="2" charset="2"/>
              </a:rPr>
              <a:t>n</a:t>
            </a:r>
            <a:r>
              <a:rPr lang="en-US" altLang="zh-CN" b="0" dirty="0">
                <a:effectLst>
                  <a:outerShdw blurRad="38100" dist="38100" dir="2700000" algn="tl">
                    <a:srgbClr val="C0C0C0"/>
                  </a:outerShdw>
                </a:effectLst>
                <a:cs typeface="Times New Roman" pitchFamily="18" charset="0"/>
              </a:rPr>
              <a:t>    </a:t>
            </a:r>
            <a:r>
              <a:rPr lang="zh-CN" altLang="en-US" b="0" dirty="0">
                <a:effectLst>
                  <a:outerShdw blurRad="38100" dist="38100" dir="2700000" algn="tl">
                    <a:srgbClr val="C0C0C0"/>
                  </a:outerShdw>
                </a:effectLst>
                <a:latin typeface="Georgia" pitchFamily="18" charset="0"/>
              </a:rPr>
              <a:t>例如</a:t>
            </a:r>
            <a:r>
              <a:rPr lang="en-US" altLang="zh-CN" b="0" dirty="0">
                <a:effectLst>
                  <a:outerShdw blurRad="38100" dist="38100" dir="2700000" algn="tl">
                    <a:srgbClr val="C0C0C0"/>
                  </a:outerShdw>
                </a:effectLst>
                <a:latin typeface="Georgia" pitchFamily="18" charset="0"/>
              </a:rPr>
              <a:t>:  </a:t>
            </a:r>
          </a:p>
          <a:p>
            <a:pPr eaLnBrk="1" hangingPunct="1">
              <a:lnSpc>
                <a:spcPct val="90000"/>
              </a:lnSpc>
              <a:buFontTx/>
              <a:buNone/>
              <a:defRPr/>
            </a:pPr>
            <a:r>
              <a:rPr lang="en-US" altLang="zh-CN" b="0" dirty="0">
                <a:effectLst>
                  <a:outerShdw blurRad="38100" dist="38100" dir="2700000" algn="tl">
                    <a:srgbClr val="C0C0C0"/>
                  </a:outerShdw>
                </a:effectLst>
                <a:latin typeface="Wingdings" pitchFamily="2" charset="2"/>
              </a:rPr>
              <a:t>n</a:t>
            </a:r>
            <a:r>
              <a:rPr lang="en-US" altLang="zh-CN" b="0" dirty="0">
                <a:effectLst>
                  <a:outerShdw blurRad="38100" dist="38100" dir="2700000" algn="tl">
                    <a:srgbClr val="C0C0C0"/>
                  </a:outerShdw>
                </a:effectLst>
                <a:cs typeface="Times New Roman" pitchFamily="18" charset="0"/>
              </a:rPr>
              <a:t>    </a:t>
            </a:r>
            <a:r>
              <a:rPr lang="en-US" altLang="zh-CN" b="0" dirty="0">
                <a:effectLst>
                  <a:outerShdw blurRad="38100" dist="38100" dir="2700000" algn="tl">
                    <a:srgbClr val="C0C0C0"/>
                  </a:outerShdw>
                </a:effectLst>
                <a:latin typeface="Georgia" pitchFamily="18" charset="0"/>
              </a:rPr>
              <a:t> A(x)∧B(x) </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a:effectLst>
                  <a:outerShdw blurRad="38100" dist="38100" dir="2700000" algn="tl">
                    <a:srgbClr val="C0C0C0"/>
                  </a:outerShdw>
                </a:effectLst>
                <a:latin typeface="Georgia" pitchFamily="18" charset="0"/>
              </a:rPr>
              <a:t> A(y)∧B(y)</a:t>
            </a:r>
          </a:p>
          <a:p>
            <a:pPr eaLnBrk="1" hangingPunct="1">
              <a:lnSpc>
                <a:spcPct val="90000"/>
              </a:lnSpc>
              <a:buFontTx/>
              <a:buNone/>
              <a:defRPr/>
            </a:pPr>
            <a:r>
              <a:rPr lang="en-US" altLang="zh-CN" b="0" dirty="0">
                <a:effectLst>
                  <a:outerShdw blurRad="38100" dist="38100" dir="2700000" algn="tl">
                    <a:srgbClr val="C0C0C0"/>
                  </a:outerShdw>
                </a:effectLst>
                <a:latin typeface="Wingdings" pitchFamily="2" charset="2"/>
              </a:rPr>
              <a:t>n</a:t>
            </a:r>
            <a:r>
              <a:rPr lang="en-US" altLang="zh-CN" b="0" dirty="0">
                <a:effectLst>
                  <a:outerShdw blurRad="38100" dist="38100" dir="2700000" algn="tl">
                    <a:srgbClr val="C0C0C0"/>
                  </a:outerShdw>
                </a:effectLst>
                <a:cs typeface="Times New Roman" pitchFamily="18" charset="0"/>
              </a:rPr>
              <a:t>    </a:t>
            </a:r>
            <a:r>
              <a:rPr lang="en-US" altLang="zh-CN" b="0" dirty="0">
                <a:effectLst>
                  <a:outerShdw blurRad="38100" dist="38100" dir="2700000" algn="tl">
                    <a:srgbClr val="C0C0C0"/>
                  </a:outerShdw>
                </a:effectLst>
                <a:latin typeface="Georgia" pitchFamily="18" charset="0"/>
              </a:rPr>
              <a:t> </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err="1">
                <a:effectLst>
                  <a:outerShdw blurRad="38100" dist="38100" dir="2700000" algn="tl">
                    <a:srgbClr val="C0C0C0"/>
                  </a:outerShdw>
                </a:effectLst>
                <a:latin typeface="Georgia" pitchFamily="18" charset="0"/>
              </a:rPr>
              <a:t>xA</a:t>
            </a:r>
            <a:r>
              <a:rPr lang="en-US" altLang="zh-CN" b="0" dirty="0">
                <a:effectLst>
                  <a:outerShdw blurRad="38100" dist="38100" dir="2700000" algn="tl">
                    <a:srgbClr val="C0C0C0"/>
                  </a:outerShdw>
                </a:effectLst>
                <a:latin typeface="Georgia" pitchFamily="18" charset="0"/>
              </a:rPr>
              <a:t>(x)∧B(x) </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a:effectLst>
                  <a:outerShdw blurRad="38100" dist="38100" dir="2700000" algn="tl">
                    <a:srgbClr val="C0C0C0"/>
                  </a:outerShdw>
                </a:effectLst>
                <a:latin typeface="Georgia" pitchFamily="18" charset="0"/>
              </a:rPr>
              <a:t> </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err="1">
                <a:effectLst>
                  <a:outerShdw blurRad="38100" dist="38100" dir="2700000" algn="tl">
                    <a:srgbClr val="C0C0C0"/>
                  </a:outerShdw>
                </a:effectLst>
                <a:latin typeface="Georgia" pitchFamily="18" charset="0"/>
              </a:rPr>
              <a:t>xA</a:t>
            </a:r>
            <a:r>
              <a:rPr lang="en-US" altLang="zh-CN" b="0" dirty="0">
                <a:effectLst>
                  <a:outerShdw blurRad="38100" dist="38100" dir="2700000" algn="tl">
                    <a:srgbClr val="C0C0C0"/>
                  </a:outerShdw>
                </a:effectLst>
                <a:latin typeface="Georgia" pitchFamily="18" charset="0"/>
              </a:rPr>
              <a:t>(x)∧B(y)</a:t>
            </a:r>
          </a:p>
          <a:p>
            <a:pPr eaLnBrk="1" hangingPunct="1">
              <a:lnSpc>
                <a:spcPct val="90000"/>
              </a:lnSpc>
              <a:buFontTx/>
              <a:buNone/>
              <a:defRPr/>
            </a:pPr>
            <a:r>
              <a:rPr lang="en-US" altLang="zh-CN" b="0" dirty="0">
                <a:effectLst>
                  <a:outerShdw blurRad="38100" dist="38100" dir="2700000" algn="tl">
                    <a:srgbClr val="C0C0C0"/>
                  </a:outerShdw>
                </a:effectLst>
                <a:latin typeface="Wingdings" pitchFamily="2" charset="2"/>
              </a:rPr>
              <a:t>n</a:t>
            </a:r>
            <a:r>
              <a:rPr lang="en-US" altLang="zh-CN" b="0" dirty="0">
                <a:effectLst>
                  <a:outerShdw blurRad="38100" dist="38100" dir="2700000" algn="tl">
                    <a:srgbClr val="C0C0C0"/>
                  </a:outerShdw>
                </a:effectLst>
                <a:cs typeface="Times New Roman" pitchFamily="18" charset="0"/>
              </a:rPr>
              <a:t>    </a:t>
            </a:r>
            <a:r>
              <a:rPr lang="en-US" altLang="zh-CN" b="0" dirty="0">
                <a:effectLst>
                  <a:outerShdw blurRad="38100" dist="38100" dir="2700000" algn="tl">
                    <a:srgbClr val="C0C0C0"/>
                  </a:outerShdw>
                </a:effectLst>
                <a:latin typeface="Georgia" pitchFamily="18" charset="0"/>
              </a:rPr>
              <a:t>  H(</a:t>
            </a:r>
            <a:r>
              <a:rPr lang="en-US" altLang="zh-CN" b="0" dirty="0" err="1">
                <a:effectLst>
                  <a:outerShdw blurRad="38100" dist="38100" dir="2700000" algn="tl">
                    <a:srgbClr val="C0C0C0"/>
                  </a:outerShdw>
                </a:effectLst>
                <a:latin typeface="Georgia" pitchFamily="18" charset="0"/>
              </a:rPr>
              <a:t>x,y</a:t>
            </a:r>
            <a:r>
              <a:rPr lang="en-US" altLang="zh-CN" b="0" dirty="0">
                <a:effectLst>
                  <a:outerShdw blurRad="38100" dist="38100" dir="2700000" algn="tl">
                    <a:srgbClr val="C0C0C0"/>
                  </a:outerShdw>
                </a:effectLst>
                <a:latin typeface="Georgia" pitchFamily="18" charset="0"/>
              </a:rPr>
              <a:t>)∨</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err="1">
                <a:effectLst>
                  <a:outerShdw blurRad="38100" dist="38100" dir="2700000" algn="tl">
                    <a:srgbClr val="C0C0C0"/>
                  </a:outerShdw>
                </a:effectLst>
                <a:latin typeface="Georgia" pitchFamily="18" charset="0"/>
              </a:rPr>
              <a:t>xF</a:t>
            </a:r>
            <a:r>
              <a:rPr lang="en-US" altLang="zh-CN" b="0" dirty="0">
                <a:effectLst>
                  <a:outerShdw blurRad="38100" dist="38100" dir="2700000" algn="tl">
                    <a:srgbClr val="C0C0C0"/>
                  </a:outerShdw>
                </a:effectLst>
                <a:latin typeface="Georgia" pitchFamily="18" charset="0"/>
              </a:rPr>
              <a:t>(x)∨</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a:effectLst>
                  <a:outerShdw blurRad="38100" dist="38100" dir="2700000" algn="tl">
                    <a:srgbClr val="C0C0C0"/>
                  </a:outerShdw>
                </a:effectLst>
                <a:latin typeface="Georgia" pitchFamily="18" charset="0"/>
              </a:rPr>
              <a:t>y(G(y)</a:t>
            </a:r>
            <a:r>
              <a:rPr lang="en-US" altLang="zh-CN" b="0" dirty="0">
                <a:effectLst>
                  <a:outerShdw blurRad="38100" dist="38100" dir="2700000" algn="tl">
                    <a:srgbClr val="C0C0C0"/>
                  </a:outerShdw>
                </a:effectLst>
                <a:latin typeface="Georgia" pitchFamily="18" charset="0"/>
                <a:sym typeface="Symbol" pitchFamily="18" charset="2"/>
              </a:rPr>
              <a:t></a:t>
            </a:r>
            <a:r>
              <a:rPr lang="en-US" altLang="zh-CN" b="0" dirty="0">
                <a:effectLst>
                  <a:outerShdw blurRad="38100" dist="38100" dir="2700000" algn="tl">
                    <a:srgbClr val="C0C0C0"/>
                  </a:outerShdw>
                </a:effectLst>
                <a:latin typeface="Georgia" pitchFamily="18" charset="0"/>
              </a:rPr>
              <a:t>H(</a:t>
            </a:r>
            <a:r>
              <a:rPr lang="en-US" altLang="zh-CN" b="0" dirty="0" err="1">
                <a:effectLst>
                  <a:outerShdw blurRad="38100" dist="38100" dir="2700000" algn="tl">
                    <a:srgbClr val="C0C0C0"/>
                  </a:outerShdw>
                </a:effectLst>
                <a:latin typeface="Georgia" pitchFamily="18" charset="0"/>
              </a:rPr>
              <a:t>x,y</a:t>
            </a:r>
            <a:r>
              <a:rPr lang="en-US" altLang="zh-CN" b="0" dirty="0">
                <a:effectLst>
                  <a:outerShdw blurRad="38100" dist="38100" dir="2700000" algn="tl">
                    <a:srgbClr val="C0C0C0"/>
                  </a:outerShdw>
                </a:effectLst>
                <a:latin typeface="Georgia" pitchFamily="18" charset="0"/>
              </a:rPr>
              <a:t>))</a:t>
            </a:r>
          </a:p>
          <a:p>
            <a:pPr eaLnBrk="1" hangingPunct="1">
              <a:lnSpc>
                <a:spcPct val="90000"/>
              </a:lnSpc>
              <a:buFontTx/>
              <a:buNone/>
              <a:defRPr/>
            </a:pPr>
            <a:r>
              <a:rPr lang="en-US" altLang="zh-CN" b="0" dirty="0">
                <a:sym typeface="Symbol" pitchFamily="18" charset="2"/>
              </a:rPr>
              <a:t>        </a:t>
            </a:r>
            <a:r>
              <a:rPr lang="en-US" altLang="zh-CN" b="0" dirty="0"/>
              <a:t> H(</a:t>
            </a:r>
            <a:r>
              <a:rPr lang="en-US" altLang="zh-CN" b="0" dirty="0" err="1"/>
              <a:t>s,t</a:t>
            </a:r>
            <a:r>
              <a:rPr lang="en-US" altLang="zh-CN" b="0" dirty="0"/>
              <a:t>)∨</a:t>
            </a:r>
            <a:r>
              <a:rPr lang="en-US" altLang="zh-CN" b="0" dirty="0">
                <a:sym typeface="Symbol" pitchFamily="18" charset="2"/>
              </a:rPr>
              <a:t></a:t>
            </a:r>
            <a:r>
              <a:rPr lang="en-US" altLang="zh-CN" b="0" dirty="0" err="1"/>
              <a:t>xF</a:t>
            </a:r>
            <a:r>
              <a:rPr lang="en-US" altLang="zh-CN" b="0" dirty="0"/>
              <a:t>(x)∨</a:t>
            </a:r>
            <a:r>
              <a:rPr lang="en-US" altLang="zh-CN" b="0" dirty="0">
                <a:sym typeface="Symbol" pitchFamily="18" charset="2"/>
              </a:rPr>
              <a:t></a:t>
            </a:r>
            <a:r>
              <a:rPr lang="en-US" altLang="zh-CN" b="0" dirty="0"/>
              <a:t>y(G(y)</a:t>
            </a:r>
            <a:r>
              <a:rPr lang="en-US" altLang="zh-CN" b="0" dirty="0">
                <a:sym typeface="Symbol" pitchFamily="18" charset="2"/>
              </a:rPr>
              <a:t></a:t>
            </a:r>
            <a:r>
              <a:rPr lang="en-US" altLang="zh-CN" b="0" dirty="0"/>
              <a:t>H(</a:t>
            </a:r>
            <a:r>
              <a:rPr lang="en-US" altLang="zh-CN" b="0" dirty="0" err="1"/>
              <a:t>s,y</a:t>
            </a:r>
            <a:r>
              <a:rPr lang="en-US" altLang="zh-CN" b="0" dirty="0"/>
              <a:t>)) </a:t>
            </a:r>
          </a:p>
        </p:txBody>
      </p:sp>
      <p:sp>
        <p:nvSpPr>
          <p:cNvPr id="2" name="灯片编号占位符 1">
            <a:extLst>
              <a:ext uri="{FF2B5EF4-FFF2-40B4-BE49-F238E27FC236}">
                <a16:creationId xmlns:a16="http://schemas.microsoft.com/office/drawing/2014/main" id="{E05C9182-7208-4E3B-9869-11B12543CCBC}"/>
              </a:ext>
            </a:extLst>
          </p:cNvPr>
          <p:cNvSpPr>
            <a:spLocks noGrp="1"/>
          </p:cNvSpPr>
          <p:nvPr>
            <p:ph type="sldNum" sz="quarter" idx="12"/>
          </p:nvPr>
        </p:nvSpPr>
        <p:spPr/>
        <p:txBody>
          <a:bodyPr/>
          <a:lstStyle/>
          <a:p>
            <a:pPr>
              <a:defRPr/>
            </a:pPr>
            <a:fld id="{59ED569F-2F06-480B-BA3C-0CB384A7CB2F}" type="slidenum">
              <a:rPr lang="en-US" altLang="zh-CN" smtClean="0"/>
              <a:pPr>
                <a:defRPr/>
              </a:pPr>
              <a:t>60</a:t>
            </a:fld>
            <a:endParaRPr lang="en-US" altLang="zh-CN"/>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r>
              <a:rPr lang="en-US" altLang="zh-CN">
                <a:latin typeface="Times New Roman" panose="02020603050405020304" pitchFamily="18" charset="0"/>
              </a:rPr>
              <a:t>Dangerous situations</a:t>
            </a:r>
          </a:p>
        </p:txBody>
      </p:sp>
      <p:sp>
        <p:nvSpPr>
          <p:cNvPr id="169987" name="Rectangle 3"/>
          <p:cNvSpPr>
            <a:spLocks noGrp="1" noChangeArrowheads="1"/>
          </p:cNvSpPr>
          <p:nvPr>
            <p:ph type="body" idx="1"/>
          </p:nvPr>
        </p:nvSpPr>
        <p:spPr/>
        <p:txBody>
          <a:bodyPr/>
          <a:lstStyle/>
          <a:p>
            <a:pPr eaLnBrk="1" hangingPunct="1"/>
            <a:r>
              <a:rPr lang="en-US" altLang="zh-CN" b="0" dirty="0"/>
              <a:t>Commutativity of quantifiers</a:t>
            </a:r>
          </a:p>
          <a:p>
            <a:pPr lvl="1" eaLnBrk="1" hangingPunct="1"/>
            <a:r>
              <a:rPr lang="en-US" altLang="zh-CN" b="0" dirty="0">
                <a:latin typeface="Symbol" panose="05050102010706020507" pitchFamily="18" charset="2"/>
              </a:rPr>
              <a:t>"</a:t>
            </a:r>
            <a:r>
              <a:rPr lang="en-US" altLang="zh-CN" b="0" i="1" dirty="0" err="1"/>
              <a:t>x</a:t>
            </a:r>
            <a:r>
              <a:rPr lang="en-US" altLang="zh-CN" b="0" dirty="0" err="1">
                <a:latin typeface="Symbol" panose="05050102010706020507" pitchFamily="18" charset="2"/>
              </a:rPr>
              <a:t>"</a:t>
            </a:r>
            <a:r>
              <a:rPr lang="en-US" altLang="zh-CN" b="0" i="1" dirty="0" err="1"/>
              <a:t>yP</a:t>
            </a:r>
            <a:r>
              <a:rPr lang="en-US" altLang="zh-CN" b="0" dirty="0"/>
              <a:t>(</a:t>
            </a:r>
            <a:r>
              <a:rPr lang="en-US" altLang="zh-CN" b="0" i="1" dirty="0"/>
              <a:t>x</a:t>
            </a:r>
            <a:r>
              <a:rPr lang="en-US" altLang="zh-CN" b="0" dirty="0"/>
              <a:t>, </a:t>
            </a:r>
            <a:r>
              <a:rPr lang="en-US" altLang="zh-CN" b="0" i="1" dirty="0"/>
              <a:t>y</a:t>
            </a:r>
            <a:r>
              <a:rPr lang="en-US" altLang="zh-CN" b="0" dirty="0"/>
              <a:t>) </a:t>
            </a:r>
            <a:r>
              <a:rPr lang="en-US" altLang="zh-CN" b="0" dirty="0">
                <a:sym typeface="Symbol" panose="05050102010706020507" pitchFamily="18" charset="2"/>
              </a:rPr>
              <a:t></a:t>
            </a:r>
            <a:r>
              <a:rPr lang="en-US" altLang="zh-CN" b="0" dirty="0">
                <a:latin typeface="Symbol" panose="05050102010706020507" pitchFamily="18" charset="2"/>
              </a:rPr>
              <a:t> "</a:t>
            </a:r>
            <a:r>
              <a:rPr lang="en-US" altLang="zh-CN" b="0" i="1" dirty="0" err="1"/>
              <a:t>y</a:t>
            </a:r>
            <a:r>
              <a:rPr lang="en-US" altLang="zh-CN" b="0" dirty="0" err="1">
                <a:latin typeface="Symbol" panose="05050102010706020507" pitchFamily="18" charset="2"/>
              </a:rPr>
              <a:t>"</a:t>
            </a:r>
            <a:r>
              <a:rPr lang="en-US" altLang="zh-CN" b="0" i="1" dirty="0" err="1"/>
              <a:t>xP</a:t>
            </a:r>
            <a:r>
              <a:rPr lang="en-US" altLang="zh-CN" b="0" dirty="0"/>
              <a:t>( </a:t>
            </a:r>
            <a:r>
              <a:rPr lang="en-US" altLang="zh-CN" b="0" i="1" dirty="0"/>
              <a:t>x</a:t>
            </a:r>
            <a:r>
              <a:rPr lang="en-US" altLang="zh-CN" b="0" dirty="0"/>
              <a:t>, </a:t>
            </a:r>
            <a:r>
              <a:rPr lang="en-US" altLang="zh-CN" b="0" i="1" dirty="0"/>
              <a:t>y</a:t>
            </a:r>
            <a:r>
              <a:rPr lang="en-US" altLang="zh-CN" b="0" dirty="0"/>
              <a:t>)?</a:t>
            </a:r>
          </a:p>
          <a:p>
            <a:pPr lvl="1" eaLnBrk="1" hangingPunct="1">
              <a:buFontTx/>
              <a:buNone/>
            </a:pPr>
            <a:r>
              <a:rPr lang="en-US" altLang="zh-CN" b="0" dirty="0"/>
              <a:t>YES!</a:t>
            </a:r>
          </a:p>
          <a:p>
            <a:pPr lvl="1" eaLnBrk="1" hangingPunct="1"/>
            <a:r>
              <a:rPr lang="en-US" altLang="zh-CN" b="0" dirty="0">
                <a:latin typeface="Symbol" panose="05050102010706020507" pitchFamily="18" charset="2"/>
              </a:rPr>
              <a:t>"</a:t>
            </a:r>
            <a:r>
              <a:rPr lang="en-US" altLang="zh-CN" b="0" i="1" dirty="0" err="1"/>
              <a:t>x</a:t>
            </a:r>
            <a:r>
              <a:rPr lang="en-US" altLang="zh-CN" b="0" dirty="0" err="1">
                <a:latin typeface="Symbol" panose="05050102010706020507" pitchFamily="18" charset="2"/>
              </a:rPr>
              <a:t>$</a:t>
            </a:r>
            <a:r>
              <a:rPr lang="en-US" altLang="zh-CN" b="0" i="1" dirty="0" err="1"/>
              <a:t>yP</a:t>
            </a:r>
            <a:r>
              <a:rPr lang="en-US" altLang="zh-CN" b="0" dirty="0"/>
              <a:t>(</a:t>
            </a:r>
            <a:r>
              <a:rPr lang="en-US" altLang="zh-CN" b="0" i="1" dirty="0"/>
              <a:t>x</a:t>
            </a:r>
            <a:r>
              <a:rPr lang="en-US" altLang="zh-CN" b="0" dirty="0"/>
              <a:t>, </a:t>
            </a:r>
            <a:r>
              <a:rPr lang="en-US" altLang="zh-CN" b="0" i="1" dirty="0"/>
              <a:t>y</a:t>
            </a:r>
            <a:r>
              <a:rPr lang="en-US" altLang="zh-CN" b="0" dirty="0"/>
              <a:t>) </a:t>
            </a:r>
            <a:r>
              <a:rPr lang="en-US" altLang="zh-CN" b="0" dirty="0">
                <a:sym typeface="Symbol" panose="05050102010706020507" pitchFamily="18" charset="2"/>
              </a:rPr>
              <a:t></a:t>
            </a:r>
            <a:r>
              <a:rPr lang="en-US" altLang="zh-CN" b="0" dirty="0">
                <a:latin typeface="Symbol" panose="05050102010706020507" pitchFamily="18" charset="2"/>
              </a:rPr>
              <a:t> $</a:t>
            </a:r>
            <a:r>
              <a:rPr lang="en-US" altLang="zh-CN" b="0" i="1" dirty="0" err="1"/>
              <a:t>y</a:t>
            </a:r>
            <a:r>
              <a:rPr lang="en-US" altLang="zh-CN" b="0" dirty="0" err="1">
                <a:latin typeface="Symbol" panose="05050102010706020507" pitchFamily="18" charset="2"/>
              </a:rPr>
              <a:t>"</a:t>
            </a:r>
            <a:r>
              <a:rPr lang="en-US" altLang="zh-CN" b="0" i="1" dirty="0" err="1"/>
              <a:t>xP</a:t>
            </a:r>
            <a:r>
              <a:rPr lang="en-US" altLang="zh-CN" b="0" dirty="0"/>
              <a:t>(</a:t>
            </a:r>
            <a:r>
              <a:rPr lang="en-US" altLang="zh-CN" b="0" i="1" dirty="0"/>
              <a:t>x</a:t>
            </a:r>
            <a:r>
              <a:rPr lang="en-US" altLang="zh-CN" b="0" dirty="0"/>
              <a:t>, </a:t>
            </a:r>
            <a:r>
              <a:rPr lang="en-US" altLang="zh-CN" b="0" i="1" dirty="0"/>
              <a:t>y</a:t>
            </a:r>
            <a:r>
              <a:rPr lang="en-US" altLang="zh-CN" b="0" dirty="0"/>
              <a:t>)?</a:t>
            </a:r>
          </a:p>
          <a:p>
            <a:pPr lvl="1" eaLnBrk="1" hangingPunct="1">
              <a:buFontTx/>
              <a:buNone/>
            </a:pPr>
            <a:r>
              <a:rPr lang="en-US" altLang="zh-CN" b="0" dirty="0"/>
              <a:t>NO!</a:t>
            </a:r>
          </a:p>
          <a:p>
            <a:pPr lvl="1" eaLnBrk="1" hangingPunct="1"/>
            <a:r>
              <a:rPr lang="en-US" altLang="zh-CN" b="0" dirty="0"/>
              <a:t>DIFFERENT MEANING!</a:t>
            </a:r>
          </a:p>
        </p:txBody>
      </p:sp>
      <p:sp>
        <p:nvSpPr>
          <p:cNvPr id="2" name="灯片编号占位符 1">
            <a:extLst>
              <a:ext uri="{FF2B5EF4-FFF2-40B4-BE49-F238E27FC236}">
                <a16:creationId xmlns:a16="http://schemas.microsoft.com/office/drawing/2014/main" id="{F5B319BA-CBE2-4515-9BB6-3D5BFB6FDBBA}"/>
              </a:ext>
            </a:extLst>
          </p:cNvPr>
          <p:cNvSpPr>
            <a:spLocks noGrp="1"/>
          </p:cNvSpPr>
          <p:nvPr>
            <p:ph type="sldNum" sz="quarter" idx="12"/>
          </p:nvPr>
        </p:nvSpPr>
        <p:spPr/>
        <p:txBody>
          <a:bodyPr/>
          <a:lstStyle/>
          <a:p>
            <a:pPr>
              <a:defRPr/>
            </a:pPr>
            <a:fld id="{59ED569F-2F06-480B-BA3C-0CB384A7CB2F}" type="slidenum">
              <a:rPr lang="en-US" altLang="zh-CN" smtClean="0"/>
              <a:pPr>
                <a:defRPr/>
              </a:pPr>
              <a:t>61</a:t>
            </a:fld>
            <a:endParaRPr lang="en-US" altLang="zh-CN"/>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noChangeArrowheads="1"/>
          </p:cNvSpPr>
          <p:nvPr>
            <p:ph type="title"/>
          </p:nvPr>
        </p:nvSpPr>
        <p:spPr/>
        <p:txBody>
          <a:bodyPr/>
          <a:lstStyle/>
          <a:p>
            <a:pPr eaLnBrk="1" hangingPunct="1"/>
            <a:r>
              <a:rPr lang="zh-CN" altLang="en-US"/>
              <a:t>谓词公式的范式</a:t>
            </a:r>
          </a:p>
        </p:txBody>
      </p:sp>
      <p:sp>
        <p:nvSpPr>
          <p:cNvPr id="175107" name="Rectangle 3"/>
          <p:cNvSpPr>
            <a:spLocks noGrp="1" noChangeArrowheads="1"/>
          </p:cNvSpPr>
          <p:nvPr>
            <p:ph type="body" idx="1"/>
          </p:nvPr>
        </p:nvSpPr>
        <p:spPr/>
        <p:txBody>
          <a:bodyPr/>
          <a:lstStyle/>
          <a:p>
            <a:pPr eaLnBrk="1" hangingPunct="1">
              <a:lnSpc>
                <a:spcPct val="90000"/>
              </a:lnSpc>
            </a:pPr>
            <a:r>
              <a:rPr lang="zh-CN" altLang="en-US" b="0" dirty="0"/>
              <a:t>前束范式 </a:t>
            </a:r>
            <a:r>
              <a:rPr kumimoji="1" lang="en-US" altLang="zh-CN" b="0" dirty="0" err="1">
                <a:latin typeface="Times New Roman" panose="02020603050405020304" pitchFamily="18" charset="0"/>
                <a:ea typeface="黑体" panose="02010609060101010101" pitchFamily="49" charset="-122"/>
              </a:rPr>
              <a:t>prenex</a:t>
            </a:r>
            <a:r>
              <a:rPr kumimoji="1" lang="en-US" altLang="zh-CN" b="0" dirty="0">
                <a:latin typeface="Times New Roman" panose="02020603050405020304" pitchFamily="18" charset="0"/>
                <a:ea typeface="黑体" panose="02010609060101010101" pitchFamily="49" charset="-122"/>
              </a:rPr>
              <a:t> normal forms </a:t>
            </a:r>
            <a:r>
              <a:rPr lang="zh-CN" altLang="en-US" b="0" dirty="0"/>
              <a:t>：一个公式，如果量词均在全式的开头，它们的作用域，延伸到整个公式的末尾，则该公式称为前束范式。</a:t>
            </a:r>
          </a:p>
          <a:p>
            <a:pPr eaLnBrk="1" hangingPunct="1">
              <a:lnSpc>
                <a:spcPct val="90000"/>
              </a:lnSpc>
            </a:pPr>
            <a:r>
              <a:rPr lang="zh-CN" altLang="en-US" b="0" dirty="0"/>
              <a:t>如：</a:t>
            </a:r>
          </a:p>
          <a:p>
            <a:pPr marL="0" indent="0" algn="ctr" eaLnBrk="1" hangingPunct="1">
              <a:lnSpc>
                <a:spcPct val="90000"/>
              </a:lnSpc>
              <a:buNone/>
            </a:pPr>
            <a:r>
              <a:rPr lang="en-US" altLang="zh-CN" b="0" dirty="0"/>
              <a:t>(</a:t>
            </a:r>
            <a:r>
              <a:rPr lang="en-US" altLang="zh-CN" b="0" dirty="0">
                <a:sym typeface="Symbol" panose="05050102010706020507" pitchFamily="18" charset="2"/>
              </a:rPr>
              <a:t></a:t>
            </a:r>
            <a:r>
              <a:rPr lang="en-US" altLang="zh-CN" b="0" dirty="0"/>
              <a:t> x)(</a:t>
            </a:r>
            <a:r>
              <a:rPr lang="en-US" altLang="zh-CN" b="0" dirty="0">
                <a:sym typeface="Symbol" panose="05050102010706020507" pitchFamily="18" charset="2"/>
              </a:rPr>
              <a:t></a:t>
            </a:r>
            <a:r>
              <a:rPr lang="en-US" altLang="zh-CN" b="0" dirty="0"/>
              <a:t> y)(</a:t>
            </a:r>
            <a:r>
              <a:rPr lang="en-US" altLang="zh-CN" b="0" dirty="0">
                <a:sym typeface="Symbol" panose="05050102010706020507" pitchFamily="18" charset="2"/>
              </a:rPr>
              <a:t></a:t>
            </a:r>
            <a:r>
              <a:rPr lang="en-US" altLang="zh-CN" b="0" dirty="0"/>
              <a:t> z)(Q(</a:t>
            </a:r>
            <a:r>
              <a:rPr lang="en-US" altLang="zh-CN" b="0" dirty="0" err="1"/>
              <a:t>x,y</a:t>
            </a:r>
            <a:r>
              <a:rPr lang="en-US" altLang="zh-CN" b="0" dirty="0"/>
              <a:t>) </a:t>
            </a:r>
            <a:r>
              <a:rPr lang="en-US" altLang="zh-CN" b="0" dirty="0">
                <a:sym typeface="Symbol" panose="05050102010706020507" pitchFamily="18" charset="2"/>
              </a:rPr>
              <a:t></a:t>
            </a:r>
            <a:r>
              <a:rPr lang="en-US" altLang="zh-CN" b="0" dirty="0"/>
              <a:t> R(z))</a:t>
            </a:r>
          </a:p>
          <a:p>
            <a:pPr marL="0" indent="0" algn="ctr" eaLnBrk="1" hangingPunct="1">
              <a:lnSpc>
                <a:spcPct val="90000"/>
              </a:lnSpc>
              <a:buNone/>
            </a:pPr>
            <a:r>
              <a:rPr lang="en-US" altLang="zh-CN" b="0" dirty="0"/>
              <a:t>(</a:t>
            </a:r>
            <a:r>
              <a:rPr lang="en-US" altLang="zh-CN" b="0" dirty="0">
                <a:sym typeface="Symbol" panose="05050102010706020507" pitchFamily="18" charset="2"/>
              </a:rPr>
              <a:t></a:t>
            </a:r>
            <a:r>
              <a:rPr lang="en-US" altLang="zh-CN" b="0" dirty="0"/>
              <a:t> y)(</a:t>
            </a:r>
            <a:r>
              <a:rPr lang="en-US" altLang="zh-CN" b="0" dirty="0">
                <a:sym typeface="Symbol" panose="05050102010706020507" pitchFamily="18" charset="2"/>
              </a:rPr>
              <a:t></a:t>
            </a:r>
            <a:r>
              <a:rPr lang="en-US" altLang="zh-CN" b="0" dirty="0"/>
              <a:t> x)(</a:t>
            </a:r>
            <a:r>
              <a:rPr lang="en-US" altLang="zh-CN" b="0" dirty="0">
                <a:sym typeface="Symbol" panose="05050102010706020507" pitchFamily="18" charset="2"/>
              </a:rPr>
              <a:t></a:t>
            </a:r>
            <a:r>
              <a:rPr lang="en-US" altLang="zh-CN" b="0" dirty="0"/>
              <a:t> P(</a:t>
            </a:r>
            <a:r>
              <a:rPr lang="en-US" altLang="zh-CN" b="0" dirty="0" err="1"/>
              <a:t>x,y</a:t>
            </a:r>
            <a:r>
              <a:rPr lang="en-US" altLang="zh-CN" b="0" dirty="0"/>
              <a:t>) </a:t>
            </a:r>
            <a:r>
              <a:rPr lang="en-US" altLang="zh-CN" b="0" dirty="0">
                <a:sym typeface="Symbol" panose="05050102010706020507" pitchFamily="18" charset="2"/>
              </a:rPr>
              <a:t></a:t>
            </a:r>
            <a:r>
              <a:rPr lang="en-US" altLang="zh-CN" b="0" dirty="0"/>
              <a:t> Q(y))</a:t>
            </a:r>
          </a:p>
          <a:p>
            <a:pPr eaLnBrk="1" hangingPunct="1">
              <a:lnSpc>
                <a:spcPct val="90000"/>
              </a:lnSpc>
            </a:pPr>
            <a:r>
              <a:rPr lang="zh-CN" altLang="en-US" b="0" dirty="0"/>
              <a:t>方法：将</a:t>
            </a:r>
            <a:r>
              <a:rPr lang="zh-CN" altLang="en-US" b="0" dirty="0">
                <a:sym typeface="Symbol" panose="05050102010706020507" pitchFamily="18" charset="2"/>
              </a:rPr>
              <a:t>后移，辖域扩张或收缩，换名和替换规则等值演算</a:t>
            </a:r>
            <a:endParaRPr lang="zh-CN" altLang="en-US" b="0" dirty="0"/>
          </a:p>
          <a:p>
            <a:pPr eaLnBrk="1" hangingPunct="1">
              <a:lnSpc>
                <a:spcPct val="90000"/>
              </a:lnSpc>
            </a:pPr>
            <a:endParaRPr lang="en-US" altLang="zh-CN" b="0" dirty="0"/>
          </a:p>
        </p:txBody>
      </p:sp>
      <p:sp>
        <p:nvSpPr>
          <p:cNvPr id="2" name="灯片编号占位符 1">
            <a:extLst>
              <a:ext uri="{FF2B5EF4-FFF2-40B4-BE49-F238E27FC236}">
                <a16:creationId xmlns:a16="http://schemas.microsoft.com/office/drawing/2014/main" id="{086B9E03-2578-455D-911C-DB38A1784F70}"/>
              </a:ext>
            </a:extLst>
          </p:cNvPr>
          <p:cNvSpPr>
            <a:spLocks noGrp="1"/>
          </p:cNvSpPr>
          <p:nvPr>
            <p:ph type="sldNum" sz="quarter" idx="12"/>
          </p:nvPr>
        </p:nvSpPr>
        <p:spPr/>
        <p:txBody>
          <a:bodyPr/>
          <a:lstStyle/>
          <a:p>
            <a:pPr>
              <a:defRPr/>
            </a:pPr>
            <a:fld id="{59ED569F-2F06-480B-BA3C-0CB384A7CB2F}" type="slidenum">
              <a:rPr lang="en-US" altLang="zh-CN" smtClean="0"/>
              <a:pPr>
                <a:defRPr/>
              </a:pPr>
              <a:t>62</a:t>
            </a:fld>
            <a:endParaRPr lang="en-US" altLang="zh-CN"/>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求下列公式的前束范式</a:t>
            </a:r>
          </a:p>
        </p:txBody>
      </p:sp>
      <p:sp>
        <p:nvSpPr>
          <p:cNvPr id="48131" name="Rectangle 3"/>
          <p:cNvSpPr>
            <a:spLocks noGrp="1" noChangeArrowheads="1"/>
          </p:cNvSpPr>
          <p:nvPr>
            <p:ph type="body" idx="1"/>
          </p:nvPr>
        </p:nvSpPr>
        <p:spPr>
          <a:xfrm>
            <a:off x="730250" y="1412875"/>
            <a:ext cx="7705725" cy="4525963"/>
          </a:xfrm>
        </p:spPr>
        <p:txBody>
          <a:bodyPr/>
          <a:lstStyle/>
          <a:p>
            <a:pPr lvl="1" eaLnBrk="1" hangingPunct="1">
              <a:buClr>
                <a:srgbClr val="FF0000"/>
              </a:buClr>
              <a:buFont typeface="+mj-lt"/>
              <a:buAutoNum type="arabicPeriod"/>
              <a:defRPr/>
            </a:pPr>
            <a:r>
              <a:rPr lang="zh-CN" altLang="en-US"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xF</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xG</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b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Wingdings" pitchFamily="2" charset="2"/>
              </a:rPr>
              <a:t></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xF</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xG</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a:t>
            </a:r>
          </a:p>
          <a:p>
            <a:pPr marL="457200" lvl="1" indent="0" eaLnBrk="1" hangingPunct="1">
              <a:buClr>
                <a:srgbClr val="FF0000"/>
              </a:buClr>
              <a:buNone/>
              <a:defRPr/>
            </a:pP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   </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Wingdings" pitchFamily="2" charset="2"/>
              </a:rPr>
              <a:t></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x(F(x)∧G(x))</a:t>
            </a:r>
          </a:p>
          <a:p>
            <a:pPr lvl="1" eaLnBrk="1" hangingPunct="1">
              <a:buClr>
                <a:srgbClr val="FF0000"/>
              </a:buClr>
              <a:buFont typeface="+mj-lt"/>
              <a:buAutoNum type="arabicPeriod"/>
              <a:defRPr/>
            </a:pPr>
            <a:endPar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endParaRPr>
          </a:p>
          <a:p>
            <a:pPr marL="457200" lvl="1" indent="0" eaLnBrk="1" hangingPunct="1">
              <a:buClr>
                <a:srgbClr val="FF0000"/>
              </a:buClr>
              <a:buNone/>
              <a:defRPr/>
            </a:pPr>
            <a:r>
              <a:rPr lang="en-US" altLang="zh-CN" b="0"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2. </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xF</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xG</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b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      </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Wingdings" pitchFamily="2" charset="2"/>
              </a:rPr>
              <a:t></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xF</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 ∨</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xG</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a:t>
            </a:r>
          </a:p>
          <a:p>
            <a:pPr lvl="1" eaLnBrk="1" hangingPunct="1">
              <a:buFontTx/>
              <a:buNone/>
              <a:defRPr/>
            </a:pP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Wingdings" pitchFamily="2" charset="2"/>
              </a:rPr>
              <a:t>      </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xF</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 ∨</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yG</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(y)</a:t>
            </a:r>
          </a:p>
          <a:p>
            <a:pPr lvl="1" eaLnBrk="1" hangingPunct="1">
              <a:buFontTx/>
              <a:buNone/>
              <a:defRPr/>
            </a:pP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Wingdings" pitchFamily="2" charset="2"/>
              </a:rPr>
              <a:t>      </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xy</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 (F(x)∨G(y))</a:t>
            </a:r>
          </a:p>
          <a:p>
            <a:pPr lvl="1" eaLnBrk="1" hangingPunct="1">
              <a:buFontTx/>
              <a:buNone/>
              <a:defRPr/>
            </a:pPr>
            <a:endPar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endParaRPr>
          </a:p>
          <a:p>
            <a:pPr lvl="1" eaLnBrk="1" hangingPunct="1">
              <a:buFontTx/>
              <a:buNone/>
              <a:defRPr/>
            </a:pPr>
            <a:endPar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endParaRPr>
          </a:p>
          <a:p>
            <a:pPr lvl="1" eaLnBrk="1" hangingPunct="1">
              <a:defRPr/>
            </a:pPr>
            <a:endPar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 name="灯片编号占位符 1">
            <a:extLst>
              <a:ext uri="{FF2B5EF4-FFF2-40B4-BE49-F238E27FC236}">
                <a16:creationId xmlns:a16="http://schemas.microsoft.com/office/drawing/2014/main" id="{4C2E7DE0-57BD-4497-B336-202F24B88F06}"/>
              </a:ext>
            </a:extLst>
          </p:cNvPr>
          <p:cNvSpPr>
            <a:spLocks noGrp="1"/>
          </p:cNvSpPr>
          <p:nvPr>
            <p:ph type="sldNum" sz="quarter" idx="12"/>
          </p:nvPr>
        </p:nvSpPr>
        <p:spPr/>
        <p:txBody>
          <a:bodyPr/>
          <a:lstStyle/>
          <a:p>
            <a:pPr>
              <a:defRPr/>
            </a:pPr>
            <a:fld id="{59ED569F-2F06-480B-BA3C-0CB384A7CB2F}" type="slidenum">
              <a:rPr lang="en-US" altLang="zh-CN" smtClean="0"/>
              <a:pPr>
                <a:defRPr/>
              </a:pPr>
              <a:t>63</a:t>
            </a:fld>
            <a:endParaRPr lang="en-US" altLang="zh-CN"/>
          </a:p>
        </p:txBody>
      </p:sp>
    </p:spTree>
    <p:extLst>
      <p:ext uri="{BB962C8B-B14F-4D97-AF65-F5344CB8AC3E}">
        <p14:creationId xmlns:p14="http://schemas.microsoft.com/office/powerpoint/2010/main" val="3187023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求下列公式的前束范式</a:t>
            </a:r>
            <a:endParaRPr lang="en-US" altLang="zh-CN"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49155" name="Rectangle 3"/>
          <p:cNvSpPr>
            <a:spLocks noGrp="1" noChangeArrowheads="1"/>
          </p:cNvSpPr>
          <p:nvPr>
            <p:ph type="body" idx="1"/>
          </p:nvPr>
        </p:nvSpPr>
        <p:spPr/>
        <p:txBody>
          <a:bodyPr/>
          <a:lstStyle/>
          <a:p>
            <a:pPr lvl="1" eaLnBrk="1" hangingPunct="1">
              <a:buClr>
                <a:srgbClr val="FF0000"/>
              </a:buClr>
              <a:buFont typeface="+mj-lt"/>
              <a:buAutoNum type="arabicPeriod" startAt="3"/>
              <a:defRPr/>
            </a:pP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xF</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xG</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b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Wingdings" pitchFamily="2" charset="2"/>
              </a:rPr>
              <a:t></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xF</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xG</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Wingdings" pitchFamily="2" charset="2"/>
              </a:rPr>
              <a:t> </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xF</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xG</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b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Wingdings" pitchFamily="2" charset="2"/>
              </a:rPr>
              <a:t></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x(F(x)∨G(x)) </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Wingdings" pitchFamily="2" charset="2"/>
              </a:rPr>
              <a:t> </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x(F(x)∨G(x)) </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b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Wingdings" pitchFamily="2" charset="2"/>
              </a:rPr>
              <a:t></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x(F(x) → G(x))</a:t>
            </a:r>
          </a:p>
          <a:p>
            <a:pPr lvl="1" eaLnBrk="1" hangingPunct="1">
              <a:buFontTx/>
              <a:buAutoNum type="arabicPeriod" startAt="3"/>
              <a:defRPr/>
            </a:pPr>
            <a:endPar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endParaRPr>
          </a:p>
          <a:p>
            <a:pPr lvl="1" eaLnBrk="1" hangingPunct="1">
              <a:buClr>
                <a:srgbClr val="FF0000"/>
              </a:buClr>
              <a:buFontTx/>
              <a:buAutoNum type="arabicPeriod" startAt="3"/>
              <a:defRPr/>
            </a:pP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xF</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x,y</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yG</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(y)) →</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xH</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x,y</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Wingdings" pitchFamily="2" charset="2"/>
              </a:rPr>
              <a:t>     </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xF</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x,z</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yG</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(y)) →</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tH</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t,z</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b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Wingdings" pitchFamily="2" charset="2"/>
              </a:rPr>
              <a:t> </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x(F(</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x,z</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yG</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(y)) →</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tH</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t,z</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b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Wingdings" pitchFamily="2" charset="2"/>
              </a:rPr>
              <a:t> </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xy</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(F(</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x,z</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)→G(y)) →</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tH</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t,z</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b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Wingdings" pitchFamily="2" charset="2"/>
              </a:rPr>
              <a:t> </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xy</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((F(</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x,z</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)→G(y)) →</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tH</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t,z</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b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b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Wingdings" pitchFamily="2" charset="2"/>
              </a:rPr>
              <a:t> </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xyt</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 ((F(</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x,z</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)→G(y)) →H(</a:t>
            </a:r>
            <a:r>
              <a:rPr lang="en-US" altLang="zh-CN"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t,z</a:t>
            </a:r>
            <a:r>
              <a:rPr lang="en-US" altLang="zh-CN"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p>
        </p:txBody>
      </p:sp>
      <p:sp>
        <p:nvSpPr>
          <p:cNvPr id="2" name="灯片编号占位符 1">
            <a:extLst>
              <a:ext uri="{FF2B5EF4-FFF2-40B4-BE49-F238E27FC236}">
                <a16:creationId xmlns:a16="http://schemas.microsoft.com/office/drawing/2014/main" id="{74CEB28D-EC73-4DCF-8D41-756382970130}"/>
              </a:ext>
            </a:extLst>
          </p:cNvPr>
          <p:cNvSpPr>
            <a:spLocks noGrp="1"/>
          </p:cNvSpPr>
          <p:nvPr>
            <p:ph type="sldNum" sz="quarter" idx="12"/>
          </p:nvPr>
        </p:nvSpPr>
        <p:spPr/>
        <p:txBody>
          <a:bodyPr/>
          <a:lstStyle/>
          <a:p>
            <a:pPr>
              <a:defRPr/>
            </a:pPr>
            <a:fld id="{59ED569F-2F06-480B-BA3C-0CB384A7CB2F}" type="slidenum">
              <a:rPr lang="en-US" altLang="zh-CN" smtClean="0"/>
              <a:pPr>
                <a:defRPr/>
              </a:pPr>
              <a:t>64</a:t>
            </a:fld>
            <a:endParaRPr lang="en-US" altLang="zh-CN"/>
          </a:p>
        </p:txBody>
      </p:sp>
    </p:spTree>
    <p:extLst>
      <p:ext uri="{BB962C8B-B14F-4D97-AF65-F5344CB8AC3E}">
        <p14:creationId xmlns:p14="http://schemas.microsoft.com/office/powerpoint/2010/main" val="29449974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zh-CN" altLang="en-US" sz="60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练习</a:t>
            </a:r>
          </a:p>
        </p:txBody>
      </p:sp>
      <p:sp>
        <p:nvSpPr>
          <p:cNvPr id="50179" name="Rectangle 3"/>
          <p:cNvSpPr>
            <a:spLocks noGrp="1" noChangeArrowheads="1"/>
          </p:cNvSpPr>
          <p:nvPr>
            <p:ph type="body" idx="1"/>
          </p:nvPr>
        </p:nvSpPr>
        <p:spPr>
          <a:xfrm>
            <a:off x="488950" y="1165225"/>
            <a:ext cx="8229600" cy="4525963"/>
          </a:xfrm>
        </p:spPr>
        <p:txBody>
          <a:bodyPr/>
          <a:lstStyle/>
          <a:p>
            <a:pPr eaLnBrk="1" hangingPunct="1">
              <a:buFont typeface="Wingdings" panose="05000000000000000000" pitchFamily="2" charset="2"/>
              <a:buChar char="n"/>
              <a:defRPr/>
            </a:pPr>
            <a:r>
              <a:rPr lang="zh-CN" altLang="en-US" sz="4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求下列各式的前束范式</a:t>
            </a:r>
            <a:r>
              <a:rPr lang="en-US" altLang="zh-CN" sz="4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a:t>
            </a:r>
            <a:r>
              <a:rPr lang="zh-CN" altLang="en-US" sz="4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要求使用约束变项换名规则</a:t>
            </a:r>
            <a:r>
              <a:rPr lang="en-US" altLang="zh-CN" sz="4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rPr>
              <a:t>.</a:t>
            </a:r>
          </a:p>
          <a:p>
            <a:pPr lvl="1" eaLnBrk="1" hangingPunct="1">
              <a:defRPr/>
            </a:pPr>
            <a:r>
              <a:rPr lang="en-US" altLang="zh-CN" sz="36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 </a:t>
            </a:r>
            <a:r>
              <a:rPr lang="en-US" altLang="zh-CN" sz="3600"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xF</a:t>
            </a:r>
            <a:r>
              <a:rPr lang="en-US" altLang="zh-CN" sz="36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 </a:t>
            </a:r>
            <a:r>
              <a:rPr lang="en-US" altLang="zh-CN" sz="3600"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yG</a:t>
            </a:r>
            <a:r>
              <a:rPr lang="en-US" altLang="zh-CN" sz="36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sz="3600"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x,y</a:t>
            </a:r>
            <a:r>
              <a:rPr lang="en-US" altLang="zh-CN" sz="36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p>
          <a:p>
            <a:pPr lvl="1" eaLnBrk="1" hangingPunct="1">
              <a:defRPr/>
            </a:pPr>
            <a:r>
              <a:rPr lang="en-US" altLang="zh-CN" sz="36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sz="3600"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xF</a:t>
            </a:r>
            <a:r>
              <a:rPr lang="en-US" altLang="zh-CN" sz="36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sz="3600"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x,y</a:t>
            </a:r>
            <a:r>
              <a:rPr lang="en-US" altLang="zh-CN" sz="36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sz="3600"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yG</a:t>
            </a:r>
            <a:r>
              <a:rPr lang="en-US" altLang="zh-CN" sz="36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r>
              <a:rPr lang="en-US" altLang="zh-CN" sz="3600" b="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x,y</a:t>
            </a:r>
            <a:r>
              <a:rPr lang="en-US" altLang="zh-CN" sz="36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sym typeface="Symbol" pitchFamily="18" charset="2"/>
              </a:rPr>
              <a:t>))</a:t>
            </a:r>
          </a:p>
          <a:p>
            <a:pPr eaLnBrk="1" hangingPunct="1">
              <a:defRPr/>
            </a:pPr>
            <a:endParaRPr lang="en-US" altLang="zh-CN" sz="4000" b="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Arial Unicode MS" panose="020B0604020202020204" pitchFamily="34" charset="-122"/>
            </a:endParaRPr>
          </a:p>
        </p:txBody>
      </p:sp>
      <p:sp>
        <p:nvSpPr>
          <p:cNvPr id="2" name="灯片编号占位符 1">
            <a:extLst>
              <a:ext uri="{FF2B5EF4-FFF2-40B4-BE49-F238E27FC236}">
                <a16:creationId xmlns:a16="http://schemas.microsoft.com/office/drawing/2014/main" id="{C9DCF48D-EA26-44B3-945F-A037B3EB12C6}"/>
              </a:ext>
            </a:extLst>
          </p:cNvPr>
          <p:cNvSpPr>
            <a:spLocks noGrp="1"/>
          </p:cNvSpPr>
          <p:nvPr>
            <p:ph type="sldNum" sz="quarter" idx="12"/>
          </p:nvPr>
        </p:nvSpPr>
        <p:spPr/>
        <p:txBody>
          <a:bodyPr/>
          <a:lstStyle/>
          <a:p>
            <a:pPr>
              <a:defRPr/>
            </a:pPr>
            <a:fld id="{59ED569F-2F06-480B-BA3C-0CB384A7CB2F}" type="slidenum">
              <a:rPr lang="en-US" altLang="zh-CN" smtClean="0"/>
              <a:pPr>
                <a:defRPr/>
              </a:pPr>
              <a:t>65</a:t>
            </a:fld>
            <a:endParaRPr lang="en-US" altLang="zh-CN"/>
          </a:p>
        </p:txBody>
      </p:sp>
    </p:spTree>
    <p:extLst>
      <p:ext uri="{BB962C8B-B14F-4D97-AF65-F5344CB8AC3E}">
        <p14:creationId xmlns:p14="http://schemas.microsoft.com/office/powerpoint/2010/main" val="17933153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p:txBody>
          <a:bodyPr/>
          <a:lstStyle/>
          <a:p>
            <a:pPr eaLnBrk="1" hangingPunct="1"/>
            <a:r>
              <a:rPr lang="en-US" altLang="zh-CN"/>
              <a:t>End of §1.4-1.5, Predicate Logic</a:t>
            </a:r>
          </a:p>
        </p:txBody>
      </p:sp>
      <p:sp>
        <p:nvSpPr>
          <p:cNvPr id="190467" name="Rectangle 3"/>
          <p:cNvSpPr>
            <a:spLocks noGrp="1" noChangeArrowheads="1"/>
          </p:cNvSpPr>
          <p:nvPr>
            <p:ph type="body" idx="1"/>
          </p:nvPr>
        </p:nvSpPr>
        <p:spPr/>
        <p:txBody>
          <a:bodyPr/>
          <a:lstStyle/>
          <a:p>
            <a:pPr eaLnBrk="1" hangingPunct="1"/>
            <a:r>
              <a:rPr lang="en-US" altLang="zh-CN" sz="2800"/>
              <a:t>From these sections you should have learned:</a:t>
            </a:r>
          </a:p>
          <a:p>
            <a:pPr lvl="1" eaLnBrk="1" hangingPunct="1"/>
            <a:r>
              <a:rPr lang="en-US" altLang="zh-CN" sz="2400"/>
              <a:t>Predicate logic notation &amp; conventions</a:t>
            </a:r>
          </a:p>
          <a:p>
            <a:pPr lvl="1" eaLnBrk="1" hangingPunct="1"/>
            <a:r>
              <a:rPr lang="en-US" altLang="zh-CN" sz="2400"/>
              <a:t>Conversions: predicate logic </a:t>
            </a:r>
            <a:r>
              <a:rPr lang="en-US" altLang="zh-CN" sz="2400">
                <a:sym typeface="Symbol" panose="05050102010706020507" pitchFamily="18" charset="2"/>
              </a:rPr>
              <a:t> clear English</a:t>
            </a:r>
          </a:p>
          <a:p>
            <a:pPr lvl="1" eaLnBrk="1" hangingPunct="1"/>
            <a:r>
              <a:rPr lang="en-US" altLang="zh-CN" sz="2400">
                <a:sym typeface="Symbol" panose="05050102010706020507" pitchFamily="18" charset="2"/>
              </a:rPr>
              <a:t>Meaning of quantifiers, equivalences</a:t>
            </a:r>
          </a:p>
          <a:p>
            <a:pPr lvl="1" eaLnBrk="1" hangingPunct="1"/>
            <a:r>
              <a:rPr lang="en-US" altLang="zh-CN" sz="2400">
                <a:sym typeface="Symbol" panose="05050102010706020507" pitchFamily="18" charset="2"/>
              </a:rPr>
              <a:t>Simple reasoning with quantifiers</a:t>
            </a:r>
          </a:p>
          <a:p>
            <a:pPr eaLnBrk="1" hangingPunct="1"/>
            <a:r>
              <a:rPr lang="en-US" altLang="zh-CN" sz="2800"/>
              <a:t>Upcoming topics: </a:t>
            </a:r>
          </a:p>
          <a:p>
            <a:pPr lvl="1" eaLnBrk="1" hangingPunct="1"/>
            <a:r>
              <a:rPr lang="en-US" altLang="zh-CN" sz="2400"/>
              <a:t>Introduction to proof-writing.</a:t>
            </a:r>
          </a:p>
          <a:p>
            <a:pPr lvl="1" eaLnBrk="1" hangingPunct="1"/>
            <a:r>
              <a:rPr lang="en-US" altLang="zh-CN" sz="2400"/>
              <a:t>Then: Set theory </a:t>
            </a:r>
            <a:r>
              <a:rPr lang="en-US" altLang="zh-CN" sz="2400">
                <a:latin typeface="Times New Roman" panose="02020603050405020304" pitchFamily="18" charset="0"/>
              </a:rPr>
              <a:t>–</a:t>
            </a:r>
            <a:r>
              <a:rPr lang="en-US" altLang="zh-CN" sz="2400"/>
              <a:t> </a:t>
            </a:r>
          </a:p>
          <a:p>
            <a:pPr lvl="2" eaLnBrk="1" hangingPunct="1"/>
            <a:r>
              <a:rPr lang="en-US" altLang="zh-CN" sz="2000"/>
              <a:t>a language for talking about collections of objects.</a:t>
            </a:r>
          </a:p>
        </p:txBody>
      </p:sp>
      <p:sp>
        <p:nvSpPr>
          <p:cNvPr id="190468" name="Text Box 4"/>
          <p:cNvSpPr txBox="1">
            <a:spLocks noChangeArrowheads="1"/>
          </p:cNvSpPr>
          <p:nvPr/>
        </p:nvSpPr>
        <p:spPr bwMode="auto">
          <a:xfrm>
            <a:off x="6122988" y="76200"/>
            <a:ext cx="2946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2000">
                <a:solidFill>
                  <a:schemeClr val="bg1"/>
                </a:solidFill>
                <a:latin typeface="Times New Roman" panose="02020603050405020304" pitchFamily="18" charset="0"/>
              </a:rPr>
              <a:t>Topic #3 – Predicate Logic</a:t>
            </a:r>
          </a:p>
        </p:txBody>
      </p:sp>
      <p:sp>
        <p:nvSpPr>
          <p:cNvPr id="2" name="灯片编号占位符 1">
            <a:extLst>
              <a:ext uri="{FF2B5EF4-FFF2-40B4-BE49-F238E27FC236}">
                <a16:creationId xmlns:a16="http://schemas.microsoft.com/office/drawing/2014/main" id="{A7AD9482-7109-4EBD-8F35-292673DE70B0}"/>
              </a:ext>
            </a:extLst>
          </p:cNvPr>
          <p:cNvSpPr>
            <a:spLocks noGrp="1"/>
          </p:cNvSpPr>
          <p:nvPr>
            <p:ph type="sldNum" sz="quarter" idx="12"/>
          </p:nvPr>
        </p:nvSpPr>
        <p:spPr/>
        <p:txBody>
          <a:bodyPr/>
          <a:lstStyle/>
          <a:p>
            <a:pPr>
              <a:defRPr/>
            </a:pPr>
            <a:fld id="{59ED569F-2F06-480B-BA3C-0CB384A7CB2F}" type="slidenum">
              <a:rPr lang="en-US" altLang="zh-CN" smtClean="0"/>
              <a:pPr>
                <a:defRPr/>
              </a:pPr>
              <a:t>66</a:t>
            </a:fld>
            <a:endParaRPr lang="en-US" altLang="zh-CN"/>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p:txBody>
          <a:bodyPr/>
          <a:lstStyle/>
          <a:p>
            <a:pPr eaLnBrk="1" hangingPunct="1"/>
            <a:r>
              <a:rPr lang="zh-CN" altLang="en-US"/>
              <a:t>作业</a:t>
            </a:r>
          </a:p>
        </p:txBody>
      </p:sp>
      <p:sp>
        <p:nvSpPr>
          <p:cNvPr id="193539" name="Rectangle 3"/>
          <p:cNvSpPr>
            <a:spLocks noGrp="1" noChangeArrowheads="1"/>
          </p:cNvSpPr>
          <p:nvPr>
            <p:ph type="body" idx="1"/>
          </p:nvPr>
        </p:nvSpPr>
        <p:spPr/>
        <p:txBody>
          <a:bodyPr/>
          <a:lstStyle/>
          <a:p>
            <a:pPr eaLnBrk="1" hangingPunct="1"/>
            <a:r>
              <a:rPr lang="en-US" altLang="zh-CN" dirty="0"/>
              <a:t>§1.4 – 10, 18, 28,</a:t>
            </a:r>
            <a:r>
              <a:rPr lang="zh-CN" altLang="en-US" dirty="0"/>
              <a:t> </a:t>
            </a:r>
            <a:r>
              <a:rPr lang="en-US" altLang="zh-CN" dirty="0"/>
              <a:t>30</a:t>
            </a:r>
            <a:endParaRPr lang="en-US" altLang="zh-CN" dirty="0">
              <a:solidFill>
                <a:srgbClr val="FF0000"/>
              </a:solidFill>
            </a:endParaRPr>
          </a:p>
          <a:p>
            <a:pPr eaLnBrk="1" hangingPunct="1"/>
            <a:r>
              <a:rPr lang="en-US" altLang="zh-CN" dirty="0"/>
              <a:t>§1.5 – 10, 28, 34, 46, 50</a:t>
            </a:r>
          </a:p>
          <a:p>
            <a:pPr eaLnBrk="1" hangingPunct="1"/>
            <a:endParaRPr lang="en-US" altLang="zh-CN" dirty="0"/>
          </a:p>
          <a:p>
            <a:pPr eaLnBrk="1" hangingPunct="1"/>
            <a:r>
              <a:rPr lang="en-US" altLang="zh-CN" dirty="0"/>
              <a:t>Due date</a:t>
            </a:r>
            <a:r>
              <a:rPr lang="zh-CN" altLang="en-US" dirty="0"/>
              <a:t>：</a:t>
            </a:r>
            <a:r>
              <a:rPr lang="en-US" altLang="zh-CN"/>
              <a:t>2023.03.19</a:t>
            </a:r>
            <a:endParaRPr lang="en-US" altLang="zh-CN" dirty="0"/>
          </a:p>
        </p:txBody>
      </p:sp>
      <p:sp>
        <p:nvSpPr>
          <p:cNvPr id="2" name="灯片编号占位符 1">
            <a:extLst>
              <a:ext uri="{FF2B5EF4-FFF2-40B4-BE49-F238E27FC236}">
                <a16:creationId xmlns:a16="http://schemas.microsoft.com/office/drawing/2014/main" id="{66D3CEAF-7128-4A41-8D37-68350BE1FB76}"/>
              </a:ext>
            </a:extLst>
          </p:cNvPr>
          <p:cNvSpPr>
            <a:spLocks noGrp="1"/>
          </p:cNvSpPr>
          <p:nvPr>
            <p:ph type="sldNum" sz="quarter" idx="12"/>
          </p:nvPr>
        </p:nvSpPr>
        <p:spPr/>
        <p:txBody>
          <a:bodyPr/>
          <a:lstStyle/>
          <a:p>
            <a:pPr>
              <a:defRPr/>
            </a:pPr>
            <a:fld id="{59ED569F-2F06-480B-BA3C-0CB384A7CB2F}" type="slidenum">
              <a:rPr lang="en-US" altLang="zh-CN" smtClean="0"/>
              <a:pPr>
                <a:defRPr/>
              </a:pPr>
              <a:t>67</a:t>
            </a:fld>
            <a:endParaRPr lang="en-US" altLang="zh-CN"/>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altLang="zh-CN" dirty="0"/>
              <a:t>Propositional Functions</a:t>
            </a:r>
          </a:p>
        </p:txBody>
      </p:sp>
      <p:sp>
        <p:nvSpPr>
          <p:cNvPr id="3" name="Content Placeholder 2">
            <a:extLst>
              <a:ext uri="{FF2B5EF4-FFF2-40B4-BE49-F238E27FC236}">
                <a16:creationId xmlns:a16="http://schemas.microsoft.com/office/drawing/2014/main" id="{A8206361-A88D-47B3-A442-9F2D9BB0C5B2}"/>
              </a:ext>
            </a:extLst>
          </p:cNvPr>
          <p:cNvSpPr>
            <a:spLocks noGrp="1"/>
          </p:cNvSpPr>
          <p:nvPr>
            <p:ph idx="1"/>
          </p:nvPr>
        </p:nvSpPr>
        <p:spPr/>
        <p:txBody>
          <a:bodyPr>
            <a:normAutofit/>
          </a:bodyPr>
          <a:lstStyle/>
          <a:p>
            <a:pPr eaLnBrk="1" fontAlgn="auto" hangingPunct="1">
              <a:spcAft>
                <a:spcPts val="0"/>
              </a:spcAft>
              <a:buClr>
                <a:schemeClr val="accent3"/>
              </a:buClr>
              <a:defRPr/>
            </a:pPr>
            <a:r>
              <a:rPr lang="en-US" dirty="0"/>
              <a:t>The statement P(x) is said to be the value of the propositional function P at x.</a:t>
            </a:r>
            <a:r>
              <a:rPr lang="zh-CN" altLang="en-US" dirty="0"/>
              <a:t>（一元谓词）</a:t>
            </a:r>
            <a:endParaRPr lang="en-US" dirty="0"/>
          </a:p>
          <a:p>
            <a:pPr eaLnBrk="1" fontAlgn="auto" hangingPunct="1">
              <a:spcAft>
                <a:spcPts val="0"/>
              </a:spcAft>
              <a:buClr>
                <a:schemeClr val="accent3"/>
              </a:buClr>
              <a:defRPr/>
            </a:pPr>
            <a:r>
              <a:rPr lang="en-US" dirty="0"/>
              <a:t>For example, </a:t>
            </a:r>
          </a:p>
          <a:p>
            <a:pPr lvl="1" eaLnBrk="1" fontAlgn="auto" hangingPunct="1">
              <a:spcAft>
                <a:spcPts val="0"/>
              </a:spcAft>
              <a:buClr>
                <a:schemeClr val="accent3"/>
              </a:buClr>
              <a:buFont typeface="Wingdings" panose="05000000000000000000" pitchFamily="2" charset="2"/>
              <a:buChar char="Ø"/>
              <a:defRPr/>
            </a:pPr>
            <a:r>
              <a:rPr lang="en-US" dirty="0"/>
              <a:t>P(x) </a:t>
            </a:r>
            <a:r>
              <a:rPr lang="zh-CN" altLang="en-US" dirty="0"/>
              <a:t>：</a:t>
            </a:r>
            <a:r>
              <a:rPr lang="en-US" dirty="0"/>
              <a:t> </a:t>
            </a:r>
            <a:r>
              <a:rPr lang="en-US" i="1" dirty="0"/>
              <a:t>x</a:t>
            </a:r>
            <a:r>
              <a:rPr lang="en-US" dirty="0"/>
              <a:t> &gt; </a:t>
            </a:r>
            <a:r>
              <a:rPr lang="en-US" dirty="0">
                <a:latin typeface="Cambria Math" pitchFamily="18" charset="0"/>
                <a:ea typeface="Cambria Math" pitchFamily="18" charset="0"/>
              </a:rPr>
              <a:t>0</a:t>
            </a:r>
          </a:p>
          <a:p>
            <a:pPr lvl="1" eaLnBrk="1" fontAlgn="auto" hangingPunct="1">
              <a:spcAft>
                <a:spcPts val="0"/>
              </a:spcAft>
              <a:buClr>
                <a:schemeClr val="accent3"/>
              </a:buClr>
              <a:buFont typeface="Wingdings" panose="05000000000000000000" pitchFamily="2" charset="2"/>
              <a:buChar char="Ø"/>
              <a:defRPr/>
            </a:pPr>
            <a:r>
              <a:rPr lang="en-US" dirty="0"/>
              <a:t>P(-</a:t>
            </a:r>
            <a:r>
              <a:rPr lang="en-US" dirty="0">
                <a:latin typeface="Cambria Math" pitchFamily="18" charset="0"/>
                <a:ea typeface="Cambria Math" pitchFamily="18" charset="0"/>
              </a:rPr>
              <a:t>3</a:t>
            </a:r>
            <a:r>
              <a:rPr lang="en-US" dirty="0"/>
              <a:t>) </a:t>
            </a:r>
            <a:r>
              <a:rPr lang="zh-CN" altLang="en-US" dirty="0"/>
              <a:t>：</a:t>
            </a:r>
            <a:r>
              <a:rPr lang="en-US" dirty="0"/>
              <a:t> False.</a:t>
            </a:r>
          </a:p>
          <a:p>
            <a:pPr lvl="1" eaLnBrk="1" fontAlgn="auto" hangingPunct="1">
              <a:spcAft>
                <a:spcPts val="0"/>
              </a:spcAft>
              <a:buClr>
                <a:schemeClr val="accent3"/>
              </a:buClr>
              <a:buFont typeface="Wingdings" panose="05000000000000000000" pitchFamily="2" charset="2"/>
              <a:buChar char="Ø"/>
              <a:defRPr/>
            </a:pPr>
            <a:r>
              <a:rPr lang="en-US" dirty="0"/>
              <a:t>P(</a:t>
            </a:r>
            <a:r>
              <a:rPr lang="en-US" dirty="0">
                <a:latin typeface="Cambria Math" pitchFamily="18" charset="0"/>
                <a:ea typeface="Cambria Math" pitchFamily="18" charset="0"/>
              </a:rPr>
              <a:t>3</a:t>
            </a:r>
            <a:r>
              <a:rPr lang="en-US" dirty="0"/>
              <a:t>) </a:t>
            </a:r>
            <a:r>
              <a:rPr lang="zh-CN" altLang="en-US" dirty="0"/>
              <a:t>： </a:t>
            </a:r>
            <a:r>
              <a:rPr lang="en-US" dirty="0"/>
              <a:t> True. </a:t>
            </a:r>
          </a:p>
          <a:p>
            <a:pPr eaLnBrk="1" fontAlgn="auto" hangingPunct="1">
              <a:spcAft>
                <a:spcPts val="0"/>
              </a:spcAft>
              <a:buClr>
                <a:schemeClr val="accent3"/>
              </a:buClr>
              <a:defRPr/>
            </a:pPr>
            <a:r>
              <a:rPr lang="en-US" dirty="0"/>
              <a:t>Often the domain is denoted by </a:t>
            </a:r>
            <a:r>
              <a:rPr lang="en-US" i="1" dirty="0"/>
              <a:t>U</a:t>
            </a:r>
            <a:r>
              <a:rPr lang="en-US" dirty="0"/>
              <a:t>. So in this example </a:t>
            </a:r>
            <a:r>
              <a:rPr lang="en-US" i="1" dirty="0"/>
              <a:t>U</a:t>
            </a:r>
            <a:r>
              <a:rPr lang="en-US" dirty="0"/>
              <a:t> is the integers.    </a:t>
            </a:r>
          </a:p>
        </p:txBody>
      </p:sp>
      <p:sp>
        <p:nvSpPr>
          <p:cNvPr id="2" name="灯片编号占位符 1">
            <a:extLst>
              <a:ext uri="{FF2B5EF4-FFF2-40B4-BE49-F238E27FC236}">
                <a16:creationId xmlns:a16="http://schemas.microsoft.com/office/drawing/2014/main" id="{24190EA4-9061-4FC0-9311-9FEC5787F590}"/>
              </a:ext>
            </a:extLst>
          </p:cNvPr>
          <p:cNvSpPr>
            <a:spLocks noGrp="1"/>
          </p:cNvSpPr>
          <p:nvPr>
            <p:ph type="sldNum" sz="quarter" idx="12"/>
          </p:nvPr>
        </p:nvSpPr>
        <p:spPr/>
        <p:txBody>
          <a:bodyPr/>
          <a:lstStyle/>
          <a:p>
            <a:pPr>
              <a:defRPr/>
            </a:pPr>
            <a:fld id="{388718E1-E3F4-43CF-945D-5661C3EF8693}" type="slidenum">
              <a:rPr lang="en-US" altLang="zh-CN" smtClean="0"/>
              <a:pPr>
                <a:defRPr/>
              </a:pPr>
              <a:t>7</a:t>
            </a:fld>
            <a:endParaRPr lang="en-US" altLang="zh-CN"/>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A077F-A80F-4DF3-96F4-8FA7A2DB845F}"/>
              </a:ext>
            </a:extLst>
          </p:cNvPr>
          <p:cNvSpPr>
            <a:spLocks noGrp="1"/>
          </p:cNvSpPr>
          <p:nvPr>
            <p:ph type="title"/>
          </p:nvPr>
        </p:nvSpPr>
        <p:spPr/>
        <p:txBody>
          <a:bodyPr>
            <a:noAutofit/>
          </a:bodyPr>
          <a:lstStyle/>
          <a:p>
            <a:pPr eaLnBrk="1" fontAlgn="auto" hangingPunct="1">
              <a:spcAft>
                <a:spcPts val="0"/>
              </a:spcAft>
              <a:defRPr/>
            </a:pPr>
            <a:r>
              <a:rPr lang="en-US" sz="3600" dirty="0"/>
              <a:t>Examples of Propositional Functions</a:t>
            </a:r>
          </a:p>
        </p:txBody>
      </p:sp>
      <p:sp>
        <p:nvSpPr>
          <p:cNvPr id="3" name="Content Placeholder 2">
            <a:extLst>
              <a:ext uri="{FF2B5EF4-FFF2-40B4-BE49-F238E27FC236}">
                <a16:creationId xmlns:a16="http://schemas.microsoft.com/office/drawing/2014/main" id="{9AD2B781-323B-4EC6-AA82-37196CC76ABD}"/>
              </a:ext>
            </a:extLst>
          </p:cNvPr>
          <p:cNvSpPr>
            <a:spLocks noGrp="1"/>
          </p:cNvSpPr>
          <p:nvPr>
            <p:ph idx="1"/>
          </p:nvPr>
        </p:nvSpPr>
        <p:spPr/>
        <p:txBody>
          <a:bodyPr>
            <a:normAutofit fontScale="92500"/>
          </a:bodyPr>
          <a:lstStyle/>
          <a:p>
            <a:pPr eaLnBrk="1" fontAlgn="auto" hangingPunct="1">
              <a:spcAft>
                <a:spcPts val="0"/>
              </a:spcAft>
              <a:buClr>
                <a:schemeClr val="accent3"/>
              </a:buClr>
              <a:defRPr/>
            </a:pPr>
            <a:r>
              <a:rPr lang="en-US" dirty="0"/>
              <a:t>Let “</a:t>
            </a:r>
            <a:r>
              <a:rPr lang="en-US" i="1" dirty="0"/>
              <a:t>x</a:t>
            </a:r>
            <a:r>
              <a:rPr lang="en-US" dirty="0"/>
              <a:t> + </a:t>
            </a:r>
            <a:r>
              <a:rPr lang="en-US" i="1" dirty="0"/>
              <a:t>y</a:t>
            </a:r>
            <a:r>
              <a:rPr lang="en-US" dirty="0"/>
              <a:t> = </a:t>
            </a:r>
            <a:r>
              <a:rPr lang="en-US" i="1" dirty="0"/>
              <a:t>z” </a:t>
            </a:r>
            <a:r>
              <a:rPr lang="en-US" dirty="0"/>
              <a:t>be denoted by  </a:t>
            </a:r>
            <a:r>
              <a:rPr lang="en-US" i="1" dirty="0"/>
              <a:t>R</a:t>
            </a:r>
            <a:r>
              <a:rPr lang="en-US" dirty="0"/>
              <a:t>(</a:t>
            </a:r>
            <a:r>
              <a:rPr lang="en-US" i="1" dirty="0"/>
              <a:t>x, y, z</a:t>
            </a:r>
            <a:r>
              <a:rPr lang="en-US" dirty="0"/>
              <a:t>)</a:t>
            </a:r>
            <a:r>
              <a:rPr lang="en-US" i="1" dirty="0"/>
              <a:t> </a:t>
            </a:r>
            <a:r>
              <a:rPr lang="en-US" dirty="0"/>
              <a:t>and </a:t>
            </a:r>
            <a:r>
              <a:rPr lang="en-US" i="1" dirty="0"/>
              <a:t>U</a:t>
            </a:r>
            <a:r>
              <a:rPr lang="en-US" dirty="0"/>
              <a:t> (for all three variables) be the integers. Find these truth values:</a:t>
            </a:r>
            <a:r>
              <a:rPr lang="en-US" i="1" dirty="0"/>
              <a:t> </a:t>
            </a:r>
          </a:p>
          <a:p>
            <a:pPr lvl="1" eaLnBrk="1" fontAlgn="auto" hangingPunct="1">
              <a:spcAft>
                <a:spcPts val="0"/>
              </a:spcAft>
              <a:buClr>
                <a:schemeClr val="accent3"/>
              </a:buClr>
              <a:defRPr/>
            </a:pPr>
            <a:r>
              <a:rPr lang="en-US" dirty="0"/>
              <a:t>R(</a:t>
            </a:r>
            <a:r>
              <a:rPr lang="en-US" dirty="0">
                <a:latin typeface="Cambria Math" pitchFamily="18" charset="0"/>
                <a:ea typeface="Cambria Math" pitchFamily="18" charset="0"/>
              </a:rPr>
              <a:t>2,-1</a:t>
            </a:r>
            <a:r>
              <a:rPr lang="en-US" dirty="0"/>
              <a:t>,</a:t>
            </a:r>
            <a:r>
              <a:rPr lang="en-US" dirty="0">
                <a:latin typeface="Cambria Math" pitchFamily="18" charset="0"/>
                <a:ea typeface="Cambria Math" pitchFamily="18" charset="0"/>
              </a:rPr>
              <a:t>5</a:t>
            </a:r>
            <a:r>
              <a:rPr lang="en-US" dirty="0"/>
              <a:t>) </a:t>
            </a:r>
            <a:r>
              <a:rPr lang="en-US" b="1" dirty="0"/>
              <a:t>:  F</a:t>
            </a:r>
          </a:p>
          <a:p>
            <a:pPr lvl="1" eaLnBrk="1" fontAlgn="auto" hangingPunct="1">
              <a:spcAft>
                <a:spcPts val="0"/>
              </a:spcAft>
              <a:buClr>
                <a:schemeClr val="accent3"/>
              </a:buClr>
              <a:defRPr/>
            </a:pPr>
            <a:r>
              <a:rPr lang="en-US" dirty="0"/>
              <a:t>R(</a:t>
            </a:r>
            <a:r>
              <a:rPr lang="en-US" dirty="0">
                <a:latin typeface="Cambria Math" pitchFamily="18" charset="0"/>
                <a:ea typeface="Cambria Math" pitchFamily="18" charset="0"/>
              </a:rPr>
              <a:t>3,4,7</a:t>
            </a:r>
            <a:r>
              <a:rPr lang="en-US" dirty="0"/>
              <a:t>)</a:t>
            </a:r>
            <a:r>
              <a:rPr lang="en-US" b="1" dirty="0"/>
              <a:t>: T</a:t>
            </a:r>
          </a:p>
          <a:p>
            <a:pPr lvl="1" eaLnBrk="1" fontAlgn="auto" hangingPunct="1">
              <a:spcAft>
                <a:spcPts val="0"/>
              </a:spcAft>
              <a:buClr>
                <a:schemeClr val="accent3"/>
              </a:buClr>
              <a:defRPr/>
            </a:pPr>
            <a:r>
              <a:rPr lang="en-US" dirty="0"/>
              <a:t>R(</a:t>
            </a:r>
            <a:r>
              <a:rPr lang="en-US" i="1" dirty="0"/>
              <a:t>x</a:t>
            </a:r>
            <a:r>
              <a:rPr lang="en-US" dirty="0"/>
              <a:t>, </a:t>
            </a:r>
            <a:r>
              <a:rPr lang="en-US" dirty="0">
                <a:latin typeface="Cambria Math" pitchFamily="18" charset="0"/>
                <a:ea typeface="Cambria Math" pitchFamily="18" charset="0"/>
              </a:rPr>
              <a:t>3</a:t>
            </a:r>
            <a:r>
              <a:rPr lang="en-US" dirty="0"/>
              <a:t>, </a:t>
            </a:r>
            <a:r>
              <a:rPr lang="en-US" i="1" dirty="0"/>
              <a:t>z</a:t>
            </a:r>
            <a:r>
              <a:rPr lang="en-US" dirty="0"/>
              <a:t>):</a:t>
            </a:r>
            <a:r>
              <a:rPr lang="en-US" b="1" dirty="0"/>
              <a:t> Not a Proposition</a:t>
            </a:r>
          </a:p>
          <a:p>
            <a:pPr eaLnBrk="1" fontAlgn="auto" hangingPunct="1">
              <a:spcAft>
                <a:spcPts val="0"/>
              </a:spcAft>
              <a:buClr>
                <a:schemeClr val="accent3"/>
              </a:buClr>
              <a:defRPr/>
            </a:pPr>
            <a:r>
              <a:rPr lang="en-US" dirty="0"/>
              <a:t>Now let  “</a:t>
            </a:r>
            <a:r>
              <a:rPr lang="en-US" i="1" dirty="0"/>
              <a:t>x</a:t>
            </a:r>
            <a:r>
              <a:rPr lang="en-US" dirty="0"/>
              <a:t> - </a:t>
            </a:r>
            <a:r>
              <a:rPr lang="en-US" i="1" dirty="0"/>
              <a:t>y</a:t>
            </a:r>
            <a:r>
              <a:rPr lang="en-US" dirty="0"/>
              <a:t> = </a:t>
            </a:r>
            <a:r>
              <a:rPr lang="en-US" i="1" dirty="0"/>
              <a:t>z” </a:t>
            </a:r>
            <a:r>
              <a:rPr lang="en-US" dirty="0"/>
              <a:t>be denoted by </a:t>
            </a:r>
            <a:r>
              <a:rPr lang="en-US" i="1" dirty="0"/>
              <a:t>Q</a:t>
            </a:r>
            <a:r>
              <a:rPr lang="en-US" dirty="0"/>
              <a:t>(</a:t>
            </a:r>
            <a:r>
              <a:rPr lang="en-US" i="1" dirty="0"/>
              <a:t>x</a:t>
            </a:r>
            <a:r>
              <a:rPr lang="en-US" dirty="0"/>
              <a:t>, </a:t>
            </a:r>
            <a:r>
              <a:rPr lang="en-US" i="1" dirty="0"/>
              <a:t>y</a:t>
            </a:r>
            <a:r>
              <a:rPr lang="en-US" dirty="0"/>
              <a:t>, </a:t>
            </a:r>
            <a:r>
              <a:rPr lang="en-US" i="1" dirty="0"/>
              <a:t>z</a:t>
            </a:r>
            <a:r>
              <a:rPr lang="en-US" dirty="0"/>
              <a:t>), with U as the integers.</a:t>
            </a:r>
            <a:r>
              <a:rPr lang="en-US" i="1" dirty="0"/>
              <a:t> </a:t>
            </a:r>
            <a:r>
              <a:rPr lang="en-US" dirty="0"/>
              <a:t>Find</a:t>
            </a:r>
            <a:r>
              <a:rPr lang="en-US" b="1" dirty="0"/>
              <a:t> </a:t>
            </a:r>
            <a:r>
              <a:rPr lang="en-US" dirty="0"/>
              <a:t>these truth values:</a:t>
            </a:r>
          </a:p>
          <a:p>
            <a:pPr lvl="1" eaLnBrk="1" fontAlgn="auto" hangingPunct="1">
              <a:spcAft>
                <a:spcPts val="0"/>
              </a:spcAft>
              <a:buClr>
                <a:schemeClr val="accent3"/>
              </a:buClr>
              <a:defRPr/>
            </a:pPr>
            <a:r>
              <a:rPr lang="en-US" dirty="0"/>
              <a:t>Q(</a:t>
            </a:r>
            <a:r>
              <a:rPr lang="en-US" dirty="0">
                <a:latin typeface="Cambria Math" pitchFamily="18" charset="0"/>
                <a:ea typeface="Cambria Math" pitchFamily="18" charset="0"/>
              </a:rPr>
              <a:t>2,-1,3</a:t>
            </a:r>
            <a:r>
              <a:rPr lang="en-US" dirty="0"/>
              <a:t>):</a:t>
            </a:r>
            <a:r>
              <a:rPr lang="en-US" b="1" dirty="0"/>
              <a:t>  T</a:t>
            </a:r>
          </a:p>
          <a:p>
            <a:pPr lvl="1" eaLnBrk="1" fontAlgn="auto" hangingPunct="1">
              <a:spcAft>
                <a:spcPts val="0"/>
              </a:spcAft>
              <a:buClr>
                <a:schemeClr val="accent3"/>
              </a:buClr>
              <a:defRPr/>
            </a:pPr>
            <a:r>
              <a:rPr lang="en-US" dirty="0"/>
              <a:t>Q(</a:t>
            </a:r>
            <a:r>
              <a:rPr lang="en-US" dirty="0">
                <a:latin typeface="Cambria Math" pitchFamily="18" charset="0"/>
                <a:ea typeface="Cambria Math" pitchFamily="18" charset="0"/>
              </a:rPr>
              <a:t>3,4,7</a:t>
            </a:r>
            <a:r>
              <a:rPr lang="en-US" dirty="0"/>
              <a:t>):</a:t>
            </a:r>
            <a:r>
              <a:rPr lang="en-US" b="1" dirty="0"/>
              <a:t> F</a:t>
            </a:r>
          </a:p>
          <a:p>
            <a:pPr lvl="1" eaLnBrk="1" fontAlgn="auto" hangingPunct="1">
              <a:spcAft>
                <a:spcPts val="0"/>
              </a:spcAft>
              <a:buClr>
                <a:schemeClr val="accent3"/>
              </a:buClr>
              <a:defRPr/>
            </a:pPr>
            <a:r>
              <a:rPr lang="en-US" dirty="0"/>
              <a:t>Q(</a:t>
            </a:r>
            <a:r>
              <a:rPr lang="en-US" i="1" dirty="0"/>
              <a:t>x</a:t>
            </a:r>
            <a:r>
              <a:rPr lang="en-US" dirty="0"/>
              <a:t>, </a:t>
            </a:r>
            <a:r>
              <a:rPr lang="en-US" dirty="0">
                <a:latin typeface="Cambria Math" pitchFamily="18" charset="0"/>
                <a:ea typeface="Cambria Math" pitchFamily="18" charset="0"/>
              </a:rPr>
              <a:t>3</a:t>
            </a:r>
            <a:r>
              <a:rPr lang="en-US" dirty="0"/>
              <a:t>, </a:t>
            </a:r>
            <a:r>
              <a:rPr lang="en-US" i="1" dirty="0"/>
              <a:t>z</a:t>
            </a:r>
            <a:r>
              <a:rPr lang="en-US" dirty="0"/>
              <a:t>):</a:t>
            </a:r>
            <a:r>
              <a:rPr lang="en-US" b="1" dirty="0"/>
              <a:t> Not a Proposition</a:t>
            </a:r>
          </a:p>
          <a:p>
            <a:pPr marL="274320" indent="-274320" eaLnBrk="1" fontAlgn="auto" hangingPunct="1">
              <a:spcAft>
                <a:spcPts val="0"/>
              </a:spcAft>
              <a:buClr>
                <a:schemeClr val="accent3"/>
              </a:buClr>
              <a:buFont typeface="Wingdings 2"/>
              <a:buChar char=""/>
              <a:defRPr/>
            </a:pPr>
            <a:endParaRPr lang="en-US" dirty="0"/>
          </a:p>
        </p:txBody>
      </p:sp>
      <p:sp>
        <p:nvSpPr>
          <p:cNvPr id="5" name="灯片编号占位符 4">
            <a:extLst>
              <a:ext uri="{FF2B5EF4-FFF2-40B4-BE49-F238E27FC236}">
                <a16:creationId xmlns:a16="http://schemas.microsoft.com/office/drawing/2014/main" id="{25BAEADC-2253-4BA0-B4A1-48BD826C541B}"/>
              </a:ext>
            </a:extLst>
          </p:cNvPr>
          <p:cNvSpPr>
            <a:spLocks noGrp="1"/>
          </p:cNvSpPr>
          <p:nvPr>
            <p:ph type="sldNum" sz="quarter" idx="12"/>
          </p:nvPr>
        </p:nvSpPr>
        <p:spPr/>
        <p:txBody>
          <a:bodyPr/>
          <a:lstStyle/>
          <a:p>
            <a:pPr>
              <a:defRPr/>
            </a:pPr>
            <a:fld id="{388718E1-E3F4-43CF-945D-5661C3EF8693}" type="slidenum">
              <a:rPr lang="en-US" altLang="zh-CN" smtClean="0"/>
              <a:pPr>
                <a:defRPr/>
              </a:pPr>
              <a:t>8</a:t>
            </a:fld>
            <a:endParaRPr lang="en-US" altLang="zh-CN"/>
          </a:p>
        </p:txBody>
      </p:sp>
    </p:spTree>
    <p:custDataLst>
      <p:tags r:id="rId1"/>
    </p:custData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US" altLang="zh-CN"/>
              <a:t>EXAMPLE 1     </a:t>
            </a:r>
          </a:p>
        </p:txBody>
      </p:sp>
      <p:sp>
        <p:nvSpPr>
          <p:cNvPr id="63491" name="Rectangle 3"/>
          <p:cNvSpPr>
            <a:spLocks noGrp="1" noChangeArrowheads="1"/>
          </p:cNvSpPr>
          <p:nvPr>
            <p:ph type="body" idx="1"/>
          </p:nvPr>
        </p:nvSpPr>
        <p:spPr>
          <a:xfrm>
            <a:off x="1366838" y="1600200"/>
            <a:ext cx="6977062" cy="2181225"/>
          </a:xfrm>
        </p:spPr>
        <p:txBody>
          <a:bodyPr/>
          <a:lstStyle/>
          <a:p>
            <a:pPr eaLnBrk="1" hangingPunct="1">
              <a:buFont typeface="Wingdings" panose="05000000000000000000" pitchFamily="2" charset="2"/>
              <a:buChar char="n"/>
            </a:pPr>
            <a:r>
              <a:rPr lang="en-US" altLang="zh-CN" dirty="0"/>
              <a:t>Let P(x) denote the statement "x &gt; 3." What are the truth values of P(4) and P(2)?</a:t>
            </a:r>
          </a:p>
        </p:txBody>
      </p:sp>
      <p:sp>
        <p:nvSpPr>
          <p:cNvPr id="694276" name="Text Box 4"/>
          <p:cNvSpPr txBox="1">
            <a:spLocks noChangeArrowheads="1"/>
          </p:cNvSpPr>
          <p:nvPr/>
        </p:nvSpPr>
        <p:spPr bwMode="auto">
          <a:xfrm>
            <a:off x="1475656" y="3925765"/>
            <a:ext cx="6768752" cy="1196975"/>
          </a:xfrm>
          <a:prstGeom prst="rect">
            <a:avLst/>
          </a:prstGeom>
          <a:solidFill>
            <a:srgbClr val="FFFF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indent="37465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en-US" altLang="zh-CN" sz="2400" b="1" dirty="0">
                <a:solidFill>
                  <a:srgbClr val="EE0000"/>
                </a:solidFill>
                <a:latin typeface="Times New Roman" panose="02020603050405020304" pitchFamily="18" charset="0"/>
                <a:ea typeface="仿宋_GB2312"/>
                <a:cs typeface="Times New Roman" panose="02020603050405020304" pitchFamily="18" charset="0"/>
              </a:rPr>
              <a:t>P (4) </a:t>
            </a:r>
            <a:r>
              <a:rPr kumimoji="1" lang="en-US" altLang="zh-CN" sz="2400" b="1" dirty="0">
                <a:solidFill>
                  <a:srgbClr val="EE0000"/>
                </a:solidFill>
                <a:latin typeface="Times New Roman" panose="02020603050405020304" pitchFamily="18" charset="0"/>
                <a:ea typeface="仿宋_GB2312"/>
                <a:cs typeface="Times New Roman" panose="02020603050405020304" pitchFamily="18" charset="0"/>
                <a:sym typeface="Wingdings" panose="05000000000000000000" pitchFamily="2" charset="2"/>
              </a:rPr>
              <a:t> </a:t>
            </a:r>
            <a:r>
              <a:rPr kumimoji="1" lang="en-US" altLang="zh-CN" sz="2400" b="1" dirty="0">
                <a:solidFill>
                  <a:srgbClr val="EE0000"/>
                </a:solidFill>
                <a:latin typeface="Times New Roman" panose="02020603050405020304" pitchFamily="18" charset="0"/>
                <a:ea typeface="仿宋_GB2312"/>
                <a:cs typeface="Times New Roman" panose="02020603050405020304" pitchFamily="18" charset="0"/>
              </a:rPr>
              <a:t>T</a:t>
            </a:r>
          </a:p>
          <a:p>
            <a:pPr algn="ctr" eaLnBrk="1" hangingPunct="1">
              <a:spcBef>
                <a:spcPct val="0"/>
              </a:spcBef>
              <a:buFontTx/>
              <a:buNone/>
            </a:pPr>
            <a:endParaRPr kumimoji="1" lang="en-US" altLang="zh-CN" sz="2400" b="1" dirty="0">
              <a:solidFill>
                <a:srgbClr val="EE0000"/>
              </a:solidFill>
              <a:latin typeface="Times New Roman" panose="02020603050405020304" pitchFamily="18" charset="0"/>
              <a:ea typeface="仿宋_GB2312"/>
              <a:cs typeface="Times New Roman" panose="02020603050405020304" pitchFamily="18" charset="0"/>
            </a:endParaRPr>
          </a:p>
          <a:p>
            <a:pPr algn="ctr" eaLnBrk="1" hangingPunct="1">
              <a:spcBef>
                <a:spcPct val="0"/>
              </a:spcBef>
              <a:buFontTx/>
              <a:buNone/>
            </a:pPr>
            <a:r>
              <a:rPr kumimoji="1" lang="en-US" altLang="zh-CN" sz="2400" b="1" dirty="0">
                <a:solidFill>
                  <a:srgbClr val="EE0000"/>
                </a:solidFill>
                <a:latin typeface="Times New Roman" panose="02020603050405020304" pitchFamily="18" charset="0"/>
                <a:ea typeface="仿宋_GB2312"/>
                <a:cs typeface="Times New Roman" panose="02020603050405020304" pitchFamily="18" charset="0"/>
              </a:rPr>
              <a:t>P (2) </a:t>
            </a:r>
            <a:r>
              <a:rPr kumimoji="1" lang="en-US" altLang="zh-CN" sz="2400" b="1" dirty="0">
                <a:solidFill>
                  <a:srgbClr val="EE0000"/>
                </a:solidFill>
                <a:latin typeface="Times New Roman" panose="02020603050405020304" pitchFamily="18" charset="0"/>
                <a:ea typeface="仿宋_GB2312"/>
                <a:cs typeface="Times New Roman" panose="02020603050405020304" pitchFamily="18" charset="0"/>
                <a:sym typeface="Wingdings" panose="05000000000000000000" pitchFamily="2" charset="2"/>
              </a:rPr>
              <a:t> </a:t>
            </a:r>
            <a:r>
              <a:rPr kumimoji="1" lang="en-US" altLang="zh-CN" sz="2400" b="1" dirty="0">
                <a:solidFill>
                  <a:srgbClr val="EE0000"/>
                </a:solidFill>
                <a:latin typeface="Times New Roman" panose="02020603050405020304" pitchFamily="18" charset="0"/>
                <a:ea typeface="仿宋_GB2312"/>
                <a:cs typeface="Times New Roman" panose="02020603050405020304" pitchFamily="18" charset="0"/>
              </a:rPr>
              <a:t>F </a:t>
            </a:r>
          </a:p>
        </p:txBody>
      </p:sp>
      <p:sp>
        <p:nvSpPr>
          <p:cNvPr id="2" name="灯片编号占位符 1">
            <a:extLst>
              <a:ext uri="{FF2B5EF4-FFF2-40B4-BE49-F238E27FC236}">
                <a16:creationId xmlns:a16="http://schemas.microsoft.com/office/drawing/2014/main" id="{F4974833-01E1-4235-AA59-DD7594A45578}"/>
              </a:ext>
            </a:extLst>
          </p:cNvPr>
          <p:cNvSpPr>
            <a:spLocks noGrp="1"/>
          </p:cNvSpPr>
          <p:nvPr>
            <p:ph type="sldNum" sz="quarter" idx="12"/>
          </p:nvPr>
        </p:nvSpPr>
        <p:spPr/>
        <p:txBody>
          <a:bodyPr/>
          <a:lstStyle/>
          <a:p>
            <a:pPr>
              <a:defRPr/>
            </a:pPr>
            <a:fld id="{388718E1-E3F4-43CF-945D-5661C3EF8693}" type="slidenum">
              <a:rPr lang="en-US" altLang="zh-CN" smtClean="0"/>
              <a:pPr>
                <a:defRPr/>
              </a:pPr>
              <a:t>9</a:t>
            </a:fld>
            <a:endParaRPr lang="en-US" altLang="zh-CN"/>
          </a:p>
        </p:txBody>
      </p:sp>
    </p:spTree>
    <p:extLst>
      <p:ext uri="{BB962C8B-B14F-4D97-AF65-F5344CB8AC3E}">
        <p14:creationId xmlns:p14="http://schemas.microsoft.com/office/powerpoint/2010/main" val="396618895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4276"/>
                                        </p:tgtEl>
                                        <p:attrNameLst>
                                          <p:attrName>style.visibility</p:attrName>
                                        </p:attrNameLst>
                                      </p:cBhvr>
                                      <p:to>
                                        <p:strVal val="visible"/>
                                      </p:to>
                                    </p:set>
                                    <p:anim calcmode="lin" valueType="num">
                                      <p:cBhvr additive="base">
                                        <p:cTn id="7" dur="500" fill="hold"/>
                                        <p:tgtEl>
                                          <p:spTgt spid="694276"/>
                                        </p:tgtEl>
                                        <p:attrNameLst>
                                          <p:attrName>ppt_x</p:attrName>
                                        </p:attrNameLst>
                                      </p:cBhvr>
                                      <p:tavLst>
                                        <p:tav tm="0">
                                          <p:val>
                                            <p:strVal val="0-#ppt_w/2"/>
                                          </p:val>
                                        </p:tav>
                                        <p:tav tm="100000">
                                          <p:val>
                                            <p:strVal val="#ppt_x"/>
                                          </p:val>
                                        </p:tav>
                                      </p:tavLst>
                                    </p:anim>
                                    <p:anim calcmode="lin" valueType="num">
                                      <p:cBhvr additive="base">
                                        <p:cTn id="8" dur="500" fill="hold"/>
                                        <p:tgtEl>
                                          <p:spTgt spid="6942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4276" grpId="0" animBg="1"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4|0.8|0.4"/>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wedge \neg F(x))$&#10;&#10;&#10;&#10;\end{document}"/>
  <p:tag name="IGUANATEXSIZE" val="20"/>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vee S(x))$&#10;&#10;&#10;&#10;\end{document}"/>
  <p:tag name="IGUANATEXSIZE" val="20"/>
</p:tagLst>
</file>

<file path=ppt/tags/tag1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vee \forall y( S(y))$&#10;&#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orall x P(x) \equiv  P(1)\wedge P(2) \wedge P(3)$&#10;&#10;&#10;\end{document}"/>
  <p:tag name="IGUANATEXSIZE" val="25"/>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exists x P(x) \equiv P(1)\vee P(2) \vee P(3)$&#10;&#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forall x P(x) \equiv \exists x \neg P(x)$&#10;&#10;&#10;\end{document}"/>
  <p:tag name="IGUANATEXSIZE" val="3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neg \exists x P(x) \equiv \forall  x \neg P(x)$&#10;&#10;&#10;\end{document}"/>
  <p:tag name="IGUANATEXSIZE" val="3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m (L(m,1) \rightarrow C(m))$&#10;&#10;&#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exists u \,A(u) \rightarrow \exists n\, S(n,available)$&#10;&#10;&#10;&#10;\end{document}"/>
  <p:tag name="IGUANATEXSIZE" val="2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neg S(x) \leftrightarrow \neg \exists x S(x)$&#10;&#10;&#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forall x (F(x) \leftrightarrow T(x))$&#10;&#10;&#10;&#10;\end{document}"/>
  <p:tag name="IGUANATEXSIZE" val="20"/>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ppt/theme/themeOverride2.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otalTime>74281</TotalTime>
  <Words>6946</Words>
  <Application>Microsoft Office PowerPoint</Application>
  <PresentationFormat>全屏显示(4:3)</PresentationFormat>
  <Paragraphs>602</Paragraphs>
  <Slides>67</Slides>
  <Notes>10</Notes>
  <HiddenSlides>0</HiddenSlides>
  <MMClips>2</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1</vt:i4>
      </vt:variant>
      <vt:variant>
        <vt:lpstr>幻灯片标题</vt:lpstr>
      </vt:variant>
      <vt:variant>
        <vt:i4>67</vt:i4>
      </vt:variant>
    </vt:vector>
  </HeadingPairs>
  <TitlesOfParts>
    <vt:vector size="87" baseType="lpstr">
      <vt:lpstr>Arial Unicode MS</vt:lpstr>
      <vt:lpstr>Bookman</vt:lpstr>
      <vt:lpstr>仿宋_GB2312</vt:lpstr>
      <vt:lpstr>黑体</vt:lpstr>
      <vt:lpstr>隶书</vt:lpstr>
      <vt:lpstr>宋体</vt:lpstr>
      <vt:lpstr>微软雅黑</vt:lpstr>
      <vt:lpstr>Arial</vt:lpstr>
      <vt:lpstr>Calibri</vt:lpstr>
      <vt:lpstr>Cambria Math</vt:lpstr>
      <vt:lpstr>Constantia</vt:lpstr>
      <vt:lpstr>Georgia</vt:lpstr>
      <vt:lpstr>Lucida Sans Typewriter</vt:lpstr>
      <vt:lpstr>Symbol</vt:lpstr>
      <vt:lpstr>Times New Roman</vt:lpstr>
      <vt:lpstr>Wingdings</vt:lpstr>
      <vt:lpstr>Wingdings 2</vt:lpstr>
      <vt:lpstr>默认设计模板</vt:lpstr>
      <vt:lpstr>Flow</vt:lpstr>
      <vt:lpstr>公式</vt:lpstr>
      <vt:lpstr>1 The Foundations: Logic and Proofs</vt:lpstr>
      <vt:lpstr>Section Summary</vt:lpstr>
      <vt:lpstr>苏格拉底三段论</vt:lpstr>
      <vt:lpstr>Introducing Predicate Logic</vt:lpstr>
      <vt:lpstr>个体词相关的基本概念</vt:lpstr>
      <vt:lpstr>谓词相关的基本概念</vt:lpstr>
      <vt:lpstr>Propositional Functions</vt:lpstr>
      <vt:lpstr>Examples of Propositional Functions</vt:lpstr>
      <vt:lpstr>EXAMPLE 1     </vt:lpstr>
      <vt:lpstr> EXAMPLE 2 </vt:lpstr>
      <vt:lpstr>EXAMPLE 3   </vt:lpstr>
      <vt:lpstr>Compound Expressions</vt:lpstr>
      <vt:lpstr>Section Summary</vt:lpstr>
      <vt:lpstr>Quantifiers 量词</vt:lpstr>
      <vt:lpstr>Universal Quantifier  全称量词</vt:lpstr>
      <vt:lpstr>Existential Quantifier 存在量词</vt:lpstr>
      <vt:lpstr>Thinking about Quantifiers</vt:lpstr>
      <vt:lpstr>Properties of Quantifiers</vt:lpstr>
      <vt:lpstr>Precedence of Quantifiers</vt:lpstr>
      <vt:lpstr>Translating from English to Logic</vt:lpstr>
      <vt:lpstr>Translating from English to Logic</vt:lpstr>
      <vt:lpstr>Returning to the Socrates Example </vt:lpstr>
      <vt:lpstr>Equivalences in Predicate Logic</vt:lpstr>
      <vt:lpstr>Thinking about Quantifiers as Conjunctions and Disjunctions</vt:lpstr>
      <vt:lpstr>Section Summary</vt:lpstr>
      <vt:lpstr>Negating Quantified Expressions</vt:lpstr>
      <vt:lpstr>Negating Quantified Expressions (continued)</vt:lpstr>
      <vt:lpstr>De Morgan’s Laws for Quantifiers</vt:lpstr>
      <vt:lpstr>Section Summary</vt:lpstr>
      <vt:lpstr>Translation from English to Logic</vt:lpstr>
      <vt:lpstr>System Specification Example</vt:lpstr>
      <vt:lpstr>Lewis Carroll Example</vt:lpstr>
      <vt:lpstr>采用一阶逻辑将下列命题符号化 </vt:lpstr>
      <vt:lpstr>练习</vt:lpstr>
      <vt:lpstr>Some Predicate Calculus Definitions (optional)</vt:lpstr>
      <vt:lpstr>More Predicate Calculus Definitions (optional)</vt:lpstr>
      <vt:lpstr>Section Summary</vt:lpstr>
      <vt:lpstr>Logic Programming (optional)</vt:lpstr>
      <vt:lpstr>Logic Programming (cont)</vt:lpstr>
      <vt:lpstr>Logic Programming (cont)</vt:lpstr>
      <vt:lpstr>Logic Programming (cont)</vt:lpstr>
      <vt:lpstr>Logic Programming (cont)</vt:lpstr>
      <vt:lpstr>Uniqueness Quantifier (optional)</vt:lpstr>
      <vt:lpstr>Predicates and Quantifiers</vt:lpstr>
      <vt:lpstr>1 The Foundations: Logic and Proofs</vt:lpstr>
      <vt:lpstr>量词嵌套</vt:lpstr>
      <vt:lpstr>Quantifier Equivalence Laws</vt:lpstr>
      <vt:lpstr>Negating nested quantifiers</vt:lpstr>
      <vt:lpstr>More Equivalence Laws</vt:lpstr>
      <vt:lpstr>More Equivalence Laws</vt:lpstr>
      <vt:lpstr>有限个体域上消去量词 </vt:lpstr>
      <vt:lpstr>量词辖域收缩与扩张() </vt:lpstr>
      <vt:lpstr>等值式例子说明</vt:lpstr>
      <vt:lpstr>量词辖域收缩与扩张</vt:lpstr>
      <vt:lpstr>量词辖域收缩与扩张() </vt:lpstr>
      <vt:lpstr>量词辖域收缩与扩张(、续) </vt:lpstr>
      <vt:lpstr>量词分配 </vt:lpstr>
      <vt:lpstr>量词分配(反例) </vt:lpstr>
      <vt:lpstr>换名(rename)规则 </vt:lpstr>
      <vt:lpstr>代替(substitute)规则 </vt:lpstr>
      <vt:lpstr>Dangerous situations</vt:lpstr>
      <vt:lpstr>谓词公式的范式</vt:lpstr>
      <vt:lpstr>求下列公式的前束范式</vt:lpstr>
      <vt:lpstr>求下列公式的前束范式</vt:lpstr>
      <vt:lpstr>练习</vt:lpstr>
      <vt:lpstr>End of §1.4-1.5, Predicate Logic</vt:lpstr>
      <vt:lpstr>作业</vt:lpstr>
    </vt:vector>
  </TitlesOfParts>
  <Company>SJTU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h2006</dc:creator>
  <cp:lastModifiedBy>Hao Jie</cp:lastModifiedBy>
  <cp:revision>417</cp:revision>
  <dcterms:created xsi:type="dcterms:W3CDTF">2006-02-04T04:37:56Z</dcterms:created>
  <dcterms:modified xsi:type="dcterms:W3CDTF">2024-03-06T12:00:32Z</dcterms:modified>
</cp:coreProperties>
</file>