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489" r:id="rId2"/>
    <p:sldId id="434" r:id="rId3"/>
    <p:sldId id="435" r:id="rId4"/>
    <p:sldId id="436" r:id="rId5"/>
    <p:sldId id="363" r:id="rId6"/>
    <p:sldId id="365" r:id="rId7"/>
    <p:sldId id="258" r:id="rId8"/>
    <p:sldId id="264" r:id="rId9"/>
    <p:sldId id="265" r:id="rId10"/>
    <p:sldId id="267" r:id="rId11"/>
    <p:sldId id="268" r:id="rId12"/>
    <p:sldId id="266" r:id="rId13"/>
    <p:sldId id="404" r:id="rId14"/>
    <p:sldId id="269" r:id="rId15"/>
    <p:sldId id="437" r:id="rId16"/>
    <p:sldId id="270" r:id="rId17"/>
    <p:sldId id="271" r:id="rId18"/>
    <p:sldId id="272" r:id="rId19"/>
    <p:sldId id="438" r:id="rId20"/>
    <p:sldId id="439" r:id="rId21"/>
    <p:sldId id="835" r:id="rId22"/>
    <p:sldId id="356" r:id="rId23"/>
    <p:sldId id="368" r:id="rId24"/>
    <p:sldId id="369" r:id="rId25"/>
    <p:sldId id="371" r:id="rId26"/>
    <p:sldId id="372" r:id="rId27"/>
    <p:sldId id="374" r:id="rId28"/>
    <p:sldId id="375" r:id="rId29"/>
    <p:sldId id="836" r:id="rId30"/>
    <p:sldId id="446" r:id="rId31"/>
    <p:sldId id="837" r:id="rId32"/>
    <p:sldId id="838" r:id="rId33"/>
    <p:sldId id="376" r:id="rId34"/>
    <p:sldId id="839" r:id="rId35"/>
    <p:sldId id="383" r:id="rId36"/>
    <p:sldId id="384" r:id="rId37"/>
    <p:sldId id="385" r:id="rId38"/>
    <p:sldId id="386" r:id="rId39"/>
    <p:sldId id="387" r:id="rId40"/>
    <p:sldId id="389" r:id="rId41"/>
    <p:sldId id="273" r:id="rId42"/>
    <p:sldId id="390" r:id="rId43"/>
    <p:sldId id="391" r:id="rId44"/>
    <p:sldId id="392" r:id="rId45"/>
    <p:sldId id="393" r:id="rId46"/>
    <p:sldId id="394" r:id="rId47"/>
    <p:sldId id="832" r:id="rId48"/>
    <p:sldId id="833" r:id="rId49"/>
    <p:sldId id="395" r:id="rId50"/>
    <p:sldId id="396" r:id="rId51"/>
    <p:sldId id="486" r:id="rId52"/>
    <p:sldId id="405" r:id="rId53"/>
    <p:sldId id="406" r:id="rId54"/>
    <p:sldId id="471" r:id="rId5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0683" autoAdjust="0"/>
  </p:normalViewPr>
  <p:slideViewPr>
    <p:cSldViewPr>
      <p:cViewPr varScale="1">
        <p:scale>
          <a:sx n="99" d="100"/>
          <a:sy n="99" d="100"/>
        </p:scale>
        <p:origin x="1015" y="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-22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D0C7404-3769-4E9C-8E64-3AD187AB61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12650A3-57EF-4E33-BE3A-7ADCD352521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187C12A1-56ED-479D-95E0-9C5FEED07EA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ECCCAB8-E077-479F-BDDE-92FF631E53A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5976C7AE-B416-4E52-B0F4-9AB68B1CD2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DD60568-7D02-4094-83BD-CA758FA081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34258A4-5D2E-49DF-8628-22E3FEEF74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665EFB5-40CC-4878-A203-601FFED39688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0754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8685D4BB-72F9-46B7-9914-17F0305ADC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29C4C91-F09E-48DA-BE63-4C41BA26EB37}" type="slidenum">
              <a:rPr lang="en-US" altLang="zh-CN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3758FF08-636A-452B-9FE3-AC9B05126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B8DC0C43-9DA7-4F89-8974-4DA9ED470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33E846BF-8EEC-4773-9AEE-3D8F3B24B3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25BB77-D684-4FFD-A781-A1AAACAC0894}" type="slidenum">
              <a:rPr lang="en-US" altLang="zh-CN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C15BCCB-38A5-4581-8F08-6E2E0BFC2C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10854924-E9C9-4E25-9189-C7B45427C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</p:spPr>
        <p:txBody>
          <a:bodyPr/>
          <a:lstStyle/>
          <a:p>
            <a:pPr eaLnBrk="1" hangingPunct="1"/>
            <a:r>
              <a:rPr lang="en-US" altLang="zh-CN" dirty="0"/>
              <a:t>Many valid inference rules were first described by Aristotle.  He called these patterns of argument </a:t>
            </a:r>
            <a:r>
              <a:rPr lang="en-US" altLang="zh-CN" dirty="0">
                <a:latin typeface="Times New Roman" panose="02020603050405020304" pitchFamily="18" charset="0"/>
              </a:rPr>
              <a:t>“</a:t>
            </a:r>
            <a:r>
              <a:rPr lang="en-US" altLang="zh-CN" dirty="0"/>
              <a:t>syllogisms.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C7631F33-78AD-4D00-A86C-BA4BD1CA10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94E031-C60A-4947-BBFF-26D4CA82FADE}" type="slidenum">
              <a:rPr lang="en-US" altLang="zh-CN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67774EA-2BEA-4C72-8D05-DF6D0CB6A4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F64B9EA8-B14A-4F9C-9231-F5BF60E61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A3C73B3B-0014-4750-BD0E-B7D6AE8997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543E55A-0E66-4CFA-A05E-12E1B710348E}" type="slidenum">
              <a:rPr lang="en-US" altLang="zh-CN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7B9B631E-3AC0-49F2-BB91-022CE3AAF7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542203E-AE4F-40C6-B16C-728371A79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Many valid inference rules were first described by Aristotle.  He called these patterns of argument </a:t>
            </a:r>
            <a:r>
              <a:rPr lang="en-US" altLang="zh-CN">
                <a:latin typeface="Times New Roman" panose="02020603050405020304" pitchFamily="18" charset="0"/>
              </a:rPr>
              <a:t>“</a:t>
            </a:r>
            <a:r>
              <a:rPr lang="en-US" altLang="zh-CN"/>
              <a:t>syllogisms.</a:t>
            </a:r>
            <a:r>
              <a:rPr lang="en-US" altLang="zh-CN">
                <a:latin typeface="Times New Roman" panose="02020603050405020304" pitchFamily="18" charset="0"/>
              </a:rPr>
              <a:t>”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E4177BBF-D2BD-4EAB-B6BB-B1F51BFE3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BF1F98-9F95-4F97-98B6-180AE3348A67}" type="slidenum">
              <a:rPr lang="en-US" altLang="zh-CN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9212FB36-BBFB-45A7-8380-8E808EA53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A589B514-9E9B-4309-B75A-7C5845C1E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AF74A3B9-CA21-46E5-8A01-CA63D66CEF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8E73A20-206E-4164-80BD-55C715C4D90B}" type="slidenum">
              <a:rPr lang="en-US" altLang="zh-CN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6437867C-3312-4BA3-A80A-EC0E392CB0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F9E52366-966E-412F-B03B-4B98E32FE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2FCF04EA-AD91-425B-B907-0260AE781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AA1E34A-0424-4790-BC8B-AC985AE68AD2}" type="slidenum">
              <a:rPr lang="en-US" altLang="zh-CN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AB225E3-79A2-475C-B161-A384576880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5C70AD7E-B14D-4ECF-B0D7-3A52F70E8D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B4A2E223-17F4-4881-9E24-A8E34F6E22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DF00C7A-DFC2-437A-B1E3-D7B3C624660B}" type="slidenum">
              <a:rPr lang="en-US" altLang="zh-CN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5BFE6CD-E34A-4337-8778-2510579FB9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F5171ECF-E53E-4BA1-A66A-2D1C941E2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C36BAAF4-DF18-4759-B009-81A42625F3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93B2992-4D1F-4531-B709-D49E3C7A5602}" type="slidenum">
              <a:rPr lang="en-US" altLang="zh-CN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000EE71-0D84-4BDF-B6EA-FAC8ACA82F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C1374C7F-02FE-4B45-BBD0-9FC3B585A9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8380E4E4-7F0C-4FF0-A801-2D6735D9C9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2BEB00-46AE-4A20-8018-33280AA1B138}" type="slidenum">
              <a:rPr lang="en-US" altLang="zh-CN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27458F3D-D11C-458F-833D-C5B70FB2B6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37CD7D21-E491-4F65-B37B-DC44370B51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531126A3-B4AF-4EBE-A0D8-544FA0A0EA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4229F0-C177-4314-BB97-B3A4C96A7063}" type="slidenum">
              <a:rPr lang="en-US" altLang="zh-CN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E83ABF0-1260-4EBB-BA11-E544C8D5CF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9149CC9-E998-4536-8E54-3D62D736A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D3DF6E9D-3A73-4A65-B050-5827FFCDEA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E7DB36-0D90-4AFC-AD0C-D368F2CF0FEA}" type="slidenum">
              <a:rPr lang="en-US" altLang="zh-CN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FDCD66F-F633-4907-982F-54B15D382B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3A772EBB-6D1D-4DCD-B60D-8C1FC6973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8380E4E4-7F0C-4FF0-A801-2D6735D9C9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2BEB00-46AE-4A20-8018-33280AA1B138}" type="slidenum">
              <a:rPr lang="en-US" altLang="zh-CN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27458F3D-D11C-458F-833D-C5B70FB2B6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37CD7D21-E491-4F65-B37B-DC44370B51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52818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C730ECD-510F-46D3-BAD2-47241B2D85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2D0C9B6-F211-4714-A397-965C53868298}" type="slidenum">
              <a:rPr lang="en-US" altLang="zh-CN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5F3C3C96-6557-4529-B653-E0FB95DA6C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3D3213F-EA77-4DE6-BD65-74A67034F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49474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9A0F44BD-740B-47E9-B5DD-957F39B2A7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F2F34BD-B75F-4C0C-8384-6D86A2D430D8}" type="slidenum">
              <a:rPr lang="en-US" altLang="zh-CN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48DDE710-566D-43DC-85CC-1B4CFCB400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1CC9E5B7-BD2A-4344-A38F-C04277FBC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799B9DDF-3450-4AB7-A862-48E2FC9049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CEFC07-9480-46B1-B1AE-217C622DFC79}" type="slidenum">
              <a:rPr lang="en-US" altLang="zh-CN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7D6D5EA5-CC76-43E4-A4FF-469667530A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35BBF6F8-6C11-4D16-9CD9-76B368B456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B8B8CEA4-CDA3-4746-B9AD-0000A017D8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C06BE21-3CAC-41D8-85D8-D4F7D9C2465B}" type="slidenum">
              <a:rPr lang="en-US" altLang="zh-CN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19615BA8-4445-46A7-82E6-0551D09AB7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349675B7-C79A-4D6D-823A-B4A6C6C3F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CB6EF58C-BCD3-4989-A29E-DF6D31EED8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7761156-B3FA-4705-8122-9750AFE54ADF}" type="slidenum">
              <a:rPr lang="en-US" altLang="zh-CN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59510E7E-A3FE-4EA5-B3C2-F335F72A85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E93B0631-AC5E-451D-84CF-E1CFF733B0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4F460540-9AFC-4414-865C-266AAA049E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3B556A6-1000-47F7-A139-C7DE5AFE6A2E}" type="slidenum">
              <a:rPr lang="en-US" altLang="zh-CN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919F020D-7B92-44D1-80AD-095102BE6C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08DA114-996B-4E18-9876-357895E6A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9C386028-8B66-4ED7-AA31-684A6D693F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F8316A-5681-43D1-BCE8-D130238D5404}" type="slidenum">
              <a:rPr lang="en-US" altLang="zh-CN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A88C381F-D1AE-41C3-8B37-4013CF39E7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E845981A-17A8-4E9A-BEE5-D6A884C43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9C386028-8B66-4ED7-AA31-684A6D693F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F8316A-5681-43D1-BCE8-D130238D5404}" type="slidenum">
              <a:rPr lang="en-US" altLang="zh-CN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A88C381F-D1AE-41C3-8B37-4013CF39E7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E845981A-17A8-4E9A-BEE5-D6A884C43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09400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5EB0CFC3-DAAB-4050-9197-6F2C650A0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A15F725-D170-42DA-AAB9-262A09EA25DD}" type="slidenum">
              <a:rPr lang="en-US" altLang="zh-CN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8D15554-8AAB-408A-B660-FF85E6BF51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BDA8900-0B6E-4D97-B06A-15D8E5F7C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F052C1A4-F16F-4E34-BA76-5A92F3F78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A4AA83F-C8A1-4EA0-BFC8-6FB4512A2F80}" type="slidenum">
              <a:rPr lang="en-US" altLang="zh-CN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1763418B-8DB1-4BF2-8B16-85424F8DFF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FF4AB9FA-85C3-4596-A715-AFE87E87F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2A9A9334-FCC2-4BB0-9B59-21ABD4D777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475A64-9D6F-4B92-8F5E-8F7AAB59BE97}" type="slidenum">
              <a:rPr lang="en-US" altLang="zh-CN"/>
              <a:pPr>
                <a:spcBef>
                  <a:spcPct val="0"/>
                </a:spcBef>
              </a:pPr>
              <a:t>31</a:t>
            </a:fld>
            <a:endParaRPr lang="en-US" altLang="zh-CN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5DA499F4-11F3-474B-AA88-9DBED93F5F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36BE6676-12E1-4676-8AE2-AE3934C70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44513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2A9A9334-FCC2-4BB0-9B59-21ABD4D777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475A64-9D6F-4B92-8F5E-8F7AAB59BE97}" type="slidenum">
              <a:rPr lang="en-US" altLang="zh-CN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5DA499F4-11F3-474B-AA88-9DBED93F5F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36BE6676-12E1-4676-8AE2-AE3934C70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832259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2A9A9334-FCC2-4BB0-9B59-21ABD4D777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475A64-9D6F-4B92-8F5E-8F7AAB59BE97}" type="slidenum">
              <a:rPr lang="en-US" altLang="zh-CN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5DA499F4-11F3-474B-AA88-9DBED93F5F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36BE6676-12E1-4676-8AE2-AE3934C70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2A9A9334-FCC2-4BB0-9B59-21ABD4D777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475A64-9D6F-4B92-8F5E-8F7AAB59BE97}" type="slidenum">
              <a:rPr lang="en-US" altLang="zh-CN"/>
              <a:pPr>
                <a:spcBef>
                  <a:spcPct val="0"/>
                </a:spcBef>
              </a:pPr>
              <a:t>34</a:t>
            </a:fld>
            <a:endParaRPr lang="en-US" altLang="zh-CN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5DA499F4-11F3-474B-AA88-9DBED93F5F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36BE6676-12E1-4676-8AE2-AE3934C70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965129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5A8AD927-8DA1-4CC0-9767-9237A3716C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BD6694A-36E5-442B-841D-0EDAB62F32B6}" type="slidenum">
              <a:rPr lang="en-US" altLang="zh-CN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5AD13503-E07C-4B70-AFED-EF0BA12D47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654CD16E-41F4-428F-9AF2-B57918F21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83908CAB-CEF9-4869-81D1-B4512D55FE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564DF0-F261-41CE-A8AE-30B28F4C630F}" type="slidenum">
              <a:rPr lang="en-US" altLang="zh-CN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9E63F4DD-2990-42B5-9F52-AC0938D26F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73A5BAAA-D12C-4B5E-B2CF-8F43A896C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397EF2A7-4A98-4F98-8D22-CB9D2EAD6F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156C193-42FA-40B8-8C80-36D58ECC8595}" type="slidenum">
              <a:rPr lang="en-US" altLang="zh-CN"/>
              <a:pPr>
                <a:spcBef>
                  <a:spcPct val="0"/>
                </a:spcBef>
              </a:pPr>
              <a:t>37</a:t>
            </a:fld>
            <a:endParaRPr lang="en-US" altLang="zh-CN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6208CF7F-5046-41E2-AE44-E1D5837971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06EE349C-C0D7-44F6-B731-FFDEAE40C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CEA8CD9C-5CA4-42B3-BA5A-DE26BD183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817DBA5-A0A8-46A6-9F9F-7E24E632D2CD}" type="slidenum">
              <a:rPr lang="en-US" altLang="zh-CN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7FADA428-F050-49E2-9810-10A07C1F24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1DD65A62-48B1-41DF-BD68-345DFDF68C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2C6E4FFE-B028-4529-B6AF-E69DFD0C5F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97E9EF-D351-4B32-8D0D-9D9790FEB807}" type="slidenum">
              <a:rPr lang="en-US" altLang="zh-CN"/>
              <a:pPr>
                <a:spcBef>
                  <a:spcPct val="0"/>
                </a:spcBef>
              </a:pPr>
              <a:t>39</a:t>
            </a:fld>
            <a:endParaRPr lang="en-US" altLang="zh-CN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9F919209-E87B-461A-B9D7-9E3E9E56F0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F41755CE-7DD1-47E9-B8A9-88F6A3830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4FEE9AD-5CC7-4CEC-B56E-4B220E0474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B0701-D681-4E5A-A32C-505D4686566B}" type="slidenum">
              <a:rPr lang="en-US" altLang="zh-CN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9ACBD367-E609-4638-B197-808C044EAA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001423F-F216-4D77-967C-94096E0DE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96CD7D29-0BF2-4B07-82D8-2A89A15570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B9C1F10-5A0C-4525-AD74-C68D11C068AF}" type="slidenum">
              <a:rPr lang="en-US" altLang="zh-CN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BC2D7B50-3F79-4D7C-B4CE-2D0C260289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CB2A0904-A88D-459E-B11C-48E1CB4B8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5BEB7C2C-3978-40A2-976C-B063F3D3BF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104526F-EE6D-493A-B7A3-EDAD93B83922}" type="slidenum">
              <a:rPr lang="en-US" altLang="zh-CN"/>
              <a:pPr>
                <a:spcBef>
                  <a:spcPct val="0"/>
                </a:spcBef>
              </a:pPr>
              <a:t>41</a:t>
            </a:fld>
            <a:endParaRPr lang="en-US" altLang="zh-CN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023D0181-91A0-431D-9035-3E3FB43520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1B83E4DD-3D38-4201-A468-24337F86F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D66B1736-3BB5-4ED3-9AA4-65466F8565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19C124E-994B-4F93-85EC-08F2C1E9A63C}" type="slidenum">
              <a:rPr lang="en-US" altLang="zh-CN"/>
              <a:pPr>
                <a:spcBef>
                  <a:spcPct val="0"/>
                </a:spcBef>
              </a:pPr>
              <a:t>42</a:t>
            </a:fld>
            <a:endParaRPr lang="en-US" altLang="zh-CN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6B907E14-4277-4AB3-B839-51638D089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97C7F114-FEC6-4B37-8F0A-7BF1A4DFE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EEC64DC8-D0C7-4E9B-8838-D3EEBD09AF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920DF1-92EB-41ED-9077-0AFC35841499}" type="slidenum">
              <a:rPr lang="en-US" altLang="zh-CN"/>
              <a:pPr>
                <a:spcBef>
                  <a:spcPct val="0"/>
                </a:spcBef>
              </a:pPr>
              <a:t>43</a:t>
            </a:fld>
            <a:endParaRPr lang="en-US" altLang="zh-CN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C02A90E4-67B9-4EC6-983A-BABE186249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1CF741E5-DB67-4DB1-9495-39DD11CBA4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E38627AC-CF22-406D-81C0-58970CB2B0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A02F2FF-548B-4153-98FB-8EF17692470B}" type="slidenum">
              <a:rPr lang="en-US" altLang="zh-CN"/>
              <a:pPr>
                <a:spcBef>
                  <a:spcPct val="0"/>
                </a:spcBef>
              </a:pPr>
              <a:t>44</a:t>
            </a:fld>
            <a:endParaRPr lang="en-US" altLang="zh-CN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29E97E05-190B-4809-AAE3-1927F53DFA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33555CAD-23F6-4C7C-AED9-846BB521D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3BD374D5-3F36-4B6E-A4A5-478A0421DD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0ACEB5-31CD-47D6-B456-F7DDF4F756BD}" type="slidenum">
              <a:rPr lang="en-US" altLang="zh-CN"/>
              <a:pPr>
                <a:spcBef>
                  <a:spcPct val="0"/>
                </a:spcBef>
              </a:pPr>
              <a:t>45</a:t>
            </a:fld>
            <a:endParaRPr lang="en-US" altLang="zh-CN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9D422DCA-85F7-45B1-9A2A-F19E9B867F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47556218-51B0-46AB-95E8-AC86C72FFD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B6BA1F98-28B3-4FAA-BB0B-F790B6746E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7938A4-AEEF-4F1A-83DB-211DC68EFD8F}" type="slidenum">
              <a:rPr lang="en-US" altLang="zh-CN"/>
              <a:pPr>
                <a:spcBef>
                  <a:spcPct val="0"/>
                </a:spcBef>
              </a:pPr>
              <a:t>46</a:t>
            </a:fld>
            <a:endParaRPr lang="en-US" altLang="zh-CN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F02031E7-5D37-4C0F-85DF-31ADDCA95E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5B546695-95B2-411E-AEAE-FB8C852BC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628C2281-B5A7-45E4-A512-FDE43BB90D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ABCAFE-FF66-422F-8BFA-431ABA63F651}" type="slidenum">
              <a:rPr lang="en-US" altLang="zh-CN"/>
              <a:pPr>
                <a:spcBef>
                  <a:spcPct val="0"/>
                </a:spcBef>
              </a:pPr>
              <a:t>49</a:t>
            </a:fld>
            <a:endParaRPr lang="en-US" altLang="zh-CN"/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BD5D9BD3-46CE-4709-9160-02D625872A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C2282282-2535-4951-821B-4AE2475B3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4142BC39-6091-4A0B-BC94-713D74CF33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9B9E89-1972-45F5-912A-3AF409403CA5}" type="slidenum">
              <a:rPr lang="en-US" altLang="zh-CN"/>
              <a:pPr>
                <a:spcBef>
                  <a:spcPct val="0"/>
                </a:spcBef>
              </a:pPr>
              <a:t>50</a:t>
            </a:fld>
            <a:endParaRPr lang="en-US" altLang="zh-CN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B1F290CF-6123-4035-9162-E1EF708C41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5984C079-C30D-4AA5-86AD-408E4F4A6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9DA97C5A-F575-4DAF-BADC-90C1305A63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1C0A08-132E-4462-B1AD-27DD53EF260C}" type="slidenum">
              <a:rPr lang="en-US" altLang="zh-CN"/>
              <a:pPr>
                <a:spcBef>
                  <a:spcPct val="0"/>
                </a:spcBef>
              </a:pPr>
              <a:t>52</a:t>
            </a:fld>
            <a:endParaRPr lang="en-US" altLang="zh-CN"/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0CF1C232-9EE4-4D53-836E-FD85F4BE5D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AA8443E8-B013-4E52-8FED-86CC512A7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163E57D-2737-4A26-BB96-16D2801AB4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8A958D4-11BC-418E-A409-0BE9E92A14BD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D470743-C7D3-4CD7-AF0B-96790EB4BC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11D5FC34-C037-48FF-9850-9AD1FB29C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2EE5CBEB-3052-47D7-9A2A-1227B7C587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F483C5B-B7C3-4A14-88F1-6F50BC7ED3D4}" type="slidenum">
              <a:rPr lang="en-US" altLang="zh-CN"/>
              <a:pPr>
                <a:spcBef>
                  <a:spcPct val="0"/>
                </a:spcBef>
              </a:pPr>
              <a:t>53</a:t>
            </a:fld>
            <a:endParaRPr lang="en-US" altLang="zh-CN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927FE6BC-861D-4F2A-9549-129DD8D280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BE790119-D61F-4296-A249-4718578D1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4E204E17-82A1-4147-A764-05666FEC50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2739775-B506-4818-BE77-AF0FF20E3284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E7B79B70-3955-482B-926F-223A995B59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4CEDAA29-DEB3-4FDE-A76C-62A6684DE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AEA66B99-779B-41CD-B567-C5EBF98811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17DE5D8-8FD8-4183-AEB3-DA8E1FEEFBD3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2CACBA3B-A2FD-464C-8785-6319B908B6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F1713A0E-A9D5-4DDD-A4E4-8F402599B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30F28FA1-8F50-4363-B3F0-92D9CB3775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441E517-81D5-4192-B681-F5F27CD06753}" type="slidenum">
              <a:rPr lang="en-US" altLang="zh-CN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8DCA97E-2D54-439F-9CDE-67BDA96696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307744F9-7B17-46D1-AFD1-A915AB790C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0F1D8B91-3927-4962-89BF-48802E9FB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3A5578-9D8A-4DC9-B67B-606C6FC57FA9}" type="slidenum">
              <a:rPr lang="en-US" altLang="zh-CN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0AC48BE-FED6-4453-8905-86978B6F97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5EEF7DB-ECB9-410C-90C3-C5230FF54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5057151F-0481-407F-B2AD-704A3D1487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549BB7C-D1C2-4455-BDF4-E3EA86F0779B}" type="slidenum">
              <a:rPr lang="en-US" altLang="zh-CN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DCDC347-2A13-45B0-9C10-9E16051B3E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A3381483-DB96-451A-98EB-B2BEFA744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ACE34-4BF5-4D97-ABD1-1272752B9C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1052D-EC04-4BD9-8640-D9EEE6640A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C0E38-15A9-4A5A-996D-0668944A64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2D5E7A-5A67-4927-83CA-697CA46567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01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C84BEA-84E6-47F6-822C-FFE2950B3A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587EA3-4F6A-4FB2-85EE-FFE946E932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3E30C8-979F-41A6-9783-BD10D8AB20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94DFD-F4C6-415D-8B78-41D80FC946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46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9ED149-B7F8-466A-B65D-697CB675A2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F8BBAB-2D5E-4CF3-BA02-F648DAC23E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797AFE-5A8A-4640-B3B6-F02DDFE341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00E33A-7D72-4A73-9B5E-2DEC750A1C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27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AD5E15-38E3-4B7F-AEFE-AC0EFEA343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6D619D-9761-4DF0-8887-820863A0DE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CA2DFD-2CA5-4AD7-8EB5-08F83601C0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3103E-1722-4B20-A6DE-C22430F596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03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1444FB-0792-43F1-8507-32796A2055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6E028B-525E-4175-AE99-ACFFAC182D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B49CB3-9B92-4E7E-A702-6EA302FFFE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7E18DB-84FE-450C-838E-92C9F1C798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76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572598-8176-4AE3-8099-05ED8CEDC9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12A48B-9916-44F6-96F5-BD160FFCDD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8FDE94-0A30-41B4-B6BF-8FAEA5D0DC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1A51A-3534-49FC-88A9-59E44BF3F1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05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5100936-BC00-47CB-95AC-C6C07340AB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8887530-500D-4910-89C4-0EC2D1F7D1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72843E9-D442-42E3-8982-AB79EFFF13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A8C008-B26B-40EB-8C5F-5B1F4C9130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39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5EFED8-E792-490C-BD12-E936FAF41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5E71627-47A1-4662-BE25-613165CCC6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366FD1F-CDAF-42B2-AB6E-2DB01B46D4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B19CE1-4A02-4162-BE2A-D5B17B0BCD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385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73973A4-8EE5-4137-98F5-D1859B8302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F038C58-C121-4770-A740-F842162B2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F87C6C-34DB-4ABD-8C4D-2A968A7684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703992-DEF3-4397-97DD-5BFDD45AFF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99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C8094A-6CF8-4AE5-8686-97B06A671A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1402E-3EFE-4A79-B093-9EDD0772ED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916A22-A7B0-47C4-88FC-9959C61EB2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9A2126-A7C2-42E9-AA8F-FC78F02BFD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6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F2E408-716A-44C5-AADA-9CF143E4BA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CEE60D-4AAF-47D4-8C01-F1D2C4705C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E96A0-366A-4504-8D4B-C4A6044975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6BEAD4-FC19-41B7-9A7D-12149D2D18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447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902BB61-0F54-4FC5-84DA-62B0B66E9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F77D934-7E6B-49DB-953C-80F457F69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9781033-8B71-4B16-92AD-940E3AEBAB1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6B6A4CF-70D6-4D25-9274-C1AEA0C69B5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E822ABA-9A9F-4691-8D37-0E6F76C2545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166BF9A-7138-4E1E-B0FB-15EC2A17BE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c\202102\course\Richard%20Clayderman%20-%20Music%20Box%20Dancer.mp3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The Foundations: Logic and Proofs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8229600" cy="452596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Propositional Logic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Applications of Propositional Logic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Propositional Equivalences 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 Predicates and Quantifiers 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Nested Quantifiers 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 Rules of Inference 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1.7 Introduction to Proofs 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1.8 Proof Methods and Strategy </a:t>
            </a:r>
          </a:p>
        </p:txBody>
      </p:sp>
      <p:pic>
        <p:nvPicPr>
          <p:cNvPr id="3" name="Richard Clayderman - Music Box Dancer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045200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5093DED-BBF3-4DBB-A95A-5E05E8AD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70E9F-2A67-474C-8A89-32AAC5337885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0498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593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147EB7E-65C7-4A54-A561-429355D00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Modus Ponens &amp;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Tollens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E549A2E-65F6-488C-9BFC-94C67258F0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  <a:tabLst>
                <a:tab pos="2747963" algn="l"/>
              </a:tabLst>
            </a:pPr>
            <a:r>
              <a:rPr lang="en-US" altLang="zh-CN" dirty="0"/>
              <a:t>   </a:t>
            </a:r>
            <a:r>
              <a:rPr lang="en-US" altLang="zh-CN" i="1" dirty="0"/>
              <a:t>p             </a:t>
            </a:r>
            <a:r>
              <a:rPr lang="en-US" altLang="zh-CN" dirty="0"/>
              <a:t>Rule of </a:t>
            </a:r>
            <a:r>
              <a:rPr lang="en-US" altLang="zh-CN" i="1" dirty="0"/>
              <a:t>modus ponens </a:t>
            </a:r>
            <a:r>
              <a:rPr lang="zh-CN" altLang="en-US" dirty="0">
                <a:solidFill>
                  <a:srgbClr val="7030A0"/>
                </a:solidFill>
              </a:rPr>
              <a:t>假言推理</a:t>
            </a:r>
            <a:br>
              <a:rPr lang="zh-CN" altLang="en-US" dirty="0"/>
            </a:br>
            <a:r>
              <a:rPr lang="en-US" altLang="zh-CN" i="1" u="sng" dirty="0" err="1"/>
              <a:t>p</a:t>
            </a:r>
            <a:r>
              <a:rPr lang="en-US" altLang="zh-CN" u="sng" dirty="0" err="1">
                <a:sym typeface="Symbol" panose="05050102010706020507" pitchFamily="18" charset="2"/>
              </a:rPr>
              <a:t></a:t>
            </a:r>
            <a:r>
              <a:rPr lang="en-US" altLang="zh-CN" i="1" u="sng" dirty="0" err="1">
                <a:sym typeface="Symbol" panose="05050102010706020507" pitchFamily="18" charset="2"/>
              </a:rPr>
              <a:t>q</a:t>
            </a:r>
            <a:r>
              <a:rPr lang="en-US" altLang="zh-CN" i="1" dirty="0">
                <a:sym typeface="Symbol" panose="05050102010706020507" pitchFamily="18" charset="2"/>
              </a:rPr>
              <a:t>                </a:t>
            </a:r>
            <a:r>
              <a:rPr lang="en-US" altLang="zh-CN" dirty="0">
                <a:sym typeface="Symbol" panose="05050102010706020507" pitchFamily="18" charset="2"/>
              </a:rPr>
              <a:t>(a.k.a. </a:t>
            </a:r>
            <a:r>
              <a:rPr lang="en-US" altLang="zh-CN" i="1" dirty="0">
                <a:sym typeface="Symbol" panose="05050102010706020507" pitchFamily="18" charset="2"/>
              </a:rPr>
              <a:t>law of detachment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en-US" altLang="zh-CN" dirty="0">
                <a:sym typeface="Symbol" panose="05050102010706020507" pitchFamily="18" charset="2"/>
              </a:rPr>
              <a:t></a:t>
            </a:r>
            <a:r>
              <a:rPr lang="en-US" altLang="zh-CN" i="1" dirty="0">
                <a:sym typeface="Symbol" panose="05050102010706020507" pitchFamily="18" charset="2"/>
              </a:rPr>
              <a:t>q</a:t>
            </a:r>
          </a:p>
          <a:p>
            <a:pPr eaLnBrk="1" hangingPunct="1">
              <a:buFont typeface="Wingdings" panose="05000000000000000000" pitchFamily="2" charset="2"/>
              <a:buChar char="n"/>
              <a:tabLst>
                <a:tab pos="2747963" algn="l"/>
              </a:tabLst>
            </a:pPr>
            <a:endParaRPr lang="en-US" altLang="zh-CN" i="1" dirty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Char char="n"/>
              <a:tabLst>
                <a:tab pos="2747963" algn="l"/>
              </a:tabLst>
            </a:pPr>
            <a:r>
              <a:rPr lang="en-US" altLang="zh-CN" i="1" dirty="0">
                <a:sym typeface="Symbol" panose="05050102010706020507" pitchFamily="18" charset="2"/>
              </a:rPr>
              <a:t> 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i="1" dirty="0">
                <a:sym typeface="Symbol" panose="05050102010706020507" pitchFamily="18" charset="2"/>
              </a:rPr>
              <a:t>q	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en-US" altLang="zh-CN" i="1" u="sng" dirty="0" err="1">
                <a:sym typeface="Symbol" panose="05050102010706020507" pitchFamily="18" charset="2"/>
              </a:rPr>
              <a:t>p</a:t>
            </a:r>
            <a:r>
              <a:rPr lang="en-US" altLang="zh-CN" u="sng" dirty="0" err="1">
                <a:sym typeface="Symbol" panose="05050102010706020507" pitchFamily="18" charset="2"/>
              </a:rPr>
              <a:t></a:t>
            </a:r>
            <a:r>
              <a:rPr lang="en-US" altLang="zh-CN" i="1" u="sng" dirty="0" err="1">
                <a:sym typeface="Symbol" panose="05050102010706020507" pitchFamily="18" charset="2"/>
              </a:rPr>
              <a:t>q</a:t>
            </a:r>
            <a:r>
              <a:rPr lang="en-US" altLang="zh-CN" i="1" dirty="0">
                <a:sym typeface="Symbol" panose="05050102010706020507" pitchFamily="18" charset="2"/>
              </a:rPr>
              <a:t>	 </a:t>
            </a:r>
            <a:r>
              <a:rPr lang="en-US" altLang="zh-CN" dirty="0">
                <a:sym typeface="Symbol" panose="05050102010706020507" pitchFamily="18" charset="2"/>
              </a:rPr>
              <a:t>Rule of </a:t>
            </a:r>
            <a:r>
              <a:rPr lang="en-US" altLang="zh-CN" i="1" dirty="0">
                <a:sym typeface="Symbol" panose="05050102010706020507" pitchFamily="18" charset="2"/>
              </a:rPr>
              <a:t>modus tollens </a:t>
            </a:r>
            <a:r>
              <a:rPr lang="zh-CN" altLang="en-US" dirty="0"/>
              <a:t>拒取式</a:t>
            </a:r>
            <a:br>
              <a:rPr lang="zh-CN" altLang="en-US" i="1" u="sng" dirty="0">
                <a:sym typeface="Symbol" panose="05050102010706020507" pitchFamily="18" charset="2"/>
              </a:rPr>
            </a:br>
            <a:r>
              <a:rPr lang="zh-CN" altLang="en-US" dirty="0">
                <a:sym typeface="Symbol" panose="05050102010706020507" pitchFamily="18" charset="2"/>
              </a:rPr>
              <a:t></a:t>
            </a:r>
            <a:r>
              <a:rPr lang="en-US" altLang="zh-CN" i="1" dirty="0">
                <a:sym typeface="Symbol" panose="05050102010706020507" pitchFamily="18" charset="2"/>
              </a:rPr>
              <a:t>p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6DAA1D78-3E21-4176-890B-EA8396F1F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1700213"/>
            <a:ext cx="990600" cy="152400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1742E20C-1D56-4E01-8C16-38C969343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3948112"/>
            <a:ext cx="990600" cy="137160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DA237EBC-20CB-49FF-824E-91ECADFB2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7" y="2903835"/>
            <a:ext cx="3428999" cy="461665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“the mode of affirming”</a:t>
            </a: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0F4C25DE-C3E8-445E-B1B1-DB08C4703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3" y="4869160"/>
            <a:ext cx="2994025" cy="485775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“the mode of denying”</a:t>
            </a:r>
          </a:p>
        </p:txBody>
      </p:sp>
      <p:sp>
        <p:nvSpPr>
          <p:cNvPr id="35848" name="AutoShape 8">
            <a:extLst>
              <a:ext uri="{FF2B5EF4-FFF2-40B4-BE49-F238E27FC236}">
                <a16:creationId xmlns:a16="http://schemas.microsoft.com/office/drawing/2014/main" id="{C07AB9A3-7E8A-4801-8798-D3A3745CBFE9}"/>
              </a:ext>
            </a:extLst>
          </p:cNvPr>
          <p:cNvSpPr>
            <a:spLocks/>
          </p:cNvSpPr>
          <p:nvPr/>
        </p:nvSpPr>
        <p:spPr bwMode="auto">
          <a:xfrm>
            <a:off x="2051050" y="1776413"/>
            <a:ext cx="1066800" cy="1371600"/>
          </a:xfrm>
          <a:prstGeom prst="rightBrace">
            <a:avLst>
              <a:gd name="adj1" fmla="val 1071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5849" name="AutoShape 9">
            <a:extLst>
              <a:ext uri="{FF2B5EF4-FFF2-40B4-BE49-F238E27FC236}">
                <a16:creationId xmlns:a16="http://schemas.microsoft.com/office/drawing/2014/main" id="{B26B59E1-95FA-40A3-88C6-769593BD69B4}"/>
              </a:ext>
            </a:extLst>
          </p:cNvPr>
          <p:cNvSpPr>
            <a:spLocks/>
          </p:cNvSpPr>
          <p:nvPr/>
        </p:nvSpPr>
        <p:spPr bwMode="auto">
          <a:xfrm>
            <a:off x="2052421" y="3898660"/>
            <a:ext cx="1066800" cy="1371600"/>
          </a:xfrm>
          <a:prstGeom prst="rightBrace">
            <a:avLst>
              <a:gd name="adj1" fmla="val 1071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3434DAD-2FE4-4767-904A-0A6EE710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E87DB16-05B9-445B-8E9D-54D393DDB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Syllogism Inference Rules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AACE0A7-2536-4609-8E13-D457695163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11300"/>
            <a:ext cx="82296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  <a:tabLst>
                <a:tab pos="2747963" algn="l"/>
              </a:tabLst>
            </a:pPr>
            <a:r>
              <a:rPr lang="en-US" altLang="zh-CN" b="1" i="1" dirty="0"/>
              <a:t>   </a:t>
            </a:r>
            <a:r>
              <a:rPr lang="en-US" altLang="zh-CN" b="1" i="1" dirty="0" err="1"/>
              <a:t>p</a:t>
            </a:r>
            <a:r>
              <a:rPr lang="en-US" altLang="zh-CN" b="1" dirty="0" err="1"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sym typeface="Symbol" panose="05050102010706020507" pitchFamily="18" charset="2"/>
              </a:rPr>
              <a:t>q</a:t>
            </a:r>
            <a:r>
              <a:rPr lang="en-US" altLang="zh-CN" b="1" i="1" dirty="0">
                <a:sym typeface="Symbol" panose="05050102010706020507" pitchFamily="18" charset="2"/>
              </a:rPr>
              <a:t>       </a:t>
            </a:r>
            <a:r>
              <a:rPr lang="en-US" altLang="zh-CN" b="1" dirty="0">
                <a:sym typeface="Symbol" panose="05050102010706020507" pitchFamily="18" charset="2"/>
              </a:rPr>
              <a:t>Rule of hypothetical</a:t>
            </a:r>
            <a:br>
              <a:rPr lang="en-US" altLang="zh-CN" b="1" dirty="0">
                <a:sym typeface="Symbol" panose="05050102010706020507" pitchFamily="18" charset="2"/>
              </a:rPr>
            </a:br>
            <a:r>
              <a:rPr lang="en-US" altLang="zh-CN" b="1" dirty="0">
                <a:sym typeface="Symbol" panose="05050102010706020507" pitchFamily="18" charset="2"/>
              </a:rPr>
              <a:t>   </a:t>
            </a:r>
            <a:r>
              <a:rPr lang="en-US" altLang="zh-CN" b="1" i="1" dirty="0" err="1">
                <a:sym typeface="Symbol" panose="05050102010706020507" pitchFamily="18" charset="2"/>
              </a:rPr>
              <a:t>q</a:t>
            </a:r>
            <a:r>
              <a:rPr lang="en-US" altLang="zh-CN" b="1" dirty="0" err="1"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sym typeface="Symbol" panose="05050102010706020507" pitchFamily="18" charset="2"/>
              </a:rPr>
              <a:t>r</a:t>
            </a:r>
            <a:r>
              <a:rPr lang="en-US" altLang="zh-CN" b="1" i="1" dirty="0">
                <a:sym typeface="Symbol" panose="05050102010706020507" pitchFamily="18" charset="2"/>
              </a:rPr>
              <a:t>        </a:t>
            </a:r>
            <a:r>
              <a:rPr lang="en-US" altLang="zh-CN" b="1" dirty="0">
                <a:sym typeface="Symbol" panose="05050102010706020507" pitchFamily="18" charset="2"/>
              </a:rPr>
              <a:t>syllogism </a:t>
            </a:r>
            <a:r>
              <a:rPr lang="zh-CN" altLang="en-US" b="1" dirty="0"/>
              <a:t>假言三段论</a:t>
            </a:r>
            <a:br>
              <a:rPr lang="zh-CN" altLang="en-US" b="1" dirty="0">
                <a:sym typeface="Symbol" panose="05050102010706020507" pitchFamily="18" charset="2"/>
              </a:rPr>
            </a:br>
            <a:r>
              <a:rPr lang="zh-CN" altLang="en-US" b="1" dirty="0">
                <a:sym typeface="Symbol" panose="05050102010706020507" pitchFamily="18" charset="2"/>
              </a:rPr>
              <a:t></a:t>
            </a:r>
            <a:r>
              <a:rPr lang="en-US" altLang="zh-CN" b="1" i="1" dirty="0" err="1">
                <a:sym typeface="Symbol" panose="05050102010706020507" pitchFamily="18" charset="2"/>
              </a:rPr>
              <a:t>p</a:t>
            </a:r>
            <a:r>
              <a:rPr lang="en-US" altLang="zh-CN" b="1" dirty="0" err="1"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sym typeface="Symbol" panose="05050102010706020507" pitchFamily="18" charset="2"/>
              </a:rPr>
              <a:t>r</a:t>
            </a:r>
            <a:endParaRPr lang="en-US" altLang="zh-CN" b="1" i="1" dirty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Char char="n"/>
              <a:tabLst>
                <a:tab pos="2747963" algn="l"/>
              </a:tabLst>
            </a:pPr>
            <a:r>
              <a:rPr lang="en-US" altLang="zh-CN" b="1" i="1" dirty="0">
                <a:sym typeface="Symbol" panose="05050102010706020507" pitchFamily="18" charset="2"/>
              </a:rPr>
              <a:t>  p </a:t>
            </a:r>
            <a:r>
              <a:rPr lang="en-US" altLang="zh-CN" b="1" dirty="0">
                <a:sym typeface="Symbol" panose="05050102010706020507" pitchFamily="18" charset="2"/>
              </a:rPr>
              <a:t> </a:t>
            </a:r>
            <a:r>
              <a:rPr lang="en-US" altLang="zh-CN" b="1" i="1" dirty="0">
                <a:sym typeface="Symbol" panose="05050102010706020507" pitchFamily="18" charset="2"/>
              </a:rPr>
              <a:t>q       </a:t>
            </a:r>
            <a:r>
              <a:rPr lang="en-US" altLang="zh-CN" b="1" dirty="0">
                <a:sym typeface="Symbol" panose="05050102010706020507" pitchFamily="18" charset="2"/>
              </a:rPr>
              <a:t>Rule of disjunctive</a:t>
            </a:r>
            <a:br>
              <a:rPr lang="en-US" altLang="zh-CN" b="1" dirty="0">
                <a:sym typeface="Symbol" panose="05050102010706020507" pitchFamily="18" charset="2"/>
              </a:rPr>
            </a:br>
            <a:r>
              <a:rPr lang="en-US" altLang="zh-CN" b="1" dirty="0">
                <a:sym typeface="Symbol" panose="05050102010706020507" pitchFamily="18" charset="2"/>
              </a:rPr>
              <a:t>   </a:t>
            </a:r>
            <a:r>
              <a:rPr lang="en-US" altLang="zh-CN" b="1" i="1" dirty="0">
                <a:sym typeface="Symbol" panose="05050102010706020507" pitchFamily="18" charset="2"/>
              </a:rPr>
              <a:t>p          </a:t>
            </a:r>
            <a:r>
              <a:rPr lang="en-US" altLang="zh-CN" b="1" dirty="0">
                <a:sym typeface="Symbol" panose="05050102010706020507" pitchFamily="18" charset="2"/>
              </a:rPr>
              <a:t>syllogism </a:t>
            </a:r>
            <a:r>
              <a:rPr lang="zh-CN" altLang="en-US" b="1" dirty="0"/>
              <a:t>析取三段论</a:t>
            </a:r>
            <a:br>
              <a:rPr lang="zh-CN" altLang="en-US" b="1" i="1" dirty="0">
                <a:sym typeface="Symbol" panose="05050102010706020507" pitchFamily="18" charset="2"/>
              </a:rPr>
            </a:br>
            <a:r>
              <a:rPr lang="zh-CN" altLang="en-US" b="1" dirty="0">
                <a:sym typeface="Symbol" panose="05050102010706020507" pitchFamily="18" charset="2"/>
              </a:rPr>
              <a:t> </a:t>
            </a:r>
            <a:r>
              <a:rPr lang="en-US" altLang="zh-CN" b="1" i="1" dirty="0">
                <a:sym typeface="Symbol" panose="05050102010706020507" pitchFamily="18" charset="2"/>
              </a:rPr>
              <a:t>q</a:t>
            </a:r>
          </a:p>
        </p:txBody>
      </p:sp>
      <p:sp>
        <p:nvSpPr>
          <p:cNvPr id="37892" name="Line 4">
            <a:extLst>
              <a:ext uri="{FF2B5EF4-FFF2-40B4-BE49-F238E27FC236}">
                <a16:creationId xmlns:a16="http://schemas.microsoft.com/office/drawing/2014/main" id="{E5C99954-92C5-4CC7-B213-13B75D74B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124200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Line 5">
            <a:extLst>
              <a:ext uri="{FF2B5EF4-FFF2-40B4-BE49-F238E27FC236}">
                <a16:creationId xmlns:a16="http://schemas.microsoft.com/office/drawing/2014/main" id="{D9DDAE96-A948-4355-82B8-924C4CBDC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648200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E9A4232B-DBED-4362-8D24-3242A710B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1631950"/>
            <a:ext cx="1600200" cy="144780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D4BA1710-EE96-431E-A08B-BC5DD0849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943600"/>
            <a:ext cx="2489200" cy="8509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Aristotle</a:t>
            </a:r>
            <a:br>
              <a:rPr lang="en-US" altLang="zh-CN" sz="2400">
                <a:latin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</a:rPr>
              <a:t>(ca. 384-322 B.C.)</a:t>
            </a:r>
          </a:p>
        </p:txBody>
      </p:sp>
      <p:pic>
        <p:nvPicPr>
          <p:cNvPr id="37896" name="Picture 8" descr="Aristotle">
            <a:extLst>
              <a:ext uri="{FF2B5EF4-FFF2-40B4-BE49-F238E27FC236}">
                <a16:creationId xmlns:a16="http://schemas.microsoft.com/office/drawing/2014/main" id="{1DED7A04-71F9-4038-9333-76822CAF9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3933825"/>
            <a:ext cx="1714500" cy="2085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7" name="Rectangle 9">
            <a:extLst>
              <a:ext uri="{FF2B5EF4-FFF2-40B4-BE49-F238E27FC236}">
                <a16:creationId xmlns:a16="http://schemas.microsoft.com/office/drawing/2014/main" id="{06E9CB0C-A8E8-46F9-AEBF-6A57D093F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3209925"/>
            <a:ext cx="1295400" cy="144780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B3A2C11-2360-428E-A357-CF359AB3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570B6BC-C036-4E22-9697-7E87C5DE0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 Inference Rules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1B6D1C9-65CF-4480-9EB9-45E1E61F1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651304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  <a:tabLst>
                <a:tab pos="3197225" algn="l"/>
              </a:tabLst>
            </a:pPr>
            <a:r>
              <a:rPr lang="en-US" altLang="zh-CN" dirty="0"/>
              <a:t>      </a:t>
            </a:r>
            <a:r>
              <a:rPr lang="en-US" altLang="zh-CN" i="1" dirty="0"/>
              <a:t>p	</a:t>
            </a:r>
            <a:r>
              <a:rPr lang="en-US" altLang="zh-CN" dirty="0"/>
              <a:t>Rule of Addition  </a:t>
            </a:r>
            <a:r>
              <a:rPr lang="zh-CN" altLang="en-US" dirty="0"/>
              <a:t>附加律</a:t>
            </a:r>
            <a:br>
              <a:rPr lang="en-US" altLang="zh-CN" i="1" dirty="0"/>
            </a:br>
            <a:r>
              <a:rPr lang="en-US" altLang="zh-CN" dirty="0">
                <a:sym typeface="Symbol" panose="05050102010706020507" pitchFamily="18" charset="2"/>
              </a:rPr>
              <a:t> </a:t>
            </a:r>
            <a:r>
              <a:rPr lang="en-US" altLang="zh-CN" i="1" dirty="0" err="1">
                <a:sym typeface="Symbol" panose="05050102010706020507" pitchFamily="18" charset="2"/>
              </a:rPr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sym typeface="Symbol" panose="05050102010706020507" pitchFamily="18" charset="2"/>
              </a:rPr>
              <a:t>q</a:t>
            </a:r>
            <a:endParaRPr lang="en-US" altLang="zh-CN" i="1" dirty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Char char="n"/>
              <a:tabLst>
                <a:tab pos="3197225" algn="l"/>
              </a:tabLst>
            </a:pPr>
            <a:r>
              <a:rPr lang="en-US" altLang="zh-CN" i="1" dirty="0">
                <a:sym typeface="Symbol" panose="05050102010706020507" pitchFamily="18" charset="2"/>
              </a:rPr>
              <a:t>  </a:t>
            </a:r>
            <a:r>
              <a:rPr lang="en-US" altLang="zh-CN" i="1" dirty="0" err="1">
                <a:sym typeface="Symbol" panose="05050102010706020507" pitchFamily="18" charset="2"/>
              </a:rPr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sym typeface="Symbol" panose="05050102010706020507" pitchFamily="18" charset="2"/>
              </a:rPr>
              <a:t>q</a:t>
            </a:r>
            <a:r>
              <a:rPr lang="en-US" altLang="zh-CN" i="1" dirty="0">
                <a:sym typeface="Symbol" panose="05050102010706020507" pitchFamily="18" charset="2"/>
              </a:rPr>
              <a:t>	</a:t>
            </a:r>
            <a:r>
              <a:rPr lang="en-US" altLang="zh-CN" dirty="0">
                <a:sym typeface="Symbol" panose="05050102010706020507" pitchFamily="18" charset="2"/>
              </a:rPr>
              <a:t>Rule of Simplification </a:t>
            </a:r>
            <a:r>
              <a:rPr lang="zh-CN" altLang="en-US" dirty="0">
                <a:sym typeface="Symbol" panose="05050102010706020507" pitchFamily="18" charset="2"/>
              </a:rPr>
              <a:t>化简律</a:t>
            </a:r>
            <a:br>
              <a:rPr lang="en-US" altLang="zh-CN" i="1" dirty="0">
                <a:sym typeface="Symbol" panose="05050102010706020507" pitchFamily="18" charset="2"/>
              </a:rPr>
            </a:b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 </a:t>
            </a:r>
            <a:r>
              <a:rPr lang="en-US" altLang="zh-CN" i="1" dirty="0">
                <a:sym typeface="Symbol" panose="05050102010706020507" pitchFamily="18" charset="2"/>
              </a:rPr>
              <a:t>p</a:t>
            </a:r>
          </a:p>
          <a:p>
            <a:pPr eaLnBrk="1" hangingPunct="1">
              <a:buFont typeface="Wingdings" panose="05000000000000000000" pitchFamily="2" charset="2"/>
              <a:buChar char="n"/>
              <a:tabLst>
                <a:tab pos="3197225" algn="l"/>
              </a:tabLst>
            </a:pPr>
            <a:r>
              <a:rPr lang="en-US" altLang="zh-CN" i="1" dirty="0">
                <a:sym typeface="Symbol" panose="05050102010706020507" pitchFamily="18" charset="2"/>
              </a:rPr>
              <a:t>       p	</a:t>
            </a:r>
            <a:r>
              <a:rPr lang="en-US" altLang="zh-CN" dirty="0">
                <a:sym typeface="Symbol" panose="05050102010706020507" pitchFamily="18" charset="2"/>
              </a:rPr>
              <a:t>Rule of Conjunction </a:t>
            </a:r>
            <a:r>
              <a:rPr lang="zh-CN" altLang="en-US" dirty="0">
                <a:sym typeface="Symbol" panose="05050102010706020507" pitchFamily="18" charset="2"/>
              </a:rPr>
              <a:t>合取律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en-US" altLang="zh-CN" dirty="0">
                <a:sym typeface="Symbol" panose="05050102010706020507" pitchFamily="18" charset="2"/>
              </a:rPr>
              <a:t>       </a:t>
            </a:r>
            <a:r>
              <a:rPr lang="en-US" altLang="zh-CN" i="1" dirty="0">
                <a:sym typeface="Symbol" panose="05050102010706020507" pitchFamily="18" charset="2"/>
              </a:rPr>
              <a:t>q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en-US" altLang="zh-CN" dirty="0">
                <a:sym typeface="Symbol" panose="05050102010706020507" pitchFamily="18" charset="2"/>
              </a:rPr>
              <a:t>  </a:t>
            </a:r>
            <a:r>
              <a:rPr lang="en-US" altLang="zh-CN" i="1" dirty="0" err="1">
                <a:sym typeface="Symbol" panose="05050102010706020507" pitchFamily="18" charset="2"/>
              </a:rPr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sym typeface="Symbol" panose="05050102010706020507" pitchFamily="18" charset="2"/>
              </a:rPr>
              <a:t>q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  <p:sp>
        <p:nvSpPr>
          <p:cNvPr id="33796" name="Line 4">
            <a:extLst>
              <a:ext uri="{FF2B5EF4-FFF2-40B4-BE49-F238E27FC236}">
                <a16:creationId xmlns:a16="http://schemas.microsoft.com/office/drawing/2014/main" id="{3A7B685D-BCFD-422E-8EC2-071607673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590800"/>
            <a:ext cx="1295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7" name="Line 5">
            <a:extLst>
              <a:ext uri="{FF2B5EF4-FFF2-40B4-BE49-F238E27FC236}">
                <a16:creationId xmlns:a16="http://schemas.microsoft.com/office/drawing/2014/main" id="{6CC3C51B-E7FA-4DB1-A0AF-D9A089210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657600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Line 6">
            <a:extLst>
              <a:ext uri="{FF2B5EF4-FFF2-40B4-BE49-F238E27FC236}">
                <a16:creationId xmlns:a16="http://schemas.microsoft.com/office/drawing/2014/main" id="{EC5B613B-B012-434A-865C-CB3775EDAF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181600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BF9AC835-ECA4-473C-A64D-E9917B4B5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00213"/>
            <a:ext cx="1447800" cy="99060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800" name="Rectangle 8">
            <a:extLst>
              <a:ext uri="{FF2B5EF4-FFF2-40B4-BE49-F238E27FC236}">
                <a16:creationId xmlns:a16="http://schemas.microsoft.com/office/drawing/2014/main" id="{A149783C-5C25-4A01-929D-7836AA771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781300"/>
            <a:ext cx="1219200" cy="99060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801" name="Rectangle 9">
            <a:extLst>
              <a:ext uri="{FF2B5EF4-FFF2-40B4-BE49-F238E27FC236}">
                <a16:creationId xmlns:a16="http://schemas.microsoft.com/office/drawing/2014/main" id="{69F19663-59BC-412B-B6FB-700DFA57F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933825"/>
            <a:ext cx="1600200" cy="144780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FA49D26-AEEB-49E2-81EA-5A78B1DF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326EF68-03C2-4C41-9E7E-005C651E2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Syllogism Inference Rules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75A540F-AF07-47E4-83FE-01FC11BCA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  <a:tabLst>
                <a:tab pos="2747963" algn="l"/>
              </a:tabLst>
            </a:pPr>
            <a:r>
              <a:rPr lang="en-US" altLang="zh-CN" b="1" i="1" dirty="0">
                <a:sym typeface="Symbol" panose="05050102010706020507" pitchFamily="18" charset="2"/>
              </a:rPr>
              <a:t>    p </a:t>
            </a:r>
            <a:r>
              <a:rPr lang="en-US" altLang="zh-CN" b="1" dirty="0">
                <a:sym typeface="Symbol" panose="05050102010706020507" pitchFamily="18" charset="2"/>
              </a:rPr>
              <a:t> </a:t>
            </a:r>
            <a:r>
              <a:rPr lang="en-US" altLang="zh-CN" b="1" i="1" dirty="0">
                <a:sym typeface="Symbol" panose="05050102010706020507" pitchFamily="18" charset="2"/>
              </a:rPr>
              <a:t>q	</a:t>
            </a:r>
            <a:r>
              <a:rPr lang="en-US" altLang="zh-CN" b="1" dirty="0">
                <a:sym typeface="Symbol" panose="05050102010706020507" pitchFamily="18" charset="2"/>
              </a:rPr>
              <a:t>Resolution</a:t>
            </a:r>
            <a:br>
              <a:rPr lang="en-US" altLang="zh-CN" b="1" dirty="0">
                <a:sym typeface="Symbol" panose="05050102010706020507" pitchFamily="18" charset="2"/>
              </a:rPr>
            </a:br>
            <a:r>
              <a:rPr lang="en-US" altLang="zh-CN" b="1" dirty="0">
                <a:sym typeface="Symbol" panose="05050102010706020507" pitchFamily="18" charset="2"/>
              </a:rPr>
              <a:t>  </a:t>
            </a:r>
            <a:r>
              <a:rPr lang="en-US" altLang="zh-CN" b="1" i="1" dirty="0">
                <a:sym typeface="Symbol" panose="05050102010706020507" pitchFamily="18" charset="2"/>
              </a:rPr>
              <a:t>p </a:t>
            </a:r>
            <a:r>
              <a:rPr lang="en-US" altLang="zh-CN" b="1" dirty="0">
                <a:sym typeface="Symbol" panose="05050102010706020507" pitchFamily="18" charset="2"/>
              </a:rPr>
              <a:t> </a:t>
            </a:r>
            <a:r>
              <a:rPr lang="en-US" altLang="zh-CN" b="1" i="1" dirty="0">
                <a:sym typeface="Symbol" panose="05050102010706020507" pitchFamily="18" charset="2"/>
              </a:rPr>
              <a:t>r 	</a:t>
            </a:r>
            <a:r>
              <a:rPr lang="zh-CN" altLang="en-US" b="1" dirty="0">
                <a:sym typeface="Symbol" panose="05050102010706020507" pitchFamily="18" charset="2"/>
              </a:rPr>
              <a:t>消解原理</a:t>
            </a:r>
            <a:br>
              <a:rPr lang="zh-CN" altLang="en-US" b="1" i="1" dirty="0">
                <a:sym typeface="Symbol" panose="05050102010706020507" pitchFamily="18" charset="2"/>
              </a:rPr>
            </a:br>
            <a:r>
              <a:rPr lang="zh-CN" altLang="en-US" b="1" dirty="0">
                <a:sym typeface="Symbol" panose="05050102010706020507" pitchFamily="18" charset="2"/>
              </a:rPr>
              <a:t> </a:t>
            </a:r>
            <a:r>
              <a:rPr lang="en-US" altLang="zh-CN" b="1" i="1" dirty="0">
                <a:sym typeface="Symbol" panose="05050102010706020507" pitchFamily="18" charset="2"/>
              </a:rPr>
              <a:t>q </a:t>
            </a:r>
            <a:r>
              <a:rPr lang="en-US" altLang="zh-CN" b="1" dirty="0">
                <a:sym typeface="Symbol" panose="05050102010706020507" pitchFamily="18" charset="2"/>
              </a:rPr>
              <a:t> </a:t>
            </a:r>
            <a:r>
              <a:rPr lang="en-US" altLang="zh-CN" b="1" i="1" dirty="0">
                <a:sym typeface="Symbol" panose="05050102010706020507" pitchFamily="18" charset="2"/>
              </a:rPr>
              <a:t>r </a:t>
            </a:r>
          </a:p>
        </p:txBody>
      </p:sp>
      <p:sp>
        <p:nvSpPr>
          <p:cNvPr id="39940" name="Line 4">
            <a:extLst>
              <a:ext uri="{FF2B5EF4-FFF2-40B4-BE49-F238E27FC236}">
                <a16:creationId xmlns:a16="http://schemas.microsoft.com/office/drawing/2014/main" id="{9AA5D56B-0C51-401B-B0A9-D7578EE304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2708275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1" name="Rectangle 6">
            <a:extLst>
              <a:ext uri="{FF2B5EF4-FFF2-40B4-BE49-F238E27FC236}">
                <a16:creationId xmlns:a16="http://schemas.microsoft.com/office/drawing/2014/main" id="{D7EF117B-F2AC-466B-97F0-6367D980C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13" y="1417638"/>
            <a:ext cx="1600200" cy="2016125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692B766-87BF-4563-9EE8-0C6FBB70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9C1E0E5-A8AF-47F9-909E-FA1810FA6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Formal Proofs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D8545E9-5DC4-4DE8-A1BB-D328BCAEB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A formal proof of a conclusion </a:t>
            </a:r>
            <a:r>
              <a:rPr lang="en-US" altLang="zh-CN" i="1" dirty="0"/>
              <a:t>C</a:t>
            </a:r>
            <a:r>
              <a:rPr lang="en-US" altLang="zh-CN" dirty="0"/>
              <a:t>, given premises </a:t>
            </a:r>
            <a:r>
              <a:rPr lang="en-US" altLang="zh-CN" i="1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p</a:t>
            </a:r>
            <a:r>
              <a:rPr lang="en-US" altLang="zh-CN" baseline="-25000" dirty="0"/>
              <a:t>2</a:t>
            </a:r>
            <a:r>
              <a:rPr lang="en-US" altLang="zh-CN" i="1" dirty="0"/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…</a:t>
            </a:r>
            <a:r>
              <a:rPr lang="en-US" altLang="zh-CN" dirty="0"/>
              <a:t>,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, consists of a sequence of </a:t>
            </a:r>
            <a:r>
              <a:rPr lang="en-US" altLang="zh-CN" i="1" dirty="0"/>
              <a:t>steps</a:t>
            </a:r>
            <a:r>
              <a:rPr lang="en-US" altLang="zh-CN" dirty="0"/>
              <a:t>, each of which applies some inference rule to premises or previously-proven statements (</a:t>
            </a:r>
            <a:r>
              <a:rPr lang="en-US" altLang="zh-CN" i="1" dirty="0"/>
              <a:t>antecedents</a:t>
            </a:r>
            <a:r>
              <a:rPr lang="en-US" altLang="zh-CN" dirty="0"/>
              <a:t>) to yield a new true statement (the </a:t>
            </a:r>
            <a:r>
              <a:rPr lang="en-US" altLang="zh-CN" i="1" dirty="0"/>
              <a:t>consequent</a:t>
            </a:r>
            <a:r>
              <a:rPr lang="en-US" altLang="zh-CN" dirty="0"/>
              <a:t>).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A proof demonstrates that </a:t>
            </a:r>
            <a:r>
              <a:rPr lang="en-US" altLang="zh-CN" i="1" dirty="0"/>
              <a:t>if</a:t>
            </a:r>
            <a:r>
              <a:rPr lang="en-US" altLang="zh-CN" dirty="0"/>
              <a:t> the premises are true, </a:t>
            </a:r>
            <a:r>
              <a:rPr lang="en-US" altLang="zh-CN" i="1" dirty="0"/>
              <a:t>then</a:t>
            </a:r>
            <a:r>
              <a:rPr lang="en-US" altLang="zh-CN" dirty="0"/>
              <a:t> the conclusion is true.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79FD575-76E6-47D5-A6EE-7A045AC1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7F9E113-624F-4946-9B78-0894EC76C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Rules of inference to Build Arguments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3A7E7389-3D65-4FC5-A331-061C72E975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The steps of arguments are displayed on separate lines, with the reason for each step explicitly stated.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7F8939-1400-476A-AF61-ECDDF9DC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A098B9A-5935-4327-8A0F-97998A973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Formal Proof</a:t>
            </a:r>
            <a:b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Example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841AE83-3FAD-45DE-AFD1-FBA941907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Suppose we have the following premises: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“It is not sunny and it is cold.”</a:t>
            </a:r>
            <a:b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“We will swim only if it is sunny.”</a:t>
            </a:r>
            <a:b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“If we do not swim, then we will canoe.”</a:t>
            </a:r>
            <a:b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“If we canoe, then we will be home early.”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Given these premises, prove the theorem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“We will be home early”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using inference rules.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F76EEB-BEB9-432D-A6BD-DC850B81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3C54F7C-56A9-4B23-9D18-873AF7C76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Proof Example 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cont.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24D5A6C-DBBB-44B0-88E7-274A1F57D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Let us adopt the following abbreviations: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i="1" dirty="0"/>
              <a:t>sunny </a:t>
            </a:r>
            <a:r>
              <a:rPr lang="en-US" altLang="zh-CN" dirty="0"/>
              <a:t>= </a:t>
            </a:r>
            <a:r>
              <a:rPr lang="en-US" altLang="zh-CN" dirty="0">
                <a:latin typeface="Times New Roman" panose="02020603050405020304" pitchFamily="18" charset="0"/>
              </a:rPr>
              <a:t>“</a:t>
            </a:r>
            <a:r>
              <a:rPr lang="en-US" altLang="zh-CN" dirty="0"/>
              <a:t>It is sunny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r>
              <a:rPr lang="en-US" altLang="zh-CN" dirty="0"/>
              <a:t>; </a:t>
            </a:r>
            <a:r>
              <a:rPr lang="en-US" altLang="zh-CN" i="1" dirty="0"/>
              <a:t>cold </a:t>
            </a:r>
            <a:r>
              <a:rPr lang="en-US" altLang="zh-CN" dirty="0"/>
              <a:t>= </a:t>
            </a:r>
            <a:r>
              <a:rPr lang="en-US" altLang="zh-CN" dirty="0">
                <a:latin typeface="Times New Roman" panose="02020603050405020304" pitchFamily="18" charset="0"/>
              </a:rPr>
              <a:t>“</a:t>
            </a:r>
            <a:r>
              <a:rPr lang="en-US" altLang="zh-CN" dirty="0"/>
              <a:t>It is cold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r>
              <a:rPr lang="en-US" altLang="zh-CN" dirty="0"/>
              <a:t>; </a:t>
            </a:r>
            <a:br>
              <a:rPr lang="en-US" altLang="zh-CN" dirty="0"/>
            </a:br>
            <a:r>
              <a:rPr lang="en-US" altLang="zh-CN" i="1" dirty="0"/>
              <a:t>swim </a:t>
            </a:r>
            <a:r>
              <a:rPr lang="en-US" altLang="zh-CN" dirty="0"/>
              <a:t>= </a:t>
            </a:r>
            <a:r>
              <a:rPr lang="en-US" altLang="zh-CN" dirty="0">
                <a:latin typeface="Times New Roman" panose="02020603050405020304" pitchFamily="18" charset="0"/>
              </a:rPr>
              <a:t>“</a:t>
            </a:r>
            <a:r>
              <a:rPr lang="en-US" altLang="zh-CN" dirty="0"/>
              <a:t>We will swim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r>
              <a:rPr lang="en-US" altLang="zh-CN" dirty="0"/>
              <a:t>; </a:t>
            </a:r>
            <a:r>
              <a:rPr lang="en-US" altLang="zh-CN" i="1" dirty="0"/>
              <a:t>canoe </a:t>
            </a:r>
            <a:r>
              <a:rPr lang="en-US" altLang="zh-CN" dirty="0"/>
              <a:t>= </a:t>
            </a:r>
            <a:r>
              <a:rPr lang="en-US" altLang="zh-CN" dirty="0">
                <a:latin typeface="Times New Roman" panose="02020603050405020304" pitchFamily="18" charset="0"/>
              </a:rPr>
              <a:t>“</a:t>
            </a:r>
            <a:r>
              <a:rPr lang="en-US" altLang="zh-CN" dirty="0"/>
              <a:t>We will canoe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r>
              <a:rPr lang="en-US" altLang="zh-CN" dirty="0"/>
              <a:t>; </a:t>
            </a:r>
            <a:r>
              <a:rPr lang="en-US" altLang="zh-CN" i="1" dirty="0"/>
              <a:t>early </a:t>
            </a:r>
            <a:r>
              <a:rPr lang="en-US" altLang="zh-CN" dirty="0"/>
              <a:t>= </a:t>
            </a:r>
            <a:r>
              <a:rPr lang="en-US" altLang="zh-CN" dirty="0">
                <a:latin typeface="Times New Roman" panose="02020603050405020304" pitchFamily="18" charset="0"/>
              </a:rPr>
              <a:t>“</a:t>
            </a:r>
            <a:r>
              <a:rPr lang="en-US" altLang="zh-CN" dirty="0"/>
              <a:t>We will be home early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r>
              <a:rPr lang="en-US" altLang="zh-CN" dirty="0"/>
              <a:t>.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Then, the premises can be written as:</a:t>
            </a:r>
            <a:br>
              <a:rPr lang="en-US" altLang="zh-CN" dirty="0"/>
            </a:br>
            <a:r>
              <a:rPr lang="en-US" altLang="zh-CN" dirty="0"/>
              <a:t>(1)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sunny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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cold</a:t>
            </a:r>
            <a:r>
              <a:rPr lang="en-US" altLang="zh-CN" dirty="0">
                <a:sym typeface="Symbol" panose="05050102010706020507" pitchFamily="18" charset="2"/>
              </a:rPr>
              <a:t> (2)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swim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sunny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en-US" altLang="zh-CN" dirty="0">
                <a:sym typeface="Symbol" panose="05050102010706020507" pitchFamily="18" charset="2"/>
              </a:rPr>
              <a:t>(3)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swim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canoe</a:t>
            </a:r>
            <a:r>
              <a:rPr lang="en-US" altLang="zh-CN" dirty="0">
                <a:sym typeface="Symbol" panose="05050102010706020507" pitchFamily="18" charset="2"/>
              </a:rPr>
              <a:t> (4)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canoe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early</a:t>
            </a:r>
            <a:endParaRPr lang="en-US" altLang="zh-CN" dirty="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48EABF-E0AB-4259-A1AD-CAED63DC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CAD6D74-66DC-4811-8F24-9BB730006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Proof Example 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C9981C93-96A1-4C68-B4FC-CA72EB71B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tabLst>
                <a:tab pos="3660775" algn="l"/>
              </a:tabLst>
            </a:pPr>
            <a:r>
              <a:rPr lang="en-US" altLang="zh-CN" sz="2800" u="sng" dirty="0"/>
              <a:t>Step</a:t>
            </a:r>
            <a:r>
              <a:rPr lang="en-US" altLang="zh-CN" sz="2800" dirty="0"/>
              <a:t>	</a:t>
            </a:r>
            <a:r>
              <a:rPr lang="en-US" altLang="zh-CN" sz="2800" u="sng" dirty="0"/>
              <a:t>Reason</a:t>
            </a:r>
            <a:br>
              <a:rPr lang="en-US" altLang="zh-CN" sz="2800" dirty="0"/>
            </a:br>
            <a:r>
              <a:rPr lang="en-US" altLang="zh-CN" sz="2800" dirty="0"/>
              <a:t>1. </a:t>
            </a: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solidFill>
                  <a:schemeClr val="accent2"/>
                </a:solidFill>
                <a:sym typeface="Symbol" panose="05050102010706020507" pitchFamily="18" charset="2"/>
              </a:rPr>
              <a:t>sunny</a:t>
            </a: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  </a:t>
            </a:r>
            <a:r>
              <a:rPr lang="en-US" altLang="zh-CN" sz="2800" i="1" dirty="0">
                <a:solidFill>
                  <a:schemeClr val="accent2"/>
                </a:solidFill>
                <a:sym typeface="Symbol" panose="05050102010706020507" pitchFamily="18" charset="2"/>
              </a:rPr>
              <a:t>cold</a:t>
            </a:r>
            <a:r>
              <a:rPr lang="en-US" altLang="zh-CN" sz="2800" dirty="0">
                <a:sym typeface="Symbol" panose="05050102010706020507" pitchFamily="18" charset="2"/>
              </a:rPr>
              <a:t> 	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Premise #1.</a:t>
            </a:r>
            <a:br>
              <a:rPr lang="en-US" altLang="zh-CN" sz="2800" dirty="0">
                <a:sym typeface="Symbol" panose="05050102010706020507" pitchFamily="18" charset="2"/>
              </a:rPr>
            </a:br>
            <a:r>
              <a:rPr lang="en-US" altLang="zh-CN" sz="2800" dirty="0">
                <a:sym typeface="Symbol" panose="05050102010706020507" pitchFamily="18" charset="2"/>
              </a:rPr>
              <a:t>2. </a:t>
            </a: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solidFill>
                  <a:schemeClr val="accent2"/>
                </a:solidFill>
                <a:sym typeface="Symbol" panose="05050102010706020507" pitchFamily="18" charset="2"/>
              </a:rPr>
              <a:t>sunny</a:t>
            </a:r>
            <a:r>
              <a:rPr lang="en-US" altLang="zh-CN" sz="2800" i="1" dirty="0">
                <a:sym typeface="Symbol" panose="05050102010706020507" pitchFamily="18" charset="2"/>
              </a:rPr>
              <a:t>	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Simplification of 1.</a:t>
            </a:r>
            <a:br>
              <a:rPr lang="en-US" altLang="zh-CN" sz="2800" dirty="0">
                <a:sym typeface="Symbol" panose="05050102010706020507" pitchFamily="18" charset="2"/>
              </a:rPr>
            </a:br>
            <a:r>
              <a:rPr lang="en-US" altLang="zh-CN" sz="2800" dirty="0">
                <a:sym typeface="Symbol" panose="05050102010706020507" pitchFamily="18" charset="2"/>
              </a:rPr>
              <a:t>3. </a:t>
            </a:r>
            <a:r>
              <a:rPr lang="en-US" altLang="zh-CN" sz="28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swim</a:t>
            </a:r>
            <a:r>
              <a:rPr lang="en-US" altLang="zh-CN" sz="2800" dirty="0" err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sunny</a:t>
            </a:r>
            <a:r>
              <a:rPr lang="en-US" altLang="zh-CN" sz="2800" i="1" dirty="0">
                <a:sym typeface="Symbol" panose="05050102010706020507" pitchFamily="18" charset="2"/>
              </a:rPr>
              <a:t>	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Premise #2.</a:t>
            </a:r>
            <a:br>
              <a:rPr lang="en-US" altLang="zh-CN" sz="2800" dirty="0">
                <a:sym typeface="Symbol" panose="05050102010706020507" pitchFamily="18" charset="2"/>
              </a:rPr>
            </a:br>
            <a:r>
              <a:rPr lang="en-US" altLang="zh-CN" sz="2800" dirty="0">
                <a:sym typeface="Symbol" panose="05050102010706020507" pitchFamily="18" charset="2"/>
              </a:rPr>
              <a:t>4. </a:t>
            </a: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solidFill>
                  <a:schemeClr val="accent2"/>
                </a:solidFill>
                <a:sym typeface="Symbol" panose="05050102010706020507" pitchFamily="18" charset="2"/>
              </a:rPr>
              <a:t>swim</a:t>
            </a:r>
            <a:r>
              <a:rPr lang="en-US" altLang="zh-CN" sz="2800" dirty="0">
                <a:sym typeface="Symbol" panose="05050102010706020507" pitchFamily="18" charset="2"/>
              </a:rPr>
              <a:t>	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Modus </a:t>
            </a:r>
            <a:r>
              <a:rPr lang="en-US" altLang="zh-CN" sz="2800" dirty="0" err="1">
                <a:solidFill>
                  <a:srgbClr val="006600"/>
                </a:solidFill>
                <a:sym typeface="Symbol" panose="05050102010706020507" pitchFamily="18" charset="2"/>
              </a:rPr>
              <a:t>tollens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 on 2,3.</a:t>
            </a:r>
            <a:br>
              <a:rPr lang="en-US" altLang="zh-CN" sz="2800" dirty="0">
                <a:sym typeface="Symbol" panose="05050102010706020507" pitchFamily="18" charset="2"/>
              </a:rPr>
            </a:br>
            <a:r>
              <a:rPr lang="en-US" altLang="zh-CN" sz="2800" dirty="0">
                <a:sym typeface="Symbol" panose="05050102010706020507" pitchFamily="18" charset="2"/>
              </a:rPr>
              <a:t>5. </a:t>
            </a: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swim</a:t>
            </a:r>
            <a:r>
              <a:rPr lang="en-US" altLang="zh-CN" sz="2800" dirty="0" err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canoe</a:t>
            </a:r>
            <a:r>
              <a:rPr lang="en-US" altLang="zh-CN" sz="2800" dirty="0">
                <a:sym typeface="Symbol" panose="05050102010706020507" pitchFamily="18" charset="2"/>
              </a:rPr>
              <a:t> 	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Premise #3.</a:t>
            </a:r>
            <a:br>
              <a:rPr lang="en-US" altLang="zh-CN" sz="2800" dirty="0">
                <a:sym typeface="Symbol" panose="05050102010706020507" pitchFamily="18" charset="2"/>
              </a:rPr>
            </a:br>
            <a:r>
              <a:rPr lang="en-US" altLang="zh-CN" sz="2800" dirty="0">
                <a:sym typeface="Symbol" panose="05050102010706020507" pitchFamily="18" charset="2"/>
              </a:rPr>
              <a:t>6. </a:t>
            </a:r>
            <a:r>
              <a:rPr lang="en-US" altLang="zh-CN" sz="2800" i="1" dirty="0">
                <a:solidFill>
                  <a:schemeClr val="accent2"/>
                </a:solidFill>
                <a:sym typeface="Symbol" panose="05050102010706020507" pitchFamily="18" charset="2"/>
              </a:rPr>
              <a:t>canoe</a:t>
            </a:r>
            <a:r>
              <a:rPr lang="en-US" altLang="zh-CN" sz="2800" dirty="0">
                <a:sym typeface="Symbol" panose="05050102010706020507" pitchFamily="18" charset="2"/>
              </a:rPr>
              <a:t>	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Modus ponens on 4,5.</a:t>
            </a:r>
            <a:br>
              <a:rPr lang="en-US" altLang="zh-CN" sz="2800" dirty="0">
                <a:sym typeface="Symbol" panose="05050102010706020507" pitchFamily="18" charset="2"/>
              </a:rPr>
            </a:br>
            <a:r>
              <a:rPr lang="en-US" altLang="zh-CN" sz="2800" dirty="0">
                <a:sym typeface="Symbol" panose="05050102010706020507" pitchFamily="18" charset="2"/>
              </a:rPr>
              <a:t>7. </a:t>
            </a:r>
            <a:r>
              <a:rPr lang="en-US" altLang="zh-CN" sz="28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canoe</a:t>
            </a:r>
            <a:r>
              <a:rPr lang="en-US" altLang="zh-CN" sz="2800" dirty="0" err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early</a:t>
            </a:r>
            <a:r>
              <a:rPr lang="en-US" altLang="zh-CN" sz="2800" i="1" dirty="0">
                <a:sym typeface="Symbol" panose="05050102010706020507" pitchFamily="18" charset="2"/>
              </a:rPr>
              <a:t>	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Premise #4.</a:t>
            </a:r>
            <a:b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</a:br>
            <a:r>
              <a:rPr lang="en-US" altLang="zh-CN" sz="2800" dirty="0">
                <a:sym typeface="Symbol" panose="05050102010706020507" pitchFamily="18" charset="2"/>
              </a:rPr>
              <a:t>8. </a:t>
            </a:r>
            <a:r>
              <a:rPr lang="en-US" altLang="zh-CN" sz="2800" i="1" dirty="0">
                <a:solidFill>
                  <a:schemeClr val="accent2"/>
                </a:solidFill>
                <a:sym typeface="Symbol" panose="05050102010706020507" pitchFamily="18" charset="2"/>
              </a:rPr>
              <a:t>early</a:t>
            </a:r>
            <a:r>
              <a:rPr lang="en-US" altLang="zh-CN" sz="2800" dirty="0">
                <a:sym typeface="Symbol" panose="05050102010706020507" pitchFamily="18" charset="2"/>
              </a:rPr>
              <a:t>	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Modus ponens on 6,7.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FA726B4-6D42-45FE-BDE3-E99785F1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6EAB7A4-A89C-44AD-89EA-4B5FED4D2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  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574A4968-4116-4291-B2DA-FC0224E32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Show that the hypotheses “If you send me an e-mail message, then I will finish writing the program,” “If you do not send me an e-mail message, then I will go to sleep early,” and “If I go to sleep early, then I will wake up feeling refreshed” lead to the conclusion “If I do not finish writing the program, then I will wake up feeling refreshed.”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AB00D2-6B69-476E-9CD2-F81ABBD7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EE056F8-9E33-4DA2-BC10-40608CD2B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Argument(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04D23B8-15E8-4F19-9E04-D3D8698E0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dirty="0"/>
              <a:t>A sequence of statements that end with a conclusion.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dirty="0"/>
              <a:t>“If you have a current password, then you can log onto the network.”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dirty="0"/>
              <a:t>“You have a current password.”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dirty="0"/>
              <a:t>Therefore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dirty="0"/>
              <a:t>“You can log onto the network.”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C1CD27B-488B-4762-A802-AEEF3C42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FC58249-806C-4CAF-8733-7BE9C0A504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5463" y="6508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Proof Example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A7B3ED2-7FA2-40A5-85EB-9A36A0B2DC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850" y="3585642"/>
            <a:ext cx="8839646" cy="3083718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3660775" algn="l"/>
              </a:tabLst>
            </a:pPr>
            <a:r>
              <a:rPr lang="en-US" altLang="zh-CN" sz="2800" b="1" u="sng" dirty="0"/>
              <a:t>Step</a:t>
            </a:r>
            <a:r>
              <a:rPr lang="en-US" altLang="zh-CN" sz="2800" b="1" dirty="0"/>
              <a:t>	</a:t>
            </a:r>
            <a:r>
              <a:rPr lang="en-US" altLang="zh-CN" sz="2800" b="1" u="sng" dirty="0"/>
              <a:t>Reason</a:t>
            </a:r>
            <a:br>
              <a:rPr lang="en-US" altLang="zh-CN" sz="2800" dirty="0"/>
            </a:br>
            <a:r>
              <a:rPr lang="en-US" altLang="zh-CN" sz="2800" dirty="0"/>
              <a:t>1. </a:t>
            </a: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p  q</a:t>
            </a:r>
            <a:r>
              <a:rPr lang="en-US" altLang="zh-CN" sz="2800" dirty="0">
                <a:sym typeface="Symbol" panose="05050102010706020507" pitchFamily="18" charset="2"/>
              </a:rPr>
              <a:t> 	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Premise #1.</a:t>
            </a:r>
            <a:br>
              <a:rPr lang="en-US" altLang="zh-CN" sz="2800" dirty="0">
                <a:sym typeface="Symbol" panose="05050102010706020507" pitchFamily="18" charset="2"/>
              </a:rPr>
            </a:br>
            <a:r>
              <a:rPr lang="en-US" altLang="zh-CN" sz="2800" dirty="0">
                <a:sym typeface="Symbol" panose="05050102010706020507" pitchFamily="18" charset="2"/>
              </a:rPr>
              <a:t>2. </a:t>
            </a: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  p </a:t>
            </a:r>
            <a:r>
              <a:rPr lang="en-US" altLang="zh-CN" sz="2800" i="1" dirty="0">
                <a:sym typeface="Symbol" panose="05050102010706020507" pitchFamily="18" charset="2"/>
              </a:rPr>
              <a:t>	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Contrapositive of 1.</a:t>
            </a:r>
            <a:br>
              <a:rPr lang="en-US" altLang="zh-CN" sz="2800" dirty="0">
                <a:sym typeface="Symbol" panose="05050102010706020507" pitchFamily="18" charset="2"/>
              </a:rPr>
            </a:br>
            <a:r>
              <a:rPr lang="en-US" altLang="zh-CN" sz="2800" dirty="0">
                <a:sym typeface="Symbol" panose="05050102010706020507" pitchFamily="18" charset="2"/>
              </a:rPr>
              <a:t>3. </a:t>
            </a: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 p </a:t>
            </a:r>
            <a:r>
              <a:rPr lang="en-US" altLang="zh-CN" sz="2800" i="1" dirty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i="1" dirty="0">
                <a:sym typeface="Symbol" panose="05050102010706020507" pitchFamily="18" charset="2"/>
              </a:rPr>
              <a:t>	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Premise #2.</a:t>
            </a:r>
            <a:br>
              <a:rPr lang="en-US" altLang="zh-CN" sz="2800" dirty="0">
                <a:sym typeface="Symbol" panose="05050102010706020507" pitchFamily="18" charset="2"/>
              </a:rPr>
            </a:br>
            <a:r>
              <a:rPr lang="en-US" altLang="zh-CN" sz="2800" dirty="0">
                <a:sym typeface="Symbol" panose="05050102010706020507" pitchFamily="18" charset="2"/>
              </a:rPr>
              <a:t>4. </a:t>
            </a: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 </a:t>
            </a:r>
            <a:r>
              <a:rPr lang="en-US" altLang="zh-CN" sz="2800" dirty="0" err="1">
                <a:solidFill>
                  <a:schemeClr val="accent2"/>
                </a:solidFill>
                <a:sym typeface="Symbol" panose="05050102010706020507" pitchFamily="18" charset="2"/>
              </a:rPr>
              <a:t>q</a:t>
            </a:r>
            <a:r>
              <a:rPr lang="en-US" altLang="zh-CN" sz="28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i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                   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Hypothetical syllogism using 2,3.</a:t>
            </a:r>
            <a:br>
              <a:rPr lang="en-US" altLang="zh-CN" sz="2800" dirty="0">
                <a:sym typeface="Symbol" panose="05050102010706020507" pitchFamily="18" charset="2"/>
              </a:rPr>
            </a:br>
            <a:r>
              <a:rPr lang="en-US" altLang="zh-CN" sz="2800" dirty="0">
                <a:sym typeface="Symbol" panose="05050102010706020507" pitchFamily="18" charset="2"/>
              </a:rPr>
              <a:t>5. </a:t>
            </a:r>
            <a:r>
              <a:rPr lang="en-US" altLang="zh-CN" sz="2800" dirty="0" err="1">
                <a:solidFill>
                  <a:schemeClr val="accent2"/>
                </a:solidFill>
                <a:sym typeface="Symbol" panose="05050102010706020507" pitchFamily="18" charset="2"/>
              </a:rPr>
              <a:t>r</a:t>
            </a:r>
            <a:r>
              <a:rPr lang="en-US" altLang="zh-CN" sz="28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	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Premise #3.</a:t>
            </a:r>
            <a:br>
              <a:rPr lang="en-US" altLang="zh-CN" sz="2800" dirty="0">
                <a:sym typeface="Symbol" panose="05050102010706020507" pitchFamily="18" charset="2"/>
              </a:rPr>
            </a:br>
            <a:r>
              <a:rPr lang="en-US" altLang="zh-CN" sz="2800" dirty="0">
                <a:sym typeface="Symbol" panose="05050102010706020507" pitchFamily="18" charset="2"/>
              </a:rPr>
              <a:t>6. </a:t>
            </a: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 q </a:t>
            </a:r>
            <a:r>
              <a:rPr lang="en-US" altLang="zh-CN" sz="2800" i="1" dirty="0">
                <a:solidFill>
                  <a:schemeClr val="accent2"/>
                </a:solidFill>
                <a:sym typeface="Symbol" panose="05050102010706020507" pitchFamily="18" charset="2"/>
              </a:rPr>
              <a:t>s </a:t>
            </a:r>
            <a:r>
              <a:rPr lang="en-US" altLang="zh-CN" sz="2800" dirty="0">
                <a:sym typeface="Symbol" panose="05050102010706020507" pitchFamily="18" charset="2"/>
              </a:rPr>
              <a:t>                   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Hypothetical syllogism using 4,5.</a:t>
            </a:r>
            <a:br>
              <a:rPr lang="en-US" altLang="zh-CN" sz="2800" dirty="0">
                <a:sym typeface="Symbol" panose="05050102010706020507" pitchFamily="18" charset="2"/>
              </a:rPr>
            </a:b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60420" name="矩形 1">
            <a:extLst>
              <a:ext uri="{FF2B5EF4-FFF2-40B4-BE49-F238E27FC236}">
                <a16:creationId xmlns:a16="http://schemas.microsoft.com/office/drawing/2014/main" id="{186691E3-938B-438D-A893-42C3A0E2B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" y="1196975"/>
            <a:ext cx="804703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p: you send me an e-mail message.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q: I will finish writing the program.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r: I will go to sleep early.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s: I will wake up feeling refreshed.</a:t>
            </a:r>
            <a:endParaRPr lang="zh-CN" altLang="en-US" sz="2800" dirty="0"/>
          </a:p>
        </p:txBody>
      </p:sp>
      <p:sp>
        <p:nvSpPr>
          <p:cNvPr id="60421" name="矩形 2">
            <a:extLst>
              <a:ext uri="{FF2B5EF4-FFF2-40B4-BE49-F238E27FC236}">
                <a16:creationId xmlns:a16="http://schemas.microsoft.com/office/drawing/2014/main" id="{9B831838-BAB6-42A7-B22C-969F2181F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065463"/>
            <a:ext cx="12382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sym typeface="Symbol" panose="05050102010706020507" pitchFamily="18" charset="2"/>
              </a:rPr>
              <a:t>p  q</a:t>
            </a:r>
            <a:r>
              <a:rPr lang="en-US" altLang="zh-CN" sz="2800">
                <a:sym typeface="Symbol" panose="05050102010706020507" pitchFamily="18" charset="2"/>
              </a:rPr>
              <a:t> </a:t>
            </a:r>
            <a:endParaRPr lang="zh-CN" altLang="en-US" sz="2800"/>
          </a:p>
        </p:txBody>
      </p:sp>
      <p:sp>
        <p:nvSpPr>
          <p:cNvPr id="60422" name="矩形 3">
            <a:extLst>
              <a:ext uri="{FF2B5EF4-FFF2-40B4-BE49-F238E27FC236}">
                <a16:creationId xmlns:a16="http://schemas.microsoft.com/office/drawing/2014/main" id="{E7C6ADEE-64F4-4B6C-89C9-E4C403682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3087688"/>
            <a:ext cx="13144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 p </a:t>
            </a:r>
            <a:r>
              <a:rPr lang="en-US" altLang="zh-CN" sz="2800" i="1" dirty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endParaRPr lang="zh-CN" altLang="en-US" sz="2800" dirty="0"/>
          </a:p>
        </p:txBody>
      </p:sp>
      <p:sp>
        <p:nvSpPr>
          <p:cNvPr id="60423" name="矩形 4">
            <a:extLst>
              <a:ext uri="{FF2B5EF4-FFF2-40B4-BE49-F238E27FC236}">
                <a16:creationId xmlns:a16="http://schemas.microsoft.com/office/drawing/2014/main" id="{873EED13-CE08-4A32-985B-4A167B61E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163" y="3087688"/>
            <a:ext cx="838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sym typeface="Symbol" panose="05050102010706020507" pitchFamily="18" charset="2"/>
              </a:rPr>
              <a:t>r</a:t>
            </a:r>
            <a:r>
              <a:rPr lang="en-US" altLang="zh-CN" sz="2800" i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endParaRPr lang="zh-CN" altLang="en-US" sz="2800"/>
          </a:p>
        </p:txBody>
      </p:sp>
      <p:sp>
        <p:nvSpPr>
          <p:cNvPr id="60424" name="矩形 5">
            <a:extLst>
              <a:ext uri="{FF2B5EF4-FFF2-40B4-BE49-F238E27FC236}">
                <a16:creationId xmlns:a16="http://schemas.microsoft.com/office/drawing/2014/main" id="{9CBD550A-B883-484F-8553-AFBD97F0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963" y="3095625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sym typeface="Symbol" panose="05050102010706020507" pitchFamily="18" charset="2"/>
              </a:rPr>
              <a:t> q </a:t>
            </a:r>
            <a:r>
              <a:rPr lang="en-US" altLang="zh-CN" sz="2800" i="1">
                <a:solidFill>
                  <a:schemeClr val="accent2"/>
                </a:solidFill>
                <a:sym typeface="Symbol" panose="05050102010706020507" pitchFamily="18" charset="2"/>
              </a:rPr>
              <a:t>s </a:t>
            </a:r>
            <a:endParaRPr lang="zh-CN" altLang="en-US" sz="280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0B6514-04C4-44B0-ABFA-0DC80E61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6EAB7A4-A89C-44AD-89EA-4B5FED4D2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  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574A4968-4116-4291-B2DA-FC0224E32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800" kern="1200" dirty="0">
                <a:latin typeface="Arial" panose="020B0604020202020204" pitchFamily="34" charset="0"/>
                <a:ea typeface="宋体" panose="02010600030101010101" pitchFamily="2" charset="-122"/>
              </a:rPr>
              <a:t>Show that the premises (p ∧ q) ∨ r and r → s imply the conclusion p ∨ s.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STIXGeneral-Regular"/>
              </a:rPr>
              <a:t>Proof:</a:t>
            </a:r>
          </a:p>
          <a:p>
            <a:pPr marL="0" indent="0" algn="l">
              <a:buNone/>
            </a:pPr>
            <a:r>
              <a:rPr lang="en-US" altLang="zh-CN" sz="1800" b="0" i="0" u="none" strike="noStrike" baseline="0" dirty="0">
                <a:latin typeface="STIXGeneral-Regular"/>
              </a:rPr>
              <a:t>      </a:t>
            </a:r>
            <a:r>
              <a:rPr lang="en-US" altLang="zh-CN" sz="2800" kern="1200" dirty="0">
                <a:latin typeface="Arial" panose="020B0604020202020204" pitchFamily="34" charset="0"/>
                <a:ea typeface="宋体" panose="02010600030101010101" pitchFamily="2" charset="-122"/>
              </a:rPr>
              <a:t>We can rewrite the premises (p ∧ q) ∨ r as two clauses, (p ∨ r) ∧ (q ∨ r). We can also replace r → s by the equivalent clause </a:t>
            </a:r>
            <a:r>
              <a:rPr lang="en-US" altLang="zh-CN" sz="2800" dirty="0">
                <a:sym typeface="Symbol" panose="05050102010706020507" pitchFamily="18" charset="2"/>
              </a:rPr>
              <a:t> </a:t>
            </a:r>
            <a:r>
              <a:rPr lang="en-US" altLang="zh-CN" sz="2800" kern="1200" dirty="0">
                <a:latin typeface="Arial" panose="020B0604020202020204" pitchFamily="34" charset="0"/>
                <a:ea typeface="宋体" panose="02010600030101010101" pitchFamily="2" charset="-122"/>
              </a:rPr>
              <a:t>r ∨ s. Using the two clauses p ∨ r and </a:t>
            </a:r>
            <a:r>
              <a:rPr lang="en-US" altLang="zh-CN" sz="2800" dirty="0">
                <a:sym typeface="Symbol" panose="05050102010706020507" pitchFamily="18" charset="2"/>
              </a:rPr>
              <a:t> </a:t>
            </a:r>
            <a:r>
              <a:rPr lang="en-US" altLang="zh-CN" sz="2800" kern="1200" dirty="0">
                <a:latin typeface="Arial" panose="020B0604020202020204" pitchFamily="34" charset="0"/>
                <a:ea typeface="宋体" panose="02010600030101010101" pitchFamily="2" charset="-122"/>
              </a:rPr>
              <a:t>r ∨ s, we can use resolution to conclude p ∨ s.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AB00D2-6B69-476E-9CD2-F81ABBD7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608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02EDE0A-EBBE-4BC2-BB38-554C21253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1484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Rules of Inference.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512782A-ECD7-4A27-88A4-CB6ACD87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22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4F7954-BCA3-EB86-125D-8BE16B13E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902866"/>
            <a:ext cx="5244758" cy="584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0898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CC5FA5C6-C724-4BE1-AE2D-B9479F52A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推理规则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D1FC18D9-C38A-4E3F-ADB8-BBD049EB5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800" b="1" dirty="0"/>
              <a:t>前提引入规则：在证明的任何步骤上都可以引入前提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800" b="1" dirty="0"/>
              <a:t>结论引入规则：在证明的任何步骤上所得到的结论都可以做为后继证明的前提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800" b="1" dirty="0"/>
              <a:t>置换规则：在证明的任何步骤上，命题公式中的子公式都可以用与之等值的公式置换，得到公式序列中又一个公式</a:t>
            </a:r>
          </a:p>
          <a:p>
            <a:pPr eaLnBrk="1" hangingPunct="1"/>
            <a:endParaRPr lang="en-US" altLang="zh-CN" sz="2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F54F5FB-6334-4794-A70C-8D254EC9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1FA6348-A2BA-43AA-B04C-DB29A1C30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证明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9FEDD0E-39EC-4A4B-A9AC-0AB32934B6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ym typeface="Symbol" panose="05050102010706020507" pitchFamily="18" charset="2"/>
              </a:rPr>
              <a:t>所谓证明，就是一些公式的序列，其中每一个公式或是已知的前提，或是由前面的公式运用推理规则得出的公式，最后一个公式是结论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/>
              <a:t>前提： 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b="1" dirty="0"/>
              <a:t>,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2 </a:t>
            </a:r>
            <a:r>
              <a:rPr lang="en-US" altLang="zh-CN" sz="2400" b="1" dirty="0"/>
              <a:t>,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3 </a:t>
            </a:r>
            <a:r>
              <a:rPr lang="en-US" altLang="zh-CN" sz="2400" b="1" dirty="0"/>
              <a:t>,</a:t>
            </a:r>
            <a:r>
              <a:rPr lang="en-US" altLang="zh-CN" sz="2800" b="1" dirty="0">
                <a:sym typeface="MT Extra" panose="05050102010205020202" pitchFamily="18" charset="2"/>
              </a:rPr>
              <a:t>…</a:t>
            </a:r>
            <a:r>
              <a:rPr lang="en-US" altLang="zh-CN" sz="2400" b="1" dirty="0"/>
              <a:t>,</a:t>
            </a:r>
            <a:r>
              <a:rPr lang="en-US" altLang="zh-CN" sz="2400" b="1" i="1" dirty="0" err="1">
                <a:sym typeface="Symbol" panose="05050102010706020507" pitchFamily="18" charset="2"/>
              </a:rPr>
              <a:t>A</a:t>
            </a:r>
            <a:r>
              <a:rPr lang="en-US" altLang="zh-CN" sz="2400" b="1" i="1" baseline="-25000" dirty="0" err="1">
                <a:sym typeface="Symbol" panose="05050102010706020507" pitchFamily="18" charset="2"/>
              </a:rPr>
              <a:t>k</a:t>
            </a:r>
            <a:endParaRPr lang="en-US" altLang="zh-CN" sz="2400" b="1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结论： </a:t>
            </a:r>
            <a:r>
              <a:rPr lang="en-US" altLang="zh-CN" sz="2400" b="1" i="1" dirty="0"/>
              <a:t>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i="1" dirty="0"/>
              <a:t>    </a:t>
            </a:r>
            <a:r>
              <a:rPr lang="zh-CN" altLang="en-US" sz="2400" b="1" dirty="0"/>
              <a:t>证明： </a:t>
            </a:r>
            <a:r>
              <a:rPr lang="en-US" altLang="zh-CN" sz="2400" b="1" dirty="0"/>
              <a:t>(1)      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1           </a:t>
            </a:r>
            <a:r>
              <a:rPr lang="zh-CN" altLang="en-US" sz="2400" b="1" dirty="0"/>
              <a:t>前提引入</a:t>
            </a:r>
            <a:endParaRPr lang="zh-CN" altLang="en-US" sz="2400" b="1" baseline="-25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baseline="-25000" dirty="0">
                <a:sym typeface="Symbol" panose="05050102010706020507" pitchFamily="18" charset="2"/>
              </a:rPr>
              <a:t>                       </a:t>
            </a:r>
            <a:r>
              <a:rPr lang="en-US" altLang="zh-CN" sz="2400" b="1" dirty="0"/>
              <a:t>(2)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         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2           </a:t>
            </a:r>
            <a:r>
              <a:rPr lang="en-US" altLang="zh-CN" sz="2400" b="1" dirty="0"/>
              <a:t>××××(</a:t>
            </a:r>
            <a:r>
              <a:rPr lang="zh-CN" altLang="en-US" sz="2400" b="1" dirty="0"/>
              <a:t>推理规则</a:t>
            </a:r>
            <a:r>
              <a:rPr lang="en-US" altLang="zh-CN" sz="2400" b="1" dirty="0"/>
              <a:t>)</a:t>
            </a:r>
            <a:endParaRPr lang="en-US" altLang="zh-CN" sz="2400" b="1" baseline="-25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i="1" dirty="0">
                <a:sym typeface="Symbol" panose="05050102010706020507" pitchFamily="18" charset="2"/>
              </a:rPr>
              <a:t>                </a:t>
            </a:r>
            <a:r>
              <a:rPr lang="en-US" altLang="zh-CN" sz="2400" b="1" dirty="0"/>
              <a:t>(3)</a:t>
            </a:r>
            <a:r>
              <a:rPr lang="en-US" altLang="zh-CN" sz="2400" b="1" i="1" dirty="0">
                <a:sym typeface="Symbol" panose="05050102010706020507" pitchFamily="18" charset="2"/>
              </a:rPr>
              <a:t>      A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3           </a:t>
            </a:r>
            <a:r>
              <a:rPr lang="en-US" altLang="zh-CN" sz="2400" b="1" dirty="0"/>
              <a:t>××××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i="1" dirty="0">
                <a:sym typeface="Symbol" panose="05050102010706020507" pitchFamily="18" charset="2"/>
              </a:rPr>
              <a:t>                 </a:t>
            </a:r>
            <a:r>
              <a:rPr lang="en-US" altLang="zh-CN" sz="2800" b="1" dirty="0">
                <a:sym typeface="MT Extra" panose="05050102010205020202" pitchFamily="18" charset="2"/>
              </a:rPr>
              <a:t>                </a:t>
            </a:r>
            <a:endParaRPr lang="en-US" altLang="zh-CN" sz="2400" b="1" i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         (</a:t>
            </a:r>
            <a:r>
              <a:rPr lang="en-US" altLang="zh-CN" sz="2400" b="1" i="1" dirty="0"/>
              <a:t>s</a:t>
            </a:r>
            <a:r>
              <a:rPr lang="en-US" altLang="zh-CN" sz="2400" b="1" dirty="0"/>
              <a:t>)</a:t>
            </a:r>
            <a:r>
              <a:rPr lang="en-US" altLang="zh-CN" sz="2400" b="1" i="1" dirty="0">
                <a:sym typeface="Symbol" panose="05050102010706020507" pitchFamily="18" charset="2"/>
              </a:rPr>
              <a:t>       B </a:t>
            </a:r>
            <a:r>
              <a:rPr lang="en-US" altLang="zh-CN" sz="2400" b="1" i="1" baseline="-25000" dirty="0">
                <a:sym typeface="Symbol" panose="05050102010706020507" pitchFamily="18" charset="2"/>
              </a:rPr>
              <a:t>          </a:t>
            </a:r>
            <a:r>
              <a:rPr lang="en-US" altLang="zh-CN" sz="2400" b="1" dirty="0"/>
              <a:t>××××</a:t>
            </a:r>
            <a:endParaRPr lang="en-US" altLang="zh-CN" sz="2800" b="1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C343509-02E9-4EC3-B701-F40E59EE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5DF03446-3726-4068-9410-F518F9430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推理证明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举例、续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B1C3A883-C25F-4177-9B2A-03E95FBF9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/>
              <a:t> </a:t>
            </a:r>
            <a:r>
              <a:rPr lang="zh-CN" altLang="en-US" sz="2800" dirty="0"/>
              <a:t>前提： 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p</a:t>
            </a:r>
            <a:r>
              <a:rPr lang="en-US" altLang="zh-CN" sz="2800" dirty="0" err="1"/>
              <a:t>∧</a:t>
            </a:r>
            <a:r>
              <a:rPr lang="en-US" altLang="zh-CN" sz="2800" i="1" dirty="0" err="1"/>
              <a:t>q</a:t>
            </a:r>
            <a:r>
              <a:rPr lang="en-US" altLang="zh-CN" sz="2800" dirty="0"/>
              <a:t>)</a:t>
            </a:r>
            <a:r>
              <a:rPr lang="en-US" altLang="zh-CN" sz="2800" i="1" dirty="0"/>
              <a:t> </a:t>
            </a:r>
            <a:r>
              <a:rPr lang="en-US" altLang="zh-CN" sz="2800" dirty="0"/>
              <a:t>→</a:t>
            </a:r>
            <a:r>
              <a:rPr lang="en-US" altLang="zh-CN" sz="2800" i="1" dirty="0"/>
              <a:t>r</a:t>
            </a:r>
            <a:r>
              <a:rPr lang="zh-CN" altLang="en-US" sz="2800" dirty="0"/>
              <a:t>，</a:t>
            </a:r>
            <a:r>
              <a:rPr lang="zh-CN" altLang="en-US" sz="2800" i="1" dirty="0"/>
              <a:t> </a:t>
            </a:r>
            <a:r>
              <a:rPr lang="en-US" altLang="zh-CN" sz="2800" dirty="0"/>
              <a:t>¬</a:t>
            </a:r>
            <a:r>
              <a:rPr lang="en-US" altLang="zh-CN" sz="2800" i="1" dirty="0" err="1"/>
              <a:t>s</a:t>
            </a:r>
            <a:r>
              <a:rPr lang="en-US" altLang="zh-CN" sz="2800" dirty="0" err="1"/>
              <a:t>∨</a:t>
            </a:r>
            <a:r>
              <a:rPr lang="en-US" altLang="zh-CN" sz="2800" i="1" dirty="0" err="1"/>
              <a:t>p</a:t>
            </a:r>
            <a:r>
              <a:rPr lang="zh-CN" altLang="en-US" sz="2800" dirty="0"/>
              <a:t>，</a:t>
            </a:r>
            <a:r>
              <a:rPr lang="en-US" altLang="zh-CN" sz="2800" i="1" dirty="0"/>
              <a:t>q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 </a:t>
            </a:r>
            <a:r>
              <a:rPr lang="zh-CN" altLang="en-US" sz="2800" dirty="0"/>
              <a:t>结论： </a:t>
            </a:r>
            <a:r>
              <a:rPr lang="en-US" altLang="zh-CN" sz="2800" i="1" dirty="0" err="1"/>
              <a:t>s</a:t>
            </a:r>
            <a:r>
              <a:rPr lang="en-US" altLang="zh-CN" sz="2800" dirty="0" err="1"/>
              <a:t>→</a:t>
            </a:r>
            <a:r>
              <a:rPr lang="en-US" altLang="zh-CN" sz="2800" i="1" dirty="0" err="1"/>
              <a:t>r</a:t>
            </a:r>
            <a:endParaRPr lang="en-US" altLang="zh-CN" sz="2800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i="1" dirty="0"/>
              <a:t>     </a:t>
            </a:r>
            <a:r>
              <a:rPr lang="zh-CN" altLang="en-US" sz="2800" dirty="0"/>
              <a:t>证明： </a:t>
            </a:r>
            <a:r>
              <a:rPr lang="en-US" altLang="zh-CN" sz="2800" dirty="0"/>
              <a:t>(1)   ¬</a:t>
            </a:r>
            <a:r>
              <a:rPr lang="en-US" altLang="zh-CN" sz="2800" i="1" dirty="0" err="1"/>
              <a:t>s</a:t>
            </a:r>
            <a:r>
              <a:rPr lang="en-US" altLang="zh-CN" sz="2800" dirty="0" err="1"/>
              <a:t>∨</a:t>
            </a:r>
            <a:r>
              <a:rPr lang="en-US" altLang="zh-CN" sz="2800" i="1" dirty="0" err="1"/>
              <a:t>p</a:t>
            </a:r>
            <a:r>
              <a:rPr lang="en-US" altLang="zh-CN" sz="2800" dirty="0"/>
              <a:t>           </a:t>
            </a:r>
            <a:r>
              <a:rPr lang="zh-CN" altLang="en-US" sz="2800" dirty="0"/>
              <a:t>前提引入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/>
              <a:t>                 </a:t>
            </a:r>
            <a:r>
              <a:rPr lang="en-US" altLang="zh-CN" sz="2800" dirty="0"/>
              <a:t>(2)   </a:t>
            </a:r>
            <a:r>
              <a:rPr lang="en-US" altLang="zh-CN" sz="2800" i="1" dirty="0" err="1"/>
              <a:t>s</a:t>
            </a:r>
            <a:r>
              <a:rPr lang="en-US" altLang="zh-CN" sz="2800" dirty="0" err="1"/>
              <a:t>→</a:t>
            </a:r>
            <a:r>
              <a:rPr lang="en-US" altLang="zh-CN" sz="2800" i="1" dirty="0" err="1"/>
              <a:t>p</a:t>
            </a:r>
            <a:r>
              <a:rPr lang="en-US" altLang="zh-CN" sz="2800" i="1" dirty="0"/>
              <a:t>             </a:t>
            </a:r>
            <a:r>
              <a:rPr lang="en-US" altLang="zh-CN" sz="2800" dirty="0"/>
              <a:t>(1)</a:t>
            </a:r>
            <a:r>
              <a:rPr lang="zh-CN" altLang="en-US" sz="2800" dirty="0"/>
              <a:t>置换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/>
              <a:t>                 </a:t>
            </a:r>
            <a:r>
              <a:rPr lang="en-US" altLang="zh-CN" sz="2800" dirty="0"/>
              <a:t>(3)   (</a:t>
            </a:r>
            <a:r>
              <a:rPr lang="en-US" altLang="zh-CN" sz="2800" i="1" dirty="0" err="1"/>
              <a:t>p</a:t>
            </a:r>
            <a:r>
              <a:rPr lang="en-US" altLang="zh-CN" sz="2800" dirty="0" err="1"/>
              <a:t>∧</a:t>
            </a:r>
            <a:r>
              <a:rPr lang="en-US" altLang="zh-CN" sz="2800" i="1" dirty="0" err="1"/>
              <a:t>q</a:t>
            </a:r>
            <a:r>
              <a:rPr lang="en-US" altLang="zh-CN" sz="2800" dirty="0"/>
              <a:t>)</a:t>
            </a:r>
            <a:r>
              <a:rPr lang="en-US" altLang="zh-CN" sz="2800" i="1" dirty="0"/>
              <a:t> </a:t>
            </a:r>
            <a:r>
              <a:rPr lang="en-US" altLang="zh-CN" sz="2800" dirty="0"/>
              <a:t>→</a:t>
            </a:r>
            <a:r>
              <a:rPr lang="en-US" altLang="zh-CN" sz="2800" i="1" dirty="0"/>
              <a:t>r </a:t>
            </a:r>
            <a:r>
              <a:rPr lang="en-US" altLang="zh-CN" sz="2800" dirty="0"/>
              <a:t>    </a:t>
            </a:r>
            <a:r>
              <a:rPr lang="zh-CN" altLang="en-US" sz="2800" dirty="0"/>
              <a:t>前提引入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/>
              <a:t>                 </a:t>
            </a:r>
            <a:r>
              <a:rPr lang="en-US" altLang="zh-CN" sz="2800" dirty="0"/>
              <a:t>(4)   </a:t>
            </a:r>
            <a:r>
              <a:rPr lang="en-US" altLang="zh-CN" sz="2800" i="1" dirty="0"/>
              <a:t>q </a:t>
            </a:r>
            <a:r>
              <a:rPr lang="en-US" altLang="zh-CN" sz="2800" dirty="0"/>
              <a:t>→(</a:t>
            </a:r>
            <a:r>
              <a:rPr lang="en-US" altLang="zh-CN" sz="2800" i="1" dirty="0" err="1"/>
              <a:t>p</a:t>
            </a:r>
            <a:r>
              <a:rPr lang="en-US" altLang="zh-CN" sz="2800" dirty="0" err="1"/>
              <a:t>→</a:t>
            </a:r>
            <a:r>
              <a:rPr lang="en-US" altLang="zh-CN" sz="2800" i="1" dirty="0" err="1"/>
              <a:t>r</a:t>
            </a:r>
            <a:r>
              <a:rPr lang="en-US" altLang="zh-CN" sz="2800" dirty="0"/>
              <a:t>)</a:t>
            </a:r>
            <a:r>
              <a:rPr lang="en-US" altLang="zh-CN" sz="2800" i="1" dirty="0"/>
              <a:t>     </a:t>
            </a:r>
            <a:r>
              <a:rPr lang="en-US" altLang="zh-CN" sz="2800" dirty="0"/>
              <a:t>(3)</a:t>
            </a:r>
            <a:r>
              <a:rPr lang="zh-CN" altLang="en-US" sz="2800" dirty="0"/>
              <a:t>置换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/>
              <a:t>                 </a:t>
            </a:r>
            <a:r>
              <a:rPr lang="en-US" altLang="zh-CN" sz="2800" dirty="0"/>
              <a:t>(5)   </a:t>
            </a:r>
            <a:r>
              <a:rPr lang="en-US" altLang="zh-CN" sz="2800" i="1" dirty="0"/>
              <a:t>q             </a:t>
            </a:r>
            <a:r>
              <a:rPr lang="en-US" altLang="zh-CN" sz="2800" dirty="0"/>
              <a:t>    </a:t>
            </a:r>
            <a:r>
              <a:rPr lang="zh-CN" altLang="en-US" sz="2800" dirty="0"/>
              <a:t>前提引入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/>
              <a:t>                 </a:t>
            </a:r>
            <a:r>
              <a:rPr lang="en-US" altLang="zh-CN" sz="2800" dirty="0"/>
              <a:t>(6)   </a:t>
            </a:r>
            <a:r>
              <a:rPr lang="en-US" altLang="zh-CN" sz="2800" i="1" dirty="0" err="1"/>
              <a:t>p</a:t>
            </a:r>
            <a:r>
              <a:rPr lang="en-US" altLang="zh-CN" sz="2800" dirty="0" err="1"/>
              <a:t>→</a:t>
            </a:r>
            <a:r>
              <a:rPr lang="en-US" altLang="zh-CN" sz="2800" i="1" dirty="0" err="1"/>
              <a:t>r</a:t>
            </a:r>
            <a:r>
              <a:rPr lang="en-US" altLang="zh-CN" sz="2800" i="1" dirty="0"/>
              <a:t>           </a:t>
            </a:r>
            <a:r>
              <a:rPr lang="en-US" altLang="zh-CN" sz="2800" dirty="0"/>
              <a:t>(4)(5)</a:t>
            </a:r>
            <a:r>
              <a:rPr lang="zh-CN" altLang="en-US" sz="2800" dirty="0"/>
              <a:t>假言推理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/>
              <a:t>                 </a:t>
            </a:r>
            <a:r>
              <a:rPr lang="en-US" altLang="zh-CN" sz="2800" dirty="0"/>
              <a:t>(7)   </a:t>
            </a:r>
            <a:r>
              <a:rPr lang="en-US" altLang="zh-CN" sz="2800" i="1" dirty="0" err="1"/>
              <a:t>s</a:t>
            </a:r>
            <a:r>
              <a:rPr lang="en-US" altLang="zh-CN" sz="2800" dirty="0" err="1"/>
              <a:t>→</a:t>
            </a:r>
            <a:r>
              <a:rPr lang="en-US" altLang="zh-CN" sz="2800" i="1" dirty="0" err="1"/>
              <a:t>r</a:t>
            </a:r>
            <a:r>
              <a:rPr lang="en-US" altLang="zh-CN" sz="2800" i="1" dirty="0"/>
              <a:t>        </a:t>
            </a:r>
            <a:r>
              <a:rPr lang="en-US" altLang="zh-CN" sz="2800" dirty="0"/>
              <a:t>(2)(6)</a:t>
            </a:r>
            <a:r>
              <a:rPr lang="zh-CN" altLang="en-US" sz="2800" dirty="0"/>
              <a:t>假言三段论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1EEB4F6-5FED-4B18-B5C5-3D8C99EF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6E4E1C8D-6E51-44B1-8E5F-9C87DAD1D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与等值证明不同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91FC1488-F747-41AB-90E8-595D22AE0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dirty="0"/>
              <a:t>证明： 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/>
              <a:t>∧</a:t>
            </a:r>
            <a:r>
              <a:rPr lang="en-US" altLang="zh-CN" i="1" dirty="0" err="1"/>
              <a:t>q</a:t>
            </a:r>
            <a:r>
              <a:rPr lang="en-US" altLang="zh-CN" dirty="0"/>
              <a:t>)</a:t>
            </a:r>
            <a:r>
              <a:rPr lang="en-US" altLang="zh-CN" i="1" dirty="0"/>
              <a:t> </a:t>
            </a:r>
            <a:r>
              <a:rPr lang="en-US" altLang="zh-CN" dirty="0"/>
              <a:t>→</a:t>
            </a:r>
            <a:r>
              <a:rPr lang="en-US" altLang="zh-CN" i="1" dirty="0" err="1"/>
              <a:t>r</a:t>
            </a:r>
            <a:r>
              <a:rPr lang="en-US" altLang="zh-CN" dirty="0" err="1">
                <a:sym typeface="Symbol" panose="05050102010706020507" pitchFamily="18" charset="2"/>
              </a:rPr>
              <a:t></a:t>
            </a:r>
            <a:r>
              <a:rPr lang="en-US" altLang="zh-CN" i="1" dirty="0" err="1"/>
              <a:t>q</a:t>
            </a:r>
            <a:r>
              <a:rPr lang="en-US" altLang="zh-CN" dirty="0"/>
              <a:t>→(</a:t>
            </a:r>
            <a:r>
              <a:rPr lang="en-US" altLang="zh-CN" i="1" dirty="0" err="1"/>
              <a:t>p</a:t>
            </a:r>
            <a:r>
              <a:rPr lang="en-US" altLang="zh-CN" dirty="0" err="1"/>
              <a:t>→</a:t>
            </a:r>
            <a:r>
              <a:rPr lang="en-US" altLang="zh-CN" i="1" dirty="0" err="1"/>
              <a:t>r</a:t>
            </a:r>
            <a:r>
              <a:rPr lang="en-US" altLang="zh-CN" i="1" dirty="0"/>
              <a:t>)     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  (</a:t>
            </a:r>
            <a:r>
              <a:rPr lang="en-US" altLang="zh-CN" i="1" dirty="0" err="1"/>
              <a:t>p</a:t>
            </a:r>
            <a:r>
              <a:rPr lang="en-US" altLang="zh-CN" dirty="0" err="1"/>
              <a:t>∧</a:t>
            </a:r>
            <a:r>
              <a:rPr lang="en-US" altLang="zh-CN" i="1" dirty="0" err="1"/>
              <a:t>q</a:t>
            </a:r>
            <a:r>
              <a:rPr lang="en-US" altLang="zh-CN" dirty="0"/>
              <a:t>)</a:t>
            </a:r>
            <a:r>
              <a:rPr lang="en-US" altLang="zh-CN" i="1" dirty="0"/>
              <a:t> </a:t>
            </a:r>
            <a:r>
              <a:rPr lang="en-US" altLang="zh-CN" dirty="0"/>
              <a:t>→</a:t>
            </a:r>
            <a:r>
              <a:rPr lang="en-US" altLang="zh-CN" i="1" dirty="0"/>
              <a:t>r 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¬(</a:t>
            </a:r>
            <a:r>
              <a:rPr lang="en-US" altLang="zh-CN" i="1" dirty="0" err="1"/>
              <a:t>p</a:t>
            </a:r>
            <a:r>
              <a:rPr lang="en-US" altLang="zh-CN" dirty="0" err="1"/>
              <a:t>∧</a:t>
            </a:r>
            <a:r>
              <a:rPr lang="en-US" altLang="zh-CN" i="1" dirty="0" err="1"/>
              <a:t>q</a:t>
            </a:r>
            <a:r>
              <a:rPr lang="en-US" altLang="zh-CN" dirty="0"/>
              <a:t>)∨</a:t>
            </a:r>
            <a:r>
              <a:rPr lang="en-US" altLang="zh-CN" i="1" dirty="0"/>
              <a:t>r    </a:t>
            </a:r>
            <a:r>
              <a:rPr lang="en-US" altLang="zh-CN" dirty="0"/>
              <a:t>(</a:t>
            </a:r>
            <a:r>
              <a:rPr lang="zh-CN" altLang="en-US" dirty="0"/>
              <a:t>蕴涵等值式</a:t>
            </a:r>
            <a:r>
              <a:rPr lang="en-US" altLang="zh-CN" dirty="0"/>
              <a:t>)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(¬</a:t>
            </a:r>
            <a:r>
              <a:rPr lang="en-US" altLang="zh-CN" i="1" dirty="0"/>
              <a:t>p</a:t>
            </a:r>
            <a:r>
              <a:rPr lang="en-US" altLang="zh-CN" dirty="0"/>
              <a:t>∨¬</a:t>
            </a:r>
            <a:r>
              <a:rPr lang="en-US" altLang="zh-CN" i="1" dirty="0"/>
              <a:t>q</a:t>
            </a:r>
            <a:r>
              <a:rPr lang="en-US" altLang="zh-CN" dirty="0"/>
              <a:t>)∨</a:t>
            </a:r>
            <a:r>
              <a:rPr lang="en-US" altLang="zh-CN" i="1" dirty="0"/>
              <a:t>r    </a:t>
            </a:r>
            <a:r>
              <a:rPr lang="en-US" altLang="zh-CN" dirty="0"/>
              <a:t>(</a:t>
            </a:r>
            <a:r>
              <a:rPr lang="zh-CN" altLang="en-US" sz="2800" dirty="0">
                <a:sym typeface="Wingdings" panose="05000000000000000000" pitchFamily="2" charset="2"/>
              </a:rPr>
              <a:t>德</a:t>
            </a:r>
            <a:r>
              <a:rPr lang="en-US" altLang="zh-CN" sz="2800" dirty="0">
                <a:sym typeface="Wingdings" panose="05000000000000000000" pitchFamily="2" charset="2"/>
              </a:rPr>
              <a:t>.</a:t>
            </a:r>
            <a:r>
              <a:rPr lang="zh-CN" altLang="en-US" sz="2800" dirty="0">
                <a:sym typeface="Wingdings" panose="05000000000000000000" pitchFamily="2" charset="2"/>
              </a:rPr>
              <a:t>摩根律</a:t>
            </a:r>
            <a:r>
              <a:rPr lang="en-US" altLang="zh-CN" dirty="0"/>
              <a:t>)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¬</a:t>
            </a:r>
            <a:r>
              <a:rPr lang="en-US" altLang="zh-CN" i="1" dirty="0"/>
              <a:t>q</a:t>
            </a:r>
            <a:r>
              <a:rPr lang="en-US" altLang="zh-CN" dirty="0"/>
              <a:t>∨(¬</a:t>
            </a:r>
            <a:r>
              <a:rPr lang="en-US" altLang="zh-CN" i="1" dirty="0" err="1"/>
              <a:t>p</a:t>
            </a:r>
            <a:r>
              <a:rPr lang="en-US" altLang="zh-CN" dirty="0" err="1"/>
              <a:t>∨</a:t>
            </a:r>
            <a:r>
              <a:rPr lang="en-US" altLang="zh-CN" i="1" dirty="0" err="1"/>
              <a:t>r</a:t>
            </a:r>
            <a:r>
              <a:rPr lang="en-US" altLang="zh-CN" dirty="0"/>
              <a:t>)</a:t>
            </a:r>
            <a:r>
              <a:rPr lang="en-US" altLang="zh-CN" i="1" dirty="0"/>
              <a:t>    </a:t>
            </a:r>
            <a:r>
              <a:rPr lang="en-US" altLang="zh-CN" dirty="0"/>
              <a:t>(</a:t>
            </a:r>
            <a:r>
              <a:rPr lang="zh-CN" altLang="en-US" dirty="0"/>
              <a:t>交换律、结合律</a:t>
            </a:r>
            <a:r>
              <a:rPr lang="en-US" altLang="zh-CN" dirty="0"/>
              <a:t>)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/>
              <a:t>q </a:t>
            </a:r>
            <a:r>
              <a:rPr lang="en-US" altLang="zh-CN" dirty="0"/>
              <a:t>→(¬</a:t>
            </a:r>
            <a:r>
              <a:rPr lang="en-US" altLang="zh-CN" i="1" dirty="0" err="1"/>
              <a:t>p</a:t>
            </a:r>
            <a:r>
              <a:rPr lang="en-US" altLang="zh-CN" dirty="0" err="1"/>
              <a:t>∨</a:t>
            </a:r>
            <a:r>
              <a:rPr lang="en-US" altLang="zh-CN" i="1" dirty="0" err="1"/>
              <a:t>r</a:t>
            </a:r>
            <a:r>
              <a:rPr lang="en-US" altLang="zh-CN" dirty="0"/>
              <a:t>)</a:t>
            </a:r>
            <a:r>
              <a:rPr lang="en-US" altLang="zh-CN" i="1" dirty="0"/>
              <a:t>   </a:t>
            </a:r>
            <a:r>
              <a:rPr lang="en-US" altLang="zh-CN" dirty="0"/>
              <a:t>(</a:t>
            </a:r>
            <a:r>
              <a:rPr lang="zh-CN" altLang="en-US" dirty="0"/>
              <a:t>蕴涵等值式</a:t>
            </a:r>
            <a:r>
              <a:rPr lang="en-US" altLang="zh-CN" dirty="0"/>
              <a:t>)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 </a:t>
            </a:r>
            <a:r>
              <a:rPr lang="en-US" altLang="zh-CN" dirty="0"/>
              <a:t> </a:t>
            </a:r>
            <a:r>
              <a:rPr lang="en-US" altLang="zh-CN" i="1" dirty="0"/>
              <a:t>q </a:t>
            </a:r>
            <a:r>
              <a:rPr lang="en-US" altLang="zh-CN" dirty="0"/>
              <a:t>→(</a:t>
            </a:r>
            <a:r>
              <a:rPr lang="en-US" altLang="zh-CN" i="1" dirty="0" err="1"/>
              <a:t>p</a:t>
            </a:r>
            <a:r>
              <a:rPr lang="en-US" altLang="zh-CN" dirty="0" err="1"/>
              <a:t>→</a:t>
            </a:r>
            <a:r>
              <a:rPr lang="en-US" altLang="zh-CN" i="1" dirty="0" err="1"/>
              <a:t>r</a:t>
            </a:r>
            <a:r>
              <a:rPr lang="en-US" altLang="zh-CN" dirty="0"/>
              <a:t>)</a:t>
            </a:r>
            <a:r>
              <a:rPr lang="en-US" altLang="zh-CN" i="1" dirty="0"/>
              <a:t>     </a:t>
            </a:r>
            <a:r>
              <a:rPr lang="en-US" altLang="zh-CN" dirty="0"/>
              <a:t>(</a:t>
            </a:r>
            <a:r>
              <a:rPr lang="zh-CN" altLang="en-US" dirty="0"/>
              <a:t>蕴涵等值式</a:t>
            </a:r>
            <a:r>
              <a:rPr lang="en-US" altLang="zh-CN" dirty="0"/>
              <a:t>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31792FC-58D8-494C-A9C5-AAAD723A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28C82FCF-A40F-471E-9E0C-839D84670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B081050-76A2-43DE-AF24-734B1A593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b="1" dirty="0"/>
              <a:t>以下命题已经成立，请问谁是作案凶手：</a:t>
            </a:r>
          </a:p>
          <a:p>
            <a:pPr lvl="1" eaLnBrk="1" hangingPunct="1"/>
            <a:r>
              <a:rPr lang="en-US" altLang="zh-CN" b="1" dirty="0">
                <a:latin typeface="宋体" panose="02010600030101010101" pitchFamily="2" charset="-122"/>
              </a:rPr>
              <a:t>(1</a:t>
            </a:r>
            <a:r>
              <a:rPr lang="zh-CN" altLang="en-US" b="1" dirty="0">
                <a:latin typeface="宋体" panose="02010600030101010101" pitchFamily="2" charset="-122"/>
              </a:rPr>
              <a:t>）甲或乙作的案</a:t>
            </a:r>
          </a:p>
          <a:p>
            <a:pPr lvl="1" eaLnBrk="1" hangingPunct="1"/>
            <a:r>
              <a:rPr lang="en-US" altLang="zh-CN" b="1" dirty="0">
                <a:latin typeface="宋体" panose="02010600030101010101" pitchFamily="2" charset="-122"/>
              </a:rPr>
              <a:t>(2</a:t>
            </a:r>
            <a:r>
              <a:rPr lang="zh-CN" altLang="en-US" b="1" dirty="0">
                <a:latin typeface="宋体" panose="02010600030101010101" pitchFamily="2" charset="-122"/>
              </a:rPr>
              <a:t>）如甲作的案，作案时间应在午夜后</a:t>
            </a:r>
          </a:p>
          <a:p>
            <a:pPr lvl="1" eaLnBrk="1" hangingPunct="1"/>
            <a:r>
              <a:rPr lang="en-US" altLang="zh-CN" b="1" dirty="0">
                <a:latin typeface="宋体" panose="02010600030101010101" pitchFamily="2" charset="-122"/>
              </a:rPr>
              <a:t>(3</a:t>
            </a:r>
            <a:r>
              <a:rPr lang="zh-CN" altLang="en-US" b="1" dirty="0">
                <a:latin typeface="宋体" panose="02010600030101010101" pitchFamily="2" charset="-122"/>
              </a:rPr>
              <a:t>）若乙证词正确，则午夜灯光未灭</a:t>
            </a:r>
          </a:p>
          <a:p>
            <a:pPr lvl="1" eaLnBrk="1" hangingPunct="1"/>
            <a:r>
              <a:rPr lang="en-US" altLang="zh-CN" b="1" dirty="0">
                <a:latin typeface="宋体" panose="02010600030101010101" pitchFamily="2" charset="-122"/>
              </a:rPr>
              <a:t>(4</a:t>
            </a:r>
            <a:r>
              <a:rPr lang="zh-CN" altLang="en-US" b="1" dirty="0">
                <a:latin typeface="宋体" panose="02010600030101010101" pitchFamily="2" charset="-122"/>
              </a:rPr>
              <a:t>）若乙证词不正确，作案时间不在午夜之后</a:t>
            </a:r>
          </a:p>
          <a:p>
            <a:pPr lvl="1" eaLnBrk="1" hangingPunct="1"/>
            <a:r>
              <a:rPr lang="en-US" altLang="zh-CN" b="1" dirty="0">
                <a:latin typeface="宋体" panose="02010600030101010101" pitchFamily="2" charset="-122"/>
              </a:rPr>
              <a:t>(5</a:t>
            </a:r>
            <a:r>
              <a:rPr lang="zh-CN" altLang="en-US" b="1" dirty="0">
                <a:latin typeface="宋体" panose="02010600030101010101" pitchFamily="2" charset="-122"/>
              </a:rPr>
              <a:t>）午夜灯光灭了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A4FC9F0-9265-457C-A7AF-4558C505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553EA568-9C3E-446D-A840-852290661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例（续）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DB2A63DE-23D9-43A6-8FF6-31520E357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4038600" cy="3316288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命题符号：	</a:t>
            </a:r>
          </a:p>
          <a:p>
            <a:pPr lvl="1" eaLnBrk="1" hangingPunct="1"/>
            <a:r>
              <a:rPr lang="zh-CN" altLang="en-US" sz="2400" b="1" dirty="0"/>
              <a:t> 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：甲作的案</a:t>
            </a:r>
          </a:p>
          <a:p>
            <a:pPr lvl="1" eaLnBrk="1" hangingPunct="1"/>
            <a:r>
              <a:rPr lang="zh-CN" altLang="en-US" sz="2400" b="1" dirty="0"/>
              <a:t> 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：乙作的案</a:t>
            </a:r>
          </a:p>
          <a:p>
            <a:pPr lvl="1" eaLnBrk="1" hangingPunct="1"/>
            <a:r>
              <a:rPr lang="zh-CN" altLang="en-US" sz="2400" b="1" dirty="0"/>
              <a:t> 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：作案时间在午夜后 </a:t>
            </a:r>
          </a:p>
          <a:p>
            <a:pPr lvl="1" eaLnBrk="1" hangingPunct="1"/>
            <a:r>
              <a:rPr lang="en-US" altLang="zh-CN" sz="2400" b="1" dirty="0"/>
              <a:t> D</a:t>
            </a:r>
            <a:r>
              <a:rPr lang="zh-CN" altLang="en-US" sz="2400" b="1" dirty="0"/>
              <a:t>：乙的证词正确</a:t>
            </a:r>
          </a:p>
          <a:p>
            <a:pPr lvl="1" eaLnBrk="1" hangingPunct="1"/>
            <a:r>
              <a:rPr lang="zh-CN" altLang="en-US" sz="2400" b="1" dirty="0"/>
              <a:t> 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：午夜灯光灭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B1271198-9BE5-4A0D-9D7B-06CB2AD44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905000"/>
            <a:ext cx="4800600" cy="354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latin typeface="Tahoma" panose="020B0604030504040204" pitchFamily="34" charset="0"/>
              </a:rPr>
              <a:t>则以上五句话成为五个命题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Tahoma" panose="020B0604030504040204" pitchFamily="34" charset="0"/>
              </a:rPr>
              <a:t>（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1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）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A </a:t>
            </a:r>
            <a:r>
              <a:rPr kumimoji="1" lang="en-US" altLang="zh-CN" b="1" dirty="0">
                <a:latin typeface="Tahoma" panose="020B0604030504040204" pitchFamily="34" charset="0"/>
              </a:rPr>
              <a:t>∨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 B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Tahoma" panose="020B0604030504040204" pitchFamily="34" charset="0"/>
              </a:rPr>
              <a:t>（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2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）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A→C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Tahoma" panose="020B0604030504040204" pitchFamily="34" charset="0"/>
              </a:rPr>
              <a:t>（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3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）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D→ </a:t>
            </a:r>
            <a:r>
              <a:rPr kumimoji="1" lang="en-US" altLang="zh-CN" sz="3200" b="1" dirty="0">
                <a:solidFill>
                  <a:schemeClr val="folHlink"/>
                </a:solidFill>
                <a:ea typeface="楷体_GB2312" pitchFamily="49" charset="-122"/>
              </a:rPr>
              <a:t>¬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 E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Tahoma" panose="020B0604030504040204" pitchFamily="34" charset="0"/>
              </a:rPr>
              <a:t>（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4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）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</a:t>
            </a:r>
            <a:r>
              <a:rPr kumimoji="1" lang="en-US" altLang="zh-CN" sz="3200" b="1" dirty="0">
                <a:solidFill>
                  <a:schemeClr val="folHlink"/>
                </a:solidFill>
                <a:ea typeface="楷体_GB2312" pitchFamily="49" charset="-122"/>
              </a:rPr>
              <a:t>¬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D→ </a:t>
            </a:r>
            <a:r>
              <a:rPr kumimoji="1" lang="en-US" altLang="zh-CN" sz="3200" b="1" dirty="0">
                <a:solidFill>
                  <a:schemeClr val="folHlink"/>
                </a:solidFill>
                <a:ea typeface="楷体_GB2312" pitchFamily="49" charset="-122"/>
              </a:rPr>
              <a:t>¬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 C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Tahoma" panose="020B0604030504040204" pitchFamily="34" charset="0"/>
              </a:rPr>
              <a:t>（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5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）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 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E</a:t>
            </a:r>
            <a:r>
              <a:rPr kumimoji="1" lang="en-US" altLang="zh-CN" b="1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951CB2F4-BC50-4AB9-ABE0-451EFE1EF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562600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从而可以演绎出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B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，即是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B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作的案。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5A1498-906C-4F0B-8628-2B2B531D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553EA568-9C3E-446D-A840-852290661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例（续）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DB2A63DE-23D9-43A6-8FF6-31520E357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1770856"/>
            <a:ext cx="4038600" cy="3316288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命题符号：	</a:t>
            </a:r>
          </a:p>
          <a:p>
            <a:pPr lvl="1" eaLnBrk="1" hangingPunct="1"/>
            <a:r>
              <a:rPr lang="zh-CN" altLang="en-US" sz="2400" b="1" dirty="0"/>
              <a:t> 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：甲作的案</a:t>
            </a:r>
          </a:p>
          <a:p>
            <a:pPr lvl="1" eaLnBrk="1" hangingPunct="1"/>
            <a:r>
              <a:rPr lang="zh-CN" altLang="en-US" sz="2400" b="1" dirty="0"/>
              <a:t> 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：乙作的案</a:t>
            </a:r>
          </a:p>
          <a:p>
            <a:pPr lvl="1" eaLnBrk="1" hangingPunct="1"/>
            <a:r>
              <a:rPr lang="zh-CN" altLang="en-US" sz="2400" b="1" dirty="0"/>
              <a:t> 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：作案时间在午夜后 </a:t>
            </a:r>
          </a:p>
          <a:p>
            <a:pPr lvl="1" eaLnBrk="1" hangingPunct="1"/>
            <a:r>
              <a:rPr lang="en-US" altLang="zh-CN" sz="2400" b="1" dirty="0"/>
              <a:t> D</a:t>
            </a:r>
            <a:r>
              <a:rPr lang="zh-CN" altLang="en-US" sz="2400" b="1" dirty="0"/>
              <a:t>：乙的证词正确</a:t>
            </a:r>
          </a:p>
          <a:p>
            <a:pPr lvl="1" eaLnBrk="1" hangingPunct="1"/>
            <a:r>
              <a:rPr lang="zh-CN" altLang="en-US" sz="2400" b="1" dirty="0"/>
              <a:t> 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：午夜灯光灭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B1271198-9BE5-4A0D-9D7B-06CB2AD44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676" y="1865858"/>
            <a:ext cx="4800600" cy="3931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Tahoma" panose="020B0604030504040204" pitchFamily="34" charset="0"/>
              </a:rPr>
              <a:t>1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、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E 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Tahoma" panose="020B0604030504040204" pitchFamily="34" charset="0"/>
              </a:rPr>
              <a:t>2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、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D→ </a:t>
            </a:r>
            <a:r>
              <a:rPr kumimoji="1" lang="en-US" altLang="zh-CN" sz="3200" b="1" dirty="0">
                <a:solidFill>
                  <a:schemeClr val="folHlink"/>
                </a:solidFill>
                <a:ea typeface="楷体_GB2312" pitchFamily="49" charset="-122"/>
              </a:rPr>
              <a:t>¬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 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Tahoma" panose="020B0604030504040204" pitchFamily="34" charset="0"/>
                <a:ea typeface="楷体_GB2312" pitchFamily="49" charset="-122"/>
              </a:rPr>
              <a:t>3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、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</a:t>
            </a:r>
            <a:r>
              <a:rPr kumimoji="1" lang="en-US" altLang="zh-CN" sz="3200" b="1" dirty="0">
                <a:solidFill>
                  <a:schemeClr val="folHlink"/>
                </a:solidFill>
                <a:ea typeface="楷体_GB2312" pitchFamily="49" charset="-122"/>
              </a:rPr>
              <a:t>¬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D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Tahoma" panose="020B0604030504040204" pitchFamily="34" charset="0"/>
                <a:ea typeface="楷体_GB2312" pitchFamily="49" charset="-122"/>
              </a:rPr>
              <a:t>4</a:t>
            </a:r>
            <a:r>
              <a:rPr kumimoji="1" lang="zh-CN" altLang="en-US" sz="2400" b="1" dirty="0">
                <a:latin typeface="Tahoma" panose="020B0604030504040204" pitchFamily="34" charset="0"/>
                <a:ea typeface="楷体_GB2312" pitchFamily="49" charset="-122"/>
              </a:rPr>
              <a:t>、       </a:t>
            </a:r>
            <a:r>
              <a:rPr kumimoji="1" lang="en-US" altLang="zh-CN" sz="3200" b="1" dirty="0">
                <a:solidFill>
                  <a:schemeClr val="folHlink"/>
                </a:solidFill>
                <a:ea typeface="楷体_GB2312" pitchFamily="49" charset="-122"/>
              </a:rPr>
              <a:t>¬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D→ </a:t>
            </a:r>
            <a:r>
              <a:rPr kumimoji="1" lang="en-US" altLang="zh-CN" sz="3200" b="1" dirty="0">
                <a:solidFill>
                  <a:schemeClr val="folHlink"/>
                </a:solidFill>
                <a:ea typeface="楷体_GB2312" pitchFamily="49" charset="-122"/>
              </a:rPr>
              <a:t>¬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 C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Tahoma" panose="020B0604030504040204" pitchFamily="34" charset="0"/>
              </a:rPr>
              <a:t>5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、       </a:t>
            </a:r>
            <a:r>
              <a:rPr kumimoji="1" lang="en-US" altLang="zh-CN" sz="3200" b="1" dirty="0">
                <a:solidFill>
                  <a:schemeClr val="folHlink"/>
                </a:solidFill>
                <a:ea typeface="楷体_GB2312" pitchFamily="49" charset="-122"/>
              </a:rPr>
              <a:t>¬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 C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Tahoma" panose="020B0604030504040204" pitchFamily="34" charset="0"/>
                <a:ea typeface="楷体_GB2312" pitchFamily="49" charset="-122"/>
              </a:rPr>
              <a:t>6</a:t>
            </a:r>
            <a:r>
              <a:rPr kumimoji="1" lang="zh-CN" altLang="en-US" sz="2400" b="1" dirty="0">
                <a:latin typeface="Tahoma" panose="020B0604030504040204" pitchFamily="34" charset="0"/>
                <a:ea typeface="楷体_GB2312" pitchFamily="49" charset="-122"/>
              </a:rPr>
              <a:t>、       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A→C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Tahoma" panose="020B0604030504040204" pitchFamily="34" charset="0"/>
                <a:ea typeface="楷体_GB2312" pitchFamily="49" charset="-122"/>
              </a:rPr>
              <a:t>7</a:t>
            </a:r>
            <a:r>
              <a:rPr kumimoji="1" lang="zh-CN" altLang="en-US" sz="2400" b="1" dirty="0">
                <a:latin typeface="Tahoma" panose="020B0604030504040204" pitchFamily="34" charset="0"/>
                <a:ea typeface="楷体_GB2312" pitchFamily="49" charset="-122"/>
              </a:rPr>
              <a:t>、       </a:t>
            </a:r>
            <a:r>
              <a:rPr kumimoji="1" lang="en-US" altLang="zh-CN" sz="3200" b="1" dirty="0">
                <a:solidFill>
                  <a:schemeClr val="folHlink"/>
                </a:solidFill>
                <a:ea typeface="楷体_GB2312" pitchFamily="49" charset="-122"/>
              </a:rPr>
              <a:t>¬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 A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Tahoma" panose="020B0604030504040204" pitchFamily="34" charset="0"/>
                <a:ea typeface="楷体_GB2312" pitchFamily="49" charset="-122"/>
              </a:rPr>
              <a:t>8</a:t>
            </a:r>
            <a:r>
              <a:rPr kumimoji="1" lang="zh-CN" altLang="en-US" sz="2400" b="1" dirty="0">
                <a:latin typeface="Tahoma" panose="020B0604030504040204" pitchFamily="34" charset="0"/>
                <a:ea typeface="楷体_GB2312" pitchFamily="49" charset="-122"/>
              </a:rPr>
              <a:t>、       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A </a:t>
            </a:r>
            <a:r>
              <a:rPr kumimoji="1" lang="en-US" altLang="zh-CN" b="1" dirty="0">
                <a:latin typeface="Tahoma" panose="020B0604030504040204" pitchFamily="34" charset="0"/>
              </a:rPr>
              <a:t>∨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 B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Tahoma" panose="020B0604030504040204" pitchFamily="34" charset="0"/>
                <a:ea typeface="楷体_GB2312" pitchFamily="49" charset="-122"/>
              </a:rPr>
              <a:t>9</a:t>
            </a:r>
            <a:r>
              <a:rPr kumimoji="1" lang="zh-CN" altLang="en-US" sz="2400" b="1" dirty="0">
                <a:latin typeface="Tahoma" panose="020B0604030504040204" pitchFamily="34" charset="0"/>
                <a:ea typeface="楷体_GB2312" pitchFamily="49" charset="-122"/>
              </a:rPr>
              <a:t>、       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B</a:t>
            </a:r>
            <a:endParaRPr kumimoji="1"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951CB2F4-BC50-4AB9-ABE0-451EFE1EF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6064651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从而可以演绎出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B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，即是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B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作的案。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5A1498-906C-4F0B-8628-2B2B531D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573273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C0E2347-3666-43BD-BCF3-22C8218F7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Definition 1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4BA4471-9317-4221-8EF9-0B33D2D0E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An </a:t>
            </a:r>
            <a:r>
              <a:rPr lang="en-US" altLang="zh-CN" i="1" dirty="0">
                <a:solidFill>
                  <a:srgbClr val="C00000"/>
                </a:solidFill>
              </a:rPr>
              <a:t>argument</a:t>
            </a:r>
            <a:r>
              <a:rPr lang="en-US" altLang="zh-CN" dirty="0"/>
              <a:t> (</a:t>
            </a:r>
            <a:r>
              <a:rPr lang="zh-CN" altLang="en-US" dirty="0"/>
              <a:t>论证</a:t>
            </a:r>
            <a:r>
              <a:rPr lang="en-US" altLang="zh-CN" dirty="0"/>
              <a:t>) in propositional logic is a sequence of propositions. All but the final proposition in the argument are called </a:t>
            </a:r>
            <a:r>
              <a:rPr lang="en-US" altLang="zh-CN" i="1" dirty="0">
                <a:solidFill>
                  <a:srgbClr val="C00000"/>
                </a:solidFill>
              </a:rPr>
              <a:t>premises</a:t>
            </a:r>
            <a:r>
              <a:rPr lang="en-US" altLang="zh-CN" dirty="0"/>
              <a:t> (</a:t>
            </a:r>
            <a:r>
              <a:rPr lang="zh-CN" altLang="en-US" dirty="0"/>
              <a:t>前提</a:t>
            </a:r>
            <a:r>
              <a:rPr lang="en-US" altLang="zh-CN" dirty="0"/>
              <a:t>) and the final proposition is called the </a:t>
            </a:r>
            <a:r>
              <a:rPr lang="en-US" altLang="zh-CN" i="1" dirty="0">
                <a:solidFill>
                  <a:srgbClr val="C00000"/>
                </a:solidFill>
              </a:rPr>
              <a:t>conclusion</a:t>
            </a:r>
            <a:r>
              <a:rPr lang="en-US" altLang="zh-CN" dirty="0"/>
              <a:t> (</a:t>
            </a:r>
            <a:r>
              <a:rPr lang="zh-CN" altLang="en-US" dirty="0"/>
              <a:t>结论</a:t>
            </a:r>
            <a:r>
              <a:rPr lang="en-US" altLang="zh-CN" dirty="0"/>
              <a:t>). An argument is </a:t>
            </a:r>
            <a:r>
              <a:rPr lang="en-US" altLang="zh-CN" i="1" dirty="0">
                <a:solidFill>
                  <a:srgbClr val="C00000"/>
                </a:solidFill>
              </a:rPr>
              <a:t>valid</a:t>
            </a:r>
            <a:r>
              <a:rPr lang="en-US" altLang="zh-CN" dirty="0"/>
              <a:t> if the truth of all its premises implies that the conclusion is true.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F1593E-89E3-412F-8637-B132ECF4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970D0CEC-633D-4C4C-98A1-5A62DFD4C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推理规则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F2D2149D-DC0D-4C4A-B4D1-0243D381A9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3600" b="1" dirty="0">
                <a:sym typeface="Wingdings" panose="05000000000000000000" pitchFamily="2" charset="2"/>
              </a:rPr>
              <a:t>附加前提推理规则</a:t>
            </a:r>
            <a:r>
              <a:rPr lang="en-US" altLang="zh-CN" sz="3600" b="1" dirty="0">
                <a:sym typeface="Wingdings" panose="05000000000000000000" pitchFamily="2" charset="2"/>
              </a:rPr>
              <a:t>(</a:t>
            </a:r>
            <a:r>
              <a:rPr lang="zh-CN" altLang="en-US" sz="3600" b="1" dirty="0">
                <a:sym typeface="Wingdings" panose="05000000000000000000" pitchFamily="2" charset="2"/>
              </a:rPr>
              <a:t>简称</a:t>
            </a:r>
            <a:r>
              <a:rPr lang="en-US" altLang="zh-CN" sz="3600" b="1" dirty="0">
                <a:sym typeface="Wingdings" panose="05000000000000000000" pitchFamily="2" charset="2"/>
              </a:rPr>
              <a:t>CP</a:t>
            </a:r>
            <a:r>
              <a:rPr lang="zh-CN" altLang="en-US" sz="3600" b="1" dirty="0">
                <a:sym typeface="Wingdings" panose="05000000000000000000" pitchFamily="2" charset="2"/>
              </a:rPr>
              <a:t>规则</a:t>
            </a:r>
            <a:r>
              <a:rPr lang="en-US" altLang="zh-CN" sz="3600" b="1" dirty="0">
                <a:sym typeface="Wingdings" panose="05000000000000000000" pitchFamily="2" charset="2"/>
              </a:rPr>
              <a:t>) </a:t>
            </a:r>
          </a:p>
          <a:p>
            <a:pPr marL="0" indent="0" eaLnBrk="1" hangingPunct="1">
              <a:buNone/>
            </a:pPr>
            <a:r>
              <a:rPr lang="en-US" altLang="zh-CN" b="1" dirty="0">
                <a:sym typeface="Wingdings" panose="05000000000000000000" pitchFamily="2" charset="2"/>
              </a:rPr>
              <a:t>          </a:t>
            </a:r>
            <a:r>
              <a:rPr lang="zh-CN" altLang="en-US" b="1" dirty="0">
                <a:sym typeface="Wingdings" panose="05000000000000000000" pitchFamily="2" charset="2"/>
              </a:rPr>
              <a:t>如果 </a:t>
            </a:r>
            <a:r>
              <a:rPr lang="zh-CN" altLang="en-US" b="1" dirty="0">
                <a:sym typeface="Symbol" panose="05050102010706020507" pitchFamily="18" charset="2"/>
              </a:rPr>
              <a:t></a:t>
            </a:r>
            <a:r>
              <a:rPr lang="zh-CN" altLang="en-US" sz="4400" b="1" dirty="0">
                <a:sym typeface="Symbol" panose="05050102010706020507" pitchFamily="18" charset="2"/>
              </a:rPr>
              <a:t> ，</a:t>
            </a:r>
            <a:r>
              <a:rPr lang="en-US" altLang="zh-CN" b="1" dirty="0">
                <a:sym typeface="Symbol" panose="05050102010706020507" pitchFamily="18" charset="2"/>
              </a:rPr>
              <a:t>A B</a:t>
            </a:r>
            <a:r>
              <a:rPr lang="zh-CN" altLang="en-US" b="1" dirty="0">
                <a:sym typeface="Symbol" panose="05050102010706020507" pitchFamily="18" charset="2"/>
              </a:rPr>
              <a:t>，则  </a:t>
            </a:r>
            <a:r>
              <a:rPr lang="en-US" altLang="zh-CN" b="1" dirty="0">
                <a:sym typeface="Symbol" panose="05050102010706020507" pitchFamily="18" charset="2"/>
              </a:rPr>
              <a:t>A </a:t>
            </a:r>
            <a:r>
              <a:rPr lang="en-US" altLang="zh-CN" b="1" dirty="0"/>
              <a:t>→ </a:t>
            </a:r>
            <a:r>
              <a:rPr lang="en-US" altLang="zh-CN" b="1" dirty="0">
                <a:sym typeface="Symbol" panose="05050102010706020507" pitchFamily="18" charset="2"/>
              </a:rPr>
              <a:t>B</a:t>
            </a:r>
          </a:p>
          <a:p>
            <a:pPr marL="0" indent="0" eaLnBrk="1" hangingPunct="1">
              <a:buNone/>
            </a:pPr>
            <a:r>
              <a:rPr lang="en-US" altLang="zh-CN" b="1" dirty="0">
                <a:sym typeface="Symbol" panose="05050102010706020507" pitchFamily="18" charset="2"/>
              </a:rPr>
              <a:t>	  </a:t>
            </a:r>
            <a:r>
              <a:rPr lang="zh-CN" altLang="en-US" b="1" dirty="0">
                <a:sym typeface="Symbol" panose="05050102010706020507" pitchFamily="18" charset="2"/>
              </a:rPr>
              <a:t>注：代表一组前提</a:t>
            </a:r>
            <a:endParaRPr lang="en-US" altLang="zh-CN" b="1" dirty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endParaRPr lang="en-US" altLang="zh-CN" b="1" dirty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3600" b="1" dirty="0">
                <a:sym typeface="Symbol" panose="05050102010706020507" pitchFamily="18" charset="2"/>
              </a:rPr>
              <a:t>反证推理规则</a:t>
            </a:r>
            <a:r>
              <a:rPr lang="zh-CN" altLang="en-US" b="1" dirty="0">
                <a:sym typeface="Symbol" panose="05050102010706020507" pitchFamily="18" charset="2"/>
              </a:rPr>
              <a:t>         </a:t>
            </a:r>
          </a:p>
          <a:p>
            <a:pPr marL="0" indent="0" eaLnBrk="1" hangingPunct="1">
              <a:buNone/>
            </a:pPr>
            <a:r>
              <a:rPr lang="zh-CN" altLang="en-US" b="1" dirty="0">
                <a:sym typeface="Symbol" panose="05050102010706020507" pitchFamily="18" charset="2"/>
              </a:rPr>
              <a:t>        </a:t>
            </a:r>
            <a:r>
              <a:rPr lang="zh-CN" altLang="en-US" b="1" dirty="0">
                <a:sym typeface="Wingdings" panose="05000000000000000000" pitchFamily="2" charset="2"/>
              </a:rPr>
              <a:t>如果 </a:t>
            </a:r>
            <a:r>
              <a:rPr lang="zh-CN" altLang="en-US" b="1" dirty="0">
                <a:sym typeface="Symbol" panose="05050102010706020507" pitchFamily="18" charset="2"/>
              </a:rPr>
              <a:t></a:t>
            </a:r>
            <a:r>
              <a:rPr lang="zh-CN" altLang="en-US" sz="4400" b="1" dirty="0">
                <a:sym typeface="Symbol" panose="05050102010706020507" pitchFamily="18" charset="2"/>
              </a:rPr>
              <a:t> ， </a:t>
            </a:r>
            <a:r>
              <a:rPr lang="en-US" altLang="zh-CN" b="1" dirty="0"/>
              <a:t>¬</a:t>
            </a:r>
            <a:r>
              <a:rPr lang="en-US" altLang="zh-CN" sz="4400" b="1" dirty="0">
                <a:sym typeface="Symbol" panose="05050102010706020507" pitchFamily="18" charset="2"/>
              </a:rPr>
              <a:t> </a:t>
            </a:r>
            <a:r>
              <a:rPr lang="en-US" altLang="zh-CN" b="1" dirty="0">
                <a:sym typeface="Symbol" panose="05050102010706020507" pitchFamily="18" charset="2"/>
              </a:rPr>
              <a:t>A F</a:t>
            </a:r>
            <a:r>
              <a:rPr lang="zh-CN" altLang="en-US" b="1" dirty="0">
                <a:sym typeface="Symbol" panose="05050102010706020507" pitchFamily="18" charset="2"/>
              </a:rPr>
              <a:t>，则  </a:t>
            </a:r>
            <a:r>
              <a:rPr lang="en-US" altLang="zh-CN" b="1" dirty="0">
                <a:sym typeface="Symbol" panose="05050102010706020507" pitchFamily="18" charset="2"/>
              </a:rPr>
              <a:t>A</a:t>
            </a:r>
            <a:endParaRPr lang="en-US" altLang="zh-CN" b="1" dirty="0"/>
          </a:p>
          <a:p>
            <a:pPr eaLnBrk="1" hangingPunct="1"/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83D6B51-735F-40F3-AC01-E756FB33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E385F457-6BFC-4B23-A810-E16739BD7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附加前提推理规则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A47279A5-6685-4C9E-9AF1-7B1832352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122" y="1268760"/>
            <a:ext cx="8229600" cy="4525963"/>
          </a:xfrm>
        </p:spPr>
        <p:txBody>
          <a:bodyPr/>
          <a:lstStyle/>
          <a:p>
            <a:pPr marL="457200" indent="-457200" algn="just" eaLnBrk="1" hangingPunct="1">
              <a:buFont typeface="Wingdings" panose="05000000000000000000" pitchFamily="2" charset="2"/>
              <a:buChar char="q"/>
            </a:pPr>
            <a:r>
              <a:rPr lang="zh-CN" altLang="en-US" sz="2400" b="1" dirty="0">
                <a:latin typeface="Times New Roman" panose="02020603050405020304" pitchFamily="18" charset="0"/>
              </a:rPr>
              <a:t>欲证明（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注：推理的结论为蕴含式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</a:p>
          <a:p>
            <a:pPr marL="457200" algn="just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</a:rPr>
              <a:t>  前提：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30000" dirty="0">
                <a:latin typeface="Times New Roman" panose="02020603050405020304" pitchFamily="18" charset="0"/>
              </a:rPr>
              <a:t>k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algn="just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</a:rPr>
              <a:t>结论：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rgbClr val="C00000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buFont typeface="Wingdings" panose="05000000000000000000" pitchFamily="2" charset="2"/>
              <a:buChar char="q"/>
            </a:pPr>
            <a:r>
              <a:rPr lang="zh-CN" altLang="en-US" sz="2400" b="1" dirty="0">
                <a:latin typeface="Times New Roman" panose="02020603050405020304" pitchFamily="18" charset="0"/>
              </a:rPr>
              <a:t>等价地证明</a:t>
            </a:r>
          </a:p>
          <a:p>
            <a:pPr marL="914400" indent="-457200" algn="just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</a:rPr>
              <a:t>前提：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30000" dirty="0"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914400" indent="-457200" algn="just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</a:rPr>
              <a:t>结论：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buFont typeface="Wingdings" panose="05000000000000000000" pitchFamily="2" charset="2"/>
              <a:buChar char="q"/>
            </a:pPr>
            <a:r>
              <a:rPr lang="zh-CN" altLang="en-US" sz="2400" b="1" dirty="0">
                <a:latin typeface="Times New Roman" panose="02020603050405020304" pitchFamily="18" charset="0"/>
              </a:rPr>
              <a:t>原因：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lang="en-US" altLang="zh-CN" sz="2400" b="1" dirty="0" err="1">
                <a:latin typeface="Symbol" panose="05050102010706020507" pitchFamily="18" charset="2"/>
              </a:rPr>
              <a:t>Ù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Symbol" panose="05050102010706020507" pitchFamily="18" charset="2"/>
              </a:rPr>
              <a:t>®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</a:p>
          <a:p>
            <a:pPr marL="0" indent="0" algn="just"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sz="2400" b="1" dirty="0">
                <a:latin typeface="Symbol" panose="05050102010706020507" pitchFamily="18" charset="2"/>
              </a:rPr>
              <a:t>Û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Symbol" panose="05050102010706020507" pitchFamily="18" charset="2"/>
              </a:rPr>
              <a:t>Ø</a:t>
            </a:r>
            <a:r>
              <a:rPr lang="en-US" altLang="zh-CN" sz="2400" b="1" dirty="0">
                <a:latin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lang="en-US" altLang="zh-CN" sz="2400" b="1" dirty="0" err="1">
                <a:latin typeface="Symbol" panose="05050102010706020507" pitchFamily="18" charset="2"/>
              </a:rPr>
              <a:t>Ù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Symbol" panose="05050102010706020507" pitchFamily="18" charset="2"/>
              </a:rPr>
              <a:t>Ú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Symbol" panose="05050102010706020507" pitchFamily="18" charset="2"/>
              </a:rPr>
              <a:t>Ø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</a:p>
          <a:p>
            <a:pPr marL="0" indent="0" algn="just" eaLnBrk="1" hangingPunct="1">
              <a:buNone/>
            </a:pPr>
            <a:r>
              <a:rPr lang="en-US" altLang="zh-CN" sz="2400" b="1" dirty="0">
                <a:latin typeface="Symbol" panose="05050102010706020507" pitchFamily="18" charset="2"/>
              </a:rPr>
              <a:t> 	       Û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Symbol" panose="05050102010706020507" pitchFamily="18" charset="2"/>
              </a:rPr>
              <a:t>Ø</a:t>
            </a:r>
            <a:r>
              <a:rPr lang="en-US" altLang="zh-CN" sz="2400" b="1" dirty="0">
                <a:latin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lang="en-US" altLang="zh-CN" sz="2400" b="1" dirty="0" err="1">
                <a:latin typeface="Symbol" panose="05050102010706020507" pitchFamily="18" charset="2"/>
              </a:rPr>
              <a:t>Ù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Symbol" panose="05050102010706020507" pitchFamily="18" charset="2"/>
              </a:rPr>
              <a:t>Ú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Symbol" panose="05050102010706020507" pitchFamily="18" charset="2"/>
              </a:rPr>
              <a:t>Ø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endParaRPr lang="en-US" altLang="zh-CN" sz="2400" b="1" dirty="0">
              <a:latin typeface="Symbol" panose="05050102010706020507" pitchFamily="18" charset="2"/>
            </a:endParaRPr>
          </a:p>
          <a:p>
            <a:pPr marL="0" indent="0" algn="just" eaLnBrk="1" hangingPunct="1">
              <a:buNone/>
            </a:pPr>
            <a:r>
              <a:rPr lang="en-US" altLang="zh-CN" sz="2400" b="1" dirty="0">
                <a:latin typeface="Symbol" panose="05050102010706020507" pitchFamily="18" charset="2"/>
              </a:rPr>
              <a:t> 	       Û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Symbol" panose="05050102010706020507" pitchFamily="18" charset="2"/>
              </a:rPr>
              <a:t>Ø</a:t>
            </a:r>
            <a:r>
              <a:rPr lang="en-US" altLang="zh-CN" sz="2400" b="1" dirty="0">
                <a:latin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lang="en-US" altLang="zh-CN" sz="2400" b="1" dirty="0" err="1">
                <a:latin typeface="Symbol" panose="05050102010706020507" pitchFamily="18" charset="2"/>
              </a:rPr>
              <a:t>Ù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b="1" dirty="0" err="1">
                <a:latin typeface="Symbol" panose="05050102010706020507" pitchFamily="18" charset="2"/>
              </a:rPr>
              <a:t>Ù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sz="2400" b="1" dirty="0">
                <a:latin typeface="Symbol" panose="05050102010706020507" pitchFamily="18" charset="2"/>
              </a:rPr>
              <a:t>Û</a:t>
            </a:r>
            <a:r>
              <a:rPr lang="en-US" altLang="zh-CN" sz="2400" b="1" dirty="0">
                <a:latin typeface="Times New Roman" panose="02020603050405020304" pitchFamily="18" charset="0"/>
              </a:rPr>
              <a:t> 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lang="en-US" altLang="zh-CN" sz="2400" b="1" dirty="0" err="1">
                <a:latin typeface="Symbol" panose="05050102010706020507" pitchFamily="18" charset="2"/>
              </a:rPr>
              <a:t>Ù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b="1" dirty="0" err="1">
                <a:latin typeface="Symbol" panose="05050102010706020507" pitchFamily="18" charset="2"/>
              </a:rPr>
              <a:t>Ù</a:t>
            </a:r>
            <a:r>
              <a:rPr lang="en-US" altLang="zh-CN" sz="2400" b="1" i="1" dirty="0" err="1">
                <a:latin typeface="Symbol" panose="05050102010706020507" pitchFamily="18" charset="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9B74F-2EAD-458E-A02E-840EF13A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85269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E385F457-6BFC-4B23-A810-E16739BD7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附加前提推理规则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A47279A5-6685-4C9E-9AF1-7B1832352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122" y="1268760"/>
            <a:ext cx="8229600" cy="4525963"/>
          </a:xfr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前提：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Ú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®Ø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结论：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   前提：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Ú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®Ø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结论：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①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附加前提引入</a:t>
            </a:r>
          </a:p>
          <a:p>
            <a:pPr marL="45720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② 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前提引入</a:t>
            </a:r>
          </a:p>
          <a:p>
            <a:pPr marL="45720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③ 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®Ø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前提引入</a:t>
            </a:r>
          </a:p>
          <a:p>
            <a:pPr marL="45720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④ 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®Ø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②③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假言三段论</a:t>
            </a:r>
          </a:p>
          <a:p>
            <a:pPr marL="45720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⑤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①④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拒取式</a:t>
            </a:r>
          </a:p>
          <a:p>
            <a:pPr marL="45720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⑥ 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Ú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前提引入</a:t>
            </a:r>
          </a:p>
          <a:p>
            <a:pPr marL="45720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⑦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⑤⑥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析取三段论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9B74F-2EAD-458E-A02E-840EF13A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38339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E385F457-6BFC-4B23-A810-E16739BD7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反证推理规则         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A47279A5-6685-4C9E-9AF1-7B1832352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 eaLnBrk="1" hangingPunct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zh-CN" altLang="en-US" sz="2400" b="1" dirty="0">
                <a:latin typeface="Times New Roman" panose="02020603050405020304" pitchFamily="18" charset="0"/>
              </a:rPr>
              <a:t>欲证明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前提：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, … 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30000" dirty="0">
                <a:latin typeface="Times New Roman" panose="02020603050405020304" pitchFamily="18" charset="0"/>
              </a:rPr>
              <a:t>k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结论：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A.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zh-CN" altLang="en-US" sz="2400" b="1" dirty="0">
                <a:latin typeface="Times New Roman" panose="02020603050405020304" pitchFamily="18" charset="0"/>
              </a:rPr>
              <a:t>将</a:t>
            </a:r>
            <a:r>
              <a:rPr lang="en-US" altLang="zh-CN" sz="2400" b="1" dirty="0">
                <a:latin typeface="Symbol" panose="05050102010706020507" pitchFamily="18" charset="2"/>
              </a:rPr>
              <a:t>Ø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加入前提，若推出矛盾，则得证推理正确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10000"/>
              </a:lnSpc>
            </a:pPr>
            <a:endParaRPr lang="en-US" altLang="zh-CN" sz="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定理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latin typeface="Symbol" panose="05050102010706020507" pitchFamily="18" charset="2"/>
              </a:rPr>
              <a:t>Ù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 </a:t>
            </a:r>
            <a:r>
              <a:rPr lang="en-US" altLang="zh-CN" sz="2400" b="1" dirty="0">
                <a:latin typeface="Symbol" panose="05050102010706020507" pitchFamily="18" charset="2"/>
              </a:rPr>
              <a:t>Ù </a:t>
            </a:r>
            <a:r>
              <a:rPr lang="en-US" altLang="zh-CN" sz="2400" b="1" dirty="0">
                <a:latin typeface="Times New Roman" panose="02020603050405020304" pitchFamily="18" charset="0"/>
              </a:rPr>
              <a:t>… </a:t>
            </a:r>
            <a:r>
              <a:rPr lang="en-US" altLang="zh-CN" sz="2400" b="1" dirty="0" err="1">
                <a:latin typeface="Symbol" panose="05050102010706020507" pitchFamily="18" charset="2"/>
              </a:rPr>
              <a:t>Ù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en-US" altLang="zh-CN" sz="2400" b="1" dirty="0">
                <a:latin typeface="Symbol" panose="05050102010706020507" pitchFamily="18" charset="2"/>
              </a:rPr>
              <a:t>Þ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Times New Roman" panose="02020603050405020304" pitchFamily="18" charset="0"/>
              </a:rPr>
              <a:t>推理正确，当且仅当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latin typeface="Symbol" panose="05050102010706020507" pitchFamily="18" charset="2"/>
              </a:rPr>
              <a:t>Ù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 </a:t>
            </a:r>
            <a:r>
              <a:rPr lang="en-US" altLang="zh-CN" sz="2400" b="1" dirty="0">
                <a:latin typeface="Symbol" panose="05050102010706020507" pitchFamily="18" charset="2"/>
              </a:rPr>
              <a:t>Ù </a:t>
            </a:r>
            <a:r>
              <a:rPr lang="en-US" altLang="zh-CN" sz="2400" b="1" dirty="0">
                <a:latin typeface="Times New Roman" panose="02020603050405020304" pitchFamily="18" charset="0"/>
              </a:rPr>
              <a:t>… </a:t>
            </a:r>
            <a:r>
              <a:rPr lang="en-US" altLang="zh-CN" sz="2400" b="1" dirty="0">
                <a:latin typeface="Symbol" panose="05050102010706020507" pitchFamily="18" charset="2"/>
              </a:rPr>
              <a:t>Ù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30000" dirty="0">
                <a:latin typeface="Times New Roman" panose="02020603050405020304" pitchFamily="18" charset="0"/>
              </a:rPr>
              <a:t>k </a:t>
            </a:r>
            <a:r>
              <a:rPr lang="en-US" altLang="zh-CN" sz="2400" b="1" dirty="0">
                <a:latin typeface="Symbol" panose="05050102010706020507" pitchFamily="18" charset="2"/>
              </a:rPr>
              <a:t>Ù Ø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Times New Roman" panose="02020603050405020304" pitchFamily="18" charset="0"/>
              </a:rPr>
              <a:t>为矛盾式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</a:p>
          <a:p>
            <a:pPr marL="0" indent="0" algn="just" eaLnBrk="1" hangingPunct="1">
              <a:lnSpc>
                <a:spcPct val="11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原因</a:t>
            </a:r>
            <a:r>
              <a:rPr lang="en-US" altLang="zh-CN" sz="2400" b="1" dirty="0">
                <a:latin typeface="Times New Roman" panose="02020603050405020304" pitchFamily="18" charset="0"/>
              </a:rPr>
              <a:t>:</a:t>
            </a:r>
          </a:p>
          <a:p>
            <a:pPr marL="0" indent="0" algn="just" eaLnBrk="1" hangingPunct="1">
              <a:lnSpc>
                <a:spcPct val="11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lang="en-US" altLang="zh-CN" sz="2400" b="1" dirty="0" err="1">
                <a:latin typeface="Symbol" panose="05050102010706020507" pitchFamily="18" charset="2"/>
              </a:rPr>
              <a:t>Ù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b="1" dirty="0" err="1">
                <a:latin typeface="Symbol" panose="05050102010706020507" pitchFamily="18" charset="2"/>
              </a:rPr>
              <a:t>®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1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400" b="1" dirty="0">
                <a:latin typeface="Symbol" panose="05050102010706020507" pitchFamily="18" charset="2"/>
              </a:rPr>
              <a:t>Û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Symbol" panose="05050102010706020507" pitchFamily="18" charset="2"/>
              </a:rPr>
              <a:t>Ø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lang="en-US" altLang="zh-CN" sz="2400" b="1" dirty="0" err="1">
                <a:latin typeface="Symbol" panose="05050102010706020507" pitchFamily="18" charset="2"/>
              </a:rPr>
              <a:t>Ù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1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400" b="1" dirty="0">
                <a:latin typeface="Symbol" panose="05050102010706020507" pitchFamily="18" charset="2"/>
              </a:rPr>
              <a:t>Û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Symbol" panose="05050102010706020507" pitchFamily="18" charset="2"/>
              </a:rPr>
              <a:t>Ø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lang="en-US" altLang="zh-CN" sz="2400" b="1" dirty="0" err="1">
                <a:latin typeface="Symbol" panose="05050102010706020507" pitchFamily="18" charset="2"/>
              </a:rPr>
              <a:t>Ù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b="1" dirty="0" err="1">
                <a:latin typeface="Symbol" panose="05050102010706020507" pitchFamily="18" charset="2"/>
              </a:rPr>
              <a:t>ÙØ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9B74F-2EAD-458E-A02E-840EF13A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E385F457-6BFC-4B23-A810-E16739BD7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3283" y="127666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反证推理规则         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A47279A5-6685-4C9E-9AF1-7B1832352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708" y="1166018"/>
            <a:ext cx="8229600" cy="4525963"/>
          </a:xfr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例： 构造下面推理的证明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前提：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Ù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Ú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结论：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证明：用归缪法，证明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Ù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Ú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Ù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Ù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Ù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Ù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为矛盾式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①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结论否定引入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②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前提引入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③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前提引入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④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②③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拒取式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⑤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Ù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Ú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前提引入 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⑥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Ù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               ④⑤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析取三段论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⑦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ÚØ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⑥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置换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⑧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①⑦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析取三段论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⑨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前提引入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⑩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Ù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⑧⑨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合取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9B74F-2EAD-458E-A02E-840EF13A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341486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18D12A51-AB1E-4A5B-B40E-30F971AB8B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Rules of Inference for Quantified Statements</a:t>
            </a:r>
            <a:b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一阶谓词的推理规则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94069FA-1478-425B-A059-149E1287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5E7A-5A67-4927-83CA-697CA465670D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9C5D414E-D145-4FD9-84C7-5AC10D61F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48200"/>
            <a:ext cx="2743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FFFCC320-3E13-4964-81FA-A9463C1FD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一阶逻辑推理定律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05476" name="Rectangle 4">
            <a:extLst>
              <a:ext uri="{FF2B5EF4-FFF2-40B4-BE49-F238E27FC236}">
                <a16:creationId xmlns:a16="http://schemas.microsoft.com/office/drawing/2014/main" id="{D92C3054-F87C-48D4-9D35-7C63C12E3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dirty="0"/>
              <a:t>推出：  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B</a:t>
            </a:r>
            <a:r>
              <a:rPr lang="en-US" altLang="zh-CN" i="1" dirty="0"/>
              <a:t> 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读作：</a:t>
            </a:r>
            <a:r>
              <a:rPr lang="en-US" altLang="zh-CN" dirty="0"/>
              <a:t>A</a:t>
            </a:r>
            <a:r>
              <a:rPr lang="zh-CN" altLang="en-US" dirty="0"/>
              <a:t>推出</a:t>
            </a:r>
            <a:r>
              <a:rPr lang="en-US" altLang="zh-CN" dirty="0"/>
              <a:t>B</a:t>
            </a:r>
          </a:p>
          <a:p>
            <a:pPr lvl="1" eaLnBrk="1" hangingPunct="1"/>
            <a:r>
              <a:rPr lang="zh-CN" altLang="en-US" dirty="0"/>
              <a:t>含义：</a:t>
            </a:r>
            <a:r>
              <a:rPr lang="en-US" altLang="zh-CN" dirty="0"/>
              <a:t>A</a:t>
            </a:r>
            <a:r>
              <a:rPr lang="zh-CN" altLang="en-US" dirty="0"/>
              <a:t>为真时</a:t>
            </a:r>
            <a:r>
              <a:rPr lang="en-US" altLang="zh-CN" dirty="0"/>
              <a:t>, B</a:t>
            </a:r>
            <a:r>
              <a:rPr lang="zh-CN" altLang="en-US" dirty="0"/>
              <a:t>也为真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B</a:t>
            </a:r>
            <a:r>
              <a:rPr lang="en-US" altLang="zh-CN" i="1" dirty="0"/>
              <a:t> </a:t>
            </a:r>
            <a:r>
              <a:rPr lang="zh-CN" altLang="en-US" dirty="0"/>
              <a:t>当且仅当 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B</a:t>
            </a:r>
            <a:r>
              <a:rPr lang="zh-CN" altLang="en-US" dirty="0"/>
              <a:t>是永真式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dirty="0"/>
              <a:t>例如： 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sym typeface="Symbol" panose="05050102010706020507" pitchFamily="18" charset="2"/>
              </a:rPr>
              <a:t>xF</a:t>
            </a:r>
            <a:r>
              <a:rPr lang="en-US" altLang="zh-CN" dirty="0">
                <a:sym typeface="Symbol" panose="05050102010706020507" pitchFamily="18" charset="2"/>
              </a:rPr>
              <a:t>(x)  </a:t>
            </a:r>
            <a:r>
              <a:rPr lang="en-US" altLang="zh-CN" dirty="0" err="1">
                <a:sym typeface="Symbol" panose="05050102010706020507" pitchFamily="18" charset="2"/>
              </a:rPr>
              <a:t>xF</a:t>
            </a:r>
            <a:r>
              <a:rPr lang="en-US" altLang="zh-CN" dirty="0">
                <a:sym typeface="Symbol" panose="05050102010706020507" pitchFamily="18" charset="2"/>
              </a:rPr>
              <a:t>(x)</a:t>
            </a:r>
          </a:p>
        </p:txBody>
      </p:sp>
      <p:sp>
        <p:nvSpPr>
          <p:cNvPr id="105477" name="Oval 5">
            <a:extLst>
              <a:ext uri="{FF2B5EF4-FFF2-40B4-BE49-F238E27FC236}">
                <a16:creationId xmlns:a16="http://schemas.microsoft.com/office/drawing/2014/main" id="{EB101879-7D6A-4737-A1C2-184A4B47A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486400"/>
            <a:ext cx="152400" cy="1524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5478" name="Text Box 6">
            <a:extLst>
              <a:ext uri="{FF2B5EF4-FFF2-40B4-BE49-F238E27FC236}">
                <a16:creationId xmlns:a16="http://schemas.microsoft.com/office/drawing/2014/main" id="{42E21293-2BB5-414B-B1E5-1E31DF049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724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 Narrow" panose="020B0606020202030204" pitchFamily="34" charset="0"/>
              </a:rPr>
              <a:t>F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3ECD08-D9EB-4B8F-A323-C10D12B2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7EA21BC5-A1CB-4324-B7BC-16EDBF091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一阶逻辑推理定律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5646B0B9-E918-4762-A5C8-642D3E2524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/>
              <a:t>命题逻辑推理定律的代换实例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/>
              <a:t>基本等值式生成的推理定律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>
                <a:sym typeface="Symbol" panose="05050102010706020507" pitchFamily="18" charset="2"/>
              </a:rPr>
              <a:t>其它的一阶逻辑</a:t>
            </a:r>
            <a:r>
              <a:rPr lang="zh-CN" altLang="en-US" sz="2800" b="1" dirty="0"/>
              <a:t>推理定律</a:t>
            </a:r>
            <a:endParaRPr lang="zh-CN" altLang="en-US" sz="2800" b="1" dirty="0">
              <a:sym typeface="Symbol" panose="05050102010706020507" pitchFamily="18" charset="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BB7CFC4-C58C-4577-93AB-2025F6EC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877F5AE5-815D-4688-8CAD-1C637D302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一阶逻辑推理定律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B5A72797-B799-4F09-9C53-12A1F34311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dirty="0"/>
              <a:t>命题逻辑推理定律的代换实例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   例如</a:t>
            </a:r>
            <a:r>
              <a:rPr lang="en-US" altLang="zh-CN" dirty="0"/>
              <a:t>: </a:t>
            </a:r>
            <a:r>
              <a:rPr lang="zh-CN" altLang="en-US" dirty="0"/>
              <a:t>假言推理规则</a:t>
            </a:r>
            <a:r>
              <a:rPr lang="en-US" altLang="zh-CN" dirty="0"/>
              <a:t>: </a:t>
            </a:r>
          </a:p>
          <a:p>
            <a:pPr algn="ctr" eaLnBrk="1" hangingPunct="1">
              <a:buFontTx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ym typeface="Wingdings" panose="05000000000000000000" pitchFamily="2" charset="2"/>
              </a:rPr>
              <a:t>A</a:t>
            </a:r>
            <a:r>
              <a:rPr lang="en-US" altLang="zh-CN" dirty="0"/>
              <a:t>→</a:t>
            </a:r>
            <a:r>
              <a:rPr lang="en-US" altLang="zh-CN" sz="2800" dirty="0">
                <a:sym typeface="Wingdings" panose="05000000000000000000" pitchFamily="2" charset="2"/>
              </a:rPr>
              <a:t>B )</a:t>
            </a:r>
            <a:r>
              <a:rPr lang="en-US" altLang="zh-CN" dirty="0"/>
              <a:t>∧</a:t>
            </a:r>
            <a:r>
              <a:rPr lang="en-US" altLang="zh-CN" sz="2800" dirty="0">
                <a:sym typeface="Wingdings" panose="05000000000000000000" pitchFamily="2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B</a:t>
            </a:r>
          </a:p>
          <a:p>
            <a:pPr eaLnBrk="1" hangingPunct="1">
              <a:buFontTx/>
              <a:buNone/>
            </a:pPr>
            <a:r>
              <a:rPr lang="en-US" altLang="zh-CN" i="1" dirty="0">
                <a:sym typeface="Symbol" panose="05050102010706020507" pitchFamily="18" charset="2"/>
              </a:rPr>
              <a:t>   </a:t>
            </a:r>
            <a:r>
              <a:rPr lang="zh-CN" altLang="en-US" dirty="0">
                <a:sym typeface="Symbol" panose="05050102010706020507" pitchFamily="18" charset="2"/>
              </a:rPr>
              <a:t>代入 </a:t>
            </a:r>
            <a:r>
              <a:rPr lang="en-US" altLang="zh-CN" dirty="0">
                <a:sym typeface="Symbol" panose="05050102010706020507" pitchFamily="18" charset="2"/>
              </a:rPr>
              <a:t>A=F(a),  B=G(a),  </a:t>
            </a:r>
            <a:r>
              <a:rPr lang="zh-CN" altLang="en-US" dirty="0">
                <a:sym typeface="Symbol" panose="05050102010706020507" pitchFamily="18" charset="2"/>
              </a:rPr>
              <a:t>得到</a:t>
            </a:r>
          </a:p>
          <a:p>
            <a:pPr algn="ctr" eaLnBrk="1" hangingPunct="1">
              <a:buFontTx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(F(a)</a:t>
            </a:r>
            <a:r>
              <a:rPr lang="en-US" altLang="zh-CN" dirty="0"/>
              <a:t>→G(a))∧F(a)</a:t>
            </a:r>
            <a:r>
              <a:rPr lang="en-US" altLang="zh-CN" dirty="0">
                <a:sym typeface="Symbol" panose="05050102010706020507" pitchFamily="18" charset="2"/>
              </a:rPr>
              <a:t>G(a)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45CB6C-E803-435F-955D-70B02548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87723E51-F7D8-42EF-8C93-A68DD3321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一阶逻辑推理定律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举例、续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B8BCEDFB-FAC1-42E7-ADE3-5DC827C5F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dirty="0"/>
              <a:t>基本等值式生成的推理定律</a:t>
            </a:r>
          </a:p>
          <a:p>
            <a:pPr eaLnBrk="1" hangingPunct="1"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   即由 </a:t>
            </a:r>
            <a:r>
              <a:rPr lang="en-US" altLang="zh-CN" dirty="0">
                <a:sym typeface="Symbol" panose="05050102010706020507" pitchFamily="18" charset="2"/>
              </a:rPr>
              <a:t>AB  </a:t>
            </a:r>
            <a:r>
              <a:rPr lang="zh-CN" altLang="en-US" dirty="0">
                <a:sym typeface="Symbol" panose="05050102010706020507" pitchFamily="18" charset="2"/>
              </a:rPr>
              <a:t>可得 </a:t>
            </a:r>
            <a:r>
              <a:rPr lang="en-US" altLang="zh-CN" dirty="0">
                <a:sym typeface="Symbol" panose="05050102010706020507" pitchFamily="18" charset="2"/>
              </a:rPr>
              <a:t>AB </a:t>
            </a:r>
            <a:r>
              <a:rPr lang="zh-CN" altLang="en-US" dirty="0">
                <a:sym typeface="Symbol" panose="05050102010706020507" pitchFamily="18" charset="2"/>
              </a:rPr>
              <a:t>和 </a:t>
            </a:r>
            <a:r>
              <a:rPr lang="en-US" altLang="zh-CN" dirty="0">
                <a:sym typeface="Symbol" panose="05050102010706020507" pitchFamily="18" charset="2"/>
              </a:rPr>
              <a:t>BA 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</a:t>
            </a:r>
            <a:r>
              <a:rPr lang="zh-CN" altLang="en-US" dirty="0">
                <a:sym typeface="Symbol" panose="05050102010706020507" pitchFamily="18" charset="2"/>
              </a:rPr>
              <a:t>例如</a:t>
            </a:r>
            <a:r>
              <a:rPr lang="en-US" altLang="zh-CN" dirty="0">
                <a:sym typeface="Symbol" panose="05050102010706020507" pitchFamily="18" charset="2"/>
              </a:rPr>
              <a:t>:   </a:t>
            </a:r>
            <a:r>
              <a:rPr lang="zh-CN" altLang="en-US" dirty="0">
                <a:sym typeface="Symbol" panose="05050102010706020507" pitchFamily="18" charset="2"/>
              </a:rPr>
              <a:t>量词分配等值式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 x(A(x)</a:t>
            </a:r>
            <a:r>
              <a:rPr lang="en-US" altLang="zh-CN" dirty="0"/>
              <a:t>∧</a:t>
            </a:r>
            <a:r>
              <a:rPr lang="en-US" altLang="zh-CN" dirty="0">
                <a:sym typeface="Symbol" panose="05050102010706020507" pitchFamily="18" charset="2"/>
              </a:rPr>
              <a:t>B(x))  </a:t>
            </a:r>
            <a:r>
              <a:rPr lang="en-US" altLang="zh-CN" dirty="0" err="1">
                <a:sym typeface="Symbol" panose="05050102010706020507" pitchFamily="18" charset="2"/>
              </a:rPr>
              <a:t>xA</a:t>
            </a:r>
            <a:r>
              <a:rPr lang="en-US" altLang="zh-CN" dirty="0">
                <a:sym typeface="Symbol" panose="05050102010706020507" pitchFamily="18" charset="2"/>
              </a:rPr>
              <a:t>(x)</a:t>
            </a:r>
            <a:r>
              <a:rPr lang="en-US" altLang="zh-CN" dirty="0"/>
              <a:t>∧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sym typeface="Symbol" panose="05050102010706020507" pitchFamily="18" charset="2"/>
              </a:rPr>
              <a:t>xB</a:t>
            </a:r>
            <a:r>
              <a:rPr lang="en-US" altLang="zh-CN" dirty="0">
                <a:sym typeface="Symbol" panose="05050102010706020507" pitchFamily="18" charset="2"/>
              </a:rPr>
              <a:t>(x)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</a:t>
            </a:r>
            <a:r>
              <a:rPr lang="zh-CN" altLang="en-US" dirty="0">
                <a:sym typeface="Symbol" panose="05050102010706020507" pitchFamily="18" charset="2"/>
              </a:rPr>
              <a:t>可得</a:t>
            </a:r>
          </a:p>
          <a:p>
            <a:pPr eaLnBrk="1" hangingPunct="1"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    </a:t>
            </a:r>
            <a:r>
              <a:rPr lang="en-US" altLang="zh-CN" dirty="0">
                <a:sym typeface="Symbol" panose="05050102010706020507" pitchFamily="18" charset="2"/>
              </a:rPr>
              <a:t>x(A(x)</a:t>
            </a:r>
            <a:r>
              <a:rPr lang="en-US" altLang="zh-CN" dirty="0"/>
              <a:t>∧</a:t>
            </a:r>
            <a:r>
              <a:rPr lang="en-US" altLang="zh-CN" dirty="0">
                <a:sym typeface="Symbol" panose="05050102010706020507" pitchFamily="18" charset="2"/>
              </a:rPr>
              <a:t>B(x))   </a:t>
            </a:r>
            <a:r>
              <a:rPr lang="en-US" altLang="zh-CN" dirty="0" err="1">
                <a:sym typeface="Symbol" panose="05050102010706020507" pitchFamily="18" charset="2"/>
              </a:rPr>
              <a:t>xA</a:t>
            </a:r>
            <a:r>
              <a:rPr lang="en-US" altLang="zh-CN" dirty="0">
                <a:sym typeface="Symbol" panose="05050102010706020507" pitchFamily="18" charset="2"/>
              </a:rPr>
              <a:t>(x)</a:t>
            </a:r>
            <a:r>
              <a:rPr lang="en-US" altLang="zh-CN" dirty="0"/>
              <a:t>∧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sym typeface="Symbol" panose="05050102010706020507" pitchFamily="18" charset="2"/>
              </a:rPr>
              <a:t>xB</a:t>
            </a:r>
            <a:r>
              <a:rPr lang="en-US" altLang="zh-CN" dirty="0">
                <a:sym typeface="Symbol" panose="05050102010706020507" pitchFamily="18" charset="2"/>
              </a:rPr>
              <a:t>(x)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 </a:t>
            </a:r>
            <a:r>
              <a:rPr lang="en-US" altLang="zh-CN" dirty="0" err="1">
                <a:sym typeface="Symbol" panose="05050102010706020507" pitchFamily="18" charset="2"/>
              </a:rPr>
              <a:t>xA</a:t>
            </a:r>
            <a:r>
              <a:rPr lang="en-US" altLang="zh-CN" dirty="0">
                <a:sym typeface="Symbol" panose="05050102010706020507" pitchFamily="18" charset="2"/>
              </a:rPr>
              <a:t>(x)</a:t>
            </a:r>
            <a:r>
              <a:rPr lang="en-US" altLang="zh-CN" dirty="0"/>
              <a:t>∧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sym typeface="Symbol" panose="05050102010706020507" pitchFamily="18" charset="2"/>
              </a:rPr>
              <a:t>xB</a:t>
            </a:r>
            <a:r>
              <a:rPr lang="en-US" altLang="zh-CN" dirty="0">
                <a:sym typeface="Symbol" panose="05050102010706020507" pitchFamily="18" charset="2"/>
              </a:rPr>
              <a:t>(x)  x(A(x)</a:t>
            </a:r>
            <a:r>
              <a:rPr lang="en-US" altLang="zh-CN" dirty="0"/>
              <a:t>∧</a:t>
            </a:r>
            <a:r>
              <a:rPr lang="en-US" altLang="zh-CN" dirty="0">
                <a:sym typeface="Symbol" panose="05050102010706020507" pitchFamily="18" charset="2"/>
              </a:rPr>
              <a:t>B(x))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2D6C4C8-989E-44B0-AB52-17E71825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38E2F5D-3810-49E9-9D26-9ABB9738D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Argument form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943127E-EDF4-47D9-9AAE-854849191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sz="2800" dirty="0"/>
              <a:t>An </a:t>
            </a:r>
            <a:r>
              <a:rPr lang="en-US" altLang="zh-CN" sz="2800" i="1" dirty="0">
                <a:solidFill>
                  <a:srgbClr val="C00000"/>
                </a:solidFill>
              </a:rPr>
              <a:t>argument form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/>
              <a:t>in propositional logic is a sequence of compound propositions involving  propositional variables. An argument form is </a:t>
            </a:r>
            <a:r>
              <a:rPr lang="en-US" altLang="zh-CN" sz="2800" i="1" dirty="0">
                <a:solidFill>
                  <a:srgbClr val="C00000"/>
                </a:solidFill>
              </a:rPr>
              <a:t>valid</a:t>
            </a:r>
            <a:r>
              <a:rPr lang="en-US" altLang="zh-CN" sz="2800" dirty="0"/>
              <a:t> </a:t>
            </a:r>
            <a:r>
              <a:rPr lang="en-US" altLang="zh-CN" sz="2800" u="sng" dirty="0"/>
              <a:t>if no matter which particular propositions are substituted for the propositional variables in its premises, </a:t>
            </a:r>
            <a:r>
              <a:rPr lang="en-US" altLang="zh-CN" sz="2800" u="sng" dirty="0">
                <a:solidFill>
                  <a:srgbClr val="7030A0"/>
                </a:solidFill>
              </a:rPr>
              <a:t>the conclusion is true if  the premises are all true</a:t>
            </a:r>
            <a:r>
              <a:rPr lang="en-US" altLang="zh-CN" sz="2800" dirty="0"/>
              <a:t>.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sz="2800" dirty="0"/>
              <a:t>Corresponding tautology: 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2400" dirty="0"/>
              <a:t>((p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 (p</a:t>
            </a:r>
            <a:r>
              <a:rPr lang="en-US" altLang="zh-CN" sz="2400" baseline="-25000" dirty="0"/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) 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ym typeface="Symbol" panose="05050102010706020507" pitchFamily="18" charset="2"/>
              </a:rPr>
              <a:t>  (</a:t>
            </a:r>
            <a:r>
              <a:rPr lang="en-US" altLang="zh-CN" sz="2400" dirty="0" err="1"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/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) )  q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3ABBC3B-8932-40D9-9CE0-1194CF30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1E8231ED-54EF-42AE-937E-B1D4808F5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一阶逻辑的常用推理规则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4CBF56E-1958-49B3-8990-BDA1CAE25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b="1" dirty="0"/>
              <a:t>前提引入、结论引入、置换规则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b="1" dirty="0"/>
              <a:t>假言推理、附加、化简、拒取式、假言三段论、析取三段论、构造性两难、合取引入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b="1" i="1" dirty="0">
                <a:solidFill>
                  <a:schemeClr val="hlink"/>
                </a:solidFill>
              </a:rPr>
              <a:t>UI</a:t>
            </a:r>
            <a:r>
              <a:rPr lang="zh-CN" altLang="en-US" b="1" i="1" dirty="0">
                <a:solidFill>
                  <a:schemeClr val="hlink"/>
                </a:solidFill>
              </a:rPr>
              <a:t>、</a:t>
            </a:r>
            <a:r>
              <a:rPr lang="en-US" altLang="zh-CN" b="1" i="1" dirty="0">
                <a:solidFill>
                  <a:schemeClr val="hlink"/>
                </a:solidFill>
              </a:rPr>
              <a:t>UG</a:t>
            </a:r>
            <a:r>
              <a:rPr lang="zh-CN" altLang="en-US" b="1" i="1" dirty="0">
                <a:solidFill>
                  <a:schemeClr val="hlink"/>
                </a:solidFill>
              </a:rPr>
              <a:t>、</a:t>
            </a:r>
            <a:r>
              <a:rPr lang="en-US" altLang="zh-CN" b="1" i="1" dirty="0">
                <a:solidFill>
                  <a:schemeClr val="hlink"/>
                </a:solidFill>
              </a:rPr>
              <a:t>EI</a:t>
            </a:r>
            <a:r>
              <a:rPr lang="zh-CN" altLang="en-US" b="1" i="1" dirty="0">
                <a:solidFill>
                  <a:schemeClr val="hlink"/>
                </a:solidFill>
              </a:rPr>
              <a:t>、</a:t>
            </a:r>
            <a:r>
              <a:rPr lang="en-US" altLang="zh-CN" b="1" i="1" dirty="0">
                <a:solidFill>
                  <a:schemeClr val="hlink"/>
                </a:solidFill>
              </a:rPr>
              <a:t>EG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49E8133-2F04-415C-BB78-49A24375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BAEFA6CA-8865-4B04-A382-A28FB0347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 Rules for Quantifiers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0A01E941-99EC-4135-99C8-EC6815E7B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2628" y="1410329"/>
            <a:ext cx="8065268" cy="4267200"/>
          </a:xfrm>
        </p:spPr>
        <p:txBody>
          <a:bodyPr/>
          <a:lstStyle/>
          <a:p>
            <a:pPr eaLnBrk="1" hangingPunct="1">
              <a:tabLst>
                <a:tab pos="2054225" algn="l"/>
              </a:tabLst>
            </a:pP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en-US" altLang="zh-CN" dirty="0">
                <a:sym typeface="Symbol" panose="05050102010706020507" pitchFamily="18" charset="2"/>
              </a:rPr>
              <a:t></a:t>
            </a:r>
            <a:r>
              <a:rPr lang="en-US" altLang="zh-CN" i="1" dirty="0">
                <a:sym typeface="Symbol" panose="05050102010706020507" pitchFamily="18" charset="2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o</a:t>
            </a:r>
            <a:r>
              <a:rPr lang="en-US" altLang="zh-CN" dirty="0">
                <a:sym typeface="Symbol" panose="05050102010706020507" pitchFamily="18" charset="2"/>
              </a:rPr>
              <a:t>)	(substitute </a:t>
            </a:r>
            <a:r>
              <a:rPr lang="en-US" altLang="zh-CN" i="1" dirty="0">
                <a:sym typeface="Symbol" panose="05050102010706020507" pitchFamily="18" charset="2"/>
              </a:rPr>
              <a:t>any</a:t>
            </a:r>
            <a:r>
              <a:rPr lang="en-US" altLang="zh-CN" dirty="0">
                <a:sym typeface="Symbol" panose="05050102010706020507" pitchFamily="18" charset="2"/>
              </a:rPr>
              <a:t> specific object </a:t>
            </a:r>
            <a:r>
              <a:rPr lang="en-US" altLang="zh-CN" i="1" dirty="0">
                <a:sym typeface="Symbol" panose="05050102010706020507" pitchFamily="18" charset="2"/>
              </a:rPr>
              <a:t>o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eaLnBrk="1" hangingPunct="1">
              <a:tabLst>
                <a:tab pos="2054225" algn="l"/>
              </a:tabLst>
            </a:pP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) , for an arbitrary element </a:t>
            </a:r>
            <a:r>
              <a:rPr lang="en-US" altLang="zh-CN" i="1" dirty="0"/>
              <a:t>g</a:t>
            </a:r>
            <a:r>
              <a:rPr lang="en-US" altLang="zh-CN" dirty="0"/>
              <a:t> of </a:t>
            </a:r>
            <a:r>
              <a:rPr lang="en-US" altLang="zh-CN" dirty="0" err="1"/>
              <a:t>u.d.</a:t>
            </a:r>
            <a:br>
              <a:rPr lang="en-US" altLang="zh-CN" dirty="0"/>
            </a:br>
            <a:r>
              <a:rPr lang="en-US" altLang="zh-CN" dirty="0">
                <a:sym typeface="Symbol" panose="05050102010706020507" pitchFamily="18" charset="2"/>
              </a:rPr>
              <a:t>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eaLnBrk="1" hangingPunct="1">
              <a:tabLst>
                <a:tab pos="2054225" algn="l"/>
              </a:tabLst>
            </a:pP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en-US" altLang="zh-CN" dirty="0">
                <a:sym typeface="Symbol" panose="05050102010706020507" pitchFamily="18" charset="2"/>
              </a:rPr>
              <a:t></a:t>
            </a:r>
            <a:r>
              <a:rPr lang="en-US" altLang="zh-CN" i="1" dirty="0">
                <a:sym typeface="Symbol" panose="05050102010706020507" pitchFamily="18" charset="2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c</a:t>
            </a:r>
            <a:r>
              <a:rPr lang="en-US" altLang="zh-CN" dirty="0">
                <a:sym typeface="Symbol" panose="05050102010706020507" pitchFamily="18" charset="2"/>
              </a:rPr>
              <a:t>)  for some element c	</a:t>
            </a:r>
          </a:p>
          <a:p>
            <a:pPr eaLnBrk="1" hangingPunct="1">
              <a:tabLst>
                <a:tab pos="2054225" algn="l"/>
              </a:tabLst>
            </a:pPr>
            <a:r>
              <a:rPr lang="en-US" altLang="zh-CN" i="1" dirty="0">
                <a:sym typeface="Symbol" panose="05050102010706020507" pitchFamily="18" charset="2"/>
              </a:rPr>
              <a:t> P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o</a:t>
            </a:r>
            <a:r>
              <a:rPr lang="en-US" altLang="zh-CN" dirty="0">
                <a:sym typeface="Symbol" panose="05050102010706020507" pitchFamily="18" charset="2"/>
              </a:rPr>
              <a:t>)   for some element o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en-US" altLang="zh-CN" dirty="0">
                <a:sym typeface="Symbol" panose="05050102010706020507" pitchFamily="18" charset="2"/>
              </a:rPr>
              <a:t>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17764" name="Line 4">
            <a:extLst>
              <a:ext uri="{FF2B5EF4-FFF2-40B4-BE49-F238E27FC236}">
                <a16:creationId xmlns:a16="http://schemas.microsoft.com/office/drawing/2014/main" id="{6C371943-2F8A-47EE-A9E0-FA220943B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048" y="1953551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7765" name="Line 5">
            <a:extLst>
              <a:ext uri="{FF2B5EF4-FFF2-40B4-BE49-F238E27FC236}">
                <a16:creationId xmlns:a16="http://schemas.microsoft.com/office/drawing/2014/main" id="{5C5DF571-0C14-4399-9E67-62D2859E286A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048" y="3020351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7766" name="Line 6">
            <a:extLst>
              <a:ext uri="{FF2B5EF4-FFF2-40B4-BE49-F238E27FC236}">
                <a16:creationId xmlns:a16="http://schemas.microsoft.com/office/drawing/2014/main" id="{6074F2DB-75D3-4B49-9C39-FBBCA2AC5A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1248" y="4087151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767" name="Line 7">
            <a:extLst>
              <a:ext uri="{FF2B5EF4-FFF2-40B4-BE49-F238E27FC236}">
                <a16:creationId xmlns:a16="http://schemas.microsoft.com/office/drawing/2014/main" id="{32A1DA0F-D6BE-4B4B-9C3A-B635224AAFC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048" y="5153951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7768" name="WordArt 8">
            <a:extLst>
              <a:ext uri="{FF2B5EF4-FFF2-40B4-BE49-F238E27FC236}">
                <a16:creationId xmlns:a16="http://schemas.microsoft.com/office/drawing/2014/main" id="{35BC0344-B2BD-45FB-9F2D-45DA5A6B35E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284240" y="1521453"/>
            <a:ext cx="4876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Universal instantiation</a:t>
            </a:r>
            <a:endParaRPr lang="zh-CN" altLang="en-US" sz="3600" kern="10" dirty="0">
              <a:solidFill>
                <a:srgbClr val="336699"/>
              </a:solidFill>
              <a:effectLst>
                <a:outerShdw dist="45791" dir="2021404" algn="ctr" rotWithShape="0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769" name="WordArt 9">
            <a:extLst>
              <a:ext uri="{FF2B5EF4-FFF2-40B4-BE49-F238E27FC236}">
                <a16:creationId xmlns:a16="http://schemas.microsoft.com/office/drawing/2014/main" id="{CE33304E-2919-4BE5-B5B9-7B1CB4A077E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262636" y="3027991"/>
            <a:ext cx="5029200" cy="533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Universal generalization</a:t>
            </a:r>
            <a:endParaRPr lang="zh-CN" altLang="en-US" sz="3600" kern="10" dirty="0">
              <a:solidFill>
                <a:srgbClr val="336699"/>
              </a:solidFill>
              <a:effectLst>
                <a:outerShdw dist="45791" dir="2021404" algn="ctr" rotWithShape="0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770" name="WordArt 10">
            <a:extLst>
              <a:ext uri="{FF2B5EF4-FFF2-40B4-BE49-F238E27FC236}">
                <a16:creationId xmlns:a16="http://schemas.microsoft.com/office/drawing/2014/main" id="{ED08AABE-CA73-44B2-8941-6AAC8E8BAC3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207296" y="3655053"/>
            <a:ext cx="53340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Existential instantiation</a:t>
            </a:r>
            <a:endParaRPr lang="zh-CN" altLang="en-US" sz="3600" kern="10" dirty="0">
              <a:solidFill>
                <a:srgbClr val="336699"/>
              </a:solidFill>
              <a:effectLst>
                <a:outerShdw dist="45791" dir="2021404" algn="ctr" rotWithShape="0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771" name="WordArt 11">
            <a:extLst>
              <a:ext uri="{FF2B5EF4-FFF2-40B4-BE49-F238E27FC236}">
                <a16:creationId xmlns:a16="http://schemas.microsoft.com/office/drawing/2014/main" id="{92871FBD-9415-49A6-83D3-1D4A70E6BB1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131840" y="5285415"/>
            <a:ext cx="51816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Existential generalization</a:t>
            </a:r>
            <a:endParaRPr lang="zh-CN" altLang="en-US" sz="3600" kern="10" dirty="0">
              <a:solidFill>
                <a:srgbClr val="336699"/>
              </a:solidFill>
              <a:effectLst>
                <a:outerShdw dist="45791" dir="2021404" algn="ctr" rotWithShape="0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F2E5D3-1280-4662-913E-71143AA6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D44F631A-E9D8-4C2C-B9C5-FD7A0FE9B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8580" y="260648"/>
            <a:ext cx="9162579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(universal instantiation)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全称量词实例化规则　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B6FE0D54-CA2E-4620-87C8-F1716688C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表示为                   </a:t>
            </a:r>
            <a:r>
              <a:rPr lang="en-US" altLang="zh-CN" sz="2800" b="1" dirty="0"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ym typeface="Symbol" panose="05050102010706020507" pitchFamily="18" charset="2"/>
              </a:rPr>
              <a:t>xA</a:t>
            </a:r>
            <a:r>
              <a:rPr lang="en-US" altLang="zh-CN" sz="2800" b="1" dirty="0">
                <a:sym typeface="Symbol" panose="05050102010706020507" pitchFamily="18" charset="2"/>
              </a:rPr>
              <a:t>(x)</a:t>
            </a:r>
          </a:p>
          <a:p>
            <a:pPr algn="ctr" eaLnBrk="1" hangingPunct="1">
              <a:buFontTx/>
              <a:buNone/>
            </a:pPr>
            <a:r>
              <a:rPr lang="en-US" altLang="zh-CN" sz="2400" b="1" dirty="0">
                <a:sym typeface="Wingdings" panose="05000000000000000000" pitchFamily="2" charset="2"/>
              </a:rPr>
              <a:t>————</a:t>
            </a:r>
          </a:p>
          <a:p>
            <a:pPr algn="ctr" eaLnBrk="1" hangingPunct="1">
              <a:buFontTx/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</a:t>
            </a:r>
            <a:r>
              <a:rPr lang="en-US" altLang="zh-CN" sz="2800" b="1" i="1" dirty="0"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A(c)</a:t>
            </a:r>
            <a:endParaRPr lang="en-US" altLang="zh-CN" sz="2800" b="1" dirty="0"/>
          </a:p>
          <a:p>
            <a:pPr eaLnBrk="1" hangingPunct="1">
              <a:buFont typeface="Wingdings" panose="05000000000000000000" pitchFamily="2" charset="2"/>
              <a:buChar char="n"/>
            </a:pPr>
            <a:endParaRPr lang="en-US" altLang="zh-CN" sz="2800" b="1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800" b="1" dirty="0"/>
              <a:t>例如</a:t>
            </a:r>
          </a:p>
          <a:p>
            <a:pPr eaLnBrk="1" hangingPunct="1">
              <a:buFontTx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    </a:t>
            </a:r>
            <a:r>
              <a:rPr lang="en-US" altLang="zh-CN" sz="2800" b="1" dirty="0">
                <a:sym typeface="Symbol" panose="05050102010706020507" pitchFamily="18" charset="2"/>
              </a:rPr>
              <a:t>(1)  x(F(x)</a:t>
            </a:r>
            <a:r>
              <a:rPr lang="en-US" altLang="zh-CN" sz="2800" b="1" dirty="0"/>
              <a:t>→G(x))        </a:t>
            </a:r>
            <a:r>
              <a:rPr lang="zh-CN" altLang="en-US" sz="2800" b="1" dirty="0"/>
              <a:t>前提引入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     </a:t>
            </a:r>
            <a:r>
              <a:rPr lang="en-US" altLang="zh-CN" sz="2400" b="1" dirty="0">
                <a:sym typeface="Symbol" panose="05050102010706020507" pitchFamily="18" charset="2"/>
              </a:rPr>
              <a:t>(2)  </a:t>
            </a:r>
            <a:r>
              <a:rPr lang="en-US" altLang="zh-CN" sz="2800" b="1" i="1" dirty="0"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F(a)</a:t>
            </a:r>
            <a:r>
              <a:rPr lang="en-US" altLang="zh-CN" sz="2800" b="1" dirty="0"/>
              <a:t>→G(a)               (1)UI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5B460E5-F3B5-4F0F-AF75-20E34FFE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4CD1F240-52C6-45DF-BE9C-30ADD3FC9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universal generalization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全称量词引入规则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24F7D9CE-0074-4630-8E0E-C3C1301B1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zh-CN" altLang="en-US" b="1" dirty="0"/>
              <a:t>表示为              </a:t>
            </a:r>
            <a:r>
              <a:rPr lang="zh-CN" altLang="en-US" b="1" dirty="0">
                <a:sym typeface="Symbol" panose="05050102010706020507" pitchFamily="18" charset="2"/>
              </a:rPr>
              <a:t> </a:t>
            </a:r>
            <a:r>
              <a:rPr lang="en-US" altLang="zh-CN" b="1" dirty="0">
                <a:sym typeface="Symbol" panose="05050102010706020507" pitchFamily="18" charset="2"/>
              </a:rPr>
              <a:t>A(y), </a:t>
            </a:r>
            <a:r>
              <a:rPr lang="zh-CN" altLang="en-US" b="1" dirty="0">
                <a:sym typeface="Symbol" panose="05050102010706020507" pitchFamily="18" charset="2"/>
              </a:rPr>
              <a:t>对于任意</a:t>
            </a:r>
            <a:r>
              <a:rPr lang="en-US" altLang="zh-CN" b="1" dirty="0">
                <a:sym typeface="Symbol" panose="05050102010706020507" pitchFamily="18" charset="2"/>
              </a:rPr>
              <a:t>y   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i="1" dirty="0">
                <a:sym typeface="Wingdings" panose="05000000000000000000" pitchFamily="2" charset="2"/>
              </a:rPr>
              <a:t> </a:t>
            </a:r>
            <a:r>
              <a:rPr lang="en-US" altLang="zh-CN" sz="2800" b="1" dirty="0">
                <a:sym typeface="Wingdings" panose="05000000000000000000" pitchFamily="2" charset="2"/>
              </a:rPr>
              <a:t>————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</a:t>
            </a:r>
            <a:r>
              <a:rPr lang="en-US" altLang="zh-CN" b="1" i="1" dirty="0">
                <a:sym typeface="Symbol" panose="05050102010706020507" pitchFamily="18" charset="2"/>
              </a:rPr>
              <a:t> </a:t>
            </a:r>
            <a:r>
              <a:rPr lang="en-US" altLang="zh-CN" b="1" dirty="0">
                <a:sym typeface="Symbol" panose="05050102010706020507" pitchFamily="18" charset="2"/>
              </a:rPr>
              <a:t></a:t>
            </a:r>
            <a:r>
              <a:rPr lang="en-US" altLang="zh-CN" b="1" dirty="0" err="1">
                <a:sym typeface="Symbol" panose="05050102010706020507" pitchFamily="18" charset="2"/>
              </a:rPr>
              <a:t>xA</a:t>
            </a:r>
            <a:r>
              <a:rPr lang="en-US" altLang="zh-CN" b="1" dirty="0">
                <a:sym typeface="Symbol" panose="05050102010706020507" pitchFamily="18" charset="2"/>
              </a:rPr>
              <a:t>(x)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endParaRPr lang="en-US" altLang="zh-CN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b="1" dirty="0"/>
              <a:t>例如</a:t>
            </a:r>
            <a:br>
              <a:rPr lang="zh-CN" altLang="en-US" b="1" dirty="0"/>
            </a:br>
            <a:r>
              <a:rPr lang="zh-CN" altLang="en-US" b="1" dirty="0">
                <a:sym typeface="Symbol" panose="05050102010706020507" pitchFamily="18" charset="2"/>
              </a:rPr>
              <a:t>    </a:t>
            </a:r>
            <a:r>
              <a:rPr lang="en-US" altLang="zh-CN" b="1" dirty="0">
                <a:sym typeface="Symbol" panose="05050102010706020507" pitchFamily="18" charset="2"/>
              </a:rPr>
              <a:t>(1)  F(y)</a:t>
            </a:r>
            <a:r>
              <a:rPr lang="en-US" altLang="zh-CN" b="1" dirty="0"/>
              <a:t>→G(y) , </a:t>
            </a:r>
            <a:r>
              <a:rPr lang="zh-CN" altLang="en-US" b="1" dirty="0"/>
              <a:t>对于任意</a:t>
            </a:r>
            <a:r>
              <a:rPr lang="en-US" altLang="zh-CN" b="1" dirty="0"/>
              <a:t>y     </a:t>
            </a:r>
            <a:r>
              <a:rPr lang="zh-CN" altLang="en-US" b="1" dirty="0"/>
              <a:t>前提引入</a:t>
            </a:r>
            <a:br>
              <a:rPr lang="zh-CN" altLang="en-US" b="1" dirty="0"/>
            </a:br>
            <a:r>
              <a:rPr lang="zh-CN" altLang="en-US" sz="2800" b="1" dirty="0">
                <a:sym typeface="Symbol" panose="05050102010706020507" pitchFamily="18" charset="2"/>
              </a:rPr>
              <a:t>     </a:t>
            </a:r>
            <a:r>
              <a:rPr lang="en-US" altLang="zh-CN" sz="2800" b="1" dirty="0">
                <a:sym typeface="Symbol" panose="05050102010706020507" pitchFamily="18" charset="2"/>
              </a:rPr>
              <a:t>(2)  </a:t>
            </a:r>
            <a:r>
              <a:rPr lang="en-US" altLang="zh-CN" b="1" dirty="0">
                <a:sym typeface="Symbol" panose="05050102010706020507" pitchFamily="18" charset="2"/>
              </a:rPr>
              <a:t>x(F(x)</a:t>
            </a:r>
            <a:r>
              <a:rPr lang="en-US" altLang="zh-CN" b="1" dirty="0"/>
              <a:t>→G(x))        (1)UG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B92B23E-3C6D-4297-B1AB-9766691E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842E7230-DF7C-416B-A32D-A80353F46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EI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(existential instantiation)</a:t>
            </a:r>
            <a:b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存在量词实例化规则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B8B8109C-1E66-4D12-80D4-C1E36A207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zh-CN" altLang="en-US" sz="2800" b="1" dirty="0"/>
              <a:t>表示为                   </a:t>
            </a:r>
            <a:r>
              <a:rPr lang="zh-CN" altLang="en-US" sz="2800" b="1" dirty="0"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ym typeface="Symbol" panose="05050102010706020507" pitchFamily="18" charset="2"/>
              </a:rPr>
              <a:t>xA</a:t>
            </a:r>
            <a:r>
              <a:rPr lang="en-US" altLang="zh-CN" sz="2800" b="1" dirty="0">
                <a:sym typeface="Symbol" panose="05050102010706020507" pitchFamily="18" charset="2"/>
              </a:rPr>
              <a:t>(x)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i="1" dirty="0">
                <a:sym typeface="Wingdings" panose="05000000000000000000" pitchFamily="2" charset="2"/>
              </a:rPr>
              <a:t> </a:t>
            </a:r>
            <a:r>
              <a:rPr lang="en-US" altLang="zh-CN" sz="2800" b="1" dirty="0">
                <a:sym typeface="Wingdings" panose="05000000000000000000" pitchFamily="2" charset="2"/>
              </a:rPr>
              <a:t>————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</a:t>
            </a:r>
            <a:r>
              <a:rPr lang="en-US" altLang="zh-CN" sz="2800" b="1" i="1" dirty="0"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A(c), </a:t>
            </a:r>
            <a:r>
              <a:rPr lang="zh-CN" altLang="en-US" sz="2800" b="1" dirty="0">
                <a:sym typeface="Symbol" panose="05050102010706020507" pitchFamily="18" charset="2"/>
              </a:rPr>
              <a:t>对某个</a:t>
            </a:r>
            <a:r>
              <a:rPr lang="en-US" altLang="zh-CN" sz="2800" b="1" dirty="0">
                <a:sym typeface="Symbol" panose="05050102010706020507" pitchFamily="18" charset="2"/>
              </a:rPr>
              <a:t>c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endParaRPr lang="en-US" altLang="zh-CN" sz="28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/>
              <a:t>例如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     </a:t>
            </a:r>
            <a:r>
              <a:rPr lang="en-US" altLang="zh-CN" sz="2800" b="1" dirty="0">
                <a:sym typeface="Symbol" panose="05050102010706020507" pitchFamily="18" charset="2"/>
              </a:rPr>
              <a:t>(1)   x(F(x)</a:t>
            </a:r>
            <a:r>
              <a:rPr lang="en-US" altLang="zh-CN" sz="2800" b="1" dirty="0"/>
              <a:t>∧G(x))        </a:t>
            </a:r>
            <a:r>
              <a:rPr lang="zh-CN" altLang="en-US" sz="2800" b="1" dirty="0"/>
              <a:t>前提引入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     </a:t>
            </a:r>
            <a:r>
              <a:rPr lang="en-US" altLang="zh-CN" sz="2800" b="1" dirty="0">
                <a:sym typeface="Symbol" panose="05050102010706020507" pitchFamily="18" charset="2"/>
              </a:rPr>
              <a:t>(2)  </a:t>
            </a:r>
            <a:r>
              <a:rPr lang="en-US" altLang="zh-CN" sz="2800" b="1" i="1" dirty="0"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F(a)</a:t>
            </a:r>
            <a:r>
              <a:rPr lang="en-US" altLang="zh-CN" sz="2800" b="1" dirty="0"/>
              <a:t>∧G(a)               (1)EI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D37F8C-1471-4694-ADC8-41343C52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01077769-5D23-4390-BBBD-CBB8864B7F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existential generalization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存在量词引入规则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44CBF78E-727E-4AA3-A14B-A808F1DD12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sz="2800" dirty="0"/>
              <a:t> </a:t>
            </a:r>
            <a:r>
              <a:rPr lang="zh-CN" altLang="en-US" sz="2800" b="1" dirty="0"/>
              <a:t>表示为                    </a:t>
            </a:r>
            <a:r>
              <a:rPr lang="zh-CN" altLang="en-US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A(c),</a:t>
            </a:r>
            <a:r>
              <a:rPr lang="zh-CN" altLang="en-US" sz="2800" b="1" dirty="0">
                <a:sym typeface="Symbol" panose="05050102010706020507" pitchFamily="18" charset="2"/>
              </a:rPr>
              <a:t> 对某个</a:t>
            </a:r>
            <a:r>
              <a:rPr lang="en-US" altLang="zh-CN" sz="2800" b="1" dirty="0">
                <a:sym typeface="Symbol" panose="05050102010706020507" pitchFamily="18" charset="2"/>
              </a:rPr>
              <a:t>c    </a:t>
            </a:r>
          </a:p>
          <a:p>
            <a:pPr algn="ctr" eaLnBrk="1" hangingPunct="1">
              <a:buFontTx/>
              <a:buNone/>
            </a:pPr>
            <a:r>
              <a:rPr lang="en-US" altLang="zh-CN" sz="2400" b="1" i="1" dirty="0"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ym typeface="Wingdings" panose="05000000000000000000" pitchFamily="2" charset="2"/>
              </a:rPr>
              <a:t>———— </a:t>
            </a:r>
          </a:p>
          <a:p>
            <a:pPr algn="ctr" eaLnBrk="1" hangingPunct="1">
              <a:buFontTx/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</a:t>
            </a:r>
            <a:r>
              <a:rPr lang="en-US" altLang="zh-CN" sz="2800" b="1" i="1" dirty="0"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ym typeface="Symbol" panose="05050102010706020507" pitchFamily="18" charset="2"/>
              </a:rPr>
              <a:t>xA</a:t>
            </a:r>
            <a:r>
              <a:rPr lang="en-US" altLang="zh-CN" sz="2800" b="1" dirty="0">
                <a:sym typeface="Symbol" panose="05050102010706020507" pitchFamily="18" charset="2"/>
              </a:rPr>
              <a:t>(x)</a:t>
            </a:r>
            <a:endParaRPr lang="en-US" altLang="zh-CN" sz="2800" b="1" dirty="0"/>
          </a:p>
          <a:p>
            <a:pPr eaLnBrk="1" hangingPunct="1">
              <a:buFont typeface="Wingdings" panose="05000000000000000000" pitchFamily="2" charset="2"/>
              <a:buChar char="n"/>
            </a:pPr>
            <a:endParaRPr lang="en-US" altLang="zh-CN" sz="2800" b="1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800" b="1" dirty="0"/>
              <a:t>例如</a:t>
            </a:r>
          </a:p>
          <a:p>
            <a:pPr eaLnBrk="1" hangingPunct="1">
              <a:buFontTx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      </a:t>
            </a:r>
            <a:r>
              <a:rPr lang="en-US" altLang="zh-CN" sz="2800" b="1" dirty="0">
                <a:sym typeface="Symbol" panose="05050102010706020507" pitchFamily="18" charset="2"/>
              </a:rPr>
              <a:t>(1)   F(c)</a:t>
            </a:r>
            <a:r>
              <a:rPr lang="en-US" altLang="zh-CN" sz="2800" b="1" dirty="0"/>
              <a:t>∧G(c)             </a:t>
            </a:r>
            <a:r>
              <a:rPr lang="zh-CN" altLang="en-US" sz="2800" b="1" dirty="0"/>
              <a:t>前提引入</a:t>
            </a:r>
          </a:p>
          <a:p>
            <a:pPr eaLnBrk="1" hangingPunct="1">
              <a:buFontTx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      </a:t>
            </a:r>
            <a:r>
              <a:rPr lang="en-US" altLang="zh-CN" sz="2800" b="1" dirty="0">
                <a:sym typeface="Symbol" panose="05050102010706020507" pitchFamily="18" charset="2"/>
              </a:rPr>
              <a:t>(2)</a:t>
            </a:r>
            <a:r>
              <a:rPr lang="en-US" altLang="zh-CN" sz="2400" b="1" dirty="0">
                <a:sym typeface="Symbol" panose="05050102010706020507" pitchFamily="18" charset="2"/>
              </a:rPr>
              <a:t>   </a:t>
            </a:r>
            <a:r>
              <a:rPr lang="en-US" altLang="zh-CN" sz="2800" b="1" dirty="0">
                <a:sym typeface="Symbol" panose="05050102010706020507" pitchFamily="18" charset="2"/>
              </a:rPr>
              <a:t>x(F(x)</a:t>
            </a:r>
            <a:r>
              <a:rPr lang="en-US" altLang="zh-CN" sz="2800" b="1" dirty="0"/>
              <a:t>∧G(x))        (1)EG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D1BE76-38C7-47EC-BBD8-88E44424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C1BBB827-667C-434F-812A-ED1260ECA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构造推理的证明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744ADD4D-936B-4648-9AE6-0D57CC50C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dirty="0"/>
              <a:t>前提</a:t>
            </a:r>
            <a:r>
              <a:rPr lang="en-US" altLang="zh-CN" dirty="0"/>
              <a:t>:  </a:t>
            </a:r>
            <a:r>
              <a:rPr lang="en-US" altLang="zh-CN" dirty="0">
                <a:sym typeface="Symbol" panose="05050102010706020507" pitchFamily="18" charset="2"/>
              </a:rPr>
              <a:t>x(F(x)G(x))</a:t>
            </a:r>
            <a:r>
              <a:rPr lang="zh-CN" altLang="en-US" dirty="0"/>
              <a:t>，</a:t>
            </a:r>
            <a:r>
              <a:rPr lang="en-US" altLang="zh-CN" dirty="0"/>
              <a:t>F(a)   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zh-CN" altLang="en-US" dirty="0"/>
              <a:t>结论</a:t>
            </a:r>
            <a:r>
              <a:rPr lang="en-US" altLang="zh-CN" dirty="0"/>
              <a:t>:  G(a)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zh-CN" altLang="en-US" dirty="0"/>
              <a:t>证明</a:t>
            </a:r>
            <a:r>
              <a:rPr lang="en-US" altLang="zh-CN" dirty="0"/>
              <a:t>:  (1) F(a)                    </a:t>
            </a:r>
            <a:r>
              <a:rPr lang="zh-CN" altLang="en-US" dirty="0">
                <a:sym typeface="Symbol" panose="05050102010706020507" pitchFamily="18" charset="2"/>
              </a:rPr>
              <a:t>前提引入</a:t>
            </a:r>
            <a:endParaRPr lang="zh-CN" altLang="en-US" dirty="0"/>
          </a:p>
          <a:p>
            <a:pPr eaLnBrk="1" hangingPunct="1">
              <a:buFontTx/>
              <a:buNone/>
            </a:pPr>
            <a:r>
              <a:rPr lang="zh-CN" altLang="en-US" dirty="0"/>
              <a:t>             </a:t>
            </a:r>
            <a:r>
              <a:rPr lang="en-US" altLang="zh-CN" dirty="0"/>
              <a:t>(2) </a:t>
            </a:r>
            <a:r>
              <a:rPr lang="en-US" altLang="zh-CN" dirty="0">
                <a:sym typeface="Symbol" panose="05050102010706020507" pitchFamily="18" charset="2"/>
              </a:rPr>
              <a:t>x(F(x)G(x))   </a:t>
            </a:r>
            <a:r>
              <a:rPr lang="zh-CN" altLang="en-US" dirty="0">
                <a:sym typeface="Symbol" panose="05050102010706020507" pitchFamily="18" charset="2"/>
              </a:rPr>
              <a:t>前提引入</a:t>
            </a:r>
          </a:p>
          <a:p>
            <a:pPr eaLnBrk="1" hangingPunct="1"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             </a:t>
            </a:r>
            <a:r>
              <a:rPr lang="en-US" altLang="zh-CN" dirty="0">
                <a:sym typeface="Symbol" panose="05050102010706020507" pitchFamily="18" charset="2"/>
              </a:rPr>
              <a:t>(3) F(a)G(a)          (2)UI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         (4) G(a)                    (1)(3)</a:t>
            </a:r>
            <a:r>
              <a:rPr lang="zh-CN" altLang="en-US" dirty="0"/>
              <a:t>假言推理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457DDC-B410-492A-9B93-98ECC735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9E34-981B-454B-903D-5553E528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Returning to the Socrates Example 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0" dirty="0"/>
              <a:t>Introduce the  propositional functions </a:t>
            </a:r>
            <a:r>
              <a:rPr lang="en-US" altLang="zh-CN" sz="2400" b="0" i="1" dirty="0"/>
              <a:t>Man(x) </a:t>
            </a:r>
            <a:r>
              <a:rPr lang="en-US" altLang="zh-CN" sz="2400" b="0" dirty="0"/>
              <a:t>denoting “</a:t>
            </a:r>
            <a:r>
              <a:rPr lang="en-US" altLang="zh-CN" sz="2400" b="0" i="1" dirty="0"/>
              <a:t>x</a:t>
            </a:r>
            <a:r>
              <a:rPr lang="en-US" altLang="zh-CN" sz="2400" b="0" dirty="0"/>
              <a:t> is a man” and  </a:t>
            </a:r>
            <a:r>
              <a:rPr lang="en-US" altLang="zh-CN" sz="2400" b="0" i="1" dirty="0"/>
              <a:t>Mortal(x)</a:t>
            </a:r>
            <a:r>
              <a:rPr lang="en-US" altLang="zh-CN" sz="2400" b="0" dirty="0"/>
              <a:t> denoting “</a:t>
            </a:r>
            <a:r>
              <a:rPr lang="en-US" altLang="zh-CN" sz="2400" b="0" i="1" dirty="0"/>
              <a:t>x</a:t>
            </a:r>
            <a:r>
              <a:rPr lang="en-US" altLang="zh-CN" sz="2400" b="0" dirty="0"/>
              <a:t> is mortal.”  Specify the  domain as all people.</a:t>
            </a:r>
          </a:p>
          <a:p>
            <a:pPr eaLnBrk="1" hangingPunct="1"/>
            <a:r>
              <a:rPr lang="en-US" altLang="zh-CN" sz="2400" b="0" dirty="0"/>
              <a:t>The two premises are:</a:t>
            </a:r>
          </a:p>
          <a:p>
            <a:pPr marL="0" indent="0" eaLnBrk="1" hangingPunct="1"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			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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/>
                <a:ea typeface="宋体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</a:rPr>
              <a:t>(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/>
                <a:ea typeface="宋体"/>
              </a:rPr>
              <a:t>Man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/>
                <a:ea typeface="宋体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</a:rPr>
              <a:t>)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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/>
                <a:ea typeface="宋体"/>
              </a:rPr>
              <a:t>Mortal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/>
                <a:ea typeface="宋体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</a:rPr>
              <a:t>) )</a:t>
            </a:r>
          </a:p>
          <a:p>
            <a:pPr marL="0" indent="0" eaLnBrk="1" hangingPunct="1">
              <a:buNone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/>
                <a:ea typeface="宋体"/>
              </a:rPr>
              <a:t>			      Man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</a:rPr>
              <a:t>(Socrates)</a:t>
            </a:r>
            <a:endParaRPr lang="en-US" altLang="zh-CN" sz="2400" b="0" dirty="0"/>
          </a:p>
          <a:p>
            <a:pPr eaLnBrk="1" hangingPunct="1"/>
            <a:r>
              <a:rPr lang="en-US" altLang="zh-CN" sz="2400" b="0" dirty="0"/>
              <a:t>The conclusion is:</a:t>
            </a:r>
          </a:p>
          <a:p>
            <a:pPr marL="0" indent="0" eaLnBrk="1" hangingPunct="1">
              <a:buNone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/>
                <a:ea typeface="宋体"/>
              </a:rPr>
              <a:t>			    Mortal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</a:rPr>
              <a:t>(Socrates)</a:t>
            </a:r>
            <a:endParaRPr lang="en-US" altLang="zh-CN" sz="2400" b="0" dirty="0"/>
          </a:p>
          <a:p>
            <a:pPr eaLnBrk="1" hangingPunct="1"/>
            <a:endParaRPr lang="en-US" altLang="zh-CN" sz="2400" b="0" dirty="0"/>
          </a:p>
          <a:p>
            <a:pPr eaLnBrk="1" hangingPunct="1"/>
            <a:endParaRPr lang="en-US" altLang="zh-CN" sz="2400" b="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6417716-1E26-4A03-BFC6-BDA3902D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718E1-E3F4-43CF-945D-5661C3EF8693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9E34-981B-454B-903D-5553E528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Returning to the Socrates Example 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/>
          <a:lstStyle/>
          <a:p>
            <a:pPr eaLnBrk="1" hangingPunct="1"/>
            <a:r>
              <a:rPr lang="en-US" altLang="zh-CN" sz="2400" b="0" dirty="0"/>
              <a:t>The two premises are:</a:t>
            </a:r>
          </a:p>
          <a:p>
            <a:pPr marL="0" indent="0" eaLnBrk="1" hangingPunct="1"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			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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/>
                <a:ea typeface="宋体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</a:rPr>
              <a:t>(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/>
                <a:ea typeface="宋体"/>
              </a:rPr>
              <a:t>Man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/>
                <a:ea typeface="宋体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</a:rPr>
              <a:t>)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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/>
                <a:ea typeface="宋体"/>
              </a:rPr>
              <a:t>Mortal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/>
                <a:ea typeface="宋体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</a:rPr>
              <a:t>) )</a:t>
            </a:r>
          </a:p>
          <a:p>
            <a:pPr marL="0" indent="0" eaLnBrk="1" hangingPunct="1">
              <a:buNone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/>
                <a:ea typeface="宋体"/>
              </a:rPr>
              <a:t>			      Man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</a:rPr>
              <a:t>(Socrates)</a:t>
            </a:r>
            <a:endParaRPr lang="en-US" altLang="zh-CN" sz="2400" b="0" dirty="0"/>
          </a:p>
          <a:p>
            <a:pPr eaLnBrk="1" hangingPunct="1"/>
            <a:r>
              <a:rPr lang="en-US" altLang="zh-CN" sz="2400" b="0" dirty="0"/>
              <a:t>The conclusion is:</a:t>
            </a:r>
          </a:p>
          <a:p>
            <a:pPr marL="0" indent="0" eaLnBrk="1" hangingPunct="1">
              <a:buNone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/>
                <a:ea typeface="宋体"/>
              </a:rPr>
              <a:t>			    Mortal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</a:rPr>
              <a:t>(Socrates)</a:t>
            </a:r>
            <a:endParaRPr lang="en-US" altLang="zh-CN" sz="2400" b="0" dirty="0"/>
          </a:p>
          <a:p>
            <a:pPr eaLnBrk="1" hangingPunct="1"/>
            <a:r>
              <a:rPr lang="en-US" altLang="zh-CN" sz="2400" b="0" dirty="0"/>
              <a:t>Proof</a:t>
            </a:r>
          </a:p>
          <a:p>
            <a:pPr eaLnBrk="1" hangingPunct="1">
              <a:buFontTx/>
              <a:buNone/>
            </a:pPr>
            <a:r>
              <a:rPr lang="zh-CN" altLang="en-US" sz="2400" dirty="0"/>
              <a:t>             </a:t>
            </a:r>
            <a:r>
              <a:rPr lang="en-US" altLang="zh-CN" sz="2400" dirty="0"/>
              <a:t>(1)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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/>
                <a:ea typeface="宋体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</a:rPr>
              <a:t>(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/>
                <a:ea typeface="宋体"/>
              </a:rPr>
              <a:t>Man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/>
                <a:ea typeface="宋体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</a:rPr>
              <a:t>)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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/>
                <a:ea typeface="宋体"/>
              </a:rPr>
              <a:t>Mortal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/>
                <a:ea typeface="宋体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</a:rPr>
              <a:t>) )</a:t>
            </a:r>
            <a:r>
              <a:rPr lang="en-US" altLang="zh-CN" sz="2400" dirty="0">
                <a:sym typeface="Symbol" panose="05050102010706020507" pitchFamily="18" charset="2"/>
              </a:rPr>
              <a:t>   		</a:t>
            </a:r>
            <a:r>
              <a:rPr lang="zh-CN" altLang="en-US" sz="2400" dirty="0">
                <a:sym typeface="Symbol" panose="05050102010706020507" pitchFamily="18" charset="2"/>
              </a:rPr>
              <a:t>前提引入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             </a:t>
            </a:r>
            <a:r>
              <a:rPr lang="en-US" altLang="zh-CN" sz="2400" dirty="0">
                <a:sym typeface="Symbol" panose="05050102010706020507" pitchFamily="18" charset="2"/>
              </a:rPr>
              <a:t>(2)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/>
                <a:ea typeface="宋体"/>
              </a:rPr>
              <a:t>Man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</a:rPr>
              <a:t>(Socrates)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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/>
                <a:ea typeface="宋体"/>
              </a:rPr>
              <a:t>Mortal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</a:rPr>
              <a:t>(Socrates) 	</a:t>
            </a:r>
            <a:r>
              <a:rPr lang="en-US" altLang="zh-CN" sz="2400" dirty="0">
                <a:sym typeface="Symbol" panose="05050102010706020507" pitchFamily="18" charset="2"/>
              </a:rPr>
              <a:t>(1)UI</a:t>
            </a:r>
          </a:p>
          <a:p>
            <a:pPr eaLnBrk="1" hangingPunct="1">
              <a:buNone/>
            </a:pPr>
            <a:r>
              <a:rPr lang="en-US" altLang="zh-CN" sz="2400" dirty="0"/>
              <a:t>	         (3)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/>
                <a:ea typeface="宋体"/>
              </a:rPr>
              <a:t>Man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</a:rPr>
              <a:t>(Socrates)                                  	</a:t>
            </a:r>
            <a:r>
              <a:rPr lang="zh-CN" altLang="en-US" sz="2400" dirty="0">
                <a:sym typeface="Symbol" panose="05050102010706020507" pitchFamily="18" charset="2"/>
              </a:rPr>
              <a:t>前提引入</a:t>
            </a:r>
            <a:endParaRPr lang="en-US" altLang="zh-CN" sz="2400" dirty="0"/>
          </a:p>
          <a:p>
            <a:pPr eaLnBrk="1" hangingPunct="1">
              <a:buFontTx/>
              <a:buNone/>
            </a:pPr>
            <a:r>
              <a:rPr lang="en-US" altLang="zh-CN" sz="2400" dirty="0"/>
              <a:t>             (4</a:t>
            </a:r>
            <a:r>
              <a:rPr lang="en-US" altLang="zh-CN" sz="2400"/>
              <a:t>)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/>
                <a:ea typeface="宋体"/>
              </a:rPr>
              <a:t>Mortal</a:t>
            </a:r>
            <a:r>
              <a:rPr kumimoji="1" lang="en-US" altLang="zh-CN" sz="2400">
                <a:solidFill>
                  <a:srgbClr val="000000"/>
                </a:solidFill>
                <a:latin typeface="Times New Roman"/>
                <a:ea typeface="宋体"/>
              </a:rPr>
              <a:t>(Socrates)</a:t>
            </a:r>
            <a:r>
              <a:rPr lang="en-US" altLang="zh-CN" sz="2400"/>
              <a:t>          </a:t>
            </a:r>
            <a:r>
              <a:rPr lang="en-US" altLang="zh-CN" sz="2400" dirty="0"/>
              <a:t>			(2)(3)</a:t>
            </a:r>
            <a:r>
              <a:rPr lang="zh-CN" altLang="en-US" sz="2400" dirty="0"/>
              <a:t>假言推理 </a:t>
            </a:r>
            <a:endParaRPr lang="en-US" altLang="zh-CN" sz="2400" b="0" dirty="0"/>
          </a:p>
          <a:p>
            <a:pPr eaLnBrk="1" hangingPunct="1"/>
            <a:endParaRPr lang="en-US" altLang="zh-CN" sz="2400" b="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6417716-1E26-4A03-BFC6-BDA3902D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718E1-E3F4-43CF-945D-5661C3EF8693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573870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F51362B5-7513-45AF-BCE1-B2BA97C27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构造推理的证明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举例、续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540FFCC0-DC7D-414D-922B-E5FED5064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800" dirty="0"/>
              <a:t>前提</a:t>
            </a:r>
            <a:r>
              <a:rPr lang="en-US" altLang="zh-CN" sz="2800" dirty="0"/>
              <a:t>:  </a:t>
            </a:r>
            <a:r>
              <a:rPr lang="en-US" altLang="zh-CN" sz="2800" dirty="0">
                <a:sym typeface="Symbol" panose="05050102010706020507" pitchFamily="18" charset="2"/>
              </a:rPr>
              <a:t>x(F(x)G(x))</a:t>
            </a:r>
            <a:r>
              <a:rPr lang="zh-CN" altLang="en-US" sz="2800" dirty="0"/>
              <a:t>，</a:t>
            </a:r>
            <a:r>
              <a:rPr lang="zh-CN" altLang="en-US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sym typeface="Symbol" panose="05050102010706020507" pitchFamily="18" charset="2"/>
              </a:rPr>
              <a:t>xF</a:t>
            </a:r>
            <a:r>
              <a:rPr lang="en-US" altLang="zh-CN" sz="2800" dirty="0"/>
              <a:t>(x)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结论</a:t>
            </a:r>
            <a:r>
              <a:rPr lang="en-US" altLang="zh-CN" sz="2800" dirty="0"/>
              <a:t>:  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sym typeface="Symbol" panose="05050102010706020507" pitchFamily="18" charset="2"/>
              </a:rPr>
              <a:t>xG</a:t>
            </a:r>
            <a:r>
              <a:rPr lang="en-US" altLang="zh-CN" sz="2800" dirty="0"/>
              <a:t>(x)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证明</a:t>
            </a:r>
            <a:r>
              <a:rPr lang="en-US" altLang="zh-CN" sz="2800" dirty="0"/>
              <a:t>:  (1) 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sym typeface="Symbol" panose="05050102010706020507" pitchFamily="18" charset="2"/>
              </a:rPr>
              <a:t>xF</a:t>
            </a:r>
            <a:r>
              <a:rPr lang="en-US" altLang="zh-CN" sz="2800" dirty="0"/>
              <a:t>(x)                </a:t>
            </a:r>
            <a:r>
              <a:rPr lang="zh-CN" altLang="en-US" sz="2800" dirty="0">
                <a:sym typeface="Symbol" panose="05050102010706020507" pitchFamily="18" charset="2"/>
              </a:rPr>
              <a:t>前提引入</a:t>
            </a:r>
          </a:p>
          <a:p>
            <a:pPr eaLnBrk="1" hangingPunct="1">
              <a:buFontTx/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              </a:t>
            </a:r>
            <a:r>
              <a:rPr lang="en-US" altLang="zh-CN" sz="2800" dirty="0">
                <a:sym typeface="Symbol" panose="05050102010706020507" pitchFamily="18" charset="2"/>
              </a:rPr>
              <a:t>(2)  F(c)                  (1) EI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              (3) </a:t>
            </a:r>
            <a:r>
              <a:rPr lang="en-US" altLang="zh-CN" sz="2800" dirty="0">
                <a:sym typeface="Symbol" panose="05050102010706020507" pitchFamily="18" charset="2"/>
              </a:rPr>
              <a:t>x(F(x)G(x))   </a:t>
            </a:r>
            <a:r>
              <a:rPr lang="zh-CN" altLang="en-US" sz="2800" dirty="0">
                <a:sym typeface="Symbol" panose="05050102010706020507" pitchFamily="18" charset="2"/>
              </a:rPr>
              <a:t>前提引入</a:t>
            </a:r>
          </a:p>
          <a:p>
            <a:pPr eaLnBrk="1" hangingPunct="1">
              <a:buFontTx/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              </a:t>
            </a:r>
            <a:r>
              <a:rPr lang="en-US" altLang="zh-CN" sz="2800" dirty="0">
                <a:sym typeface="Symbol" panose="05050102010706020507" pitchFamily="18" charset="2"/>
              </a:rPr>
              <a:t>(4) F(c)G(c)         (3) UI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              (5) G(c)                  (2)(4)</a:t>
            </a:r>
            <a:r>
              <a:rPr lang="zh-CN" altLang="en-US" sz="2800" dirty="0"/>
              <a:t>假言推理 </a:t>
            </a:r>
          </a:p>
          <a:p>
            <a:pPr eaLnBrk="1" hangingPunct="1">
              <a:buFontTx/>
              <a:buNone/>
            </a:pPr>
            <a:r>
              <a:rPr lang="zh-CN" altLang="en-US" sz="2800" dirty="0"/>
              <a:t>              </a:t>
            </a:r>
            <a:r>
              <a:rPr lang="en-US" altLang="zh-CN" sz="2800" dirty="0"/>
              <a:t>(6) 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sym typeface="Symbol" panose="05050102010706020507" pitchFamily="18" charset="2"/>
              </a:rPr>
              <a:t>xG</a:t>
            </a:r>
            <a:r>
              <a:rPr lang="en-US" altLang="zh-CN" sz="2800" dirty="0"/>
              <a:t>(x)               (5) EG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2F868E-8907-429B-B4AF-F79B70F8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89A0D8F-5425-4995-A06F-5A2CD5C4E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Argument form</a:t>
            </a:r>
            <a:b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论证的形式结构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4EBFD59B-444F-41DB-ADDE-CA4D217F2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i="1" dirty="0"/>
              <a:t>premises</a:t>
            </a:r>
            <a:r>
              <a:rPr lang="zh-CN" altLang="en-US" dirty="0"/>
              <a:t>：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,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ym typeface="Symbol" panose="05050102010706020507" pitchFamily="18" charset="2"/>
              </a:rPr>
              <a:t>2 </a:t>
            </a:r>
            <a:r>
              <a:rPr lang="en-US" altLang="zh-CN" dirty="0"/>
              <a:t>,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ym typeface="Symbol" panose="05050102010706020507" pitchFamily="18" charset="2"/>
              </a:rPr>
              <a:t>3 </a:t>
            </a:r>
            <a:r>
              <a:rPr lang="en-US" altLang="zh-CN" dirty="0"/>
              <a:t>,</a:t>
            </a:r>
            <a:r>
              <a:rPr lang="en-US" altLang="zh-CN" dirty="0">
                <a:sym typeface="MT Extra" panose="05050102010205020202" pitchFamily="18" charset="2"/>
              </a:rPr>
              <a:t>…</a:t>
            </a:r>
            <a:r>
              <a:rPr lang="en-US" altLang="zh-CN" dirty="0"/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A</a:t>
            </a:r>
            <a:r>
              <a:rPr lang="en-US" altLang="zh-CN" i="1" baseline="-25000" dirty="0" err="1">
                <a:sym typeface="Symbol" panose="05050102010706020507" pitchFamily="18" charset="2"/>
              </a:rPr>
              <a:t>k</a:t>
            </a:r>
            <a:endParaRPr lang="en-US" altLang="zh-CN" i="1" dirty="0"/>
          </a:p>
          <a:p>
            <a:pPr marL="0" indent="0" eaLnBrk="1" hangingPunct="1">
              <a:buNone/>
            </a:pPr>
            <a:r>
              <a:rPr lang="zh-CN" altLang="en-US" dirty="0"/>
              <a:t>  </a:t>
            </a:r>
            <a:r>
              <a:rPr lang="en-US" altLang="zh-CN" i="1" dirty="0"/>
              <a:t>conclusion</a:t>
            </a:r>
            <a:r>
              <a:rPr lang="zh-CN" altLang="en-US" dirty="0"/>
              <a:t>： </a:t>
            </a:r>
            <a:r>
              <a:rPr lang="en-US" altLang="zh-CN" i="1" dirty="0"/>
              <a:t>B</a:t>
            </a:r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sz="3200" dirty="0"/>
              <a:t>An argument form is </a:t>
            </a:r>
            <a:r>
              <a:rPr lang="en-US" altLang="zh-CN" sz="3200" i="1" dirty="0">
                <a:solidFill>
                  <a:srgbClr val="C00000"/>
                </a:solidFill>
              </a:rPr>
              <a:t>valid</a:t>
            </a:r>
            <a:r>
              <a:rPr lang="en-US" altLang="zh-CN" sz="3200" dirty="0"/>
              <a:t> if and only if the following compound proposition is a tautology</a:t>
            </a:r>
          </a:p>
          <a:p>
            <a:pPr marL="0" indent="0" algn="ctr" eaLnBrk="1" hangingPunct="1">
              <a:buNone/>
            </a:pPr>
            <a:r>
              <a:rPr lang="en-US" altLang="zh-CN" dirty="0"/>
              <a:t>(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∧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∧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ym typeface="Symbol" panose="05050102010706020507" pitchFamily="18" charset="2"/>
              </a:rPr>
              <a:t>3</a:t>
            </a:r>
            <a:r>
              <a:rPr lang="en-US" altLang="zh-CN" dirty="0"/>
              <a:t>∧</a:t>
            </a:r>
            <a:r>
              <a:rPr lang="en-US" altLang="zh-CN" dirty="0">
                <a:sym typeface="MT Extra" panose="05050102010205020202" pitchFamily="18" charset="2"/>
              </a:rPr>
              <a:t>…</a:t>
            </a:r>
            <a:r>
              <a:rPr lang="en-US" altLang="zh-CN" dirty="0"/>
              <a:t>∧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ym typeface="Symbol" panose="05050102010706020507" pitchFamily="18" charset="2"/>
              </a:rPr>
              <a:t>k</a:t>
            </a:r>
            <a:r>
              <a:rPr lang="en-US" altLang="zh-CN" dirty="0"/>
              <a:t>)→</a:t>
            </a:r>
            <a:r>
              <a:rPr lang="en-US" altLang="zh-CN" i="1" dirty="0"/>
              <a:t>B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AEBA3B2-3E65-441D-B885-DABD8D1D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AC25291F-CBA2-43A6-BC16-8BDEC3177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构造推理的证明</a:t>
            </a:r>
            <a:r>
              <a:rPr lang="en-US" altLang="zh-CN" b="1" dirty="0"/>
              <a:t>(</a:t>
            </a:r>
            <a:r>
              <a:rPr lang="zh-CN" altLang="en-US" b="1" dirty="0"/>
              <a:t>举例、续</a:t>
            </a:r>
            <a:r>
              <a:rPr lang="en-US" altLang="zh-CN" b="1" dirty="0"/>
              <a:t>)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1708D47C-213E-42D6-95CB-E1CB14D35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sz="2800" dirty="0"/>
              <a:t>“</a:t>
            </a:r>
            <a:r>
              <a:rPr lang="zh-CN" altLang="en-US" sz="2800" dirty="0"/>
              <a:t>先</a:t>
            </a:r>
            <a:r>
              <a:rPr lang="en-US" altLang="zh-CN" sz="2800" dirty="0"/>
              <a:t>EI</a:t>
            </a:r>
            <a:r>
              <a:rPr lang="zh-CN" altLang="en-US" sz="2800" dirty="0"/>
              <a:t>，后</a:t>
            </a:r>
            <a:r>
              <a:rPr lang="en-US" altLang="zh-CN" sz="2800" dirty="0"/>
              <a:t>UI”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800" dirty="0"/>
              <a:t>证明</a:t>
            </a:r>
            <a:r>
              <a:rPr lang="en-US" altLang="zh-CN" sz="2800" dirty="0"/>
              <a:t>:  (1) </a:t>
            </a:r>
            <a:r>
              <a:rPr lang="en-US" altLang="zh-CN" sz="2800" dirty="0">
                <a:sym typeface="Symbol" panose="05050102010706020507" pitchFamily="18" charset="2"/>
              </a:rPr>
              <a:t>x(F(x)G(x))   </a:t>
            </a:r>
            <a:r>
              <a:rPr lang="zh-CN" altLang="en-US" sz="2800" dirty="0">
                <a:sym typeface="Symbol" panose="05050102010706020507" pitchFamily="18" charset="2"/>
              </a:rPr>
              <a:t>前提引入</a:t>
            </a:r>
          </a:p>
          <a:p>
            <a:pPr eaLnBrk="1" hangingPunct="1">
              <a:buFontTx/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              </a:t>
            </a:r>
            <a:r>
              <a:rPr lang="en-US" altLang="zh-CN" sz="2800" dirty="0">
                <a:sym typeface="Symbol" panose="05050102010706020507" pitchFamily="18" charset="2"/>
              </a:rPr>
              <a:t>(2) F(c)G(c)          (2) UI</a:t>
            </a:r>
          </a:p>
          <a:p>
            <a:pPr eaLnBrk="1" hangingPunct="1">
              <a:buFontTx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         </a:t>
            </a:r>
            <a:r>
              <a:rPr lang="en-US" altLang="zh-CN" sz="2800" dirty="0"/>
              <a:t>(3) 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sym typeface="Symbol" panose="05050102010706020507" pitchFamily="18" charset="2"/>
              </a:rPr>
              <a:t>xF</a:t>
            </a:r>
            <a:r>
              <a:rPr lang="en-US" altLang="zh-CN" sz="2800" dirty="0"/>
              <a:t>(x)                 </a:t>
            </a:r>
            <a:r>
              <a:rPr lang="zh-CN" altLang="en-US" sz="2800" dirty="0">
                <a:sym typeface="Symbol" panose="05050102010706020507" pitchFamily="18" charset="2"/>
              </a:rPr>
              <a:t>前提引入</a:t>
            </a:r>
          </a:p>
          <a:p>
            <a:pPr eaLnBrk="1" hangingPunct="1">
              <a:buFontTx/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              </a:t>
            </a:r>
            <a:r>
              <a:rPr lang="en-US" altLang="zh-CN" sz="2800" dirty="0">
                <a:sym typeface="Symbol" panose="05050102010706020507" pitchFamily="18" charset="2"/>
              </a:rPr>
              <a:t>(4)  F(c)                    (3) EI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>
                <a:sym typeface="MT Extra" panose="05050102010205020202" pitchFamily="18" charset="2"/>
              </a:rPr>
              <a:t>                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MT Extra" panose="05050102010205020202" pitchFamily="18" charset="2"/>
              </a:rPr>
              <a:t>     </a:t>
            </a:r>
            <a:r>
              <a:rPr lang="en-US" altLang="zh-CN" sz="2800" dirty="0">
                <a:sym typeface="Symbol" panose="05050102010706020507" pitchFamily="18" charset="2"/>
              </a:rPr>
              <a:t>                       </a:t>
            </a:r>
            <a:r>
              <a:rPr lang="en-US" altLang="zh-CN" sz="2800" dirty="0">
                <a:sym typeface="MT Extra" panose="05050102010205020202" pitchFamily="18" charset="2"/>
              </a:rPr>
              <a:t> 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800" dirty="0"/>
              <a:t>说明：这个证明是错的</a:t>
            </a:r>
            <a:r>
              <a:rPr lang="en-US" altLang="zh-CN" sz="2800" dirty="0"/>
              <a:t>.  (3)</a:t>
            </a:r>
            <a:r>
              <a:rPr lang="en-US" altLang="zh-CN" sz="2800" dirty="0">
                <a:sym typeface="Symbol" panose="05050102010706020507" pitchFamily="18" charset="2"/>
              </a:rPr>
              <a:t>(4)</a:t>
            </a:r>
            <a:r>
              <a:rPr lang="zh-CN" altLang="en-US" sz="2800" dirty="0">
                <a:sym typeface="Symbol" panose="05050102010706020507" pitchFamily="18" charset="2"/>
              </a:rPr>
              <a:t>应当在</a:t>
            </a:r>
            <a:r>
              <a:rPr lang="en-US" altLang="zh-CN" sz="2800" dirty="0">
                <a:sym typeface="Symbol" panose="05050102010706020507" pitchFamily="18" charset="2"/>
              </a:rPr>
              <a:t>(1)</a:t>
            </a:r>
            <a:r>
              <a:rPr lang="en-US" altLang="zh-CN" sz="2800" dirty="0"/>
              <a:t>(2)</a:t>
            </a:r>
            <a:r>
              <a:rPr lang="zh-CN" altLang="en-US" sz="2800" dirty="0"/>
              <a:t>前，</a:t>
            </a:r>
            <a:r>
              <a:rPr lang="en-US" altLang="zh-CN" sz="2800" dirty="0"/>
              <a:t>(4)</a:t>
            </a:r>
            <a:r>
              <a:rPr lang="zh-CN" altLang="en-US" sz="2800" dirty="0"/>
              <a:t>中的</a:t>
            </a:r>
            <a:r>
              <a:rPr lang="en-US" altLang="zh-CN" sz="2800" dirty="0">
                <a:sym typeface="Symbol" panose="05050102010706020507" pitchFamily="18" charset="2"/>
              </a:rPr>
              <a:t>c</a:t>
            </a:r>
            <a:r>
              <a:rPr lang="zh-CN" altLang="en-US" sz="2800" dirty="0">
                <a:sym typeface="Symbol" panose="05050102010706020507" pitchFamily="18" charset="2"/>
              </a:rPr>
              <a:t>是特定的， </a:t>
            </a:r>
            <a:r>
              <a:rPr lang="en-US" altLang="zh-CN" sz="2800" dirty="0">
                <a:sym typeface="Symbol" panose="05050102010706020507" pitchFamily="18" charset="2"/>
              </a:rPr>
              <a:t>(2)</a:t>
            </a:r>
            <a:r>
              <a:rPr lang="zh-CN" altLang="en-US" sz="2800" dirty="0">
                <a:sym typeface="Symbol" panose="05050102010706020507" pitchFamily="18" charset="2"/>
              </a:rPr>
              <a:t>中的</a:t>
            </a:r>
            <a:r>
              <a:rPr lang="en-US" altLang="zh-CN" sz="2800" dirty="0">
                <a:sym typeface="Symbol" panose="05050102010706020507" pitchFamily="18" charset="2"/>
              </a:rPr>
              <a:t>c</a:t>
            </a:r>
            <a:r>
              <a:rPr lang="zh-CN" altLang="en-US" sz="2800" dirty="0">
                <a:sym typeface="Symbol" panose="05050102010706020507" pitchFamily="18" charset="2"/>
              </a:rPr>
              <a:t>是任意的</a:t>
            </a:r>
            <a:endParaRPr lang="zh-CN" altLang="en-US" sz="2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BBC39EE-C220-4E1A-AA2A-E6412722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标题 1">
            <a:extLst>
              <a:ext uri="{FF2B5EF4-FFF2-40B4-BE49-F238E27FC236}">
                <a16:creationId xmlns:a16="http://schemas.microsoft.com/office/drawing/2014/main" id="{8A2091C7-0456-4572-B277-F56C84BC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147" name="内容占位符 2">
            <a:extLst>
              <a:ext uri="{FF2B5EF4-FFF2-40B4-BE49-F238E27FC236}">
                <a16:creationId xmlns:a16="http://schemas.microsoft.com/office/drawing/2014/main" id="{3885C5D9-4530-4075-8B82-EFCD2418B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r>
              <a:rPr lang="en-US" altLang="zh-CN" dirty="0"/>
              <a:t>Show that the premises “A student in this class has not read the book,”  and “ Everyone in this class passed the first exam” imply the conclusion “Someone who passed the first exam has not read the book.”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862083-B0D0-4239-B95D-E8A1532A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586E18BC-127A-41DE-80B8-4554D190C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 13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5F33B054-1B5B-4A36-9D01-48BCE6246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/>
              <a:t>C(x):x in this class B(x):x read the book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/>
              <a:t>P(x):x pass the exam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/>
              <a:t>Premises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ym typeface="Symbol" panose="05050102010706020507" pitchFamily="18" charset="2"/>
              </a:rPr>
              <a:t>x(C(x)P(x)) </a:t>
            </a:r>
            <a:r>
              <a:rPr lang="en-US" altLang="zh-CN" sz="2800" dirty="0"/>
              <a:t>Everyone in this class passed the exam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ym typeface="Symbol" panose="05050102010706020507" pitchFamily="18" charset="2"/>
              </a:rPr>
              <a:t>x(C(x)</a:t>
            </a:r>
            <a:r>
              <a:rPr lang="en-US" altLang="zh-CN" sz="2800" dirty="0"/>
              <a:t>∧ ¬ </a:t>
            </a:r>
            <a:r>
              <a:rPr lang="en-US" altLang="zh-CN" sz="2800" dirty="0">
                <a:sym typeface="Symbol" panose="05050102010706020507" pitchFamily="18" charset="2"/>
              </a:rPr>
              <a:t>B(x)) </a:t>
            </a:r>
            <a:r>
              <a:rPr lang="en-US" altLang="zh-CN" sz="2800" dirty="0"/>
              <a:t>A student in this class has not read the book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/>
              <a:t>Conclusion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ym typeface="Symbol" panose="05050102010706020507" pitchFamily="18" charset="2"/>
              </a:rPr>
              <a:t>x(P(x)</a:t>
            </a:r>
            <a:r>
              <a:rPr lang="en-US" altLang="zh-CN" sz="2800" dirty="0"/>
              <a:t>∧ ¬ </a:t>
            </a:r>
            <a:r>
              <a:rPr lang="en-US" altLang="zh-CN" sz="2800" dirty="0">
                <a:sym typeface="Symbol" panose="05050102010706020507" pitchFamily="18" charset="2"/>
              </a:rPr>
              <a:t>B(x))   </a:t>
            </a:r>
            <a:r>
              <a:rPr lang="en-US" altLang="zh-CN" sz="2800" dirty="0"/>
              <a:t>Someone who passed the exam has not read the book.                        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978ECF-BEE0-4975-AF49-BA1E4593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F02D2BD2-9F10-4627-B54A-BEDFA4BEE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 13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B16088EE-F25D-4375-8AE0-F6E88E8D4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   step                                   Reason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1  x(C(x)</a:t>
            </a:r>
            <a:r>
              <a:rPr lang="en-US" altLang="zh-CN" sz="2400" dirty="0"/>
              <a:t>∧ ¬ </a:t>
            </a:r>
            <a:r>
              <a:rPr lang="en-US" altLang="zh-CN" sz="2400" dirty="0">
                <a:sym typeface="Symbol" panose="05050102010706020507" pitchFamily="18" charset="2"/>
              </a:rPr>
              <a:t>B(x))                Premise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2  C(a)</a:t>
            </a:r>
            <a:r>
              <a:rPr lang="en-US" altLang="zh-CN" sz="2400" dirty="0"/>
              <a:t>∧ ¬ </a:t>
            </a:r>
            <a:r>
              <a:rPr lang="en-US" altLang="zh-CN" sz="2400" dirty="0">
                <a:sym typeface="Symbol" panose="05050102010706020507" pitchFamily="18" charset="2"/>
              </a:rPr>
              <a:t>B(a)                      EI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3  C(a)                                    Simplification from (2)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4  x(C(x)P(x))                   Premise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5  </a:t>
            </a:r>
            <a:r>
              <a:rPr lang="en-US" altLang="zh-CN" sz="2400" dirty="0">
                <a:sym typeface="Symbol" panose="05050102010706020507" pitchFamily="18" charset="2"/>
              </a:rPr>
              <a:t>C(a)P(a)                          UI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6  P(a)                                    Modus ponens from(3)and(5)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7  </a:t>
            </a:r>
            <a:r>
              <a:rPr lang="en-US" altLang="zh-CN" sz="2400" dirty="0"/>
              <a:t>¬ </a:t>
            </a:r>
            <a:r>
              <a:rPr lang="en-US" altLang="zh-CN" sz="2400" dirty="0">
                <a:sym typeface="Symbol" panose="05050102010706020507" pitchFamily="18" charset="2"/>
              </a:rPr>
              <a:t>B(a)                                 Simplification from (2)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8  P(a)</a:t>
            </a:r>
            <a:r>
              <a:rPr lang="en-US" altLang="zh-CN" sz="2400" dirty="0"/>
              <a:t>∧ ¬ </a:t>
            </a:r>
            <a:r>
              <a:rPr lang="en-US" altLang="zh-CN" sz="2400" dirty="0">
                <a:sym typeface="Symbol" panose="05050102010706020507" pitchFamily="18" charset="2"/>
              </a:rPr>
              <a:t>B(a)                      Conjunction from(6) and (7)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9  x(P(x)</a:t>
            </a:r>
            <a:r>
              <a:rPr lang="en-US" altLang="zh-CN" sz="2400" dirty="0"/>
              <a:t>∧ ¬ </a:t>
            </a:r>
            <a:r>
              <a:rPr lang="en-US" altLang="zh-CN" sz="2400" dirty="0">
                <a:sym typeface="Symbol" panose="05050102010706020507" pitchFamily="18" charset="2"/>
              </a:rPr>
              <a:t>B(x))                EG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1011485-0AB1-45A7-B7F9-0153B158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FABD5614-3B90-4879-9C5A-AFFA091A1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BE3B01BB-D096-4743-99E6-F1FA87EA8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zh-CN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§1.6 – 4, 6, 12, 24, 29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Due date</a:t>
            </a:r>
            <a:r>
              <a:rPr lang="zh-CN" altLang="en-US"/>
              <a:t>：</a:t>
            </a:r>
            <a:r>
              <a:rPr lang="en-US" altLang="zh-CN"/>
              <a:t>2024.03.18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926C0E-3B6B-43C8-82C4-896C2E43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F0AE8356-3959-471F-8034-D09233B57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Argument form</a:t>
            </a:r>
            <a:b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论证的形式结构</a:t>
            </a:r>
            <a:endParaRPr lang="zh-CN" altLang="en-US" sz="4000" b="1" dirty="0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AA209A70-8EDF-4ADC-86CB-51FDD6D4A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i="1" dirty="0"/>
              <a:t>premises</a:t>
            </a:r>
            <a:r>
              <a:rPr lang="zh-CN" altLang="en-US" dirty="0"/>
              <a:t>：</a:t>
            </a:r>
            <a:r>
              <a:rPr lang="en-US" altLang="zh-CN" i="1" dirty="0" err="1"/>
              <a:t>p</a:t>
            </a:r>
            <a:r>
              <a:rPr lang="en-US" altLang="zh-CN" dirty="0" err="1"/>
              <a:t>∨</a:t>
            </a:r>
            <a:r>
              <a:rPr lang="en-US" altLang="zh-CN" i="1" dirty="0" err="1"/>
              <a:t>q</a:t>
            </a:r>
            <a:r>
              <a:rPr lang="en-US" altLang="zh-CN" i="1" dirty="0"/>
              <a:t> </a:t>
            </a:r>
            <a:r>
              <a:rPr lang="en-US" altLang="zh-CN" dirty="0"/>
              <a:t>, ¬</a:t>
            </a:r>
            <a:r>
              <a:rPr lang="en-US" altLang="zh-CN" i="1" dirty="0"/>
              <a:t>p   conclusion</a:t>
            </a:r>
            <a:r>
              <a:rPr lang="zh-CN" altLang="en-US" dirty="0">
                <a:sym typeface="Symbol" panose="05050102010706020507" pitchFamily="18" charset="2"/>
              </a:rPr>
              <a:t>：</a:t>
            </a:r>
            <a:r>
              <a:rPr lang="en-US" altLang="zh-CN" i="1" dirty="0"/>
              <a:t>q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/>
              <a:t>∨</a:t>
            </a:r>
            <a:r>
              <a:rPr lang="en-US" altLang="zh-CN" i="1" dirty="0" err="1"/>
              <a:t>q</a:t>
            </a:r>
            <a:r>
              <a:rPr lang="en-US" altLang="zh-CN" i="1" dirty="0"/>
              <a:t> </a:t>
            </a:r>
            <a:r>
              <a:rPr lang="en-US" altLang="zh-CN" dirty="0"/>
              <a:t>)∧¬</a:t>
            </a:r>
            <a:r>
              <a:rPr lang="en-US" altLang="zh-CN" i="1" dirty="0"/>
              <a:t>p </a:t>
            </a:r>
            <a:r>
              <a:rPr lang="en-US" altLang="zh-CN" dirty="0"/>
              <a:t>→</a:t>
            </a:r>
            <a:r>
              <a:rPr lang="en-US" altLang="zh-CN" i="1" dirty="0"/>
              <a:t>q</a:t>
            </a:r>
            <a:r>
              <a:rPr lang="en-US" altLang="zh-CN" dirty="0"/>
              <a:t> </a:t>
            </a:r>
            <a:r>
              <a:rPr lang="en-US" altLang="zh-CN" sz="3200" dirty="0"/>
              <a:t>is a tautology</a:t>
            </a:r>
            <a:endParaRPr lang="zh-CN" altLang="en-US" dirty="0"/>
          </a:p>
        </p:txBody>
      </p:sp>
      <p:graphicFrame>
        <p:nvGraphicFramePr>
          <p:cNvPr id="134148" name="Group 4">
            <a:extLst>
              <a:ext uri="{FF2B5EF4-FFF2-40B4-BE49-F238E27FC236}">
                <a16:creationId xmlns:a16="http://schemas.microsoft.com/office/drawing/2014/main" id="{5A3DD21A-E79D-4036-AA49-57C01C14D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396185"/>
              </p:ext>
            </p:extLst>
          </p:nvPr>
        </p:nvGraphicFramePr>
        <p:xfrm>
          <a:off x="1295400" y="3200400"/>
          <a:ext cx="7239000" cy="2587625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∨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¬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∨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q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)∧¬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∨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q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)∧¬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→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9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F977DE-20B3-4D4C-859E-6F4049E9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87FEE89-2D15-4A02-AE1B-ADAF32FBA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Nature &amp; Importance of Proofs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57F0AD1-69B5-4BAB-9FDE-14CE09F5E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/>
              <a:t>In mathematics, a </a:t>
            </a:r>
            <a:r>
              <a:rPr lang="en-US" altLang="zh-CN" sz="2800" i="1" dirty="0"/>
              <a:t>proof</a:t>
            </a:r>
            <a:r>
              <a:rPr lang="en-US" altLang="zh-CN" sz="2800" dirty="0"/>
              <a:t> is: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/>
              <a:t>a </a:t>
            </a:r>
            <a:r>
              <a:rPr lang="en-US" altLang="zh-CN" sz="2400" i="1" dirty="0"/>
              <a:t>correct</a:t>
            </a:r>
            <a:r>
              <a:rPr lang="en-US" altLang="zh-CN" sz="2400" dirty="0"/>
              <a:t> (well-reasoned, logically valid) and </a:t>
            </a:r>
            <a:r>
              <a:rPr lang="en-US" altLang="zh-CN" sz="2400" i="1" dirty="0"/>
              <a:t>complete</a:t>
            </a:r>
            <a:r>
              <a:rPr lang="en-US" altLang="zh-CN" sz="2400" dirty="0"/>
              <a:t> (clear, detailed) argument that rigorously &amp; undeniably establishes the truth of a mathematical statement.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/>
              <a:t>Why must the argument be correct &amp; complete?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sz="2400" i="1" dirty="0"/>
              <a:t>Correctness</a:t>
            </a:r>
            <a:r>
              <a:rPr lang="en-US" altLang="zh-CN" sz="2400" dirty="0"/>
              <a:t> prevents us from fooling ourselves.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sz="2400" i="1" dirty="0"/>
              <a:t>Completeness</a:t>
            </a:r>
            <a:r>
              <a:rPr lang="en-US" altLang="zh-CN" sz="2400" dirty="0"/>
              <a:t> allows anyone to verify the result.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/>
              <a:t>In this course (&amp; throughout mathematics), a </a:t>
            </a:r>
            <a:r>
              <a:rPr lang="en-US" altLang="zh-CN" sz="2800" u="sng" dirty="0"/>
              <a:t>very high standard</a:t>
            </a:r>
            <a:r>
              <a:rPr lang="en-US" altLang="zh-CN" sz="2800" dirty="0"/>
              <a:t> for correctness and completeness of proofs is demanded!!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95BA7D6-9C21-45C2-9766-8DC3ADB7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C926888-B115-4CF8-9705-CE3CEE8AC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08520" y="274638"/>
            <a:ext cx="9361040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 Rules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推理规则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General Form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9794F99-E3A5-4189-815D-0E2F4F0470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An </a:t>
            </a:r>
            <a:r>
              <a:rPr lang="en-US" altLang="zh-CN" i="1" dirty="0"/>
              <a:t>Inference Rule</a:t>
            </a:r>
            <a:r>
              <a:rPr lang="en-US" altLang="zh-CN" dirty="0"/>
              <a:t> is 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A pattern establishing that if we know that a set of </a:t>
            </a:r>
            <a:r>
              <a:rPr lang="en-US" altLang="zh-CN" i="1" dirty="0"/>
              <a:t>antecedent</a:t>
            </a:r>
            <a:r>
              <a:rPr lang="en-US" altLang="zh-CN" dirty="0"/>
              <a:t> statements of certain forms are all true, then we can validly deduce that a certain related </a:t>
            </a:r>
            <a:r>
              <a:rPr lang="en-US" altLang="zh-CN" i="1" dirty="0"/>
              <a:t>consequent</a:t>
            </a:r>
            <a:r>
              <a:rPr lang="en-US" altLang="zh-CN" dirty="0"/>
              <a:t> statement is true. </a:t>
            </a:r>
            <a:endParaRPr lang="en-US" altLang="zh-CN" i="1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i="1" dirty="0"/>
              <a:t> antecedent 1</a:t>
            </a:r>
            <a:br>
              <a:rPr lang="en-US" altLang="zh-CN" i="1" dirty="0"/>
            </a:br>
            <a:r>
              <a:rPr lang="en-US" altLang="zh-CN" i="1" u="sng" dirty="0"/>
              <a:t> antecedent 2 </a:t>
            </a:r>
            <a:r>
              <a:rPr lang="en-US" altLang="zh-CN" i="1" u="sng" dirty="0">
                <a:latin typeface="Times New Roman" panose="02020603050405020304" pitchFamily="18" charset="0"/>
              </a:rPr>
              <a:t>…</a:t>
            </a:r>
            <a:r>
              <a:rPr lang="en-US" altLang="zh-CN" i="1" u="sng" dirty="0"/>
              <a:t> </a:t>
            </a:r>
            <a:br>
              <a:rPr lang="en-US" altLang="zh-CN" i="1" dirty="0"/>
            </a:br>
            <a:r>
              <a:rPr lang="en-US" altLang="zh-CN" dirty="0">
                <a:sym typeface="Symbol" panose="05050102010706020507" pitchFamily="18" charset="2"/>
              </a:rPr>
              <a:t> </a:t>
            </a:r>
            <a:r>
              <a:rPr lang="en-US" altLang="zh-CN" i="1" dirty="0">
                <a:sym typeface="Symbol" panose="05050102010706020507" pitchFamily="18" charset="2"/>
              </a:rPr>
              <a:t>consequent          </a:t>
            </a:r>
          </a:p>
          <a:p>
            <a:pPr marL="0" indent="0" eaLnBrk="1" hangingPunct="1">
              <a:buNone/>
            </a:pPr>
            <a:r>
              <a:rPr lang="en-US" altLang="zh-CN" i="1" dirty="0">
                <a:sym typeface="Symbol" panose="05050102010706020507" pitchFamily="18" charset="2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“</a:t>
            </a:r>
            <a:r>
              <a:rPr lang="en-US" altLang="zh-CN" dirty="0">
                <a:sym typeface="Symbol" panose="05050102010706020507" pitchFamily="18" charset="2"/>
              </a:rPr>
              <a:t>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en-US" altLang="zh-CN" dirty="0">
                <a:sym typeface="Symbol" panose="05050102010706020507" pitchFamily="18" charset="2"/>
              </a:rPr>
              <a:t> means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“</a:t>
            </a:r>
            <a:r>
              <a:rPr lang="en-US" altLang="zh-CN" dirty="0">
                <a:sym typeface="Symbol" panose="05050102010706020507" pitchFamily="18" charset="2"/>
              </a:rPr>
              <a:t>therefore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”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A8FA0B39-B208-4785-A6CF-A86C48EB8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4005064"/>
            <a:ext cx="3024336" cy="144016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0C353-BC7A-4DC6-9EB9-0943371A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A0D7A94-5796-4045-B634-0A0637C95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 Rules &amp; Implications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C648CEE-074D-451B-9DD9-DFCFB5DAA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u="sng" dirty="0"/>
              <a:t>Each valid logical inference rule corresponds to an implication that is a tautology</a:t>
            </a:r>
            <a:r>
              <a:rPr lang="en-US" altLang="zh-CN" dirty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i="1" dirty="0"/>
              <a:t> antecedent 1               </a:t>
            </a:r>
            <a:r>
              <a:rPr lang="en-US" altLang="zh-CN" dirty="0"/>
              <a:t>Inference rule</a:t>
            </a:r>
            <a:br>
              <a:rPr lang="en-US" altLang="zh-CN" i="1" dirty="0"/>
            </a:br>
            <a:r>
              <a:rPr lang="en-US" altLang="zh-CN" i="1" u="sng" dirty="0"/>
              <a:t> antecedent 2 </a:t>
            </a:r>
            <a:r>
              <a:rPr lang="en-US" altLang="zh-CN" i="1" u="sng" dirty="0">
                <a:latin typeface="Times New Roman" panose="02020603050405020304" pitchFamily="18" charset="0"/>
              </a:rPr>
              <a:t>…</a:t>
            </a:r>
            <a:r>
              <a:rPr lang="en-US" altLang="zh-CN" i="1" u="sng" dirty="0"/>
              <a:t> </a:t>
            </a:r>
            <a:br>
              <a:rPr lang="en-US" altLang="zh-CN" i="1" dirty="0"/>
            </a:br>
            <a:r>
              <a:rPr lang="en-US" altLang="zh-CN" dirty="0">
                <a:sym typeface="Symbol" panose="05050102010706020507" pitchFamily="18" charset="2"/>
              </a:rPr>
              <a:t> </a:t>
            </a:r>
            <a:r>
              <a:rPr lang="en-US" altLang="zh-CN" i="1" dirty="0">
                <a:sym typeface="Symbol" panose="05050102010706020507" pitchFamily="18" charset="2"/>
              </a:rPr>
              <a:t>consequent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Corresponding tautology: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((</a:t>
            </a:r>
            <a:r>
              <a:rPr lang="en-US" altLang="zh-CN" i="1" dirty="0"/>
              <a:t>ante. 1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 (</a:t>
            </a:r>
            <a:r>
              <a:rPr lang="en-US" altLang="zh-CN" i="1" dirty="0">
                <a:sym typeface="Symbol" panose="05050102010706020507" pitchFamily="18" charset="2"/>
              </a:rPr>
              <a:t>ante. 2</a:t>
            </a:r>
            <a:r>
              <a:rPr lang="en-US" altLang="zh-CN" dirty="0">
                <a:sym typeface="Symbol" panose="05050102010706020507" pitchFamily="18" charset="2"/>
              </a:rPr>
              <a:t>) 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dirty="0">
                <a:sym typeface="Symbol" panose="05050102010706020507" pitchFamily="18" charset="2"/>
              </a:rPr>
              <a:t>)  </a:t>
            </a:r>
            <a:r>
              <a:rPr lang="en-US" altLang="zh-CN" i="1" dirty="0">
                <a:sym typeface="Symbol" panose="05050102010706020507" pitchFamily="18" charset="2"/>
              </a:rPr>
              <a:t>consequent</a:t>
            </a:r>
            <a:endParaRPr lang="en-US" altLang="zh-CN" dirty="0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ABFC070F-F034-4778-A59A-D9D6B5A75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2" y="2997200"/>
            <a:ext cx="3023815" cy="144780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29C6438-A54F-497E-9BD2-1E59EA2A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46089</TotalTime>
  <Words>4182</Words>
  <Application>Microsoft Office PowerPoint</Application>
  <PresentationFormat>全屏显示(4:3)</PresentationFormat>
  <Paragraphs>489</Paragraphs>
  <Slides>54</Slides>
  <Notes>51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6" baseType="lpstr">
      <vt:lpstr>STIXGeneral-Regular</vt:lpstr>
      <vt:lpstr>楷体_GB2312</vt:lpstr>
      <vt:lpstr>宋体</vt:lpstr>
      <vt:lpstr>微软雅黑</vt:lpstr>
      <vt:lpstr>Arial</vt:lpstr>
      <vt:lpstr>Arial Narrow</vt:lpstr>
      <vt:lpstr>MT Extra</vt:lpstr>
      <vt:lpstr>Symbol</vt:lpstr>
      <vt:lpstr>Tahoma</vt:lpstr>
      <vt:lpstr>Times New Roman</vt:lpstr>
      <vt:lpstr>Wingdings</vt:lpstr>
      <vt:lpstr>默认设计模板</vt:lpstr>
      <vt:lpstr>1 The Foundations: Logic and Proofs</vt:lpstr>
      <vt:lpstr>Argument(论证)</vt:lpstr>
      <vt:lpstr>Definition 1</vt:lpstr>
      <vt:lpstr>Argument form</vt:lpstr>
      <vt:lpstr>Argument form 论证的形式结构</vt:lpstr>
      <vt:lpstr>Argument form 论证的形式结构</vt:lpstr>
      <vt:lpstr>Nature &amp; Importance of Proofs</vt:lpstr>
      <vt:lpstr>Inference Rules 推理规则  General Form</vt:lpstr>
      <vt:lpstr>Inference Rules &amp; Implications</vt:lpstr>
      <vt:lpstr>Modus Ponens &amp; Tollens</vt:lpstr>
      <vt:lpstr>Syllogism Inference Rules</vt:lpstr>
      <vt:lpstr>Some Inference Rules</vt:lpstr>
      <vt:lpstr>Syllogism Inference Rules</vt:lpstr>
      <vt:lpstr>Formal Proofs</vt:lpstr>
      <vt:lpstr>Using Rules of inference to Build Arguments</vt:lpstr>
      <vt:lpstr>Formal Proof  Example</vt:lpstr>
      <vt:lpstr>Proof Example cont.</vt:lpstr>
      <vt:lpstr>Proof Example cont.</vt:lpstr>
      <vt:lpstr>Example  </vt:lpstr>
      <vt:lpstr>Proof Example</vt:lpstr>
      <vt:lpstr>Example  </vt:lpstr>
      <vt:lpstr>Rules of Inference.</vt:lpstr>
      <vt:lpstr>推理规则</vt:lpstr>
      <vt:lpstr>证明</vt:lpstr>
      <vt:lpstr>推理证明(举例、续)</vt:lpstr>
      <vt:lpstr>与等值证明不同</vt:lpstr>
      <vt:lpstr>例</vt:lpstr>
      <vt:lpstr>例（续）</vt:lpstr>
      <vt:lpstr>例（续）</vt:lpstr>
      <vt:lpstr>推理规则</vt:lpstr>
      <vt:lpstr>附加前提推理规则</vt:lpstr>
      <vt:lpstr>附加前提推理规则</vt:lpstr>
      <vt:lpstr>反证推理规则         </vt:lpstr>
      <vt:lpstr>反证推理规则         </vt:lpstr>
      <vt:lpstr>Rules of Inference for Quantified Statements  一阶谓词的推理规则</vt:lpstr>
      <vt:lpstr>一阶逻辑推理定律(定义)</vt:lpstr>
      <vt:lpstr>一阶逻辑推理定律</vt:lpstr>
      <vt:lpstr>一阶逻辑推理定律(举例)</vt:lpstr>
      <vt:lpstr>一阶逻辑推理定律(举例、续)</vt:lpstr>
      <vt:lpstr>一阶逻辑的常用推理规则</vt:lpstr>
      <vt:lpstr>Inference Rules for Quantifiers</vt:lpstr>
      <vt:lpstr>UI规则(universal instantiation) 全称量词实例化规则　</vt:lpstr>
      <vt:lpstr>UG规则(universal generalization) 全称量词引入规则</vt:lpstr>
      <vt:lpstr>EI规则(existential instantiation) 存在量词实例化规则</vt:lpstr>
      <vt:lpstr>EG规则(existential generalization) 存在量词引入规则</vt:lpstr>
      <vt:lpstr>构造推理的证明(举例)</vt:lpstr>
      <vt:lpstr>Returning to the Socrates Example </vt:lpstr>
      <vt:lpstr>Returning to the Socrates Example </vt:lpstr>
      <vt:lpstr>构造推理的证明(举例、续)</vt:lpstr>
      <vt:lpstr>构造推理的证明(举例、续)</vt:lpstr>
      <vt:lpstr>Example</vt:lpstr>
      <vt:lpstr>Example 13</vt:lpstr>
      <vt:lpstr>Example 13</vt:lpstr>
      <vt:lpstr>作业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#2: Basic Proof Methods</dc:title>
  <dc:creator>h2006</dc:creator>
  <cp:lastModifiedBy>Hao Jie</cp:lastModifiedBy>
  <cp:revision>247</cp:revision>
  <dcterms:created xsi:type="dcterms:W3CDTF">2006-02-10T03:35:00Z</dcterms:created>
  <dcterms:modified xsi:type="dcterms:W3CDTF">2024-03-12T01:14:27Z</dcterms:modified>
</cp:coreProperties>
</file>