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01"/>
  </p:notesMasterIdLst>
  <p:handoutMasterIdLst>
    <p:handoutMasterId r:id="rId102"/>
  </p:handoutMasterIdLst>
  <p:sldIdLst>
    <p:sldId id="273" r:id="rId10"/>
    <p:sldId id="276" r:id="rId11"/>
    <p:sldId id="414" r:id="rId12"/>
    <p:sldId id="415" r:id="rId13"/>
    <p:sldId id="419" r:id="rId14"/>
    <p:sldId id="477" r:id="rId15"/>
    <p:sldId id="416" r:id="rId16"/>
    <p:sldId id="420" r:id="rId17"/>
    <p:sldId id="478" r:id="rId18"/>
    <p:sldId id="479" r:id="rId19"/>
    <p:sldId id="417" r:id="rId20"/>
    <p:sldId id="480" r:id="rId21"/>
    <p:sldId id="481" r:id="rId22"/>
    <p:sldId id="482" r:id="rId23"/>
    <p:sldId id="483" r:id="rId24"/>
    <p:sldId id="484" r:id="rId25"/>
    <p:sldId id="485" r:id="rId26"/>
    <p:sldId id="490" r:id="rId27"/>
    <p:sldId id="424" r:id="rId28"/>
    <p:sldId id="491" r:id="rId29"/>
    <p:sldId id="492" r:id="rId30"/>
    <p:sldId id="493" r:id="rId31"/>
    <p:sldId id="494" r:id="rId32"/>
    <p:sldId id="495" r:id="rId33"/>
    <p:sldId id="496" r:id="rId34"/>
    <p:sldId id="497" r:id="rId35"/>
    <p:sldId id="498" r:id="rId36"/>
    <p:sldId id="499" r:id="rId37"/>
    <p:sldId id="500" r:id="rId38"/>
    <p:sldId id="501" r:id="rId39"/>
    <p:sldId id="503" r:id="rId40"/>
    <p:sldId id="504" r:id="rId41"/>
    <p:sldId id="505" r:id="rId42"/>
    <p:sldId id="507" r:id="rId43"/>
    <p:sldId id="506" r:id="rId44"/>
    <p:sldId id="510" r:id="rId45"/>
    <p:sldId id="508" r:id="rId46"/>
    <p:sldId id="509" r:id="rId47"/>
    <p:sldId id="511" r:id="rId48"/>
    <p:sldId id="512" r:id="rId49"/>
    <p:sldId id="513" r:id="rId50"/>
    <p:sldId id="514" r:id="rId51"/>
    <p:sldId id="515" r:id="rId52"/>
    <p:sldId id="516" r:id="rId53"/>
    <p:sldId id="517" r:id="rId54"/>
    <p:sldId id="518" r:id="rId55"/>
    <p:sldId id="519" r:id="rId56"/>
    <p:sldId id="520" r:id="rId57"/>
    <p:sldId id="521" r:id="rId58"/>
    <p:sldId id="522" r:id="rId59"/>
    <p:sldId id="523" r:id="rId60"/>
    <p:sldId id="524" r:id="rId61"/>
    <p:sldId id="451" r:id="rId62"/>
    <p:sldId id="525" r:id="rId63"/>
    <p:sldId id="526" r:id="rId64"/>
    <p:sldId id="527" r:id="rId65"/>
    <p:sldId id="528" r:id="rId66"/>
    <p:sldId id="529" r:id="rId67"/>
    <p:sldId id="532" r:id="rId68"/>
    <p:sldId id="533" r:id="rId69"/>
    <p:sldId id="534" r:id="rId70"/>
    <p:sldId id="535" r:id="rId71"/>
    <p:sldId id="537" r:id="rId72"/>
    <p:sldId id="683" r:id="rId73"/>
    <p:sldId id="538" r:id="rId74"/>
    <p:sldId id="539" r:id="rId75"/>
    <p:sldId id="540" r:id="rId76"/>
    <p:sldId id="541" r:id="rId77"/>
    <p:sldId id="542" r:id="rId78"/>
    <p:sldId id="543" r:id="rId79"/>
    <p:sldId id="544" r:id="rId80"/>
    <p:sldId id="545" r:id="rId81"/>
    <p:sldId id="546" r:id="rId82"/>
    <p:sldId id="547" r:id="rId83"/>
    <p:sldId id="548" r:id="rId84"/>
    <p:sldId id="549" r:id="rId85"/>
    <p:sldId id="675" r:id="rId86"/>
    <p:sldId id="674" r:id="rId87"/>
    <p:sldId id="550" r:id="rId88"/>
    <p:sldId id="551" r:id="rId89"/>
    <p:sldId id="552" r:id="rId90"/>
    <p:sldId id="553" r:id="rId91"/>
    <p:sldId id="554" r:id="rId92"/>
    <p:sldId id="682" r:id="rId93"/>
    <p:sldId id="676" r:id="rId94"/>
    <p:sldId id="677" r:id="rId95"/>
    <p:sldId id="679" r:id="rId96"/>
    <p:sldId id="680" r:id="rId97"/>
    <p:sldId id="678" r:id="rId98"/>
    <p:sldId id="681" r:id="rId99"/>
    <p:sldId id="672"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E1F3FF"/>
    <a:srgbClr val="14AAFF"/>
    <a:srgbClr val="1A58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90" autoAdjust="0"/>
    <p:restoredTop sz="95706" autoAdjust="0"/>
  </p:normalViewPr>
  <p:slideViewPr>
    <p:cSldViewPr>
      <p:cViewPr varScale="1">
        <p:scale>
          <a:sx n="111" d="100"/>
          <a:sy n="111" d="100"/>
        </p:scale>
        <p:origin x="960" y="5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68328"/>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handoutMaster" Target="handoutMasters/handoutMaster1.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5/13/2024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6</a:t>
            </a:fld>
            <a:endParaRPr lang="en-US"/>
          </a:p>
        </p:txBody>
      </p:sp>
    </p:spTree>
    <p:extLst>
      <p:ext uri="{BB962C8B-B14F-4D97-AF65-F5344CB8AC3E}">
        <p14:creationId xmlns:p14="http://schemas.microsoft.com/office/powerpoint/2010/main" val="2006556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3" name="文本框 2">
            <a:extLst>
              <a:ext uri="{FF2B5EF4-FFF2-40B4-BE49-F238E27FC236}">
                <a16:creationId xmlns:a16="http://schemas.microsoft.com/office/drawing/2014/main" id="{85CB36D0-99AF-178B-C358-295998E99295}"/>
              </a:ext>
            </a:extLst>
          </p:cNvPr>
          <p:cNvSpPr txBox="1"/>
          <p:nvPr userDrawn="1"/>
        </p:nvSpPr>
        <p:spPr>
          <a:xfrm>
            <a:off x="8686800" y="6488668"/>
            <a:ext cx="457200" cy="369332"/>
          </a:xfrm>
          <a:prstGeom prst="rect">
            <a:avLst/>
          </a:prstGeom>
          <a:noFill/>
        </p:spPr>
        <p:txBody>
          <a:bodyPr wrap="square" rtlCol="0">
            <a:spAutoFit/>
          </a:bodyPr>
          <a:lstStyle/>
          <a:p>
            <a:fld id="{40BE6E47-D18E-49E2-B202-B7D38D7F0EF5}"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9.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5.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15.wmf"/><Relationship Id="rId2" Type="http://schemas.openxmlformats.org/officeDocument/2006/relationships/slideLayout" Target="../slideLayouts/slideLayout2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5.xml"/><Relationship Id="rId1" Type="http://schemas.openxmlformats.org/officeDocument/2006/relationships/vmlDrawing" Target="../drawings/vmlDrawing4.vml"/><Relationship Id="rId5" Type="http://schemas.openxmlformats.org/officeDocument/2006/relationships/image" Target="../media/image31.wmf"/><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34.jpg"/><Relationship Id="rId7"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5.vml"/><Relationship Id="rId6" Type="http://schemas.openxmlformats.org/officeDocument/2006/relationships/image" Target="../media/image32.wmf"/><Relationship Id="rId5" Type="http://schemas.openxmlformats.org/officeDocument/2006/relationships/oleObject" Target="../embeddings/oleObject6.bin"/><Relationship Id="rId4" Type="http://schemas.openxmlformats.org/officeDocument/2006/relationships/image" Target="../media/image35.jpg"/></Relationships>
</file>

<file path=ppt/slides/_rels/slide4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slideLayout" Target="../slideLayouts/slideLayout26.xml"/><Relationship Id="rId1" Type="http://schemas.openxmlformats.org/officeDocument/2006/relationships/vmlDrawing" Target="../drawings/vmlDrawing6.vml"/><Relationship Id="rId5" Type="http://schemas.openxmlformats.org/officeDocument/2006/relationships/image" Target="../media/image36.wmf"/><Relationship Id="rId4"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image" Target="../media/image38.wmf"/></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41.jpg"/><Relationship Id="rId7" Type="http://schemas.openxmlformats.org/officeDocument/2006/relationships/oleObject" Target="../embeddings/oleObject11.bin"/><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image" Target="../media/image39.wmf"/><Relationship Id="rId5" Type="http://schemas.openxmlformats.org/officeDocument/2006/relationships/oleObject" Target="../embeddings/oleObject10.bin"/><Relationship Id="rId4" Type="http://schemas.openxmlformats.org/officeDocument/2006/relationships/image" Target="../media/image4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image" Target="../media/image44.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55.jpg"/><Relationship Id="rId7" Type="http://schemas.openxmlformats.org/officeDocument/2006/relationships/image" Target="../media/image53.wmf"/><Relationship Id="rId2" Type="http://schemas.openxmlformats.org/officeDocument/2006/relationships/slideLayout" Target="../slideLayouts/slideLayout29.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52.wmf"/><Relationship Id="rId4" Type="http://schemas.openxmlformats.org/officeDocument/2006/relationships/oleObject" Target="../embeddings/oleObject12.bin"/><Relationship Id="rId9" Type="http://schemas.openxmlformats.org/officeDocument/2006/relationships/image" Target="../media/image5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g"/><Relationship Id="rId1" Type="http://schemas.openxmlformats.org/officeDocument/2006/relationships/slideLayout" Target="../slideLayouts/slideLayout30.xml"/><Relationship Id="rId5" Type="http://schemas.openxmlformats.org/officeDocument/2006/relationships/image" Target="../media/image59.jpg"/><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3" Type="http://schemas.openxmlformats.org/officeDocument/2006/relationships/image" Target="../media/image64.jpg"/><Relationship Id="rId2" Type="http://schemas.openxmlformats.org/officeDocument/2006/relationships/image" Target="../media/image63.jpg"/><Relationship Id="rId1" Type="http://schemas.openxmlformats.org/officeDocument/2006/relationships/slideLayout" Target="../slideLayouts/slideLayout30.xml"/><Relationship Id="rId4" Type="http://schemas.openxmlformats.org/officeDocument/2006/relationships/image" Target="../media/image65.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3" Type="http://schemas.openxmlformats.org/officeDocument/2006/relationships/image" Target="../media/image68.jpg"/><Relationship Id="rId2" Type="http://schemas.openxmlformats.org/officeDocument/2006/relationships/image" Target="../media/image67.jp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5.xml"/><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7.xml"/></Relationships>
</file>

<file path=ppt/slides/_rels/slide8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7.xml"/><Relationship Id="rId5" Type="http://schemas.openxmlformats.org/officeDocument/2006/relationships/image" Target="../media/image78.png"/><Relationship Id="rId4" Type="http://schemas.openxmlformats.org/officeDocument/2006/relationships/image" Target="../media/image77.png"/></Relationships>
</file>

<file path=ppt/slides/_rels/slide8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828800"/>
            <a:ext cx="8305800" cy="762000"/>
          </a:xfrm>
        </p:spPr>
        <p:txBody>
          <a:bodyPr/>
          <a:lstStyle/>
          <a:p>
            <a:r>
              <a:rPr lang="fr-FR" altLang="zh-CN" sz="5400" dirty="0"/>
              <a:t>Chapter 10  </a:t>
            </a:r>
            <a:r>
              <a:rPr lang="en-US" sz="5400" dirty="0"/>
              <a:t>Graphs </a:t>
            </a:r>
            <a:br>
              <a:rPr lang="en-US" sz="5400" dirty="0"/>
            </a:br>
            <a:br>
              <a:rPr lang="en-US" sz="3200" dirty="0"/>
            </a:br>
            <a:r>
              <a:rPr lang="zh-CN" altLang="en-US" sz="5400" dirty="0"/>
              <a:t>图</a:t>
            </a:r>
            <a:endParaRPr lang="en-US" sz="5400" dirty="0"/>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Computer Networks</a:t>
            </a:r>
            <a:r>
              <a:rPr lang="en-US" sz="1500" dirty="0"/>
              <a:t> 2</a:t>
            </a:r>
          </a:p>
        </p:txBody>
      </p:sp>
      <p:sp>
        <p:nvSpPr>
          <p:cNvPr id="3" name="Content Placeholder 2"/>
          <p:cNvSpPr>
            <a:spLocks noGrp="1"/>
          </p:cNvSpPr>
          <p:nvPr>
            <p:ph idx="1"/>
          </p:nvPr>
        </p:nvSpPr>
        <p:spPr>
          <a:xfrm>
            <a:off x="457200" y="1295400"/>
            <a:ext cx="3657600" cy="1371600"/>
          </a:xfrm>
        </p:spPr>
        <p:txBody>
          <a:bodyPr/>
          <a:lstStyle/>
          <a:p>
            <a:r>
              <a:rPr lang="en-US" sz="2000" dirty="0"/>
              <a:t>To model  a computer network where </a:t>
            </a:r>
            <a:r>
              <a:rPr lang="en-US" sz="2000" u="sng" dirty="0"/>
              <a:t>we care about the number of links between data centers</a:t>
            </a:r>
            <a:r>
              <a:rPr lang="en-US" sz="2000" dirty="0"/>
              <a:t>, we use a </a:t>
            </a:r>
            <a:r>
              <a:rPr lang="en-US" sz="2000" dirty="0" err="1">
                <a:solidFill>
                  <a:srgbClr val="C00000"/>
                </a:solidFill>
              </a:rPr>
              <a:t>multigraph</a:t>
            </a:r>
            <a:r>
              <a:rPr lang="en-US" sz="2000" dirty="0"/>
              <a:t>. </a:t>
            </a:r>
          </a:p>
        </p:txBody>
      </p:sp>
      <p:pic>
        <p:nvPicPr>
          <p:cNvPr id="23554" name="Picture 3" descr="Same graph as in the previous figure with multiple edges between some vertic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5410200" y="1508918"/>
            <a:ext cx="3312352" cy="94456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p:cNvSpPr>
            <a:spLocks noGrp="1"/>
          </p:cNvSpPr>
          <p:nvPr>
            <p:ph idx="14"/>
          </p:nvPr>
        </p:nvSpPr>
        <p:spPr>
          <a:xfrm>
            <a:off x="457200" y="2758440"/>
            <a:ext cx="3505200" cy="1356360"/>
          </a:xfrm>
        </p:spPr>
        <p:txBody>
          <a:bodyPr/>
          <a:lstStyle/>
          <a:p>
            <a:r>
              <a:rPr lang="en-US" sz="2000" dirty="0"/>
              <a:t>To model </a:t>
            </a:r>
            <a:r>
              <a:rPr lang="en-US" sz="2000" u="sng" dirty="0"/>
              <a:t>a computer network with diagnostic links </a:t>
            </a:r>
            <a:r>
              <a:rPr lang="en-US" sz="2000" dirty="0"/>
              <a:t>at data centers, we use a </a:t>
            </a:r>
            <a:r>
              <a:rPr lang="en-US" sz="2000" dirty="0" err="1">
                <a:solidFill>
                  <a:schemeClr val="bg2"/>
                </a:solidFill>
              </a:rPr>
              <a:t>pseudograph</a:t>
            </a:r>
            <a:r>
              <a:rPr lang="en-US" sz="2000" dirty="0"/>
              <a:t>, as loops are needed. </a:t>
            </a:r>
          </a:p>
        </p:txBody>
      </p:sp>
      <p:pic>
        <p:nvPicPr>
          <p:cNvPr id="23555" name="Picture 5" descr="Same graph as in the previous figure with loops at all vertices."/>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5411312" y="2935453"/>
            <a:ext cx="3310128" cy="123093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6"/>
          <p:cNvSpPr>
            <a:spLocks noGrp="1"/>
          </p:cNvSpPr>
          <p:nvPr>
            <p:ph idx="16"/>
          </p:nvPr>
        </p:nvSpPr>
        <p:spPr>
          <a:xfrm>
            <a:off x="457200" y="4343400"/>
            <a:ext cx="4343400" cy="2057400"/>
          </a:xfrm>
        </p:spPr>
        <p:txBody>
          <a:bodyPr/>
          <a:lstStyle/>
          <a:p>
            <a:r>
              <a:rPr lang="en-US" sz="2000" dirty="0"/>
              <a:t>To model </a:t>
            </a:r>
            <a:r>
              <a:rPr lang="en-US" sz="2000" u="sng" dirty="0"/>
              <a:t>a network with multiple one-way links</a:t>
            </a:r>
            <a:r>
              <a:rPr lang="en-US" sz="2000" dirty="0"/>
              <a:t>, we use a </a:t>
            </a:r>
            <a:r>
              <a:rPr lang="en-US" sz="2000" dirty="0">
                <a:solidFill>
                  <a:schemeClr val="bg2"/>
                </a:solidFill>
              </a:rPr>
              <a:t>directed </a:t>
            </a:r>
            <a:r>
              <a:rPr lang="en-US" sz="2000" dirty="0" err="1">
                <a:solidFill>
                  <a:schemeClr val="bg2"/>
                </a:solidFill>
              </a:rPr>
              <a:t>multigraph</a:t>
            </a:r>
            <a:r>
              <a:rPr lang="en-US" sz="2000" dirty="0"/>
              <a:t>.   Note that we could use a directed graph without multiple edges if we only care whether there is at least one link from a data center to another data center.</a:t>
            </a:r>
          </a:p>
        </p:txBody>
      </p:sp>
      <p:pic>
        <p:nvPicPr>
          <p:cNvPr id="23556" name="Picture 7" descr="A directed graph with 7 vertices and 13 directed edges."/>
          <p:cNvPicPr>
            <a:picLocks noGrp="1" noChangeAspect="1" noChangeArrowheads="1"/>
          </p:cNvPicPr>
          <p:nvPr>
            <p:ph idx="17"/>
          </p:nvPr>
        </p:nvPicPr>
        <p:blipFill>
          <a:blip r:embed="rId4">
            <a:extLst>
              <a:ext uri="{28A0092B-C50C-407E-A947-70E740481C1C}">
                <a14:useLocalDpi xmlns:a14="http://schemas.microsoft.com/office/drawing/2010/main" val="0"/>
              </a:ext>
            </a:extLst>
          </a:blip>
          <a:srcRect/>
          <a:stretch>
            <a:fillRect/>
          </a:stretch>
        </p:blipFill>
        <p:spPr bwMode="auto">
          <a:xfrm>
            <a:off x="5411312" y="4987372"/>
            <a:ext cx="3310128" cy="96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54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5" name="Content Placeholder 2"/>
          <p:cNvSpPr>
            <a:spLocks noGrp="1"/>
          </p:cNvSpPr>
          <p:nvPr>
            <p:ph idx="1"/>
          </p:nvPr>
        </p:nvSpPr>
        <p:spPr>
          <a:xfrm>
            <a:off x="457200" y="1295400"/>
            <a:ext cx="8229600" cy="2667000"/>
          </a:xfrm>
        </p:spPr>
        <p:txBody>
          <a:bodyPr/>
          <a:lstStyle/>
          <a:p>
            <a:pPr>
              <a:spcBef>
                <a:spcPts val="300"/>
              </a:spcBef>
            </a:pPr>
            <a:r>
              <a:rPr lang="en-US" sz="2400" dirty="0"/>
              <a:t>To understand the structure of a graph and to build a graph model, we ask these questions:</a:t>
            </a:r>
          </a:p>
          <a:p>
            <a:pPr lvl="1">
              <a:spcBef>
                <a:spcPts val="300"/>
              </a:spcBef>
            </a:pPr>
            <a:r>
              <a:rPr lang="en-US" sz="2000" dirty="0"/>
              <a:t>Are the edges of the graph undirected or directed  (or both)?</a:t>
            </a:r>
          </a:p>
          <a:p>
            <a:pPr lvl="1">
              <a:spcBef>
                <a:spcPts val="300"/>
              </a:spcBef>
            </a:pPr>
            <a:r>
              <a:rPr lang="en-US" sz="2000" dirty="0"/>
              <a:t>If the edges are undirected, are multiple edges present that connect the same pair of vertices? If the edges are directed, are multiple directed edges present?</a:t>
            </a:r>
          </a:p>
          <a:p>
            <a:pPr lvl="1">
              <a:spcBef>
                <a:spcPts val="300"/>
              </a:spcBef>
            </a:pPr>
            <a:r>
              <a:rPr lang="en-US" sz="2000" dirty="0"/>
              <a:t>Are loops present?</a:t>
            </a:r>
          </a:p>
        </p:txBody>
      </p:sp>
      <p:sp>
        <p:nvSpPr>
          <p:cNvPr id="6" name="Content Placeholder 3"/>
          <p:cNvSpPr>
            <a:spLocks noGrp="1"/>
          </p:cNvSpPr>
          <p:nvPr>
            <p:ph idx="13"/>
          </p:nvPr>
        </p:nvSpPr>
        <p:spPr>
          <a:xfrm>
            <a:off x="304800" y="4148184"/>
            <a:ext cx="8610600" cy="381000"/>
          </a:xfrm>
          <a:solidFill>
            <a:srgbClr val="E1F3FF"/>
          </a:solidFill>
          <a:ln w="28575">
            <a:solidFill>
              <a:srgbClr val="14AAFF"/>
            </a:solidFill>
          </a:ln>
        </p:spPr>
        <p:txBody>
          <a:bodyPr/>
          <a:lstStyle/>
          <a:p>
            <a:r>
              <a:rPr lang="en-US" sz="2000" b="1" dirty="0"/>
              <a:t>TABLE 1 </a:t>
            </a:r>
            <a:r>
              <a:rPr lang="en-US" sz="2000" dirty="0"/>
              <a:t>Graph Terminology.</a:t>
            </a:r>
          </a:p>
        </p:txBody>
      </p:sp>
      <p:graphicFrame>
        <p:nvGraphicFramePr>
          <p:cNvPr id="9" name="Table 4"/>
          <p:cNvGraphicFramePr>
            <a:graphicFrameLocks noGrp="1"/>
          </p:cNvGraphicFramePr>
          <p:nvPr>
            <p:extLst>
              <p:ext uri="{D42A27DB-BD31-4B8C-83A1-F6EECF244321}">
                <p14:modId xmlns:p14="http://schemas.microsoft.com/office/powerpoint/2010/main" val="1970086537"/>
              </p:ext>
            </p:extLst>
          </p:nvPr>
        </p:nvGraphicFramePr>
        <p:xfrm>
          <a:off x="304800" y="4529184"/>
          <a:ext cx="8610600" cy="1965960"/>
        </p:xfrm>
        <a:graphic>
          <a:graphicData uri="http://schemas.openxmlformats.org/drawingml/2006/table">
            <a:tbl>
              <a:tblPr firstRow="1" bandRow="1">
                <a:tableStyleId>{21E4AEA4-8DFA-4A89-87EB-49C32662AFE0}</a:tableStyleId>
              </a:tblPr>
              <a:tblGrid>
                <a:gridCol w="2015247">
                  <a:extLst>
                    <a:ext uri="{9D8B030D-6E8A-4147-A177-3AD203B41FA5}">
                      <a16:colId xmlns:a16="http://schemas.microsoft.com/office/drawing/2014/main" val="831567363"/>
                    </a:ext>
                  </a:extLst>
                </a:gridCol>
                <a:gridCol w="2290053">
                  <a:extLst>
                    <a:ext uri="{9D8B030D-6E8A-4147-A177-3AD203B41FA5}">
                      <a16:colId xmlns:a16="http://schemas.microsoft.com/office/drawing/2014/main" val="1633824391"/>
                    </a:ext>
                  </a:extLst>
                </a:gridCol>
                <a:gridCol w="2564860">
                  <a:extLst>
                    <a:ext uri="{9D8B030D-6E8A-4147-A177-3AD203B41FA5}">
                      <a16:colId xmlns:a16="http://schemas.microsoft.com/office/drawing/2014/main" val="20002"/>
                    </a:ext>
                  </a:extLst>
                </a:gridCol>
                <a:gridCol w="1740440">
                  <a:extLst>
                    <a:ext uri="{9D8B030D-6E8A-4147-A177-3AD203B41FA5}">
                      <a16:colId xmlns:a16="http://schemas.microsoft.com/office/drawing/2014/main" val="20003"/>
                    </a:ext>
                  </a:extLst>
                </a:gridCol>
              </a:tblGrid>
              <a:tr h="411480">
                <a:tc>
                  <a:txBody>
                    <a:bodyPr/>
                    <a:lstStyle/>
                    <a:p>
                      <a:pPr algn="ctr"/>
                      <a:r>
                        <a:rPr lang="en-US" sz="1800" b="1" i="1" u="none" strike="noStrike" kern="1200" baseline="0" dirty="0">
                          <a:solidFill>
                            <a:schemeClr val="tx1"/>
                          </a:solidFill>
                          <a:latin typeface="+mn-lt"/>
                          <a:ea typeface="+mn-ea"/>
                          <a:cs typeface="+mn-cs"/>
                        </a:rPr>
                        <a:t>Type</a:t>
                      </a:r>
                      <a:endParaRPr lang="en-US" sz="2800" b="0" i="1" dirty="0">
                        <a:solidFill>
                          <a:schemeClr val="tx1"/>
                        </a:solidFill>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Edges</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Multiple Edges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Loops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8888009"/>
                  </a:ext>
                </a:extLst>
              </a:tr>
              <a:tr h="967740">
                <a:tc>
                  <a:txBody>
                    <a:bodyPr/>
                    <a:lstStyle/>
                    <a:p>
                      <a:r>
                        <a:rPr lang="en-US" sz="1600" b="0" i="0" u="none" strike="noStrike" kern="1200" baseline="0" dirty="0">
                          <a:solidFill>
                            <a:schemeClr val="dk1"/>
                          </a:solidFill>
                          <a:latin typeface="+mn-lt"/>
                          <a:ea typeface="+mn-ea"/>
                          <a:cs typeface="+mn-cs"/>
                        </a:rPr>
                        <a:t>Simple 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Pseudograph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Simple directed 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 </a:t>
                      </a: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Mixed graph</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r>
                        <a:rPr lang="en-US" sz="1600" b="0" i="0" u="none" strike="noStrike" kern="1200" baseline="0" dirty="0">
                          <a:solidFill>
                            <a:schemeClr val="dk1"/>
                          </a:solidFill>
                          <a:latin typeface="+mn-lt"/>
                          <a:ea typeface="+mn-ea"/>
                          <a:cs typeface="+mn-cs"/>
                        </a:rPr>
                        <a:t> and undirected</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dk1"/>
                          </a:solidFill>
                          <a:latin typeface="+mn-lt"/>
                          <a:ea typeface="+mn-ea"/>
                          <a:cs typeface="+mn-cs"/>
                        </a:rPr>
                        <a:t>No</a:t>
                      </a:r>
                    </a:p>
                    <a:p>
                      <a:pPr algn="ct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p>
                    <a:p>
                      <a:pPr marL="0" marR="0" indent="0" algn="ctr"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i="0" u="none" strike="noStrike" kern="1200" baseline="0" dirty="0">
                        <a:solidFill>
                          <a:schemeClr val="dk1"/>
                        </a:solidFill>
                        <a:latin typeface="+mn-lt"/>
                        <a:ea typeface="+mn-ea"/>
                        <a:cs typeface="+mn-cs"/>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12903125"/>
                  </a:ext>
                </a:extLst>
              </a:tr>
            </a:tbl>
          </a:graphicData>
        </a:graphic>
      </p:graphicFrame>
    </p:spTree>
    <p:extLst>
      <p:ext uri="{BB962C8B-B14F-4D97-AF65-F5344CB8AC3E}">
        <p14:creationId xmlns:p14="http://schemas.microsoft.com/office/powerpoint/2010/main" val="32095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p>
        </p:txBody>
      </p:sp>
      <p:sp>
        <p:nvSpPr>
          <p:cNvPr id="5" name="Content Placeholder 2"/>
          <p:cNvSpPr>
            <a:spLocks noGrp="1"/>
          </p:cNvSpPr>
          <p:nvPr>
            <p:ph idx="1"/>
          </p:nvPr>
        </p:nvSpPr>
        <p:spPr>
          <a:xfrm>
            <a:off x="457200" y="1295400"/>
            <a:ext cx="8229600" cy="5257800"/>
          </a:xfrm>
        </p:spPr>
        <p:txBody>
          <a:bodyPr/>
          <a:lstStyle/>
          <a:p>
            <a:r>
              <a:rPr lang="en-US" sz="2600" dirty="0"/>
              <a:t>We will illustrate how graph theory can be used in models of:</a:t>
            </a:r>
          </a:p>
          <a:p>
            <a:pPr lvl="1">
              <a:spcBef>
                <a:spcPts val="300"/>
              </a:spcBef>
            </a:pPr>
            <a:r>
              <a:rPr lang="en-US" sz="2400" u="sng" dirty="0"/>
              <a:t>Social networks</a:t>
            </a:r>
          </a:p>
          <a:p>
            <a:pPr lvl="1">
              <a:spcBef>
                <a:spcPts val="300"/>
              </a:spcBef>
            </a:pPr>
            <a:r>
              <a:rPr lang="en-US" sz="2400" u="sng" dirty="0"/>
              <a:t>Communications networks</a:t>
            </a:r>
          </a:p>
          <a:p>
            <a:pPr lvl="1">
              <a:spcBef>
                <a:spcPts val="300"/>
              </a:spcBef>
            </a:pPr>
            <a:r>
              <a:rPr lang="en-US" sz="2400" u="sng" dirty="0"/>
              <a:t>Information networks</a:t>
            </a:r>
          </a:p>
          <a:p>
            <a:pPr lvl="1">
              <a:spcBef>
                <a:spcPts val="300"/>
              </a:spcBef>
            </a:pPr>
            <a:r>
              <a:rPr lang="en-US" sz="2400" dirty="0"/>
              <a:t>Software design</a:t>
            </a:r>
          </a:p>
          <a:p>
            <a:pPr lvl="1">
              <a:spcBef>
                <a:spcPts val="300"/>
              </a:spcBef>
            </a:pPr>
            <a:r>
              <a:rPr lang="en-US" sz="2400" u="sng" dirty="0"/>
              <a:t>Transportation networks</a:t>
            </a:r>
          </a:p>
          <a:p>
            <a:pPr lvl="1">
              <a:spcBef>
                <a:spcPts val="300"/>
              </a:spcBef>
            </a:pPr>
            <a:r>
              <a:rPr lang="en-US" sz="2400" dirty="0"/>
              <a:t>Biological networks</a:t>
            </a:r>
          </a:p>
          <a:p>
            <a:pPr lvl="1">
              <a:spcBef>
                <a:spcPts val="300"/>
              </a:spcBef>
            </a:pPr>
            <a:r>
              <a:rPr lang="en-US" altLang="zh-CN" sz="2400" i="1" dirty="0"/>
              <a:t>etc</a:t>
            </a:r>
            <a:r>
              <a:rPr lang="en-US" altLang="zh-CN" sz="2400" dirty="0"/>
              <a:t>.</a:t>
            </a:r>
            <a:endParaRPr lang="en-US" sz="2400" dirty="0"/>
          </a:p>
        </p:txBody>
      </p:sp>
    </p:spTree>
    <p:extLst>
      <p:ext uri="{BB962C8B-B14F-4D97-AF65-F5344CB8AC3E}">
        <p14:creationId xmlns:p14="http://schemas.microsoft.com/office/powerpoint/2010/main" val="702818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1</a:t>
            </a:r>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400" dirty="0"/>
              <a:t>Graphs can be used to model social structures based on different kinds of relationships between people or groups. </a:t>
            </a:r>
          </a:p>
          <a:p>
            <a:pPr>
              <a:spcBef>
                <a:spcPts val="300"/>
              </a:spcBef>
            </a:pPr>
            <a:r>
              <a:rPr lang="en-US" sz="2400" dirty="0"/>
              <a:t>In a </a:t>
            </a:r>
            <a:r>
              <a:rPr lang="en-US" sz="2400" i="1" dirty="0">
                <a:solidFill>
                  <a:schemeClr val="bg2"/>
                </a:solidFill>
              </a:rPr>
              <a:t>social network </a:t>
            </a:r>
            <a:r>
              <a:rPr lang="en-US" altLang="zh-CN" sz="2400" dirty="0"/>
              <a:t>(</a:t>
            </a:r>
            <a:r>
              <a:rPr lang="zh-CN" altLang="en-US" sz="2400" dirty="0"/>
              <a:t>社交网络</a:t>
            </a:r>
            <a:r>
              <a:rPr lang="en-US" altLang="zh-CN" sz="2400" dirty="0"/>
              <a:t>) </a:t>
            </a:r>
            <a:r>
              <a:rPr lang="en-US" sz="2400" dirty="0"/>
              <a:t>, vertices represent individuals or organizations and edges represent relationships between them.</a:t>
            </a:r>
          </a:p>
          <a:p>
            <a:pPr>
              <a:spcBef>
                <a:spcPts val="300"/>
              </a:spcBef>
            </a:pPr>
            <a:r>
              <a:rPr lang="en-US" sz="2400" dirty="0"/>
              <a:t>Useful graph models of social networks include:</a:t>
            </a:r>
          </a:p>
          <a:p>
            <a:pPr lvl="1">
              <a:spcBef>
                <a:spcPts val="300"/>
              </a:spcBef>
            </a:pPr>
            <a:r>
              <a:rPr lang="en-US" sz="2200" i="1" dirty="0"/>
              <a:t>friendship graphs </a:t>
            </a:r>
            <a:r>
              <a:rPr lang="en-US" sz="2200" dirty="0"/>
              <a:t>- undirected graphs where two people are connected if they are friends (in the real world, on Facebook, or in a particular virtual world, and so on.)</a:t>
            </a:r>
          </a:p>
          <a:p>
            <a:pPr lvl="1">
              <a:spcBef>
                <a:spcPts val="300"/>
              </a:spcBef>
            </a:pPr>
            <a:r>
              <a:rPr lang="en-US" sz="2200" i="1" dirty="0"/>
              <a:t>collaboration graphs </a:t>
            </a:r>
            <a:r>
              <a:rPr lang="en-US" sz="2200" dirty="0"/>
              <a:t>- undirected graphs where two people are connected if they collaborate in a specific way</a:t>
            </a:r>
          </a:p>
          <a:p>
            <a:pPr lvl="1">
              <a:spcBef>
                <a:spcPts val="300"/>
              </a:spcBef>
            </a:pPr>
            <a:r>
              <a:rPr lang="en-US" sz="2200" i="1" dirty="0"/>
              <a:t>influence graphs</a:t>
            </a:r>
            <a:r>
              <a:rPr lang="en-US" sz="2200" dirty="0"/>
              <a:t> - directed graphs where there is an edge from one person to another if the first person can influence the second person</a:t>
            </a:r>
          </a:p>
        </p:txBody>
      </p:sp>
    </p:spTree>
    <p:extLst>
      <p:ext uri="{BB962C8B-B14F-4D97-AF65-F5344CB8AC3E}">
        <p14:creationId xmlns:p14="http://schemas.microsoft.com/office/powerpoint/2010/main" val="385485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2</a:t>
            </a:r>
          </a:p>
        </p:txBody>
      </p:sp>
      <p:sp>
        <p:nvSpPr>
          <p:cNvPr id="5" name="Content Placeholder 2"/>
          <p:cNvSpPr>
            <a:spLocks noGrp="1"/>
          </p:cNvSpPr>
          <p:nvPr>
            <p:ph idx="1"/>
          </p:nvPr>
        </p:nvSpPr>
        <p:spPr>
          <a:xfrm>
            <a:off x="457200" y="1295400"/>
            <a:ext cx="3581400" cy="1600200"/>
          </a:xfrm>
        </p:spPr>
        <p:txBody>
          <a:bodyPr/>
          <a:lstStyle/>
          <a:p>
            <a:r>
              <a:rPr lang="en-US" sz="2600" b="1" dirty="0"/>
              <a:t>Example</a:t>
            </a:r>
            <a:r>
              <a:rPr lang="en-US" sz="2600" dirty="0"/>
              <a:t>: A friendship </a:t>
            </a:r>
            <a:br>
              <a:rPr lang="en-US" sz="2600" dirty="0"/>
            </a:br>
            <a:r>
              <a:rPr lang="en-US" sz="2600" dirty="0"/>
              <a:t>graph where two people </a:t>
            </a:r>
            <a:br>
              <a:rPr lang="en-US" sz="2600" dirty="0"/>
            </a:br>
            <a:r>
              <a:rPr lang="en-US" sz="2600" dirty="0"/>
              <a:t>are connected if they are </a:t>
            </a:r>
            <a:br>
              <a:rPr lang="en-US" sz="2600" dirty="0"/>
            </a:br>
            <a:r>
              <a:rPr lang="en-US" sz="2600" dirty="0"/>
              <a:t>Facebook friends.</a:t>
            </a:r>
          </a:p>
        </p:txBody>
      </p:sp>
      <p:pic>
        <p:nvPicPr>
          <p:cNvPr id="24578" name="Picture 3" descr="An acquaintanceship graph with 16 vertices and 25 edge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970022" y="1295400"/>
            <a:ext cx="3259578" cy="174528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4221639"/>
            <a:ext cx="2362200" cy="822960"/>
          </a:xfrm>
        </p:spPr>
        <p:txBody>
          <a:bodyPr/>
          <a:lstStyle/>
          <a:p>
            <a:r>
              <a:rPr lang="en-US" sz="2600" b="1" dirty="0"/>
              <a:t>Example</a:t>
            </a:r>
            <a:r>
              <a:rPr lang="en-US" sz="2600" dirty="0"/>
              <a:t>: An </a:t>
            </a:r>
            <a:br>
              <a:rPr lang="en-US" sz="2600" dirty="0"/>
            </a:br>
            <a:r>
              <a:rPr lang="en-US" sz="2600" dirty="0"/>
              <a:t>influence graph</a:t>
            </a:r>
          </a:p>
        </p:txBody>
      </p:sp>
      <p:pic>
        <p:nvPicPr>
          <p:cNvPr id="24579" name="Picture 5" descr="An influence graph with 5 vertices and 8 directed edges."/>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5351022" y="3917467"/>
            <a:ext cx="2497578" cy="143130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381000" y="5791200"/>
            <a:ext cx="3733800" cy="502920"/>
          </a:xfrm>
        </p:spPr>
        <p:txBody>
          <a:bodyPr/>
          <a:lstStyle/>
          <a:p>
            <a:r>
              <a:rPr lang="en-US" sz="2000" i="1" dirty="0"/>
              <a:t>Next Slide: Collaboration Graphs</a:t>
            </a:r>
          </a:p>
        </p:txBody>
      </p:sp>
    </p:spTree>
    <p:extLst>
      <p:ext uri="{BB962C8B-B14F-4D97-AF65-F5344CB8AC3E}">
        <p14:creationId xmlns:p14="http://schemas.microsoft.com/office/powerpoint/2010/main" val="276020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Collaboration Graphs</a:t>
            </a:r>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200" dirty="0"/>
              <a:t>The </a:t>
            </a:r>
            <a:r>
              <a:rPr lang="en-US" sz="2200" i="1" dirty="0"/>
              <a:t>Hollywood graph </a:t>
            </a:r>
            <a:r>
              <a:rPr lang="en-US" sz="2200" dirty="0"/>
              <a:t>models the collaboration of actors in films.</a:t>
            </a:r>
          </a:p>
          <a:p>
            <a:pPr lvl="1">
              <a:spcBef>
                <a:spcPts val="300"/>
              </a:spcBef>
            </a:pPr>
            <a:r>
              <a:rPr lang="en-US" sz="2000" dirty="0"/>
              <a:t>We represent actors by vertices and we connect two vertices if the actors they represent have appeared in the same movie.</a:t>
            </a:r>
          </a:p>
          <a:p>
            <a:pPr lvl="1">
              <a:spcBef>
                <a:spcPts val="300"/>
              </a:spcBef>
            </a:pPr>
            <a:r>
              <a:rPr lang="en-US" sz="2000" dirty="0"/>
              <a:t>We will study the Hollywood Graph in Section 10.4 when we discuss Kevin Bacon numbers.</a:t>
            </a:r>
          </a:p>
          <a:p>
            <a:pPr>
              <a:spcBef>
                <a:spcPts val="300"/>
              </a:spcBef>
            </a:pPr>
            <a:r>
              <a:rPr lang="en-US" sz="2200" dirty="0"/>
              <a:t>An </a:t>
            </a:r>
            <a:r>
              <a:rPr lang="en-US" sz="2200" i="1" dirty="0"/>
              <a:t>academic collaboration graph </a:t>
            </a:r>
            <a:r>
              <a:rPr lang="en-US" sz="2200" dirty="0"/>
              <a:t>models the collaboration of researchers who have jointly written a paper in a particular subject.</a:t>
            </a:r>
          </a:p>
          <a:p>
            <a:pPr lvl="1">
              <a:spcBef>
                <a:spcPts val="300"/>
              </a:spcBef>
            </a:pPr>
            <a:r>
              <a:rPr lang="en-US" sz="2000" dirty="0"/>
              <a:t>We represent researchers in a particular academic discipline using vertices.</a:t>
            </a:r>
          </a:p>
          <a:p>
            <a:pPr lvl="1">
              <a:spcBef>
                <a:spcPts val="300"/>
              </a:spcBef>
            </a:pPr>
            <a:r>
              <a:rPr lang="en-US" sz="2000" dirty="0"/>
              <a:t>We connect the vertices representing two researchers in this discipline if they are coauthors of a paper.</a:t>
            </a:r>
          </a:p>
          <a:p>
            <a:pPr lvl="1">
              <a:spcBef>
                <a:spcPts val="300"/>
              </a:spcBef>
            </a:pPr>
            <a:r>
              <a:rPr lang="en-US" sz="2000" dirty="0"/>
              <a:t>We will study the academic collaboration graph for mathematicians when we discuss </a:t>
            </a:r>
            <a:r>
              <a:rPr lang="en-US" sz="2000" i="1" dirty="0" err="1"/>
              <a:t>Erd</a:t>
            </a:r>
            <a:r>
              <a:rPr lang="hu-HU" sz="2000" i="1" dirty="0">
                <a:ea typeface="Cambria Math"/>
              </a:rPr>
              <a:t>ő</a:t>
            </a:r>
            <a:r>
              <a:rPr lang="en-US" sz="2000" i="1" dirty="0"/>
              <a:t>s numbers </a:t>
            </a:r>
            <a:r>
              <a:rPr lang="en-US" sz="2000" dirty="0"/>
              <a:t>in Section 10.4.</a:t>
            </a:r>
          </a:p>
        </p:txBody>
      </p:sp>
    </p:spTree>
    <p:extLst>
      <p:ext uri="{BB962C8B-B14F-4D97-AF65-F5344CB8AC3E}">
        <p14:creationId xmlns:p14="http://schemas.microsoft.com/office/powerpoint/2010/main" val="102468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Information Networks </a:t>
            </a:r>
          </a:p>
        </p:txBody>
      </p:sp>
      <p:sp>
        <p:nvSpPr>
          <p:cNvPr id="5" name="Content Placeholder 2"/>
          <p:cNvSpPr>
            <a:spLocks noGrp="1"/>
          </p:cNvSpPr>
          <p:nvPr>
            <p:ph idx="1"/>
          </p:nvPr>
        </p:nvSpPr>
        <p:spPr>
          <a:xfrm>
            <a:off x="457200" y="1295400"/>
            <a:ext cx="8229600" cy="4724400"/>
          </a:xfrm>
        </p:spPr>
        <p:txBody>
          <a:bodyPr/>
          <a:lstStyle/>
          <a:p>
            <a:pPr>
              <a:spcBef>
                <a:spcPts val="300"/>
              </a:spcBef>
            </a:pPr>
            <a:r>
              <a:rPr lang="en-US" sz="2200" dirty="0"/>
              <a:t>Graphs can be used to model different types of networks that link different types of information.</a:t>
            </a:r>
          </a:p>
          <a:p>
            <a:pPr>
              <a:spcBef>
                <a:spcPts val="300"/>
              </a:spcBef>
            </a:pPr>
            <a:r>
              <a:rPr lang="en-US" sz="2200" dirty="0"/>
              <a:t>In a </a:t>
            </a:r>
            <a:r>
              <a:rPr lang="en-US" sz="2200" i="1" dirty="0"/>
              <a:t>web graph</a:t>
            </a:r>
            <a:r>
              <a:rPr lang="en-US" sz="2200" dirty="0"/>
              <a:t>, web pages are represented by vertices and links are represented by directed edges.</a:t>
            </a:r>
          </a:p>
          <a:p>
            <a:pPr lvl="1">
              <a:spcBef>
                <a:spcPts val="300"/>
              </a:spcBef>
            </a:pPr>
            <a:r>
              <a:rPr lang="en-US" sz="2000" dirty="0"/>
              <a:t>A web graph models the web at a particular time.</a:t>
            </a:r>
          </a:p>
          <a:p>
            <a:pPr lvl="1">
              <a:spcBef>
                <a:spcPts val="300"/>
              </a:spcBef>
            </a:pPr>
            <a:r>
              <a:rPr lang="en-US" sz="2000" dirty="0"/>
              <a:t>We will explain how the web graph is used by search engines in </a:t>
            </a:r>
            <a:br>
              <a:rPr lang="en-US" sz="2000" dirty="0"/>
            </a:br>
            <a:r>
              <a:rPr lang="en-US" sz="2000" dirty="0"/>
              <a:t>Section </a:t>
            </a:r>
            <a:r>
              <a:rPr lang="en-US" sz="2000" dirty="0">
                <a:latin typeface="Cambria" pitchFamily="18" charset="0"/>
              </a:rPr>
              <a:t>11.4.</a:t>
            </a:r>
            <a:endParaRPr lang="en-US" sz="2000" dirty="0"/>
          </a:p>
          <a:p>
            <a:pPr>
              <a:spcBef>
                <a:spcPts val="300"/>
              </a:spcBef>
            </a:pPr>
            <a:r>
              <a:rPr lang="en-US" sz="2200" dirty="0"/>
              <a:t>In a </a:t>
            </a:r>
            <a:r>
              <a:rPr lang="en-US" sz="2200" i="1" dirty="0"/>
              <a:t>citation network</a:t>
            </a:r>
            <a:r>
              <a:rPr lang="en-US" sz="2200" dirty="0"/>
              <a:t>: </a:t>
            </a:r>
          </a:p>
          <a:p>
            <a:pPr lvl="1">
              <a:spcBef>
                <a:spcPts val="300"/>
              </a:spcBef>
            </a:pPr>
            <a:r>
              <a:rPr lang="en-US" sz="2000" dirty="0"/>
              <a:t>Research papers in a particular discipline are represented by vertices.</a:t>
            </a:r>
          </a:p>
          <a:p>
            <a:pPr lvl="1">
              <a:spcBef>
                <a:spcPts val="300"/>
              </a:spcBef>
            </a:pPr>
            <a:r>
              <a:rPr lang="en-US" sz="2000" dirty="0"/>
              <a:t>When a paper cites a second paper as a reference,  there is an edge from the vertex representing this paper to the vertex representing the second paper.</a:t>
            </a:r>
          </a:p>
        </p:txBody>
      </p:sp>
    </p:spTree>
    <p:extLst>
      <p:ext uri="{BB962C8B-B14F-4D97-AF65-F5344CB8AC3E}">
        <p14:creationId xmlns:p14="http://schemas.microsoft.com/office/powerpoint/2010/main" val="1127510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p>
        </p:txBody>
      </p:sp>
      <p:sp>
        <p:nvSpPr>
          <p:cNvPr id="5" name="Content Placeholder 2"/>
          <p:cNvSpPr>
            <a:spLocks noGrp="1"/>
          </p:cNvSpPr>
          <p:nvPr>
            <p:ph idx="1"/>
          </p:nvPr>
        </p:nvSpPr>
        <p:spPr>
          <a:xfrm>
            <a:off x="457200" y="1295400"/>
            <a:ext cx="8229600" cy="4953000"/>
          </a:xfrm>
        </p:spPr>
        <p:txBody>
          <a:bodyPr/>
          <a:lstStyle/>
          <a:p>
            <a:pPr>
              <a:spcBef>
                <a:spcPts val="300"/>
              </a:spcBef>
            </a:pPr>
            <a:r>
              <a:rPr lang="en-US" sz="2400" dirty="0"/>
              <a:t>Graph models are extensively used in the study of  transportation networks (</a:t>
            </a:r>
            <a:r>
              <a:rPr lang="zh-CN" altLang="en-US" sz="2400" dirty="0"/>
              <a:t>交通网络</a:t>
            </a:r>
            <a:r>
              <a:rPr lang="en-US" sz="2400" dirty="0"/>
              <a:t>).</a:t>
            </a:r>
          </a:p>
          <a:p>
            <a:pPr>
              <a:spcBef>
                <a:spcPts val="300"/>
              </a:spcBef>
            </a:pPr>
            <a:r>
              <a:rPr lang="en-US" sz="2400" dirty="0"/>
              <a:t>Airline networks can be modeled using directed </a:t>
            </a:r>
            <a:r>
              <a:rPr lang="en-US" sz="2400" dirty="0" err="1"/>
              <a:t>multigraphs</a:t>
            </a:r>
            <a:r>
              <a:rPr lang="en-US" sz="2400" dirty="0"/>
              <a:t> where</a:t>
            </a:r>
          </a:p>
          <a:p>
            <a:pPr lvl="1">
              <a:spcBef>
                <a:spcPts val="300"/>
              </a:spcBef>
            </a:pPr>
            <a:r>
              <a:rPr lang="en-US" sz="2200" dirty="0"/>
              <a:t>airports are represented by vertices</a:t>
            </a:r>
          </a:p>
          <a:p>
            <a:pPr lvl="1">
              <a:spcBef>
                <a:spcPts val="300"/>
              </a:spcBef>
            </a:pPr>
            <a:r>
              <a:rPr lang="en-US" sz="2200" dirty="0"/>
              <a:t>each flight is represented by a directed edge from the vertex representing the departure airport to the vertex representing the destination airport</a:t>
            </a:r>
          </a:p>
          <a:p>
            <a:pPr>
              <a:spcBef>
                <a:spcPts val="300"/>
              </a:spcBef>
            </a:pPr>
            <a:r>
              <a:rPr lang="en-US" sz="2400" dirty="0"/>
              <a:t>Road networks can be modeled using graphs where</a:t>
            </a:r>
          </a:p>
          <a:p>
            <a:pPr lvl="1">
              <a:spcBef>
                <a:spcPts val="300"/>
              </a:spcBef>
            </a:pPr>
            <a:r>
              <a:rPr lang="en-US" sz="2200" dirty="0"/>
              <a:t>vertices represent intersections and edges represent roads.</a:t>
            </a:r>
          </a:p>
          <a:p>
            <a:pPr lvl="1">
              <a:spcBef>
                <a:spcPts val="300"/>
              </a:spcBef>
            </a:pPr>
            <a:r>
              <a:rPr lang="en-US" sz="2200" dirty="0"/>
              <a:t>undirected edges represent two-way roads and directed edges represent one-way roads.</a:t>
            </a:r>
          </a:p>
        </p:txBody>
      </p:sp>
    </p:spTree>
    <p:extLst>
      <p:ext uri="{BB962C8B-B14F-4D97-AF65-F5344CB8AC3E}">
        <p14:creationId xmlns:p14="http://schemas.microsoft.com/office/powerpoint/2010/main" val="2763363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800000"/>
          </a:xfrm>
        </p:spPr>
        <p:txBody>
          <a:bodyPr/>
          <a:lstStyle/>
          <a:p>
            <a:r>
              <a:rPr lang="en-US" sz="5400" dirty="0"/>
              <a:t>Graph Terminology and Special Types of Graphs</a:t>
            </a:r>
            <a:br>
              <a:rPr lang="en-US" sz="5400" dirty="0"/>
            </a:br>
            <a:br>
              <a:rPr lang="en-US" sz="2000" dirty="0"/>
            </a:br>
            <a:r>
              <a:rPr lang="zh-CN" altLang="en-US" sz="4000" dirty="0"/>
              <a:t>图的术语和几种特殊的图</a:t>
            </a:r>
            <a:endParaRPr lang="en-US" sz="5400" b="1" dirty="0"/>
          </a:p>
        </p:txBody>
      </p:sp>
      <p:sp>
        <p:nvSpPr>
          <p:cNvPr id="3" name="Content Placeholder 2"/>
          <p:cNvSpPr>
            <a:spLocks noGrp="1"/>
          </p:cNvSpPr>
          <p:nvPr>
            <p:ph idx="1"/>
          </p:nvPr>
        </p:nvSpPr>
        <p:spPr>
          <a:xfrm>
            <a:off x="3200400" y="4953000"/>
            <a:ext cx="2743200" cy="640080"/>
          </a:xfrm>
        </p:spPr>
        <p:txBody>
          <a:bodyPr/>
          <a:lstStyle/>
          <a:p>
            <a:pPr algn="ctr"/>
            <a:r>
              <a:rPr lang="en-US" dirty="0"/>
              <a:t>Section 10.2</a:t>
            </a:r>
          </a:p>
        </p:txBody>
      </p:sp>
    </p:spTree>
    <p:extLst>
      <p:ext uri="{BB962C8B-B14F-4D97-AF65-F5344CB8AC3E}">
        <p14:creationId xmlns:p14="http://schemas.microsoft.com/office/powerpoint/2010/main" val="393991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a:xfrm>
            <a:off x="685800" y="1752600"/>
            <a:ext cx="8321040" cy="4419600"/>
          </a:xfrm>
        </p:spPr>
        <p:txBody>
          <a:bodyPr/>
          <a:lstStyle/>
          <a:p>
            <a:pPr marL="457200" indent="-457200">
              <a:spcBef>
                <a:spcPts val="600"/>
              </a:spcBef>
              <a:buFont typeface="Arial" panose="020B0604020202020204" pitchFamily="34" charset="0"/>
              <a:buChar char="•"/>
            </a:pPr>
            <a:r>
              <a:rPr lang="en-US" sz="2800" dirty="0"/>
              <a:t>Basic Terminology</a:t>
            </a:r>
          </a:p>
          <a:p>
            <a:pPr marL="457200" indent="-457200">
              <a:spcBef>
                <a:spcPts val="600"/>
              </a:spcBef>
              <a:buFont typeface="Arial" panose="020B0604020202020204" pitchFamily="34" charset="0"/>
              <a:buChar char="•"/>
            </a:pPr>
            <a:r>
              <a:rPr lang="en-US" sz="2800" dirty="0"/>
              <a:t>Some Special Types of Graphs</a:t>
            </a:r>
          </a:p>
          <a:p>
            <a:pPr marL="457200" indent="-457200">
              <a:spcBef>
                <a:spcPts val="600"/>
              </a:spcBef>
              <a:buFont typeface="Arial" panose="020B0604020202020204" pitchFamily="34" charset="0"/>
              <a:buChar char="•"/>
            </a:pPr>
            <a:r>
              <a:rPr lang="en-US" sz="2800" dirty="0"/>
              <a:t>Bipartite Graphs and Matchings</a:t>
            </a:r>
          </a:p>
          <a:p>
            <a:pPr marL="457200" indent="-457200">
              <a:spcBef>
                <a:spcPts val="600"/>
              </a:spcBef>
              <a:buFont typeface="Arial" panose="020B0604020202020204" pitchFamily="34" charset="0"/>
              <a:buChar char="•"/>
            </a:pPr>
            <a:r>
              <a:rPr lang="en-US" sz="2800" dirty="0"/>
              <a:t>New Graphs from Old</a:t>
            </a:r>
          </a:p>
        </p:txBody>
      </p:sp>
    </p:spTree>
    <p:extLst>
      <p:ext uri="{BB962C8B-B14F-4D97-AF65-F5344CB8AC3E}">
        <p14:creationId xmlns:p14="http://schemas.microsoft.com/office/powerpoint/2010/main" val="75652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marL="514350" indent="-514350">
              <a:spcBef>
                <a:spcPts val="600"/>
              </a:spcBef>
              <a:buFont typeface="+mj-lt"/>
              <a:buAutoNum type="arabicPeriod"/>
            </a:pPr>
            <a:r>
              <a:rPr lang="en-US" sz="2800" dirty="0"/>
              <a:t>Graphs and Graph Models</a:t>
            </a:r>
          </a:p>
          <a:p>
            <a:pPr marL="514350" indent="-514350">
              <a:spcBef>
                <a:spcPts val="600"/>
              </a:spcBef>
              <a:buFont typeface="+mj-lt"/>
              <a:buAutoNum type="arabicPeriod"/>
            </a:pPr>
            <a:r>
              <a:rPr lang="en-US" sz="2800" dirty="0"/>
              <a:t>Graph Terminology and Special Types of Graphs</a:t>
            </a:r>
          </a:p>
          <a:p>
            <a:pPr marL="514350" indent="-514350">
              <a:spcBef>
                <a:spcPts val="600"/>
              </a:spcBef>
              <a:buFont typeface="+mj-lt"/>
              <a:buAutoNum type="arabicPeriod"/>
            </a:pPr>
            <a:r>
              <a:rPr lang="en-US" sz="2800" dirty="0"/>
              <a:t>Representing Graphs and Graph Isomorphism</a:t>
            </a:r>
          </a:p>
          <a:p>
            <a:pPr marL="514350" indent="-514350">
              <a:spcBef>
                <a:spcPts val="600"/>
              </a:spcBef>
              <a:buFont typeface="+mj-lt"/>
              <a:buAutoNum type="arabicPeriod"/>
            </a:pPr>
            <a:r>
              <a:rPr lang="en-US" sz="2800" dirty="0"/>
              <a:t>Connectivity</a:t>
            </a:r>
          </a:p>
          <a:p>
            <a:pPr marL="514350" indent="-514350">
              <a:spcBef>
                <a:spcPts val="600"/>
              </a:spcBef>
              <a:buFont typeface="+mj-lt"/>
              <a:buAutoNum type="arabicPeriod"/>
            </a:pPr>
            <a:r>
              <a:rPr lang="en-US" sz="2800" dirty="0"/>
              <a:t>Euler and Hamiltonian Graphs</a:t>
            </a:r>
          </a:p>
          <a:p>
            <a:pPr marL="514350" indent="-514350">
              <a:spcBef>
                <a:spcPts val="600"/>
              </a:spcBef>
              <a:buFont typeface="+mj-lt"/>
              <a:buAutoNum type="arabicPeriod"/>
            </a:pPr>
            <a:r>
              <a:rPr lang="en-US" sz="2800" dirty="0"/>
              <a:t>Graph Coloring</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a:xfrm>
            <a:off x="457200" y="1295400"/>
            <a:ext cx="8321040" cy="5029200"/>
          </a:xfrm>
        </p:spPr>
        <p:txBody>
          <a:bodyPr/>
          <a:lstStyle/>
          <a:p>
            <a:pPr>
              <a:spcBef>
                <a:spcPts val="600"/>
              </a:spcBef>
            </a:pPr>
            <a:r>
              <a:rPr lang="en-US" sz="2400" b="1" dirty="0">
                <a:solidFill>
                  <a:schemeClr val="bg2"/>
                </a:solidFill>
              </a:rPr>
              <a:t>Definition </a:t>
            </a:r>
            <a:r>
              <a:rPr lang="en-US" sz="2400" b="1" dirty="0">
                <a:solidFill>
                  <a:schemeClr val="bg2"/>
                </a:solidFill>
                <a:latin typeface="Cambria" pitchFamily="18" charset="0"/>
              </a:rPr>
              <a:t>1</a:t>
            </a:r>
            <a:r>
              <a:rPr lang="en-US" sz="2400" dirty="0">
                <a:solidFill>
                  <a:schemeClr val="bg2"/>
                </a:solidFill>
              </a:rPr>
              <a:t>. </a:t>
            </a:r>
            <a:r>
              <a:rPr lang="en-US" sz="2400" dirty="0"/>
              <a:t>Two vertices </a:t>
            </a:r>
            <a:r>
              <a:rPr lang="en-US" sz="2400" i="1" dirty="0">
                <a:solidFill>
                  <a:srgbClr val="7030A0"/>
                </a:solidFill>
              </a:rPr>
              <a:t>u</a:t>
            </a:r>
            <a:r>
              <a:rPr lang="en-US" sz="2400" dirty="0"/>
              <a:t>, </a:t>
            </a:r>
            <a:r>
              <a:rPr lang="en-US" sz="2400" i="1" dirty="0">
                <a:solidFill>
                  <a:srgbClr val="7030A0"/>
                </a:solidFill>
              </a:rPr>
              <a:t>v</a:t>
            </a:r>
            <a:r>
              <a:rPr lang="en-US" sz="2400" dirty="0"/>
              <a:t> in  an undirected graph </a:t>
            </a:r>
            <a:r>
              <a:rPr lang="en-US" sz="2400" i="1" dirty="0">
                <a:solidFill>
                  <a:srgbClr val="7030A0"/>
                </a:solidFill>
              </a:rPr>
              <a:t>G</a:t>
            </a:r>
            <a:r>
              <a:rPr lang="en-US" sz="2400" dirty="0"/>
              <a:t> are called </a:t>
            </a:r>
            <a:r>
              <a:rPr lang="en-US" sz="2400" i="1" dirty="0">
                <a:solidFill>
                  <a:schemeClr val="bg2"/>
                </a:solidFill>
              </a:rPr>
              <a:t>adjacent</a:t>
            </a:r>
            <a:r>
              <a:rPr lang="en-US" sz="2400" dirty="0"/>
              <a:t> (</a:t>
            </a:r>
            <a:r>
              <a:rPr lang="zh-CN" altLang="en-US" sz="2400" dirty="0"/>
              <a:t>邻接</a:t>
            </a:r>
            <a:r>
              <a:rPr lang="en-US" sz="2400" dirty="0"/>
              <a:t>) (or </a:t>
            </a:r>
            <a:r>
              <a:rPr lang="en-US" sz="2400" i="1" dirty="0"/>
              <a:t>neighbors</a:t>
            </a:r>
            <a:r>
              <a:rPr lang="en-US" sz="2400" dirty="0"/>
              <a:t>) in </a:t>
            </a:r>
            <a:r>
              <a:rPr lang="en-US" sz="2400" i="1" dirty="0">
                <a:solidFill>
                  <a:srgbClr val="7030A0"/>
                </a:solidFill>
              </a:rPr>
              <a:t>G</a:t>
            </a:r>
            <a:r>
              <a:rPr lang="en-US" sz="2400" dirty="0"/>
              <a:t> if there is an edge </a:t>
            </a:r>
            <a:r>
              <a:rPr lang="en-US" sz="2400" i="1" dirty="0">
                <a:solidFill>
                  <a:srgbClr val="7030A0"/>
                </a:solidFill>
              </a:rPr>
              <a:t>e</a:t>
            </a:r>
            <a:r>
              <a:rPr lang="en-US" sz="2400" dirty="0"/>
              <a:t> between </a:t>
            </a:r>
            <a:r>
              <a:rPr lang="en-US" sz="2400" i="1" dirty="0">
                <a:solidFill>
                  <a:srgbClr val="7030A0"/>
                </a:solidFill>
              </a:rPr>
              <a:t>u</a:t>
            </a:r>
            <a:r>
              <a:rPr lang="en-US" sz="2400" dirty="0"/>
              <a:t> and </a:t>
            </a:r>
            <a:r>
              <a:rPr lang="en-US" sz="2400" i="1" dirty="0">
                <a:solidFill>
                  <a:srgbClr val="7030A0"/>
                </a:solidFill>
              </a:rPr>
              <a:t>v</a:t>
            </a:r>
            <a:r>
              <a:rPr lang="en-US" sz="2400" dirty="0"/>
              <a:t>. Such an edge </a:t>
            </a:r>
            <a:r>
              <a:rPr lang="en-US" sz="2400" i="1" dirty="0">
                <a:solidFill>
                  <a:srgbClr val="7030A0"/>
                </a:solidFill>
              </a:rPr>
              <a:t>e</a:t>
            </a:r>
            <a:r>
              <a:rPr lang="en-US" sz="2400" dirty="0"/>
              <a:t> is called </a:t>
            </a:r>
            <a:r>
              <a:rPr lang="en-US" sz="2400" i="1" dirty="0">
                <a:solidFill>
                  <a:schemeClr val="bg2"/>
                </a:solidFill>
              </a:rPr>
              <a:t>incident</a:t>
            </a:r>
            <a:r>
              <a:rPr lang="en-US" sz="2400" i="1" dirty="0"/>
              <a:t> </a:t>
            </a:r>
            <a:r>
              <a:rPr lang="en-US" altLang="zh-CN" sz="2400" dirty="0"/>
              <a:t>(</a:t>
            </a:r>
            <a:r>
              <a:rPr lang="zh-CN" altLang="en-US" sz="2400" dirty="0"/>
              <a:t>关联</a:t>
            </a:r>
            <a:r>
              <a:rPr lang="en-US" altLang="zh-CN" sz="2400" dirty="0"/>
              <a:t>) </a:t>
            </a:r>
            <a:r>
              <a:rPr lang="en-US" sz="2400" i="1" dirty="0"/>
              <a:t>with </a:t>
            </a:r>
            <a:r>
              <a:rPr lang="en-US" sz="2400" dirty="0"/>
              <a:t>the vertices </a:t>
            </a:r>
            <a:r>
              <a:rPr lang="en-US" sz="2400" i="1" dirty="0">
                <a:solidFill>
                  <a:srgbClr val="7030A0"/>
                </a:solidFill>
              </a:rPr>
              <a:t>u</a:t>
            </a:r>
            <a:r>
              <a:rPr lang="en-US" sz="2400" dirty="0"/>
              <a:t> and </a:t>
            </a:r>
            <a:r>
              <a:rPr lang="en-US" sz="2400" i="1" dirty="0">
                <a:solidFill>
                  <a:srgbClr val="7030A0"/>
                </a:solidFill>
              </a:rPr>
              <a:t>v</a:t>
            </a:r>
            <a:r>
              <a:rPr lang="en-US" sz="2400" dirty="0"/>
              <a:t> and </a:t>
            </a:r>
            <a:r>
              <a:rPr lang="en-US" sz="2400" i="1" dirty="0">
                <a:solidFill>
                  <a:srgbClr val="7030A0"/>
                </a:solidFill>
              </a:rPr>
              <a:t>e</a:t>
            </a:r>
            <a:r>
              <a:rPr lang="en-US" sz="2400" dirty="0"/>
              <a:t> is said to </a:t>
            </a:r>
            <a:r>
              <a:rPr lang="en-US" sz="2400" i="1" dirty="0"/>
              <a:t>connect </a:t>
            </a:r>
            <a:r>
              <a:rPr lang="en-US" sz="2400" i="1" dirty="0">
                <a:solidFill>
                  <a:srgbClr val="7030A0"/>
                </a:solidFill>
              </a:rPr>
              <a:t>u</a:t>
            </a:r>
            <a:r>
              <a:rPr lang="en-US" sz="2400" dirty="0"/>
              <a:t> and </a:t>
            </a:r>
            <a:r>
              <a:rPr lang="en-US" sz="2400" i="1" dirty="0">
                <a:solidFill>
                  <a:srgbClr val="7030A0"/>
                </a:solidFill>
              </a:rPr>
              <a:t>v</a:t>
            </a:r>
            <a:r>
              <a:rPr lang="en-US" sz="2400" dirty="0"/>
              <a:t>. </a:t>
            </a:r>
          </a:p>
          <a:p>
            <a:pPr>
              <a:spcBef>
                <a:spcPts val="600"/>
              </a:spcBef>
            </a:pPr>
            <a:r>
              <a:rPr lang="en-US" sz="2400" b="1" dirty="0">
                <a:solidFill>
                  <a:schemeClr val="bg2"/>
                </a:solidFill>
              </a:rPr>
              <a:t>Definition </a:t>
            </a:r>
            <a:r>
              <a:rPr lang="en-US" sz="2400" b="1" dirty="0">
                <a:solidFill>
                  <a:schemeClr val="bg2"/>
                </a:solidFill>
                <a:latin typeface="Cambria" pitchFamily="18" charset="0"/>
              </a:rPr>
              <a:t>2</a:t>
            </a:r>
            <a:r>
              <a:rPr lang="en-US" sz="2400" dirty="0">
                <a:solidFill>
                  <a:schemeClr val="bg2"/>
                </a:solidFill>
              </a:rPr>
              <a:t>. </a:t>
            </a:r>
            <a:r>
              <a:rPr lang="en-US" sz="2400" dirty="0"/>
              <a:t>The set of all neighbors of a vertex </a:t>
            </a:r>
            <a:r>
              <a:rPr lang="en-US" sz="2400" i="1" dirty="0">
                <a:solidFill>
                  <a:srgbClr val="7030A0"/>
                </a:solidFill>
              </a:rPr>
              <a:t>v</a:t>
            </a:r>
            <a:r>
              <a:rPr lang="en-US" sz="2400" dirty="0"/>
              <a:t> of </a:t>
            </a:r>
            <a:r>
              <a:rPr lang="en-US" sz="2400" i="1" dirty="0">
                <a:solidFill>
                  <a:srgbClr val="7030A0"/>
                </a:solidFill>
              </a:rPr>
              <a:t>G</a:t>
            </a:r>
            <a:r>
              <a:rPr lang="en-US" sz="2400" dirty="0">
                <a:solidFill>
                  <a:srgbClr val="7030A0"/>
                </a:solidFill>
              </a:rPr>
              <a:t> = (</a:t>
            </a:r>
            <a:r>
              <a:rPr lang="en-US" sz="2400" i="1" dirty="0">
                <a:solidFill>
                  <a:srgbClr val="7030A0"/>
                </a:solidFill>
              </a:rPr>
              <a:t>V</a:t>
            </a:r>
            <a:r>
              <a:rPr lang="en-US" sz="2400" dirty="0">
                <a:solidFill>
                  <a:srgbClr val="7030A0"/>
                </a:solidFill>
              </a:rPr>
              <a:t>, </a:t>
            </a:r>
            <a:r>
              <a:rPr lang="en-US" sz="2400" i="1" dirty="0">
                <a:solidFill>
                  <a:srgbClr val="7030A0"/>
                </a:solidFill>
              </a:rPr>
              <a:t>E</a:t>
            </a:r>
            <a:r>
              <a:rPr lang="en-US" sz="2400" dirty="0">
                <a:solidFill>
                  <a:srgbClr val="7030A0"/>
                </a:solidFill>
              </a:rPr>
              <a:t>)</a:t>
            </a:r>
            <a:r>
              <a:rPr lang="en-US" sz="2400" dirty="0"/>
              <a:t>, denoted by </a:t>
            </a:r>
            <a:r>
              <a:rPr lang="en-US" sz="2400" i="1" dirty="0">
                <a:solidFill>
                  <a:srgbClr val="7030A0"/>
                </a:solidFill>
              </a:rPr>
              <a:t>N</a:t>
            </a:r>
            <a:r>
              <a:rPr lang="en-US" sz="2400" dirty="0">
                <a:solidFill>
                  <a:srgbClr val="7030A0"/>
                </a:solidFill>
              </a:rPr>
              <a:t>(</a:t>
            </a:r>
            <a:r>
              <a:rPr lang="en-US" sz="2400" i="1" dirty="0">
                <a:solidFill>
                  <a:srgbClr val="7030A0"/>
                </a:solidFill>
              </a:rPr>
              <a:t>v</a:t>
            </a:r>
            <a:r>
              <a:rPr lang="en-US" sz="2400" dirty="0">
                <a:solidFill>
                  <a:srgbClr val="7030A0"/>
                </a:solidFill>
              </a:rPr>
              <a:t>)</a:t>
            </a:r>
            <a:r>
              <a:rPr lang="en-US" sz="2400" dirty="0"/>
              <a:t>, is called the </a:t>
            </a:r>
            <a:r>
              <a:rPr lang="en-US" sz="2400" i="1" dirty="0">
                <a:solidFill>
                  <a:schemeClr val="bg2"/>
                </a:solidFill>
              </a:rPr>
              <a:t>neighborhood</a:t>
            </a:r>
            <a:r>
              <a:rPr lang="en-US" sz="2400" dirty="0">
                <a:solidFill>
                  <a:schemeClr val="bg2"/>
                </a:solidFill>
              </a:rPr>
              <a:t> </a:t>
            </a:r>
            <a:r>
              <a:rPr lang="en-US" altLang="zh-CN" sz="2400" dirty="0"/>
              <a:t>(</a:t>
            </a:r>
            <a:r>
              <a:rPr lang="zh-CN" altLang="en-US" sz="2400" dirty="0"/>
              <a:t>邻居</a:t>
            </a:r>
            <a:r>
              <a:rPr lang="en-US" altLang="zh-CN" sz="2400" dirty="0"/>
              <a:t>) </a:t>
            </a:r>
            <a:r>
              <a:rPr lang="en-US" sz="2400" dirty="0"/>
              <a:t>of </a:t>
            </a:r>
            <a:r>
              <a:rPr lang="en-US" altLang="zh-CN" sz="2400" i="1" dirty="0">
                <a:solidFill>
                  <a:srgbClr val="7030A0"/>
                </a:solidFill>
              </a:rPr>
              <a:t>v</a:t>
            </a:r>
            <a:r>
              <a:rPr lang="en-US" sz="2400" dirty="0"/>
              <a:t>. If </a:t>
            </a:r>
            <a:r>
              <a:rPr lang="en-US" sz="2400" i="1" dirty="0">
                <a:solidFill>
                  <a:srgbClr val="7030A0"/>
                </a:solidFill>
              </a:rPr>
              <a:t>A</a:t>
            </a:r>
            <a:r>
              <a:rPr lang="en-US" sz="2400" dirty="0"/>
              <a:t> is a subset of </a:t>
            </a:r>
            <a:r>
              <a:rPr lang="en-US" altLang="zh-CN" sz="2400" i="1" dirty="0">
                <a:solidFill>
                  <a:srgbClr val="7030A0"/>
                </a:solidFill>
              </a:rPr>
              <a:t>V</a:t>
            </a:r>
            <a:r>
              <a:rPr lang="en-US" sz="2400" dirty="0"/>
              <a:t>, we denote by</a:t>
            </a:r>
            <a:r>
              <a:rPr lang="en-US" sz="2400" dirty="0">
                <a:solidFill>
                  <a:srgbClr val="7030A0"/>
                </a:solidFill>
              </a:rPr>
              <a:t> </a:t>
            </a:r>
            <a:r>
              <a:rPr lang="en-US" sz="2400" i="1" dirty="0">
                <a:solidFill>
                  <a:srgbClr val="7030A0"/>
                </a:solidFill>
              </a:rPr>
              <a:t>N</a:t>
            </a:r>
            <a:r>
              <a:rPr lang="en-US" sz="2400" dirty="0">
                <a:solidFill>
                  <a:srgbClr val="7030A0"/>
                </a:solidFill>
              </a:rPr>
              <a:t>(</a:t>
            </a:r>
            <a:r>
              <a:rPr lang="en-US" sz="2400" i="1" dirty="0">
                <a:solidFill>
                  <a:srgbClr val="7030A0"/>
                </a:solidFill>
              </a:rPr>
              <a:t>A</a:t>
            </a:r>
            <a:r>
              <a:rPr lang="en-US" sz="2400" dirty="0">
                <a:solidFill>
                  <a:srgbClr val="7030A0"/>
                </a:solidFill>
              </a:rPr>
              <a:t>) </a:t>
            </a:r>
            <a:r>
              <a:rPr lang="en-US" sz="2400" dirty="0"/>
              <a:t>the set of all vertices in </a:t>
            </a:r>
            <a:r>
              <a:rPr lang="en-US" altLang="zh-CN" sz="2400" i="1" dirty="0">
                <a:solidFill>
                  <a:srgbClr val="7030A0"/>
                </a:solidFill>
              </a:rPr>
              <a:t>G</a:t>
            </a:r>
            <a:r>
              <a:rPr lang="en-US" sz="2400" dirty="0"/>
              <a:t> that are adjacent to at least one vertex in </a:t>
            </a:r>
            <a:r>
              <a:rPr lang="en-US" altLang="zh-CN" sz="2400" i="1" dirty="0">
                <a:solidFill>
                  <a:srgbClr val="7030A0"/>
                </a:solidFill>
              </a:rPr>
              <a:t>A</a:t>
            </a:r>
            <a:r>
              <a:rPr lang="en-US" sz="2400" dirty="0"/>
              <a:t>. So,</a:t>
            </a:r>
          </a:p>
          <a:p>
            <a:pPr>
              <a:spcBef>
                <a:spcPts val="600"/>
              </a:spcBef>
            </a:pPr>
            <a:r>
              <a:rPr lang="en-US" sz="2400" b="1" dirty="0">
                <a:solidFill>
                  <a:schemeClr val="bg2"/>
                </a:solidFill>
              </a:rPr>
              <a:t>Definition </a:t>
            </a:r>
            <a:r>
              <a:rPr lang="en-US" sz="2400" b="1" dirty="0">
                <a:solidFill>
                  <a:schemeClr val="bg2"/>
                </a:solidFill>
                <a:latin typeface="Cambria" pitchFamily="18" charset="0"/>
              </a:rPr>
              <a:t>3</a:t>
            </a:r>
            <a:r>
              <a:rPr lang="en-US" sz="2400" dirty="0">
                <a:solidFill>
                  <a:schemeClr val="bg2"/>
                </a:solidFill>
              </a:rPr>
              <a:t>. </a:t>
            </a:r>
            <a:r>
              <a:rPr lang="en-US" sz="2400" dirty="0"/>
              <a:t>The </a:t>
            </a:r>
            <a:r>
              <a:rPr lang="en-US" sz="2400" i="1" dirty="0">
                <a:solidFill>
                  <a:schemeClr val="bg2"/>
                </a:solidFill>
              </a:rPr>
              <a:t>degree</a:t>
            </a:r>
            <a:r>
              <a:rPr lang="en-US" sz="2400" i="1" dirty="0"/>
              <a:t> </a:t>
            </a:r>
            <a:r>
              <a:rPr lang="en-US" altLang="zh-CN" sz="2400" dirty="0"/>
              <a:t>(</a:t>
            </a:r>
            <a:r>
              <a:rPr lang="zh-CN" altLang="en-US" sz="2400" dirty="0"/>
              <a:t>度</a:t>
            </a:r>
            <a:r>
              <a:rPr lang="en-US" altLang="zh-CN" sz="2400" dirty="0"/>
              <a:t>) </a:t>
            </a:r>
            <a:r>
              <a:rPr lang="en-US" sz="2400" i="1" dirty="0"/>
              <a:t>of a vertex in a undirected graph </a:t>
            </a:r>
            <a:r>
              <a:rPr lang="en-US" sz="2400" dirty="0"/>
              <a:t>is the number of edges incident with it, except that a loop at a vertex contributes two to the degree of that vertex. The degree of the vertex </a:t>
            </a:r>
            <a:r>
              <a:rPr lang="en-US" sz="2400" i="1" dirty="0"/>
              <a:t>v</a:t>
            </a:r>
            <a:r>
              <a:rPr lang="en-US" sz="2400" dirty="0"/>
              <a:t> is denoted by </a:t>
            </a:r>
            <a:r>
              <a:rPr lang="en-US" sz="2400" dirty="0" err="1">
                <a:solidFill>
                  <a:srgbClr val="C00000"/>
                </a:solidFill>
              </a:rPr>
              <a:t>deg</a:t>
            </a:r>
            <a:r>
              <a:rPr lang="en-US" sz="2400" dirty="0">
                <a:solidFill>
                  <a:srgbClr val="C00000"/>
                </a:solidFill>
              </a:rPr>
              <a:t>(</a:t>
            </a:r>
            <a:r>
              <a:rPr lang="en-US" sz="2400" i="1" dirty="0">
                <a:solidFill>
                  <a:srgbClr val="C00000"/>
                </a:solidFill>
              </a:rPr>
              <a:t>v</a:t>
            </a:r>
            <a:r>
              <a:rPr lang="en-US" sz="2400" dirty="0">
                <a:solidFill>
                  <a:srgbClr val="C00000"/>
                </a:solidFill>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1207251730"/>
              </p:ext>
            </p:extLst>
          </p:nvPr>
        </p:nvGraphicFramePr>
        <p:xfrm>
          <a:off x="5410200" y="4038600"/>
          <a:ext cx="2489040" cy="532800"/>
        </p:xfrm>
        <a:graphic>
          <a:graphicData uri="http://schemas.openxmlformats.org/presentationml/2006/ole">
            <mc:AlternateContent xmlns:mc="http://schemas.openxmlformats.org/markup-compatibility/2006">
              <mc:Choice xmlns:v="urn:schemas-microsoft-com:vml" Requires="v">
                <p:oleObj spid="_x0000_s1028" name="Equation" r:id="rId3" imgW="1244520" imgH="266400" progId="Equation.DSMT4">
                  <p:embed/>
                </p:oleObj>
              </mc:Choice>
              <mc:Fallback>
                <p:oleObj name="Equation" r:id="rId3" imgW="1244520" imgH="266400" progId="Equation.DSMT4">
                  <p:embed/>
                  <p:pic>
                    <p:nvPicPr>
                      <p:cNvPr id="0" name=""/>
                      <p:cNvPicPr/>
                      <p:nvPr/>
                    </p:nvPicPr>
                    <p:blipFill>
                      <a:blip r:embed="rId4"/>
                      <a:stretch>
                        <a:fillRect/>
                      </a:stretch>
                    </p:blipFill>
                    <p:spPr>
                      <a:xfrm>
                        <a:off x="5410200" y="4038600"/>
                        <a:ext cx="2489040" cy="532800"/>
                      </a:xfrm>
                      <a:prstGeom prst="rect">
                        <a:avLst/>
                      </a:prstGeom>
                    </p:spPr>
                  </p:pic>
                </p:oleObj>
              </mc:Fallback>
            </mc:AlternateContent>
          </a:graphicData>
        </a:graphic>
      </p:graphicFrame>
    </p:spTree>
    <p:extLst>
      <p:ext uri="{BB962C8B-B14F-4D97-AF65-F5344CB8AC3E}">
        <p14:creationId xmlns:p14="http://schemas.microsoft.com/office/powerpoint/2010/main" val="3021922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Degrees and Neighborhoods of Vertices</a:t>
            </a:r>
          </a:p>
        </p:txBody>
      </p:sp>
      <p:sp>
        <p:nvSpPr>
          <p:cNvPr id="3" name="Content Placeholder 2"/>
          <p:cNvSpPr>
            <a:spLocks noGrp="1"/>
          </p:cNvSpPr>
          <p:nvPr>
            <p:ph idx="1"/>
          </p:nvPr>
        </p:nvSpPr>
        <p:spPr/>
        <p:txBody>
          <a:bodyPr/>
          <a:lstStyle/>
          <a:p>
            <a:r>
              <a:rPr lang="en-US" sz="2400" b="1" dirty="0">
                <a:solidFill>
                  <a:schemeClr val="bg2"/>
                </a:solidFill>
              </a:rPr>
              <a:t>Example</a:t>
            </a:r>
            <a:r>
              <a:rPr lang="en-US" sz="2400" dirty="0">
                <a:solidFill>
                  <a:schemeClr val="bg2"/>
                </a:solidFill>
              </a:rPr>
              <a:t>:  </a:t>
            </a:r>
            <a:r>
              <a:rPr lang="en-US" sz="2400" dirty="0"/>
              <a:t>What are the  degrees  and neighborhoods of the vertices in the graphs </a:t>
            </a:r>
            <a:r>
              <a:rPr lang="en-US" sz="2400" i="1" dirty="0"/>
              <a:t>G</a:t>
            </a:r>
            <a:r>
              <a:rPr lang="en-US" sz="2400" dirty="0"/>
              <a:t> and </a:t>
            </a:r>
            <a:r>
              <a:rPr lang="en-US" sz="2400" i="1" dirty="0"/>
              <a:t>H</a:t>
            </a:r>
            <a:r>
              <a:rPr lang="en-US" sz="2400" dirty="0"/>
              <a:t>?</a:t>
            </a:r>
          </a:p>
        </p:txBody>
      </p:sp>
      <p:sp>
        <p:nvSpPr>
          <p:cNvPr id="9" name="Content Placeholder 3"/>
          <p:cNvSpPr txBox="1">
            <a:spLocks/>
          </p:cNvSpPr>
          <p:nvPr/>
        </p:nvSpPr>
        <p:spPr>
          <a:xfrm>
            <a:off x="457200" y="2759166"/>
            <a:ext cx="8229600" cy="3794034"/>
          </a:xfrm>
          <a:prstGeom prst="rect">
            <a:avLst/>
          </a:prstGeom>
        </p:spPr>
        <p:txBody>
          <a:bodyPr>
            <a:normAutofit fontScale="62500" lnSpcReduction="20000"/>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Solution</a:t>
            </a:r>
            <a:r>
              <a:rPr lang="en-US" dirty="0"/>
              <a:t>: </a:t>
            </a:r>
          </a:p>
          <a:p>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p:txBody>
      </p:sp>
      <p:pic>
        <p:nvPicPr>
          <p:cNvPr id="31746" name="Picture 4"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419600" y="1981200"/>
            <a:ext cx="3852672" cy="12009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占位符 4">
            <a:extLst>
              <a:ext uri="{FF2B5EF4-FFF2-40B4-BE49-F238E27FC236}">
                <a16:creationId xmlns:a16="http://schemas.microsoft.com/office/drawing/2014/main" id="{B26FB282-39B1-8A60-2458-956A053E8A34}"/>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55007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p:sp>
        <p:nvSpPr>
          <p:cNvPr id="3" name="Content Placeholder 2"/>
          <p:cNvSpPr>
            <a:spLocks noGrp="1"/>
          </p:cNvSpPr>
          <p:nvPr>
            <p:ph idx="1"/>
          </p:nvPr>
        </p:nvSpPr>
        <p:spPr>
          <a:xfrm>
            <a:off x="457200" y="1295400"/>
            <a:ext cx="8458200" cy="1066800"/>
          </a:xfrm>
        </p:spPr>
        <p:txBody>
          <a:bodyPr/>
          <a:lstStyle/>
          <a:p>
            <a:r>
              <a:rPr lang="en-US" sz="2400" b="1" dirty="0">
                <a:solidFill>
                  <a:srgbClr val="C00000"/>
                </a:solidFill>
              </a:rPr>
              <a:t>Theorem </a:t>
            </a:r>
            <a:r>
              <a:rPr lang="en-US" sz="2400" b="1" dirty="0">
                <a:solidFill>
                  <a:srgbClr val="C00000"/>
                </a:solidFill>
                <a:latin typeface="Cambria" pitchFamily="18" charset="0"/>
              </a:rPr>
              <a:t>1 </a:t>
            </a:r>
            <a:r>
              <a:rPr lang="en-US" sz="2400" b="1" dirty="0">
                <a:solidFill>
                  <a:schemeClr val="bg2"/>
                </a:solidFill>
              </a:rPr>
              <a:t>(</a:t>
            </a:r>
            <a:r>
              <a:rPr lang="en-US" sz="2400" b="1" i="1" dirty="0">
                <a:solidFill>
                  <a:schemeClr val="bg2"/>
                </a:solidFill>
              </a:rPr>
              <a:t>Handshaking Theorem </a:t>
            </a:r>
            <a:r>
              <a:rPr lang="zh-CN" altLang="en-US" sz="2400" b="1" dirty="0">
                <a:solidFill>
                  <a:schemeClr val="bg2"/>
                </a:solidFill>
              </a:rPr>
              <a:t>握手定理</a:t>
            </a:r>
            <a:r>
              <a:rPr lang="en-US" sz="2400" b="1" dirty="0">
                <a:solidFill>
                  <a:schemeClr val="bg2"/>
                </a:solidFill>
              </a:rPr>
              <a:t>)</a:t>
            </a:r>
            <a:r>
              <a:rPr lang="en-US" sz="2400" dirty="0">
                <a:solidFill>
                  <a:schemeClr val="bg2"/>
                </a:solidFill>
              </a:rPr>
              <a:t>:  </a:t>
            </a:r>
            <a:r>
              <a:rPr lang="en-US" sz="2400" dirty="0"/>
              <a:t>If  </a:t>
            </a:r>
            <a:r>
              <a:rPr lang="en-US" sz="2400" i="1" dirty="0"/>
              <a:t>G</a:t>
            </a:r>
            <a:r>
              <a:rPr lang="en-US" sz="2400" dirty="0"/>
              <a:t> = (</a:t>
            </a:r>
            <a:r>
              <a:rPr lang="en-US" sz="2400" i="1" dirty="0"/>
              <a:t>V</a:t>
            </a:r>
            <a:r>
              <a:rPr lang="en-US" sz="2400" dirty="0"/>
              <a:t>,</a:t>
            </a:r>
            <a:r>
              <a:rPr lang="en-US" sz="2400" i="1" dirty="0"/>
              <a:t>E</a:t>
            </a:r>
            <a:r>
              <a:rPr lang="en-US" sz="2400" dirty="0"/>
              <a:t>) is  an undirected graph with </a:t>
            </a:r>
            <a:r>
              <a:rPr lang="en-US" sz="2400" i="1" dirty="0"/>
              <a:t>m</a:t>
            </a:r>
            <a:r>
              <a:rPr lang="en-US" sz="2400" dirty="0"/>
              <a:t> edges, then</a:t>
            </a:r>
          </a:p>
        </p:txBody>
      </p:sp>
      <mc:AlternateContent xmlns:mc="http://schemas.openxmlformats.org/markup-compatibility/2006" xmlns:a14="http://schemas.microsoft.com/office/drawing/2010/main">
        <mc:Choice Requires="a14">
          <p:sp>
            <p:nvSpPr>
              <p:cNvPr id="6" name="Object 3"/>
              <p:cNvSpPr txBox="1"/>
              <p:nvPr/>
            </p:nvSpPr>
            <p:spPr>
              <a:xfrm>
                <a:off x="3276600" y="2286000"/>
                <a:ext cx="2743200" cy="7620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nary>
                        <m:naryPr>
                          <m:chr m:val="∑"/>
                          <m:limLoc m:val="subSup"/>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𝑣</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𝑉</m:t>
                          </m:r>
                        </m:sub>
                        <m:sup/>
                        <m:e>
                          <m:r>
                            <m:rPr>
                              <m:nor/>
                            </m:rPr>
                            <a:rPr lang="zh-CN" altLang="en-US" sz="2400" i="0">
                              <a:solidFill>
                                <a:srgbClr val="000000"/>
                              </a:solidFill>
                              <a:latin typeface="Cambria Math" panose="02040503050406030204" pitchFamily="18" charset="0"/>
                            </a:rPr>
                            <m:t>deg</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𝑣</m:t>
                              </m:r>
                            </m:e>
                          </m:d>
                        </m:e>
                      </m:nary>
                    </m:oMath>
                  </m:oMathPara>
                </a14:m>
                <a:endParaRPr lang="zh-CN" altLang="en-US"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3276600" y="2286000"/>
                <a:ext cx="2743200" cy="762000"/>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31800" y="3276600"/>
            <a:ext cx="8229600" cy="2743200"/>
          </a:xfrm>
        </p:spPr>
        <p:txBody>
          <a:bodyPr/>
          <a:lstStyle/>
          <a:p>
            <a:r>
              <a:rPr lang="en-US" sz="2200" dirty="0"/>
              <a:t> </a:t>
            </a:r>
            <a:r>
              <a:rPr lang="en-US" sz="2200" b="1" i="1" dirty="0"/>
              <a:t>Proof</a:t>
            </a:r>
            <a:r>
              <a:rPr lang="en-US" sz="2200" dirty="0"/>
              <a:t>:</a:t>
            </a:r>
          </a:p>
          <a:p>
            <a:r>
              <a:rPr lang="en-US" sz="2200" dirty="0"/>
              <a:t>Each edge contributes twice to the degree count of all vertices. Hence, both the left-hand and right-hand sides of this equation equal twice the number of edges.</a:t>
            </a:r>
          </a:p>
        </p:txBody>
      </p:sp>
    </p:spTree>
    <p:extLst>
      <p:ext uri="{BB962C8B-B14F-4D97-AF65-F5344CB8AC3E}">
        <p14:creationId xmlns:p14="http://schemas.microsoft.com/office/powerpoint/2010/main" val="194605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 </a:t>
            </a:r>
            <a:r>
              <a:rPr lang="zh-CN" altLang="en-US" dirty="0"/>
              <a:t>握手定理</a:t>
            </a:r>
            <a:endParaRPr lang="en-US" dirty="0"/>
          </a:p>
        </p:txBody>
      </p:sp>
      <p:sp>
        <p:nvSpPr>
          <p:cNvPr id="3" name="Content Placeholder 2"/>
          <p:cNvSpPr>
            <a:spLocks noGrp="1"/>
          </p:cNvSpPr>
          <p:nvPr>
            <p:ph idx="1"/>
          </p:nvPr>
        </p:nvSpPr>
        <p:spPr>
          <a:xfrm>
            <a:off x="457200" y="1295400"/>
            <a:ext cx="8321040" cy="5029200"/>
          </a:xfrm>
        </p:spPr>
        <p:txBody>
          <a:bodyPr/>
          <a:lstStyle/>
          <a:p>
            <a:r>
              <a:rPr lang="en-US" sz="2200" dirty="0"/>
              <a:t>We now give two examples illustrating the usefulness of the handshaking theorem.</a:t>
            </a:r>
          </a:p>
          <a:p>
            <a:r>
              <a:rPr lang="en-US" sz="2200" b="1" dirty="0">
                <a:solidFill>
                  <a:schemeClr val="bg2"/>
                </a:solidFill>
              </a:rPr>
              <a:t>Example</a:t>
            </a:r>
            <a:r>
              <a:rPr lang="en-US" sz="2200" dirty="0">
                <a:solidFill>
                  <a:schemeClr val="bg2"/>
                </a:solidFill>
              </a:rPr>
              <a:t>: </a:t>
            </a:r>
            <a:r>
              <a:rPr lang="en-US" sz="2200" dirty="0"/>
              <a:t>How many edges are there in a graph with 10 vertices of degree six?</a:t>
            </a:r>
          </a:p>
          <a:p>
            <a:r>
              <a:rPr lang="en-US" sz="2200" b="1" dirty="0">
                <a:solidFill>
                  <a:schemeClr val="bg2"/>
                </a:solidFill>
              </a:rPr>
              <a:t>Solution</a:t>
            </a:r>
            <a:r>
              <a:rPr lang="en-US" sz="2200" dirty="0">
                <a:solidFill>
                  <a:schemeClr val="bg2"/>
                </a:solidFill>
              </a:rPr>
              <a:t>: </a:t>
            </a:r>
            <a:r>
              <a:rPr lang="en-US" sz="2200" dirty="0"/>
              <a:t>Because the sum of the degrees of the vertices is</a:t>
            </a:r>
            <a:br>
              <a:rPr lang="en-US" sz="2200" dirty="0"/>
            </a:br>
            <a:r>
              <a:rPr lang="en-US" sz="2200" dirty="0"/>
              <a:t>6 </a:t>
            </a:r>
            <a:r>
              <a:rPr lang="en-US" sz="2200" dirty="0">
                <a:ea typeface="Cambria Math"/>
                <a:sym typeface="Symbol"/>
              </a:rPr>
              <a:t> </a:t>
            </a:r>
            <a:r>
              <a:rPr lang="en-US" sz="2200" dirty="0"/>
              <a:t>10 = 60, the handshaking theorem tells us that 2</a:t>
            </a:r>
            <a:r>
              <a:rPr lang="en-US" sz="2200" i="1" dirty="0"/>
              <a:t>m</a:t>
            </a:r>
            <a:r>
              <a:rPr lang="en-US" sz="2200" dirty="0"/>
              <a:t> = 60. So the number of edges </a:t>
            </a:r>
            <a:r>
              <a:rPr lang="en-US" sz="2200" i="1" dirty="0"/>
              <a:t>m</a:t>
            </a:r>
            <a:r>
              <a:rPr lang="en-US" sz="2200" dirty="0"/>
              <a:t> = 30.</a:t>
            </a:r>
          </a:p>
          <a:p>
            <a:r>
              <a:rPr lang="en-US" sz="2200" b="1" dirty="0">
                <a:solidFill>
                  <a:schemeClr val="bg2"/>
                </a:solidFill>
              </a:rPr>
              <a:t>Example</a:t>
            </a:r>
            <a:r>
              <a:rPr lang="en-US" sz="2200" dirty="0">
                <a:solidFill>
                  <a:schemeClr val="bg2"/>
                </a:solidFill>
              </a:rPr>
              <a:t>: </a:t>
            </a:r>
            <a:r>
              <a:rPr lang="en-US" sz="2200" dirty="0"/>
              <a:t>If a graph has 5 vertices, can each vertex have degree 3?</a:t>
            </a:r>
          </a:p>
          <a:p>
            <a:r>
              <a:rPr lang="en-US" sz="2200" b="1" dirty="0">
                <a:solidFill>
                  <a:schemeClr val="bg2"/>
                </a:solidFill>
              </a:rPr>
              <a:t>Solution</a:t>
            </a:r>
            <a:r>
              <a:rPr lang="en-US" sz="2200" dirty="0">
                <a:solidFill>
                  <a:schemeClr val="bg2"/>
                </a:solidFill>
              </a:rPr>
              <a:t>: </a:t>
            </a:r>
            <a:r>
              <a:rPr lang="en-US" sz="2200" dirty="0"/>
              <a:t>This is not possible by the handshaking theorem, because the sum of the degrees of the vertices 3</a:t>
            </a:r>
            <a:r>
              <a:rPr lang="en-US" sz="2200" dirty="0">
                <a:ea typeface="Cambria Math"/>
                <a:sym typeface="Symbol"/>
              </a:rPr>
              <a:t> </a:t>
            </a:r>
            <a:r>
              <a:rPr lang="en-US" sz="2200" dirty="0"/>
              <a:t> 5 = 15 is odd.</a:t>
            </a:r>
          </a:p>
        </p:txBody>
      </p:sp>
    </p:spTree>
    <p:extLst>
      <p:ext uri="{BB962C8B-B14F-4D97-AF65-F5344CB8AC3E}">
        <p14:creationId xmlns:p14="http://schemas.microsoft.com/office/powerpoint/2010/main" val="394286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a:t>
            </a:r>
          </a:p>
        </p:txBody>
      </p:sp>
      <p:sp>
        <p:nvSpPr>
          <p:cNvPr id="3" name="Content Placeholder 2"/>
          <p:cNvSpPr>
            <a:spLocks noGrp="1"/>
          </p:cNvSpPr>
          <p:nvPr>
            <p:ph idx="1"/>
          </p:nvPr>
        </p:nvSpPr>
        <p:spPr>
          <a:xfrm>
            <a:off x="457200" y="1295400"/>
            <a:ext cx="8229600" cy="1981200"/>
          </a:xfrm>
        </p:spPr>
        <p:txBody>
          <a:bodyPr/>
          <a:lstStyle/>
          <a:p>
            <a:r>
              <a:rPr lang="en-US" sz="2200" b="1" dirty="0">
                <a:solidFill>
                  <a:srgbClr val="C00000"/>
                </a:solidFill>
              </a:rPr>
              <a:t>Theorem 2:</a:t>
            </a:r>
            <a:r>
              <a:rPr lang="en-US" sz="2200" dirty="0">
                <a:solidFill>
                  <a:srgbClr val="C00000"/>
                </a:solidFill>
              </a:rPr>
              <a:t> </a:t>
            </a:r>
            <a:r>
              <a:rPr lang="en-US" sz="2200" dirty="0"/>
              <a:t>An undirected graph has an even number of vertices of odd degree.</a:t>
            </a:r>
          </a:p>
          <a:p>
            <a:r>
              <a:rPr lang="en-US" sz="2200" b="1" i="1" dirty="0">
                <a:solidFill>
                  <a:srgbClr val="C00000"/>
                </a:solidFill>
              </a:rPr>
              <a:t>Proof</a:t>
            </a:r>
            <a:r>
              <a:rPr lang="en-US" sz="2200" b="1" dirty="0">
                <a:solidFill>
                  <a:srgbClr val="C00000"/>
                </a:solidFill>
              </a:rPr>
              <a:t>: </a:t>
            </a:r>
            <a:r>
              <a:rPr lang="en-US" sz="2200" dirty="0"/>
              <a:t>Let </a:t>
            </a:r>
            <a:r>
              <a:rPr lang="en-US" sz="2200" i="1" dirty="0"/>
              <a:t>V</a:t>
            </a:r>
            <a:r>
              <a:rPr lang="en-US" sz="2200" baseline="-25000" dirty="0"/>
              <a:t>1</a:t>
            </a:r>
            <a:r>
              <a:rPr lang="en-US" sz="2200" dirty="0"/>
              <a:t> be the vertices of even degree and </a:t>
            </a:r>
            <a:r>
              <a:rPr lang="en-US" sz="2200" i="1" dirty="0"/>
              <a:t>V</a:t>
            </a:r>
            <a:r>
              <a:rPr lang="en-US" sz="2200" baseline="-25000" dirty="0"/>
              <a:t>2</a:t>
            </a:r>
            <a:r>
              <a:rPr lang="en-US" sz="2200" dirty="0"/>
              <a:t> be the vertices of odd degree in an undirected graph </a:t>
            </a:r>
            <a:r>
              <a:rPr lang="en-US" sz="2200" i="1" dirty="0"/>
              <a:t>G</a:t>
            </a:r>
            <a:r>
              <a:rPr lang="en-US" sz="2200" dirty="0"/>
              <a:t> = (</a:t>
            </a:r>
            <a:r>
              <a:rPr lang="en-US" sz="2200" i="1" dirty="0"/>
              <a:t>V</a:t>
            </a:r>
            <a:r>
              <a:rPr lang="en-US" sz="2200" dirty="0"/>
              <a:t>, </a:t>
            </a:r>
            <a:r>
              <a:rPr lang="en-US" sz="2200" i="1" dirty="0"/>
              <a:t>E</a:t>
            </a:r>
            <a:r>
              <a:rPr lang="en-US" sz="2200" dirty="0"/>
              <a:t>) </a:t>
            </a:r>
            <a:br>
              <a:rPr lang="en-US" sz="2200" dirty="0"/>
            </a:br>
            <a:r>
              <a:rPr lang="en-US" sz="2200" dirty="0"/>
              <a:t>with </a:t>
            </a:r>
            <a:r>
              <a:rPr lang="en-US" sz="2200" i="1" dirty="0"/>
              <a:t>m</a:t>
            </a:r>
            <a:r>
              <a:rPr lang="en-US" sz="2200" dirty="0"/>
              <a:t> edges. Then </a:t>
            </a:r>
          </a:p>
        </p:txBody>
      </p:sp>
      <mc:AlternateContent xmlns:mc="http://schemas.openxmlformats.org/markup-compatibility/2006" xmlns:a14="http://schemas.microsoft.com/office/drawing/2010/main">
        <mc:Choice Requires="a14">
          <p:sp>
            <p:nvSpPr>
              <p:cNvPr id="15" name="Object 3"/>
              <p:cNvSpPr txBox="1"/>
              <p:nvPr/>
            </p:nvSpPr>
            <p:spPr>
              <a:xfrm>
                <a:off x="868522" y="3406378"/>
                <a:ext cx="6223000" cy="762000"/>
              </a:xfrm>
              <a:prstGeom prst="rect">
                <a:avLst/>
              </a:prstGeom>
            </p:spPr>
            <p:txBody>
              <a:bodyPr>
                <a:noAutofit/>
              </a:bodyPr>
              <a:lstStyle/>
              <a:p>
                <a:pPr/>
                <a14:m>
                  <m:oMathPara xmlns:m="http://schemas.openxmlformats.org/officeDocument/2006/math">
                    <m:oMathParaPr>
                      <m:jc m:val="center"/>
                    </m:oMathParaPr>
                    <m:oMath xmlns:m="http://schemas.openxmlformats.org/officeDocument/2006/math">
                      <m:r>
                        <m:rPr>
                          <m:nor/>
                        </m:rPr>
                        <a:rPr lang="zh-CN" altLang="en-US" i="0" smtClean="0">
                          <a:solidFill>
                            <a:srgbClr val="000000"/>
                          </a:solidFill>
                          <a:latin typeface="Cambria Math" panose="02040503050406030204" pitchFamily="18" charset="0"/>
                        </a:rPr>
                        <m:t>even</m:t>
                      </m:r>
                      <m:r>
                        <m:rPr>
                          <m:nor/>
                        </m:rPr>
                        <a:rPr lang="zh-CN" altLang="en-US" i="0" smtClean="0">
                          <a:solidFill>
                            <a:srgbClr val="000000"/>
                          </a:solidFill>
                          <a:latin typeface="Cambria Math" panose="02040503050406030204" pitchFamily="18" charset="0"/>
                        </a:rPr>
                        <m:t> </m:t>
                      </m:r>
                      <m:r>
                        <a:rPr lang="zh-CN" altLang="en-US" i="1">
                          <a:solidFill>
                            <a:srgbClr val="04617B"/>
                          </a:solidFill>
                          <a:latin typeface="Cambria Math" panose="02040503050406030204" pitchFamily="18" charset="0"/>
                        </a:rPr>
                        <m:t>→</m:t>
                      </m:r>
                      <m:r>
                        <m:rPr>
                          <m:nor/>
                        </m:rPr>
                        <a:rPr lang="zh-CN" altLang="en-US" i="0">
                          <a:solidFill>
                            <a:srgbClr val="04617B"/>
                          </a:solidFill>
                          <a:latin typeface="Cambria Math" panose="02040503050406030204" pitchFamily="18" charset="0"/>
                        </a:rPr>
                        <m:t>  </m:t>
                      </m:r>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zh-CN" altLang="en-US" i="1">
                                  <a:solidFill>
                                    <a:srgbClr val="000000"/>
                                  </a:solidFill>
                                  <a:latin typeface="Cambria Math" panose="02040503050406030204" pitchFamily="18" charset="0"/>
                                </a:rPr>
                                <m:t>1</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2</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e>
                      </m:nary>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15" name="Object 3"/>
              <p:cNvSpPr txBox="1">
                <a:spLocks noRot="1" noChangeAspect="1" noMove="1" noResize="1" noEditPoints="1" noAdjustHandles="1" noChangeArrowheads="1" noChangeShapeType="1" noTextEdit="1"/>
              </p:cNvSpPr>
              <p:nvPr/>
            </p:nvSpPr>
            <p:spPr>
              <a:xfrm>
                <a:off x="868522" y="3406378"/>
                <a:ext cx="6223000" cy="762000"/>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2379822" y="4572000"/>
            <a:ext cx="1600200" cy="1371600"/>
          </a:xfrm>
          <a:ln w="19050">
            <a:solidFill>
              <a:srgbClr val="04617B"/>
            </a:solidFill>
          </a:ln>
          <a:effectLst/>
        </p:spPr>
        <p:txBody>
          <a:bodyPr/>
          <a:lstStyle/>
          <a:p>
            <a:r>
              <a:rPr lang="en-US" sz="1800" dirty="0"/>
              <a:t>must be even since </a:t>
            </a:r>
            <a:r>
              <a:rPr lang="en-US" sz="1800" dirty="0" err="1"/>
              <a:t>deg</a:t>
            </a:r>
            <a:r>
              <a:rPr lang="en-US" sz="1800" dirty="0"/>
              <a:t>(</a:t>
            </a:r>
            <a:r>
              <a:rPr lang="en-US" sz="1800" i="1" dirty="0"/>
              <a:t>v</a:t>
            </a:r>
            <a:r>
              <a:rPr lang="en-US" sz="1800" dirty="0"/>
              <a:t>) is even for each </a:t>
            </a:r>
            <a:r>
              <a:rPr lang="en-US" sz="1800" i="1" dirty="0"/>
              <a:t>v</a:t>
            </a:r>
            <a:r>
              <a:rPr lang="en-US" sz="1800" dirty="0"/>
              <a:t> </a:t>
            </a:r>
            <a:r>
              <a:rPr lang="en-US" sz="1800" dirty="0">
                <a:ea typeface="Cambria Math"/>
              </a:rPr>
              <a:t>∈ </a:t>
            </a:r>
            <a:r>
              <a:rPr lang="en-US" sz="1800" i="1" dirty="0">
                <a:ea typeface="Cambria Math"/>
              </a:rPr>
              <a:t>V</a:t>
            </a:r>
            <a:r>
              <a:rPr lang="en-US" sz="1800" baseline="-25000" dirty="0">
                <a:ea typeface="Cambria Math"/>
              </a:rPr>
              <a:t>1</a:t>
            </a:r>
            <a:endParaRPr lang="en-US" sz="1800" baseline="-25000" dirty="0"/>
          </a:p>
        </p:txBody>
      </p:sp>
      <p:cxnSp>
        <p:nvCxnSpPr>
          <p:cNvPr id="13" name="Straight Arrow Connector 5"/>
          <p:cNvCxnSpPr>
            <a:cxnSpLocks/>
            <a:endCxn id="15" idx="2"/>
          </p:cNvCxnSpPr>
          <p:nvPr/>
        </p:nvCxnSpPr>
        <p:spPr>
          <a:xfrm flipV="1">
            <a:off x="3285411" y="4168378"/>
            <a:ext cx="694611" cy="403622"/>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Content Placeholder 6"/>
          <p:cNvSpPr>
            <a:spLocks noGrp="1"/>
          </p:cNvSpPr>
          <p:nvPr>
            <p:ph idx="14"/>
          </p:nvPr>
        </p:nvSpPr>
        <p:spPr>
          <a:xfrm>
            <a:off x="4953000" y="4357512"/>
            <a:ext cx="3810000" cy="2133600"/>
          </a:xfrm>
          <a:ln w="19050">
            <a:solidFill>
              <a:srgbClr val="04617B"/>
            </a:solidFill>
          </a:ln>
          <a:effectLst/>
        </p:spPr>
        <p:txBody>
          <a:bodyPr/>
          <a:lstStyle/>
          <a:p>
            <a:r>
              <a:rPr lang="en-US" sz="1800" dirty="0"/>
              <a:t>This sum must be even because </a:t>
            </a:r>
            <a:r>
              <a:rPr lang="en-US" sz="1800" dirty="0">
                <a:latin typeface="Cambria Math" pitchFamily="18" charset="0"/>
                <a:ea typeface="Cambria Math" pitchFamily="18" charset="0"/>
              </a:rPr>
              <a:t>2</a:t>
            </a:r>
            <a:r>
              <a:rPr lang="en-US" sz="1800" i="1" dirty="0"/>
              <a:t>m</a:t>
            </a:r>
            <a:r>
              <a:rPr lang="en-US" sz="1800" dirty="0"/>
              <a:t> is even and the sum of the degrees of the vertices of even degrees is also even. Because this is the sum of the degrees of all vertices of odd degree in the graph, there must be an even number of such vertices.</a:t>
            </a:r>
          </a:p>
        </p:txBody>
      </p:sp>
      <p:cxnSp>
        <p:nvCxnSpPr>
          <p:cNvPr id="16" name="Straight Arrow Connector 7"/>
          <p:cNvCxnSpPr/>
          <p:nvPr/>
        </p:nvCxnSpPr>
        <p:spPr>
          <a:xfrm flipH="1" flipV="1">
            <a:off x="6172200" y="3993356"/>
            <a:ext cx="459264" cy="350044"/>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2116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4648200"/>
          </a:xfrm>
        </p:spPr>
        <p:txBody>
          <a:bodyPr/>
          <a:lstStyle/>
          <a:p>
            <a:r>
              <a:rPr lang="en-US" sz="2600" dirty="0"/>
              <a:t>Recall the definition of a directed graph.</a:t>
            </a:r>
          </a:p>
          <a:p>
            <a:r>
              <a:rPr lang="en-US" sz="2600" b="1" dirty="0">
                <a:solidFill>
                  <a:srgbClr val="C00000"/>
                </a:solidFill>
              </a:rPr>
              <a:t>Definition:</a:t>
            </a:r>
            <a:r>
              <a:rPr lang="en-US" sz="2600" dirty="0">
                <a:solidFill>
                  <a:srgbClr val="C00000"/>
                </a:solidFill>
              </a:rPr>
              <a:t> </a:t>
            </a:r>
            <a:r>
              <a:rPr lang="en-US" sz="2600" dirty="0"/>
              <a:t>A </a:t>
            </a:r>
            <a:r>
              <a:rPr lang="en-US" sz="2600" i="1" dirty="0">
                <a:solidFill>
                  <a:srgbClr val="C00000"/>
                </a:solidFill>
              </a:rPr>
              <a:t>directed graph </a:t>
            </a:r>
            <a:r>
              <a:rPr lang="en-US" sz="2600" i="1" dirty="0"/>
              <a:t>G = </a:t>
            </a:r>
            <a:r>
              <a:rPr lang="en-US" sz="2600" dirty="0"/>
              <a:t>(</a:t>
            </a:r>
            <a:r>
              <a:rPr lang="en-US" sz="2600" i="1" dirty="0"/>
              <a:t>V, E) </a:t>
            </a:r>
            <a:r>
              <a:rPr lang="en-US" sz="2600" dirty="0"/>
              <a:t>consists of </a:t>
            </a:r>
            <a:r>
              <a:rPr lang="en-US" sz="2600" i="1" dirty="0"/>
              <a:t>V, </a:t>
            </a:r>
            <a:br>
              <a:rPr lang="en-US" sz="2600" i="1" dirty="0"/>
            </a:br>
            <a:r>
              <a:rPr lang="en-US" sz="2600" dirty="0"/>
              <a:t>a nonempty set of </a:t>
            </a:r>
            <a:r>
              <a:rPr lang="en-US" sz="2600" i="1" dirty="0"/>
              <a:t>vertices </a:t>
            </a:r>
            <a:r>
              <a:rPr lang="en-US" sz="2600" dirty="0"/>
              <a:t>(or </a:t>
            </a:r>
            <a:r>
              <a:rPr lang="en-US" sz="2600" i="1" dirty="0"/>
              <a:t>nodes</a:t>
            </a:r>
            <a:r>
              <a:rPr lang="en-US" sz="2600" dirty="0"/>
              <a:t>), and </a:t>
            </a:r>
            <a:r>
              <a:rPr lang="en-US" sz="2600" i="1" dirty="0"/>
              <a:t>E, </a:t>
            </a:r>
            <a:r>
              <a:rPr lang="en-US" sz="2600" dirty="0"/>
              <a:t>a set of </a:t>
            </a:r>
            <a:r>
              <a:rPr lang="en-US" sz="2600" i="1" dirty="0"/>
              <a:t>directed edges </a:t>
            </a:r>
            <a:r>
              <a:rPr lang="en-US" sz="2600" dirty="0"/>
              <a:t>or </a:t>
            </a:r>
            <a:r>
              <a:rPr lang="en-US" sz="2600" i="1" dirty="0"/>
              <a:t>arcs. </a:t>
            </a:r>
            <a:r>
              <a:rPr lang="en-US" sz="2600" dirty="0"/>
              <a:t>Each edge is an ordered pair of vertices. The directed edge (</a:t>
            </a:r>
            <a:r>
              <a:rPr lang="en-US" sz="2600" i="1" dirty="0" err="1"/>
              <a:t>u</a:t>
            </a:r>
            <a:r>
              <a:rPr lang="en-US" sz="2600" dirty="0" err="1"/>
              <a:t>,</a:t>
            </a:r>
            <a:r>
              <a:rPr lang="en-US" sz="2600" i="1" dirty="0" err="1"/>
              <a:t>v</a:t>
            </a:r>
            <a:r>
              <a:rPr lang="en-US" sz="2600" dirty="0"/>
              <a:t>) is said to start at </a:t>
            </a:r>
            <a:r>
              <a:rPr lang="en-US" sz="2600" i="1" dirty="0"/>
              <a:t>u</a:t>
            </a:r>
            <a:r>
              <a:rPr lang="en-US" sz="2600" dirty="0"/>
              <a:t> </a:t>
            </a:r>
            <a:br>
              <a:rPr lang="en-US" sz="2600" dirty="0"/>
            </a:br>
            <a:r>
              <a:rPr lang="en-US" sz="2600" dirty="0"/>
              <a:t>and end at </a:t>
            </a:r>
            <a:r>
              <a:rPr lang="en-US" sz="2600" i="1" dirty="0"/>
              <a:t>v</a:t>
            </a:r>
            <a:r>
              <a:rPr lang="en-US" sz="2600" dirty="0"/>
              <a:t>.</a:t>
            </a:r>
          </a:p>
          <a:p>
            <a:r>
              <a:rPr lang="en-US" sz="2600" b="1" dirty="0">
                <a:solidFill>
                  <a:srgbClr val="C00000"/>
                </a:solidFill>
              </a:rPr>
              <a:t>Definition</a:t>
            </a:r>
            <a:r>
              <a:rPr lang="en-US" sz="2600" dirty="0">
                <a:solidFill>
                  <a:srgbClr val="C00000"/>
                </a:solidFill>
              </a:rPr>
              <a:t>: </a:t>
            </a:r>
            <a:r>
              <a:rPr lang="en-US" sz="2600" dirty="0"/>
              <a:t>Let (</a:t>
            </a:r>
            <a:r>
              <a:rPr lang="en-US" sz="2600" i="1" dirty="0" err="1"/>
              <a:t>u,v</a:t>
            </a:r>
            <a:r>
              <a:rPr lang="en-US" sz="2600" dirty="0"/>
              <a:t>)</a:t>
            </a:r>
            <a:r>
              <a:rPr lang="en-US" sz="2600" i="1" dirty="0"/>
              <a:t> </a:t>
            </a:r>
            <a:r>
              <a:rPr lang="en-US" sz="2600" dirty="0"/>
              <a:t>be an edge in </a:t>
            </a:r>
            <a:r>
              <a:rPr lang="en-US" sz="2600" i="1" dirty="0"/>
              <a:t>G</a:t>
            </a:r>
            <a:r>
              <a:rPr lang="en-US" sz="2600" dirty="0"/>
              <a:t>. Then </a:t>
            </a:r>
            <a:r>
              <a:rPr lang="en-US" sz="2600" i="1" dirty="0"/>
              <a:t>u</a:t>
            </a:r>
            <a:r>
              <a:rPr lang="en-US" sz="2600" dirty="0"/>
              <a:t> is the </a:t>
            </a:r>
            <a:r>
              <a:rPr lang="en-US" sz="2600" i="1" dirty="0">
                <a:solidFill>
                  <a:srgbClr val="C00000"/>
                </a:solidFill>
              </a:rPr>
              <a:t>initial vertex</a:t>
            </a:r>
            <a:r>
              <a:rPr lang="en-US" sz="2600" i="1" dirty="0"/>
              <a:t> </a:t>
            </a:r>
            <a:r>
              <a:rPr lang="en-US" sz="2600" dirty="0"/>
              <a:t>(</a:t>
            </a:r>
            <a:r>
              <a:rPr lang="zh-CN" altLang="en-US" sz="2600" dirty="0"/>
              <a:t>起点</a:t>
            </a:r>
            <a:r>
              <a:rPr lang="en-US" sz="2600" dirty="0"/>
              <a:t>) of this edge and is </a:t>
            </a:r>
            <a:r>
              <a:rPr lang="en-US" sz="2600" i="1" u="sng" dirty="0"/>
              <a:t>adjacent to </a:t>
            </a:r>
            <a:r>
              <a:rPr lang="en-US" sz="2600" i="1" dirty="0"/>
              <a:t>v </a:t>
            </a:r>
            <a:r>
              <a:rPr lang="en-US" sz="2600" dirty="0"/>
              <a:t>and </a:t>
            </a:r>
            <a:r>
              <a:rPr lang="en-US" sz="2600" i="1" dirty="0"/>
              <a:t>v </a:t>
            </a:r>
            <a:r>
              <a:rPr lang="en-US" sz="2600" dirty="0"/>
              <a:t>is the </a:t>
            </a:r>
            <a:r>
              <a:rPr lang="en-US" sz="2600" i="1" dirty="0">
                <a:solidFill>
                  <a:srgbClr val="C00000"/>
                </a:solidFill>
              </a:rPr>
              <a:t>terminal </a:t>
            </a:r>
            <a:r>
              <a:rPr lang="en-US" sz="2600" dirty="0">
                <a:solidFill>
                  <a:srgbClr val="C00000"/>
                </a:solidFill>
              </a:rPr>
              <a:t>(or </a:t>
            </a:r>
            <a:r>
              <a:rPr lang="en-US" sz="2600" i="1" dirty="0">
                <a:solidFill>
                  <a:srgbClr val="C00000"/>
                </a:solidFill>
              </a:rPr>
              <a:t>end</a:t>
            </a:r>
            <a:r>
              <a:rPr lang="en-US" sz="2600" dirty="0">
                <a:solidFill>
                  <a:srgbClr val="C00000"/>
                </a:solidFill>
              </a:rPr>
              <a:t>)</a:t>
            </a:r>
            <a:r>
              <a:rPr lang="en-US" sz="2600" i="1" dirty="0">
                <a:solidFill>
                  <a:srgbClr val="C00000"/>
                </a:solidFill>
              </a:rPr>
              <a:t> vertex </a:t>
            </a:r>
            <a:r>
              <a:rPr lang="en-US" altLang="zh-CN" sz="2600" dirty="0"/>
              <a:t>(</a:t>
            </a:r>
            <a:r>
              <a:rPr lang="zh-CN" altLang="en-US" sz="2600" dirty="0"/>
              <a:t>终点</a:t>
            </a:r>
            <a:r>
              <a:rPr lang="en-US" altLang="zh-CN" sz="2600" dirty="0"/>
              <a:t>) </a:t>
            </a:r>
            <a:r>
              <a:rPr lang="en-US" sz="2600" dirty="0"/>
              <a:t>of this edge and is </a:t>
            </a:r>
            <a:r>
              <a:rPr lang="en-US" sz="2600" i="1" u="sng" dirty="0"/>
              <a:t>adjacent from</a:t>
            </a:r>
            <a:r>
              <a:rPr lang="en-US" sz="2600" i="1" dirty="0"/>
              <a:t> u</a:t>
            </a:r>
            <a:r>
              <a:rPr lang="en-US" sz="2600" dirty="0"/>
              <a:t>. The initial and terminal vertices of a loop are the same.</a:t>
            </a:r>
          </a:p>
        </p:txBody>
      </p:sp>
    </p:spTree>
    <p:extLst>
      <p:ext uri="{BB962C8B-B14F-4D97-AF65-F5344CB8AC3E}">
        <p14:creationId xmlns:p14="http://schemas.microsoft.com/office/powerpoint/2010/main" val="2878518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3352800"/>
          </a:xfrm>
        </p:spPr>
        <p:txBody>
          <a:bodyPr/>
          <a:lstStyle/>
          <a:p>
            <a:r>
              <a:rPr lang="en-US" sz="2800" b="1" dirty="0">
                <a:solidFill>
                  <a:srgbClr val="C00000"/>
                </a:solidFill>
              </a:rPr>
              <a:t>Definition:</a:t>
            </a:r>
            <a:r>
              <a:rPr lang="en-US" sz="2800" dirty="0">
                <a:solidFill>
                  <a:srgbClr val="C00000"/>
                </a:solidFill>
              </a:rPr>
              <a:t> </a:t>
            </a:r>
            <a:r>
              <a:rPr lang="en-US" sz="2800" dirty="0"/>
              <a:t>The </a:t>
            </a:r>
            <a:r>
              <a:rPr lang="en-US" sz="2800" i="1" dirty="0">
                <a:solidFill>
                  <a:srgbClr val="C00000"/>
                </a:solidFill>
              </a:rPr>
              <a:t>in-degree</a:t>
            </a:r>
            <a:r>
              <a:rPr lang="en-US" sz="2800" i="1" dirty="0"/>
              <a:t> </a:t>
            </a:r>
            <a:r>
              <a:rPr lang="en-US" sz="2800" dirty="0"/>
              <a:t>(</a:t>
            </a:r>
            <a:r>
              <a:rPr lang="zh-CN" altLang="en-US" sz="2800" dirty="0"/>
              <a:t>入度</a:t>
            </a:r>
            <a:r>
              <a:rPr lang="en-US" sz="2800" dirty="0"/>
              <a:t>)</a:t>
            </a:r>
            <a:r>
              <a:rPr lang="en-US" sz="2800" i="1" dirty="0"/>
              <a:t> of a vertex v</a:t>
            </a:r>
            <a:r>
              <a:rPr lang="en-US" sz="2800" dirty="0"/>
              <a:t>, denoted        </a:t>
            </a:r>
            <a:r>
              <a:rPr lang="en-US" sz="2800" i="1" dirty="0">
                <a:solidFill>
                  <a:srgbClr val="C00000"/>
                </a:solidFill>
              </a:rPr>
              <a:t>deg</a:t>
            </a:r>
            <a:r>
              <a:rPr lang="en-US" sz="2800" baseline="30000" dirty="0">
                <a:solidFill>
                  <a:srgbClr val="C00000"/>
                </a:solidFill>
                <a:latin typeface="Cambria Math"/>
                <a:ea typeface="Cambria Math"/>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dirty="0"/>
              <a:t>, is the number of edges which terminate at </a:t>
            </a:r>
            <a:r>
              <a:rPr lang="en-US" sz="2800" i="1" dirty="0"/>
              <a:t>v</a:t>
            </a:r>
            <a:r>
              <a:rPr lang="en-US" sz="2800" dirty="0"/>
              <a:t>. The </a:t>
            </a:r>
            <a:r>
              <a:rPr lang="en-US" sz="2800" i="1" dirty="0">
                <a:solidFill>
                  <a:srgbClr val="C00000"/>
                </a:solidFill>
              </a:rPr>
              <a:t>out-degree</a:t>
            </a:r>
            <a:r>
              <a:rPr lang="en-US" sz="2800" i="1" dirty="0"/>
              <a:t> </a:t>
            </a:r>
            <a:r>
              <a:rPr lang="en-US" altLang="zh-CN" sz="2800" dirty="0"/>
              <a:t>(</a:t>
            </a:r>
            <a:r>
              <a:rPr lang="zh-CN" altLang="en-US" sz="2800" dirty="0"/>
              <a:t>出度</a:t>
            </a:r>
            <a:r>
              <a:rPr lang="en-US" altLang="zh-CN" sz="2800" dirty="0"/>
              <a:t>)</a:t>
            </a:r>
            <a:r>
              <a:rPr lang="en-US" altLang="zh-CN" sz="2800" i="1" dirty="0"/>
              <a:t> </a:t>
            </a:r>
            <a:r>
              <a:rPr lang="en-US" sz="2800" i="1" dirty="0"/>
              <a:t>of v</a:t>
            </a:r>
            <a:r>
              <a:rPr lang="en-US" sz="2800" dirty="0"/>
              <a:t>, denoted </a:t>
            </a:r>
            <a:r>
              <a:rPr lang="en-US" sz="2800" i="1" dirty="0">
                <a:solidFill>
                  <a:srgbClr val="C00000"/>
                </a:solidFill>
              </a:rPr>
              <a:t>deg</a:t>
            </a:r>
            <a:r>
              <a:rPr lang="en-US" sz="2800" baseline="30000" dirty="0">
                <a:solidFill>
                  <a:srgbClr val="C00000"/>
                </a:solidFill>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i="1" dirty="0"/>
              <a:t>, </a:t>
            </a:r>
            <a:r>
              <a:rPr lang="en-US" sz="2800" dirty="0"/>
              <a:t>is the number of edges with </a:t>
            </a:r>
            <a:r>
              <a:rPr lang="en-US" sz="2800" i="1" dirty="0"/>
              <a:t>v</a:t>
            </a:r>
            <a:r>
              <a:rPr lang="en-US" sz="2800" dirty="0"/>
              <a:t> as their initial vertex. Note that a loop at a vertex contributes </a:t>
            </a:r>
            <a:r>
              <a:rPr lang="en-US" sz="2800" dirty="0">
                <a:latin typeface="Cambria" pitchFamily="18" charset="0"/>
              </a:rPr>
              <a:t>1 </a:t>
            </a:r>
            <a:r>
              <a:rPr lang="en-US" sz="2800" dirty="0"/>
              <a:t>to both the in-degree and the out-degree of the vertex.</a:t>
            </a:r>
          </a:p>
          <a:p>
            <a:r>
              <a:rPr lang="en-US" sz="2800" b="1" dirty="0">
                <a:solidFill>
                  <a:srgbClr val="C00000"/>
                </a:solidFill>
              </a:rPr>
              <a:t>Example:  </a:t>
            </a:r>
            <a:r>
              <a:rPr lang="en-US" sz="2800" dirty="0"/>
              <a:t>In the graph </a:t>
            </a:r>
            <a:r>
              <a:rPr lang="en-US" sz="2800" i="1" dirty="0"/>
              <a:t>G</a:t>
            </a:r>
            <a:r>
              <a:rPr lang="en-US" sz="2800" dirty="0"/>
              <a:t> we have</a:t>
            </a:r>
            <a:endParaRPr lang="en-US" sz="2800" b="1" dirty="0"/>
          </a:p>
        </p:txBody>
      </p:sp>
      <p:pic>
        <p:nvPicPr>
          <p:cNvPr id="32770" name="Picture 3" descr="A directed graph with 6 vertices. A, B, C. D, E, and F."/>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893064" y="4864629"/>
            <a:ext cx="2231136" cy="1469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4"/>
          <p:cNvGraphicFramePr>
            <a:graphicFrameLocks noChangeAspect="1"/>
          </p:cNvGraphicFramePr>
          <p:nvPr>
            <p:extLst>
              <p:ext uri="{D42A27DB-BD31-4B8C-83A1-F6EECF244321}">
                <p14:modId xmlns:p14="http://schemas.microsoft.com/office/powerpoint/2010/main" val="3458269062"/>
              </p:ext>
            </p:extLst>
          </p:nvPr>
        </p:nvGraphicFramePr>
        <p:xfrm>
          <a:off x="3409950" y="4705350"/>
          <a:ext cx="4705350" cy="762000"/>
        </p:xfrm>
        <a:graphic>
          <a:graphicData uri="http://schemas.openxmlformats.org/presentationml/2006/ole">
            <mc:AlternateContent xmlns:mc="http://schemas.openxmlformats.org/markup-compatibility/2006">
              <mc:Choice xmlns:v="urn:schemas-microsoft-com:vml" Requires="v">
                <p:oleObj spid="_x0000_s2054" name="Equation" r:id="rId4" imgW="3136680" imgH="507960" progId="Equation.DSMT4">
                  <p:embed/>
                </p:oleObj>
              </mc:Choice>
              <mc:Fallback>
                <p:oleObj name="Equation" r:id="rId4" imgW="3136680" imgH="507960" progId="Equation.DSMT4">
                  <p:embed/>
                  <p:pic>
                    <p:nvPicPr>
                      <p:cNvPr id="15" name="Object 3"/>
                      <p:cNvPicPr/>
                      <p:nvPr/>
                    </p:nvPicPr>
                    <p:blipFill>
                      <a:blip r:embed="rId5"/>
                      <a:stretch>
                        <a:fillRect/>
                      </a:stretch>
                    </p:blipFill>
                    <p:spPr>
                      <a:xfrm>
                        <a:off x="3409950" y="4705350"/>
                        <a:ext cx="4705350" cy="762000"/>
                      </a:xfrm>
                      <a:prstGeom prst="rect">
                        <a:avLst/>
                      </a:prstGeom>
                    </p:spPr>
                  </p:pic>
                </p:oleObj>
              </mc:Fallback>
            </mc:AlternateContent>
          </a:graphicData>
        </a:graphic>
      </p:graphicFrame>
      <p:graphicFrame>
        <p:nvGraphicFramePr>
          <p:cNvPr id="10" name="Object 5"/>
          <p:cNvGraphicFramePr>
            <a:graphicFrameLocks noChangeAspect="1"/>
          </p:cNvGraphicFramePr>
          <p:nvPr>
            <p:extLst>
              <p:ext uri="{D42A27DB-BD31-4B8C-83A1-F6EECF244321}">
                <p14:modId xmlns:p14="http://schemas.microsoft.com/office/powerpoint/2010/main" val="2960273330"/>
              </p:ext>
            </p:extLst>
          </p:nvPr>
        </p:nvGraphicFramePr>
        <p:xfrm>
          <a:off x="3409950" y="5638800"/>
          <a:ext cx="4686300" cy="762000"/>
        </p:xfrm>
        <a:graphic>
          <a:graphicData uri="http://schemas.openxmlformats.org/presentationml/2006/ole">
            <mc:AlternateContent xmlns:mc="http://schemas.openxmlformats.org/markup-compatibility/2006">
              <mc:Choice xmlns:v="urn:schemas-microsoft-com:vml" Requires="v">
                <p:oleObj spid="_x0000_s2055" name="Equation" r:id="rId6" imgW="3124080" imgH="507960" progId="Equation.DSMT4">
                  <p:embed/>
                </p:oleObj>
              </mc:Choice>
              <mc:Fallback>
                <p:oleObj name="Equation" r:id="rId6" imgW="3124080" imgH="507960" progId="Equation.DSMT4">
                  <p:embed/>
                  <p:pic>
                    <p:nvPicPr>
                      <p:cNvPr id="7" name="Object 3"/>
                      <p:cNvPicPr/>
                      <p:nvPr/>
                    </p:nvPicPr>
                    <p:blipFill>
                      <a:blip r:embed="rId7"/>
                      <a:stretch>
                        <a:fillRect/>
                      </a:stretch>
                    </p:blipFill>
                    <p:spPr>
                      <a:xfrm>
                        <a:off x="3409950" y="5638800"/>
                        <a:ext cx="4686300" cy="762000"/>
                      </a:xfrm>
                      <a:prstGeom prst="rect">
                        <a:avLst/>
                      </a:prstGeom>
                    </p:spPr>
                  </p:pic>
                </p:oleObj>
              </mc:Fallback>
            </mc:AlternateContent>
          </a:graphicData>
        </a:graphic>
      </p:graphicFrame>
    </p:spTree>
    <p:extLst>
      <p:ext uri="{BB962C8B-B14F-4D97-AF65-F5344CB8AC3E}">
        <p14:creationId xmlns:p14="http://schemas.microsoft.com/office/powerpoint/2010/main" val="1506846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1143000"/>
          </a:xfrm>
        </p:spPr>
        <p:txBody>
          <a:bodyPr/>
          <a:lstStyle/>
          <a:p>
            <a:r>
              <a:rPr lang="en-US" sz="2800" b="1" dirty="0">
                <a:solidFill>
                  <a:srgbClr val="C00000"/>
                </a:solidFill>
              </a:rPr>
              <a:t>Theorem </a:t>
            </a:r>
            <a:r>
              <a:rPr lang="en-US" sz="2800" b="1" dirty="0">
                <a:solidFill>
                  <a:srgbClr val="C00000"/>
                </a:solidFill>
                <a:latin typeface="Cambria" pitchFamily="18" charset="0"/>
              </a:rPr>
              <a:t>3</a:t>
            </a:r>
            <a:r>
              <a:rPr lang="en-US" sz="2800" dirty="0">
                <a:solidFill>
                  <a:srgbClr val="C00000"/>
                </a:solidFill>
              </a:rPr>
              <a:t>: </a:t>
            </a:r>
            <a:r>
              <a:rPr lang="en-US" sz="2800" dirty="0"/>
              <a:t>Let </a:t>
            </a:r>
            <a:r>
              <a:rPr lang="en-US" sz="2800" i="1" dirty="0"/>
              <a:t>G = </a:t>
            </a:r>
            <a:r>
              <a:rPr lang="en-US" sz="2800" dirty="0"/>
              <a:t>(</a:t>
            </a:r>
            <a:r>
              <a:rPr lang="en-US" sz="2800" i="1" dirty="0"/>
              <a:t>V, E</a:t>
            </a:r>
            <a:r>
              <a:rPr lang="en-US" sz="2800" dirty="0"/>
              <a:t>)</a:t>
            </a:r>
            <a:r>
              <a:rPr lang="en-US" sz="2800" i="1" dirty="0"/>
              <a:t> </a:t>
            </a:r>
            <a:r>
              <a:rPr lang="en-US" sz="2800" dirty="0"/>
              <a:t>be a graph with directed edges. Then:</a:t>
            </a:r>
          </a:p>
        </p:txBody>
      </p:sp>
      <p:graphicFrame>
        <p:nvGraphicFramePr>
          <p:cNvPr id="6" name="Object 3"/>
          <p:cNvGraphicFramePr>
            <a:graphicFrameLocks noChangeAspect="1"/>
          </p:cNvGraphicFramePr>
          <p:nvPr>
            <p:extLst>
              <p:ext uri="{D42A27DB-BD31-4B8C-83A1-F6EECF244321}">
                <p14:modId xmlns:p14="http://schemas.microsoft.com/office/powerpoint/2010/main" val="663368366"/>
              </p:ext>
            </p:extLst>
          </p:nvPr>
        </p:nvGraphicFramePr>
        <p:xfrm>
          <a:off x="1524000" y="2616900"/>
          <a:ext cx="4666500" cy="888300"/>
        </p:xfrm>
        <a:graphic>
          <a:graphicData uri="http://schemas.openxmlformats.org/presentationml/2006/ole">
            <mc:AlternateContent xmlns:mc="http://schemas.openxmlformats.org/markup-compatibility/2006">
              <mc:Choice xmlns:v="urn:schemas-microsoft-com:vml" Requires="v">
                <p:oleObj spid="_x0000_s3076" name="Equation" r:id="rId3" imgW="1866600" imgH="355320" progId="Equation.DSMT4">
                  <p:embed/>
                </p:oleObj>
              </mc:Choice>
              <mc:Fallback>
                <p:oleObj name="Equation" r:id="rId3" imgW="1866600" imgH="355320" progId="Equation.DSMT4">
                  <p:embed/>
                  <p:pic>
                    <p:nvPicPr>
                      <p:cNvPr id="15" name="Object 3"/>
                      <p:cNvPicPr/>
                      <p:nvPr/>
                    </p:nvPicPr>
                    <p:blipFill>
                      <a:blip r:embed="rId4"/>
                      <a:stretch>
                        <a:fillRect/>
                      </a:stretch>
                    </p:blipFill>
                    <p:spPr>
                      <a:xfrm>
                        <a:off x="1524000" y="2616900"/>
                        <a:ext cx="4666500" cy="888300"/>
                      </a:xfrm>
                      <a:prstGeom prst="rect">
                        <a:avLst/>
                      </a:prstGeom>
                    </p:spPr>
                  </p:pic>
                </p:oleObj>
              </mc:Fallback>
            </mc:AlternateContent>
          </a:graphicData>
        </a:graphic>
      </p:graphicFrame>
      <p:sp>
        <p:nvSpPr>
          <p:cNvPr id="11" name="Content Placeholder 4"/>
          <p:cNvSpPr>
            <a:spLocks noGrp="1"/>
          </p:cNvSpPr>
          <p:nvPr>
            <p:ph idx="13"/>
          </p:nvPr>
        </p:nvSpPr>
        <p:spPr>
          <a:xfrm>
            <a:off x="457200" y="3810000"/>
            <a:ext cx="8382000" cy="1981200"/>
          </a:xfrm>
        </p:spPr>
        <p:txBody>
          <a:bodyPr/>
          <a:lstStyle/>
          <a:p>
            <a:r>
              <a:rPr lang="en-US" sz="2800" b="1" i="1" dirty="0">
                <a:solidFill>
                  <a:srgbClr val="C00000"/>
                </a:solidFill>
              </a:rPr>
              <a:t>Proof</a:t>
            </a:r>
            <a:r>
              <a:rPr lang="en-US" sz="2800" dirty="0">
                <a:solidFill>
                  <a:srgbClr val="C00000"/>
                </a:solidFill>
              </a:rPr>
              <a:t>: </a:t>
            </a:r>
            <a:r>
              <a:rPr lang="en-US" sz="2800" dirty="0"/>
              <a:t>The first sum counts the number of outgoing edges over all vertices and the second sum counts the number of incoming edges over all vertices. It follows that both sums equal the number of edges in the graph.</a:t>
            </a:r>
          </a:p>
          <a:p>
            <a:endParaRPr lang="en-US" sz="2800" dirty="0"/>
          </a:p>
        </p:txBody>
      </p:sp>
    </p:spTree>
    <p:extLst>
      <p:ext uri="{BB962C8B-B14F-4D97-AF65-F5344CB8AC3E}">
        <p14:creationId xmlns:p14="http://schemas.microsoft.com/office/powerpoint/2010/main" val="3946085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Complete Graphs</a:t>
            </a:r>
          </a:p>
        </p:txBody>
      </p:sp>
      <p:sp>
        <p:nvSpPr>
          <p:cNvPr id="3" name="Content Placeholder 2"/>
          <p:cNvSpPr>
            <a:spLocks noGrp="1"/>
          </p:cNvSpPr>
          <p:nvPr>
            <p:ph idx="1"/>
          </p:nvPr>
        </p:nvSpPr>
        <p:spPr>
          <a:xfrm>
            <a:off x="457200" y="1295400"/>
            <a:ext cx="8229600" cy="1600200"/>
          </a:xfrm>
        </p:spPr>
        <p:txBody>
          <a:bodyPr/>
          <a:lstStyle/>
          <a:p>
            <a:r>
              <a:rPr lang="en-US" sz="2800" dirty="0"/>
              <a:t>A </a:t>
            </a:r>
            <a:r>
              <a:rPr lang="en-US" sz="2800" i="1" dirty="0">
                <a:solidFill>
                  <a:srgbClr val="C00000"/>
                </a:solidFill>
              </a:rPr>
              <a:t>complete graph </a:t>
            </a:r>
            <a:r>
              <a:rPr lang="en-US" sz="2800" dirty="0"/>
              <a:t>(</a:t>
            </a:r>
            <a:r>
              <a:rPr lang="zh-CN" altLang="en-US" sz="2800" dirty="0"/>
              <a:t>完全图</a:t>
            </a:r>
            <a:r>
              <a:rPr lang="en-US" sz="2800" dirty="0"/>
              <a:t>) </a:t>
            </a:r>
            <a:r>
              <a:rPr lang="en-US" sz="2800" i="1" dirty="0"/>
              <a:t>on n vertices</a:t>
            </a:r>
            <a:r>
              <a:rPr lang="en-US" sz="2800" dirty="0"/>
              <a:t>, denoted by </a:t>
            </a:r>
            <a:r>
              <a:rPr lang="en-US" sz="2800" i="1" dirty="0" err="1">
                <a:solidFill>
                  <a:schemeClr val="bg2"/>
                </a:solidFill>
              </a:rPr>
              <a:t>K</a:t>
            </a:r>
            <a:r>
              <a:rPr lang="en-US" sz="2800" i="1" baseline="-25000" dirty="0" err="1">
                <a:solidFill>
                  <a:schemeClr val="bg2"/>
                </a:solidFill>
              </a:rPr>
              <a:t>n</a:t>
            </a:r>
            <a:r>
              <a:rPr lang="en-US" sz="2800" dirty="0"/>
              <a:t>, is the simple graph that contains exactly one edge between each pair of distinct vertices. </a:t>
            </a:r>
          </a:p>
        </p:txBody>
      </p:sp>
      <p:pic>
        <p:nvPicPr>
          <p:cNvPr id="33794" name="Picture 3" descr="Six complete graphs labeled from K1 to K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1472440" y="3048000"/>
            <a:ext cx="635152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882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Cycles and Wheels</a:t>
            </a:r>
          </a:p>
        </p:txBody>
      </p:sp>
      <p:sp>
        <p:nvSpPr>
          <p:cNvPr id="3" name="Content Placeholder 2"/>
          <p:cNvSpPr>
            <a:spLocks noGrp="1"/>
          </p:cNvSpPr>
          <p:nvPr>
            <p:ph idx="1"/>
          </p:nvPr>
        </p:nvSpPr>
        <p:spPr/>
        <p:txBody>
          <a:bodyPr/>
          <a:lstStyle/>
          <a:p>
            <a:r>
              <a:rPr lang="en-US" sz="2600" dirty="0"/>
              <a:t>A </a:t>
            </a:r>
            <a:r>
              <a:rPr lang="en-US" sz="2600" i="1" dirty="0">
                <a:solidFill>
                  <a:schemeClr val="bg2"/>
                </a:solidFill>
              </a:rPr>
              <a:t>cycle</a:t>
            </a:r>
            <a:r>
              <a:rPr lang="en-US" sz="2600" dirty="0"/>
              <a:t> (</a:t>
            </a:r>
            <a:r>
              <a:rPr lang="zh-CN" altLang="en-US" sz="2600" dirty="0"/>
              <a:t>圈图</a:t>
            </a:r>
            <a:r>
              <a:rPr lang="en-US" sz="2600" dirty="0"/>
              <a:t>)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itchFamily="18" charset="0"/>
              </a:rPr>
              <a:t>3 </a:t>
            </a:r>
            <a:r>
              <a:rPr lang="en-US" sz="2600" dirty="0"/>
              <a:t>consists of </a:t>
            </a:r>
            <a:r>
              <a:rPr lang="en-US" sz="2600" i="1" dirty="0"/>
              <a:t>n</a:t>
            </a:r>
            <a:r>
              <a:rPr lang="en-US" sz="2600" dirty="0"/>
              <a:t> vertices </a:t>
            </a:r>
            <a:r>
              <a:rPr lang="en-US" sz="2600" i="1" dirty="0"/>
              <a:t>v</a:t>
            </a:r>
            <a:r>
              <a:rPr lang="en-US" sz="2600" baseline="-25000" dirty="0">
                <a:latin typeface="Cambria" pitchFamily="18" charset="0"/>
              </a:rPr>
              <a:t>1</a:t>
            </a:r>
            <a:r>
              <a:rPr lang="en-US" sz="2600" dirty="0"/>
              <a:t>, </a:t>
            </a:r>
            <a:r>
              <a:rPr lang="en-US" sz="2600" i="1" dirty="0"/>
              <a:t>v</a:t>
            </a:r>
            <a:r>
              <a:rPr lang="en-US" sz="2600" baseline="-25000" dirty="0">
                <a:latin typeface="Cambria" pitchFamily="18" charset="0"/>
              </a:rPr>
              <a:t>2</a:t>
            </a:r>
            <a:r>
              <a:rPr lang="en-US" sz="2600" i="1" dirty="0"/>
              <a:t> ,</a:t>
            </a:r>
            <a:r>
              <a:rPr lang="en-US" sz="2600" i="1" dirty="0">
                <a:latin typeface="Cambria Math"/>
                <a:ea typeface="Cambria Math"/>
              </a:rPr>
              <a:t>⋯</a:t>
            </a:r>
            <a:r>
              <a:rPr lang="en-US" sz="2600" i="1" dirty="0"/>
              <a:t> ,</a:t>
            </a:r>
            <a:r>
              <a:rPr lang="en-US" sz="2600" dirty="0"/>
              <a:t> </a:t>
            </a:r>
            <a:r>
              <a:rPr lang="en-US" sz="2600" i="1" dirty="0" err="1"/>
              <a:t>v</a:t>
            </a:r>
            <a:r>
              <a:rPr lang="en-US" sz="2600" baseline="-25000" dirty="0" err="1">
                <a:latin typeface="Cambria" pitchFamily="18" charset="0"/>
              </a:rPr>
              <a:t>n</a:t>
            </a:r>
            <a:r>
              <a:rPr lang="en-US" sz="2600" dirty="0"/>
              <a:t>, and edges {</a:t>
            </a:r>
            <a:r>
              <a:rPr lang="en-US" sz="2600" i="1" dirty="0"/>
              <a:t>v</a:t>
            </a:r>
            <a:r>
              <a:rPr lang="en-US" sz="2600" baseline="-25000" dirty="0">
                <a:latin typeface="Cambria" pitchFamily="18" charset="0"/>
              </a:rPr>
              <a:t>1</a:t>
            </a:r>
            <a:r>
              <a:rPr lang="en-US" sz="2600" i="1" dirty="0"/>
              <a:t>, v</a:t>
            </a:r>
            <a:r>
              <a:rPr lang="en-US" sz="2600" baseline="-25000" dirty="0">
                <a:latin typeface="Cambria" pitchFamily="18" charset="0"/>
              </a:rPr>
              <a:t>2</a:t>
            </a:r>
            <a:r>
              <a:rPr lang="en-US" sz="2600" dirty="0"/>
              <a:t>}</a:t>
            </a:r>
            <a:r>
              <a:rPr lang="en-US" sz="2600" i="1" dirty="0"/>
              <a:t>, </a:t>
            </a:r>
            <a:r>
              <a:rPr lang="en-US" sz="2600" dirty="0"/>
              <a:t>{</a:t>
            </a:r>
            <a:r>
              <a:rPr lang="en-US" sz="2600" i="1" dirty="0"/>
              <a:t>v</a:t>
            </a:r>
            <a:r>
              <a:rPr lang="en-US" sz="2600" baseline="-25000" dirty="0">
                <a:latin typeface="Cambria" pitchFamily="18" charset="0"/>
              </a:rPr>
              <a:t>2</a:t>
            </a:r>
            <a:r>
              <a:rPr lang="en-US" sz="2600" i="1" dirty="0"/>
              <a:t>, v</a:t>
            </a:r>
            <a:r>
              <a:rPr lang="en-US" sz="2600" baseline="-25000" dirty="0">
                <a:latin typeface="Cambria" pitchFamily="18" charset="0"/>
              </a:rPr>
              <a:t>3</a:t>
            </a:r>
            <a:r>
              <a:rPr lang="en-US" sz="2600" dirty="0"/>
              <a:t>}</a:t>
            </a:r>
            <a:r>
              <a:rPr lang="en-US" sz="2600" i="1" dirty="0"/>
              <a:t> ,</a:t>
            </a:r>
            <a:r>
              <a:rPr lang="en-US" sz="2600" i="1" dirty="0">
                <a:latin typeface="Cambria Math"/>
                <a:ea typeface="Cambria Math"/>
              </a:rPr>
              <a:t>⋯</a:t>
            </a:r>
            <a:r>
              <a:rPr lang="en-US" sz="2600" i="1" dirty="0"/>
              <a:t> , </a:t>
            </a:r>
            <a:r>
              <a:rPr lang="en-US" sz="2600" dirty="0"/>
              <a:t>{</a:t>
            </a:r>
            <a:r>
              <a:rPr lang="en-US" sz="2600" i="1" dirty="0"/>
              <a:t>v</a:t>
            </a:r>
            <a:r>
              <a:rPr lang="en-US" sz="2600" i="1" baseline="-25000" dirty="0"/>
              <a:t>n-</a:t>
            </a:r>
            <a:r>
              <a:rPr lang="en-US" sz="2600" baseline="-25000" dirty="0">
                <a:latin typeface="Cambria" pitchFamily="18" charset="0"/>
              </a:rPr>
              <a:t>1</a:t>
            </a:r>
            <a:r>
              <a:rPr lang="en-US" sz="2600" i="1" dirty="0"/>
              <a:t>, </a:t>
            </a:r>
            <a:r>
              <a:rPr lang="en-US" sz="2600" i="1" dirty="0" err="1"/>
              <a:t>v</a:t>
            </a:r>
            <a:r>
              <a:rPr lang="en-US" sz="2600" i="1" baseline="-25000" dirty="0" err="1"/>
              <a:t>n</a:t>
            </a:r>
            <a:r>
              <a:rPr lang="en-US" sz="2600" dirty="0"/>
              <a:t>}</a:t>
            </a:r>
            <a:r>
              <a:rPr lang="en-US" sz="2600" i="1" dirty="0"/>
              <a:t>, </a:t>
            </a:r>
            <a:r>
              <a:rPr lang="en-US" sz="2600" dirty="0"/>
              <a:t>{</a:t>
            </a:r>
            <a:r>
              <a:rPr lang="en-US" sz="2600" i="1" dirty="0" err="1"/>
              <a:t>v</a:t>
            </a:r>
            <a:r>
              <a:rPr lang="en-US" sz="2600" i="1" baseline="-25000" dirty="0" err="1"/>
              <a:t>n</a:t>
            </a:r>
            <a:r>
              <a:rPr lang="en-US" sz="2600" i="1" dirty="0"/>
              <a:t>, v</a:t>
            </a:r>
            <a:r>
              <a:rPr lang="en-US" sz="2600" baseline="-25000" dirty="0">
                <a:latin typeface="Cambria" pitchFamily="18" charset="0"/>
              </a:rPr>
              <a:t>1</a:t>
            </a:r>
            <a:r>
              <a:rPr lang="en-US" sz="2600" dirty="0"/>
              <a:t>}</a:t>
            </a:r>
            <a:r>
              <a:rPr lang="en-US" sz="2600" i="1" dirty="0"/>
              <a:t>.</a:t>
            </a:r>
          </a:p>
        </p:txBody>
      </p:sp>
      <p:pic>
        <p:nvPicPr>
          <p:cNvPr id="34818" name="Picture 3" descr="Four cycles labeled from C3 to C6."/>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731008" y="2503170"/>
            <a:ext cx="4114800" cy="10896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733800"/>
            <a:ext cx="8229600" cy="1371600"/>
          </a:xfrm>
        </p:spPr>
        <p:txBody>
          <a:bodyPr/>
          <a:lstStyle/>
          <a:p>
            <a:r>
              <a:rPr lang="en-US" sz="2600" dirty="0"/>
              <a:t>A </a:t>
            </a:r>
            <a:r>
              <a:rPr lang="en-US" sz="2600" i="1" dirty="0">
                <a:solidFill>
                  <a:schemeClr val="bg2"/>
                </a:solidFill>
              </a:rPr>
              <a:t>wheel</a:t>
            </a:r>
            <a:r>
              <a:rPr lang="en-US" sz="2600" dirty="0"/>
              <a:t> </a:t>
            </a:r>
            <a:r>
              <a:rPr lang="en-US" altLang="zh-CN" sz="2600" dirty="0"/>
              <a:t>(</a:t>
            </a:r>
            <a:r>
              <a:rPr lang="zh-CN" altLang="en-US" sz="2600" dirty="0"/>
              <a:t>轮图</a:t>
            </a:r>
            <a:r>
              <a:rPr lang="en-US" altLang="zh-CN" sz="2600" dirty="0"/>
              <a:t>) </a:t>
            </a:r>
            <a:r>
              <a:rPr lang="en-US" sz="2600" i="1" dirty="0" err="1"/>
              <a:t>W</a:t>
            </a:r>
            <a:r>
              <a:rPr lang="en-US" sz="2600" i="1" baseline="-25000" dirty="0" err="1"/>
              <a:t>n</a:t>
            </a:r>
            <a:r>
              <a:rPr lang="en-US" sz="2600" i="1" baseline="-25000" dirty="0"/>
              <a:t> </a:t>
            </a:r>
            <a:r>
              <a:rPr lang="en-US" sz="2600" dirty="0"/>
              <a:t>is obtained by adding an additional vertex to a cycle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itchFamily="18" charset="0"/>
              </a:rPr>
              <a:t>3 </a:t>
            </a:r>
            <a:r>
              <a:rPr lang="en-US" sz="2600" dirty="0"/>
              <a:t>and connecting this new vertex to each of the </a:t>
            </a:r>
            <a:r>
              <a:rPr lang="en-US" sz="2600" i="1" dirty="0"/>
              <a:t>n</a:t>
            </a:r>
            <a:r>
              <a:rPr lang="en-US" sz="2600" dirty="0"/>
              <a:t> vertices in </a:t>
            </a:r>
            <a:r>
              <a:rPr lang="en-US" sz="2600" i="1" dirty="0"/>
              <a:t>C</a:t>
            </a:r>
            <a:r>
              <a:rPr lang="en-US" sz="2600" i="1" baseline="-25000" dirty="0"/>
              <a:t>n</a:t>
            </a:r>
            <a:r>
              <a:rPr lang="en-US" sz="2600" dirty="0"/>
              <a:t> by new edges</a:t>
            </a:r>
            <a:r>
              <a:rPr lang="en-US" sz="2600" i="1" dirty="0"/>
              <a:t>.</a:t>
            </a:r>
          </a:p>
        </p:txBody>
      </p:sp>
      <p:pic>
        <p:nvPicPr>
          <p:cNvPr id="34819" name="Picture 5" descr="Four wheels labeled from W3 to W6. Same as the cycles in the previous figure but with an extra vertex inside."/>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2731008" y="5105400"/>
            <a:ext cx="4114800" cy="112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26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Graphs and Graph Models</a:t>
            </a:r>
            <a:br>
              <a:rPr lang="en-US" sz="6000" b="1" dirty="0"/>
            </a:br>
            <a:br>
              <a:rPr lang="en-US" sz="1800" b="1" dirty="0"/>
            </a:br>
            <a:r>
              <a:rPr lang="zh-CN" altLang="en-US" sz="5400" b="1" dirty="0"/>
              <a:t>图和图模型</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10.1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a:t>
            </a:r>
            <a:br>
              <a:rPr lang="en-US" dirty="0"/>
            </a:br>
            <a:r>
              <a:rPr lang="en-US" i="1" dirty="0"/>
              <a:t>n</a:t>
            </a:r>
            <a:r>
              <a:rPr lang="en-US" dirty="0"/>
              <a:t>-Cubes  (</a:t>
            </a:r>
            <a:r>
              <a:rPr lang="en-US" altLang="zh-CN" i="1" dirty="0"/>
              <a:t>n</a:t>
            </a:r>
            <a:r>
              <a:rPr lang="zh-CN" altLang="en-US" dirty="0"/>
              <a:t>立方体</a:t>
            </a:r>
            <a:r>
              <a:rPr lang="en-US" altLang="zh-CN" dirty="0"/>
              <a:t>)</a:t>
            </a:r>
            <a:endParaRPr lang="en-US" dirty="0"/>
          </a:p>
        </p:txBody>
      </p:sp>
      <p:sp>
        <p:nvSpPr>
          <p:cNvPr id="3" name="Content Placeholder 2"/>
          <p:cNvSpPr>
            <a:spLocks noGrp="1"/>
          </p:cNvSpPr>
          <p:nvPr>
            <p:ph idx="1"/>
          </p:nvPr>
        </p:nvSpPr>
        <p:spPr/>
        <p:txBody>
          <a:bodyPr/>
          <a:lstStyle/>
          <a:p>
            <a:r>
              <a:rPr lang="en-US" dirty="0"/>
              <a:t>An </a:t>
            </a:r>
            <a:r>
              <a:rPr lang="en-US" i="1" dirty="0">
                <a:solidFill>
                  <a:schemeClr val="bg2"/>
                </a:solidFill>
              </a:rPr>
              <a:t>n-dimensional hypercube</a:t>
            </a:r>
            <a:r>
              <a:rPr lang="en-US" dirty="0"/>
              <a:t>, or </a:t>
            </a:r>
            <a:r>
              <a:rPr lang="en-US" i="1" dirty="0">
                <a:solidFill>
                  <a:schemeClr val="bg2"/>
                </a:solidFill>
              </a:rPr>
              <a:t>n-cube</a:t>
            </a:r>
            <a:r>
              <a:rPr lang="en-US" i="1" dirty="0"/>
              <a:t>, </a:t>
            </a:r>
            <a:r>
              <a:rPr lang="en-US" b="1" i="1" dirty="0" err="1">
                <a:solidFill>
                  <a:schemeClr val="bg2"/>
                </a:solidFill>
              </a:rPr>
              <a:t>Q</a:t>
            </a:r>
            <a:r>
              <a:rPr lang="en-US" b="1" i="1" baseline="-25000" dirty="0" err="1">
                <a:solidFill>
                  <a:schemeClr val="bg2"/>
                </a:solidFill>
              </a:rPr>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p:txBody>
      </p:sp>
      <p:pic>
        <p:nvPicPr>
          <p:cNvPr id="35842" name="Picture 3" descr="Three N-cubes labeled from Q1 to Q3."/>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370279" y="4038600"/>
            <a:ext cx="4269330" cy="1773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55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sz="2200" b="1" dirty="0">
                <a:solidFill>
                  <a:schemeClr val="bg2"/>
                </a:solidFill>
              </a:rPr>
              <a:t>Definition:</a:t>
            </a:r>
            <a:r>
              <a:rPr lang="en-US" sz="2200" dirty="0">
                <a:solidFill>
                  <a:schemeClr val="bg2"/>
                </a:solidFill>
              </a:rPr>
              <a:t> </a:t>
            </a:r>
            <a:r>
              <a:rPr lang="en-US" sz="2200" dirty="0"/>
              <a:t>A simple graph </a:t>
            </a:r>
            <a:r>
              <a:rPr lang="en-US" sz="2200" i="1" dirty="0">
                <a:solidFill>
                  <a:srgbClr val="7030A0"/>
                </a:solidFill>
              </a:rPr>
              <a:t>G</a:t>
            </a:r>
            <a:r>
              <a:rPr lang="en-US" sz="2200" dirty="0"/>
              <a:t> is </a:t>
            </a:r>
            <a:r>
              <a:rPr lang="en-US" sz="2200" i="1" dirty="0">
                <a:solidFill>
                  <a:schemeClr val="bg2"/>
                </a:solidFill>
              </a:rPr>
              <a:t>bipartite</a:t>
            </a:r>
            <a:r>
              <a:rPr lang="en-US" sz="2200" dirty="0"/>
              <a:t> if </a:t>
            </a:r>
            <a:r>
              <a:rPr lang="en-US" sz="2200" i="1" dirty="0">
                <a:solidFill>
                  <a:srgbClr val="7030A0"/>
                </a:solidFill>
              </a:rPr>
              <a:t>V</a:t>
            </a:r>
            <a:r>
              <a:rPr lang="en-US" sz="2200" i="1" dirty="0"/>
              <a:t> </a:t>
            </a:r>
            <a:r>
              <a:rPr lang="en-US" sz="2200" dirty="0"/>
              <a:t>can be partitioned into </a:t>
            </a:r>
            <a:r>
              <a:rPr lang="en-US" sz="2200" dirty="0">
                <a:solidFill>
                  <a:schemeClr val="bg2"/>
                </a:solidFill>
              </a:rPr>
              <a:t>two disjoint subsets </a:t>
            </a:r>
            <a:r>
              <a:rPr lang="en-US" sz="2200" i="1" dirty="0">
                <a:solidFill>
                  <a:srgbClr val="7030A0"/>
                </a:solidFill>
              </a:rPr>
              <a:t>V</a:t>
            </a:r>
            <a:r>
              <a:rPr lang="en-US" sz="2200" i="1" baseline="-25000" dirty="0">
                <a:solidFill>
                  <a:srgbClr val="7030A0"/>
                </a:solidFill>
              </a:rPr>
              <a:t>1</a:t>
            </a:r>
            <a:r>
              <a:rPr lang="en-US" sz="2200" i="1" dirty="0"/>
              <a:t> </a:t>
            </a:r>
            <a:r>
              <a:rPr lang="en-US" sz="2200" dirty="0"/>
              <a:t>and </a:t>
            </a:r>
            <a:r>
              <a:rPr lang="en-US" sz="2200" i="1" dirty="0">
                <a:solidFill>
                  <a:srgbClr val="7030A0"/>
                </a:solidFill>
              </a:rPr>
              <a:t>V</a:t>
            </a:r>
            <a:r>
              <a:rPr lang="en-US" sz="2200" i="1" baseline="-25000" dirty="0">
                <a:solidFill>
                  <a:srgbClr val="7030A0"/>
                </a:solidFill>
              </a:rPr>
              <a:t>2</a:t>
            </a:r>
            <a:r>
              <a:rPr lang="en-US" sz="2200" dirty="0"/>
              <a:t> such that every edge connects a vertex in </a:t>
            </a:r>
            <a:r>
              <a:rPr lang="en-US" sz="2200" i="1" dirty="0"/>
              <a:t>V</a:t>
            </a:r>
            <a:r>
              <a:rPr lang="en-US" sz="2200" i="1" baseline="-25000" dirty="0"/>
              <a:t>1</a:t>
            </a:r>
            <a:r>
              <a:rPr lang="en-US" sz="2200" dirty="0"/>
              <a:t> and a vertex in </a:t>
            </a:r>
            <a:r>
              <a:rPr lang="en-US" sz="2200" i="1" dirty="0"/>
              <a:t>V</a:t>
            </a:r>
            <a:r>
              <a:rPr lang="en-US" sz="2200" i="1" baseline="-25000" dirty="0"/>
              <a:t>2</a:t>
            </a:r>
            <a:r>
              <a:rPr lang="en-US" sz="2200" dirty="0"/>
              <a:t>. In other words, there are no edges which connect two vertices in </a:t>
            </a:r>
            <a:r>
              <a:rPr lang="en-US" sz="2200" i="1" dirty="0"/>
              <a:t>V</a:t>
            </a:r>
            <a:r>
              <a:rPr lang="en-US" sz="2200" i="1" baseline="-25000" dirty="0"/>
              <a:t>1</a:t>
            </a:r>
            <a:r>
              <a:rPr lang="en-US" sz="2200" dirty="0"/>
              <a:t> or in </a:t>
            </a:r>
            <a:r>
              <a:rPr lang="en-US" sz="2200" i="1" dirty="0"/>
              <a:t>V</a:t>
            </a:r>
            <a:r>
              <a:rPr lang="en-US" sz="2200" i="1" baseline="-25000" dirty="0"/>
              <a:t>2</a:t>
            </a:r>
            <a:r>
              <a:rPr lang="en-US" sz="2200" dirty="0"/>
              <a:t>.</a:t>
            </a:r>
          </a:p>
          <a:p>
            <a:r>
              <a:rPr lang="en-US" sz="2200" dirty="0"/>
              <a:t>It is not hard to show that an equivalent definition of a bipartite graph is a graph where it is possible to color the vertices red or blue so that no two adjacent vertices are the same color.</a:t>
            </a:r>
            <a:endParaRPr lang="en-IN" sz="2200" dirty="0"/>
          </a:p>
        </p:txBody>
      </p:sp>
      <p:sp>
        <p:nvSpPr>
          <p:cNvPr id="4" name="Content Placeholder 3"/>
          <p:cNvSpPr>
            <a:spLocks noGrp="1"/>
          </p:cNvSpPr>
          <p:nvPr>
            <p:ph idx="13"/>
          </p:nvPr>
        </p:nvSpPr>
        <p:spPr>
          <a:xfrm>
            <a:off x="381000" y="4657344"/>
            <a:ext cx="1066800" cy="685800"/>
          </a:xfrm>
        </p:spPr>
        <p:txBody>
          <a:bodyPr/>
          <a:lstStyle/>
          <a:p>
            <a:r>
              <a:rPr lang="en-US" sz="1800" i="1" dirty="0"/>
              <a:t>G</a:t>
            </a:r>
            <a:r>
              <a:rPr lang="en-US" sz="1800" dirty="0"/>
              <a:t> is bipartite</a:t>
            </a:r>
          </a:p>
        </p:txBody>
      </p:sp>
      <p:pic>
        <p:nvPicPr>
          <p:cNvPr id="10"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679448" y="4343400"/>
            <a:ext cx="4718303" cy="17617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6629400" y="4352544"/>
            <a:ext cx="1908000" cy="1752600"/>
          </a:xfrm>
        </p:spPr>
        <p:txBody>
          <a:bodyPr/>
          <a:lstStyle/>
          <a:p>
            <a:r>
              <a:rPr lang="en-US" sz="1800" i="1" dirty="0"/>
              <a:t>H</a:t>
            </a:r>
            <a:r>
              <a:rPr lang="en-US" sz="1800" dirty="0"/>
              <a:t> is not bipartite</a:t>
            </a:r>
            <a:br>
              <a:rPr lang="en-US" sz="1800" dirty="0"/>
            </a:br>
            <a:r>
              <a:rPr lang="en-US" sz="1800" dirty="0"/>
              <a:t>since if we color </a:t>
            </a:r>
            <a:r>
              <a:rPr lang="en-US" sz="1800" i="1" dirty="0"/>
              <a:t>a</a:t>
            </a:r>
            <a:r>
              <a:rPr lang="en-US" sz="1800" dirty="0"/>
              <a:t> red, then the adjacent vertices </a:t>
            </a:r>
            <a:r>
              <a:rPr lang="en-US" sz="1800" i="1" dirty="0"/>
              <a:t>f</a:t>
            </a:r>
            <a:r>
              <a:rPr lang="en-US" sz="1800" dirty="0"/>
              <a:t> and </a:t>
            </a:r>
            <a:r>
              <a:rPr lang="en-US" sz="1800" i="1" dirty="0"/>
              <a:t>b</a:t>
            </a:r>
            <a:r>
              <a:rPr lang="en-US" sz="1800" dirty="0"/>
              <a:t> must both be blue.</a:t>
            </a:r>
          </a:p>
        </p:txBody>
      </p:sp>
    </p:spTree>
    <p:extLst>
      <p:ext uri="{BB962C8B-B14F-4D97-AF65-F5344CB8AC3E}">
        <p14:creationId xmlns:p14="http://schemas.microsoft.com/office/powerpoint/2010/main" val="4014932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568000" cy="13716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latin typeface="Cambria" pitchFamily="18" charset="0"/>
              </a:rPr>
              <a:t>6</a:t>
            </a:r>
            <a:r>
              <a:rPr lang="en-US" sz="2400" dirty="0"/>
              <a:t> is bipartite.</a:t>
            </a:r>
          </a:p>
          <a:p>
            <a:pPr>
              <a:spcBef>
                <a:spcPts val="0"/>
              </a:spcBef>
            </a:pPr>
            <a:r>
              <a:rPr lang="en-US" sz="2400" b="1" dirty="0">
                <a:solidFill>
                  <a:schemeClr val="bg2"/>
                </a:solidFill>
              </a:rPr>
              <a:t>Solution</a:t>
            </a:r>
            <a:r>
              <a:rPr lang="en-US" sz="2400" dirty="0">
                <a:solidFill>
                  <a:schemeClr val="bg2"/>
                </a:solidFill>
              </a:rPr>
              <a:t>: </a:t>
            </a:r>
            <a:r>
              <a:rPr lang="en-US" sz="2400" dirty="0"/>
              <a:t>We can partition the vertex set into </a:t>
            </a:r>
            <a:r>
              <a:rPr lang="en-US" sz="2400" i="1" dirty="0"/>
              <a:t>V</a:t>
            </a:r>
            <a:r>
              <a:rPr lang="en-US" sz="2400" baseline="-25000" dirty="0">
                <a:latin typeface="Cambria" pitchFamily="18" charset="0"/>
              </a:rPr>
              <a:t>1</a:t>
            </a:r>
            <a:r>
              <a:rPr lang="en-US" sz="2400" dirty="0"/>
              <a:t> = {</a:t>
            </a:r>
            <a:r>
              <a:rPr lang="en-US" sz="2400" i="1" dirty="0"/>
              <a:t>v</a:t>
            </a:r>
            <a:r>
              <a:rPr lang="en-US" sz="2400" baseline="-25000" dirty="0">
                <a:latin typeface="Cambria" pitchFamily="18" charset="0"/>
              </a:rPr>
              <a:t>1</a:t>
            </a:r>
            <a:r>
              <a:rPr lang="en-US" sz="2400" dirty="0"/>
              <a:t>, </a:t>
            </a:r>
            <a:r>
              <a:rPr lang="en-US" sz="2400" i="1" dirty="0"/>
              <a:t>v</a:t>
            </a:r>
            <a:r>
              <a:rPr lang="en-US" sz="2400" baseline="-25000" dirty="0">
                <a:latin typeface="Cambria" pitchFamily="18" charset="0"/>
              </a:rPr>
              <a:t>3</a:t>
            </a:r>
            <a:r>
              <a:rPr lang="en-US" sz="2400" dirty="0"/>
              <a:t>, </a:t>
            </a:r>
            <a:r>
              <a:rPr lang="en-US" sz="2400" i="1" dirty="0"/>
              <a:t>v</a:t>
            </a:r>
            <a:r>
              <a:rPr lang="en-US" sz="2400" baseline="-25000" dirty="0">
                <a:latin typeface="Cambria" pitchFamily="18" charset="0"/>
              </a:rPr>
              <a:t>5</a:t>
            </a:r>
            <a:r>
              <a:rPr lang="en-US" sz="2400" dirty="0"/>
              <a:t>} and </a:t>
            </a:r>
            <a:r>
              <a:rPr lang="en-US" sz="2400" i="1" dirty="0"/>
              <a:t>V</a:t>
            </a:r>
            <a:r>
              <a:rPr lang="en-US" sz="2400" baseline="-25000" dirty="0">
                <a:latin typeface="Cambria" pitchFamily="18" charset="0"/>
              </a:rPr>
              <a:t>2</a:t>
            </a:r>
            <a:r>
              <a:rPr lang="en-US" sz="2400" dirty="0"/>
              <a:t> = {</a:t>
            </a:r>
            <a:r>
              <a:rPr lang="en-US" sz="2400" i="1" dirty="0"/>
              <a:t>v</a:t>
            </a:r>
            <a:r>
              <a:rPr lang="en-US" sz="2400" baseline="-25000" dirty="0">
                <a:latin typeface="Cambria" pitchFamily="18" charset="0"/>
              </a:rPr>
              <a:t>2</a:t>
            </a:r>
            <a:r>
              <a:rPr lang="en-US" sz="2400" dirty="0"/>
              <a:t>, </a:t>
            </a:r>
            <a:r>
              <a:rPr lang="en-US" sz="2400" i="1" dirty="0"/>
              <a:t>v</a:t>
            </a:r>
            <a:r>
              <a:rPr lang="en-US" sz="2400" baseline="-25000" dirty="0">
                <a:latin typeface="Cambria" pitchFamily="18" charset="0"/>
              </a:rPr>
              <a:t>4</a:t>
            </a:r>
            <a:r>
              <a:rPr lang="en-US" sz="2400" dirty="0"/>
              <a:t>, </a:t>
            </a:r>
            <a:r>
              <a:rPr lang="en-US" sz="2400" i="1" dirty="0"/>
              <a:t>v</a:t>
            </a:r>
            <a:r>
              <a:rPr lang="en-US" sz="2400" baseline="-25000" dirty="0">
                <a:latin typeface="Cambria" pitchFamily="18" charset="0"/>
              </a:rPr>
              <a:t>6</a:t>
            </a:r>
            <a:r>
              <a:rPr lang="en-US" sz="2400" dirty="0"/>
              <a:t>} so that every edge of </a:t>
            </a:r>
            <a:r>
              <a:rPr lang="en-US" sz="2400" i="1" dirty="0"/>
              <a:t>C</a:t>
            </a:r>
            <a:r>
              <a:rPr lang="en-US" sz="2400" baseline="-25000" dirty="0">
                <a:latin typeface="Cambria" pitchFamily="18" charset="0"/>
              </a:rPr>
              <a:t>6</a:t>
            </a:r>
            <a:r>
              <a:rPr lang="en-US" sz="2400" dirty="0"/>
              <a:t> connects a vertex in </a:t>
            </a:r>
            <a:r>
              <a:rPr lang="en-US" sz="2400" i="1" dirty="0"/>
              <a:t>V</a:t>
            </a:r>
            <a:r>
              <a:rPr lang="en-US" sz="2400" baseline="-25000" dirty="0">
                <a:latin typeface="Cambria" pitchFamily="18" charset="0"/>
              </a:rPr>
              <a:t>1</a:t>
            </a:r>
            <a:r>
              <a:rPr lang="en-US" sz="2400" dirty="0"/>
              <a:t> and </a:t>
            </a:r>
            <a:r>
              <a:rPr lang="en-US" sz="2400" i="1" dirty="0"/>
              <a:t>V</a:t>
            </a:r>
            <a:r>
              <a:rPr lang="en-US" sz="2400" baseline="-25000" dirty="0">
                <a:latin typeface="Cambria" pitchFamily="18" charset="0"/>
              </a:rPr>
              <a:t>2</a:t>
            </a:r>
            <a:r>
              <a:rPr lang="en-US" sz="2400" dirty="0"/>
              <a:t> .</a:t>
            </a:r>
          </a:p>
        </p:txBody>
      </p:sp>
      <p:pic>
        <p:nvPicPr>
          <p:cNvPr id="11"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15847" y="2998905"/>
            <a:ext cx="4389553" cy="11683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 bipartite graph with 6 vertices. Vertices V1, V3, and V5 are in circle V1. Vertices V2, V4, and V6 are in circle V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701726" y="2971800"/>
            <a:ext cx="2604074" cy="109390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p:cNvSpPr>
            <a:spLocks noGrp="1"/>
          </p:cNvSpPr>
          <p:nvPr>
            <p:ph idx="15"/>
          </p:nvPr>
        </p:nvSpPr>
        <p:spPr>
          <a:xfrm>
            <a:off x="457200" y="4461000"/>
            <a:ext cx="8424000" cy="20160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t>3</a:t>
            </a:r>
            <a:r>
              <a:rPr lang="en-US" sz="2400" dirty="0"/>
              <a:t> is not bipartite.</a:t>
            </a:r>
          </a:p>
          <a:p>
            <a:pPr>
              <a:spcBef>
                <a:spcPts val="0"/>
              </a:spcBef>
            </a:pPr>
            <a:r>
              <a:rPr lang="en-US" sz="2400" b="1" dirty="0">
                <a:solidFill>
                  <a:schemeClr val="bg2"/>
                </a:solidFill>
              </a:rPr>
              <a:t>Solution</a:t>
            </a:r>
            <a:r>
              <a:rPr lang="en-US" sz="2400" dirty="0">
                <a:solidFill>
                  <a:schemeClr val="bg2"/>
                </a:solidFill>
              </a:rPr>
              <a:t>: </a:t>
            </a:r>
            <a:r>
              <a:rPr lang="en-US" sz="2400" dirty="0"/>
              <a:t>If we divide the vertex set of </a:t>
            </a:r>
            <a:r>
              <a:rPr lang="en-US" sz="2400" i="1" dirty="0"/>
              <a:t>C</a:t>
            </a:r>
            <a:r>
              <a:rPr lang="en-US" sz="2400" baseline="-25000" dirty="0">
                <a:ea typeface="Cambria Math" pitchFamily="18" charset="0"/>
              </a:rPr>
              <a:t>3</a:t>
            </a:r>
            <a:r>
              <a:rPr lang="en-US" sz="2400" dirty="0"/>
              <a:t> into two nonempty sets, one of the two must contain two vertices. But in </a:t>
            </a:r>
            <a:r>
              <a:rPr lang="en-US" sz="2400" i="1" dirty="0"/>
              <a:t>C</a:t>
            </a:r>
            <a:r>
              <a:rPr lang="en-US" sz="2400" baseline="-25000" dirty="0">
                <a:ea typeface="Cambria Math" pitchFamily="18" charset="0"/>
              </a:rPr>
              <a:t>3</a:t>
            </a:r>
            <a:r>
              <a:rPr lang="en-US" sz="2400" dirty="0"/>
              <a:t> every vertex is connected to every other vertex. Therefore, the two vertices in the same partition are connected. Hence, </a:t>
            </a:r>
            <a:r>
              <a:rPr lang="en-US" sz="2400" i="1" dirty="0"/>
              <a:t>C</a:t>
            </a:r>
            <a:r>
              <a:rPr lang="en-US" sz="2400" baseline="-25000" dirty="0">
                <a:ea typeface="Cambria Math" pitchFamily="18" charset="0"/>
              </a:rPr>
              <a:t>3</a:t>
            </a:r>
            <a:r>
              <a:rPr lang="en-US" sz="2400" dirty="0"/>
              <a:t> is not bipartite.</a:t>
            </a:r>
          </a:p>
        </p:txBody>
      </p:sp>
    </p:spTree>
    <p:extLst>
      <p:ext uri="{BB962C8B-B14F-4D97-AF65-F5344CB8AC3E}">
        <p14:creationId xmlns:p14="http://schemas.microsoft.com/office/powerpoint/2010/main" val="1408540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Bipartite Graphs</a:t>
            </a:r>
            <a:br>
              <a:rPr lang="en-IN" dirty="0"/>
            </a:br>
            <a:r>
              <a:rPr lang="zh-CN" altLang="en-US" dirty="0"/>
              <a:t>完全二分图</a:t>
            </a:r>
            <a:endParaRPr lang="en-IN" dirty="0"/>
          </a:p>
        </p:txBody>
      </p:sp>
      <p:sp>
        <p:nvSpPr>
          <p:cNvPr id="3" name="Content Placeholder 2"/>
          <p:cNvSpPr>
            <a:spLocks noGrp="1"/>
          </p:cNvSpPr>
          <p:nvPr>
            <p:ph idx="1"/>
          </p:nvPr>
        </p:nvSpPr>
        <p:spPr>
          <a:xfrm>
            <a:off x="457200" y="1295400"/>
            <a:ext cx="8496000" cy="2514600"/>
          </a:xfrm>
        </p:spPr>
        <p:txBody>
          <a:bodyPr/>
          <a:lstStyle/>
          <a:p>
            <a:r>
              <a:rPr lang="en-US" sz="2800" b="1" dirty="0">
                <a:solidFill>
                  <a:schemeClr val="bg2"/>
                </a:solidFill>
              </a:rPr>
              <a:t>Definition:</a:t>
            </a:r>
            <a:r>
              <a:rPr lang="en-US" sz="2800" dirty="0">
                <a:solidFill>
                  <a:schemeClr val="bg2"/>
                </a:solidFill>
              </a:rPr>
              <a:t> </a:t>
            </a:r>
            <a:r>
              <a:rPr lang="en-US" sz="2800" dirty="0"/>
              <a:t>A </a:t>
            </a:r>
            <a:r>
              <a:rPr lang="en-US" sz="2800" i="1" dirty="0">
                <a:solidFill>
                  <a:schemeClr val="bg2"/>
                </a:solidFill>
              </a:rPr>
              <a:t>complete bipartite graph </a:t>
            </a:r>
            <a:r>
              <a:rPr lang="en-US" sz="2800" i="1" dirty="0" err="1">
                <a:solidFill>
                  <a:srgbClr val="C00000"/>
                </a:solidFill>
              </a:rPr>
              <a:t>K</a:t>
            </a:r>
            <a:r>
              <a:rPr lang="en-US" sz="2800" i="1" baseline="-25000" dirty="0" err="1">
                <a:solidFill>
                  <a:srgbClr val="C00000"/>
                </a:solidFill>
              </a:rPr>
              <a:t>m,n</a:t>
            </a:r>
            <a:r>
              <a:rPr lang="en-US" sz="2800" dirty="0">
                <a:solidFill>
                  <a:srgbClr val="C00000"/>
                </a:solidFill>
              </a:rPr>
              <a:t> </a:t>
            </a:r>
            <a:r>
              <a:rPr lang="en-US" sz="2800" dirty="0"/>
              <a:t>is a graph that has its vertex set partitioned into two subsets </a:t>
            </a:r>
            <a:r>
              <a:rPr lang="en-US" sz="2800" i="1" dirty="0"/>
              <a:t>V</a:t>
            </a:r>
            <a:r>
              <a:rPr lang="en-US" sz="2800" baseline="-25000" dirty="0">
                <a:ea typeface="Cambria Math" pitchFamily="18" charset="0"/>
              </a:rPr>
              <a:t>1</a:t>
            </a:r>
            <a:r>
              <a:rPr lang="en-US" sz="2800" dirty="0"/>
              <a:t> of size </a:t>
            </a:r>
            <a:r>
              <a:rPr lang="en-US" sz="2800" i="1" dirty="0"/>
              <a:t>m</a:t>
            </a:r>
            <a:r>
              <a:rPr lang="en-US" sz="2800" dirty="0"/>
              <a:t> and </a:t>
            </a:r>
            <a:r>
              <a:rPr lang="en-US" sz="2800" i="1" dirty="0"/>
              <a:t>V</a:t>
            </a:r>
            <a:r>
              <a:rPr lang="en-US" sz="2800" baseline="-25000" dirty="0">
                <a:ea typeface="Cambria Math" pitchFamily="18" charset="0"/>
              </a:rPr>
              <a:t>2</a:t>
            </a:r>
            <a:r>
              <a:rPr lang="en-US" sz="2800" dirty="0"/>
              <a:t> of size </a:t>
            </a:r>
            <a:r>
              <a:rPr lang="en-US" sz="2800" i="1" dirty="0"/>
              <a:t>n</a:t>
            </a:r>
            <a:r>
              <a:rPr lang="en-US" sz="2800" dirty="0"/>
              <a:t> such that there is an edge from every vertex in </a:t>
            </a:r>
            <a:r>
              <a:rPr lang="en-US" sz="2800" i="1" dirty="0"/>
              <a:t>V</a:t>
            </a:r>
            <a:r>
              <a:rPr lang="en-US" sz="2800" baseline="-25000" dirty="0">
                <a:ea typeface="Cambria Math" pitchFamily="18" charset="0"/>
              </a:rPr>
              <a:t>1</a:t>
            </a:r>
            <a:r>
              <a:rPr lang="en-US" sz="2800" dirty="0"/>
              <a:t> to every vertex in </a:t>
            </a:r>
            <a:r>
              <a:rPr lang="en-US" sz="2800" i="1" dirty="0"/>
              <a:t>V</a:t>
            </a:r>
            <a:r>
              <a:rPr lang="en-US" sz="2800" baseline="-25000" dirty="0">
                <a:ea typeface="Cambria Math" pitchFamily="18" charset="0"/>
              </a:rPr>
              <a:t>2</a:t>
            </a:r>
            <a:r>
              <a:rPr lang="en-US" sz="2800" i="1" dirty="0"/>
              <a:t>.</a:t>
            </a:r>
          </a:p>
          <a:p>
            <a:r>
              <a:rPr lang="en-US" sz="2800" b="1" dirty="0">
                <a:solidFill>
                  <a:schemeClr val="bg2"/>
                </a:solidFill>
              </a:rPr>
              <a:t>Example</a:t>
            </a:r>
            <a:r>
              <a:rPr lang="en-US" sz="2800" dirty="0">
                <a:solidFill>
                  <a:schemeClr val="bg2"/>
                </a:solidFill>
              </a:rPr>
              <a:t>: </a:t>
            </a:r>
            <a:r>
              <a:rPr lang="en-US" sz="2800" dirty="0"/>
              <a:t>We display four complete bipartite graphs here.</a:t>
            </a:r>
          </a:p>
        </p:txBody>
      </p:sp>
      <p:pic>
        <p:nvPicPr>
          <p:cNvPr id="7" name="Picture 3" descr="Four complete bipartite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56520" y="4038600"/>
            <a:ext cx="5630961" cy="240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139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and Matchings</a:t>
            </a:r>
            <a:br>
              <a:rPr lang="en-IN" dirty="0"/>
            </a:br>
            <a:r>
              <a:rPr lang="zh-CN" altLang="en-US" dirty="0"/>
              <a:t>二分图和匹配</a:t>
            </a:r>
            <a:endParaRPr lang="en-IN" dirty="0"/>
          </a:p>
        </p:txBody>
      </p:sp>
      <p:sp>
        <p:nvSpPr>
          <p:cNvPr id="3" name="Content Placeholder 2"/>
          <p:cNvSpPr>
            <a:spLocks noGrp="1"/>
          </p:cNvSpPr>
          <p:nvPr>
            <p:ph idx="1"/>
          </p:nvPr>
        </p:nvSpPr>
        <p:spPr>
          <a:xfrm>
            <a:off x="457200" y="1295400"/>
            <a:ext cx="8388000" cy="1908000"/>
          </a:xfrm>
        </p:spPr>
        <p:txBody>
          <a:bodyPr/>
          <a:lstStyle/>
          <a:p>
            <a:pPr>
              <a:spcBef>
                <a:spcPts val="600"/>
              </a:spcBef>
            </a:pPr>
            <a:r>
              <a:rPr lang="en-US" sz="2200" dirty="0"/>
              <a:t>Bipartite graphs are used to model applications that involve matching the elements of one set to elements in another, for example:</a:t>
            </a:r>
          </a:p>
          <a:p>
            <a:pPr>
              <a:spcBef>
                <a:spcPts val="600"/>
              </a:spcBef>
            </a:pPr>
            <a:r>
              <a:rPr lang="en-US" sz="2200" i="1" dirty="0">
                <a:solidFill>
                  <a:srgbClr val="C00000"/>
                </a:solidFill>
              </a:rPr>
              <a:t>Job assignments </a:t>
            </a:r>
            <a:r>
              <a:rPr lang="en-US" sz="2200" dirty="0"/>
              <a:t>- vertices represent the jobs and the employees, edges link employees with those jobs they have been trained to do. A common goal is to match jobs to employees so that the most jobs are done.</a:t>
            </a:r>
          </a:p>
        </p:txBody>
      </p:sp>
      <p:pic>
        <p:nvPicPr>
          <p:cNvPr id="8" name="Picture 3" descr="Two bipartite graphs, A and B, with 8 vertices eac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746930" y="3962400"/>
            <a:ext cx="5650139" cy="1327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040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1</a:t>
            </a:r>
          </a:p>
        </p:txBody>
      </p:sp>
      <p:sp>
        <p:nvSpPr>
          <p:cNvPr id="3" name="Content Placeholder 2"/>
          <p:cNvSpPr>
            <a:spLocks noGrp="1"/>
          </p:cNvSpPr>
          <p:nvPr>
            <p:ph idx="1"/>
          </p:nvPr>
        </p:nvSpPr>
        <p:spPr>
          <a:xfrm>
            <a:off x="457200" y="1295400"/>
            <a:ext cx="8229600" cy="5257800"/>
          </a:xfrm>
        </p:spPr>
        <p:txBody>
          <a:bodyPr/>
          <a:lstStyle/>
          <a:p>
            <a:pPr>
              <a:spcBef>
                <a:spcPts val="1800"/>
              </a:spcBef>
            </a:pPr>
            <a:r>
              <a:rPr lang="en-US" sz="2400" b="1" dirty="0">
                <a:solidFill>
                  <a:srgbClr val="C00000"/>
                </a:solidFill>
              </a:rPr>
              <a:t>Definition: </a:t>
            </a:r>
            <a:r>
              <a:rPr lang="en-US" sz="2400" dirty="0"/>
              <a:t>A </a:t>
            </a:r>
            <a:r>
              <a:rPr lang="en-US" sz="2400" i="1" dirty="0">
                <a:solidFill>
                  <a:srgbClr val="C00000"/>
                </a:solidFill>
              </a:rPr>
              <a:t>subgraph</a:t>
            </a:r>
            <a:r>
              <a:rPr lang="en-US" sz="2400" dirty="0"/>
              <a:t> (</a:t>
            </a:r>
            <a:r>
              <a:rPr lang="zh-CN" altLang="en-US" sz="2400" dirty="0"/>
              <a:t>子图</a:t>
            </a:r>
            <a:r>
              <a:rPr lang="en-US" sz="2400" dirty="0"/>
              <a:t>) </a:t>
            </a:r>
            <a:r>
              <a:rPr lang="en-US" sz="2400" i="1" dirty="0"/>
              <a:t>of a graph  G</a:t>
            </a:r>
            <a:r>
              <a:rPr lang="en-US" sz="2400" dirty="0"/>
              <a:t> = (</a:t>
            </a:r>
            <a:r>
              <a:rPr lang="en-US" sz="2400" i="1" dirty="0"/>
              <a:t>V</a:t>
            </a:r>
            <a:r>
              <a:rPr lang="en-US" sz="2400" dirty="0"/>
              <a:t>,</a:t>
            </a:r>
            <a:r>
              <a:rPr lang="en-US" sz="2400" i="1" dirty="0"/>
              <a:t>E</a:t>
            </a:r>
            <a:r>
              <a:rPr lang="en-US" sz="2400" dirty="0"/>
              <a:t>)  is a graph </a:t>
            </a:r>
            <a:r>
              <a:rPr lang="en-US" sz="2400" dirty="0">
                <a:solidFill>
                  <a:srgbClr val="C00000"/>
                </a:solidFill>
              </a:rPr>
              <a:t>(</a:t>
            </a:r>
            <a:r>
              <a:rPr lang="en-US" sz="2400" i="1" dirty="0">
                <a:solidFill>
                  <a:srgbClr val="C00000"/>
                </a:solidFill>
              </a:rPr>
              <a:t>W</a:t>
            </a:r>
            <a:r>
              <a:rPr lang="en-US" sz="2400" dirty="0">
                <a:solidFill>
                  <a:srgbClr val="C00000"/>
                </a:solidFill>
              </a:rPr>
              <a:t>,</a:t>
            </a:r>
            <a:r>
              <a:rPr lang="en-US" sz="2400" i="1" dirty="0">
                <a:solidFill>
                  <a:srgbClr val="C00000"/>
                </a:solidFill>
              </a:rPr>
              <a:t>F</a:t>
            </a:r>
            <a:r>
              <a:rPr lang="en-US" sz="2400" dirty="0">
                <a:solidFill>
                  <a:srgbClr val="C00000"/>
                </a:solidFill>
              </a:rPr>
              <a:t>)</a:t>
            </a:r>
            <a:r>
              <a:rPr lang="en-US" sz="2400" dirty="0"/>
              <a:t>,  where  </a:t>
            </a:r>
            <a:r>
              <a:rPr lang="en-US" sz="2400" i="1" dirty="0">
                <a:solidFill>
                  <a:srgbClr val="C00000"/>
                </a:solidFill>
              </a:rPr>
              <a:t>W</a:t>
            </a:r>
            <a:r>
              <a:rPr lang="en-US" sz="2400" dirty="0">
                <a:solidFill>
                  <a:srgbClr val="C00000"/>
                </a:solidFill>
              </a:rPr>
              <a:t> </a:t>
            </a:r>
            <a:r>
              <a:rPr lang="en-US" sz="2400" dirty="0">
                <a:solidFill>
                  <a:srgbClr val="C00000"/>
                </a:solidFill>
                <a:ea typeface="Cambria Math"/>
              </a:rPr>
              <a:t>⊂ </a:t>
            </a:r>
            <a:r>
              <a:rPr lang="en-US" sz="2400" i="1" dirty="0">
                <a:solidFill>
                  <a:srgbClr val="C00000"/>
                </a:solidFill>
                <a:ea typeface="Cambria Math"/>
              </a:rPr>
              <a:t>V</a:t>
            </a:r>
            <a:r>
              <a:rPr lang="en-US" sz="2400" dirty="0">
                <a:solidFill>
                  <a:srgbClr val="C00000"/>
                </a:solidFill>
                <a:ea typeface="Cambria Math"/>
              </a:rPr>
              <a:t> </a:t>
            </a:r>
            <a:r>
              <a:rPr lang="en-US" sz="2400" dirty="0">
                <a:ea typeface="Cambria Math"/>
              </a:rPr>
              <a:t>and </a:t>
            </a:r>
            <a:r>
              <a:rPr lang="en-US" sz="2400" i="1" dirty="0">
                <a:solidFill>
                  <a:srgbClr val="C00000"/>
                </a:solidFill>
                <a:ea typeface="Cambria Math"/>
              </a:rPr>
              <a:t>F</a:t>
            </a:r>
            <a:r>
              <a:rPr lang="en-US" sz="2400" dirty="0">
                <a:solidFill>
                  <a:srgbClr val="C00000"/>
                </a:solidFill>
                <a:ea typeface="Cambria Math"/>
              </a:rPr>
              <a:t> ⊂ </a:t>
            </a:r>
            <a:r>
              <a:rPr lang="en-US" sz="2400" i="1" dirty="0">
                <a:solidFill>
                  <a:srgbClr val="C00000"/>
                </a:solidFill>
                <a:ea typeface="Cambria Math"/>
              </a:rPr>
              <a:t>E</a:t>
            </a:r>
            <a:r>
              <a:rPr lang="en-US" sz="2400" dirty="0">
                <a:ea typeface="Cambria Math"/>
              </a:rPr>
              <a:t>. A subgraph </a:t>
            </a:r>
            <a:r>
              <a:rPr lang="en-US" sz="2400" i="1" dirty="0">
                <a:ea typeface="Cambria Math"/>
              </a:rPr>
              <a:t>H</a:t>
            </a:r>
            <a:r>
              <a:rPr lang="en-US" sz="2400" dirty="0">
                <a:ea typeface="Cambria Math"/>
              </a:rPr>
              <a:t> of </a:t>
            </a:r>
            <a:r>
              <a:rPr lang="en-US" sz="2400" i="1" dirty="0">
                <a:ea typeface="Cambria Math"/>
              </a:rPr>
              <a:t>G</a:t>
            </a:r>
            <a:r>
              <a:rPr lang="en-US" sz="2400" dirty="0">
                <a:ea typeface="Cambria Math"/>
              </a:rPr>
              <a:t> is a proper subgraph of </a:t>
            </a:r>
            <a:r>
              <a:rPr lang="en-US" sz="2400" i="1" dirty="0">
                <a:ea typeface="Cambria Math"/>
              </a:rPr>
              <a:t>G</a:t>
            </a:r>
            <a:r>
              <a:rPr lang="en-US" sz="2400" dirty="0">
                <a:ea typeface="Cambria Math"/>
              </a:rPr>
              <a:t> if </a:t>
            </a:r>
            <a:r>
              <a:rPr lang="en-US" sz="2400" i="1" dirty="0">
                <a:ea typeface="Cambria Math"/>
              </a:rPr>
              <a:t>H</a:t>
            </a:r>
            <a:r>
              <a:rPr lang="en-US" sz="2400" dirty="0">
                <a:ea typeface="Cambria Math"/>
              </a:rPr>
              <a:t> </a:t>
            </a:r>
            <a:r>
              <a:rPr lang="en-US" sz="2400" i="1" dirty="0">
                <a:ea typeface="Cambria Math"/>
              </a:rPr>
              <a:t>≠ G.</a:t>
            </a:r>
          </a:p>
          <a:p>
            <a:pPr>
              <a:spcBef>
                <a:spcPts val="1800"/>
              </a:spcBef>
            </a:pPr>
            <a:r>
              <a:rPr lang="en-US" sz="2400" b="1" dirty="0">
                <a:solidFill>
                  <a:srgbClr val="C00000"/>
                </a:solidFill>
                <a:ea typeface="Cambria Math"/>
              </a:rPr>
              <a:t>Example</a:t>
            </a:r>
            <a:r>
              <a:rPr lang="en-US" sz="2400" dirty="0">
                <a:solidFill>
                  <a:srgbClr val="C00000"/>
                </a:solidFill>
                <a:ea typeface="Cambria Math"/>
              </a:rPr>
              <a:t>: </a:t>
            </a:r>
            <a:r>
              <a:rPr lang="en-US" sz="2400" dirty="0"/>
              <a:t>Here we show </a:t>
            </a:r>
            <a:r>
              <a:rPr lang="en-US" sz="2400" i="1" dirty="0"/>
              <a:t>K</a:t>
            </a:r>
            <a:r>
              <a:rPr lang="en-US" sz="2400" baseline="-25000" dirty="0"/>
              <a:t>5</a:t>
            </a:r>
            <a:r>
              <a:rPr lang="en-US" sz="2400" b="1" dirty="0"/>
              <a:t> </a:t>
            </a:r>
            <a:r>
              <a:rPr lang="en-US" sz="2400" dirty="0"/>
              <a:t>and                                                                                              one of its subgraphs.</a:t>
            </a:r>
            <a:endParaRPr lang="en-US" sz="2400" b="1" dirty="0"/>
          </a:p>
          <a:p>
            <a:pPr>
              <a:spcBef>
                <a:spcPts val="1800"/>
              </a:spcBef>
            </a:pPr>
            <a:r>
              <a:rPr lang="en-US" sz="2400" b="1" dirty="0">
                <a:solidFill>
                  <a:srgbClr val="C00000"/>
                </a:solidFill>
              </a:rPr>
              <a:t>Definition:</a:t>
            </a:r>
            <a:r>
              <a:rPr lang="en-US" sz="2400" dirty="0">
                <a:solidFill>
                  <a:srgbClr val="C00000"/>
                </a:solidFill>
              </a:rPr>
              <a:t>  </a:t>
            </a:r>
            <a:r>
              <a:rPr lang="en-US" sz="2400" dirty="0"/>
              <a:t>Let </a:t>
            </a:r>
            <a:r>
              <a:rPr lang="en-US" sz="2400" i="1" dirty="0"/>
              <a:t>G</a:t>
            </a:r>
            <a:r>
              <a:rPr lang="en-US" sz="2400" dirty="0"/>
              <a:t> = (</a:t>
            </a:r>
            <a:r>
              <a:rPr lang="en-US" sz="2400" i="1" dirty="0"/>
              <a:t>V</a:t>
            </a:r>
            <a:r>
              <a:rPr lang="en-US" sz="2400" dirty="0"/>
              <a:t>, </a:t>
            </a:r>
            <a:r>
              <a:rPr lang="en-US" sz="2400" i="1" dirty="0"/>
              <a:t>E</a:t>
            </a:r>
            <a:r>
              <a:rPr lang="en-US" sz="2400" dirty="0"/>
              <a:t>) be a simple graph.  The  </a:t>
            </a:r>
            <a:r>
              <a:rPr lang="en-US" sz="2400" i="1" dirty="0">
                <a:solidFill>
                  <a:srgbClr val="C00000"/>
                </a:solidFill>
              </a:rPr>
              <a:t>subgraph induced</a:t>
            </a:r>
            <a:r>
              <a:rPr lang="en-US" sz="2400" i="1" dirty="0"/>
              <a:t>  </a:t>
            </a:r>
            <a:r>
              <a:rPr lang="en-US" altLang="zh-CN" sz="2400" dirty="0"/>
              <a:t>(</a:t>
            </a:r>
            <a:r>
              <a:rPr lang="zh-CN" altLang="en-US" sz="2400" dirty="0"/>
              <a:t>导出子图</a:t>
            </a:r>
            <a:r>
              <a:rPr lang="en-US" altLang="zh-CN" sz="2400" dirty="0"/>
              <a:t>) </a:t>
            </a:r>
            <a:r>
              <a:rPr lang="en-US" sz="2400" dirty="0"/>
              <a:t>by a subset </a:t>
            </a:r>
            <a:r>
              <a:rPr lang="en-US" sz="2400" i="1" dirty="0"/>
              <a:t>W</a:t>
            </a:r>
            <a:r>
              <a:rPr lang="en-US" sz="2400" dirty="0"/>
              <a:t>  of the vertex set </a:t>
            </a:r>
            <a:r>
              <a:rPr lang="en-US" sz="2400" i="1" dirty="0"/>
              <a:t>V</a:t>
            </a:r>
            <a:r>
              <a:rPr lang="en-US" sz="2400" dirty="0"/>
              <a:t> is the graph </a:t>
            </a:r>
            <a:r>
              <a:rPr lang="en-US" sz="2400" i="1" dirty="0"/>
              <a:t> </a:t>
            </a:r>
            <a:r>
              <a:rPr lang="en-US" sz="2400" dirty="0"/>
              <a:t> (</a:t>
            </a:r>
            <a:r>
              <a:rPr lang="en-US" sz="2400" i="1" dirty="0"/>
              <a:t>W</a:t>
            </a:r>
            <a:r>
              <a:rPr lang="en-US" sz="2400" dirty="0"/>
              <a:t>,</a:t>
            </a:r>
            <a:r>
              <a:rPr lang="en-US" sz="2400" i="1" dirty="0"/>
              <a:t>F</a:t>
            </a:r>
            <a:r>
              <a:rPr lang="en-US" sz="2400" dirty="0"/>
              <a:t>),  where  the edge set </a:t>
            </a:r>
            <a:r>
              <a:rPr lang="en-US" sz="2400" i="1" dirty="0">
                <a:ea typeface="Cambria Math"/>
              </a:rPr>
              <a:t>F  </a:t>
            </a:r>
            <a:r>
              <a:rPr lang="en-US" sz="2400" dirty="0">
                <a:ea typeface="Cambria Math"/>
              </a:rPr>
              <a:t>contains an edge in </a:t>
            </a:r>
            <a:r>
              <a:rPr lang="en-US" sz="2400" i="1" dirty="0">
                <a:ea typeface="Cambria Math"/>
              </a:rPr>
              <a:t>E </a:t>
            </a:r>
            <a:r>
              <a:rPr lang="en-US" sz="2400" dirty="0">
                <a:ea typeface="Cambria Math"/>
              </a:rPr>
              <a:t>if and only if both endpoints are in </a:t>
            </a:r>
            <a:r>
              <a:rPr lang="en-US" sz="2400" i="1" dirty="0">
                <a:ea typeface="Cambria Math"/>
              </a:rPr>
              <a:t>W.</a:t>
            </a:r>
            <a:endParaRPr lang="en-US" sz="2400" b="1" dirty="0"/>
          </a:p>
          <a:p>
            <a:pPr>
              <a:spcBef>
                <a:spcPts val="1800"/>
              </a:spcBef>
            </a:pPr>
            <a:r>
              <a:rPr lang="en-US" sz="2400" b="1" dirty="0">
                <a:solidFill>
                  <a:srgbClr val="C00000"/>
                </a:solidFill>
                <a:ea typeface="Cambria Math"/>
              </a:rPr>
              <a:t>Example</a:t>
            </a:r>
            <a:r>
              <a:rPr lang="en-US" sz="2400" dirty="0">
                <a:solidFill>
                  <a:srgbClr val="C00000"/>
                </a:solidFill>
                <a:ea typeface="Cambria Math"/>
              </a:rPr>
              <a:t>: </a:t>
            </a:r>
            <a:r>
              <a:rPr lang="en-US" sz="2400" dirty="0">
                <a:ea typeface="Cambria Math"/>
              </a:rPr>
              <a:t>Here we show </a:t>
            </a:r>
            <a:r>
              <a:rPr lang="en-US" sz="2400" dirty="0"/>
              <a:t> </a:t>
            </a:r>
            <a:r>
              <a:rPr lang="en-US" sz="2400" i="1" dirty="0"/>
              <a:t>K</a:t>
            </a:r>
            <a:r>
              <a:rPr lang="en-US" sz="2400" baseline="-25000" dirty="0"/>
              <a:t>5  </a:t>
            </a:r>
            <a:r>
              <a:rPr lang="en-US" sz="2400" dirty="0"/>
              <a:t>and the</a:t>
            </a:r>
            <a:br>
              <a:rPr lang="en-US" sz="2400" dirty="0"/>
            </a:br>
            <a:r>
              <a:rPr lang="en-US" sz="2400" dirty="0"/>
              <a:t>subgraph induced by </a:t>
            </a:r>
            <a:r>
              <a:rPr lang="en-US" sz="2400" i="1" dirty="0"/>
              <a:t>W</a:t>
            </a:r>
            <a:r>
              <a:rPr lang="en-US" sz="2400" dirty="0"/>
              <a:t> = {</a:t>
            </a:r>
            <a:r>
              <a:rPr lang="en-US" sz="2400" i="1" dirty="0" err="1"/>
              <a:t>a,b,c,e</a:t>
            </a:r>
            <a:r>
              <a:rPr lang="en-US" sz="2400" dirty="0"/>
              <a:t>}.</a:t>
            </a:r>
            <a:endParaRPr lang="en-IN" sz="2400" dirty="0"/>
          </a:p>
        </p:txBody>
      </p:sp>
      <p:pic>
        <p:nvPicPr>
          <p:cNvPr id="8" name="Picture 3" descr="Two graph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2286000"/>
            <a:ext cx="2970000" cy="1330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graphs."/>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410200" y="5109412"/>
            <a:ext cx="2969643" cy="1330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380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2</a:t>
            </a:r>
          </a:p>
        </p:txBody>
      </p:sp>
      <p:sp>
        <p:nvSpPr>
          <p:cNvPr id="3" name="Content Placeholder 2"/>
          <p:cNvSpPr>
            <a:spLocks noGrp="1"/>
          </p:cNvSpPr>
          <p:nvPr>
            <p:ph idx="1"/>
          </p:nvPr>
        </p:nvSpPr>
        <p:spPr>
          <a:xfrm>
            <a:off x="457200" y="1295400"/>
            <a:ext cx="8458200" cy="2819400"/>
          </a:xfrm>
        </p:spPr>
        <p:txBody>
          <a:bodyPr/>
          <a:lstStyle/>
          <a:p>
            <a:r>
              <a:rPr lang="en-US" b="1" dirty="0">
                <a:solidFill>
                  <a:srgbClr val="C00000"/>
                </a:solidFill>
              </a:rPr>
              <a:t>Definition</a:t>
            </a:r>
            <a:r>
              <a:rPr lang="en-US" dirty="0">
                <a:solidFill>
                  <a:srgbClr val="C00000"/>
                </a:solidFill>
              </a:rPr>
              <a:t>: </a:t>
            </a:r>
            <a:r>
              <a:rPr lang="en-US" dirty="0"/>
              <a:t>The </a:t>
            </a:r>
            <a:r>
              <a:rPr lang="en-US" i="1" dirty="0">
                <a:solidFill>
                  <a:srgbClr val="C00000"/>
                </a:solidFill>
              </a:rPr>
              <a:t>union</a:t>
            </a:r>
            <a:r>
              <a:rPr lang="en-US" dirty="0"/>
              <a:t> (</a:t>
            </a:r>
            <a:r>
              <a:rPr lang="zh-CN" altLang="en-US" dirty="0"/>
              <a:t>并图</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r>
              <a:rPr lang="en-US" b="1" dirty="0">
                <a:solidFill>
                  <a:srgbClr val="C00000"/>
                </a:solidFill>
                <a:ea typeface="Cambria Math"/>
              </a:rPr>
              <a:t>Example</a:t>
            </a:r>
            <a:r>
              <a:rPr lang="en-US" dirty="0">
                <a:solidFill>
                  <a:srgbClr val="C00000"/>
                </a:solidFill>
                <a:latin typeface="Cambria Math"/>
                <a:ea typeface="Cambria Math"/>
              </a:rPr>
              <a:t>:</a:t>
            </a:r>
            <a:endParaRPr lang="en-US" dirty="0">
              <a:solidFill>
                <a:srgbClr val="C00000"/>
              </a:solidFill>
            </a:endParaRPr>
          </a:p>
        </p:txBody>
      </p:sp>
      <p:pic>
        <p:nvPicPr>
          <p:cNvPr id="7" name="Picture 3" descr="Three graphs labeled G1, G2, and G1 union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73080" y="4419600"/>
            <a:ext cx="6149430" cy="192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179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8000"/>
          </a:xfrm>
        </p:spPr>
        <p:txBody>
          <a:bodyPr/>
          <a:lstStyle/>
          <a:p>
            <a:r>
              <a:rPr lang="en-IN" sz="6000" dirty="0"/>
              <a:t>Representing Graphs and Graph Isomorphism</a:t>
            </a:r>
            <a:br>
              <a:rPr lang="en-IN" sz="6000" dirty="0"/>
            </a:br>
            <a:br>
              <a:rPr lang="en-IN" sz="1600" dirty="0"/>
            </a:br>
            <a:r>
              <a:rPr lang="zh-CN" altLang="en-US" sz="5400" dirty="0"/>
              <a:t>图的表示与图的同构</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10.3</a:t>
            </a:r>
          </a:p>
        </p:txBody>
      </p:sp>
    </p:spTree>
    <p:extLst>
      <p:ext uri="{BB962C8B-B14F-4D97-AF65-F5344CB8AC3E}">
        <p14:creationId xmlns:p14="http://schemas.microsoft.com/office/powerpoint/2010/main" val="1168039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a:xfrm>
            <a:off x="762000" y="1295400"/>
            <a:ext cx="8321040" cy="4419600"/>
          </a:xfrm>
        </p:spPr>
        <p:txBody>
          <a:bodyPr/>
          <a:lstStyle/>
          <a:p>
            <a:pPr marL="457200" indent="-457200">
              <a:buFont typeface="Arial" panose="020B0604020202020204" pitchFamily="34" charset="0"/>
              <a:buChar char="•"/>
            </a:pPr>
            <a:r>
              <a:rPr lang="en-US" sz="2800" dirty="0"/>
              <a:t>Adjacency Lists</a:t>
            </a:r>
          </a:p>
          <a:p>
            <a:pPr marL="457200" indent="-457200">
              <a:buFont typeface="Arial" panose="020B0604020202020204" pitchFamily="34" charset="0"/>
              <a:buChar char="•"/>
            </a:pPr>
            <a:r>
              <a:rPr lang="en-US" sz="2800" dirty="0"/>
              <a:t>Adjacency Matrices</a:t>
            </a:r>
          </a:p>
          <a:p>
            <a:pPr marL="457200" indent="-457200">
              <a:buFont typeface="Arial" panose="020B0604020202020204" pitchFamily="34" charset="0"/>
              <a:buChar char="•"/>
            </a:pPr>
            <a:r>
              <a:rPr lang="en-US" sz="2800" dirty="0"/>
              <a:t>Incidence Matrices</a:t>
            </a:r>
          </a:p>
          <a:p>
            <a:pPr marL="457200" indent="-457200">
              <a:buFont typeface="Arial" panose="020B0604020202020204" pitchFamily="34" charset="0"/>
              <a:buChar char="•"/>
            </a:pPr>
            <a:r>
              <a:rPr lang="en-US" sz="2800" dirty="0"/>
              <a:t>Isomorphism of Graphs</a:t>
            </a:r>
          </a:p>
        </p:txBody>
      </p:sp>
    </p:spTree>
    <p:extLst>
      <p:ext uri="{BB962C8B-B14F-4D97-AF65-F5344CB8AC3E}">
        <p14:creationId xmlns:p14="http://schemas.microsoft.com/office/powerpoint/2010/main" val="1335088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Representing Graphs: Adjacency Lists</a:t>
            </a:r>
            <a:br>
              <a:rPr lang="en-IN" sz="4000" dirty="0"/>
            </a:br>
            <a:r>
              <a:rPr lang="zh-CN" altLang="en-US" sz="3600" dirty="0"/>
              <a:t>图的表示</a:t>
            </a:r>
            <a:r>
              <a:rPr lang="en-US" altLang="zh-CN" sz="3600" dirty="0"/>
              <a:t>: </a:t>
            </a:r>
            <a:r>
              <a:rPr lang="zh-CN" altLang="en-US" sz="3600" dirty="0"/>
              <a:t>邻接表</a:t>
            </a:r>
            <a:endParaRPr lang="en-IN" sz="4000" dirty="0"/>
          </a:p>
        </p:txBody>
      </p:sp>
      <p:sp>
        <p:nvSpPr>
          <p:cNvPr id="3" name="Content Placeholder 2"/>
          <p:cNvSpPr>
            <a:spLocks noGrp="1"/>
          </p:cNvSpPr>
          <p:nvPr>
            <p:ph idx="1"/>
          </p:nvPr>
        </p:nvSpPr>
        <p:spPr>
          <a:xfrm>
            <a:off x="457200" y="1295400"/>
            <a:ext cx="8316000" cy="1233528"/>
          </a:xfrm>
        </p:spPr>
        <p:txBody>
          <a:bodyPr/>
          <a:lstStyle/>
          <a:p>
            <a:r>
              <a:rPr lang="en-US" sz="2000" b="1" dirty="0">
                <a:solidFill>
                  <a:srgbClr val="C00000"/>
                </a:solidFill>
              </a:rPr>
              <a:t>Definition</a:t>
            </a:r>
            <a:r>
              <a:rPr lang="en-US" sz="2000" dirty="0">
                <a:solidFill>
                  <a:srgbClr val="C00000"/>
                </a:solidFill>
              </a:rPr>
              <a:t>: </a:t>
            </a:r>
            <a:r>
              <a:rPr lang="en-US" sz="2000" dirty="0"/>
              <a:t>An </a:t>
            </a:r>
            <a:r>
              <a:rPr lang="en-US" sz="2000" i="1" dirty="0">
                <a:solidFill>
                  <a:srgbClr val="C00000"/>
                </a:solidFill>
              </a:rPr>
              <a:t>adjacency list </a:t>
            </a:r>
            <a:r>
              <a:rPr lang="en-US" sz="2000" dirty="0"/>
              <a:t>can be used to represent a graph </a:t>
            </a:r>
            <a:r>
              <a:rPr lang="en-US" sz="2000" u="sng" dirty="0"/>
              <a:t>with no multiple edges </a:t>
            </a:r>
            <a:r>
              <a:rPr lang="en-US" sz="2000" dirty="0"/>
              <a:t>by specifying the vertices that are adjacent to each vertex of the graph.</a:t>
            </a:r>
          </a:p>
          <a:p>
            <a:r>
              <a:rPr lang="en-US" sz="2000" b="1" dirty="0">
                <a:solidFill>
                  <a:srgbClr val="C00000"/>
                </a:solidFill>
              </a:rPr>
              <a:t>Example</a:t>
            </a:r>
            <a:r>
              <a:rPr lang="en-US" sz="2000" dirty="0">
                <a:solidFill>
                  <a:srgbClr val="C00000"/>
                </a:solidFill>
              </a:rPr>
              <a:t>:</a:t>
            </a:r>
          </a:p>
        </p:txBody>
      </p:sp>
      <p:pic>
        <p:nvPicPr>
          <p:cNvPr id="9" name="Picture 3" descr="A graph with 5 vertices. A, B, C. D, and E. The graph has 6 edges. A B, A C, A E. C D, C E, and D 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821538" y="2163396"/>
            <a:ext cx="1680595" cy="1565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3"/>
          </p:nvPr>
        </p:nvSpPr>
        <p:spPr>
          <a:xfrm>
            <a:off x="324516" y="5029200"/>
            <a:ext cx="1447800" cy="468000"/>
          </a:xfrm>
        </p:spPr>
        <p:txBody>
          <a:bodyPr/>
          <a:lstStyle/>
          <a:p>
            <a:pPr lvl="0"/>
            <a:r>
              <a:rPr lang="en-US" sz="2000" b="1" dirty="0">
                <a:solidFill>
                  <a:srgbClr val="C00000"/>
                </a:solidFill>
              </a:rPr>
              <a:t>Example</a:t>
            </a:r>
            <a:r>
              <a:rPr lang="en-US" sz="2000" dirty="0">
                <a:solidFill>
                  <a:srgbClr val="C00000"/>
                </a:solidFill>
              </a:rPr>
              <a:t>:</a:t>
            </a:r>
          </a:p>
        </p:txBody>
      </p:sp>
      <p:pic>
        <p:nvPicPr>
          <p:cNvPr id="10" name="Picture 5" descr="A directed graph with 5 vertices. A, B, C, D, and 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1821538" y="4622093"/>
            <a:ext cx="1836162" cy="156876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6"/>
          <p:cNvSpPr>
            <a:spLocks noGrp="1"/>
          </p:cNvSpPr>
          <p:nvPr>
            <p:ph idx="16"/>
          </p:nvPr>
        </p:nvSpPr>
        <p:spPr>
          <a:xfrm>
            <a:off x="4430400" y="2112562"/>
            <a:ext cx="3960000" cy="252000"/>
          </a:xfrm>
          <a:solidFill>
            <a:srgbClr val="E1F3FF"/>
          </a:solidFill>
          <a:ln w="19050">
            <a:solidFill>
              <a:srgbClr val="04617B"/>
            </a:solidFill>
          </a:ln>
        </p:spPr>
        <p:txBody>
          <a:bodyPr anchor="ctr"/>
          <a:lstStyle/>
          <a:p>
            <a:r>
              <a:rPr lang="en-IN" sz="1400" b="1" dirty="0">
                <a:solidFill>
                  <a:srgbClr val="04617B"/>
                </a:solidFill>
              </a:rPr>
              <a:t>TABLE 1</a:t>
            </a:r>
            <a:r>
              <a:rPr lang="en-IN" sz="1400" dirty="0"/>
              <a:t> An Adjacency List for a Simple Graph.</a:t>
            </a:r>
          </a:p>
        </p:txBody>
      </p:sp>
      <p:graphicFrame>
        <p:nvGraphicFramePr>
          <p:cNvPr id="17" name="Table 7"/>
          <p:cNvGraphicFramePr>
            <a:graphicFrameLocks noGrp="1"/>
          </p:cNvGraphicFramePr>
          <p:nvPr>
            <p:extLst>
              <p:ext uri="{D42A27DB-BD31-4B8C-83A1-F6EECF244321}">
                <p14:modId xmlns:p14="http://schemas.microsoft.com/office/powerpoint/2010/main" val="3914324486"/>
              </p:ext>
            </p:extLst>
          </p:nvPr>
        </p:nvGraphicFramePr>
        <p:xfrm>
          <a:off x="4430400" y="2386800"/>
          <a:ext cx="3960000" cy="1728000"/>
        </p:xfrm>
        <a:graphic>
          <a:graphicData uri="http://schemas.openxmlformats.org/drawingml/2006/table">
            <a:tbl>
              <a:tblPr firstRow="1" bandRow="1" bandCol="1">
                <a:tableStyleId>{5C22544A-7EE6-4342-B048-85BDC9FD1C3A}</a:tableStyleId>
              </a:tblPr>
              <a:tblGrid>
                <a:gridCol w="1237500">
                  <a:extLst>
                    <a:ext uri="{9D8B030D-6E8A-4147-A177-3AD203B41FA5}">
                      <a16:colId xmlns:a16="http://schemas.microsoft.com/office/drawing/2014/main" val="2518304235"/>
                    </a:ext>
                  </a:extLst>
                </a:gridCol>
                <a:gridCol w="27225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Adjacent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a,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
        <p:nvSpPr>
          <p:cNvPr id="14" name="Content Placeholder 8"/>
          <p:cNvSpPr>
            <a:spLocks noGrp="1"/>
          </p:cNvSpPr>
          <p:nvPr>
            <p:ph idx="17"/>
          </p:nvPr>
        </p:nvSpPr>
        <p:spPr>
          <a:xfrm>
            <a:off x="4430400" y="4343400"/>
            <a:ext cx="4104000" cy="252000"/>
          </a:xfrm>
          <a:solidFill>
            <a:srgbClr val="E1F3FF"/>
          </a:solidFill>
          <a:ln w="19050">
            <a:solidFill>
              <a:srgbClr val="04617B"/>
            </a:solidFill>
          </a:ln>
        </p:spPr>
        <p:txBody>
          <a:bodyPr anchor="ctr"/>
          <a:lstStyle/>
          <a:p>
            <a:r>
              <a:rPr lang="en-IN" sz="1400" b="1" dirty="0">
                <a:solidFill>
                  <a:srgbClr val="04617B"/>
                </a:solidFill>
              </a:rPr>
              <a:t>TABLE 2 </a:t>
            </a:r>
            <a:r>
              <a:rPr lang="en-IN" sz="1400" dirty="0"/>
              <a:t>An Adjacency List for a Directed Graph.</a:t>
            </a:r>
          </a:p>
        </p:txBody>
      </p:sp>
      <p:graphicFrame>
        <p:nvGraphicFramePr>
          <p:cNvPr id="18" name="Table 9"/>
          <p:cNvGraphicFramePr>
            <a:graphicFrameLocks noGrp="1"/>
          </p:cNvGraphicFramePr>
          <p:nvPr>
            <p:extLst>
              <p:ext uri="{D42A27DB-BD31-4B8C-83A1-F6EECF244321}">
                <p14:modId xmlns:p14="http://schemas.microsoft.com/office/powerpoint/2010/main" val="939659014"/>
              </p:ext>
            </p:extLst>
          </p:nvPr>
        </p:nvGraphicFramePr>
        <p:xfrm>
          <a:off x="4430400" y="4601199"/>
          <a:ext cx="4104000" cy="1728000"/>
        </p:xfrm>
        <a:graphic>
          <a:graphicData uri="http://schemas.openxmlformats.org/drawingml/2006/table">
            <a:tbl>
              <a:tblPr firstRow="1" bandRow="1">
                <a:tableStyleId>{5C22544A-7EE6-4342-B048-85BDC9FD1C3A}</a:tableStyleId>
              </a:tblPr>
              <a:tblGrid>
                <a:gridCol w="1728000">
                  <a:extLst>
                    <a:ext uri="{9D8B030D-6E8A-4147-A177-3AD203B41FA5}">
                      <a16:colId xmlns:a16="http://schemas.microsoft.com/office/drawing/2014/main" val="2518304235"/>
                    </a:ext>
                  </a:extLst>
                </a:gridCol>
                <a:gridCol w="2376000">
                  <a:extLst>
                    <a:ext uri="{9D8B030D-6E8A-4147-A177-3AD203B41FA5}">
                      <a16:colId xmlns:a16="http://schemas.microsoft.com/office/drawing/2014/main" val="1495214576"/>
                    </a:ext>
                  </a:extLst>
                </a:gridCol>
              </a:tblGrid>
              <a:tr h="288000">
                <a:tc>
                  <a:txBody>
                    <a:bodyPr/>
                    <a:lstStyle/>
                    <a:p>
                      <a:pPr algn="ctr"/>
                      <a:r>
                        <a:rPr lang="en-IN" sz="1600" b="1" i="1" u="none" strike="noStrike" kern="1200" baseline="0" dirty="0">
                          <a:solidFill>
                            <a:schemeClr val="tx1"/>
                          </a:solidFill>
                          <a:latin typeface="+mn-lt"/>
                          <a:ea typeface="+mn-ea"/>
                          <a:cs typeface="+mn-cs"/>
                        </a:rPr>
                        <a:t>Initial 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Terminal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1142677404"/>
                  </a:ext>
                </a:extLst>
              </a:tr>
              <a:tr h="288000">
                <a:tc>
                  <a:txBody>
                    <a:bodyPr/>
                    <a:lstStyle/>
                    <a:p>
                      <a:pPr algn="ctr"/>
                      <a:r>
                        <a:rPr lang="en-IN" sz="1600" i="1" dirty="0">
                          <a:solidFill>
                            <a:schemeClr val="tx1"/>
                          </a:solidFill>
                        </a:rPr>
                        <a:t>a</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d,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extLst>
                  <a:ext uri="{0D108BD9-81ED-4DB2-BD59-A6C34878D82A}">
                    <a16:rowId xmlns:a16="http://schemas.microsoft.com/office/drawing/2014/main" val="989153637"/>
                  </a:ext>
                </a:extLst>
              </a:tr>
              <a:tr h="288000">
                <a:tc>
                  <a:txBody>
                    <a:bodyPr/>
                    <a:lstStyle/>
                    <a:p>
                      <a:pPr algn="ctr"/>
                      <a:r>
                        <a:rPr lang="en-IN" sz="1600" i="1" dirty="0">
                          <a:solidFill>
                            <a:schemeClr val="tx1"/>
                          </a:solidFill>
                        </a:rPr>
                        <a:t>b</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b,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4157462209"/>
                  </a:ext>
                </a:extLst>
              </a:tr>
              <a:tr h="288000">
                <a:tc>
                  <a:txBody>
                    <a:bodyPr/>
                    <a:lstStyle/>
                    <a:p>
                      <a:pPr algn="ctr"/>
                      <a:r>
                        <a:rPr lang="en-IN" sz="1600" i="1" dirty="0">
                          <a:solidFill>
                            <a:schemeClr val="tx1"/>
                          </a:solidFill>
                        </a:rPr>
                        <a:t>c</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c, 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1058203450"/>
                  </a:ext>
                </a:extLst>
              </a:tr>
              <a:tr h="288000">
                <a:tc>
                  <a:txBody>
                    <a:bodyPr/>
                    <a:lstStyle/>
                    <a:p>
                      <a:pPr algn="ctr"/>
                      <a:r>
                        <a:rPr lang="en-IN" sz="1600" i="1" dirty="0">
                          <a:solidFill>
                            <a:schemeClr val="tx1"/>
                          </a:solidFill>
                        </a:rPr>
                        <a:t>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extLst>
                  <a:ext uri="{0D108BD9-81ED-4DB2-BD59-A6C34878D82A}">
                    <a16:rowId xmlns:a16="http://schemas.microsoft.com/office/drawing/2014/main" val="2408679543"/>
                  </a:ext>
                </a:extLst>
              </a:tr>
              <a:tr h="288000">
                <a:tc>
                  <a:txBody>
                    <a:bodyPr/>
                    <a:lstStyle/>
                    <a:p>
                      <a:pPr algn="ctr"/>
                      <a:r>
                        <a:rPr lang="en-IN" sz="1600" i="1" dirty="0">
                          <a:solidFill>
                            <a:schemeClr val="tx1"/>
                          </a:solidFill>
                        </a:rPr>
                        <a:t>e</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b, c, d</a:t>
                      </a: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extLst>
                  <a:ext uri="{0D108BD9-81ED-4DB2-BD59-A6C34878D82A}">
                    <a16:rowId xmlns:a16="http://schemas.microsoft.com/office/drawing/2014/main" val="475194592"/>
                  </a:ext>
                </a:extLst>
              </a:tr>
            </a:tbl>
          </a:graphicData>
        </a:graphic>
      </p:graphicFrame>
    </p:spTree>
    <p:extLst>
      <p:ext uri="{BB962C8B-B14F-4D97-AF65-F5344CB8AC3E}">
        <p14:creationId xmlns:p14="http://schemas.microsoft.com/office/powerpoint/2010/main" val="2019912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2438400"/>
          </a:xfrm>
        </p:spPr>
        <p:txBody>
          <a:bodyPr/>
          <a:lstStyle/>
          <a:p>
            <a:r>
              <a:rPr lang="en-US" dirty="0"/>
              <a:t>Introduction to Graphs</a:t>
            </a:r>
          </a:p>
          <a:p>
            <a:r>
              <a:rPr lang="en-US" dirty="0"/>
              <a:t>Graph Taxonomy</a:t>
            </a:r>
          </a:p>
          <a:p>
            <a:r>
              <a:rPr lang="en-US" dirty="0"/>
              <a:t>Graph Models</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3733800"/>
              </a:xfrm>
            </p:spPr>
            <p:txBody>
              <a:bodyPr/>
              <a:lstStyle/>
              <a:p>
                <a:r>
                  <a:rPr lang="en-US" sz="2800" b="1" dirty="0">
                    <a:solidFill>
                      <a:srgbClr val="C00000"/>
                    </a:solidFill>
                  </a:rPr>
                  <a:t>Definition</a:t>
                </a:r>
                <a:r>
                  <a:rPr lang="en-US" sz="2800" dirty="0">
                    <a:solidFill>
                      <a:srgbClr val="C00000"/>
                    </a:solidFill>
                  </a:rPr>
                  <a:t>: </a:t>
                </a:r>
                <a:r>
                  <a:rPr lang="en-US" sz="2800" dirty="0"/>
                  <a:t>Suppose that </a:t>
                </a:r>
                <a:r>
                  <a:rPr lang="en-US" sz="2800" i="1" dirty="0"/>
                  <a:t>G</a:t>
                </a:r>
                <a:r>
                  <a:rPr lang="en-US" sz="2800" dirty="0"/>
                  <a:t> = (</a:t>
                </a:r>
                <a:r>
                  <a:rPr lang="en-US" sz="2800" i="1" dirty="0"/>
                  <a:t>V</a:t>
                </a:r>
                <a:r>
                  <a:rPr lang="en-US" sz="2800" dirty="0"/>
                  <a:t>, </a:t>
                </a:r>
                <a:r>
                  <a:rPr lang="en-US" sz="2800" i="1" dirty="0"/>
                  <a:t>E</a:t>
                </a:r>
                <a:r>
                  <a:rPr lang="en-US" sz="2800" dirty="0"/>
                  <a:t>) is a simple graph where </a:t>
                </a:r>
                <a:r>
                  <a:rPr lang="en-US" sz="2800" dirty="0">
                    <a:solidFill>
                      <a:srgbClr val="C00000"/>
                    </a:solidFill>
                  </a:rPr>
                  <a:t>|</a:t>
                </a:r>
                <a:r>
                  <a:rPr lang="en-US" sz="2800" i="1" dirty="0">
                    <a:solidFill>
                      <a:srgbClr val="C00000"/>
                    </a:solidFill>
                  </a:rPr>
                  <a:t>V</a:t>
                </a:r>
                <a:r>
                  <a:rPr lang="en-US" sz="2800" dirty="0">
                    <a:solidFill>
                      <a:srgbClr val="C00000"/>
                    </a:solidFill>
                  </a:rPr>
                  <a:t>| = </a:t>
                </a:r>
                <a:r>
                  <a:rPr lang="en-US" sz="2800" i="1" dirty="0">
                    <a:solidFill>
                      <a:srgbClr val="C00000"/>
                    </a:solidFill>
                  </a:rPr>
                  <a:t>n</a:t>
                </a:r>
                <a:r>
                  <a:rPr lang="en-US" sz="2800" dirty="0"/>
                  <a:t>. Arbitrarily list the vertices of </a:t>
                </a:r>
                <a:r>
                  <a:rPr lang="en-US" sz="2800" i="1" dirty="0"/>
                  <a:t>G</a:t>
                </a:r>
                <a:r>
                  <a:rPr lang="en-US" sz="2800" dirty="0"/>
                  <a:t> as </a:t>
                </a:r>
                <a:r>
                  <a:rPr lang="en-US" sz="2800" i="1" dirty="0"/>
                  <a:t>v</a:t>
                </a:r>
                <a:r>
                  <a:rPr lang="en-US" sz="2800" baseline="-25000" dirty="0">
                    <a:ea typeface="Cambria Math" pitchFamily="18" charset="0"/>
                  </a:rPr>
                  <a:t>1</a:t>
                </a:r>
                <a:r>
                  <a:rPr lang="en-US" sz="2800" dirty="0"/>
                  <a:t>, </a:t>
                </a:r>
                <a:r>
                  <a:rPr lang="en-US" sz="2800" i="1" dirty="0"/>
                  <a:t>v</a:t>
                </a:r>
                <a:r>
                  <a:rPr lang="en-US" sz="2800" baseline="-25000" dirty="0">
                    <a:ea typeface="Cambria Math" pitchFamily="18" charset="0"/>
                  </a:rPr>
                  <a:t>2</a:t>
                </a:r>
                <a:r>
                  <a:rPr lang="en-US" sz="2800" dirty="0"/>
                  <a:t>, … , </a:t>
                </a:r>
                <a:r>
                  <a:rPr lang="en-US" sz="2800" i="1" dirty="0" err="1"/>
                  <a:t>v</a:t>
                </a:r>
                <a:r>
                  <a:rPr lang="en-US" sz="2800" i="1" baseline="-25000" dirty="0" err="1"/>
                  <a:t>n</a:t>
                </a:r>
                <a:r>
                  <a:rPr lang="en-US" sz="2800" dirty="0" err="1"/>
                  <a:t>.</a:t>
                </a:r>
                <a:r>
                  <a:rPr lang="en-US" sz="2800" dirty="0"/>
                  <a:t> The </a:t>
                </a:r>
                <a:r>
                  <a:rPr lang="en-US" sz="2800" i="1" dirty="0">
                    <a:solidFill>
                      <a:srgbClr val="C00000"/>
                    </a:solidFill>
                  </a:rPr>
                  <a:t>adjacency matrix</a:t>
                </a:r>
                <a:r>
                  <a:rPr lang="en-US" sz="2800" dirty="0">
                    <a:solidFill>
                      <a:srgbClr val="C00000"/>
                    </a:solidFill>
                  </a:rPr>
                  <a:t> </a:t>
                </a:r>
                <a:r>
                  <a:rPr lang="en-US" sz="2800" b="1" dirty="0"/>
                  <a:t>A</a:t>
                </a:r>
                <a:r>
                  <a:rPr lang="en-US" sz="2800" i="1" baseline="-25000" dirty="0"/>
                  <a:t>G</a:t>
                </a:r>
                <a:r>
                  <a:rPr lang="en-US" sz="2800" dirty="0"/>
                  <a:t> of </a:t>
                </a:r>
                <a:r>
                  <a:rPr lang="en-US" sz="2800" i="1" dirty="0"/>
                  <a:t>G</a:t>
                </a:r>
                <a:r>
                  <a:rPr lang="en-US" sz="2800" dirty="0"/>
                  <a:t>, with respect to the listing of vertices, is the </a:t>
                </a:r>
                <a:r>
                  <a:rPr lang="en-US" sz="2800" i="1" dirty="0">
                    <a:solidFill>
                      <a:srgbClr val="C00000"/>
                    </a:solidFill>
                  </a:rPr>
                  <a:t>n </a:t>
                </a:r>
                <a14:m>
                  <m:oMath xmlns:m="http://schemas.openxmlformats.org/officeDocument/2006/math">
                    <m:r>
                      <a:rPr lang="en-US" sz="2800" i="1" dirty="0" smtClean="0">
                        <a:solidFill>
                          <a:srgbClr val="C00000"/>
                        </a:solidFill>
                        <a:latin typeface="Cambria Math" panose="02040503050406030204" pitchFamily="18" charset="0"/>
                      </a:rPr>
                      <m:t>×</m:t>
                    </m:r>
                  </m:oMath>
                </a14:m>
                <a:r>
                  <a:rPr lang="en-US" sz="2800" dirty="0">
                    <a:solidFill>
                      <a:srgbClr val="C00000"/>
                    </a:solidFill>
                  </a:rPr>
                  <a:t> </a:t>
                </a:r>
                <a:r>
                  <a:rPr lang="en-US" sz="2800" i="1" dirty="0">
                    <a:solidFill>
                      <a:srgbClr val="C00000"/>
                    </a:solidFill>
                  </a:rPr>
                  <a:t>n</a:t>
                </a:r>
                <a:r>
                  <a:rPr lang="en-US" sz="2800" dirty="0">
                    <a:solidFill>
                      <a:srgbClr val="C00000"/>
                    </a:solidFill>
                  </a:rPr>
                  <a:t> zero-one matrix </a:t>
                </a:r>
                <a:r>
                  <a:rPr lang="en-US" sz="2800" dirty="0"/>
                  <a:t>with </a:t>
                </a:r>
                <a:r>
                  <a:rPr lang="en-US" sz="2800" dirty="0">
                    <a:ea typeface="Cambria Math" pitchFamily="18" charset="0"/>
                  </a:rPr>
                  <a:t>1</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a:t>
                </a:r>
                <a:r>
                  <a:rPr lang="en-US" sz="2800" i="1" dirty="0"/>
                  <a:t>v</a:t>
                </a:r>
                <a:r>
                  <a:rPr lang="en-US" sz="2800" i="1" baseline="-25000" dirty="0"/>
                  <a:t>i</a:t>
                </a:r>
                <a:r>
                  <a:rPr lang="en-US" sz="2800" i="1" dirty="0"/>
                  <a:t> </a:t>
                </a:r>
                <a:r>
                  <a:rPr lang="en-US" sz="2800" dirty="0"/>
                  <a:t>and </a:t>
                </a:r>
                <a:r>
                  <a:rPr lang="en-US" sz="2800" i="1" dirty="0" err="1"/>
                  <a:t>v</a:t>
                </a:r>
                <a:r>
                  <a:rPr lang="en-US" sz="2800" i="1" baseline="-25000" dirty="0" err="1"/>
                  <a:t>j</a:t>
                </a:r>
                <a:r>
                  <a:rPr lang="en-US" sz="2800" dirty="0"/>
                  <a:t> are adjacent, and </a:t>
                </a:r>
                <a:r>
                  <a:rPr lang="en-US" sz="2800" dirty="0">
                    <a:ea typeface="Cambria Math" pitchFamily="18" charset="0"/>
                  </a:rPr>
                  <a:t>0</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they are not adjacent.</a:t>
                </a:r>
              </a:p>
              <a:p>
                <a:r>
                  <a:rPr lang="en-US" sz="2800" dirty="0"/>
                  <a:t>In other words, if the graphs adjacency matrix is</a:t>
                </a:r>
                <a:br>
                  <a:rPr lang="en-US" sz="2800" dirty="0"/>
                </a:br>
                <a:r>
                  <a:rPr lang="en-US" sz="2800" b="1" dirty="0"/>
                  <a:t>A</a:t>
                </a:r>
                <a:r>
                  <a:rPr lang="en-US" sz="2800" i="1" baseline="-25000" dirty="0"/>
                  <a:t>G </a:t>
                </a:r>
                <a:r>
                  <a:rPr lang="en-US" sz="2800" dirty="0"/>
                  <a:t>= [</a:t>
                </a:r>
                <a:r>
                  <a:rPr lang="en-US" sz="2800" i="1" dirty="0" err="1"/>
                  <a:t>a</a:t>
                </a:r>
                <a:r>
                  <a:rPr lang="en-US" sz="2800" i="1" baseline="-25000" dirty="0" err="1"/>
                  <a:t>ij</a:t>
                </a:r>
                <a:r>
                  <a:rPr lang="en-US" sz="2800" dirty="0"/>
                  <a:t>], then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733800"/>
              </a:xfrm>
              <a:blipFill>
                <a:blip r:embed="rId3"/>
                <a:stretch>
                  <a:fillRect l="-1481" t="-1634" r="-741" b="-4575"/>
                </a:stretch>
              </a:blipFill>
            </p:spPr>
            <p:txBody>
              <a:bodyPr/>
              <a:lstStyle/>
              <a:p>
                <a:r>
                  <a:rPr lang="zh-CN" altLang="en-US">
                    <a:noFill/>
                  </a:rPr>
                  <a:t> </a:t>
                </a:r>
              </a:p>
            </p:txBody>
          </p:sp>
        </mc:Fallback>
      </mc:AlternateContent>
      <p:graphicFrame>
        <p:nvGraphicFramePr>
          <p:cNvPr id="6" name="Object 3"/>
          <p:cNvGraphicFramePr>
            <a:graphicFrameLocks noChangeAspect="1"/>
          </p:cNvGraphicFramePr>
          <p:nvPr>
            <p:extLst>
              <p:ext uri="{D42A27DB-BD31-4B8C-83A1-F6EECF244321}">
                <p14:modId xmlns:p14="http://schemas.microsoft.com/office/powerpoint/2010/main" val="193914433"/>
              </p:ext>
            </p:extLst>
          </p:nvPr>
        </p:nvGraphicFramePr>
        <p:xfrm>
          <a:off x="2362200" y="5105400"/>
          <a:ext cx="4597400" cy="1066800"/>
        </p:xfrm>
        <a:graphic>
          <a:graphicData uri="http://schemas.openxmlformats.org/presentationml/2006/ole">
            <mc:AlternateContent xmlns:mc="http://schemas.openxmlformats.org/markup-compatibility/2006">
              <mc:Choice xmlns:v="urn:schemas-microsoft-com:vml" Requires="v">
                <p:oleObj spid="_x0000_s4100" name="Equation" r:id="rId4" imgW="2298600" imgH="533160" progId="Equation.DSMT4">
                  <p:embed/>
                </p:oleObj>
              </mc:Choice>
              <mc:Fallback>
                <p:oleObj name="Equation" r:id="rId4" imgW="2298600" imgH="533160" progId="Equation.DSMT4">
                  <p:embed/>
                  <p:pic>
                    <p:nvPicPr>
                      <p:cNvPr id="0" name=""/>
                      <p:cNvPicPr/>
                      <p:nvPr/>
                    </p:nvPicPr>
                    <p:blipFill>
                      <a:blip r:embed="rId5"/>
                      <a:stretch>
                        <a:fillRect/>
                      </a:stretch>
                    </p:blipFill>
                    <p:spPr>
                      <a:xfrm>
                        <a:off x="2362200" y="5105400"/>
                        <a:ext cx="4597400" cy="1066800"/>
                      </a:xfrm>
                      <a:prstGeom prst="rect">
                        <a:avLst/>
                      </a:prstGeom>
                    </p:spPr>
                  </p:pic>
                </p:oleObj>
              </mc:Fallback>
            </mc:AlternateContent>
          </a:graphicData>
        </a:graphic>
      </p:graphicFrame>
    </p:spTree>
    <p:extLst>
      <p:ext uri="{BB962C8B-B14F-4D97-AF65-F5344CB8AC3E}">
        <p14:creationId xmlns:p14="http://schemas.microsoft.com/office/powerpoint/2010/main" val="767893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304800" y="1275175"/>
            <a:ext cx="1440000" cy="468000"/>
          </a:xfrm>
        </p:spPr>
        <p:txBody>
          <a:bodyPr/>
          <a:lstStyle/>
          <a:p>
            <a:r>
              <a:rPr lang="en-US" sz="2400" b="1" dirty="0">
                <a:solidFill>
                  <a:srgbClr val="C00000"/>
                </a:solidFill>
              </a:rPr>
              <a:t>Example</a:t>
            </a:r>
            <a:r>
              <a:rPr lang="en-US" sz="2400" dirty="0">
                <a:solidFill>
                  <a:srgbClr val="C00000"/>
                </a:solidFill>
              </a:rPr>
              <a:t>:</a:t>
            </a:r>
          </a:p>
        </p:txBody>
      </p:sp>
      <p:pic>
        <p:nvPicPr>
          <p:cNvPr id="17" name="Picture 3" descr="A graph with 4 vertices. A, B, C, and D. The graph has 4 edges. A B, A C, A D, and B C."/>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7200" y="1994293"/>
            <a:ext cx="892516" cy="12089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 graph with 4 vertices. A, B, C, and D. The graph has 4 edges. A B, A C, B D, and C D."/>
          <p:cNvPicPr>
            <a:picLocks noGrp="1" noChangeAspect="1" noChangeArrowheads="1"/>
          </p:cNvPicPr>
          <p:nvPr>
            <p:ph idx="14"/>
          </p:nvPr>
        </p:nvPicPr>
        <p:blipFill>
          <a:blip r:embed="rId4">
            <a:extLst>
              <a:ext uri="{28A0092B-C50C-407E-A947-70E740481C1C}">
                <a14:useLocalDpi xmlns:a14="http://schemas.microsoft.com/office/drawing/2010/main" val="0"/>
              </a:ext>
            </a:extLst>
          </a:blip>
          <a:stretch>
            <a:fillRect/>
          </a:stretch>
        </p:blipFill>
        <p:spPr bwMode="auto">
          <a:xfrm>
            <a:off x="457200" y="4173481"/>
            <a:ext cx="892516" cy="120083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745480"/>
            <a:ext cx="8352000" cy="731520"/>
          </a:xfrm>
        </p:spPr>
        <p:txBody>
          <a:bodyPr/>
          <a:lstStyle/>
          <a:p>
            <a:pPr>
              <a:spcBef>
                <a:spcPts val="0"/>
              </a:spcBef>
            </a:pPr>
            <a:r>
              <a:rPr lang="en-US" sz="2000" b="1" dirty="0">
                <a:solidFill>
                  <a:schemeClr val="bg2"/>
                </a:solidFill>
              </a:rPr>
              <a:t>Note</a:t>
            </a:r>
            <a:r>
              <a:rPr lang="en-US" sz="2000" dirty="0">
                <a:solidFill>
                  <a:schemeClr val="bg2"/>
                </a:solidFill>
              </a:rPr>
              <a:t>: </a:t>
            </a:r>
            <a:r>
              <a:rPr lang="en-US" sz="2000" dirty="0"/>
              <a:t>The adjacency matrix of a simple graph is symmetric, i.e., </a:t>
            </a:r>
            <a:r>
              <a:rPr lang="en-US" sz="2000" i="1" dirty="0" err="1"/>
              <a:t>a</a:t>
            </a:r>
            <a:r>
              <a:rPr lang="en-US" sz="2000" i="1" baseline="-25000" dirty="0" err="1"/>
              <a:t>ij</a:t>
            </a:r>
            <a:r>
              <a:rPr lang="en-US" sz="2000" baseline="-25000" dirty="0"/>
              <a:t> </a:t>
            </a:r>
            <a:r>
              <a:rPr lang="en-US" sz="2000" dirty="0"/>
              <a:t>= </a:t>
            </a:r>
            <a:r>
              <a:rPr lang="en-US" sz="2000" i="1" dirty="0" err="1"/>
              <a:t>a</a:t>
            </a:r>
            <a:r>
              <a:rPr lang="en-US" sz="2000" i="1" baseline="-25000" dirty="0" err="1"/>
              <a:t>ji</a:t>
            </a:r>
            <a:r>
              <a:rPr lang="en-US" sz="2000" i="1" baseline="-25000" dirty="0"/>
              <a:t> </a:t>
            </a:r>
          </a:p>
          <a:p>
            <a:pPr>
              <a:spcBef>
                <a:spcPts val="0"/>
              </a:spcBef>
            </a:pPr>
            <a:r>
              <a:rPr lang="en-US" sz="2000" dirty="0"/>
              <a:t>Also,</a:t>
            </a:r>
            <a:r>
              <a:rPr lang="en-US" sz="2000" baseline="-25000" dirty="0"/>
              <a:t>  </a:t>
            </a:r>
            <a:r>
              <a:rPr lang="en-US" sz="2000" dirty="0"/>
              <a:t> since there are no loops, each diagonal  entry </a:t>
            </a:r>
            <a:r>
              <a:rPr lang="en-US" sz="2000" i="1" dirty="0" err="1"/>
              <a:t>a</a:t>
            </a:r>
            <a:r>
              <a:rPr lang="en-US" sz="2000" i="1" baseline="-25000" dirty="0" err="1"/>
              <a:t>ii</a:t>
            </a:r>
            <a:r>
              <a:rPr lang="en-US" sz="2000" dirty="0"/>
              <a:t>  for </a:t>
            </a:r>
            <a:r>
              <a:rPr lang="en-US" sz="2000" i="1" dirty="0"/>
              <a:t>i</a:t>
            </a:r>
            <a:r>
              <a:rPr lang="en-US" sz="2000" dirty="0"/>
              <a:t> = </a:t>
            </a:r>
            <a:r>
              <a:rPr lang="en-US" sz="2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dirty="0"/>
              <a:t>, </a:t>
            </a:r>
            <a:r>
              <a:rPr lang="en-US" sz="2000" dirty="0">
                <a:latin typeface="Cambria Math" pitchFamily="18" charset="0"/>
                <a:ea typeface="Cambria Math" pitchFamily="18" charset="0"/>
              </a:rPr>
              <a:t>3</a:t>
            </a:r>
            <a:r>
              <a:rPr lang="en-US" sz="2000" dirty="0"/>
              <a:t>, …, </a:t>
            </a:r>
            <a:r>
              <a:rPr lang="en-US" sz="2000" i="1" dirty="0"/>
              <a:t>n</a:t>
            </a:r>
            <a:r>
              <a:rPr lang="en-US" sz="2000" dirty="0"/>
              <a:t>, is </a:t>
            </a:r>
            <a:r>
              <a:rPr lang="en-US" sz="2000" dirty="0">
                <a:latin typeface="Cambria Math" pitchFamily="18" charset="0"/>
                <a:ea typeface="Cambria Math" pitchFamily="18" charset="0"/>
              </a:rPr>
              <a:t>0</a:t>
            </a:r>
            <a:r>
              <a:rPr lang="en-US" sz="2000" dirty="0"/>
              <a:t>.</a:t>
            </a:r>
            <a:endParaRPr lang="en-US" sz="2000" baseline="-25000" dirty="0"/>
          </a:p>
        </p:txBody>
      </p:sp>
      <p:graphicFrame>
        <p:nvGraphicFramePr>
          <p:cNvPr id="19" name="Object 6"/>
          <p:cNvGraphicFramePr>
            <a:graphicFrameLocks noChangeAspect="1"/>
          </p:cNvGraphicFramePr>
          <p:nvPr>
            <p:extLst>
              <p:ext uri="{D42A27DB-BD31-4B8C-83A1-F6EECF244321}">
                <p14:modId xmlns:p14="http://schemas.microsoft.com/office/powerpoint/2010/main" val="2858562059"/>
              </p:ext>
            </p:extLst>
          </p:nvPr>
        </p:nvGraphicFramePr>
        <p:xfrm>
          <a:off x="1924440" y="1981200"/>
          <a:ext cx="1352160" cy="1390500"/>
        </p:xfrm>
        <a:graphic>
          <a:graphicData uri="http://schemas.openxmlformats.org/presentationml/2006/ole">
            <mc:AlternateContent xmlns:mc="http://schemas.openxmlformats.org/markup-compatibility/2006">
              <mc:Choice xmlns:v="urn:schemas-microsoft-com:vml" Requires="v">
                <p:oleObj spid="_x0000_s5126" name="Equation" r:id="rId5" imgW="901440" imgH="927000" progId="Equation.DSMT4">
                  <p:embed/>
                </p:oleObj>
              </mc:Choice>
              <mc:Fallback>
                <p:oleObj name="Equation" r:id="rId5" imgW="901440" imgH="927000" progId="Equation.DSMT4">
                  <p:embed/>
                  <p:pic>
                    <p:nvPicPr>
                      <p:cNvPr id="0" name=""/>
                      <p:cNvPicPr/>
                      <p:nvPr/>
                    </p:nvPicPr>
                    <p:blipFill>
                      <a:blip r:embed="rId6"/>
                      <a:stretch>
                        <a:fillRect/>
                      </a:stretch>
                    </p:blipFill>
                    <p:spPr>
                      <a:xfrm>
                        <a:off x="1924440" y="1981200"/>
                        <a:ext cx="1352160" cy="139050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2180987582"/>
              </p:ext>
            </p:extLst>
          </p:nvPr>
        </p:nvGraphicFramePr>
        <p:xfrm>
          <a:off x="1929022" y="3867300"/>
          <a:ext cx="1352160" cy="1390500"/>
        </p:xfrm>
        <a:graphic>
          <a:graphicData uri="http://schemas.openxmlformats.org/presentationml/2006/ole">
            <mc:AlternateContent xmlns:mc="http://schemas.openxmlformats.org/markup-compatibility/2006">
              <mc:Choice xmlns:v="urn:schemas-microsoft-com:vml" Requires="v">
                <p:oleObj spid="_x0000_s5127" name="Equation" r:id="rId7" imgW="901440" imgH="927000" progId="Equation.DSMT4">
                  <p:embed/>
                </p:oleObj>
              </mc:Choice>
              <mc:Fallback>
                <p:oleObj name="Equation" r:id="rId7" imgW="901440" imgH="927000" progId="Equation.DSMT4">
                  <p:embed/>
                  <p:pic>
                    <p:nvPicPr>
                      <p:cNvPr id="19" name="Object 18"/>
                      <p:cNvPicPr/>
                      <p:nvPr/>
                    </p:nvPicPr>
                    <p:blipFill>
                      <a:blip r:embed="rId8"/>
                      <a:stretch>
                        <a:fillRect/>
                      </a:stretch>
                    </p:blipFill>
                    <p:spPr>
                      <a:xfrm>
                        <a:off x="1929022" y="3867300"/>
                        <a:ext cx="1352160" cy="1390500"/>
                      </a:xfrm>
                      <a:prstGeom prst="rect">
                        <a:avLst/>
                      </a:prstGeom>
                    </p:spPr>
                  </p:pic>
                </p:oleObj>
              </mc:Fallback>
            </mc:AlternateContent>
          </a:graphicData>
        </a:graphic>
      </p:graphicFrame>
      <p:sp>
        <p:nvSpPr>
          <p:cNvPr id="7" name="Content Placeholder 8"/>
          <p:cNvSpPr>
            <a:spLocks noGrp="1"/>
          </p:cNvSpPr>
          <p:nvPr>
            <p:ph idx="16"/>
          </p:nvPr>
        </p:nvSpPr>
        <p:spPr>
          <a:xfrm>
            <a:off x="3733800" y="254508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8" name="Content Placeholder 9"/>
          <p:cNvSpPr>
            <a:spLocks noGrp="1"/>
          </p:cNvSpPr>
          <p:nvPr>
            <p:ph idx="17"/>
          </p:nvPr>
        </p:nvSpPr>
        <p:spPr>
          <a:xfrm>
            <a:off x="3733800" y="427164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p>
        </p:txBody>
      </p:sp>
      <p:sp>
        <p:nvSpPr>
          <p:cNvPr id="10" name="Content Placeholder 10"/>
          <p:cNvSpPr>
            <a:spLocks noGrp="1"/>
          </p:cNvSpPr>
          <p:nvPr>
            <p:ph idx="20"/>
          </p:nvPr>
        </p:nvSpPr>
        <p:spPr>
          <a:xfrm>
            <a:off x="5985600" y="1409912"/>
            <a:ext cx="2916000" cy="4076488"/>
          </a:xfrm>
          <a:ln w="19050">
            <a:solidFill>
              <a:srgbClr val="04617B"/>
            </a:solidFill>
          </a:ln>
        </p:spPr>
        <p:txBody>
          <a:bodyPr/>
          <a:lstStyle/>
          <a:p>
            <a:r>
              <a:rPr lang="en-US" sz="2000"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1622218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Representation of Graphs: </a:t>
            </a:r>
            <a:br>
              <a:rPr lang="en-IN" sz="4000" dirty="0"/>
            </a:br>
            <a:r>
              <a:rPr lang="en-I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316000" cy="3200400"/>
          </a:xfrm>
        </p:spPr>
        <p:txBody>
          <a:bodyPr/>
          <a:lstStyle/>
          <a:p>
            <a:r>
              <a:rPr lang="en-US" sz="2000" dirty="0"/>
              <a:t>Adjacency matrices can also be used to represent </a:t>
            </a:r>
            <a:r>
              <a:rPr lang="en-US" sz="2000" u="sng" dirty="0"/>
              <a:t>graphs with loops and multiple edges</a:t>
            </a:r>
            <a:r>
              <a:rPr lang="en-US" sz="2000" dirty="0"/>
              <a:t>. </a:t>
            </a:r>
          </a:p>
          <a:p>
            <a:r>
              <a:rPr lang="en-US" sz="2000" dirty="0"/>
              <a:t>A loop at the vertex </a:t>
            </a:r>
            <a:r>
              <a:rPr lang="en-US" sz="2000" i="1" dirty="0"/>
              <a:t>v</a:t>
            </a:r>
            <a:r>
              <a:rPr lang="en-US" sz="2000" i="1" baseline="-25000" dirty="0"/>
              <a:t>i</a:t>
            </a:r>
            <a:r>
              <a:rPr lang="en-US" sz="2000" dirty="0"/>
              <a:t> is represented by a </a:t>
            </a:r>
            <a:r>
              <a:rPr lang="en-US" sz="2000" dirty="0">
                <a:ea typeface="Cambria Math" pitchFamily="18" charset="0"/>
              </a:rPr>
              <a:t>1</a:t>
            </a:r>
            <a:r>
              <a:rPr lang="en-US" sz="2000" dirty="0"/>
              <a:t> at the (</a:t>
            </a:r>
            <a:r>
              <a:rPr lang="en-US" sz="2000" i="1" dirty="0" err="1"/>
              <a:t>i</a:t>
            </a:r>
            <a:r>
              <a:rPr lang="en-US" sz="2000" dirty="0"/>
              <a:t>, </a:t>
            </a:r>
            <a:r>
              <a:rPr lang="en-US" sz="2000" i="1" dirty="0"/>
              <a:t>j</a:t>
            </a:r>
            <a:r>
              <a:rPr lang="en-US" sz="2000" dirty="0"/>
              <a:t>)</a:t>
            </a:r>
            <a:r>
              <a:rPr lang="en-US" sz="2000" dirty="0" err="1"/>
              <a:t>th</a:t>
            </a:r>
            <a:r>
              <a:rPr lang="en-US" sz="2000" dirty="0"/>
              <a:t> position of the matrix. </a:t>
            </a:r>
          </a:p>
          <a:p>
            <a:r>
              <a:rPr lang="en-US" sz="2000" dirty="0"/>
              <a:t>When multiple edges connect the same pair of vertices </a:t>
            </a:r>
            <a:r>
              <a:rPr lang="en-US" sz="2000" i="1" dirty="0"/>
              <a:t>v</a:t>
            </a:r>
            <a:r>
              <a:rPr lang="en-US" sz="2000" i="1" baseline="-25000" dirty="0"/>
              <a:t>i</a:t>
            </a:r>
            <a:r>
              <a:rPr lang="en-US" sz="2000" dirty="0"/>
              <a:t> and </a:t>
            </a:r>
            <a:r>
              <a:rPr lang="en-US" sz="2000" i="1" dirty="0" err="1"/>
              <a:t>v</a:t>
            </a:r>
            <a:r>
              <a:rPr lang="en-US" sz="2000" i="1" baseline="-25000" dirty="0" err="1"/>
              <a:t>j</a:t>
            </a:r>
            <a:r>
              <a:rPr lang="en-US" sz="2000" dirty="0"/>
              <a:t>, (or if multiple loops are present at the same vertex), the (</a:t>
            </a:r>
            <a:r>
              <a:rPr lang="en-US" sz="2000" i="1" dirty="0" err="1"/>
              <a:t>i</a:t>
            </a:r>
            <a:r>
              <a:rPr lang="en-US" sz="2000" dirty="0"/>
              <a:t>, </a:t>
            </a:r>
            <a:r>
              <a:rPr lang="en-US" sz="2000" i="1" dirty="0"/>
              <a:t>j</a:t>
            </a:r>
            <a:r>
              <a:rPr lang="en-US" sz="2000" dirty="0"/>
              <a:t>)</a:t>
            </a:r>
            <a:r>
              <a:rPr lang="en-US" sz="2000" dirty="0" err="1"/>
              <a:t>th</a:t>
            </a:r>
            <a:r>
              <a:rPr lang="en-US" sz="2000" dirty="0"/>
              <a:t> entry equals the number of edges connecting the pair of vertices. </a:t>
            </a:r>
          </a:p>
          <a:p>
            <a:r>
              <a:rPr lang="en-US" sz="2000" b="1" dirty="0">
                <a:solidFill>
                  <a:srgbClr val="C00000"/>
                </a:solidFill>
              </a:rPr>
              <a:t>Example</a:t>
            </a:r>
            <a:r>
              <a:rPr lang="en-US" sz="2000" dirty="0">
                <a:solidFill>
                  <a:srgbClr val="C00000"/>
                </a:solidFill>
              </a:rPr>
              <a:t>: </a:t>
            </a:r>
            <a:r>
              <a:rPr lang="en-US" sz="2000" dirty="0"/>
              <a:t>We give the adjacency matrix  of the </a:t>
            </a:r>
            <a:r>
              <a:rPr lang="en-US" sz="2000" dirty="0" err="1"/>
              <a:t>pseudograph</a:t>
            </a:r>
            <a:r>
              <a:rPr lang="en-US" sz="2000" dirty="0"/>
              <a:t> shown here using the ordering of vertices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IN" sz="2000" dirty="0"/>
          </a:p>
        </p:txBody>
      </p:sp>
      <p:pic>
        <p:nvPicPr>
          <p:cNvPr id="7" name="Picture 3" descr="A pseudograph with 4 vertices. A, B, C, and D."/>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2111924" y="4713249"/>
            <a:ext cx="1652314" cy="17279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extLst>
              <p:ext uri="{D42A27DB-BD31-4B8C-83A1-F6EECF244321}">
                <p14:modId xmlns:p14="http://schemas.microsoft.com/office/powerpoint/2010/main" val="3835418498"/>
              </p:ext>
            </p:extLst>
          </p:nvPr>
        </p:nvGraphicFramePr>
        <p:xfrm>
          <a:off x="5400589" y="4953000"/>
          <a:ext cx="1371600" cy="1390650"/>
        </p:xfrm>
        <a:graphic>
          <a:graphicData uri="http://schemas.openxmlformats.org/presentationml/2006/ole">
            <mc:AlternateContent xmlns:mc="http://schemas.openxmlformats.org/markup-compatibility/2006">
              <mc:Choice xmlns:v="urn:schemas-microsoft-com:vml" Requires="v">
                <p:oleObj spid="_x0000_s6148" name="Equation" r:id="rId4" imgW="914400" imgH="927000" progId="Equation.DSMT4">
                  <p:embed/>
                </p:oleObj>
              </mc:Choice>
              <mc:Fallback>
                <p:oleObj name="Equation" r:id="rId4" imgW="914400" imgH="927000" progId="Equation.DSMT4">
                  <p:embed/>
                  <p:pic>
                    <p:nvPicPr>
                      <p:cNvPr id="20" name="Object 7"/>
                      <p:cNvPicPr/>
                      <p:nvPr/>
                    </p:nvPicPr>
                    <p:blipFill>
                      <a:blip r:embed="rId5"/>
                      <a:stretch>
                        <a:fillRect/>
                      </a:stretch>
                    </p:blipFill>
                    <p:spPr>
                      <a:xfrm>
                        <a:off x="5400589" y="4953000"/>
                        <a:ext cx="1371600" cy="1390650"/>
                      </a:xfrm>
                      <a:prstGeom prst="rect">
                        <a:avLst/>
                      </a:prstGeom>
                    </p:spPr>
                  </p:pic>
                </p:oleObj>
              </mc:Fallback>
            </mc:AlternateContent>
          </a:graphicData>
        </a:graphic>
      </p:graphicFrame>
    </p:spTree>
    <p:extLst>
      <p:ext uri="{BB962C8B-B14F-4D97-AF65-F5344CB8AC3E}">
        <p14:creationId xmlns:p14="http://schemas.microsoft.com/office/powerpoint/2010/main" val="685207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229600" cy="2088000"/>
          </a:xfrm>
        </p:spPr>
        <p:txBody>
          <a:bodyPr/>
          <a:lstStyle/>
          <a:p>
            <a:r>
              <a:rPr lang="en-US" sz="2400" dirty="0"/>
              <a:t>Adjacency matrices can also be used to represent </a:t>
            </a:r>
            <a:r>
              <a:rPr lang="en-US" sz="2400" u="sng" dirty="0"/>
              <a:t>directed graphs</a:t>
            </a:r>
            <a:r>
              <a:rPr lang="en-US" sz="2400" dirty="0"/>
              <a:t>. The matrix for a directed graph </a:t>
            </a:r>
            <a:r>
              <a:rPr lang="en-US" sz="2400" i="1" dirty="0"/>
              <a:t>G</a:t>
            </a:r>
            <a:r>
              <a:rPr lang="en-US" sz="2400" dirty="0"/>
              <a:t> = (</a:t>
            </a:r>
            <a:r>
              <a:rPr lang="en-US" sz="2400" i="1" dirty="0"/>
              <a:t>V</a:t>
            </a:r>
            <a:r>
              <a:rPr lang="en-US" sz="2400" dirty="0"/>
              <a:t>, </a:t>
            </a:r>
            <a:r>
              <a:rPr lang="en-US" sz="2400" i="1" dirty="0"/>
              <a:t>E</a:t>
            </a:r>
            <a:r>
              <a:rPr lang="en-US" sz="2400" dirty="0"/>
              <a:t>) has a </a:t>
            </a:r>
            <a:r>
              <a:rPr lang="en-US" sz="2400" dirty="0">
                <a:latin typeface="Cambria Math" pitchFamily="18" charset="0"/>
                <a:ea typeface="Cambria Math" pitchFamily="18" charset="0"/>
              </a:rPr>
              <a:t>1</a:t>
            </a:r>
            <a:r>
              <a:rPr lang="en-US" sz="2400" dirty="0"/>
              <a:t> in its</a:t>
            </a:r>
            <a:br>
              <a:rPr lang="en-US" sz="2400" dirty="0"/>
            </a:br>
            <a:r>
              <a:rPr lang="en-US" sz="2400" dirty="0"/>
              <a:t>(</a:t>
            </a:r>
            <a:r>
              <a:rPr lang="en-US" sz="2400" i="1" dirty="0" err="1"/>
              <a:t>i</a:t>
            </a:r>
            <a:r>
              <a:rPr lang="en-US" sz="2400" dirty="0"/>
              <a:t>, </a:t>
            </a:r>
            <a:r>
              <a:rPr lang="en-US" sz="2400" i="1" dirty="0"/>
              <a:t>j</a:t>
            </a:r>
            <a:r>
              <a:rPr lang="en-US" sz="2400" dirty="0"/>
              <a:t>)</a:t>
            </a:r>
            <a:r>
              <a:rPr lang="en-US" sz="2400" dirty="0" err="1"/>
              <a:t>th</a:t>
            </a:r>
            <a:r>
              <a:rPr lang="en-US" sz="2400" dirty="0"/>
              <a:t> position if there is an edge from </a:t>
            </a:r>
            <a:r>
              <a:rPr lang="en-US" sz="2400" i="1" dirty="0"/>
              <a:t>v</a:t>
            </a:r>
            <a:r>
              <a:rPr lang="en-US" sz="2400" i="1" baseline="-25000" dirty="0"/>
              <a:t>i</a:t>
            </a:r>
            <a:r>
              <a:rPr lang="en-US" sz="2400" i="1" dirty="0"/>
              <a:t> </a:t>
            </a:r>
            <a:r>
              <a:rPr lang="en-US" sz="2400" dirty="0"/>
              <a:t>to </a:t>
            </a:r>
            <a:r>
              <a:rPr lang="en-US" sz="2400" i="1" dirty="0" err="1"/>
              <a:t>v</a:t>
            </a:r>
            <a:r>
              <a:rPr lang="en-US" sz="2400" i="1" baseline="-25000" dirty="0" err="1"/>
              <a:t>j</a:t>
            </a:r>
            <a:r>
              <a:rPr lang="en-US" sz="2400" dirty="0"/>
              <a:t>, where </a:t>
            </a:r>
            <a:r>
              <a:rPr lang="en-US" sz="2400" i="1" dirty="0"/>
              <a:t>v</a:t>
            </a:r>
            <a:r>
              <a:rPr lang="en-US" sz="2400" baseline="-25000" dirty="0">
                <a:latin typeface="Cambria Math" pitchFamily="18" charset="0"/>
                <a:ea typeface="Cambria Math" pitchFamily="18" charset="0"/>
              </a:rPr>
              <a:t>1</a:t>
            </a:r>
            <a:r>
              <a:rPr lang="en-US" sz="2400" dirty="0"/>
              <a:t>, </a:t>
            </a:r>
            <a:r>
              <a:rPr lang="en-US" sz="2400" i="1" dirty="0"/>
              <a:t>v</a:t>
            </a:r>
            <a:r>
              <a:rPr lang="en-US" sz="2400" baseline="-25000" dirty="0">
                <a:latin typeface="Cambria Math" pitchFamily="18" charset="0"/>
                <a:ea typeface="Cambria Math" pitchFamily="18" charset="0"/>
              </a:rPr>
              <a:t>2</a:t>
            </a:r>
            <a:r>
              <a:rPr lang="en-US" sz="2400" dirty="0"/>
              <a:t>, … </a:t>
            </a:r>
            <a:r>
              <a:rPr lang="en-US" sz="2400" i="1" dirty="0" err="1"/>
              <a:t>v</a:t>
            </a:r>
            <a:r>
              <a:rPr lang="en-US" sz="2400" i="1" baseline="-25000" dirty="0" err="1">
                <a:latin typeface="Cambria Math" pitchFamily="18" charset="0"/>
                <a:ea typeface="Cambria Math" pitchFamily="18" charset="0"/>
              </a:rPr>
              <a:t>n</a:t>
            </a:r>
            <a:r>
              <a:rPr lang="en-US" sz="2400" dirty="0"/>
              <a:t> is a  list of the vertices.</a:t>
            </a:r>
          </a:p>
          <a:p>
            <a:pPr lvl="1" indent="-342000"/>
            <a:r>
              <a:rPr lang="en-US" sz="2000" dirty="0"/>
              <a:t>In other words, if the graphs adjacency matrix is </a:t>
            </a:r>
            <a:r>
              <a:rPr lang="en-US" sz="2000" b="1" dirty="0"/>
              <a:t>A</a:t>
            </a:r>
            <a:r>
              <a:rPr lang="en-US" sz="2000" i="1" baseline="-25000" dirty="0"/>
              <a:t>G</a:t>
            </a:r>
            <a:r>
              <a:rPr lang="en-US" sz="2000" dirty="0"/>
              <a:t> = [</a:t>
            </a:r>
            <a:r>
              <a:rPr lang="en-US" sz="2000" i="1" dirty="0" err="1"/>
              <a:t>a</a:t>
            </a:r>
            <a:r>
              <a:rPr lang="en-US" sz="2000" i="1" baseline="-25000" dirty="0" err="1"/>
              <a:t>ij</a:t>
            </a:r>
            <a:r>
              <a:rPr lang="en-US" sz="2000" dirty="0"/>
              <a:t>], then</a:t>
            </a:r>
          </a:p>
        </p:txBody>
      </p:sp>
      <p:graphicFrame>
        <p:nvGraphicFramePr>
          <p:cNvPr id="7" name="Object 3"/>
          <p:cNvGraphicFramePr>
            <a:graphicFrameLocks noChangeAspect="1"/>
          </p:cNvGraphicFramePr>
          <p:nvPr>
            <p:extLst>
              <p:ext uri="{D42A27DB-BD31-4B8C-83A1-F6EECF244321}">
                <p14:modId xmlns:p14="http://schemas.microsoft.com/office/powerpoint/2010/main" val="97769450"/>
              </p:ext>
            </p:extLst>
          </p:nvPr>
        </p:nvGraphicFramePr>
        <p:xfrm>
          <a:off x="2209800" y="3474601"/>
          <a:ext cx="4597400" cy="1066800"/>
        </p:xfrm>
        <a:graphic>
          <a:graphicData uri="http://schemas.openxmlformats.org/presentationml/2006/ole">
            <mc:AlternateContent xmlns:mc="http://schemas.openxmlformats.org/markup-compatibility/2006">
              <mc:Choice xmlns:v="urn:schemas-microsoft-com:vml" Requires="v">
                <p:oleObj spid="_x0000_s7172" name="Equation" r:id="rId3" imgW="2298600" imgH="533160" progId="Equation.DSMT4">
                  <p:embed/>
                </p:oleObj>
              </mc:Choice>
              <mc:Fallback>
                <p:oleObj name="Equation" r:id="rId3" imgW="2298600" imgH="533160" progId="Equation.DSMT4">
                  <p:embed/>
                  <p:pic>
                    <p:nvPicPr>
                      <p:cNvPr id="6" name="Object 3"/>
                      <p:cNvPicPr/>
                      <p:nvPr/>
                    </p:nvPicPr>
                    <p:blipFill>
                      <a:blip r:embed="rId4"/>
                      <a:stretch>
                        <a:fillRect/>
                      </a:stretch>
                    </p:blipFill>
                    <p:spPr>
                      <a:xfrm>
                        <a:off x="2209800" y="3474601"/>
                        <a:ext cx="4597400" cy="1066800"/>
                      </a:xfrm>
                      <a:prstGeom prst="rect">
                        <a:avLst/>
                      </a:prstGeom>
                    </p:spPr>
                  </p:pic>
                </p:oleObj>
              </mc:Fallback>
            </mc:AlternateContent>
          </a:graphicData>
        </a:graphic>
      </p:graphicFrame>
      <p:sp>
        <p:nvSpPr>
          <p:cNvPr id="4" name="Content Placeholder 4"/>
          <p:cNvSpPr>
            <a:spLocks noGrp="1"/>
          </p:cNvSpPr>
          <p:nvPr>
            <p:ph idx="13"/>
          </p:nvPr>
        </p:nvSpPr>
        <p:spPr>
          <a:xfrm>
            <a:off x="457200" y="4648200"/>
            <a:ext cx="8229600" cy="1828800"/>
          </a:xfrm>
        </p:spPr>
        <p:txBody>
          <a:bodyPr/>
          <a:lstStyle/>
          <a:p>
            <a:pPr lvl="1" indent="-342000"/>
            <a:r>
              <a:rPr lang="en-US" sz="2000" dirty="0"/>
              <a:t>The adjacency matrix for a directed graph does not have to be symmetric, because there may not be an edge from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 when there is an edge from </a:t>
            </a:r>
            <a:r>
              <a:rPr lang="en-US" altLang="zh-CN" sz="2000" i="1" dirty="0" err="1"/>
              <a:t>v</a:t>
            </a:r>
            <a:r>
              <a:rPr lang="en-US" altLang="zh-CN" sz="2000" i="1" baseline="-25000" dirty="0" err="1"/>
              <a:t>j</a:t>
            </a:r>
            <a:r>
              <a:rPr lang="en-US" sz="2000" dirty="0"/>
              <a:t> to </a:t>
            </a:r>
            <a:r>
              <a:rPr lang="en-US" altLang="zh-CN" sz="2000" i="1" dirty="0"/>
              <a:t>v</a:t>
            </a:r>
            <a:r>
              <a:rPr lang="en-US" altLang="zh-CN" sz="2000" i="1" baseline="-25000" dirty="0"/>
              <a:t>i</a:t>
            </a:r>
            <a:r>
              <a:rPr lang="en-US" altLang="zh-CN" sz="2000" dirty="0"/>
              <a:t> </a:t>
            </a:r>
            <a:r>
              <a:rPr lang="en-US" sz="2000" dirty="0"/>
              <a:t>. </a:t>
            </a:r>
          </a:p>
          <a:p>
            <a:pPr lvl="1" indent="-342000"/>
            <a:r>
              <a:rPr lang="en-US" sz="2000" dirty="0"/>
              <a:t>To represent directed multigraphs, the value of </a:t>
            </a:r>
            <a:r>
              <a:rPr lang="en-US" altLang="zh-CN" sz="2000" i="1" dirty="0" err="1"/>
              <a:t>a</a:t>
            </a:r>
            <a:r>
              <a:rPr lang="en-US" altLang="zh-CN" sz="2000" i="1" baseline="-25000" dirty="0" err="1"/>
              <a:t>ij</a:t>
            </a:r>
            <a:r>
              <a:rPr lang="en-US" sz="2000" dirty="0"/>
              <a:t> is the number of edges connecting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a:t>
            </a:r>
            <a:endParaRPr lang="en-IN" sz="2000" dirty="0"/>
          </a:p>
        </p:txBody>
      </p:sp>
    </p:spTree>
    <p:extLst>
      <p:ext uri="{BB962C8B-B14F-4D97-AF65-F5344CB8AC3E}">
        <p14:creationId xmlns:p14="http://schemas.microsoft.com/office/powerpoint/2010/main" val="1858451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t>
            </a:r>
            <a:br>
              <a:rPr lang="en-IN" dirty="0"/>
            </a:br>
            <a:r>
              <a:rPr lang="en-IN" dirty="0"/>
              <a:t>Incidence Matrices </a:t>
            </a:r>
            <a:r>
              <a:rPr lang="zh-CN" altLang="en-US" dirty="0"/>
              <a:t>关联矩阵</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b="1" dirty="0">
                <a:solidFill>
                  <a:srgbClr val="C00000"/>
                </a:solidFill>
              </a:rPr>
              <a:t>Definition</a:t>
            </a:r>
            <a:r>
              <a:rPr lang="en-US" dirty="0">
                <a:solidFill>
                  <a:srgbClr val="C00000"/>
                </a:solidFill>
              </a:rPr>
              <a:t>: </a:t>
            </a:r>
            <a:r>
              <a:rPr lang="en-US" dirty="0"/>
              <a:t>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a:t>
            </a:r>
            <a:br>
              <a:rPr lang="en-US" dirty="0"/>
            </a:b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a:t>
            </a:r>
            <a:br>
              <a:rPr lang="en-US" dirty="0"/>
            </a:br>
            <a:r>
              <a:rPr lang="en-US" b="1" dirty="0"/>
              <a:t>M</a:t>
            </a:r>
            <a:r>
              <a:rPr lang="en-US" dirty="0"/>
              <a:t> = [</a:t>
            </a:r>
            <a:r>
              <a:rPr lang="en-US" i="1" dirty="0" err="1"/>
              <a:t>m</a:t>
            </a:r>
            <a:r>
              <a:rPr lang="en-US" i="1" baseline="-25000" dirty="0" err="1"/>
              <a:t>ij</a:t>
            </a:r>
            <a:r>
              <a:rPr lang="en-US" dirty="0"/>
              <a:t>], where</a:t>
            </a:r>
          </a:p>
        </p:txBody>
      </p:sp>
      <mc:AlternateContent xmlns:mc="http://schemas.openxmlformats.org/markup-compatibility/2006" xmlns:a14="http://schemas.microsoft.com/office/drawing/2010/main">
        <mc:Choice Requires="a14">
          <p:sp>
            <p:nvSpPr>
              <p:cNvPr id="6" name="Object 3"/>
              <p:cNvSpPr txBox="1"/>
              <p:nvPr/>
            </p:nvSpPr>
            <p:spPr>
              <a:xfrm>
                <a:off x="1524000" y="4114800"/>
                <a:ext cx="6172200" cy="9906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𝑖𝑗</m:t>
                          </m:r>
                        </m:sub>
                      </m:sSub>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1    </m:t>
                              </m:r>
                              <m:r>
                                <m:rPr>
                                  <m:nor/>
                                </m:rPr>
                                <a:rPr lang="zh-CN" altLang="en-US" sz="2400" i="0">
                                  <a:solidFill>
                                    <a:srgbClr val="000000"/>
                                  </a:solidFill>
                                  <a:latin typeface="Cambria Math" panose="02040503050406030204" pitchFamily="18" charset="0"/>
                                </a:rPr>
                                <m:t>when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edge</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𝑒</m:t>
                                  </m:r>
                                </m:e>
                                <m:sub>
                                  <m:r>
                                    <a:rPr lang="zh-CN" altLang="en-US" sz="2400" i="1">
                                      <a:solidFill>
                                        <a:srgbClr val="000000"/>
                                      </a:solidFill>
                                      <a:latin typeface="Cambria Math" panose="02040503050406030204" pitchFamily="18" charset="0"/>
                                    </a:rPr>
                                    <m:t>𝑗</m:t>
                                  </m:r>
                                </m:sub>
                              </m:sSub>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incident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with</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𝑣</m:t>
                                  </m:r>
                                </m:e>
                                <m:sub>
                                  <m:r>
                                    <a:rPr lang="zh-CN" altLang="en-US" sz="2400" i="1">
                                      <a:solidFill>
                                        <a:srgbClr val="000000"/>
                                      </a:solidFill>
                                      <a:latin typeface="Cambria Math" panose="02040503050406030204" pitchFamily="18" charset="0"/>
                                    </a:rPr>
                                    <m:t>𝑖</m:t>
                                  </m:r>
                                </m:sub>
                              </m:sSub>
                              <m:r>
                                <m:rPr>
                                  <m:nor/>
                                </m:rPr>
                                <a:rPr lang="zh-CN" altLang="en-US" sz="2400" i="0">
                                  <a:solidFill>
                                    <a:srgbClr val="000000"/>
                                  </a:solidFill>
                                  <a:latin typeface="Cambria Math" panose="02040503050406030204" pitchFamily="18" charset="0"/>
                                </a:rPr>
                                <m:t>, </m:t>
                              </m:r>
                            </m:e>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0    </m:t>
                              </m:r>
                              <m:r>
                                <m:rPr>
                                  <m:nor/>
                                </m:rPr>
                                <a:rPr lang="zh-CN" altLang="en-US" sz="2400" i="0">
                                  <a:solidFill>
                                    <a:srgbClr val="000000"/>
                                  </a:solidFill>
                                  <a:latin typeface="Cambria Math" panose="02040503050406030204" pitchFamily="18" charset="0"/>
                                </a:rPr>
                                <m:t>otherwise</m:t>
                              </m:r>
                              <m:r>
                                <m:rPr>
                                  <m:nor/>
                                </m:rPr>
                                <a:rPr lang="zh-CN" altLang="en-US" sz="2400" i="0">
                                  <a:solidFill>
                                    <a:srgbClr val="000000"/>
                                  </a:solidFill>
                                  <a:latin typeface="Cambria Math" panose="02040503050406030204" pitchFamily="18" charset="0"/>
                                </a:rPr>
                                <m:t>.</m:t>
                              </m:r>
                            </m:e>
                          </m:eqArr>
                        </m:e>
                      </m:d>
                    </m:oMath>
                  </m:oMathPara>
                </a14:m>
                <a:endParaRPr lang="zh-CN" altLang="en-US" sz="2400" dirty="0"/>
              </a:p>
            </p:txBody>
          </p:sp>
        </mc:Choice>
        <mc:Fallback xmlns="">
          <p:sp>
            <p:nvSpPr>
              <p:cNvPr id="6" name="Object 3"/>
              <p:cNvSpPr txBox="1">
                <a:spLocks noRot="1" noChangeAspect="1" noMove="1" noResize="1" noEditPoints="1" noAdjustHandles="1" noChangeArrowheads="1" noChangeShapeType="1" noTextEdit="1"/>
              </p:cNvSpPr>
              <p:nvPr/>
            </p:nvSpPr>
            <p:spPr>
              <a:xfrm>
                <a:off x="1524000" y="4114800"/>
                <a:ext cx="6172200" cy="9906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58724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Representation of Graphs: </a:t>
            </a:r>
            <a:br>
              <a:rPr lang="en-IN" altLang="zh-CN" dirty="0"/>
            </a:br>
            <a:r>
              <a:rPr lang="en-IN" altLang="zh-CN" dirty="0"/>
              <a:t>Incidence Matrices </a:t>
            </a:r>
            <a:r>
              <a:rPr lang="zh-CN" altLang="en-US" dirty="0"/>
              <a:t>关联矩阵</a:t>
            </a:r>
            <a:endParaRPr lang="en-IN" sz="1500" dirty="0"/>
          </a:p>
        </p:txBody>
      </p:sp>
      <p:sp>
        <p:nvSpPr>
          <p:cNvPr id="3" name="Content Placeholder 2"/>
          <p:cNvSpPr>
            <a:spLocks noGrp="1"/>
          </p:cNvSpPr>
          <p:nvPr>
            <p:ph idx="1"/>
          </p:nvPr>
        </p:nvSpPr>
        <p:spPr>
          <a:xfrm>
            <a:off x="381000" y="1299499"/>
            <a:ext cx="6781800" cy="468000"/>
          </a:xfrm>
        </p:spPr>
        <p:txBody>
          <a:bodyPr/>
          <a:lstStyle/>
          <a:p>
            <a:r>
              <a:rPr lang="en-US" sz="2000" b="1" dirty="0">
                <a:solidFill>
                  <a:srgbClr val="C00000"/>
                </a:solidFill>
              </a:rPr>
              <a:t>Example</a:t>
            </a:r>
            <a:r>
              <a:rPr lang="en-US" sz="2000" dirty="0">
                <a:solidFill>
                  <a:srgbClr val="C00000"/>
                </a:solidFill>
              </a:rPr>
              <a:t>:  </a:t>
            </a:r>
            <a:r>
              <a:rPr lang="en-US" sz="2000" dirty="0"/>
              <a:t>Simple Graph and Incidence Matrix</a:t>
            </a:r>
          </a:p>
        </p:txBody>
      </p:sp>
      <p:pic>
        <p:nvPicPr>
          <p:cNvPr id="17" name="Picture 3" descr="A graph with 5 vertices labeled from V1 to V5."/>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458202" y="2178438"/>
            <a:ext cx="1739263" cy="1254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297696" y="3869069"/>
            <a:ext cx="4876800" cy="398940"/>
          </a:xfrm>
        </p:spPr>
        <p:txBody>
          <a:bodyPr/>
          <a:lstStyle/>
          <a:p>
            <a:r>
              <a:rPr lang="en-US" sz="2000" b="1" dirty="0">
                <a:solidFill>
                  <a:srgbClr val="C00000"/>
                </a:solidFill>
              </a:rPr>
              <a:t>Example</a:t>
            </a:r>
            <a:r>
              <a:rPr lang="en-US" sz="2000" dirty="0">
                <a:solidFill>
                  <a:srgbClr val="C00000"/>
                </a:solidFill>
              </a:rPr>
              <a:t>:  </a:t>
            </a:r>
            <a:r>
              <a:rPr lang="en-US" sz="2000" dirty="0" err="1"/>
              <a:t>Pseudograph</a:t>
            </a:r>
            <a:r>
              <a:rPr lang="en-US" sz="2000" dirty="0"/>
              <a:t> and Incidence Matrix</a:t>
            </a:r>
          </a:p>
        </p:txBody>
      </p:sp>
      <p:pic>
        <p:nvPicPr>
          <p:cNvPr id="15" name="Picture 5" descr="A pseudograph with 5 vertices labeled from V1 to V5."/>
          <p:cNvPicPr>
            <a:picLocks noGrp="1" noChangeAspect="1" noChangeArrowheads="1"/>
          </p:cNvPicPr>
          <p:nvPr>
            <p:ph idx="15"/>
          </p:nvPr>
        </p:nvPicPr>
        <p:blipFill>
          <a:blip r:embed="rId4">
            <a:extLst>
              <a:ext uri="{28A0092B-C50C-407E-A947-70E740481C1C}">
                <a14:useLocalDpi xmlns:a14="http://schemas.microsoft.com/office/drawing/2010/main" val="0"/>
              </a:ext>
            </a:extLst>
          </a:blip>
          <a:stretch>
            <a:fillRect/>
          </a:stretch>
        </p:blipFill>
        <p:spPr bwMode="auto">
          <a:xfrm>
            <a:off x="297696" y="4935172"/>
            <a:ext cx="1835904" cy="1237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6"/>
          <p:cNvGraphicFramePr>
            <a:graphicFrameLocks noChangeAspect="1"/>
          </p:cNvGraphicFramePr>
          <p:nvPr>
            <p:extLst>
              <p:ext uri="{D42A27DB-BD31-4B8C-83A1-F6EECF244321}">
                <p14:modId xmlns:p14="http://schemas.microsoft.com/office/powerpoint/2010/main" val="1629644506"/>
              </p:ext>
            </p:extLst>
          </p:nvPr>
        </p:nvGraphicFramePr>
        <p:xfrm>
          <a:off x="2924175" y="1924050"/>
          <a:ext cx="2000250" cy="1733550"/>
        </p:xfrm>
        <a:graphic>
          <a:graphicData uri="http://schemas.openxmlformats.org/presentationml/2006/ole">
            <mc:AlternateContent xmlns:mc="http://schemas.openxmlformats.org/markup-compatibility/2006">
              <mc:Choice xmlns:v="urn:schemas-microsoft-com:vml" Requires="v">
                <p:oleObj spid="_x0000_s8198" name="Equation" r:id="rId5" imgW="1333440" imgH="1155600" progId="Equation.DSMT4">
                  <p:embed/>
                </p:oleObj>
              </mc:Choice>
              <mc:Fallback>
                <p:oleObj name="Equation" r:id="rId5" imgW="1333440" imgH="1155600" progId="Equation.DSMT4">
                  <p:embed/>
                  <p:pic>
                    <p:nvPicPr>
                      <p:cNvPr id="19" name="Object 6"/>
                      <p:cNvPicPr/>
                      <p:nvPr/>
                    </p:nvPicPr>
                    <p:blipFill>
                      <a:blip r:embed="rId6"/>
                      <a:stretch>
                        <a:fillRect/>
                      </a:stretch>
                    </p:blipFill>
                    <p:spPr>
                      <a:xfrm>
                        <a:off x="2924175" y="1924050"/>
                        <a:ext cx="2000250" cy="1733550"/>
                      </a:xfrm>
                      <a:prstGeom prst="rect">
                        <a:avLst/>
                      </a:prstGeom>
                    </p:spPr>
                  </p:pic>
                </p:oleObj>
              </mc:Fallback>
            </mc:AlternateContent>
          </a:graphicData>
        </a:graphic>
      </p:graphicFrame>
      <p:graphicFrame>
        <p:nvGraphicFramePr>
          <p:cNvPr id="20" name="Object 7"/>
          <p:cNvGraphicFramePr>
            <a:graphicFrameLocks noChangeAspect="1"/>
          </p:cNvGraphicFramePr>
          <p:nvPr>
            <p:extLst>
              <p:ext uri="{D42A27DB-BD31-4B8C-83A1-F6EECF244321}">
                <p14:modId xmlns:p14="http://schemas.microsoft.com/office/powerpoint/2010/main" val="1453587633"/>
              </p:ext>
            </p:extLst>
          </p:nvPr>
        </p:nvGraphicFramePr>
        <p:xfrm>
          <a:off x="2590800" y="4667250"/>
          <a:ext cx="2667000" cy="1733550"/>
        </p:xfrm>
        <a:graphic>
          <a:graphicData uri="http://schemas.openxmlformats.org/presentationml/2006/ole">
            <mc:AlternateContent xmlns:mc="http://schemas.openxmlformats.org/markup-compatibility/2006">
              <mc:Choice xmlns:v="urn:schemas-microsoft-com:vml" Requires="v">
                <p:oleObj spid="_x0000_s8199" name="Equation" r:id="rId7" imgW="1777680" imgH="1155600" progId="Equation.DSMT4">
                  <p:embed/>
                </p:oleObj>
              </mc:Choice>
              <mc:Fallback>
                <p:oleObj name="Equation" r:id="rId7" imgW="1777680" imgH="1155600" progId="Equation.DSMT4">
                  <p:embed/>
                  <p:pic>
                    <p:nvPicPr>
                      <p:cNvPr id="20" name="Object 7"/>
                      <p:cNvPicPr/>
                      <p:nvPr/>
                    </p:nvPicPr>
                    <p:blipFill>
                      <a:blip r:embed="rId8"/>
                      <a:stretch>
                        <a:fillRect/>
                      </a:stretch>
                    </p:blipFill>
                    <p:spPr>
                      <a:xfrm>
                        <a:off x="2590800" y="4667250"/>
                        <a:ext cx="2667000" cy="1733550"/>
                      </a:xfrm>
                      <a:prstGeom prst="rect">
                        <a:avLst/>
                      </a:prstGeom>
                    </p:spPr>
                  </p:pic>
                </p:oleObj>
              </mc:Fallback>
            </mc:AlternateContent>
          </a:graphicData>
        </a:graphic>
      </p:graphicFrame>
      <p:sp>
        <p:nvSpPr>
          <p:cNvPr id="7" name="Content Placeholder 8"/>
          <p:cNvSpPr>
            <a:spLocks noGrp="1"/>
          </p:cNvSpPr>
          <p:nvPr>
            <p:ph idx="16"/>
          </p:nvPr>
        </p:nvSpPr>
        <p:spPr>
          <a:xfrm>
            <a:off x="5707200" y="1755436"/>
            <a:ext cx="3132000" cy="1616264"/>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 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6</a:t>
            </a:r>
            <a:r>
              <a:rPr lang="en-US" sz="2000" dirty="0"/>
              <a:t>.</a:t>
            </a:r>
          </a:p>
        </p:txBody>
      </p:sp>
      <p:sp>
        <p:nvSpPr>
          <p:cNvPr id="8" name="Content Placeholder 9"/>
          <p:cNvSpPr>
            <a:spLocks noGrp="1"/>
          </p:cNvSpPr>
          <p:nvPr>
            <p:ph idx="17"/>
          </p:nvPr>
        </p:nvSpPr>
        <p:spPr>
          <a:xfrm>
            <a:off x="5707866" y="4364040"/>
            <a:ext cx="3131333" cy="1655760"/>
          </a:xfrm>
        </p:spPr>
        <p:txBody>
          <a:bodyPr/>
          <a:lstStyle/>
          <a:p>
            <a:r>
              <a:rPr lang="en-US" sz="2000" i="1" dirty="0"/>
              <a:t>The rows going from top to bottom represent v</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v</a:t>
            </a:r>
            <a:r>
              <a:rPr lang="en-US" sz="2000" baseline="-25000" dirty="0">
                <a:latin typeface="Cambria Math" pitchFamily="18" charset="0"/>
                <a:ea typeface="Cambria Math" pitchFamily="18" charset="0"/>
              </a:rPr>
              <a:t>5</a:t>
            </a:r>
            <a:r>
              <a:rPr lang="en-US" sz="2000" dirty="0"/>
              <a:t> </a:t>
            </a:r>
            <a:r>
              <a:rPr lang="en-US" sz="2000" i="1" dirty="0"/>
              <a:t>and the columns going from left to right represent e</a:t>
            </a:r>
            <a:r>
              <a:rPr lang="en-US" sz="2000" baseline="-25000" dirty="0">
                <a:latin typeface="Cambria Math" pitchFamily="18" charset="0"/>
                <a:ea typeface="Cambria Math"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itchFamily="18" charset="0"/>
                <a:ea typeface="Cambria Math" pitchFamily="18" charset="0"/>
              </a:rPr>
              <a:t>8</a:t>
            </a:r>
            <a:r>
              <a:rPr lang="en-US" sz="2000" dirty="0"/>
              <a:t>.</a:t>
            </a:r>
          </a:p>
        </p:txBody>
      </p:sp>
    </p:spTree>
    <p:extLst>
      <p:ext uri="{BB962C8B-B14F-4D97-AF65-F5344CB8AC3E}">
        <p14:creationId xmlns:p14="http://schemas.microsoft.com/office/powerpoint/2010/main" val="1031582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 </a:t>
            </a:r>
            <a:r>
              <a:rPr lang="zh-CN" altLang="en-US" dirty="0"/>
              <a:t>图的同构</a:t>
            </a:r>
            <a:endParaRPr lang="en-IN" sz="1500" dirty="0"/>
          </a:p>
        </p:txBody>
      </p:sp>
      <p:sp>
        <p:nvSpPr>
          <p:cNvPr id="3" name="Content Placeholder 2"/>
          <p:cNvSpPr>
            <a:spLocks noGrp="1"/>
          </p:cNvSpPr>
          <p:nvPr>
            <p:ph idx="1"/>
          </p:nvPr>
        </p:nvSpPr>
        <p:spPr/>
        <p:txBody>
          <a:bodyPr/>
          <a:lstStyle/>
          <a:p>
            <a:r>
              <a:rPr lang="en-US" b="1" dirty="0">
                <a:solidFill>
                  <a:srgbClr val="C00000"/>
                </a:solidFill>
              </a:rPr>
              <a:t>Definition</a:t>
            </a:r>
            <a:r>
              <a:rPr lang="en-US" dirty="0">
                <a:solidFill>
                  <a:srgbClr val="C00000"/>
                </a:solidFill>
              </a:rPr>
              <a:t>: </a:t>
            </a:r>
            <a:r>
              <a:rPr lang="en-US" dirty="0"/>
              <a:t>The simple graphs </a:t>
            </a:r>
            <a:r>
              <a:rPr lang="en-US" i="1" dirty="0">
                <a:solidFill>
                  <a:srgbClr val="7030A0"/>
                </a:solidFill>
              </a:rPr>
              <a:t>G</a:t>
            </a:r>
            <a:r>
              <a:rPr lang="en-US" baseline="-25000" dirty="0">
                <a:solidFill>
                  <a:srgbClr val="7030A0"/>
                </a:solidFill>
                <a:latin typeface="Cambria Math" pitchFamily="18" charset="0"/>
                <a:ea typeface="Cambria Math" pitchFamily="18" charset="0"/>
              </a:rPr>
              <a:t>1</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itchFamily="18" charset="0"/>
                <a:ea typeface="Cambria Math" pitchFamily="18" charset="0"/>
              </a:rPr>
              <a:t>1</a:t>
            </a:r>
            <a:r>
              <a:rPr lang="en-US" i="1" dirty="0">
                <a:solidFill>
                  <a:srgbClr val="7030A0"/>
                </a:solidFill>
              </a:rPr>
              <a:t>, E</a:t>
            </a:r>
            <a:r>
              <a:rPr lang="en-US" baseline="-25000" dirty="0">
                <a:solidFill>
                  <a:srgbClr val="7030A0"/>
                </a:solidFill>
                <a:latin typeface="Cambria Math" pitchFamily="18" charset="0"/>
                <a:ea typeface="Cambria Math" pitchFamily="18" charset="0"/>
              </a:rPr>
              <a:t>1</a:t>
            </a:r>
            <a:r>
              <a:rPr lang="en-US" dirty="0">
                <a:solidFill>
                  <a:srgbClr val="7030A0"/>
                </a:solidFill>
              </a:rPr>
              <a:t>)</a:t>
            </a:r>
            <a:r>
              <a:rPr lang="en-US" i="1" dirty="0">
                <a:solidFill>
                  <a:srgbClr val="7030A0"/>
                </a:solidFill>
              </a:rPr>
              <a:t> </a:t>
            </a:r>
            <a:r>
              <a:rPr lang="en-US" dirty="0"/>
              <a:t>and </a:t>
            </a:r>
            <a:r>
              <a:rPr lang="en-US" i="1" dirty="0">
                <a:solidFill>
                  <a:srgbClr val="7030A0"/>
                </a:solidFill>
              </a:rPr>
              <a:t>G</a:t>
            </a:r>
            <a:r>
              <a:rPr lang="en-US" baseline="-25000" dirty="0">
                <a:solidFill>
                  <a:srgbClr val="7030A0"/>
                </a:solidFill>
                <a:latin typeface="Cambria Math" pitchFamily="18" charset="0"/>
                <a:ea typeface="Cambria Math" pitchFamily="18" charset="0"/>
              </a:rPr>
              <a:t>2</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itchFamily="18" charset="0"/>
                <a:ea typeface="Cambria Math" pitchFamily="18" charset="0"/>
              </a:rPr>
              <a:t>2</a:t>
            </a:r>
            <a:r>
              <a:rPr lang="en-US" i="1" dirty="0">
                <a:solidFill>
                  <a:srgbClr val="7030A0"/>
                </a:solidFill>
              </a:rPr>
              <a:t>, E</a:t>
            </a:r>
            <a:r>
              <a:rPr lang="en-US" baseline="-25000" dirty="0">
                <a:solidFill>
                  <a:srgbClr val="7030A0"/>
                </a:solidFill>
                <a:latin typeface="Cambria Math" pitchFamily="18" charset="0"/>
                <a:ea typeface="Cambria Math" pitchFamily="18" charset="0"/>
              </a:rPr>
              <a:t>2</a:t>
            </a:r>
            <a:r>
              <a:rPr lang="en-US" dirty="0">
                <a:solidFill>
                  <a:srgbClr val="7030A0"/>
                </a:solidFill>
              </a:rPr>
              <a:t>)</a:t>
            </a:r>
            <a:r>
              <a:rPr lang="en-US" i="1" dirty="0">
                <a:solidFill>
                  <a:srgbClr val="7030A0"/>
                </a:solidFill>
              </a:rPr>
              <a:t> </a:t>
            </a:r>
            <a:r>
              <a:rPr lang="en-US" dirty="0"/>
              <a:t>are </a:t>
            </a:r>
            <a:r>
              <a:rPr lang="en-US" i="1" dirty="0">
                <a:solidFill>
                  <a:srgbClr val="C00000"/>
                </a:solidFill>
              </a:rPr>
              <a:t>isomorphic</a:t>
            </a:r>
            <a:r>
              <a:rPr lang="en-US" dirty="0"/>
              <a:t> (</a:t>
            </a:r>
            <a:r>
              <a:rPr lang="zh-CN" altLang="en-US" dirty="0"/>
              <a:t>同构的</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itchFamily="18" charset="0"/>
                <a:ea typeface="Cambria Math" pitchFamily="18" charset="0"/>
              </a:rPr>
              <a:t>1</a:t>
            </a:r>
            <a:r>
              <a:rPr lang="en-US" i="1" dirty="0">
                <a:solidFill>
                  <a:srgbClr val="7030A0"/>
                </a:solidFill>
              </a:rPr>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itchFamily="18" charset="0"/>
                <a:ea typeface="Cambria Math" pitchFamily="18" charset="0"/>
              </a:rPr>
              <a:t>2</a:t>
            </a:r>
            <a:r>
              <a:rPr lang="en-US" i="1" dirty="0">
                <a:solidFill>
                  <a:srgbClr val="7030A0"/>
                </a:solidFill>
              </a:rPr>
              <a:t> </a:t>
            </a:r>
            <a:r>
              <a:rPr lang="en-US" i="1" dirty="0"/>
              <a:t>,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solidFill>
                  <a:srgbClr val="C00000"/>
                </a:solidFill>
              </a:rPr>
              <a:t>isomorphism</a:t>
            </a:r>
            <a:r>
              <a:rPr lang="en-US" i="1" dirty="0"/>
              <a:t>. </a:t>
            </a:r>
            <a:r>
              <a:rPr lang="en-US" dirty="0"/>
              <a:t>Two simple graphs that are not isomorphic are called </a:t>
            </a:r>
            <a:r>
              <a:rPr lang="en-US" i="1" dirty="0" err="1">
                <a:solidFill>
                  <a:schemeClr val="bg2"/>
                </a:solidFill>
              </a:rPr>
              <a:t>nonisomorphic</a:t>
            </a:r>
            <a:r>
              <a:rPr lang="en-US" i="1" dirty="0">
                <a:solidFill>
                  <a:schemeClr val="bg2"/>
                </a:solidFill>
              </a:rPr>
              <a:t> </a:t>
            </a:r>
            <a:r>
              <a:rPr lang="en-US" altLang="zh-CN" dirty="0"/>
              <a:t>(</a:t>
            </a:r>
            <a:r>
              <a:rPr lang="zh-CN" altLang="en-US" dirty="0"/>
              <a:t>非同构</a:t>
            </a:r>
            <a:r>
              <a:rPr lang="en-US" altLang="zh-CN" dirty="0"/>
              <a:t>) </a:t>
            </a:r>
            <a:r>
              <a:rPr lang="en-US" dirty="0"/>
              <a:t>.</a:t>
            </a:r>
          </a:p>
        </p:txBody>
      </p:sp>
    </p:spTree>
    <p:extLst>
      <p:ext uri="{BB962C8B-B14F-4D97-AF65-F5344CB8AC3E}">
        <p14:creationId xmlns:p14="http://schemas.microsoft.com/office/powerpoint/2010/main" val="22297377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229600" cy="5257800"/>
          </a:xfrm>
        </p:spPr>
        <p:txBody>
          <a:bodyPr/>
          <a:lstStyle/>
          <a:p>
            <a:r>
              <a:rPr lang="en-US" sz="2800" b="1" dirty="0">
                <a:solidFill>
                  <a:schemeClr val="bg2"/>
                </a:solidFill>
              </a:rPr>
              <a:t>Example</a:t>
            </a:r>
            <a:r>
              <a:rPr lang="en-US" sz="2800" dirty="0">
                <a:solidFill>
                  <a:schemeClr val="bg2"/>
                </a:solidFill>
              </a:rPr>
              <a:t>: </a:t>
            </a:r>
            <a:r>
              <a:rPr lang="en-US" sz="2800" dirty="0"/>
              <a:t>Show that the graphs </a:t>
            </a:r>
            <a:r>
              <a:rPr lang="en-US" sz="2800" i="1" dirty="0"/>
              <a:t>G</a:t>
            </a:r>
            <a:r>
              <a:rPr lang="en-US" sz="2800" dirty="0"/>
              <a:t> =(</a:t>
            </a:r>
            <a:r>
              <a:rPr lang="en-US" sz="2800" i="1" dirty="0"/>
              <a:t>V</a:t>
            </a:r>
            <a:r>
              <a:rPr lang="en-US" sz="2800" dirty="0"/>
              <a:t>, </a:t>
            </a:r>
            <a:r>
              <a:rPr lang="en-US" sz="2800" i="1" dirty="0"/>
              <a:t>E</a:t>
            </a:r>
            <a:r>
              <a:rPr lang="en-US" sz="2800" dirty="0"/>
              <a:t>) and</a:t>
            </a:r>
            <a:br>
              <a:rPr lang="en-US" sz="2800" dirty="0"/>
            </a:br>
            <a:r>
              <a:rPr lang="en-US" sz="2800" i="1" dirty="0"/>
              <a:t>H</a:t>
            </a:r>
            <a:r>
              <a:rPr lang="en-US" sz="2800" dirty="0"/>
              <a:t> = (</a:t>
            </a:r>
            <a:r>
              <a:rPr lang="en-US" sz="2800" i="1" dirty="0"/>
              <a:t>W</a:t>
            </a:r>
            <a:r>
              <a:rPr lang="en-US" sz="2800" dirty="0"/>
              <a:t>, </a:t>
            </a:r>
            <a:r>
              <a:rPr lang="en-US" sz="2800" i="1" dirty="0"/>
              <a:t>F</a:t>
            </a:r>
            <a:r>
              <a:rPr lang="en-US" sz="2800" dirty="0"/>
              <a:t>) are isomorphic.</a:t>
            </a:r>
          </a:p>
          <a:p>
            <a:pPr>
              <a:spcBef>
                <a:spcPts val="0"/>
              </a:spcBef>
            </a:pPr>
            <a:r>
              <a:rPr lang="en-US" sz="2800" b="1" dirty="0">
                <a:solidFill>
                  <a:schemeClr val="bg2"/>
                </a:solidFill>
              </a:rPr>
              <a:t>Solution</a:t>
            </a:r>
            <a:r>
              <a:rPr lang="en-US" sz="2800" dirty="0">
                <a:solidFill>
                  <a:schemeClr val="bg2"/>
                </a:solidFill>
              </a:rPr>
              <a:t>: </a:t>
            </a:r>
            <a:r>
              <a:rPr lang="en-US" sz="2800" dirty="0"/>
              <a:t>The function </a:t>
            </a:r>
            <a:r>
              <a:rPr lang="en-US" sz="2800" i="1" dirty="0"/>
              <a:t>f</a:t>
            </a:r>
            <a:r>
              <a:rPr lang="en-US" sz="2800" dirty="0"/>
              <a:t> with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a:t>
            </a:r>
          </a:p>
          <a:p>
            <a:pPr>
              <a:spcBef>
                <a:spcPts val="0"/>
              </a:spcBef>
            </a:pP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is a </a:t>
            </a:r>
          </a:p>
          <a:p>
            <a:pPr>
              <a:spcBef>
                <a:spcPts val="0"/>
              </a:spcBef>
            </a:pPr>
            <a:r>
              <a:rPr lang="en-US" sz="2800" dirty="0"/>
              <a:t>one-to-one correspondence between </a:t>
            </a:r>
            <a:r>
              <a:rPr lang="en-US" sz="2800" i="1" dirty="0"/>
              <a:t>V</a:t>
            </a:r>
            <a:r>
              <a:rPr lang="en-US" sz="2800" dirty="0"/>
              <a:t> and </a:t>
            </a:r>
            <a:r>
              <a:rPr lang="en-US" sz="2800" i="1" dirty="0"/>
              <a:t>W</a:t>
            </a:r>
            <a:r>
              <a:rPr lang="en-US" sz="2800" dirty="0"/>
              <a:t>. Note that adjacent vertices in </a:t>
            </a:r>
            <a:r>
              <a:rPr lang="en-US" sz="2800" i="1" dirty="0"/>
              <a:t>G</a:t>
            </a:r>
            <a:r>
              <a:rPr lang="en-US" sz="2800" dirty="0"/>
              <a:t> are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2</a:t>
            </a:r>
            <a:r>
              <a:rPr lang="en-US" sz="2800" dirty="0"/>
              <a:t>, </a:t>
            </a:r>
            <a:r>
              <a:rPr lang="en-US" sz="2800" i="1" dirty="0"/>
              <a:t>u</a:t>
            </a:r>
            <a:r>
              <a:rPr lang="en-US" sz="2800" baseline="-25000" dirty="0">
                <a:ea typeface="Cambria Math" pitchFamily="18" charset="0"/>
              </a:rPr>
              <a:t>1</a:t>
            </a:r>
            <a:r>
              <a:rPr lang="en-US" sz="2800" dirty="0"/>
              <a:t> and </a:t>
            </a:r>
            <a:r>
              <a:rPr lang="en-US" sz="2800" i="1" dirty="0"/>
              <a:t>u</a:t>
            </a:r>
            <a:r>
              <a:rPr lang="en-US" sz="2800" baseline="-25000" dirty="0">
                <a:ea typeface="Cambria Math" pitchFamily="18" charset="0"/>
              </a:rPr>
              <a:t>3</a:t>
            </a:r>
            <a:r>
              <a:rPr lang="en-US" sz="2800" dirty="0"/>
              <a:t>, </a:t>
            </a:r>
            <a:r>
              <a:rPr lang="en-US" sz="2800" i="1" dirty="0"/>
              <a:t>u</a:t>
            </a:r>
            <a:r>
              <a:rPr lang="en-US" sz="2800" baseline="-25000" dirty="0">
                <a:ea typeface="Cambria Math" pitchFamily="18" charset="0"/>
              </a:rPr>
              <a:t>2</a:t>
            </a:r>
            <a:r>
              <a:rPr lang="en-US" sz="2800" dirty="0"/>
              <a:t> and </a:t>
            </a:r>
            <a:r>
              <a:rPr lang="en-US" sz="2800" i="1" dirty="0"/>
              <a:t>u</a:t>
            </a:r>
            <a:r>
              <a:rPr lang="en-US" sz="2800" baseline="-25000" dirty="0">
                <a:ea typeface="Cambria Math" pitchFamily="18" charset="0"/>
              </a:rPr>
              <a:t>4</a:t>
            </a:r>
            <a:r>
              <a:rPr lang="en-US" sz="2800" dirty="0"/>
              <a:t>, and </a:t>
            </a:r>
            <a:r>
              <a:rPr lang="en-US" sz="2800" i="1" dirty="0"/>
              <a:t>u</a:t>
            </a:r>
            <a:r>
              <a:rPr lang="en-US" sz="2800" baseline="-25000" dirty="0">
                <a:ea typeface="Cambria Math" pitchFamily="18" charset="0"/>
              </a:rPr>
              <a:t>3</a:t>
            </a:r>
            <a:r>
              <a:rPr lang="en-US" sz="2800" dirty="0"/>
              <a:t> and </a:t>
            </a:r>
            <a:r>
              <a:rPr lang="en-US" sz="2800" i="1" dirty="0"/>
              <a:t>u</a:t>
            </a:r>
            <a:r>
              <a:rPr lang="en-US" sz="2800" baseline="-25000" dirty="0">
                <a:ea typeface="Cambria Math" pitchFamily="18" charset="0"/>
              </a:rPr>
              <a:t>4</a:t>
            </a:r>
            <a:r>
              <a:rPr lang="en-US" sz="2800" dirty="0"/>
              <a:t>. Each of the pairs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t>
            </a:r>
            <a:r>
              <a:rPr lang="en-US" sz="2800" i="1" dirty="0"/>
              <a:t>f</a:t>
            </a:r>
            <a:r>
              <a:rPr lang="en-US" sz="2800" dirty="0"/>
              <a:t>(</a:t>
            </a:r>
            <a:r>
              <a:rPr lang="en-US" sz="2800" i="1" dirty="0"/>
              <a:t>u</a:t>
            </a:r>
            <a:r>
              <a:rPr lang="en-US" sz="2800" baseline="-25000" dirty="0">
                <a:ea typeface="Cambria Math" pitchFamily="18" charset="0"/>
              </a:rPr>
              <a:t>1</a:t>
            </a:r>
            <a:r>
              <a:rPr lang="en-US" sz="2800" dirty="0"/>
              <a:t>) = </a:t>
            </a:r>
            <a:r>
              <a:rPr lang="en-US" sz="2800" i="1" dirty="0"/>
              <a:t>v</a:t>
            </a:r>
            <a:r>
              <a:rPr lang="en-US" sz="2800" baseline="-25000" dirty="0">
                <a:ea typeface="Cambria Math" pitchFamily="18" charset="0"/>
              </a:rPr>
              <a:t>1</a:t>
            </a:r>
            <a:r>
              <a:rPr lang="en-US" sz="2800" dirty="0"/>
              <a:t> and</a:t>
            </a:r>
            <a:r>
              <a:rPr lang="en-US" sz="2800" i="1" dirty="0"/>
              <a:t> 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 </a:t>
            </a:r>
            <a:r>
              <a:rPr lang="en-US" sz="2800" i="1" dirty="0"/>
              <a:t>f</a:t>
            </a:r>
            <a:r>
              <a:rPr lang="en-US" sz="2800" dirty="0"/>
              <a:t>(</a:t>
            </a:r>
            <a:r>
              <a:rPr lang="en-US" sz="2800" i="1" dirty="0"/>
              <a:t>u</a:t>
            </a:r>
            <a:r>
              <a:rPr lang="en-US" sz="2800" baseline="-25000" dirty="0">
                <a:ea typeface="Cambria Math" pitchFamily="18" charset="0"/>
              </a:rPr>
              <a:t>2</a:t>
            </a:r>
            <a:r>
              <a:rPr lang="en-US" sz="2800" dirty="0"/>
              <a:t>) = </a:t>
            </a:r>
            <a:r>
              <a:rPr lang="en-US" sz="2800" i="1" dirty="0"/>
              <a:t>v</a:t>
            </a:r>
            <a:r>
              <a:rPr lang="en-US" sz="2800" baseline="-25000" dirty="0">
                <a:ea typeface="Cambria Math" pitchFamily="18" charset="0"/>
              </a:rPr>
              <a:t>4</a:t>
            </a:r>
            <a:r>
              <a:rPr lang="en-US" sz="2800" dirty="0"/>
              <a:t> and</a:t>
            </a:r>
            <a:br>
              <a:rPr lang="en-US" sz="2800" dirty="0"/>
            </a:b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 and </a:t>
            </a:r>
            <a:r>
              <a:rPr lang="en-US" sz="2800" i="1" dirty="0"/>
              <a:t>f</a:t>
            </a:r>
            <a:r>
              <a:rPr lang="en-US" sz="2800" dirty="0"/>
              <a:t>(</a:t>
            </a:r>
            <a:r>
              <a:rPr lang="en-US" sz="2800" i="1" dirty="0"/>
              <a:t>u</a:t>
            </a:r>
            <a:r>
              <a:rPr lang="en-US" sz="2800" baseline="-25000" dirty="0">
                <a:ea typeface="Cambria Math" pitchFamily="18" charset="0"/>
              </a:rPr>
              <a:t>3</a:t>
            </a:r>
            <a:r>
              <a:rPr lang="en-US" sz="2800" dirty="0"/>
              <a:t>) = </a:t>
            </a:r>
            <a:r>
              <a:rPr lang="en-US" sz="2800" i="1" dirty="0"/>
              <a:t>v</a:t>
            </a:r>
            <a:r>
              <a:rPr lang="en-US" sz="2800" baseline="-25000" dirty="0">
                <a:ea typeface="Cambria Math" pitchFamily="18" charset="0"/>
              </a:rPr>
              <a:t>3</a:t>
            </a:r>
            <a:r>
              <a:rPr lang="en-US" sz="2800" dirty="0"/>
              <a:t> and </a:t>
            </a:r>
            <a:r>
              <a:rPr lang="en-US" sz="2800" i="1" dirty="0"/>
              <a:t>f</a:t>
            </a:r>
            <a:r>
              <a:rPr lang="en-US" sz="2800" dirty="0"/>
              <a:t>(</a:t>
            </a:r>
            <a:r>
              <a:rPr lang="en-US" sz="2800" i="1" dirty="0"/>
              <a:t>u</a:t>
            </a:r>
            <a:r>
              <a:rPr lang="en-US" sz="2800" baseline="-25000" dirty="0">
                <a:ea typeface="Cambria Math" pitchFamily="18" charset="0"/>
              </a:rPr>
              <a:t>4</a:t>
            </a:r>
            <a:r>
              <a:rPr lang="en-US" sz="2800" dirty="0"/>
              <a:t>) = </a:t>
            </a:r>
            <a:r>
              <a:rPr lang="en-US" sz="2800" i="1" dirty="0"/>
              <a:t>v</a:t>
            </a:r>
            <a:r>
              <a:rPr lang="en-US" sz="2800" baseline="-25000" dirty="0">
                <a:ea typeface="Cambria Math" pitchFamily="18" charset="0"/>
              </a:rPr>
              <a:t>2</a:t>
            </a:r>
            <a:r>
              <a:rPr lang="en-US" sz="2800" dirty="0"/>
              <a:t>  consists of two adjacent vertices in </a:t>
            </a:r>
            <a:r>
              <a:rPr lang="en-US" sz="2800" i="1" dirty="0"/>
              <a:t>H</a:t>
            </a:r>
            <a:r>
              <a:rPr lang="en-US" sz="2800" dirty="0"/>
              <a:t>.</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698392" y="914400"/>
            <a:ext cx="1012546" cy="232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18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424000" cy="5257800"/>
          </a:xfrm>
        </p:spPr>
        <p:txBody>
          <a:bodyPr/>
          <a:lstStyle/>
          <a:p>
            <a:pPr marL="342900" indent="-342900">
              <a:spcBef>
                <a:spcPts val="0"/>
              </a:spcBef>
              <a:spcAft>
                <a:spcPts val="400"/>
              </a:spcAft>
              <a:buFont typeface="Wingdings" panose="05000000000000000000" pitchFamily="2" charset="2"/>
              <a:buChar char="Ø"/>
            </a:pPr>
            <a:r>
              <a:rPr lang="en-US" sz="2200" dirty="0"/>
              <a:t>It is difficult to determine whether two simple graphs are isomorphic using brute force because there are </a:t>
            </a:r>
            <a:r>
              <a:rPr lang="en-US" sz="2200" i="1" dirty="0">
                <a:solidFill>
                  <a:schemeClr val="bg2"/>
                </a:solidFill>
              </a:rPr>
              <a:t>n</a:t>
            </a:r>
            <a:r>
              <a:rPr lang="en-US" sz="2200" dirty="0">
                <a:solidFill>
                  <a:schemeClr val="bg2"/>
                </a:solidFill>
              </a:rPr>
              <a:t>! possible one-to-one correspondences</a:t>
            </a:r>
            <a:r>
              <a:rPr lang="en-US" sz="2200" dirty="0"/>
              <a:t> between the vertex sets of two simple graphs with </a:t>
            </a:r>
            <a:r>
              <a:rPr lang="en-US" sz="2200" i="1" dirty="0"/>
              <a:t>n</a:t>
            </a:r>
            <a:r>
              <a:rPr lang="en-US" sz="2200" dirty="0"/>
              <a:t> vertices.</a:t>
            </a:r>
          </a:p>
          <a:p>
            <a:pPr marL="342900" indent="-342900">
              <a:spcBef>
                <a:spcPts val="0"/>
              </a:spcBef>
              <a:spcAft>
                <a:spcPts val="400"/>
              </a:spcAft>
              <a:buFont typeface="Wingdings" panose="05000000000000000000" pitchFamily="2" charset="2"/>
              <a:buChar char="Ø"/>
            </a:pPr>
            <a:r>
              <a:rPr lang="en-US" sz="2200" dirty="0"/>
              <a:t>The best algorithms for determining weather two graphs are isomorphic have </a:t>
            </a:r>
            <a:r>
              <a:rPr lang="en-US" sz="2200" u="sng" dirty="0"/>
              <a:t>exponential worst case complexity in terms of the number of vertices of the graphs</a:t>
            </a:r>
            <a:r>
              <a:rPr lang="en-US" sz="2200" dirty="0"/>
              <a:t>.</a:t>
            </a:r>
          </a:p>
          <a:p>
            <a:pPr marL="342900" indent="-342900">
              <a:spcBef>
                <a:spcPts val="0"/>
              </a:spcBef>
              <a:spcAft>
                <a:spcPts val="400"/>
              </a:spcAft>
              <a:buFont typeface="Wingdings" panose="05000000000000000000" pitchFamily="2" charset="2"/>
              <a:buChar char="Ø"/>
            </a:pPr>
            <a:r>
              <a:rPr lang="en-US" sz="2200" dirty="0"/>
              <a:t>Sometimes it is not hard to show that two graphs are not isomorphic. We can do so by finding a property, preserved by isomorphism, that only one of the two graphs has. Such a property is called </a:t>
            </a:r>
            <a:r>
              <a:rPr lang="en-US" sz="2200" i="1" dirty="0">
                <a:solidFill>
                  <a:schemeClr val="bg2"/>
                </a:solidFill>
              </a:rPr>
              <a:t>graph invariant </a:t>
            </a:r>
            <a:r>
              <a:rPr lang="en-US" sz="2200" dirty="0"/>
              <a:t>(</a:t>
            </a:r>
            <a:r>
              <a:rPr lang="zh-CN" altLang="en-US" sz="2200" dirty="0"/>
              <a:t>图不变量</a:t>
            </a:r>
            <a:r>
              <a:rPr lang="en-US" sz="2200" dirty="0"/>
              <a:t>).</a:t>
            </a:r>
          </a:p>
          <a:p>
            <a:pPr marL="342900" indent="-342900">
              <a:spcBef>
                <a:spcPts val="0"/>
              </a:spcBef>
              <a:spcAft>
                <a:spcPts val="400"/>
              </a:spcAft>
              <a:buFont typeface="Wingdings" panose="05000000000000000000" pitchFamily="2" charset="2"/>
              <a:buChar char="Ø"/>
            </a:pPr>
            <a:r>
              <a:rPr lang="en-US" sz="2200" dirty="0"/>
              <a:t>There are many different useful graph invariants that can be used to distinguish </a:t>
            </a:r>
            <a:r>
              <a:rPr lang="en-US" sz="2200" dirty="0" err="1"/>
              <a:t>nonisomorphic</a:t>
            </a:r>
            <a:r>
              <a:rPr lang="en-US" sz="2200" dirty="0"/>
              <a:t> graphs, such as the </a:t>
            </a:r>
            <a:r>
              <a:rPr lang="en-US" sz="2200" u="sng" dirty="0"/>
              <a:t>number of vertices, number of edges, and degree sequence</a:t>
            </a:r>
            <a:r>
              <a:rPr lang="en-US" sz="2200" dirty="0"/>
              <a:t> [</a:t>
            </a:r>
            <a:r>
              <a:rPr lang="zh-CN" altLang="en-US" sz="2200" dirty="0"/>
              <a:t>度数列</a:t>
            </a:r>
            <a:r>
              <a:rPr lang="en-US" sz="2200" dirty="0"/>
              <a:t>] (list of the degrees of the vertices in nonincreasing order). </a:t>
            </a:r>
          </a:p>
        </p:txBody>
      </p:sp>
    </p:spTree>
    <p:extLst>
      <p:ext uri="{BB962C8B-B14F-4D97-AF65-F5344CB8AC3E}">
        <p14:creationId xmlns:p14="http://schemas.microsoft.com/office/powerpoint/2010/main" val="283888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352000" cy="4876800"/>
          </a:xfrm>
        </p:spPr>
        <p:txBody>
          <a:bodyPr/>
          <a:lstStyle/>
          <a:p>
            <a:r>
              <a:rPr lang="en-US" sz="2000" b="1" dirty="0">
                <a:solidFill>
                  <a:schemeClr val="bg2"/>
                </a:solidFill>
              </a:rPr>
              <a:t>Example</a:t>
            </a:r>
            <a:r>
              <a:rPr lang="en-US" sz="2000" dirty="0">
                <a:solidFill>
                  <a:schemeClr val="bg2"/>
                </a:solidFill>
              </a:rPr>
              <a:t>: </a:t>
            </a:r>
            <a:r>
              <a:rPr lang="en-US" sz="2000" dirty="0"/>
              <a:t>Determine whether these two graphs </a:t>
            </a:r>
            <a:br>
              <a:rPr lang="en-US" sz="2000" dirty="0"/>
            </a:br>
            <a:r>
              <a:rPr lang="en-US" sz="2000" dirty="0"/>
              <a:t>are isomorphic.</a:t>
            </a:r>
          </a:p>
          <a:p>
            <a:r>
              <a:rPr lang="en-US" sz="2000" b="1" dirty="0">
                <a:solidFill>
                  <a:schemeClr val="bg2"/>
                </a:solidFill>
              </a:rPr>
              <a:t>Solution</a:t>
            </a:r>
            <a:r>
              <a:rPr lang="en-US" sz="2000" dirty="0">
                <a:solidFill>
                  <a:schemeClr val="bg2"/>
                </a:solidFill>
              </a:rPr>
              <a:t>: </a:t>
            </a:r>
            <a:r>
              <a:rPr lang="en-US" sz="2000" dirty="0"/>
              <a:t>Both graphs have eight vertices and ten edges. They also both have four vertices of degree two and four of degree three.</a:t>
            </a:r>
          </a:p>
          <a:p>
            <a:r>
              <a:rPr lang="en-US" sz="2000" dirty="0"/>
              <a:t>However, </a:t>
            </a:r>
            <a:r>
              <a:rPr lang="en-US" sz="2000" i="1" dirty="0"/>
              <a:t>G</a:t>
            </a:r>
            <a:r>
              <a:rPr lang="en-US" sz="2000" dirty="0"/>
              <a:t> and </a:t>
            </a:r>
            <a:r>
              <a:rPr lang="en-US" sz="2000" i="1" dirty="0"/>
              <a:t>H</a:t>
            </a:r>
            <a:r>
              <a:rPr lang="en-US" sz="2000" dirty="0"/>
              <a:t> are not isomorphic. Note that since </a:t>
            </a:r>
            <a:r>
              <a:rPr lang="en-US" sz="2000" i="1" dirty="0" err="1"/>
              <a:t>deg</a:t>
            </a:r>
            <a:r>
              <a:rPr lang="en-US" sz="2000" dirty="0"/>
              <a:t>(</a:t>
            </a:r>
            <a:r>
              <a:rPr lang="en-US" sz="2000" i="1" dirty="0"/>
              <a:t>a</a:t>
            </a:r>
            <a:r>
              <a:rPr lang="en-US" sz="2000" dirty="0"/>
              <a:t>) = </a:t>
            </a:r>
            <a:r>
              <a:rPr lang="en-US" sz="2000" dirty="0">
                <a:ea typeface="Cambria Math" pitchFamily="18" charset="0"/>
              </a:rPr>
              <a:t>2</a:t>
            </a:r>
            <a:r>
              <a:rPr lang="en-US" sz="2000" dirty="0"/>
              <a:t> in </a:t>
            </a:r>
            <a:r>
              <a:rPr lang="en-US" sz="2000" i="1" dirty="0"/>
              <a:t>G</a:t>
            </a:r>
            <a:r>
              <a:rPr lang="en-US" sz="2000" dirty="0"/>
              <a:t>, </a:t>
            </a:r>
            <a:r>
              <a:rPr lang="en-US" sz="2000" i="1" dirty="0"/>
              <a:t>a</a:t>
            </a:r>
            <a:r>
              <a:rPr lang="en-US" sz="2000" dirty="0"/>
              <a:t> must correspond to </a:t>
            </a:r>
            <a:r>
              <a:rPr lang="en-US" sz="2000" i="1" dirty="0"/>
              <a:t>t</a:t>
            </a:r>
            <a:r>
              <a:rPr lang="en-US" sz="2000" dirty="0"/>
              <a:t>, </a:t>
            </a:r>
            <a:r>
              <a:rPr lang="en-US" sz="2000" i="1" dirty="0"/>
              <a:t>u</a:t>
            </a:r>
            <a:r>
              <a:rPr lang="en-US" sz="2000" dirty="0"/>
              <a:t>, </a:t>
            </a:r>
            <a:r>
              <a:rPr lang="en-US" sz="2000" i="1" dirty="0"/>
              <a:t>x</a:t>
            </a:r>
            <a:r>
              <a:rPr lang="en-US" sz="2000" dirty="0"/>
              <a:t>, or </a:t>
            </a:r>
            <a:r>
              <a:rPr lang="en-US" sz="2000" i="1" dirty="0"/>
              <a:t>y</a:t>
            </a:r>
            <a:r>
              <a:rPr lang="en-US" sz="2000" dirty="0"/>
              <a:t> in H, because these are the vertices of degree </a:t>
            </a:r>
            <a:r>
              <a:rPr lang="en-US" sz="2000" dirty="0">
                <a:ea typeface="Cambria Math" pitchFamily="18" charset="0"/>
              </a:rPr>
              <a:t>2</a:t>
            </a:r>
            <a:r>
              <a:rPr lang="en-US" sz="2000" dirty="0"/>
              <a:t>. But each of these vertices is adjacent to another vertex of degree two in </a:t>
            </a:r>
            <a:r>
              <a:rPr lang="en-US" sz="2000" i="1" dirty="0"/>
              <a:t>H</a:t>
            </a:r>
            <a:r>
              <a:rPr lang="en-US" sz="2000" dirty="0"/>
              <a:t>, which is not true for </a:t>
            </a:r>
            <a:r>
              <a:rPr lang="en-US" sz="2000" i="1" dirty="0"/>
              <a:t>a</a:t>
            </a:r>
            <a:r>
              <a:rPr lang="en-US" sz="2000" dirty="0"/>
              <a:t> in </a:t>
            </a:r>
            <a:r>
              <a:rPr lang="en-US" sz="2000" i="1" dirty="0"/>
              <a:t>G</a:t>
            </a:r>
            <a:r>
              <a:rPr lang="en-US" sz="2000" dirty="0"/>
              <a:t>.</a:t>
            </a:r>
          </a:p>
          <a:p>
            <a:r>
              <a:rPr lang="en-US" sz="2000" dirty="0"/>
              <a:t>Alternatively, note that the subgraphs of </a:t>
            </a:r>
            <a:r>
              <a:rPr lang="en-US" sz="2000" i="1" dirty="0"/>
              <a:t>G</a:t>
            </a:r>
            <a:r>
              <a:rPr lang="en-US" sz="2000" dirty="0"/>
              <a:t> and </a:t>
            </a:r>
            <a:r>
              <a:rPr lang="en-US" sz="2000" i="1" dirty="0"/>
              <a:t>H</a:t>
            </a:r>
            <a:r>
              <a:rPr lang="en-US" sz="2000" dirty="0"/>
              <a:t> made up of vertices</a:t>
            </a:r>
            <a:br>
              <a:rPr lang="en-US" sz="2000" dirty="0"/>
            </a:br>
            <a:r>
              <a:rPr lang="en-US" sz="2000" dirty="0"/>
              <a:t>of degree three and the edges connecting them must be isomorphic.</a:t>
            </a:r>
            <a:br>
              <a:rPr lang="en-US" sz="2000" dirty="0"/>
            </a:br>
            <a:r>
              <a:rPr lang="en-US" sz="2000" dirty="0"/>
              <a:t>But the subgraphs, as shown at the right, are not isomorphic.</a:t>
            </a:r>
            <a:endParaRPr lang="en-IN" sz="2000" dirty="0"/>
          </a:p>
        </p:txBody>
      </p:sp>
      <p:pic>
        <p:nvPicPr>
          <p:cNvPr id="8"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867400" y="1124712"/>
            <a:ext cx="2694432" cy="1018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subgraphs of graphs G and H described in the previous figure."/>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7916720" y="4114800"/>
            <a:ext cx="929397" cy="2397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80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t>
            </a:r>
            <a:r>
              <a:rPr lang="zh-CN" altLang="en-US" dirty="0"/>
              <a:t>图</a:t>
            </a:r>
            <a:endParaRPr lang="en-US" dirty="0"/>
          </a:p>
        </p:txBody>
      </p:sp>
      <p:sp>
        <p:nvSpPr>
          <p:cNvPr id="10" name="Content Placeholder 2"/>
          <p:cNvSpPr>
            <a:spLocks noGrp="1"/>
          </p:cNvSpPr>
          <p:nvPr>
            <p:ph idx="1"/>
          </p:nvPr>
        </p:nvSpPr>
        <p:spPr>
          <a:xfrm>
            <a:off x="457200" y="1295399"/>
            <a:ext cx="8534400" cy="1335251"/>
          </a:xfrm>
        </p:spPr>
        <p:txBody>
          <a:bodyPr/>
          <a:lstStyle/>
          <a:p>
            <a:r>
              <a:rPr lang="en-US" sz="2000" b="1" dirty="0">
                <a:solidFill>
                  <a:srgbClr val="C00000"/>
                </a:solidFill>
              </a:rPr>
              <a:t>Definition:</a:t>
            </a:r>
            <a:r>
              <a:rPr lang="en-US" sz="2000" dirty="0">
                <a:solidFill>
                  <a:srgbClr val="C00000"/>
                </a:solidFill>
              </a:rPr>
              <a:t> </a:t>
            </a:r>
            <a:r>
              <a:rPr lang="en-US" sz="2000" dirty="0"/>
              <a:t>A </a:t>
            </a:r>
            <a:r>
              <a:rPr lang="en-US" sz="2000" i="1" dirty="0">
                <a:solidFill>
                  <a:srgbClr val="C00000"/>
                </a:solidFill>
              </a:rPr>
              <a:t>graph</a:t>
            </a:r>
            <a:r>
              <a:rPr lang="en-US" sz="2000" dirty="0"/>
              <a:t> </a:t>
            </a:r>
            <a:r>
              <a:rPr lang="en-US" sz="2000" i="1" dirty="0">
                <a:solidFill>
                  <a:srgbClr val="7030A0"/>
                </a:solidFill>
              </a:rPr>
              <a:t>G = </a:t>
            </a:r>
            <a:r>
              <a:rPr lang="en-US" sz="2000" dirty="0">
                <a:solidFill>
                  <a:srgbClr val="7030A0"/>
                </a:solidFill>
              </a:rPr>
              <a:t>(</a:t>
            </a:r>
            <a:r>
              <a:rPr lang="en-US" sz="2000" i="1" dirty="0">
                <a:solidFill>
                  <a:srgbClr val="7030A0"/>
                </a:solidFill>
              </a:rPr>
              <a:t>V, E</a:t>
            </a:r>
            <a:r>
              <a:rPr lang="en-US" sz="2000" dirty="0">
                <a:solidFill>
                  <a:srgbClr val="7030A0"/>
                </a:solidFill>
              </a:rPr>
              <a:t>)</a:t>
            </a:r>
            <a:r>
              <a:rPr lang="en-US" sz="2000" i="1" dirty="0">
                <a:solidFill>
                  <a:srgbClr val="7030A0"/>
                </a:solidFill>
              </a:rPr>
              <a:t> </a:t>
            </a:r>
            <a:r>
              <a:rPr lang="en-US" sz="2000" dirty="0"/>
              <a:t>consists of </a:t>
            </a:r>
            <a:r>
              <a:rPr lang="en-US" sz="2000" i="1" dirty="0"/>
              <a:t> </a:t>
            </a:r>
            <a:r>
              <a:rPr lang="en-US" sz="2000" dirty="0"/>
              <a:t>a nonempty set </a:t>
            </a:r>
            <a:r>
              <a:rPr lang="en-US" sz="2000" i="1" dirty="0">
                <a:solidFill>
                  <a:srgbClr val="7030A0"/>
                </a:solidFill>
              </a:rPr>
              <a:t>V</a:t>
            </a:r>
            <a:r>
              <a:rPr lang="en-US" sz="2000" dirty="0"/>
              <a:t> of </a:t>
            </a:r>
            <a:r>
              <a:rPr lang="en-US" sz="2000" i="1" dirty="0">
                <a:solidFill>
                  <a:srgbClr val="7030A0"/>
                </a:solidFill>
              </a:rPr>
              <a:t>vertices</a:t>
            </a:r>
            <a:r>
              <a:rPr lang="en-US" sz="2000" i="1" dirty="0"/>
              <a:t> </a:t>
            </a:r>
            <a:r>
              <a:rPr lang="en-US" sz="2000" dirty="0"/>
              <a:t>(or </a:t>
            </a:r>
            <a:r>
              <a:rPr lang="en-US" sz="2000" i="1" dirty="0"/>
              <a:t>nodes</a:t>
            </a:r>
            <a:r>
              <a:rPr lang="en-US" sz="2000" dirty="0"/>
              <a:t>)  (</a:t>
            </a:r>
            <a:r>
              <a:rPr lang="zh-CN" altLang="en-US" sz="2000" dirty="0"/>
              <a:t>顶点或结点</a:t>
            </a:r>
            <a:r>
              <a:rPr lang="en-US" sz="2000" dirty="0"/>
              <a:t>) and a set </a:t>
            </a:r>
            <a:r>
              <a:rPr lang="en-US" sz="2000" i="1" dirty="0">
                <a:solidFill>
                  <a:srgbClr val="7030A0"/>
                </a:solidFill>
              </a:rPr>
              <a:t>E</a:t>
            </a:r>
            <a:r>
              <a:rPr lang="en-US" sz="2000" dirty="0"/>
              <a:t> of </a:t>
            </a:r>
            <a:r>
              <a:rPr lang="en-US" sz="2000" i="1" dirty="0">
                <a:solidFill>
                  <a:srgbClr val="7030A0"/>
                </a:solidFill>
              </a:rPr>
              <a:t>edges</a:t>
            </a:r>
            <a:r>
              <a:rPr lang="en-US" sz="2000" i="1" dirty="0"/>
              <a:t> </a:t>
            </a:r>
            <a:r>
              <a:rPr lang="en-US" sz="2000" dirty="0"/>
              <a:t>(</a:t>
            </a:r>
            <a:r>
              <a:rPr lang="zh-CN" altLang="en-US" sz="2000" dirty="0"/>
              <a:t>边</a:t>
            </a:r>
            <a:r>
              <a:rPr lang="en-US" sz="2000" dirty="0"/>
              <a:t>). Each edge has either one or two vertices associated with it, called its </a:t>
            </a:r>
            <a:r>
              <a:rPr lang="en-US" sz="2000" i="1" dirty="0"/>
              <a:t>endpoints </a:t>
            </a:r>
            <a:r>
              <a:rPr lang="en-US" altLang="zh-CN" sz="2000" dirty="0"/>
              <a:t>(</a:t>
            </a:r>
            <a:r>
              <a:rPr lang="zh-CN" altLang="en-US" sz="2000" dirty="0"/>
              <a:t>端点</a:t>
            </a:r>
            <a:r>
              <a:rPr lang="en-US" altLang="zh-CN" sz="2000" dirty="0"/>
              <a:t>)</a:t>
            </a:r>
            <a:r>
              <a:rPr lang="en-US" sz="2000" dirty="0"/>
              <a:t>.  An edge is said to </a:t>
            </a:r>
            <a:r>
              <a:rPr lang="en-US" sz="2000" i="1" dirty="0"/>
              <a:t>connect</a:t>
            </a:r>
            <a:r>
              <a:rPr lang="en-US" sz="2000" dirty="0"/>
              <a:t> its endpoints.</a:t>
            </a:r>
          </a:p>
        </p:txBody>
      </p:sp>
      <p:sp>
        <p:nvSpPr>
          <p:cNvPr id="16" name="Content Placeholder 3"/>
          <p:cNvSpPr txBox="1">
            <a:spLocks noGrp="1"/>
          </p:cNvSpPr>
          <p:nvPr>
            <p:ph idx="13"/>
          </p:nvPr>
        </p:nvSpPr>
        <p:spPr>
          <a:xfrm>
            <a:off x="457200" y="2750594"/>
            <a:ext cx="2819400" cy="1015663"/>
          </a:xfrm>
          <a:prstGeom prst="rect">
            <a:avLst/>
          </a:prstGeom>
          <a:noFill/>
        </p:spPr>
        <p:txBody>
          <a:bodyPr wrap="square" rtlCol="0">
            <a:spAutoFit/>
          </a:bodyPr>
          <a:lstStyle/>
          <a:p>
            <a:pPr>
              <a:spcBef>
                <a:spcPts val="0"/>
              </a:spcBef>
            </a:pPr>
            <a:r>
              <a:rPr lang="en-US" sz="2000" b="1" dirty="0">
                <a:solidFill>
                  <a:schemeClr val="bg2"/>
                </a:solidFill>
              </a:rPr>
              <a:t>Example:</a:t>
            </a:r>
            <a:br>
              <a:rPr lang="en-US" sz="2000" b="1" dirty="0"/>
            </a:br>
            <a:r>
              <a:rPr lang="en-US" sz="2000" dirty="0"/>
              <a:t>This is a graph with four</a:t>
            </a:r>
            <a:br>
              <a:rPr lang="en-US" sz="2000" dirty="0"/>
            </a:br>
            <a:r>
              <a:rPr lang="en-US" sz="2000" dirty="0"/>
              <a:t>vertices and five edges.</a:t>
            </a:r>
          </a:p>
        </p:txBody>
      </p:sp>
      <p:pic>
        <p:nvPicPr>
          <p:cNvPr id="19458" name="Picture 4"/>
          <p:cNvPicPr>
            <a:picLocks noGrp="1" noChangeAspect="1" noChangeArrowheads="1"/>
          </p:cNvPicPr>
          <p:nvPr>
            <p:ph idx="14"/>
          </p:nvPr>
        </p:nvPicPr>
        <p:blipFill>
          <a:blip r:embed="rId2">
            <a:extLst>
              <a:ext uri="{28A0092B-C50C-407E-A947-70E740481C1C}">
                <a14:useLocalDpi xmlns:a14="http://schemas.microsoft.com/office/drawing/2010/main" val="0"/>
              </a:ext>
            </a:extLst>
          </a:blip>
          <a:srcRect/>
          <a:stretch>
            <a:fillRect/>
          </a:stretch>
        </p:blipFill>
        <p:spPr bwMode="auto">
          <a:xfrm>
            <a:off x="4343400" y="2590800"/>
            <a:ext cx="2481308" cy="150045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457200" y="3886200"/>
            <a:ext cx="8534400" cy="2971800"/>
          </a:xfrm>
        </p:spPr>
        <p:txBody>
          <a:bodyPr/>
          <a:lstStyle/>
          <a:p>
            <a:pPr>
              <a:spcBef>
                <a:spcPts val="600"/>
              </a:spcBef>
            </a:pPr>
            <a:r>
              <a:rPr lang="en-US" sz="1900" b="1" dirty="0"/>
              <a:t>Remarks</a:t>
            </a:r>
            <a:r>
              <a:rPr lang="en-US" sz="1900" dirty="0"/>
              <a:t>: </a:t>
            </a:r>
          </a:p>
          <a:p>
            <a:pPr lvl="1">
              <a:spcBef>
                <a:spcPts val="600"/>
              </a:spcBef>
            </a:pPr>
            <a:r>
              <a:rPr lang="en-US" sz="18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spcBef>
                <a:spcPts val="600"/>
              </a:spcBef>
            </a:pPr>
            <a:r>
              <a:rPr lang="en-US" sz="1800" dirty="0"/>
              <a:t>A graph with an infinite vertex set  is called an </a:t>
            </a:r>
            <a:r>
              <a:rPr lang="en-US" sz="1800" i="1" dirty="0"/>
              <a:t>infinite graph. </a:t>
            </a:r>
            <a:r>
              <a:rPr lang="en-US" sz="1800" dirty="0"/>
              <a:t>A graph with a finite vertex set is called a </a:t>
            </a:r>
            <a:r>
              <a:rPr lang="en-US" sz="1800" i="1" dirty="0"/>
              <a:t>finite graph</a:t>
            </a:r>
            <a:r>
              <a:rPr lang="en-US" sz="1800" dirty="0"/>
              <a:t>. We (following the text) restrict our attention to finite graphs.</a:t>
            </a:r>
          </a:p>
        </p:txBody>
      </p:sp>
    </p:spTree>
    <p:extLst>
      <p:ext uri="{BB962C8B-B14F-4D97-AF65-F5344CB8AC3E}">
        <p14:creationId xmlns:p14="http://schemas.microsoft.com/office/powerpoint/2010/main" val="30755226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532000" cy="4800600"/>
          </a:xfrm>
        </p:spPr>
        <p:txBody>
          <a:bodyPr/>
          <a:lstStyle/>
          <a:p>
            <a:r>
              <a:rPr lang="en-US" sz="1800" b="1" dirty="0">
                <a:solidFill>
                  <a:schemeClr val="bg2"/>
                </a:solidFill>
              </a:rPr>
              <a:t>Example</a:t>
            </a:r>
            <a:r>
              <a:rPr lang="en-US" sz="1800" dirty="0">
                <a:solidFill>
                  <a:schemeClr val="bg2"/>
                </a:solidFill>
              </a:rPr>
              <a:t>: </a:t>
            </a:r>
            <a:r>
              <a:rPr lang="en-US" sz="1800" dirty="0"/>
              <a:t>Determine whether these two graphs</a:t>
            </a:r>
            <a:br>
              <a:rPr lang="en-US" sz="1800" dirty="0"/>
            </a:br>
            <a:r>
              <a:rPr lang="en-US" sz="1800" dirty="0"/>
              <a:t>are isomorphic.</a:t>
            </a:r>
          </a:p>
          <a:p>
            <a:r>
              <a:rPr lang="en-US" sz="1800" b="1" dirty="0">
                <a:solidFill>
                  <a:schemeClr val="bg2"/>
                </a:solidFill>
              </a:rPr>
              <a:t>Solution</a:t>
            </a:r>
            <a:r>
              <a:rPr lang="en-US" sz="1800" dirty="0">
                <a:solidFill>
                  <a:schemeClr val="bg2"/>
                </a:solidFill>
              </a:rPr>
              <a:t>: </a:t>
            </a:r>
          </a:p>
          <a:p>
            <a:r>
              <a:rPr lang="en-US" sz="1800" dirty="0"/>
              <a:t>Both graphs have six vertices and seven edges. (</a:t>
            </a:r>
            <a:r>
              <a:rPr lang="zh-CN" altLang="en-US" sz="1800" dirty="0"/>
              <a:t>顶点和边的个数相同</a:t>
            </a:r>
            <a:r>
              <a:rPr lang="en-US" sz="1800" dirty="0"/>
              <a:t>)</a:t>
            </a:r>
          </a:p>
          <a:p>
            <a:r>
              <a:rPr lang="en-US" sz="1800" dirty="0"/>
              <a:t>They also both have four vertices of degree two and two of degree three. </a:t>
            </a:r>
            <a:r>
              <a:rPr lang="en-US" altLang="zh-CN" sz="1800" dirty="0"/>
              <a:t>(</a:t>
            </a:r>
            <a:r>
              <a:rPr lang="zh-CN" altLang="en-US" sz="1800" dirty="0"/>
              <a:t>度数列相同</a:t>
            </a:r>
            <a:r>
              <a:rPr lang="en-US" altLang="zh-CN" sz="1800" dirty="0"/>
              <a:t>)</a:t>
            </a:r>
            <a:endParaRPr lang="en-US" sz="1800" dirty="0"/>
          </a:p>
          <a:p>
            <a:r>
              <a:rPr lang="en-US" sz="1800" dirty="0"/>
              <a:t>The subgraphs of </a:t>
            </a:r>
            <a:r>
              <a:rPr lang="en-US" sz="1800" i="1" dirty="0"/>
              <a:t>G</a:t>
            </a:r>
            <a:r>
              <a:rPr lang="en-US" sz="1800" dirty="0"/>
              <a:t> and </a:t>
            </a:r>
            <a:r>
              <a:rPr lang="en-US" sz="1800" i="1" dirty="0"/>
              <a:t>H</a:t>
            </a:r>
            <a:r>
              <a:rPr lang="en-US" sz="1800" dirty="0"/>
              <a:t> consisting of all the vertices of degree two and the edges connecting them are isomorphic. So, it is reasonable to try to find an isomorphism </a:t>
            </a:r>
            <a:r>
              <a:rPr lang="en-US" sz="1800" i="1" dirty="0"/>
              <a:t>f</a:t>
            </a:r>
            <a:r>
              <a:rPr lang="en-US" sz="1800" dirty="0"/>
              <a:t>.</a:t>
            </a:r>
          </a:p>
          <a:p>
            <a:r>
              <a:rPr lang="en-US" sz="1800" dirty="0"/>
              <a:t>We define an injection </a:t>
            </a:r>
            <a:r>
              <a:rPr lang="en-US" sz="1800" i="1" dirty="0"/>
              <a:t>f </a:t>
            </a:r>
            <a:r>
              <a:rPr lang="en-US" sz="1800" dirty="0"/>
              <a:t>from the vertices of </a:t>
            </a:r>
            <a:r>
              <a:rPr lang="en-US" sz="1800" i="1" dirty="0"/>
              <a:t>G </a:t>
            </a:r>
            <a:r>
              <a:rPr lang="en-US" sz="1800" dirty="0"/>
              <a:t>to the vertices of </a:t>
            </a:r>
            <a:r>
              <a:rPr lang="en-US" sz="1800" i="1" dirty="0"/>
              <a:t>H</a:t>
            </a:r>
            <a:r>
              <a:rPr lang="en-US" sz="1800" dirty="0"/>
              <a:t> that preserves the degree of vertices. We will determine whether it is an isomorphism.</a:t>
            </a:r>
          </a:p>
          <a:p>
            <a:r>
              <a:rPr lang="en-US" sz="1800" dirty="0"/>
              <a:t>The function </a:t>
            </a:r>
            <a:r>
              <a:rPr lang="en-US" sz="1800" i="1" dirty="0"/>
              <a:t>f</a:t>
            </a:r>
            <a:r>
              <a:rPr lang="en-US" sz="1800" dirty="0"/>
              <a:t> with </a:t>
            </a:r>
            <a:r>
              <a:rPr lang="en-US" sz="1800" i="1" dirty="0"/>
              <a:t>f</a:t>
            </a:r>
            <a:r>
              <a:rPr lang="en-US" sz="1800" dirty="0"/>
              <a:t>(</a:t>
            </a:r>
            <a:r>
              <a:rPr lang="en-US" sz="1800" i="1" dirty="0"/>
              <a:t>u</a:t>
            </a:r>
            <a:r>
              <a:rPr lang="en-US" sz="1800" baseline="-25000" dirty="0">
                <a:ea typeface="Cambria Math" pitchFamily="18" charset="0"/>
              </a:rPr>
              <a:t>1</a:t>
            </a:r>
            <a:r>
              <a:rPr lang="en-US" sz="1800" dirty="0"/>
              <a:t>) = </a:t>
            </a:r>
            <a:r>
              <a:rPr lang="en-US" sz="1800" i="1" dirty="0"/>
              <a:t>v</a:t>
            </a:r>
            <a:r>
              <a:rPr lang="en-US" sz="1800" baseline="-25000" dirty="0">
                <a:ea typeface="Cambria Math" pitchFamily="18" charset="0"/>
              </a:rPr>
              <a:t>6</a:t>
            </a:r>
            <a:r>
              <a:rPr lang="en-US" sz="1800" dirty="0"/>
              <a:t>, </a:t>
            </a:r>
            <a:r>
              <a:rPr lang="en-US" sz="1800" i="1" dirty="0"/>
              <a:t>f</a:t>
            </a:r>
            <a:r>
              <a:rPr lang="en-US" sz="1800" dirty="0"/>
              <a:t>(</a:t>
            </a:r>
            <a:r>
              <a:rPr lang="en-US" sz="1800" i="1" dirty="0"/>
              <a:t>u</a:t>
            </a:r>
            <a:r>
              <a:rPr lang="en-US" sz="1800" baseline="-25000" dirty="0">
                <a:ea typeface="Cambria Math" pitchFamily="18" charset="0"/>
              </a:rPr>
              <a:t>2</a:t>
            </a:r>
            <a:r>
              <a:rPr lang="en-US" sz="1800" dirty="0"/>
              <a:t>) = </a:t>
            </a:r>
            <a:r>
              <a:rPr lang="en-US" sz="1800" i="1" dirty="0"/>
              <a:t>v</a:t>
            </a:r>
            <a:r>
              <a:rPr lang="en-US" sz="1800" baseline="-25000" dirty="0">
                <a:ea typeface="Cambria Math" pitchFamily="18" charset="0"/>
              </a:rPr>
              <a:t>3</a:t>
            </a:r>
            <a:r>
              <a:rPr lang="en-US" sz="1800" dirty="0"/>
              <a:t>, </a:t>
            </a:r>
            <a:r>
              <a:rPr lang="en-US" sz="1800" i="1" dirty="0"/>
              <a:t>f</a:t>
            </a:r>
            <a:r>
              <a:rPr lang="en-US" sz="1800" dirty="0"/>
              <a:t>(</a:t>
            </a:r>
            <a:r>
              <a:rPr lang="en-US" sz="1800" i="1" dirty="0"/>
              <a:t>u</a:t>
            </a:r>
            <a:r>
              <a:rPr lang="en-US" sz="1800" baseline="-25000" dirty="0">
                <a:ea typeface="Cambria Math" pitchFamily="18" charset="0"/>
              </a:rPr>
              <a:t>3</a:t>
            </a:r>
            <a:r>
              <a:rPr lang="en-US" sz="1800" dirty="0"/>
              <a:t>) = </a:t>
            </a:r>
            <a:r>
              <a:rPr lang="en-US" sz="1800" i="1" dirty="0"/>
              <a:t>v</a:t>
            </a:r>
            <a:r>
              <a:rPr lang="en-US" sz="1800" baseline="-25000" dirty="0">
                <a:ea typeface="Cambria Math" pitchFamily="18" charset="0"/>
              </a:rPr>
              <a:t>4</a:t>
            </a:r>
            <a:r>
              <a:rPr lang="en-US" sz="1800" dirty="0"/>
              <a:t>, and </a:t>
            </a:r>
            <a:r>
              <a:rPr lang="en-US" sz="1800" i="1" dirty="0"/>
              <a:t>f</a:t>
            </a:r>
            <a:r>
              <a:rPr lang="en-US" sz="1800" dirty="0"/>
              <a:t>(</a:t>
            </a:r>
            <a:r>
              <a:rPr lang="en-US" sz="1800" i="1" dirty="0"/>
              <a:t>u</a:t>
            </a:r>
            <a:r>
              <a:rPr lang="en-US" sz="1800" baseline="-25000" dirty="0">
                <a:ea typeface="Cambria Math" pitchFamily="18" charset="0"/>
              </a:rPr>
              <a:t>4</a:t>
            </a:r>
            <a:r>
              <a:rPr lang="en-US" sz="1800" dirty="0"/>
              <a:t>) = </a:t>
            </a:r>
            <a:r>
              <a:rPr lang="en-US" sz="1800" i="1" dirty="0"/>
              <a:t>v</a:t>
            </a:r>
            <a:r>
              <a:rPr lang="en-US" sz="1800" baseline="-25000" dirty="0">
                <a:ea typeface="Cambria Math" pitchFamily="18" charset="0"/>
              </a:rPr>
              <a:t>5</a:t>
            </a:r>
            <a:r>
              <a:rPr lang="en-US" sz="1800" dirty="0"/>
              <a:t> , </a:t>
            </a:r>
            <a:r>
              <a:rPr lang="en-US" sz="1800" i="1" dirty="0"/>
              <a:t>f</a:t>
            </a:r>
            <a:r>
              <a:rPr lang="en-US" sz="1800" dirty="0"/>
              <a:t>(</a:t>
            </a:r>
            <a:r>
              <a:rPr lang="en-US" sz="1800" i="1" dirty="0"/>
              <a:t>u</a:t>
            </a:r>
            <a:r>
              <a:rPr lang="en-US" sz="1800" baseline="-25000" dirty="0">
                <a:ea typeface="Cambria Math" pitchFamily="18" charset="0"/>
              </a:rPr>
              <a:t>5</a:t>
            </a:r>
            <a:r>
              <a:rPr lang="en-US" sz="1800" dirty="0"/>
              <a:t>) = </a:t>
            </a:r>
            <a:r>
              <a:rPr lang="en-US" sz="1800" i="1" dirty="0"/>
              <a:t>v</a:t>
            </a:r>
            <a:r>
              <a:rPr lang="en-US" sz="1800" baseline="-25000" dirty="0">
                <a:ea typeface="Cambria Math" pitchFamily="18" charset="0"/>
              </a:rPr>
              <a:t>1</a:t>
            </a:r>
            <a:r>
              <a:rPr lang="en-US" sz="1800" dirty="0"/>
              <a:t>, and  </a:t>
            </a:r>
            <a:r>
              <a:rPr lang="en-US" sz="1800" i="1" dirty="0"/>
              <a:t>f</a:t>
            </a:r>
            <a:r>
              <a:rPr lang="en-US" sz="1800" dirty="0"/>
              <a:t>(</a:t>
            </a:r>
            <a:r>
              <a:rPr lang="en-US" sz="1800" i="1" dirty="0"/>
              <a:t>u</a:t>
            </a:r>
            <a:r>
              <a:rPr lang="en-US" sz="1800" baseline="-25000" dirty="0">
                <a:ea typeface="Cambria Math" pitchFamily="18" charset="0"/>
              </a:rPr>
              <a:t>6</a:t>
            </a:r>
            <a:r>
              <a:rPr lang="en-US" sz="1800" dirty="0"/>
              <a:t>) = </a:t>
            </a:r>
            <a:r>
              <a:rPr lang="en-US" sz="1800" i="1" dirty="0"/>
              <a:t>v</a:t>
            </a:r>
            <a:r>
              <a:rPr lang="en-US" sz="1800" baseline="-25000" dirty="0">
                <a:ea typeface="Cambria Math" pitchFamily="18" charset="0"/>
              </a:rPr>
              <a:t>2</a:t>
            </a:r>
            <a:r>
              <a:rPr lang="en-US" sz="1800" dirty="0"/>
              <a:t>  is a one-to-one correspondence between </a:t>
            </a:r>
            <a:r>
              <a:rPr lang="en-US" sz="1800" i="1" dirty="0"/>
              <a:t>G</a:t>
            </a:r>
            <a:r>
              <a:rPr lang="en-US" sz="1800" dirty="0"/>
              <a:t> and </a:t>
            </a:r>
            <a:r>
              <a:rPr lang="en-US" sz="1800" i="1" dirty="0"/>
              <a:t>H</a:t>
            </a:r>
            <a:r>
              <a:rPr lang="en-US" sz="1800" dirty="0"/>
              <a:t>. Showing that this correspondence preserves edges is straightforward, so we will omit the details here. Because </a:t>
            </a:r>
            <a:r>
              <a:rPr lang="en-US" sz="1800" i="1" dirty="0"/>
              <a:t>f</a:t>
            </a:r>
            <a:r>
              <a:rPr lang="en-US" sz="1800" dirty="0"/>
              <a:t> is an isomorphism, it follows that </a:t>
            </a:r>
            <a:r>
              <a:rPr lang="en-US" sz="1800" i="1" dirty="0"/>
              <a:t>G</a:t>
            </a:r>
            <a:r>
              <a:rPr lang="en-US" sz="1800" dirty="0"/>
              <a:t> and </a:t>
            </a:r>
            <a:r>
              <a:rPr lang="en-US" sz="1800" i="1" dirty="0"/>
              <a:t>H</a:t>
            </a:r>
            <a:r>
              <a:rPr lang="en-US" sz="1800" dirty="0"/>
              <a:t> are isomorphic graphs</a:t>
            </a:r>
          </a:p>
        </p:txBody>
      </p:sp>
      <p:pic>
        <p:nvPicPr>
          <p:cNvPr id="7" name="Picture 3" descr="Two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172200" y="1148818"/>
            <a:ext cx="2626285" cy="1124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41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Graph Isomorphism</a:t>
            </a:r>
          </a:p>
        </p:txBody>
      </p:sp>
      <p:sp>
        <p:nvSpPr>
          <p:cNvPr id="3" name="Content Placeholder 2"/>
          <p:cNvSpPr>
            <a:spLocks noGrp="1"/>
          </p:cNvSpPr>
          <p:nvPr>
            <p:ph idx="1"/>
          </p:nvPr>
        </p:nvSpPr>
        <p:spPr>
          <a:xfrm>
            <a:off x="457200" y="1295400"/>
            <a:ext cx="8388000" cy="5257800"/>
          </a:xfrm>
        </p:spPr>
        <p:txBody>
          <a:bodyPr/>
          <a:lstStyle/>
          <a:p>
            <a:pPr marL="457200" indent="-457200">
              <a:spcBef>
                <a:spcPts val="600"/>
              </a:spcBef>
              <a:buFont typeface="Arial" panose="020B0604020202020204" pitchFamily="34" charset="0"/>
              <a:buChar char="•"/>
            </a:pPr>
            <a:r>
              <a:rPr lang="en-US" sz="2600" dirty="0"/>
              <a:t>The best algorithms known for determining whether two graphs are isomorphic have </a:t>
            </a:r>
            <a:r>
              <a:rPr lang="en-US" sz="2600" dirty="0">
                <a:solidFill>
                  <a:schemeClr val="bg2"/>
                </a:solidFill>
              </a:rPr>
              <a:t>exponential worst-case time complexity</a:t>
            </a:r>
            <a:r>
              <a:rPr lang="en-US" sz="2600" dirty="0"/>
              <a:t> (in the number of vertices of the graphs).</a:t>
            </a:r>
          </a:p>
          <a:p>
            <a:pPr marL="457200" indent="-457200">
              <a:spcBef>
                <a:spcPts val="600"/>
              </a:spcBef>
              <a:buFont typeface="Arial" panose="020B0604020202020204" pitchFamily="34" charset="0"/>
              <a:buChar char="•"/>
            </a:pPr>
            <a:r>
              <a:rPr lang="en-US" sz="2600" dirty="0"/>
              <a:t>However,  there are algorithms with linear average-case time complexity. You can use a public domain program called </a:t>
            </a:r>
            <a:r>
              <a:rPr lang="en-US" sz="2600" dirty="0">
                <a:solidFill>
                  <a:schemeClr val="bg2"/>
                </a:solidFill>
              </a:rPr>
              <a:t>NAUTY</a:t>
            </a:r>
            <a:r>
              <a:rPr lang="en-US" sz="2600" dirty="0"/>
              <a:t> to determine in less than a second whether two graphs with as many as 100 vertices are isomorphic.</a:t>
            </a:r>
          </a:p>
          <a:p>
            <a:pPr marL="457200" indent="-457200">
              <a:spcBef>
                <a:spcPts val="600"/>
              </a:spcBef>
              <a:buFont typeface="Arial" panose="020B0604020202020204" pitchFamily="34" charset="0"/>
              <a:buChar char="•"/>
            </a:pPr>
            <a:r>
              <a:rPr lang="en-US" sz="2600" dirty="0"/>
              <a:t>Graph isomorphism is a problem of special interest because it is one of a few NP problems not known to be either tractable or NP-complete (see Section </a:t>
            </a:r>
            <a:r>
              <a:rPr lang="en-US" sz="2600" dirty="0">
                <a:ea typeface="Cambria Math" pitchFamily="18" charset="0"/>
              </a:rPr>
              <a:t>3.3</a:t>
            </a:r>
            <a:r>
              <a:rPr lang="en-US" sz="2600" dirty="0"/>
              <a:t>).</a:t>
            </a:r>
          </a:p>
        </p:txBody>
      </p:sp>
    </p:spTree>
    <p:extLst>
      <p:ext uri="{BB962C8B-B14F-4D97-AF65-F5344CB8AC3E}">
        <p14:creationId xmlns:p14="http://schemas.microsoft.com/office/powerpoint/2010/main" val="2655484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Graph Isomorphism</a:t>
            </a:r>
          </a:p>
        </p:txBody>
      </p:sp>
      <p:sp>
        <p:nvSpPr>
          <p:cNvPr id="3" name="Content Placeholder 2"/>
          <p:cNvSpPr>
            <a:spLocks noGrp="1"/>
          </p:cNvSpPr>
          <p:nvPr>
            <p:ph idx="1"/>
          </p:nvPr>
        </p:nvSpPr>
        <p:spPr>
          <a:xfrm>
            <a:off x="457200" y="1295400"/>
            <a:ext cx="8388000" cy="5257800"/>
          </a:xfrm>
        </p:spPr>
        <p:txBody>
          <a:bodyPr/>
          <a:lstStyle/>
          <a:p>
            <a:r>
              <a:rPr lang="en-US" sz="2400" dirty="0"/>
              <a:t>The question whether graphs are isomorphic plays an important role in applications of graph theory. For example,</a:t>
            </a:r>
          </a:p>
          <a:p>
            <a:pPr lvl="1"/>
            <a:r>
              <a:rPr lang="en-US" sz="2000" dirty="0"/>
              <a:t>chemists use molecular graphs to model chemical compounds (</a:t>
            </a:r>
            <a:r>
              <a:rPr lang="zh-CN" altLang="en-US" sz="2000" dirty="0"/>
              <a:t>化合物</a:t>
            </a:r>
            <a:r>
              <a:rPr lang="en-US" sz="2000" dirty="0"/>
              <a:t>). Vertices represent atoms and edges represent chemical bonds (</a:t>
            </a:r>
            <a:r>
              <a:rPr lang="zh-CN" altLang="en-US" sz="2000" dirty="0"/>
              <a:t>化学键</a:t>
            </a:r>
            <a:r>
              <a:rPr lang="en-US" sz="2000" dirty="0"/>
              <a:t>). When a new compound is synthesized, a database of molecular graphs is checked to determine whether the graph representing the new compound is isomorphic to the graph of a compound that this already known.</a:t>
            </a:r>
          </a:p>
          <a:p>
            <a:pPr lvl="1"/>
            <a:r>
              <a:rPr lang="en-US" sz="2000" dirty="0"/>
              <a:t>Electronic circuits are modeled as graphs in which the vertices represent components and the edges represent connections between them. Graph isomorphism is the basis for</a:t>
            </a:r>
          </a:p>
          <a:p>
            <a:pPr lvl="2">
              <a:spcBef>
                <a:spcPts val="800"/>
              </a:spcBef>
            </a:pPr>
            <a:r>
              <a:rPr lang="en-US" sz="1800" dirty="0"/>
              <a:t>the verification that a particular layout of a circuit corresponds to the design’s original schematics.</a:t>
            </a:r>
          </a:p>
          <a:p>
            <a:pPr lvl="2">
              <a:spcBef>
                <a:spcPts val="800"/>
              </a:spcBef>
            </a:pPr>
            <a:r>
              <a:rPr lang="en-US" sz="1800" dirty="0"/>
              <a:t>determining whether a chip from one vendor includes the intellectual property of another vendor.</a:t>
            </a:r>
          </a:p>
        </p:txBody>
      </p:sp>
    </p:spTree>
    <p:extLst>
      <p:ext uri="{BB962C8B-B14F-4D97-AF65-F5344CB8AC3E}">
        <p14:creationId xmlns:p14="http://schemas.microsoft.com/office/powerpoint/2010/main" val="18921708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Connectivity</a:t>
            </a:r>
            <a:br>
              <a:rPr lang="en-US" sz="6000" b="1" dirty="0"/>
            </a:br>
            <a:br>
              <a:rPr lang="en-US" sz="2400" b="1" dirty="0"/>
            </a:br>
            <a:r>
              <a:rPr lang="zh-CN" altLang="en-US" sz="6000" b="1" dirty="0"/>
              <a:t>连通性</a:t>
            </a:r>
            <a:endParaRPr lang="en-US" sz="6000" b="1" dirty="0"/>
          </a:p>
        </p:txBody>
      </p:sp>
      <p:sp>
        <p:nvSpPr>
          <p:cNvPr id="3" name="Content Placeholder 2"/>
          <p:cNvSpPr>
            <a:spLocks noGrp="1"/>
          </p:cNvSpPr>
          <p:nvPr>
            <p:ph idx="1"/>
          </p:nvPr>
        </p:nvSpPr>
        <p:spPr>
          <a:xfrm>
            <a:off x="3200400" y="4114800"/>
            <a:ext cx="2743200" cy="640080"/>
          </a:xfrm>
        </p:spPr>
        <p:txBody>
          <a:bodyPr/>
          <a:lstStyle/>
          <a:p>
            <a:pPr algn="ctr"/>
            <a:r>
              <a:rPr lang="en-US" dirty="0"/>
              <a:t>Section 10.4</a:t>
            </a:r>
          </a:p>
        </p:txBody>
      </p:sp>
    </p:spTree>
    <p:extLst>
      <p:ext uri="{BB962C8B-B14F-4D97-AF65-F5344CB8AC3E}">
        <p14:creationId xmlns:p14="http://schemas.microsoft.com/office/powerpoint/2010/main" val="3890456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4</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Connectedness in Directed Graphs</a:t>
            </a:r>
          </a:p>
          <a:p>
            <a:r>
              <a:rPr lang="en-US" dirty="0"/>
              <a:t>Counting Paths between Vertices</a:t>
            </a:r>
          </a:p>
        </p:txBody>
      </p:sp>
    </p:spTree>
    <p:extLst>
      <p:ext uri="{BB962C8B-B14F-4D97-AF65-F5344CB8AC3E}">
        <p14:creationId xmlns:p14="http://schemas.microsoft.com/office/powerpoint/2010/main" val="2254648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1</a:t>
            </a:r>
          </a:p>
        </p:txBody>
      </p:sp>
      <p:sp>
        <p:nvSpPr>
          <p:cNvPr id="3" name="Content Placeholder 2"/>
          <p:cNvSpPr>
            <a:spLocks noGrp="1"/>
          </p:cNvSpPr>
          <p:nvPr>
            <p:ph idx="1"/>
          </p:nvPr>
        </p:nvSpPr>
        <p:spPr/>
        <p:txBody>
          <a:bodyPr/>
          <a:lstStyle/>
          <a:p>
            <a:r>
              <a:rPr lang="en-US" sz="2800" b="1" dirty="0">
                <a:solidFill>
                  <a:schemeClr val="bg2"/>
                </a:solidFill>
              </a:rPr>
              <a:t>Informal Definition: </a:t>
            </a:r>
            <a:r>
              <a:rPr lang="en-US" sz="2800" dirty="0"/>
              <a:t>A </a:t>
            </a:r>
            <a:r>
              <a:rPr lang="en-US" sz="2800" i="1" dirty="0">
                <a:solidFill>
                  <a:srgbClr val="C00000"/>
                </a:solidFill>
              </a:rPr>
              <a:t>path</a:t>
            </a:r>
            <a:r>
              <a:rPr lang="en-US" sz="2800" dirty="0"/>
              <a:t> (</a:t>
            </a:r>
            <a:r>
              <a:rPr lang="zh-CN" altLang="en-US" sz="2800" dirty="0"/>
              <a:t>通路</a:t>
            </a:r>
            <a:r>
              <a:rPr lang="en-US" sz="2800" dirty="0"/>
              <a:t>) is a sequence of edges that begins at a vertex of a graph and travels from vertex to vertex along edges of the graph. As the path travels along its edges, it visits the vertices along this path, that is, the endpoints of these.</a:t>
            </a:r>
          </a:p>
          <a:p>
            <a:r>
              <a:rPr lang="en-US" sz="2800" b="1" dirty="0">
                <a:solidFill>
                  <a:schemeClr val="bg2"/>
                </a:solidFill>
              </a:rPr>
              <a:t>Applications</a:t>
            </a:r>
            <a:r>
              <a:rPr lang="en-US" sz="2800" dirty="0">
                <a:solidFill>
                  <a:schemeClr val="bg2"/>
                </a:solidFill>
              </a:rPr>
              <a:t>: </a:t>
            </a:r>
            <a:r>
              <a:rPr lang="en-US" sz="2800" dirty="0"/>
              <a:t>Numerous problems can be modeled with paths formed by traveling along edges of graphs such as:</a:t>
            </a:r>
          </a:p>
          <a:p>
            <a:pPr lvl="1" indent="-342000">
              <a:spcBef>
                <a:spcPts val="1000"/>
              </a:spcBef>
            </a:pPr>
            <a:r>
              <a:rPr lang="en-US" sz="2400" dirty="0"/>
              <a:t>determining whether a message can be sent between two computers.</a:t>
            </a:r>
          </a:p>
          <a:p>
            <a:pPr lvl="1" indent="-342000">
              <a:spcBef>
                <a:spcPts val="1000"/>
              </a:spcBef>
            </a:pPr>
            <a:r>
              <a:rPr lang="en-US" sz="2400" dirty="0"/>
              <a:t>efficiently planning routes for mail delivery.</a:t>
            </a:r>
          </a:p>
        </p:txBody>
      </p:sp>
    </p:spTree>
    <p:extLst>
      <p:ext uri="{BB962C8B-B14F-4D97-AF65-F5344CB8AC3E}">
        <p14:creationId xmlns:p14="http://schemas.microsoft.com/office/powerpoint/2010/main" val="23827695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2</a:t>
            </a:r>
          </a:p>
        </p:txBody>
      </p:sp>
      <p:sp>
        <p:nvSpPr>
          <p:cNvPr id="3" name="Content Placeholder 2"/>
          <p:cNvSpPr>
            <a:spLocks noGrp="1"/>
          </p:cNvSpPr>
          <p:nvPr>
            <p:ph idx="1"/>
          </p:nvPr>
        </p:nvSpPr>
        <p:spPr>
          <a:xfrm>
            <a:off x="457200" y="1295400"/>
            <a:ext cx="8229600" cy="4191000"/>
          </a:xfrm>
        </p:spPr>
        <p:txBody>
          <a:bodyPr/>
          <a:lstStyle/>
          <a:p>
            <a:r>
              <a:rPr lang="en-US" sz="2000" b="1" dirty="0">
                <a:solidFill>
                  <a:schemeClr val="bg2"/>
                </a:solidFill>
              </a:rPr>
              <a:t>Definition: </a:t>
            </a:r>
            <a:r>
              <a:rPr lang="en-US" sz="2000" dirty="0"/>
              <a:t>Let </a:t>
            </a:r>
            <a:r>
              <a:rPr lang="en-US" sz="2000" i="1" dirty="0"/>
              <a:t>n</a:t>
            </a:r>
            <a:r>
              <a:rPr lang="en-US" sz="2000" dirty="0"/>
              <a:t> be a nonnegative integer and </a:t>
            </a:r>
            <a:r>
              <a:rPr lang="en-US" sz="2000" i="1" dirty="0"/>
              <a:t>G</a:t>
            </a:r>
            <a:r>
              <a:rPr lang="en-US" sz="2000" dirty="0"/>
              <a:t> an undirected graph. A </a:t>
            </a:r>
            <a:r>
              <a:rPr lang="en-US" sz="2000" i="1" dirty="0">
                <a:solidFill>
                  <a:schemeClr val="bg2"/>
                </a:solidFill>
              </a:rPr>
              <a:t>path</a:t>
            </a:r>
            <a:r>
              <a:rPr lang="en-US" sz="2000" dirty="0"/>
              <a:t> of </a:t>
            </a:r>
            <a:r>
              <a:rPr lang="en-US" sz="2000" i="1" dirty="0">
                <a:solidFill>
                  <a:schemeClr val="bg2"/>
                </a:solidFill>
              </a:rPr>
              <a:t>length n</a:t>
            </a:r>
            <a:r>
              <a:rPr lang="en-US" sz="2000" dirty="0">
                <a:solidFill>
                  <a:schemeClr val="bg2"/>
                </a:solidFill>
              </a:rPr>
              <a:t> </a:t>
            </a:r>
            <a:r>
              <a:rPr lang="en-US" sz="2000" dirty="0"/>
              <a:t>from </a:t>
            </a:r>
            <a:r>
              <a:rPr lang="en-US" sz="2000" i="1" dirty="0">
                <a:solidFill>
                  <a:srgbClr val="7030A0"/>
                </a:solidFill>
              </a:rPr>
              <a:t>u</a:t>
            </a:r>
            <a:r>
              <a:rPr lang="en-US" sz="2000" dirty="0"/>
              <a:t> to </a:t>
            </a:r>
            <a:r>
              <a:rPr lang="en-US" sz="2000" i="1" dirty="0">
                <a:solidFill>
                  <a:srgbClr val="7030A0"/>
                </a:solidFill>
              </a:rPr>
              <a:t>v</a:t>
            </a:r>
            <a:r>
              <a:rPr lang="en-US" sz="2000" dirty="0"/>
              <a:t> in </a:t>
            </a:r>
            <a:r>
              <a:rPr lang="en-US" sz="2000" i="1" dirty="0"/>
              <a:t>G</a:t>
            </a:r>
            <a:r>
              <a:rPr lang="en-US" sz="2000" dirty="0"/>
              <a:t> is a sequence of </a:t>
            </a:r>
            <a:r>
              <a:rPr lang="en-US" sz="2000" i="1" dirty="0"/>
              <a:t>n</a:t>
            </a:r>
            <a:r>
              <a:rPr lang="en-US" sz="2000" dirty="0"/>
              <a:t> edges </a:t>
            </a:r>
            <a:r>
              <a:rPr lang="en-US" sz="2000" i="1" dirty="0"/>
              <a:t>e</a:t>
            </a:r>
            <a:r>
              <a:rPr lang="en-US" sz="2000" baseline="-25000" dirty="0">
                <a:ea typeface="Cambria Math" pitchFamily="18" charset="0"/>
              </a:rPr>
              <a:t>1</a:t>
            </a:r>
            <a:r>
              <a:rPr lang="en-US" sz="2000" i="1" dirty="0"/>
              <a:t>, … , </a:t>
            </a:r>
            <a:r>
              <a:rPr lang="en-US" sz="2000" i="1" dirty="0" err="1"/>
              <a:t>e</a:t>
            </a:r>
            <a:r>
              <a:rPr lang="en-US" sz="2000" i="1" baseline="-25000" dirty="0" err="1"/>
              <a:t>n</a:t>
            </a:r>
            <a:r>
              <a:rPr lang="en-US" sz="2000" dirty="0"/>
              <a:t> of </a:t>
            </a:r>
            <a:r>
              <a:rPr lang="en-US" sz="2000" i="1" dirty="0"/>
              <a:t>G</a:t>
            </a:r>
            <a:r>
              <a:rPr lang="en-US" sz="2000" dirty="0"/>
              <a:t> for which there exists a sequence   </a:t>
            </a:r>
            <a:r>
              <a:rPr lang="en-US" sz="2000" i="1" dirty="0"/>
              <a:t>x</a:t>
            </a:r>
            <a:r>
              <a:rPr lang="en-US" sz="2000" baseline="-25000" dirty="0">
                <a:ea typeface="Cambria Math" pitchFamily="18" charset="0"/>
              </a:rPr>
              <a:t>0</a:t>
            </a:r>
            <a:r>
              <a:rPr lang="en-US" sz="2000" i="1" dirty="0"/>
              <a:t> = u, x</a:t>
            </a:r>
            <a:r>
              <a:rPr lang="en-US" sz="2000" baseline="-25000" dirty="0">
                <a:ea typeface="Cambria Math" pitchFamily="18" charset="0"/>
              </a:rPr>
              <a:t>1</a:t>
            </a:r>
            <a:r>
              <a:rPr lang="en-US" sz="2000" i="1" dirty="0"/>
              <a:t>, …, x</a:t>
            </a:r>
            <a:r>
              <a:rPr lang="en-US" sz="2000" i="1" baseline="-25000" dirty="0"/>
              <a:t>n-</a:t>
            </a:r>
            <a:r>
              <a:rPr lang="en-US" sz="2000" baseline="-25000" dirty="0">
                <a:ea typeface="Cambria Math" pitchFamily="18" charset="0"/>
              </a:rPr>
              <a:t>1</a:t>
            </a:r>
            <a:r>
              <a:rPr lang="en-US" sz="2000" i="1" dirty="0"/>
              <a:t>, </a:t>
            </a:r>
            <a:r>
              <a:rPr lang="en-US" sz="2000" i="1" dirty="0" err="1"/>
              <a:t>x</a:t>
            </a:r>
            <a:r>
              <a:rPr lang="en-US" sz="2000" i="1" baseline="-25000" dirty="0" err="1"/>
              <a:t>n</a:t>
            </a:r>
            <a:r>
              <a:rPr lang="en-US" sz="2000" i="1" dirty="0"/>
              <a:t> = v </a:t>
            </a:r>
            <a:r>
              <a:rPr lang="en-US" sz="2000" dirty="0"/>
              <a:t>of vertices such that </a:t>
            </a:r>
            <a:r>
              <a:rPr lang="en-US" sz="2000" i="1" dirty="0" err="1"/>
              <a:t>e</a:t>
            </a:r>
            <a:r>
              <a:rPr lang="en-US" sz="2000" i="1" baseline="-25000" dirty="0" err="1"/>
              <a:t>i</a:t>
            </a:r>
            <a:r>
              <a:rPr lang="en-US" sz="2000" i="1" baseline="-25000" dirty="0"/>
              <a:t> </a:t>
            </a:r>
            <a:r>
              <a:rPr lang="en-US" sz="2000" dirty="0"/>
              <a:t>has, for </a:t>
            </a:r>
            <a:r>
              <a:rPr lang="en-US" sz="2000" i="1" dirty="0" err="1"/>
              <a:t>i</a:t>
            </a:r>
            <a:r>
              <a:rPr lang="en-US" sz="2000" dirty="0"/>
              <a:t> = </a:t>
            </a:r>
            <a:r>
              <a:rPr lang="en-US" sz="2000" dirty="0">
                <a:ea typeface="Cambria Math" pitchFamily="18" charset="0"/>
              </a:rPr>
              <a:t>1</a:t>
            </a:r>
            <a:r>
              <a:rPr lang="en-US" sz="2000" dirty="0"/>
              <a:t>, …, </a:t>
            </a:r>
            <a:r>
              <a:rPr lang="en-US" sz="2000" i="1" dirty="0"/>
              <a:t>n</a:t>
            </a:r>
            <a:r>
              <a:rPr lang="en-US" sz="2000" dirty="0"/>
              <a:t>, the endpoints </a:t>
            </a:r>
            <a:r>
              <a:rPr lang="en-US" sz="2000" i="1" dirty="0"/>
              <a:t>x</a:t>
            </a:r>
            <a:r>
              <a:rPr lang="en-US" sz="2000" i="1" baseline="-25000" dirty="0"/>
              <a:t>i</a:t>
            </a:r>
            <a:r>
              <a:rPr lang="en-US" sz="2000" baseline="-25000" dirty="0"/>
              <a:t>-</a:t>
            </a:r>
            <a:r>
              <a:rPr lang="en-US" sz="2000" baseline="-25000" dirty="0">
                <a:ea typeface="Cambria Math" pitchFamily="18" charset="0"/>
              </a:rPr>
              <a:t>1</a:t>
            </a:r>
            <a:r>
              <a:rPr lang="en-US" sz="2000" dirty="0"/>
              <a:t> and </a:t>
            </a:r>
            <a:r>
              <a:rPr lang="en-US" sz="2000" i="1" dirty="0"/>
              <a:t>x</a:t>
            </a:r>
            <a:r>
              <a:rPr lang="en-US" sz="2000" i="1" baseline="-25000" dirty="0"/>
              <a:t>i</a:t>
            </a:r>
            <a:r>
              <a:rPr lang="en-US" sz="2000" dirty="0"/>
              <a:t>.</a:t>
            </a:r>
          </a:p>
          <a:p>
            <a:pPr lvl="1" indent="-342000"/>
            <a:r>
              <a:rPr lang="en-US" sz="1800" dirty="0"/>
              <a:t>When the graph is simple, we denote this path by its vertex sequence</a:t>
            </a:r>
            <a:br>
              <a:rPr lang="en-US" sz="1800" dirty="0"/>
            </a:br>
            <a:r>
              <a:rPr lang="en-US" sz="1800" i="1" dirty="0"/>
              <a:t>x</a:t>
            </a:r>
            <a:r>
              <a:rPr lang="en-US" sz="1800" baseline="-25000" dirty="0">
                <a:ea typeface="Cambria Math" pitchFamily="18" charset="0"/>
              </a:rPr>
              <a:t>0</a:t>
            </a:r>
            <a:r>
              <a:rPr lang="en-US" sz="1800" i="1" dirty="0"/>
              <a:t>, x</a:t>
            </a:r>
            <a:r>
              <a:rPr lang="en-US" sz="1800" baseline="-25000" dirty="0">
                <a:ea typeface="Cambria Math" pitchFamily="18" charset="0"/>
              </a:rPr>
              <a:t>1</a:t>
            </a:r>
            <a:r>
              <a:rPr lang="en-US" sz="1800" i="1" dirty="0"/>
              <a:t>, … , </a:t>
            </a:r>
            <a:r>
              <a:rPr lang="en-US" sz="1800" i="1" dirty="0" err="1"/>
              <a:t>x</a:t>
            </a:r>
            <a:r>
              <a:rPr lang="en-US" sz="1800" i="1" baseline="-25000" dirty="0" err="1"/>
              <a:t>n</a:t>
            </a:r>
            <a:r>
              <a:rPr lang="en-US" sz="1800" dirty="0"/>
              <a:t>(since listing the vertices uniquely determines the path).</a:t>
            </a:r>
          </a:p>
          <a:p>
            <a:pPr lvl="1" indent="-342000"/>
            <a:r>
              <a:rPr lang="en-US" sz="1800" dirty="0"/>
              <a:t>The path is a </a:t>
            </a:r>
            <a:r>
              <a:rPr lang="en-US" sz="1800" i="1" dirty="0">
                <a:solidFill>
                  <a:schemeClr val="bg2"/>
                </a:solidFill>
              </a:rPr>
              <a:t>circuit</a:t>
            </a:r>
            <a:r>
              <a:rPr lang="en-US" sz="1800" dirty="0"/>
              <a:t> (</a:t>
            </a:r>
            <a:r>
              <a:rPr lang="zh-CN" altLang="en-US" sz="1800" dirty="0"/>
              <a:t>回路</a:t>
            </a:r>
            <a:r>
              <a:rPr lang="en-US" sz="1800" dirty="0"/>
              <a:t>)</a:t>
            </a:r>
            <a:r>
              <a:rPr lang="zh-CN" altLang="en-US" sz="1800" dirty="0"/>
              <a:t> </a:t>
            </a:r>
            <a:r>
              <a:rPr lang="en-US" sz="1800" dirty="0"/>
              <a:t>if it begins and ends at the same vertex (</a:t>
            </a:r>
            <a:r>
              <a:rPr lang="en-US" sz="1800" i="1" dirty="0"/>
              <a:t>u</a:t>
            </a:r>
            <a:r>
              <a:rPr lang="en-US" sz="1800" dirty="0"/>
              <a:t> = </a:t>
            </a:r>
            <a:r>
              <a:rPr lang="en-US" sz="1800" i="1" dirty="0"/>
              <a:t>v</a:t>
            </a:r>
            <a:r>
              <a:rPr lang="en-US" sz="1800" dirty="0"/>
              <a:t>) and has length greater than zero.</a:t>
            </a:r>
          </a:p>
          <a:p>
            <a:pPr lvl="1" indent="-342000"/>
            <a:r>
              <a:rPr lang="en-US" sz="1800" dirty="0"/>
              <a:t>The path or circuit is said to </a:t>
            </a:r>
            <a:r>
              <a:rPr lang="en-US" sz="1800" i="1" dirty="0">
                <a:solidFill>
                  <a:schemeClr val="bg2"/>
                </a:solidFill>
              </a:rPr>
              <a:t>pass through </a:t>
            </a:r>
            <a:r>
              <a:rPr lang="en-US" sz="1800" dirty="0"/>
              <a:t>the vertices</a:t>
            </a:r>
            <a:r>
              <a:rPr lang="en-US" sz="1800" i="1" dirty="0"/>
              <a:t> x</a:t>
            </a:r>
            <a:r>
              <a:rPr lang="en-US" sz="1800" baseline="-25000" dirty="0">
                <a:ea typeface="Cambria Math" pitchFamily="18" charset="0"/>
              </a:rPr>
              <a:t>1</a:t>
            </a:r>
            <a:r>
              <a:rPr lang="en-US" sz="1800" i="1" dirty="0"/>
              <a:t>, x</a:t>
            </a:r>
            <a:r>
              <a:rPr lang="en-US" sz="1800" baseline="-25000" dirty="0">
                <a:ea typeface="Cambria Math" pitchFamily="18" charset="0"/>
              </a:rPr>
              <a:t>2</a:t>
            </a:r>
            <a:r>
              <a:rPr lang="en-US" sz="1800" i="1" dirty="0"/>
              <a:t>, … , x</a:t>
            </a:r>
            <a:r>
              <a:rPr lang="en-US" sz="1800" i="1" baseline="-25000" dirty="0"/>
              <a:t>n-</a:t>
            </a:r>
            <a:r>
              <a:rPr lang="en-US" sz="1800" baseline="-25000" dirty="0">
                <a:ea typeface="Cambria Math" pitchFamily="18" charset="0"/>
              </a:rPr>
              <a:t>1</a:t>
            </a:r>
            <a:r>
              <a:rPr lang="en-US" sz="1800" dirty="0"/>
              <a:t>  and </a:t>
            </a:r>
            <a:r>
              <a:rPr lang="en-US" sz="1800" i="1" dirty="0">
                <a:solidFill>
                  <a:schemeClr val="bg2"/>
                </a:solidFill>
              </a:rPr>
              <a:t>traverse </a:t>
            </a:r>
            <a:r>
              <a:rPr lang="en-US" sz="1800" dirty="0"/>
              <a:t>(</a:t>
            </a:r>
            <a:r>
              <a:rPr lang="zh-CN" altLang="en-US" sz="1800" dirty="0"/>
              <a:t>遍历</a:t>
            </a:r>
            <a:r>
              <a:rPr lang="en-US" sz="1800" dirty="0"/>
              <a:t>) the edges </a:t>
            </a:r>
            <a:r>
              <a:rPr lang="en-US" sz="1800" i="1" dirty="0"/>
              <a:t>e</a:t>
            </a:r>
            <a:r>
              <a:rPr lang="en-US" sz="1800" baseline="-25000" dirty="0">
                <a:ea typeface="Cambria Math" pitchFamily="18" charset="0"/>
              </a:rPr>
              <a:t>1</a:t>
            </a:r>
            <a:r>
              <a:rPr lang="en-US" sz="1800" i="1" dirty="0"/>
              <a:t>, … , </a:t>
            </a:r>
            <a:r>
              <a:rPr lang="en-US" sz="1800" i="1" dirty="0" err="1"/>
              <a:t>e</a:t>
            </a:r>
            <a:r>
              <a:rPr lang="en-US" sz="1800" i="1" baseline="-25000" dirty="0" err="1"/>
              <a:t>n</a:t>
            </a:r>
            <a:r>
              <a:rPr lang="en-US" sz="1800" dirty="0"/>
              <a:t>.</a:t>
            </a:r>
          </a:p>
          <a:p>
            <a:pPr lvl="1" indent="-342000"/>
            <a:r>
              <a:rPr lang="en-US" sz="1800" dirty="0"/>
              <a:t>A path or circuit is </a:t>
            </a:r>
            <a:r>
              <a:rPr lang="en-US" sz="1800" i="1" dirty="0"/>
              <a:t>simple</a:t>
            </a:r>
            <a:r>
              <a:rPr lang="en-US" sz="1800" dirty="0"/>
              <a:t> (</a:t>
            </a:r>
            <a:r>
              <a:rPr lang="zh-CN" altLang="en-US" sz="1800" dirty="0"/>
              <a:t>简单的</a:t>
            </a:r>
            <a:r>
              <a:rPr lang="en-US" sz="1800" dirty="0"/>
              <a:t>) if it does not contain the same edge more than once.</a:t>
            </a:r>
          </a:p>
        </p:txBody>
      </p:sp>
      <p:sp>
        <p:nvSpPr>
          <p:cNvPr id="4" name="Content Placeholder 3"/>
          <p:cNvSpPr>
            <a:spLocks noGrp="1"/>
          </p:cNvSpPr>
          <p:nvPr>
            <p:ph idx="13"/>
          </p:nvPr>
        </p:nvSpPr>
        <p:spPr>
          <a:xfrm>
            <a:off x="4648200" y="5715000"/>
            <a:ext cx="3657600" cy="685800"/>
          </a:xfrm>
          <a:ln w="19050">
            <a:solidFill>
              <a:srgbClr val="04617B"/>
            </a:solidFill>
          </a:ln>
        </p:spPr>
        <p:txBody>
          <a:bodyPr/>
          <a:lstStyle/>
          <a:p>
            <a:r>
              <a:rPr lang="en-US" sz="1800" dirty="0"/>
              <a:t>This terminology  is readily extended to directed graphs. (</a:t>
            </a:r>
            <a:r>
              <a:rPr lang="en-US" sz="1800" i="1" dirty="0"/>
              <a:t>see text</a:t>
            </a:r>
            <a:r>
              <a:rPr lang="en-US" sz="1800" dirty="0"/>
              <a:t>)</a:t>
            </a:r>
          </a:p>
        </p:txBody>
      </p:sp>
    </p:spTree>
    <p:extLst>
      <p:ext uri="{BB962C8B-B14F-4D97-AF65-F5344CB8AC3E}">
        <p14:creationId xmlns:p14="http://schemas.microsoft.com/office/powerpoint/2010/main" val="552852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3</a:t>
            </a:r>
          </a:p>
        </p:txBody>
      </p:sp>
      <p:sp>
        <p:nvSpPr>
          <p:cNvPr id="3" name="Content Placeholder 2"/>
          <p:cNvSpPr>
            <a:spLocks noGrp="1"/>
          </p:cNvSpPr>
          <p:nvPr>
            <p:ph idx="1"/>
          </p:nvPr>
        </p:nvSpPr>
        <p:spPr>
          <a:xfrm>
            <a:off x="457200" y="1295400"/>
            <a:ext cx="8424000" cy="3733800"/>
          </a:xfrm>
        </p:spPr>
        <p:txBody>
          <a:bodyPr/>
          <a:lstStyle/>
          <a:p>
            <a:r>
              <a:rPr lang="en-US" sz="2800" b="1" dirty="0">
                <a:solidFill>
                  <a:schemeClr val="bg2"/>
                </a:solidFill>
              </a:rPr>
              <a:t>Example</a:t>
            </a:r>
            <a:r>
              <a:rPr lang="en-US" sz="2800" dirty="0">
                <a:solidFill>
                  <a:schemeClr val="bg2"/>
                </a:solidFill>
              </a:rPr>
              <a:t>: </a:t>
            </a:r>
            <a:r>
              <a:rPr lang="en-US" sz="2800" dirty="0"/>
              <a:t>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ea typeface="Cambria Math" pitchFamily="18" charset="0"/>
              </a:rPr>
              <a:t>4</a:t>
            </a:r>
            <a:r>
              <a:rPr lang="en-US" dirty="0"/>
              <a:t>.</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ea typeface="Cambria Math" pitchFamily="18" charset="0"/>
              </a:rPr>
              <a:t>4</a:t>
            </a:r>
            <a:r>
              <a:rPr lang="en-US" dirty="0"/>
              <a:t>.</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ea typeface="Cambria Math" pitchFamily="18" charset="0"/>
              </a:rPr>
              <a:t>5</a:t>
            </a:r>
            <a:r>
              <a:rPr lang="en-US" dirty="0"/>
              <a:t>, but it is not a simple path.</a:t>
            </a:r>
          </a:p>
        </p:txBody>
      </p:sp>
      <p:pic>
        <p:nvPicPr>
          <p:cNvPr id="6" name="Picture 3" descr="A graph with 6 vertices. A, B, C. D, E, and F. The graph has 10 edges. A B, A D, A E. B C, B E, B F. C D, C F, F E, and E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787307" y="1003345"/>
            <a:ext cx="2051893" cy="142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79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Degrees of Separation</a:t>
            </a:r>
          </a:p>
        </p:txBody>
      </p:sp>
      <p:sp>
        <p:nvSpPr>
          <p:cNvPr id="3" name="Content Placeholder 2"/>
          <p:cNvSpPr>
            <a:spLocks noGrp="1"/>
          </p:cNvSpPr>
          <p:nvPr>
            <p:ph idx="1"/>
          </p:nvPr>
        </p:nvSpPr>
        <p:spPr>
          <a:xfrm>
            <a:off x="457200" y="1295400"/>
            <a:ext cx="8458200" cy="2628000"/>
          </a:xfrm>
        </p:spPr>
        <p:txBody>
          <a:bodyPr/>
          <a:lstStyle/>
          <a:p>
            <a:r>
              <a:rPr lang="en-US" sz="2800" b="1" dirty="0">
                <a:solidFill>
                  <a:schemeClr val="bg2"/>
                </a:solidFill>
              </a:rPr>
              <a:t>Example: </a:t>
            </a:r>
            <a:r>
              <a:rPr lang="en-US" sz="2800" b="1" i="1" dirty="0"/>
              <a:t>Paths in Acquaintanceship </a:t>
            </a:r>
            <a:r>
              <a:rPr lang="en-US" sz="2800" b="1" dirty="0"/>
              <a:t>(</a:t>
            </a:r>
            <a:r>
              <a:rPr lang="zh-CN" altLang="en-US" sz="2800" b="1" dirty="0"/>
              <a:t>相识关系</a:t>
            </a:r>
            <a:r>
              <a:rPr lang="en-US" sz="2800" b="1" dirty="0"/>
              <a:t>) </a:t>
            </a:r>
            <a:r>
              <a:rPr lang="en-US" sz="2800" b="1" i="1" dirty="0"/>
              <a:t>Graphs</a:t>
            </a:r>
            <a:r>
              <a:rPr lang="en-US" sz="2800" dirty="0"/>
              <a:t>. In an acquaintanceship graph there is a path between two people if there is a chain of people linking these people, where two people adjacent in the chain know one another. In this graph there is a chain of six people linking </a:t>
            </a:r>
            <a:r>
              <a:rPr lang="en-US" sz="2800" dirty="0" err="1"/>
              <a:t>Kamini</a:t>
            </a:r>
            <a:r>
              <a:rPr lang="en-US" sz="2800" dirty="0"/>
              <a:t> and </a:t>
            </a:r>
            <a:r>
              <a:rPr lang="en-US" sz="2800" dirty="0" err="1"/>
              <a:t>Ching</a:t>
            </a:r>
            <a:r>
              <a:rPr lang="en-US" sz="2800" dirty="0"/>
              <a:t>.</a:t>
            </a:r>
          </a:p>
        </p:txBody>
      </p:sp>
      <p:pic>
        <p:nvPicPr>
          <p:cNvPr id="8" name="Picture 3" descr="An acquaintanceship graph with 16 vertices and 25 edges."/>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8588" y="4218557"/>
            <a:ext cx="4075656" cy="218224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5181600" y="4267200"/>
            <a:ext cx="3581400" cy="2057400"/>
          </a:xfrm>
          <a:ln w="19050">
            <a:solidFill>
              <a:srgbClr val="04617B"/>
            </a:solidFill>
          </a:ln>
        </p:spPr>
        <p:txBody>
          <a:bodyPr/>
          <a:lstStyle/>
          <a:p>
            <a:r>
              <a:rPr lang="en-US" sz="1800" dirty="0"/>
              <a:t>Some have speculated that almost every pair of people in the world are linked by a small chain of no more than six, or maybe even, five people.  The play </a:t>
            </a:r>
            <a:r>
              <a:rPr lang="en-US" sz="1800" i="1" dirty="0">
                <a:solidFill>
                  <a:schemeClr val="bg2"/>
                </a:solidFill>
              </a:rPr>
              <a:t>Six Degrees of Separation</a:t>
            </a:r>
            <a:r>
              <a:rPr lang="en-US" sz="1800" dirty="0"/>
              <a:t> (</a:t>
            </a:r>
            <a:r>
              <a:rPr lang="zh-CN" altLang="en-US" sz="1800" dirty="0"/>
              <a:t>六度分割</a:t>
            </a:r>
            <a:r>
              <a:rPr lang="en-US" sz="1800" dirty="0"/>
              <a:t>) by John </a:t>
            </a:r>
            <a:r>
              <a:rPr lang="en-US" sz="1800" dirty="0" err="1"/>
              <a:t>Guare</a:t>
            </a:r>
            <a:r>
              <a:rPr lang="en-US" sz="1800" dirty="0"/>
              <a:t> is based on this notion.</a:t>
            </a:r>
          </a:p>
        </p:txBody>
      </p:sp>
    </p:spTree>
    <p:extLst>
      <p:ext uri="{BB962C8B-B14F-4D97-AF65-F5344CB8AC3E}">
        <p14:creationId xmlns:p14="http://schemas.microsoft.com/office/powerpoint/2010/main" val="30190668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Connectedness in Undirected Graphs</a:t>
            </a:r>
            <a:br>
              <a:rPr lang="en-IN" sz="4000" dirty="0"/>
            </a:br>
            <a:r>
              <a:rPr lang="zh-CN" altLang="en-US" sz="4000" dirty="0"/>
              <a:t>无向图的连通性</a:t>
            </a:r>
            <a:endParaRPr lang="en-IN" sz="4000" dirty="0"/>
          </a:p>
        </p:txBody>
      </p:sp>
      <p:sp>
        <p:nvSpPr>
          <p:cNvPr id="3" name="Content Placeholder 2"/>
          <p:cNvSpPr>
            <a:spLocks noGrp="1"/>
          </p:cNvSpPr>
          <p:nvPr>
            <p:ph idx="1"/>
          </p:nvPr>
        </p:nvSpPr>
        <p:spPr>
          <a:xfrm>
            <a:off x="457200" y="1371600"/>
            <a:ext cx="8424000" cy="3733800"/>
          </a:xfrm>
        </p:spPr>
        <p:txBody>
          <a:bodyPr/>
          <a:lstStyle/>
          <a:p>
            <a:r>
              <a:rPr lang="en-US" sz="2400" b="1" dirty="0">
                <a:solidFill>
                  <a:schemeClr val="bg2"/>
                </a:solidFill>
              </a:rPr>
              <a:t>Definition</a:t>
            </a:r>
            <a:r>
              <a:rPr lang="en-US" sz="2400" dirty="0">
                <a:solidFill>
                  <a:schemeClr val="bg2"/>
                </a:solidFill>
              </a:rPr>
              <a:t>: </a:t>
            </a:r>
            <a:r>
              <a:rPr lang="en-US" sz="2400" dirty="0"/>
              <a:t>An undirected graph is called </a:t>
            </a:r>
            <a:r>
              <a:rPr lang="en-US" sz="2400" i="1" dirty="0">
                <a:solidFill>
                  <a:schemeClr val="bg2"/>
                </a:solidFill>
              </a:rPr>
              <a:t>connected</a:t>
            </a:r>
            <a:r>
              <a:rPr lang="en-US" sz="2400" dirty="0"/>
              <a:t> (</a:t>
            </a:r>
            <a:r>
              <a:rPr lang="zh-CN" altLang="en-US" sz="2400" dirty="0"/>
              <a:t>连通的</a:t>
            </a:r>
            <a:r>
              <a:rPr lang="en-US" sz="2400" dirty="0"/>
              <a:t>) if there is a path between every pair of vertices. An undirected graph that is not </a:t>
            </a:r>
            <a:r>
              <a:rPr lang="en-US" sz="2400" i="1" dirty="0"/>
              <a:t>connected</a:t>
            </a:r>
            <a:r>
              <a:rPr lang="en-US" sz="2400" dirty="0"/>
              <a:t> is called </a:t>
            </a:r>
            <a:r>
              <a:rPr lang="en-US" sz="2400" i="1" dirty="0">
                <a:solidFill>
                  <a:schemeClr val="bg2"/>
                </a:solidFill>
              </a:rPr>
              <a:t>disconnected</a:t>
            </a:r>
            <a:r>
              <a:rPr lang="en-US" sz="2400" i="1" dirty="0"/>
              <a:t> </a:t>
            </a:r>
            <a:r>
              <a:rPr lang="en-US" altLang="zh-CN" sz="2400" dirty="0"/>
              <a:t>(</a:t>
            </a:r>
            <a:r>
              <a:rPr lang="zh-CN" altLang="en-US" sz="2400" dirty="0"/>
              <a:t>不连通的</a:t>
            </a:r>
            <a:r>
              <a:rPr lang="en-US" altLang="zh-CN" sz="2400" dirty="0"/>
              <a:t>) </a:t>
            </a:r>
            <a:r>
              <a:rPr lang="en-US" sz="2400" dirty="0"/>
              <a:t>. We say that we </a:t>
            </a:r>
            <a:r>
              <a:rPr lang="en-US" sz="2400" i="1" dirty="0"/>
              <a:t>disconnect</a:t>
            </a:r>
            <a:r>
              <a:rPr lang="en-US" sz="2400" dirty="0"/>
              <a:t> a graph when we remove vertices or edges, or both, to produce a disconnected subgraph.</a:t>
            </a:r>
          </a:p>
          <a:p>
            <a:r>
              <a:rPr lang="en-US" sz="2400" b="1" dirty="0">
                <a:solidFill>
                  <a:schemeClr val="bg2"/>
                </a:solidFill>
              </a:rPr>
              <a:t>Example</a:t>
            </a:r>
            <a:r>
              <a:rPr lang="en-US" sz="2400" dirty="0">
                <a:solidFill>
                  <a:schemeClr val="bg2"/>
                </a:solidFill>
              </a:rPr>
              <a:t>: </a:t>
            </a:r>
            <a:r>
              <a:rPr lang="en-US" sz="2400" i="1" dirty="0"/>
              <a:t>G</a:t>
            </a:r>
            <a:r>
              <a:rPr lang="en-US" sz="2400" baseline="-25000" dirty="0">
                <a:ea typeface="Cambria Math" pitchFamily="18" charset="0"/>
              </a:rPr>
              <a:t>1</a:t>
            </a:r>
            <a:r>
              <a:rPr lang="en-US" sz="2400" dirty="0"/>
              <a:t> is connected because there is a path between any pair of its vertices, as can be easily seen. However </a:t>
            </a:r>
            <a:r>
              <a:rPr lang="en-US" sz="2400" i="1" dirty="0"/>
              <a:t>G</a:t>
            </a:r>
            <a:r>
              <a:rPr lang="en-US" sz="2400" baseline="-25000" dirty="0">
                <a:ea typeface="Cambria Math" pitchFamily="18" charset="0"/>
              </a:rPr>
              <a:t>2</a:t>
            </a:r>
            <a:r>
              <a:rPr lang="en-US" sz="2400" dirty="0"/>
              <a:t> is not connected because there is no path between vertices </a:t>
            </a:r>
            <a:r>
              <a:rPr lang="en-US" sz="2400" i="1" dirty="0"/>
              <a:t>a</a:t>
            </a:r>
            <a:r>
              <a:rPr lang="en-US" sz="2400" dirty="0"/>
              <a:t> and </a:t>
            </a:r>
            <a:r>
              <a:rPr lang="en-US" sz="2400" i="1" dirty="0"/>
              <a:t>f</a:t>
            </a:r>
            <a:r>
              <a:rPr lang="en-US" sz="2400" dirty="0"/>
              <a:t>, for example.</a:t>
            </a:r>
          </a:p>
        </p:txBody>
      </p:sp>
      <p:pic>
        <p:nvPicPr>
          <p:cNvPr id="6" name="Picture 3" descr="Two graphs, G1 and G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657600" y="5029200"/>
            <a:ext cx="2351476" cy="172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13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zh-CN" altLang="en-US" dirty="0"/>
              <a:t>一些术语</a:t>
            </a:r>
            <a:endParaRPr lang="en-US" sz="1500" dirty="0"/>
          </a:p>
        </p:txBody>
      </p:sp>
      <p:sp>
        <p:nvSpPr>
          <p:cNvPr id="10" name="Content Placeholder 2"/>
          <p:cNvSpPr>
            <a:spLocks noGrp="1"/>
          </p:cNvSpPr>
          <p:nvPr>
            <p:ph idx="1"/>
          </p:nvPr>
        </p:nvSpPr>
        <p:spPr>
          <a:xfrm>
            <a:off x="457200" y="1295400"/>
            <a:ext cx="8229600" cy="2971800"/>
          </a:xfrm>
        </p:spPr>
        <p:txBody>
          <a:bodyPr/>
          <a:lstStyle/>
          <a:p>
            <a:pPr>
              <a:spcBef>
                <a:spcPts val="600"/>
              </a:spcBef>
            </a:pPr>
            <a:r>
              <a:rPr lang="en-US" sz="2000" dirty="0"/>
              <a:t>In a </a:t>
            </a:r>
            <a:r>
              <a:rPr lang="en-US" sz="2000" i="1" dirty="0">
                <a:solidFill>
                  <a:srgbClr val="C00000"/>
                </a:solidFill>
              </a:rPr>
              <a:t>simple graph</a:t>
            </a:r>
            <a:r>
              <a:rPr lang="en-US" sz="2000" dirty="0">
                <a:solidFill>
                  <a:srgbClr val="C00000"/>
                </a:solidFill>
              </a:rPr>
              <a:t> </a:t>
            </a:r>
            <a:r>
              <a:rPr lang="en-US" sz="2000" dirty="0"/>
              <a:t>(</a:t>
            </a:r>
            <a:r>
              <a:rPr lang="zh-CN" altLang="en-US" sz="2000" dirty="0"/>
              <a:t>简单图</a:t>
            </a:r>
            <a:r>
              <a:rPr lang="en-US" sz="2000" dirty="0"/>
              <a:t>) each edge connects two different vertices and no two edges connect the same pair of vertices.</a:t>
            </a:r>
          </a:p>
          <a:p>
            <a:pPr>
              <a:spcBef>
                <a:spcPts val="600"/>
              </a:spcBef>
            </a:pPr>
            <a:r>
              <a:rPr lang="en-US" sz="2000" i="1" dirty="0">
                <a:solidFill>
                  <a:srgbClr val="C00000"/>
                </a:solidFill>
              </a:rPr>
              <a:t>Multigraphs</a:t>
            </a:r>
            <a:r>
              <a:rPr lang="en-US" sz="2000" dirty="0"/>
              <a:t> </a:t>
            </a:r>
            <a:r>
              <a:rPr lang="en-US" altLang="zh-CN" sz="2000" dirty="0"/>
              <a:t>(</a:t>
            </a:r>
            <a:r>
              <a:rPr lang="zh-CN" altLang="en-US" sz="2000" dirty="0"/>
              <a:t>多重图</a:t>
            </a:r>
            <a:r>
              <a:rPr lang="en-US" altLang="zh-CN" sz="2000" dirty="0"/>
              <a:t>) </a:t>
            </a:r>
            <a:r>
              <a:rPr lang="en-US" sz="2000" dirty="0"/>
              <a:t>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solidFill>
                  <a:srgbClr val="C00000"/>
                </a:solidFill>
              </a:rPr>
              <a:t>multiplicity</a:t>
            </a:r>
            <a:r>
              <a:rPr lang="en-US" sz="2000" dirty="0"/>
              <a:t> </a:t>
            </a:r>
            <a:r>
              <a:rPr lang="en-US" sz="2000" i="1" dirty="0"/>
              <a:t>m</a:t>
            </a:r>
            <a:r>
              <a:rPr lang="en-US" sz="2000" dirty="0"/>
              <a:t>. </a:t>
            </a:r>
          </a:p>
          <a:p>
            <a:pPr>
              <a:spcBef>
                <a:spcPts val="600"/>
              </a:spcBef>
            </a:pPr>
            <a:r>
              <a:rPr lang="en-US" sz="2000" dirty="0"/>
              <a:t>An edge that connects a vertex to itself is called a </a:t>
            </a:r>
            <a:r>
              <a:rPr lang="en-US" sz="2000" i="1" dirty="0">
                <a:solidFill>
                  <a:srgbClr val="C00000"/>
                </a:solidFill>
              </a:rPr>
              <a:t>loop</a:t>
            </a:r>
            <a:r>
              <a:rPr lang="en-US" sz="2000" i="1" dirty="0">
                <a:solidFill>
                  <a:srgbClr val="7030A0"/>
                </a:solidFill>
              </a:rPr>
              <a:t> </a:t>
            </a:r>
            <a:r>
              <a:rPr lang="en-US" altLang="zh-CN" sz="2000" dirty="0"/>
              <a:t>(</a:t>
            </a:r>
            <a:r>
              <a:rPr lang="zh-CN" altLang="en-US" sz="2000" dirty="0"/>
              <a:t>环</a:t>
            </a:r>
            <a:r>
              <a:rPr lang="en-US" altLang="zh-CN" sz="2000" dirty="0"/>
              <a:t>) </a:t>
            </a:r>
            <a:r>
              <a:rPr lang="en-US" sz="2000" dirty="0"/>
              <a:t>.</a:t>
            </a:r>
          </a:p>
          <a:p>
            <a:pPr>
              <a:spcBef>
                <a:spcPts val="600"/>
              </a:spcBef>
            </a:pPr>
            <a:r>
              <a:rPr lang="en-US" sz="2000" dirty="0"/>
              <a:t>A </a:t>
            </a:r>
            <a:r>
              <a:rPr lang="en-US" sz="2000" i="1" dirty="0">
                <a:solidFill>
                  <a:srgbClr val="C00000"/>
                </a:solidFill>
              </a:rPr>
              <a:t>pseudograph</a:t>
            </a:r>
            <a:r>
              <a:rPr lang="en-US" sz="2000" dirty="0"/>
              <a:t> </a:t>
            </a:r>
            <a:r>
              <a:rPr lang="en-US" altLang="zh-CN" sz="2000" dirty="0"/>
              <a:t>(</a:t>
            </a:r>
            <a:r>
              <a:rPr lang="zh-CN" altLang="en-US" sz="2000" dirty="0"/>
              <a:t>伪图</a:t>
            </a:r>
            <a:r>
              <a:rPr lang="en-US" altLang="zh-CN" sz="2000" dirty="0"/>
              <a:t>) </a:t>
            </a:r>
            <a:r>
              <a:rPr lang="en-US" sz="2000" dirty="0"/>
              <a:t>may include loops, as well as multiple edges connecting the same pair of vertices.</a:t>
            </a:r>
          </a:p>
        </p:txBody>
      </p:sp>
      <p:sp>
        <p:nvSpPr>
          <p:cNvPr id="16" name="Content Placeholder 3"/>
          <p:cNvSpPr txBox="1">
            <a:spLocks noGrp="1"/>
          </p:cNvSpPr>
          <p:nvPr>
            <p:ph idx="13"/>
          </p:nvPr>
        </p:nvSpPr>
        <p:spPr>
          <a:xfrm>
            <a:off x="543080" y="4604860"/>
            <a:ext cx="2133600" cy="1323439"/>
          </a:xfrm>
          <a:prstGeom prst="rect">
            <a:avLst/>
          </a:prstGeom>
          <a:noFill/>
        </p:spPr>
        <p:txBody>
          <a:bodyPr wrap="square" rtlCol="0">
            <a:spAutoFit/>
          </a:bodyPr>
          <a:lstStyle/>
          <a:p>
            <a:r>
              <a:rPr lang="en-US" sz="2000" b="1" dirty="0">
                <a:solidFill>
                  <a:schemeClr val="bg2"/>
                </a:solidFill>
              </a:rPr>
              <a:t>Example: </a:t>
            </a:r>
            <a:br>
              <a:rPr lang="en-US" sz="2000" b="1" dirty="0"/>
            </a:br>
            <a:r>
              <a:rPr lang="en-US" sz="2000" dirty="0"/>
              <a:t>This </a:t>
            </a:r>
            <a:r>
              <a:rPr lang="en-US" sz="2000" dirty="0" err="1"/>
              <a:t>pseudograph</a:t>
            </a:r>
            <a:r>
              <a:rPr lang="en-US" sz="2000" dirty="0"/>
              <a:t> has both multiple edges and a loop.</a:t>
            </a:r>
          </a:p>
        </p:txBody>
      </p:sp>
      <p:pic>
        <p:nvPicPr>
          <p:cNvPr id="20484" name="Picture 4"/>
          <p:cNvPicPr>
            <a:picLocks noGrp="1" noChangeAspect="1" noChangeArrowheads="1"/>
          </p:cNvPicPr>
          <p:nvPr>
            <p:ph idx="14"/>
          </p:nvPr>
        </p:nvPicPr>
        <p:blipFill rotWithShape="1">
          <a:blip r:embed="rId3" cstate="print">
            <a:extLst>
              <a:ext uri="{28A0092B-C50C-407E-A947-70E740481C1C}">
                <a14:useLocalDpi xmlns:a14="http://schemas.microsoft.com/office/drawing/2010/main" val="0"/>
              </a:ext>
            </a:extLst>
          </a:blip>
          <a:srcRect b="6273"/>
          <a:stretch/>
        </p:blipFill>
        <p:spPr bwMode="auto">
          <a:xfrm>
            <a:off x="2514600" y="4604860"/>
            <a:ext cx="2829080" cy="189754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5334000" y="4604860"/>
            <a:ext cx="3657600" cy="1948340"/>
          </a:xfrm>
          <a:ln w="12700">
            <a:solidFill>
              <a:srgbClr val="14AAFF"/>
            </a:solidFill>
          </a:ln>
        </p:spPr>
        <p:txBody>
          <a:bodyPr/>
          <a:lstStyle/>
          <a:p>
            <a:r>
              <a:rPr lang="en-US" sz="2000" b="1" dirty="0"/>
              <a:t>Remark</a:t>
            </a:r>
            <a:r>
              <a:rPr lang="en-US" sz="2000" dirty="0"/>
              <a:t>: There is no standard </a:t>
            </a:r>
            <a:br>
              <a:rPr lang="en-US" sz="2000" dirty="0"/>
            </a:br>
            <a:r>
              <a:rPr lang="en-US" sz="2000" dirty="0"/>
              <a:t>terminology for graph theory. So, it is crucial that you understand the terminology being used whenever you read material about graphs.</a:t>
            </a:r>
          </a:p>
        </p:txBody>
      </p:sp>
    </p:spTree>
    <p:extLst>
      <p:ext uri="{BB962C8B-B14F-4D97-AF65-F5344CB8AC3E}">
        <p14:creationId xmlns:p14="http://schemas.microsoft.com/office/powerpoint/2010/main" val="4678668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 Components </a:t>
            </a:r>
            <a:r>
              <a:rPr lang="zh-CN" altLang="en-US" dirty="0"/>
              <a:t>连通分支</a:t>
            </a:r>
            <a:endParaRPr lang="en-IN" dirty="0"/>
          </a:p>
        </p:txBody>
      </p:sp>
      <p:sp>
        <p:nvSpPr>
          <p:cNvPr id="3" name="Content Placeholder 2"/>
          <p:cNvSpPr>
            <a:spLocks noGrp="1"/>
          </p:cNvSpPr>
          <p:nvPr>
            <p:ph idx="1"/>
          </p:nvPr>
        </p:nvSpPr>
        <p:spPr>
          <a:xfrm>
            <a:off x="457200" y="1295400"/>
            <a:ext cx="8424000" cy="3352800"/>
          </a:xfrm>
        </p:spPr>
        <p:txBody>
          <a:bodyPr/>
          <a:lstStyle/>
          <a:p>
            <a:r>
              <a:rPr lang="en-US" sz="2400" b="1" dirty="0">
                <a:solidFill>
                  <a:schemeClr val="bg2"/>
                </a:solidFill>
              </a:rPr>
              <a:t>Definition</a:t>
            </a:r>
            <a:r>
              <a:rPr lang="en-US" sz="2400" dirty="0">
                <a:solidFill>
                  <a:schemeClr val="bg2"/>
                </a:solidFill>
              </a:rPr>
              <a:t>: </a:t>
            </a:r>
            <a:r>
              <a:rPr lang="en-US" sz="2400" dirty="0"/>
              <a:t>A </a:t>
            </a:r>
            <a:r>
              <a:rPr lang="en-US" sz="2400" i="1" dirty="0">
                <a:solidFill>
                  <a:schemeClr val="bg2"/>
                </a:solidFill>
              </a:rPr>
              <a:t>connected component </a:t>
            </a:r>
            <a:r>
              <a:rPr lang="en-US" sz="2400" dirty="0"/>
              <a:t>of a graph </a:t>
            </a:r>
            <a:r>
              <a:rPr lang="en-US" sz="2400" i="1" dirty="0"/>
              <a:t>G</a:t>
            </a:r>
            <a:r>
              <a:rPr lang="en-US" sz="2400" dirty="0"/>
              <a:t> is a connected subgraph of </a:t>
            </a:r>
            <a:r>
              <a:rPr lang="en-US" sz="2400" i="1" dirty="0"/>
              <a:t>G</a:t>
            </a:r>
            <a:r>
              <a:rPr lang="en-US" sz="2400" dirty="0"/>
              <a:t> that is not a proper subgraph of another connected subgraph of </a:t>
            </a:r>
            <a:r>
              <a:rPr lang="en-US" sz="2400" i="1" dirty="0"/>
              <a:t>G</a:t>
            </a:r>
            <a:r>
              <a:rPr lang="en-US" sz="2400" dirty="0"/>
              <a:t>. A graph </a:t>
            </a:r>
            <a:r>
              <a:rPr lang="en-US" sz="2400" i="1" dirty="0"/>
              <a:t>G</a:t>
            </a:r>
            <a:r>
              <a:rPr lang="en-US" sz="2400" dirty="0"/>
              <a:t> that is not connected has two or more connected components that are disjoint and have </a:t>
            </a:r>
            <a:r>
              <a:rPr lang="en-US" sz="2400" i="1" dirty="0"/>
              <a:t>G</a:t>
            </a:r>
            <a:r>
              <a:rPr lang="en-US" sz="2400" dirty="0"/>
              <a:t> as their union.</a:t>
            </a:r>
          </a:p>
          <a:p>
            <a:r>
              <a:rPr lang="en-US" sz="2400" b="1" dirty="0">
                <a:solidFill>
                  <a:schemeClr val="bg2"/>
                </a:solidFill>
              </a:rPr>
              <a:t>Example</a:t>
            </a:r>
            <a:r>
              <a:rPr lang="en-US" sz="2400" dirty="0">
                <a:solidFill>
                  <a:schemeClr val="bg2"/>
                </a:solidFill>
              </a:rPr>
              <a:t>: </a:t>
            </a:r>
            <a:r>
              <a:rPr lang="en-US" sz="2400" dirty="0"/>
              <a:t>The graph </a:t>
            </a:r>
            <a:r>
              <a:rPr lang="en-US" sz="2400" i="1" dirty="0"/>
              <a:t>H</a:t>
            </a:r>
            <a:r>
              <a:rPr lang="en-US" sz="2400" dirty="0"/>
              <a:t> is the union of three disjoint subgraphs </a:t>
            </a:r>
            <a:r>
              <a:rPr lang="en-US" sz="2400" i="1" dirty="0"/>
              <a:t>H</a:t>
            </a:r>
            <a:r>
              <a:rPr lang="en-US" sz="2400" baseline="-25000" dirty="0">
                <a:latin typeface="Cambria Math" pitchFamily="18" charset="0"/>
                <a:ea typeface="Cambria Math" pitchFamily="18" charset="0"/>
              </a:rPr>
              <a:t>1</a:t>
            </a:r>
            <a:r>
              <a:rPr lang="en-US" sz="2400" dirty="0"/>
              <a:t>, </a:t>
            </a:r>
            <a:r>
              <a:rPr lang="en-US" sz="2400" i="1" dirty="0"/>
              <a:t>H</a:t>
            </a:r>
            <a:r>
              <a:rPr lang="en-US" sz="2400" baseline="-25000" dirty="0">
                <a:latin typeface="Cambria Math" pitchFamily="18" charset="0"/>
                <a:ea typeface="Cambria Math" pitchFamily="18" charset="0"/>
              </a:rPr>
              <a:t>2</a:t>
            </a:r>
            <a:r>
              <a:rPr lang="en-US" sz="2400" dirty="0"/>
              <a:t>, and </a:t>
            </a:r>
            <a:r>
              <a:rPr lang="en-US" sz="2400" i="1" dirty="0"/>
              <a:t>H</a:t>
            </a:r>
            <a:r>
              <a:rPr lang="en-US" sz="2400" baseline="-25000" dirty="0">
                <a:latin typeface="Cambria Math" pitchFamily="18" charset="0"/>
                <a:ea typeface="Cambria Math" pitchFamily="18" charset="0"/>
              </a:rPr>
              <a:t>3</a:t>
            </a:r>
            <a:r>
              <a:rPr lang="en-US" sz="2400" dirty="0"/>
              <a:t>, none of which are proper subgraphs of a larger connected subgraph of </a:t>
            </a:r>
            <a:r>
              <a:rPr lang="en-US" sz="2400" i="1" dirty="0"/>
              <a:t>G</a:t>
            </a:r>
            <a:r>
              <a:rPr lang="en-US" sz="2400" dirty="0"/>
              <a:t>. These three subgraphs are the connected components of </a:t>
            </a:r>
            <a:r>
              <a:rPr lang="en-US" sz="2400" i="1" dirty="0"/>
              <a:t>H</a:t>
            </a:r>
            <a:r>
              <a:rPr lang="en-US" sz="2400" dirty="0"/>
              <a:t>.</a:t>
            </a:r>
          </a:p>
        </p:txBody>
      </p:sp>
      <p:pic>
        <p:nvPicPr>
          <p:cNvPr id="6" name="Picture 3" descr="A disconnected graph with 8 vertices. A, B, C, D. E, F,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3271039" y="4572000"/>
            <a:ext cx="3129815" cy="1765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392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1</a:t>
            </a:r>
          </a:p>
        </p:txBody>
      </p:sp>
      <p:sp>
        <p:nvSpPr>
          <p:cNvPr id="3"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strongly connected</a:t>
            </a:r>
            <a:r>
              <a:rPr lang="en-US" sz="2800" i="1" dirty="0"/>
              <a:t> </a:t>
            </a:r>
            <a:r>
              <a:rPr lang="en-US" sz="2800" dirty="0"/>
              <a:t>(</a:t>
            </a:r>
            <a:r>
              <a:rPr lang="zh-CN" altLang="en-US" sz="2800" dirty="0"/>
              <a:t>强连通</a:t>
            </a:r>
            <a:r>
              <a:rPr lang="en-US" sz="2800" dirty="0"/>
              <a:t>) if there is a path from </a:t>
            </a:r>
            <a:r>
              <a:rPr lang="en-US" sz="2800" i="1" dirty="0"/>
              <a:t>a</a:t>
            </a:r>
            <a:r>
              <a:rPr lang="en-US" sz="2800" dirty="0"/>
              <a:t> to </a:t>
            </a:r>
            <a:r>
              <a:rPr lang="en-US" sz="2800" i="1" dirty="0"/>
              <a:t>b</a:t>
            </a:r>
            <a:r>
              <a:rPr lang="en-US" sz="2800" dirty="0"/>
              <a:t> and a path from </a:t>
            </a:r>
            <a:r>
              <a:rPr lang="en-US" sz="2800" i="1" dirty="0"/>
              <a:t>b</a:t>
            </a:r>
            <a:r>
              <a:rPr lang="en-US" sz="2800" dirty="0"/>
              <a:t> to </a:t>
            </a:r>
            <a:r>
              <a:rPr lang="en-US" sz="2800" i="1" dirty="0"/>
              <a:t>a</a:t>
            </a:r>
            <a:r>
              <a:rPr lang="en-US" sz="2800" dirty="0"/>
              <a:t> whenever </a:t>
            </a:r>
            <a:r>
              <a:rPr lang="en-US" sz="2800" i="1" dirty="0"/>
              <a:t>a</a:t>
            </a:r>
            <a:r>
              <a:rPr lang="en-US" sz="2800" dirty="0"/>
              <a:t> and </a:t>
            </a:r>
            <a:r>
              <a:rPr lang="en-US" sz="2800" i="1" dirty="0"/>
              <a:t>b</a:t>
            </a:r>
            <a:r>
              <a:rPr lang="en-US" sz="2800" dirty="0"/>
              <a:t> are vertices in the graph.</a:t>
            </a:r>
          </a:p>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weakly connected </a:t>
            </a:r>
            <a:r>
              <a:rPr lang="en-US" altLang="zh-CN" sz="2800" dirty="0"/>
              <a:t>(</a:t>
            </a:r>
            <a:r>
              <a:rPr lang="zh-CN" altLang="en-US" sz="2800" dirty="0"/>
              <a:t>弱连通</a:t>
            </a:r>
            <a:r>
              <a:rPr lang="en-US" altLang="zh-CN" sz="2800" dirty="0"/>
              <a:t>) </a:t>
            </a:r>
            <a:r>
              <a:rPr lang="en-US" sz="2800" dirty="0"/>
              <a:t>if there is a path between every two vertices in the underlying undirected graph, which is the undirected graph obtained by ignoring the directions of the edges of the directed graph.</a:t>
            </a:r>
          </a:p>
        </p:txBody>
      </p:sp>
    </p:spTree>
    <p:extLst>
      <p:ext uri="{BB962C8B-B14F-4D97-AF65-F5344CB8AC3E}">
        <p14:creationId xmlns:p14="http://schemas.microsoft.com/office/powerpoint/2010/main" val="854153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2</a:t>
            </a:r>
          </a:p>
        </p:txBody>
      </p:sp>
      <p:sp>
        <p:nvSpPr>
          <p:cNvPr id="3" name="Content Placeholder 2"/>
          <p:cNvSpPr>
            <a:spLocks noGrp="1"/>
          </p:cNvSpPr>
          <p:nvPr>
            <p:ph idx="1"/>
          </p:nvPr>
        </p:nvSpPr>
        <p:spPr>
          <a:xfrm>
            <a:off x="457200" y="1295400"/>
            <a:ext cx="8382000" cy="5148000"/>
          </a:xfrm>
        </p:spPr>
        <p:txBody>
          <a:bodyPr/>
          <a:lstStyle/>
          <a:p>
            <a:pPr>
              <a:spcBef>
                <a:spcPts val="800"/>
              </a:spcBef>
            </a:pPr>
            <a:r>
              <a:rPr lang="en-US" sz="2200" b="1" dirty="0">
                <a:solidFill>
                  <a:schemeClr val="bg2"/>
                </a:solidFill>
              </a:rPr>
              <a:t>Example</a:t>
            </a:r>
            <a:r>
              <a:rPr lang="en-US" sz="2200" dirty="0">
                <a:solidFill>
                  <a:schemeClr val="bg2"/>
                </a:solidFill>
              </a:rPr>
              <a:t>: </a:t>
            </a:r>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strongly connected.</a:t>
            </a:r>
            <a:endParaRPr lang="en-US" altLang="zh-CN" sz="2200" dirty="0"/>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also weakly connected. </a:t>
            </a:r>
          </a:p>
          <a:p>
            <a:pPr marL="342900" indent="-342900">
              <a:lnSpc>
                <a:spcPct val="130000"/>
              </a:lnSpc>
              <a:spcBef>
                <a:spcPts val="0"/>
              </a:spcBef>
              <a:spcAft>
                <a:spcPts val="0"/>
              </a:spcAft>
              <a:buFont typeface="Arial" panose="020B0604020202020204" pitchFamily="34" charset="0"/>
              <a:buChar char="•"/>
            </a:pPr>
            <a:r>
              <a:rPr lang="en-US" sz="2200" i="1" dirty="0"/>
              <a:t>H</a:t>
            </a:r>
            <a:r>
              <a:rPr lang="en-US" sz="2200" dirty="0"/>
              <a:t> is not strongly connected.</a:t>
            </a:r>
          </a:p>
          <a:p>
            <a:pPr marL="342900" indent="-342900">
              <a:lnSpc>
                <a:spcPct val="130000"/>
              </a:lnSpc>
              <a:spcBef>
                <a:spcPts val="0"/>
              </a:spcBef>
              <a:spcAft>
                <a:spcPts val="0"/>
              </a:spcAft>
              <a:buFont typeface="Arial" panose="020B0604020202020204" pitchFamily="34" charset="0"/>
              <a:buChar char="•"/>
            </a:pPr>
            <a:r>
              <a:rPr lang="en-US" altLang="zh-CN" sz="2200" i="1" dirty="0"/>
              <a:t>H</a:t>
            </a:r>
            <a:r>
              <a:rPr lang="en-US" sz="2200" dirty="0"/>
              <a:t> it is weakly connected.</a:t>
            </a:r>
          </a:p>
          <a:p>
            <a:pPr>
              <a:spcBef>
                <a:spcPts val="800"/>
              </a:spcBef>
            </a:pPr>
            <a:r>
              <a:rPr lang="en-US" sz="2200" b="1" dirty="0">
                <a:solidFill>
                  <a:schemeClr val="bg2"/>
                </a:solidFill>
              </a:rPr>
              <a:t>Definition</a:t>
            </a:r>
            <a:r>
              <a:rPr lang="en-US" sz="2200" dirty="0">
                <a:solidFill>
                  <a:schemeClr val="bg2"/>
                </a:solidFill>
              </a:rPr>
              <a:t>: </a:t>
            </a:r>
            <a:r>
              <a:rPr lang="en-US" sz="2200" dirty="0"/>
              <a:t>The subgraphs of a directed graph </a:t>
            </a:r>
            <a:r>
              <a:rPr lang="en-US" sz="2200" i="1" dirty="0"/>
              <a:t>G</a:t>
            </a:r>
            <a:r>
              <a:rPr lang="en-US" sz="2200" dirty="0"/>
              <a:t> that are strongly connected but not contained in larger strongly connected subgraphs, i.e., the maximal strongly connected subgraphs, are called the </a:t>
            </a:r>
            <a:r>
              <a:rPr lang="en-US" sz="2200" i="1" dirty="0">
                <a:solidFill>
                  <a:schemeClr val="bg2"/>
                </a:solidFill>
              </a:rPr>
              <a:t>strongly connected components</a:t>
            </a:r>
            <a:r>
              <a:rPr lang="en-US" sz="2200" dirty="0">
                <a:solidFill>
                  <a:schemeClr val="bg2"/>
                </a:solidFill>
              </a:rPr>
              <a:t> </a:t>
            </a:r>
            <a:r>
              <a:rPr lang="en-US" sz="2200" dirty="0"/>
              <a:t>(</a:t>
            </a:r>
            <a:r>
              <a:rPr lang="zh-CN" altLang="en-US" sz="2200" dirty="0"/>
              <a:t>强连通分支</a:t>
            </a:r>
            <a:r>
              <a:rPr lang="en-US" sz="2200" dirty="0"/>
              <a:t>)</a:t>
            </a:r>
            <a:r>
              <a:rPr lang="zh-CN" altLang="en-US" sz="2200" dirty="0"/>
              <a:t> </a:t>
            </a:r>
            <a:r>
              <a:rPr lang="en-US" sz="2200" dirty="0"/>
              <a:t>or </a:t>
            </a:r>
            <a:r>
              <a:rPr lang="en-US" sz="2200" i="1" dirty="0"/>
              <a:t>strong components </a:t>
            </a:r>
            <a:r>
              <a:rPr lang="en-US" sz="2200" dirty="0"/>
              <a:t>of </a:t>
            </a:r>
            <a:r>
              <a:rPr lang="en-US" sz="2200" i="1" dirty="0"/>
              <a:t>G</a:t>
            </a:r>
            <a:r>
              <a:rPr lang="en-US" sz="2200" dirty="0"/>
              <a:t>.</a:t>
            </a:r>
          </a:p>
          <a:p>
            <a:pPr>
              <a:spcBef>
                <a:spcPts val="800"/>
              </a:spcBef>
            </a:pPr>
            <a:r>
              <a:rPr lang="en-US" sz="2200" b="1" dirty="0">
                <a:solidFill>
                  <a:schemeClr val="bg2"/>
                </a:solidFill>
              </a:rPr>
              <a:t>Example (</a:t>
            </a:r>
            <a:r>
              <a:rPr lang="en-US" sz="2200" i="1" dirty="0">
                <a:solidFill>
                  <a:schemeClr val="bg2"/>
                </a:solidFill>
              </a:rPr>
              <a:t>continued</a:t>
            </a:r>
            <a:r>
              <a:rPr lang="en-US" sz="2200" b="1" dirty="0">
                <a:solidFill>
                  <a:schemeClr val="bg2"/>
                </a:solidFill>
              </a:rPr>
              <a:t>)</a:t>
            </a:r>
            <a:r>
              <a:rPr lang="en-US" sz="2200" dirty="0">
                <a:solidFill>
                  <a:schemeClr val="bg2"/>
                </a:solidFill>
              </a:rPr>
              <a:t>: </a:t>
            </a:r>
            <a:r>
              <a:rPr lang="en-US" sz="2200" dirty="0"/>
              <a:t>The graph </a:t>
            </a:r>
            <a:r>
              <a:rPr lang="en-US" sz="2200" i="1" dirty="0"/>
              <a:t>H</a:t>
            </a:r>
            <a:r>
              <a:rPr lang="en-US" sz="2200" dirty="0"/>
              <a:t> has three strongly connected components, consisting of the vertex </a:t>
            </a:r>
            <a:r>
              <a:rPr lang="en-US" sz="2200" i="1" dirty="0"/>
              <a:t>a</a:t>
            </a:r>
            <a:r>
              <a:rPr lang="en-US" sz="2200" dirty="0"/>
              <a:t>; the vertex </a:t>
            </a:r>
            <a:r>
              <a:rPr lang="en-US" sz="2200" i="1" dirty="0"/>
              <a:t>e;</a:t>
            </a:r>
            <a:r>
              <a:rPr lang="en-US" sz="2200" dirty="0"/>
              <a:t> and the subgraph consisting of the vertices </a:t>
            </a:r>
            <a:r>
              <a:rPr lang="en-US" sz="2200" i="1" dirty="0"/>
              <a:t>b</a:t>
            </a:r>
            <a:r>
              <a:rPr lang="en-US" sz="2200" dirty="0"/>
              <a:t>, </a:t>
            </a:r>
            <a:r>
              <a:rPr lang="en-US" sz="2200" i="1" dirty="0"/>
              <a:t>c</a:t>
            </a:r>
            <a:r>
              <a:rPr lang="en-US" sz="2200" dirty="0"/>
              <a:t>, </a:t>
            </a:r>
            <a:r>
              <a:rPr lang="en-US" sz="2200" i="1" dirty="0"/>
              <a:t>d</a:t>
            </a:r>
            <a:r>
              <a:rPr lang="en-US" sz="2200" dirty="0"/>
              <a:t> and edges (</a:t>
            </a:r>
            <a:r>
              <a:rPr lang="en-US" sz="2200" i="1" dirty="0" err="1"/>
              <a:t>b</a:t>
            </a:r>
            <a:r>
              <a:rPr lang="en-US" sz="2200" dirty="0" err="1"/>
              <a:t>,</a:t>
            </a:r>
            <a:r>
              <a:rPr lang="en-US" sz="2200" i="1" dirty="0" err="1"/>
              <a:t>c</a:t>
            </a:r>
            <a:r>
              <a:rPr lang="en-US" sz="2200" dirty="0"/>
              <a:t>), (</a:t>
            </a:r>
            <a:r>
              <a:rPr lang="en-US" sz="2200" i="1" dirty="0" err="1"/>
              <a:t>c</a:t>
            </a:r>
            <a:r>
              <a:rPr lang="en-US" sz="2200" dirty="0" err="1"/>
              <a:t>,</a:t>
            </a:r>
            <a:r>
              <a:rPr lang="en-US" sz="2200" i="1" dirty="0" err="1"/>
              <a:t>d</a:t>
            </a:r>
            <a:r>
              <a:rPr lang="en-US" sz="2200" dirty="0"/>
              <a:t>), and (</a:t>
            </a:r>
            <a:r>
              <a:rPr lang="en-US" sz="2200" i="1" dirty="0" err="1"/>
              <a:t>d</a:t>
            </a:r>
            <a:r>
              <a:rPr lang="en-US" sz="2200" dirty="0" err="1"/>
              <a:t>,</a:t>
            </a:r>
            <a:r>
              <a:rPr lang="en-US" sz="2200" i="1" dirty="0" err="1"/>
              <a:t>b</a:t>
            </a:r>
            <a:r>
              <a:rPr lang="en-US" sz="2200" dirty="0"/>
              <a:t>).</a:t>
            </a:r>
          </a:p>
        </p:txBody>
      </p:sp>
      <p:pic>
        <p:nvPicPr>
          <p:cNvPr id="6" name="Picture 3" descr="Two directed graphs, G and H."/>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800600" y="1793267"/>
            <a:ext cx="3304594" cy="16522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6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p>
        </p:txBody>
      </p:sp>
      <p:sp>
        <p:nvSpPr>
          <p:cNvPr id="3" name="Content Placeholder 2"/>
          <p:cNvSpPr>
            <a:spLocks noGrp="1"/>
          </p:cNvSpPr>
          <p:nvPr>
            <p:ph idx="1"/>
          </p:nvPr>
        </p:nvSpPr>
        <p:spPr>
          <a:xfrm>
            <a:off x="457200" y="1295400"/>
            <a:ext cx="8280000" cy="5292000"/>
          </a:xfrm>
        </p:spPr>
        <p:txBody>
          <a:bodyPr/>
          <a:lstStyle/>
          <a:p>
            <a:pPr>
              <a:lnSpc>
                <a:spcPct val="120000"/>
              </a:lnSpc>
              <a:spcBef>
                <a:spcPts val="0"/>
              </a:spcBef>
              <a:spcAft>
                <a:spcPts val="300"/>
              </a:spcAft>
            </a:pPr>
            <a:r>
              <a:rPr lang="en-US" sz="2400" b="1" dirty="0">
                <a:solidFill>
                  <a:schemeClr val="bg2"/>
                </a:solidFill>
              </a:rPr>
              <a:t>Theorem</a:t>
            </a:r>
            <a:r>
              <a:rPr lang="en-US" sz="2400" dirty="0">
                <a:solidFill>
                  <a:schemeClr val="bg2"/>
                </a:solidFill>
              </a:rPr>
              <a:t>: </a:t>
            </a:r>
            <a:r>
              <a:rPr lang="en-US" sz="2400" dirty="0"/>
              <a:t>Let </a:t>
            </a:r>
            <a:r>
              <a:rPr lang="en-US" sz="2400" i="1" dirty="0">
                <a:solidFill>
                  <a:schemeClr val="bg2"/>
                </a:solidFill>
              </a:rPr>
              <a:t>G</a:t>
            </a:r>
            <a:r>
              <a:rPr lang="en-US" sz="2400" dirty="0"/>
              <a:t> be a graph with adjacency matrix </a:t>
            </a:r>
            <a:r>
              <a:rPr lang="en-US" sz="2400" b="1" i="1" dirty="0">
                <a:solidFill>
                  <a:schemeClr val="bg2"/>
                </a:solidFill>
              </a:rPr>
              <a:t>A</a:t>
            </a:r>
            <a:r>
              <a:rPr lang="en-US" sz="2400" dirty="0"/>
              <a:t> with respect to the ordering </a:t>
            </a:r>
            <a:r>
              <a:rPr lang="en-US" sz="2400" i="1" dirty="0"/>
              <a:t>v</a:t>
            </a:r>
            <a:r>
              <a:rPr lang="en-US" sz="2400" baseline="-25000" dirty="0">
                <a:latin typeface="Cambria Math" pitchFamily="18" charset="0"/>
                <a:ea typeface="Cambria Math" pitchFamily="18" charset="0"/>
              </a:rPr>
              <a:t>1</a:t>
            </a:r>
            <a:r>
              <a:rPr lang="en-US" sz="2400" i="1" dirty="0"/>
              <a:t>, … , </a:t>
            </a:r>
            <a:r>
              <a:rPr lang="en-US" sz="2400" i="1" dirty="0" err="1"/>
              <a:t>v</a:t>
            </a:r>
            <a:r>
              <a:rPr lang="en-US" sz="2400" i="1" baseline="-25000" dirty="0" err="1"/>
              <a:t>n</a:t>
            </a:r>
            <a:r>
              <a:rPr lang="en-US" sz="2400" dirty="0"/>
              <a:t> of vertices (with directed or undirected edges, multiple edges and loops allowed). The number of different paths of </a:t>
            </a:r>
            <a:r>
              <a:rPr lang="en-US" sz="2400" dirty="0">
                <a:solidFill>
                  <a:schemeClr val="bg2"/>
                </a:solidFill>
              </a:rPr>
              <a:t>length </a:t>
            </a:r>
            <a:r>
              <a:rPr lang="en-US" sz="2400" i="1" dirty="0">
                <a:solidFill>
                  <a:schemeClr val="bg2"/>
                </a:solidFill>
              </a:rPr>
              <a:t>r</a:t>
            </a:r>
            <a:r>
              <a:rPr lang="en-US" sz="2400" dirty="0">
                <a:solidFill>
                  <a:schemeClr val="bg2"/>
                </a:solidFill>
              </a:rPr>
              <a:t> </a:t>
            </a:r>
            <a:r>
              <a:rPr lang="en-US" sz="2400" dirty="0"/>
              <a:t>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where </a:t>
            </a:r>
            <a:r>
              <a:rPr lang="en-US" sz="2400" i="1" dirty="0"/>
              <a:t>r &gt;</a:t>
            </a:r>
            <a:r>
              <a:rPr lang="en-US" sz="2400" dirty="0">
                <a:latin typeface="Cambria Math" pitchFamily="18" charset="0"/>
                <a:ea typeface="Cambria Math" pitchFamily="18" charset="0"/>
              </a:rPr>
              <a:t>0 </a:t>
            </a:r>
            <a:r>
              <a:rPr lang="en-US" sz="2400" dirty="0"/>
              <a:t>is a positive integer, equals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i="1" dirty="0">
                <a:solidFill>
                  <a:schemeClr val="bg2"/>
                </a:solidFill>
              </a:rPr>
              <a:t>A</a:t>
            </a:r>
            <a:r>
              <a:rPr lang="en-US" sz="2400" i="1" baseline="30000" dirty="0">
                <a:solidFill>
                  <a:schemeClr val="bg2"/>
                </a:solidFill>
              </a:rPr>
              <a:t>r</a:t>
            </a:r>
            <a:r>
              <a:rPr lang="en-US" sz="2400" dirty="0"/>
              <a:t>.</a:t>
            </a:r>
          </a:p>
          <a:p>
            <a:pPr>
              <a:lnSpc>
                <a:spcPct val="120000"/>
              </a:lnSpc>
              <a:spcBef>
                <a:spcPts val="0"/>
              </a:spcBef>
              <a:spcAft>
                <a:spcPts val="300"/>
              </a:spcAft>
            </a:pPr>
            <a:endParaRPr lang="en-US" sz="2400" dirty="0"/>
          </a:p>
          <a:p>
            <a:pPr marL="0" lvl="1" indent="0">
              <a:lnSpc>
                <a:spcPct val="120000"/>
              </a:lnSpc>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p>
          <a:p>
            <a:pPr marL="0" lvl="1" indent="0">
              <a:lnSpc>
                <a:spcPct val="120000"/>
              </a:lnSpc>
              <a:spcBef>
                <a:spcPts val="0"/>
              </a:spcBef>
              <a:spcAft>
                <a:spcPts val="300"/>
              </a:spcAft>
              <a:buClr>
                <a:schemeClr val="accent3"/>
              </a:buClr>
              <a:buSzPct val="95000"/>
              <a:buNone/>
            </a:pPr>
            <a:r>
              <a:rPr lang="en-US" sz="2400" i="1" u="sng" dirty="0"/>
              <a:t>Basis Step</a:t>
            </a:r>
            <a:r>
              <a:rPr lang="en-US" sz="2400" u="sng" dirty="0"/>
              <a:t>: </a:t>
            </a:r>
            <a:r>
              <a:rPr lang="en-US" sz="2400" dirty="0"/>
              <a:t>By definition of the adjacency matrix, the number of paths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of length </a:t>
            </a:r>
            <a:r>
              <a:rPr lang="en-US" sz="2400" dirty="0">
                <a:latin typeface="Cambria Math" pitchFamily="18" charset="0"/>
                <a:ea typeface="Cambria Math" pitchFamily="18" charset="0"/>
              </a:rPr>
              <a:t>1</a:t>
            </a:r>
            <a:r>
              <a:rPr lang="en-US" sz="2400" dirty="0"/>
              <a:t> is the (</a:t>
            </a:r>
            <a:r>
              <a:rPr lang="en-US" sz="2400" i="1" dirty="0" err="1"/>
              <a:t>i</a:t>
            </a:r>
            <a:r>
              <a:rPr lang="en-US" sz="2400" dirty="0" err="1"/>
              <a:t>,</a:t>
            </a:r>
            <a:r>
              <a:rPr lang="en-US" sz="2400" i="1" dirty="0" err="1"/>
              <a:t>j</a:t>
            </a:r>
            <a:r>
              <a:rPr lang="en-US" sz="2400" dirty="0"/>
              <a:t>)</a:t>
            </a:r>
            <a:r>
              <a:rPr lang="en-US" sz="2400" dirty="0" err="1"/>
              <a:t>th</a:t>
            </a:r>
            <a:r>
              <a:rPr lang="en-US" sz="2400" dirty="0"/>
              <a:t> entry of </a:t>
            </a:r>
            <a:r>
              <a:rPr lang="en-US" sz="2400" b="1" dirty="0"/>
              <a:t>A</a:t>
            </a:r>
            <a:r>
              <a:rPr lang="en-US" sz="2400" dirty="0"/>
              <a:t>.</a:t>
            </a:r>
          </a:p>
        </p:txBody>
      </p:sp>
    </p:spTree>
    <p:extLst>
      <p:ext uri="{BB962C8B-B14F-4D97-AF65-F5344CB8AC3E}">
        <p14:creationId xmlns:p14="http://schemas.microsoft.com/office/powerpoint/2010/main" val="11313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p>
        </p:txBody>
      </p:sp>
      <p:sp>
        <p:nvSpPr>
          <p:cNvPr id="3" name="Content Placeholder 2"/>
          <p:cNvSpPr>
            <a:spLocks noGrp="1"/>
          </p:cNvSpPr>
          <p:nvPr>
            <p:ph idx="1"/>
          </p:nvPr>
        </p:nvSpPr>
        <p:spPr>
          <a:xfrm>
            <a:off x="457200" y="1295400"/>
            <a:ext cx="8280000" cy="5292000"/>
          </a:xfrm>
        </p:spPr>
        <p:txBody>
          <a:bodyPr/>
          <a:lstStyle/>
          <a:p>
            <a:pPr marL="0" lvl="1" indent="0">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p>
          <a:p>
            <a:pPr marL="0" lvl="1" indent="0">
              <a:spcBef>
                <a:spcPts val="0"/>
              </a:spcBef>
              <a:spcAft>
                <a:spcPts val="300"/>
              </a:spcAft>
              <a:buClr>
                <a:schemeClr val="accent3"/>
              </a:buClr>
              <a:buSzPct val="95000"/>
              <a:buNone/>
            </a:pPr>
            <a:r>
              <a:rPr lang="en-US" sz="2400" i="1" u="sng" dirty="0"/>
              <a:t>Inductive Step</a:t>
            </a:r>
            <a:r>
              <a:rPr lang="en-US" sz="2400" u="sng" dirty="0"/>
              <a:t>: </a:t>
            </a:r>
            <a:r>
              <a:rPr lang="en-US" sz="2400" dirty="0"/>
              <a:t>For the inductive hypothesis, we assume that that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dirty="0" err="1"/>
              <a:t>A</a:t>
            </a:r>
            <a:r>
              <a:rPr lang="en-US" sz="2400" i="1" baseline="30000" dirty="0" err="1"/>
              <a:t>r</a:t>
            </a:r>
            <a:r>
              <a:rPr lang="en-US" sz="2400" dirty="0"/>
              <a:t> is the number of different paths of length </a:t>
            </a:r>
            <a:r>
              <a:rPr lang="en-US" sz="2400" i="1" dirty="0"/>
              <a:t>r</a:t>
            </a:r>
            <a:r>
              <a:rPr lang="en-US" sz="2400" dirty="0"/>
              <a:t>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a:t>
            </a:r>
          </a:p>
          <a:p>
            <a:pPr marL="617220" lvl="1">
              <a:spcBef>
                <a:spcPts val="0"/>
              </a:spcBef>
              <a:spcAft>
                <a:spcPts val="300"/>
              </a:spcAft>
              <a:buSzPct val="95000"/>
            </a:pPr>
            <a:r>
              <a:rPr lang="en-US" sz="2200" dirty="0"/>
              <a:t>Because </a:t>
            </a:r>
            <a:r>
              <a:rPr lang="en-US" sz="2200" b="1" dirty="0"/>
              <a:t>A</a:t>
            </a:r>
            <a:r>
              <a:rPr lang="en-US" sz="2200" i="1" baseline="30000" dirty="0"/>
              <a:t>r+</a:t>
            </a:r>
            <a:r>
              <a:rPr lang="en-US" sz="2200" baseline="30000" dirty="0">
                <a:latin typeface="Cambria Math" pitchFamily="18" charset="0"/>
                <a:ea typeface="Cambria Math" pitchFamily="18" charset="0"/>
              </a:rPr>
              <a:t>1</a:t>
            </a:r>
            <a:r>
              <a:rPr lang="en-US" sz="2200" dirty="0"/>
              <a:t> = </a:t>
            </a:r>
            <a:r>
              <a:rPr lang="en-US" sz="2200" b="1" dirty="0" err="1"/>
              <a:t>A</a:t>
            </a:r>
            <a:r>
              <a:rPr lang="en-US" sz="2200" i="1" baseline="30000" dirty="0" err="1"/>
              <a:t>r</a:t>
            </a:r>
            <a:r>
              <a:rPr lang="en-US" sz="2200" b="1" dirty="0"/>
              <a:t> A</a:t>
            </a:r>
            <a:r>
              <a:rPr lang="en-US" sz="2200" dirty="0"/>
              <a:t>, the (</a:t>
            </a:r>
            <a:r>
              <a:rPr lang="en-US" sz="2200" i="1" dirty="0" err="1"/>
              <a:t>i</a:t>
            </a:r>
            <a:r>
              <a:rPr lang="en-US" sz="2200" dirty="0"/>
              <a:t>, </a:t>
            </a:r>
            <a:r>
              <a:rPr lang="en-US" sz="2200" i="1" dirty="0"/>
              <a:t>j</a:t>
            </a:r>
            <a:r>
              <a:rPr lang="en-US" sz="2200" dirty="0"/>
              <a:t>)</a:t>
            </a:r>
            <a:r>
              <a:rPr lang="en-US" sz="2200" dirty="0" err="1"/>
              <a:t>th</a:t>
            </a:r>
            <a:r>
              <a:rPr lang="en-US" sz="2200" dirty="0"/>
              <a:t> entry of </a:t>
            </a:r>
            <a:r>
              <a:rPr lang="en-US" sz="2200" b="1" dirty="0"/>
              <a:t>A</a:t>
            </a:r>
            <a:r>
              <a:rPr lang="en-US" sz="2200" i="1" baseline="30000" dirty="0"/>
              <a:t>r+</a:t>
            </a:r>
            <a:r>
              <a:rPr lang="en-US" sz="2200" baseline="30000" dirty="0">
                <a:latin typeface="Cambria Math" pitchFamily="18" charset="0"/>
                <a:ea typeface="Cambria Math" pitchFamily="18" charset="0"/>
              </a:rPr>
              <a:t>1</a:t>
            </a:r>
            <a:r>
              <a:rPr lang="en-US" sz="2200" dirty="0"/>
              <a:t> equals </a:t>
            </a:r>
            <a:r>
              <a:rPr lang="en-US" sz="2200" i="1" dirty="0"/>
              <a:t>b</a:t>
            </a:r>
            <a:r>
              <a:rPr lang="en-US" sz="2200" i="1" baseline="-25000" dirty="0"/>
              <a:t>i</a:t>
            </a:r>
            <a:r>
              <a:rPr lang="en-US" sz="2200" baseline="-25000" dirty="0">
                <a:latin typeface="Cambria Math" pitchFamily="18" charset="0"/>
                <a:ea typeface="Cambria Math" pitchFamily="18" charset="0"/>
              </a:rPr>
              <a:t>1</a:t>
            </a:r>
            <a:r>
              <a:rPr lang="en-US" sz="2200" i="1" dirty="0"/>
              <a:t>a</a:t>
            </a:r>
            <a:r>
              <a:rPr lang="en-US" sz="2200" baseline="-25000" dirty="0">
                <a:latin typeface="Cambria Math" pitchFamily="18" charset="0"/>
                <a:ea typeface="Cambria Math"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itchFamily="18" charset="0"/>
                <a:ea typeface="Cambria Math" pitchFamily="18" charset="0"/>
              </a:rPr>
              <a:t>2</a:t>
            </a:r>
            <a:r>
              <a:rPr lang="en-US" sz="2200" i="1" dirty="0"/>
              <a:t>a</a:t>
            </a:r>
            <a:r>
              <a:rPr lang="en-US" sz="2200" baseline="-25000" dirty="0">
                <a:latin typeface="Cambria Math" pitchFamily="18" charset="0"/>
                <a:ea typeface="Cambria Math" pitchFamily="18" charset="0"/>
              </a:rPr>
              <a:t>2</a:t>
            </a:r>
            <a:r>
              <a:rPr lang="en-US" sz="2200" i="1" baseline="-25000" dirty="0"/>
              <a:t>j</a:t>
            </a:r>
            <a:r>
              <a:rPr lang="en-US" sz="2200" dirty="0"/>
              <a:t> + </a:t>
            </a:r>
            <a:r>
              <a:rPr lang="en-US" sz="2200" dirty="0">
                <a:latin typeface="Cambria Math"/>
                <a:ea typeface="Cambria Math"/>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dirty="0"/>
              <a:t>, where </a:t>
            </a:r>
            <a:r>
              <a:rPr lang="en-US" sz="2200" i="1" dirty="0" err="1"/>
              <a:t>b</a:t>
            </a:r>
            <a:r>
              <a:rPr lang="en-US" sz="2200" i="1" baseline="-25000" dirty="0" err="1"/>
              <a:t>ik</a:t>
            </a:r>
            <a:r>
              <a:rPr lang="en-US" sz="2200" i="1" baseline="-25000" dirty="0"/>
              <a:t> </a:t>
            </a:r>
            <a:r>
              <a:rPr lang="en-US" sz="2200" dirty="0"/>
              <a:t>is the (</a:t>
            </a:r>
            <a:r>
              <a:rPr lang="en-US" sz="2200" i="1" dirty="0" err="1"/>
              <a:t>i</a:t>
            </a:r>
            <a:r>
              <a:rPr lang="en-US" sz="2200" dirty="0"/>
              <a:t>, </a:t>
            </a:r>
            <a:r>
              <a:rPr lang="en-US" sz="2200" i="1" dirty="0"/>
              <a:t>k</a:t>
            </a:r>
            <a:r>
              <a:rPr lang="en-US" sz="2200" dirty="0"/>
              <a:t>)</a:t>
            </a:r>
            <a:r>
              <a:rPr lang="en-US" sz="2200" i="1" dirty="0" err="1"/>
              <a:t>th</a:t>
            </a:r>
            <a:r>
              <a:rPr lang="en-US" sz="2200" dirty="0"/>
              <a:t> entry of </a:t>
            </a:r>
            <a:r>
              <a:rPr lang="en-US" sz="2200" b="1" dirty="0"/>
              <a:t>A</a:t>
            </a:r>
            <a:r>
              <a:rPr lang="en-US" sz="2200" i="1" baseline="30000" dirty="0"/>
              <a:t>r</a:t>
            </a:r>
            <a:r>
              <a:rPr lang="en-US" sz="2200" dirty="0"/>
              <a:t>. By the inductive hypothesis, </a:t>
            </a:r>
            <a:r>
              <a:rPr lang="en-US" sz="2200" i="1" dirty="0" err="1"/>
              <a:t>b</a:t>
            </a:r>
            <a:r>
              <a:rPr lang="en-US" sz="2200" i="1" baseline="-25000" dirty="0" err="1"/>
              <a:t>ik</a:t>
            </a:r>
            <a:r>
              <a:rPr lang="en-US" sz="2200" i="1" baseline="-25000" dirty="0"/>
              <a:t> </a:t>
            </a:r>
            <a:r>
              <a:rPr lang="en-US" sz="2200" dirty="0"/>
              <a:t>is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dirty="0"/>
              <a:t>.</a:t>
            </a:r>
          </a:p>
          <a:p>
            <a:pPr marL="617220" lvl="1">
              <a:spcBef>
                <a:spcPts val="0"/>
              </a:spcBef>
              <a:spcAft>
                <a:spcPts val="300"/>
              </a:spcAft>
              <a:buSzPct val="95000"/>
            </a:pPr>
            <a:r>
              <a:rPr lang="en-US" sz="2200" dirty="0"/>
              <a:t>A path of length </a:t>
            </a:r>
            <a:r>
              <a:rPr lang="en-US" sz="2200" i="1" dirty="0"/>
              <a:t>r</a:t>
            </a:r>
            <a:r>
              <a:rPr lang="en-US" sz="2200" dirty="0"/>
              <a:t> + </a:t>
            </a:r>
            <a:r>
              <a:rPr lang="en-US" sz="2200" dirty="0">
                <a:latin typeface="Cambria Math" pitchFamily="18" charset="0"/>
                <a:ea typeface="Cambria Math" pitchFamily="18" charset="0"/>
              </a:rPr>
              <a:t>1 from </a:t>
            </a:r>
            <a:r>
              <a:rPr lang="en-US" sz="2200" i="1" dirty="0"/>
              <a:t>v</a:t>
            </a:r>
            <a:r>
              <a:rPr lang="en-US" sz="2200" i="1" baseline="-25000" dirty="0"/>
              <a:t>i</a:t>
            </a:r>
            <a:r>
              <a:rPr lang="en-US" sz="2200" dirty="0"/>
              <a:t> to </a:t>
            </a:r>
            <a:r>
              <a:rPr lang="en-US" sz="2200" i="1" dirty="0" err="1"/>
              <a:t>v</a:t>
            </a:r>
            <a:r>
              <a:rPr lang="en-US" sz="2200" i="1" baseline="-25000" dirty="0" err="1"/>
              <a:t>j</a:t>
            </a:r>
            <a:r>
              <a:rPr lang="en-US" sz="2200" dirty="0"/>
              <a:t> is made up of a path of length </a:t>
            </a:r>
            <a:r>
              <a:rPr lang="en-US" sz="2200" i="1" dirty="0"/>
              <a:t>r</a:t>
            </a:r>
            <a:r>
              <a:rPr lang="en-US" sz="2200" dirty="0"/>
              <a:t> from </a:t>
            </a:r>
            <a:r>
              <a:rPr lang="en-US" sz="2200" i="1" dirty="0"/>
              <a:t>v</a:t>
            </a:r>
            <a:r>
              <a:rPr lang="en-US" sz="2200" i="1" baseline="-25000" dirty="0"/>
              <a:t>i</a:t>
            </a:r>
            <a:r>
              <a:rPr lang="en-US" sz="2200" dirty="0"/>
              <a:t> to some  </a:t>
            </a:r>
            <a:r>
              <a:rPr lang="en-US" sz="2200" i="1" dirty="0" err="1"/>
              <a:t>v</a:t>
            </a:r>
            <a:r>
              <a:rPr lang="en-US" sz="2200" i="1" baseline="-25000" dirty="0" err="1"/>
              <a:t>k</a:t>
            </a:r>
            <a:r>
              <a:rPr lang="en-US" sz="2200" i="1" dirty="0"/>
              <a:t> , </a:t>
            </a:r>
            <a:r>
              <a:rPr lang="en-US" sz="2200" dirty="0"/>
              <a:t>and an edge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By the product rule for counting, the number of such paths is the product of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i="1" dirty="0"/>
              <a:t> </a:t>
            </a:r>
            <a:r>
              <a:rPr lang="en-US" sz="2200" dirty="0"/>
              <a:t>(i.e., </a:t>
            </a:r>
            <a:r>
              <a:rPr lang="en-US" sz="2200" i="1" dirty="0" err="1"/>
              <a:t>b</a:t>
            </a:r>
            <a:r>
              <a:rPr lang="en-US" sz="2200" i="1" baseline="-25000" dirty="0" err="1"/>
              <a:t>ik</a:t>
            </a:r>
            <a:r>
              <a:rPr lang="en-US" sz="2200" i="1" baseline="-25000" dirty="0"/>
              <a:t> </a:t>
            </a:r>
            <a:r>
              <a:rPr lang="en-US" sz="2200" dirty="0"/>
              <a:t>) and the number of edges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a:t>
            </a:r>
            <a:r>
              <a:rPr lang="en-US" sz="2200" dirty="0" err="1"/>
              <a:t>i.e</a:t>
            </a:r>
            <a:r>
              <a:rPr lang="en-US" sz="2200" dirty="0"/>
              <a:t>, </a:t>
            </a:r>
            <a:r>
              <a:rPr lang="en-US" sz="2200" i="1" dirty="0" err="1"/>
              <a:t>a</a:t>
            </a:r>
            <a:r>
              <a:rPr lang="en-US" sz="2200" i="1" baseline="-25000" dirty="0" err="1"/>
              <a:t>kj</a:t>
            </a:r>
            <a:r>
              <a:rPr lang="en-US" sz="2200" dirty="0"/>
              <a:t>). The sum over all possible intermediate vertices </a:t>
            </a:r>
            <a:r>
              <a:rPr lang="en-US" sz="2200" i="1" dirty="0" err="1"/>
              <a:t>v</a:t>
            </a:r>
            <a:r>
              <a:rPr lang="en-US" sz="2200" i="1" baseline="-25000" dirty="0" err="1"/>
              <a:t>k</a:t>
            </a:r>
            <a:r>
              <a:rPr lang="en-US" sz="2200" i="1" dirty="0"/>
              <a:t> is b</a:t>
            </a:r>
            <a:r>
              <a:rPr lang="en-US" sz="2200" i="1" baseline="-25000" dirty="0"/>
              <a:t>i</a:t>
            </a:r>
            <a:r>
              <a:rPr lang="en-US" sz="2200" baseline="-25000" dirty="0">
                <a:latin typeface="Cambria Math" pitchFamily="18" charset="0"/>
                <a:ea typeface="Cambria Math" pitchFamily="18" charset="0"/>
              </a:rPr>
              <a:t>1</a:t>
            </a:r>
            <a:r>
              <a:rPr lang="en-US" sz="2200" i="1" dirty="0"/>
              <a:t>a</a:t>
            </a:r>
            <a:r>
              <a:rPr lang="en-US" sz="2200" baseline="-25000" dirty="0">
                <a:latin typeface="Cambria Math" pitchFamily="18" charset="0"/>
                <a:ea typeface="Cambria Math"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itchFamily="18" charset="0"/>
                <a:ea typeface="Cambria Math" pitchFamily="18" charset="0"/>
              </a:rPr>
              <a:t>2</a:t>
            </a:r>
            <a:r>
              <a:rPr lang="en-US" sz="2200" i="1" dirty="0"/>
              <a:t>a</a:t>
            </a:r>
            <a:r>
              <a:rPr lang="en-US" sz="2200" baseline="-25000" dirty="0">
                <a:latin typeface="Cambria Math" pitchFamily="18" charset="0"/>
                <a:ea typeface="Cambria Math" pitchFamily="18" charset="0"/>
              </a:rPr>
              <a:t>2</a:t>
            </a:r>
            <a:r>
              <a:rPr lang="en-US" sz="2200" i="1" baseline="-25000" dirty="0"/>
              <a:t>j</a:t>
            </a:r>
            <a:r>
              <a:rPr lang="en-US" sz="2200" dirty="0"/>
              <a:t> + </a:t>
            </a:r>
            <a:r>
              <a:rPr lang="en-US" sz="2200" dirty="0">
                <a:latin typeface="Cambria Math"/>
                <a:ea typeface="Cambria Math"/>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i="1" baseline="-25000" dirty="0"/>
              <a:t> </a:t>
            </a:r>
            <a:r>
              <a:rPr lang="en-US" sz="2200" i="1" dirty="0"/>
              <a:t>.</a:t>
            </a:r>
            <a:endParaRPr lang="en-US" sz="2200" dirty="0"/>
          </a:p>
        </p:txBody>
      </p:sp>
    </p:spTree>
    <p:extLst>
      <p:ext uri="{BB962C8B-B14F-4D97-AF65-F5344CB8AC3E}">
        <p14:creationId xmlns:p14="http://schemas.microsoft.com/office/powerpoint/2010/main" val="123751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2</a:t>
            </a:r>
          </a:p>
        </p:txBody>
      </p:sp>
      <p:sp>
        <p:nvSpPr>
          <p:cNvPr id="3" name="Content Placeholder 2"/>
          <p:cNvSpPr>
            <a:spLocks noGrp="1"/>
          </p:cNvSpPr>
          <p:nvPr>
            <p:ph idx="1"/>
          </p:nvPr>
        </p:nvSpPr>
        <p:spPr/>
        <p:txBody>
          <a:bodyPr/>
          <a:lstStyle/>
          <a:p>
            <a:pPr marL="0" lvl="1" indent="0">
              <a:buClrTx/>
              <a:buNone/>
            </a:pPr>
            <a:r>
              <a:rPr lang="en-US" sz="2200" b="1" dirty="0">
                <a:solidFill>
                  <a:schemeClr val="bg2"/>
                </a:solidFill>
              </a:rPr>
              <a:t>Example</a:t>
            </a:r>
            <a:r>
              <a:rPr lang="en-US" sz="2200" dirty="0">
                <a:solidFill>
                  <a:schemeClr val="bg2"/>
                </a:solidFill>
              </a:rPr>
              <a:t>: </a:t>
            </a:r>
            <a:r>
              <a:rPr lang="en-US" sz="2200" dirty="0"/>
              <a:t>How many paths of length four are there from </a:t>
            </a:r>
            <a:r>
              <a:rPr lang="en-US" sz="2200" i="1" dirty="0"/>
              <a:t>a</a:t>
            </a:r>
            <a:r>
              <a:rPr lang="en-US" sz="2200" dirty="0"/>
              <a:t> to </a:t>
            </a:r>
            <a:r>
              <a:rPr lang="en-US" sz="2200" i="1" dirty="0"/>
              <a:t>d</a:t>
            </a:r>
            <a:r>
              <a:rPr lang="en-US" sz="2200" dirty="0"/>
              <a:t> in the graph G.</a:t>
            </a:r>
          </a:p>
        </p:txBody>
      </p:sp>
      <p:sp>
        <p:nvSpPr>
          <p:cNvPr id="4" name="Content Placeholder 3"/>
          <p:cNvSpPr>
            <a:spLocks noGrp="1"/>
          </p:cNvSpPr>
          <p:nvPr>
            <p:ph idx="13"/>
          </p:nvPr>
        </p:nvSpPr>
        <p:spPr>
          <a:xfrm>
            <a:off x="457200" y="2286000"/>
            <a:ext cx="381000" cy="411480"/>
          </a:xfrm>
        </p:spPr>
        <p:txBody>
          <a:bodyPr/>
          <a:lstStyle/>
          <a:p>
            <a:r>
              <a:rPr lang="en-US" sz="2200" i="1" dirty="0"/>
              <a:t>G</a:t>
            </a:r>
          </a:p>
        </p:txBody>
      </p:sp>
      <p:pic>
        <p:nvPicPr>
          <p:cNvPr id="11" name="Picture 4" descr="Graph G with 4 vertices. A, B, C, and D. The graph has 4 edges. A B, A C. B D, and C D."/>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387910" y="2057400"/>
            <a:ext cx="1050490" cy="140392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3581400"/>
            <a:ext cx="5791200" cy="1404000"/>
          </a:xfrm>
        </p:spPr>
        <p:txBody>
          <a:bodyPr/>
          <a:lstStyle/>
          <a:p>
            <a:pPr marL="0" lvl="1" indent="0">
              <a:buClrTx/>
              <a:buNone/>
            </a:pPr>
            <a:r>
              <a:rPr lang="en-US" sz="2200" b="1" dirty="0">
                <a:solidFill>
                  <a:schemeClr val="bg2"/>
                </a:solidFill>
              </a:rPr>
              <a:t>Solution</a:t>
            </a:r>
            <a:r>
              <a:rPr lang="en-US" sz="2200" dirty="0">
                <a:solidFill>
                  <a:schemeClr val="bg2"/>
                </a:solidFill>
              </a:rPr>
              <a:t>: </a:t>
            </a:r>
            <a:r>
              <a:rPr lang="en-US" sz="2200" dirty="0">
                <a:solidFill>
                  <a:prstClr val="black"/>
                </a:solidFill>
              </a:rPr>
              <a:t>The adjacency matrix of </a:t>
            </a:r>
            <a:r>
              <a:rPr lang="en-US" sz="2200" i="1" dirty="0">
                <a:solidFill>
                  <a:prstClr val="black"/>
                </a:solidFill>
              </a:rPr>
              <a:t>G</a:t>
            </a:r>
            <a:r>
              <a:rPr lang="en-US" sz="2200" dirty="0">
                <a:solidFill>
                  <a:prstClr val="black"/>
                </a:solidFill>
              </a:rPr>
              <a:t> (ordering the vertices as </a:t>
            </a:r>
            <a:r>
              <a:rPr lang="en-US" sz="2200" i="1" dirty="0">
                <a:solidFill>
                  <a:prstClr val="black"/>
                </a:solidFill>
              </a:rPr>
              <a:t>a</a:t>
            </a:r>
            <a:r>
              <a:rPr lang="en-US" sz="2200" dirty="0">
                <a:solidFill>
                  <a:prstClr val="black"/>
                </a:solidFill>
              </a:rPr>
              <a:t>, </a:t>
            </a:r>
            <a:r>
              <a:rPr lang="en-US" sz="2200" i="1" dirty="0">
                <a:solidFill>
                  <a:prstClr val="black"/>
                </a:solidFill>
              </a:rPr>
              <a:t>b</a:t>
            </a:r>
            <a:r>
              <a:rPr lang="en-US" sz="2200" dirty="0">
                <a:solidFill>
                  <a:prstClr val="black"/>
                </a:solidFill>
              </a:rPr>
              <a:t>, </a:t>
            </a:r>
            <a:r>
              <a:rPr lang="en-US" sz="2200" i="1" dirty="0">
                <a:solidFill>
                  <a:prstClr val="black"/>
                </a:solidFill>
              </a:rPr>
              <a:t>c</a:t>
            </a:r>
            <a:r>
              <a:rPr lang="en-US" sz="2200" dirty="0">
                <a:solidFill>
                  <a:prstClr val="black"/>
                </a:solidFill>
              </a:rPr>
              <a:t>, </a:t>
            </a:r>
            <a:r>
              <a:rPr lang="en-US" sz="2200" i="1" dirty="0">
                <a:solidFill>
                  <a:prstClr val="black"/>
                </a:solidFill>
              </a:rPr>
              <a:t>d</a:t>
            </a:r>
            <a:r>
              <a:rPr lang="en-US" sz="2200" dirty="0">
                <a:solidFill>
                  <a:prstClr val="black"/>
                </a:solidFill>
              </a:rPr>
              <a:t>) is given above. Hence the number of paths of length four from </a:t>
            </a:r>
            <a:r>
              <a:rPr lang="en-US" sz="2200" i="1" dirty="0">
                <a:solidFill>
                  <a:prstClr val="black"/>
                </a:solidFill>
              </a:rPr>
              <a:t>a</a:t>
            </a:r>
            <a:r>
              <a:rPr lang="en-US" sz="2200" dirty="0">
                <a:solidFill>
                  <a:prstClr val="black"/>
                </a:solidFill>
              </a:rPr>
              <a:t> to </a:t>
            </a:r>
            <a:r>
              <a:rPr lang="en-US" sz="2200" i="1" dirty="0">
                <a:solidFill>
                  <a:prstClr val="black"/>
                </a:solidFill>
              </a:rPr>
              <a:t>d</a:t>
            </a:r>
            <a:r>
              <a:rPr lang="en-US" sz="2200" dirty="0">
                <a:solidFill>
                  <a:prstClr val="black"/>
                </a:solidFill>
              </a:rPr>
              <a:t> is the (</a:t>
            </a:r>
            <a:r>
              <a:rPr lang="en-US" sz="2200" dirty="0">
                <a:solidFill>
                  <a:prstClr val="black"/>
                </a:solidFill>
                <a:ea typeface="Cambria Math" pitchFamily="18" charset="0"/>
              </a:rPr>
              <a:t>1</a:t>
            </a:r>
            <a:r>
              <a:rPr lang="en-US" sz="2200" dirty="0">
                <a:solidFill>
                  <a:prstClr val="black"/>
                </a:solidFill>
              </a:rPr>
              <a:t>, </a:t>
            </a:r>
            <a:r>
              <a:rPr lang="en-US" sz="2200" dirty="0">
                <a:solidFill>
                  <a:prstClr val="black"/>
                </a:solidFill>
                <a:ea typeface="Cambria Math" pitchFamily="18" charset="0"/>
              </a:rPr>
              <a:t>4</a:t>
            </a:r>
            <a:r>
              <a:rPr lang="en-US" sz="2200" dirty="0">
                <a:solidFill>
                  <a:prstClr val="black"/>
                </a:solidFill>
              </a:rPr>
              <a:t>)</a:t>
            </a:r>
            <a:r>
              <a:rPr lang="en-US" sz="2200" dirty="0" err="1">
                <a:solidFill>
                  <a:prstClr val="black"/>
                </a:solidFill>
              </a:rPr>
              <a:t>th</a:t>
            </a:r>
            <a:r>
              <a:rPr lang="en-US" sz="2200" dirty="0">
                <a:solidFill>
                  <a:prstClr val="black"/>
                </a:solidFill>
              </a:rPr>
              <a:t> entry of </a:t>
            </a:r>
            <a:r>
              <a:rPr lang="en-US" sz="2200" b="1" dirty="0">
                <a:solidFill>
                  <a:prstClr val="black"/>
                </a:solidFill>
              </a:rPr>
              <a:t>A</a:t>
            </a:r>
            <a:r>
              <a:rPr lang="en-US" sz="2200" baseline="30000" dirty="0">
                <a:solidFill>
                  <a:prstClr val="black"/>
                </a:solidFill>
                <a:ea typeface="Cambria Math" pitchFamily="18" charset="0"/>
              </a:rPr>
              <a:t>4</a:t>
            </a:r>
            <a:r>
              <a:rPr lang="en-US" sz="2200" dirty="0">
                <a:solidFill>
                  <a:prstClr val="black"/>
                </a:solidFill>
              </a:rPr>
              <a:t> . The eight paths are as:</a:t>
            </a:r>
          </a:p>
        </p:txBody>
      </p:sp>
      <p:graphicFrame>
        <p:nvGraphicFramePr>
          <p:cNvPr id="14" name="Object 6"/>
          <p:cNvGraphicFramePr>
            <a:graphicFrameLocks noChangeAspect="1"/>
          </p:cNvGraphicFramePr>
          <p:nvPr>
            <p:extLst>
              <p:ext uri="{D42A27DB-BD31-4B8C-83A1-F6EECF244321}">
                <p14:modId xmlns:p14="http://schemas.microsoft.com/office/powerpoint/2010/main" val="3834207839"/>
              </p:ext>
            </p:extLst>
          </p:nvPr>
        </p:nvGraphicFramePr>
        <p:xfrm>
          <a:off x="1162050" y="5105400"/>
          <a:ext cx="3867150" cy="1352550"/>
        </p:xfrm>
        <a:graphic>
          <a:graphicData uri="http://schemas.openxmlformats.org/presentationml/2006/ole">
            <mc:AlternateContent xmlns:mc="http://schemas.openxmlformats.org/markup-compatibility/2006">
              <mc:Choice xmlns:v="urn:schemas-microsoft-com:vml" Requires="v">
                <p:oleObj spid="_x0000_s9224" name="Equation" r:id="rId4" imgW="2577960" imgH="901440" progId="Equation.DSMT4">
                  <p:embed/>
                </p:oleObj>
              </mc:Choice>
              <mc:Fallback>
                <p:oleObj name="Equation" r:id="rId4" imgW="2577960" imgH="901440" progId="Equation.DSMT4">
                  <p:embed/>
                  <p:pic>
                    <p:nvPicPr>
                      <p:cNvPr id="13" name="Object 4"/>
                      <p:cNvPicPr/>
                      <p:nvPr/>
                    </p:nvPicPr>
                    <p:blipFill>
                      <a:blip r:embed="rId5"/>
                      <a:stretch>
                        <a:fillRect/>
                      </a:stretch>
                    </p:blipFill>
                    <p:spPr>
                      <a:xfrm>
                        <a:off x="1162050" y="5105400"/>
                        <a:ext cx="3867150" cy="13525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3280871443"/>
              </p:ext>
            </p:extLst>
          </p:nvPr>
        </p:nvGraphicFramePr>
        <p:xfrm>
          <a:off x="4267200" y="1962150"/>
          <a:ext cx="1905000" cy="1390650"/>
        </p:xfrm>
        <a:graphic>
          <a:graphicData uri="http://schemas.openxmlformats.org/presentationml/2006/ole">
            <mc:AlternateContent xmlns:mc="http://schemas.openxmlformats.org/markup-compatibility/2006">
              <mc:Choice xmlns:v="urn:schemas-microsoft-com:vml" Requires="v">
                <p:oleObj spid="_x0000_s9225" name="Equation" r:id="rId6" imgW="1269720" imgH="927000" progId="Equation.DSMT4">
                  <p:embed/>
                </p:oleObj>
              </mc:Choice>
              <mc:Fallback>
                <p:oleObj name="Equation" r:id="rId6" imgW="1269720" imgH="927000" progId="Equation.DSMT4">
                  <p:embed/>
                  <p:pic>
                    <p:nvPicPr>
                      <p:cNvPr id="8" name="Object 4"/>
                      <p:cNvPicPr/>
                      <p:nvPr/>
                    </p:nvPicPr>
                    <p:blipFill>
                      <a:blip r:embed="rId7"/>
                      <a:stretch>
                        <a:fillRect/>
                      </a:stretch>
                    </p:blipFill>
                    <p:spPr>
                      <a:xfrm>
                        <a:off x="4267200" y="1962150"/>
                        <a:ext cx="1905000" cy="1390650"/>
                      </a:xfrm>
                      <a:prstGeom prst="rect">
                        <a:avLst/>
                      </a:prstGeom>
                    </p:spPr>
                  </p:pic>
                </p:oleObj>
              </mc:Fallback>
            </mc:AlternateContent>
          </a:graphicData>
        </a:graphic>
      </p:graphicFrame>
      <p:sp>
        <p:nvSpPr>
          <p:cNvPr id="7" name="Content Placeholder 8"/>
          <p:cNvSpPr>
            <a:spLocks noGrp="1"/>
          </p:cNvSpPr>
          <p:nvPr>
            <p:ph idx="16"/>
          </p:nvPr>
        </p:nvSpPr>
        <p:spPr>
          <a:xfrm>
            <a:off x="6400800" y="2267784"/>
            <a:ext cx="1600200" cy="731520"/>
          </a:xfrm>
        </p:spPr>
        <p:txBody>
          <a:bodyPr/>
          <a:lstStyle/>
          <a:p>
            <a:r>
              <a:rPr lang="en-US" sz="2200" i="1" dirty="0"/>
              <a:t>adjacency matrix of G</a:t>
            </a:r>
          </a:p>
        </p:txBody>
      </p:sp>
      <p:graphicFrame>
        <p:nvGraphicFramePr>
          <p:cNvPr id="13" name="Object 9"/>
          <p:cNvGraphicFramePr>
            <a:graphicFrameLocks noChangeAspect="1"/>
          </p:cNvGraphicFramePr>
          <p:nvPr>
            <p:extLst>
              <p:ext uri="{D42A27DB-BD31-4B8C-83A1-F6EECF244321}">
                <p14:modId xmlns:p14="http://schemas.microsoft.com/office/powerpoint/2010/main" val="2835984564"/>
              </p:ext>
            </p:extLst>
          </p:nvPr>
        </p:nvGraphicFramePr>
        <p:xfrm>
          <a:off x="6264492" y="3594750"/>
          <a:ext cx="2019300" cy="1390650"/>
        </p:xfrm>
        <a:graphic>
          <a:graphicData uri="http://schemas.openxmlformats.org/presentationml/2006/ole">
            <mc:AlternateContent xmlns:mc="http://schemas.openxmlformats.org/markup-compatibility/2006">
              <mc:Choice xmlns:v="urn:schemas-microsoft-com:vml" Requires="v">
                <p:oleObj spid="_x0000_s9226" name="Equation" r:id="rId8" imgW="1346040" imgH="927000" progId="Equation.DSMT4">
                  <p:embed/>
                </p:oleObj>
              </mc:Choice>
              <mc:Fallback>
                <p:oleObj name="Equation" r:id="rId8" imgW="1346040" imgH="927000" progId="Equation.DSMT4">
                  <p:embed/>
                  <p:pic>
                    <p:nvPicPr>
                      <p:cNvPr id="12" name="Object 4"/>
                      <p:cNvPicPr/>
                      <p:nvPr/>
                    </p:nvPicPr>
                    <p:blipFill>
                      <a:blip r:embed="rId9"/>
                      <a:stretch>
                        <a:fillRect/>
                      </a:stretch>
                    </p:blipFill>
                    <p:spPr>
                      <a:xfrm>
                        <a:off x="6264492" y="3594750"/>
                        <a:ext cx="2019300" cy="1390650"/>
                      </a:xfrm>
                      <a:prstGeom prst="rect">
                        <a:avLst/>
                      </a:prstGeom>
                    </p:spPr>
                  </p:pic>
                </p:oleObj>
              </mc:Fallback>
            </mc:AlternateContent>
          </a:graphicData>
        </a:graphic>
      </p:graphicFrame>
    </p:spTree>
    <p:extLst>
      <p:ext uri="{BB962C8B-B14F-4D97-AF65-F5344CB8AC3E}">
        <p14:creationId xmlns:p14="http://schemas.microsoft.com/office/powerpoint/2010/main" val="297393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28000"/>
          </a:xfrm>
        </p:spPr>
        <p:txBody>
          <a:bodyPr/>
          <a:lstStyle/>
          <a:p>
            <a:r>
              <a:rPr lang="en-IN" sz="6000" dirty="0"/>
              <a:t>Euler and Hamiltonian Graphs</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10.5</a:t>
            </a:r>
          </a:p>
        </p:txBody>
      </p:sp>
    </p:spTree>
    <p:extLst>
      <p:ext uri="{BB962C8B-B14F-4D97-AF65-F5344CB8AC3E}">
        <p14:creationId xmlns:p14="http://schemas.microsoft.com/office/powerpoint/2010/main" val="1609654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5</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Euler Paths and Circuits</a:t>
            </a:r>
          </a:p>
          <a:p>
            <a:pPr marL="457200" indent="-457200">
              <a:buFont typeface="Arial" panose="020B0604020202020204" pitchFamily="34" charset="0"/>
              <a:buChar char="•"/>
            </a:pPr>
            <a:r>
              <a:rPr lang="en-US" dirty="0"/>
              <a:t>Hamilton Paths and Circuits</a:t>
            </a:r>
          </a:p>
          <a:p>
            <a:pPr marL="457200" indent="-457200">
              <a:buFont typeface="Arial" panose="020B0604020202020204" pitchFamily="34" charset="0"/>
              <a:buChar char="•"/>
            </a:pPr>
            <a:r>
              <a:rPr lang="en-US" dirty="0"/>
              <a:t>Applications of Hamilton Circuits</a:t>
            </a:r>
          </a:p>
        </p:txBody>
      </p:sp>
    </p:spTree>
    <p:extLst>
      <p:ext uri="{BB962C8B-B14F-4D97-AF65-F5344CB8AC3E}">
        <p14:creationId xmlns:p14="http://schemas.microsoft.com/office/powerpoint/2010/main" val="7522418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Euler Paths and Circuit</a:t>
            </a:r>
            <a:r>
              <a:rPr lang="en-US" altLang="zh-CN" sz="4000" dirty="0"/>
              <a:t>s</a:t>
            </a:r>
            <a:br>
              <a:rPr lang="en-US" altLang="zh-CN" sz="4000" dirty="0"/>
            </a:br>
            <a:r>
              <a:rPr lang="zh-CN" altLang="en-US" sz="3600" dirty="0"/>
              <a:t>欧拉通路与回路</a:t>
            </a:r>
            <a:endParaRPr lang="en-IN" sz="1400" dirty="0"/>
          </a:p>
        </p:txBody>
      </p:sp>
      <p:pic>
        <p:nvPicPr>
          <p:cNvPr id="18" name="Picture 2" descr="A portrait of Leonhard Eule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753040" y="152400"/>
            <a:ext cx="972312"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84816" y="1280702"/>
            <a:ext cx="1508760" cy="609600"/>
          </a:xfrm>
        </p:spPr>
        <p:txBody>
          <a:bodyPr/>
          <a:lstStyle/>
          <a:p>
            <a:r>
              <a:rPr lang="en-US" sz="1800" dirty="0"/>
              <a:t>Leonard Euler (</a:t>
            </a:r>
            <a:r>
              <a:rPr lang="en-US" sz="1800" dirty="0">
                <a:ea typeface="Cambria Math" pitchFamily="18" charset="0"/>
              </a:rPr>
              <a:t>1707-1783</a:t>
            </a:r>
            <a:r>
              <a:rPr lang="en-US" sz="1800" dirty="0"/>
              <a:t>)z</a:t>
            </a:r>
          </a:p>
        </p:txBody>
      </p:sp>
      <p:sp>
        <p:nvSpPr>
          <p:cNvPr id="5" name="Content Placeholder 4"/>
          <p:cNvSpPr>
            <a:spLocks noGrp="1"/>
          </p:cNvSpPr>
          <p:nvPr>
            <p:ph idx="14"/>
          </p:nvPr>
        </p:nvSpPr>
        <p:spPr>
          <a:xfrm>
            <a:off x="457200" y="1295399"/>
            <a:ext cx="8280000" cy="2700000"/>
          </a:xfrm>
        </p:spPr>
        <p:txBody>
          <a:bodyPr/>
          <a:lstStyle/>
          <a:p>
            <a:pPr marL="342900" indent="-342900">
              <a:spcBef>
                <a:spcPts val="600"/>
              </a:spcBef>
              <a:buFont typeface="Arial" panose="020B0604020202020204" pitchFamily="34" charset="0"/>
              <a:buChar char="•"/>
            </a:pPr>
            <a:r>
              <a:rPr lang="en-US" sz="2000" dirty="0"/>
              <a:t>The town of K</a:t>
            </a:r>
            <a:r>
              <a:rPr lang="az-Cyrl-AZ" sz="2000" dirty="0">
                <a:ea typeface="Cambria Math"/>
              </a:rPr>
              <a:t>ӧ</a:t>
            </a:r>
            <a:r>
              <a:rPr lang="en-US" sz="2000" dirty="0" err="1"/>
              <a:t>nigsberg</a:t>
            </a:r>
            <a:r>
              <a:rPr lang="en-US" sz="2000" dirty="0"/>
              <a:t>, Prussia (now </a:t>
            </a:r>
            <a:r>
              <a:rPr lang="en-US" sz="2000" dirty="0" err="1"/>
              <a:t>Kalingrad</a:t>
            </a:r>
            <a:r>
              <a:rPr lang="en-US" sz="2000" dirty="0"/>
              <a:t>, Russia)</a:t>
            </a:r>
            <a:br>
              <a:rPr lang="en-US" sz="2000" dirty="0"/>
            </a:br>
            <a:r>
              <a:rPr lang="en-US" sz="2000" dirty="0"/>
              <a:t>was divided into four sections by the branches of the Pregel river.</a:t>
            </a:r>
            <a:br>
              <a:rPr lang="en-US" sz="2000" dirty="0"/>
            </a:br>
            <a:r>
              <a:rPr lang="en-US" sz="2000" dirty="0"/>
              <a:t>In the </a:t>
            </a:r>
            <a:r>
              <a:rPr lang="en-US" sz="2000" dirty="0">
                <a:ea typeface="Cambria Math" pitchFamily="18" charset="0"/>
              </a:rPr>
              <a:t>18</a:t>
            </a:r>
            <a:r>
              <a:rPr lang="en-US" sz="2000" dirty="0"/>
              <a:t>th century seven bridges connected these regions.</a:t>
            </a:r>
          </a:p>
          <a:p>
            <a:pPr marL="342900" indent="-342900">
              <a:spcBef>
                <a:spcPts val="600"/>
              </a:spcBef>
              <a:buFont typeface="Arial" panose="020B0604020202020204" pitchFamily="34" charset="0"/>
              <a:buChar char="•"/>
            </a:pPr>
            <a:r>
              <a:rPr lang="en-US" sz="2000" dirty="0"/>
              <a:t>People wondered whether </a:t>
            </a:r>
            <a:r>
              <a:rPr lang="en-US" sz="2000" dirty="0" err="1"/>
              <a:t>whether</a:t>
            </a:r>
            <a:r>
              <a:rPr lang="en-US" sz="2000" dirty="0"/>
              <a:t> it was possible to follow a path that crosses each bridge exactly once and returns to the starting point.</a:t>
            </a:r>
          </a:p>
          <a:p>
            <a:pPr marL="342900" indent="-342900">
              <a:spcBef>
                <a:spcPts val="600"/>
              </a:spcBef>
              <a:buFont typeface="Arial" panose="020B0604020202020204" pitchFamily="34" charset="0"/>
              <a:buChar char="•"/>
            </a:pPr>
            <a:r>
              <a:rPr lang="en-US" altLang="zh-CN" sz="2000" dirty="0"/>
              <a:t>【</a:t>
            </a:r>
            <a:r>
              <a:rPr lang="zh-CN" altLang="en-US" sz="2000" dirty="0"/>
              <a:t>哥尼斯堡七桥问题无解</a:t>
            </a:r>
            <a:r>
              <a:rPr lang="en-US" altLang="zh-CN" sz="2000" dirty="0"/>
              <a:t>】</a:t>
            </a:r>
            <a:r>
              <a:rPr lang="en-US" sz="2000" dirty="0"/>
              <a:t>The Swiss mathematician Leonard Euler proved that no such path exists. This result is often considered to be the first theorem ever proved in graph theory.</a:t>
            </a:r>
            <a:endParaRPr lang="en-IN" sz="2000" dirty="0"/>
          </a:p>
        </p:txBody>
      </p:sp>
      <p:pic>
        <p:nvPicPr>
          <p:cNvPr id="19" name="Picture 5" descr="Bridges of Königsberg."/>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76656" y="4191000"/>
            <a:ext cx="3767328" cy="168249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929640" y="6088853"/>
            <a:ext cx="3261360" cy="426720"/>
          </a:xfrm>
        </p:spPr>
        <p:txBody>
          <a:bodyPr/>
          <a:lstStyle/>
          <a:p>
            <a:r>
              <a:rPr lang="en-US" sz="2000" b="1" dirty="0"/>
              <a:t>The </a:t>
            </a:r>
            <a:r>
              <a:rPr lang="en-US" sz="2000" b="1" dirty="0">
                <a:ea typeface="Cambria Math" pitchFamily="18" charset="0"/>
              </a:rPr>
              <a:t>7</a:t>
            </a:r>
            <a:r>
              <a:rPr lang="en-US" sz="2000" b="1" dirty="0"/>
              <a:t> Bridges of K</a:t>
            </a:r>
            <a:r>
              <a:rPr lang="az-Cyrl-AZ" sz="2000" b="1" dirty="0">
                <a:ea typeface="Cambria Math"/>
              </a:rPr>
              <a:t>ӧ</a:t>
            </a:r>
            <a:r>
              <a:rPr lang="en-US" sz="2000" b="1" dirty="0" err="1"/>
              <a:t>nigsberg</a:t>
            </a:r>
            <a:endParaRPr lang="en-US" sz="2000" dirty="0"/>
          </a:p>
        </p:txBody>
      </p:sp>
      <p:sp>
        <p:nvSpPr>
          <p:cNvPr id="10" name="Content Placeholder 8"/>
          <p:cNvSpPr>
            <a:spLocks noGrp="1"/>
          </p:cNvSpPr>
          <p:nvPr>
            <p:ph idx="20"/>
          </p:nvPr>
        </p:nvSpPr>
        <p:spPr>
          <a:xfrm>
            <a:off x="6934200" y="4572000"/>
            <a:ext cx="1600200" cy="1386840"/>
          </a:xfrm>
        </p:spPr>
        <p:txBody>
          <a:bodyPr/>
          <a:lstStyle/>
          <a:p>
            <a:r>
              <a:rPr lang="en-US" sz="2000" b="1" dirty="0"/>
              <a:t>Multigraph Model of the Bridges of K</a:t>
            </a:r>
            <a:r>
              <a:rPr lang="az-Cyrl-AZ" sz="2000" b="1" dirty="0">
                <a:ea typeface="Cambria Math"/>
              </a:rPr>
              <a:t>ӧ</a:t>
            </a:r>
            <a:r>
              <a:rPr lang="en-US" sz="2000" b="1" dirty="0" err="1"/>
              <a:t>nigsberg</a:t>
            </a:r>
            <a:endParaRPr lang="en-US" sz="2000" b="1" dirty="0"/>
          </a:p>
        </p:txBody>
      </p:sp>
      <p:pic>
        <p:nvPicPr>
          <p:cNvPr id="6" name="图片 5">
            <a:extLst>
              <a:ext uri="{FF2B5EF4-FFF2-40B4-BE49-F238E27FC236}">
                <a16:creationId xmlns:a16="http://schemas.microsoft.com/office/drawing/2014/main" id="{0E4A214A-E68B-1004-2A00-AE571A08A045}"/>
              </a:ext>
            </a:extLst>
          </p:cNvPr>
          <p:cNvPicPr>
            <a:picLocks noChangeAspect="1"/>
          </p:cNvPicPr>
          <p:nvPr/>
        </p:nvPicPr>
        <p:blipFill>
          <a:blip r:embed="rId4"/>
          <a:stretch>
            <a:fillRect/>
          </a:stretch>
        </p:blipFill>
        <p:spPr>
          <a:xfrm>
            <a:off x="2332717" y="3176359"/>
            <a:ext cx="4734602" cy="3313814"/>
          </a:xfrm>
          <a:prstGeom prst="rect">
            <a:avLst/>
          </a:prstGeom>
        </p:spPr>
      </p:pic>
      <p:pic>
        <p:nvPicPr>
          <p:cNvPr id="30" name="Picture 7" descr="A graph with 4 vertices. A, B, C, and D.">
            <a:extLst>
              <a:ext uri="{FF2B5EF4-FFF2-40B4-BE49-F238E27FC236}">
                <a16:creationId xmlns:a16="http://schemas.microsoft.com/office/drawing/2014/main" id="{5D267C9B-90CD-7124-21DE-247ECF878CA9}"/>
              </a:ext>
            </a:extLst>
          </p:cNvPr>
          <p:cNvPicPr>
            <a:picLocks noGrp="1" noChangeAspect="1" noChangeArrowheads="1"/>
          </p:cNvPicPr>
          <p:nvPr>
            <p:ph idx="17"/>
          </p:nvPr>
        </p:nvPicPr>
        <p:blipFill>
          <a:blip r:embed="rId5">
            <a:extLst>
              <a:ext uri="{28A0092B-C50C-407E-A947-70E740481C1C}">
                <a14:useLocalDpi xmlns:a14="http://schemas.microsoft.com/office/drawing/2010/main" val="0"/>
              </a:ext>
            </a:extLst>
          </a:blip>
          <a:stretch>
            <a:fillRect/>
          </a:stretch>
        </p:blipFill>
        <p:spPr bwMode="auto">
          <a:xfrm>
            <a:off x="5552342" y="4312051"/>
            <a:ext cx="1103474" cy="1906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17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2</a:t>
            </a:r>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An </a:t>
            </a:r>
            <a:r>
              <a:rPr lang="en-US" sz="2400" i="1" dirty="0">
                <a:solidFill>
                  <a:schemeClr val="bg2"/>
                </a:solidFill>
              </a:rPr>
              <a:t>Euler circuit </a:t>
            </a:r>
            <a:r>
              <a:rPr lang="en-US" sz="2400" dirty="0"/>
              <a:t>(</a:t>
            </a:r>
            <a:r>
              <a:rPr lang="zh-CN" altLang="en-US" sz="2400" dirty="0"/>
              <a:t>欧拉回路</a:t>
            </a:r>
            <a:r>
              <a:rPr lang="en-US" sz="2400" dirty="0"/>
              <a:t>)</a:t>
            </a:r>
            <a:r>
              <a:rPr lang="zh-CN" altLang="en-US" sz="2400" dirty="0"/>
              <a:t> </a:t>
            </a:r>
            <a:r>
              <a:rPr lang="en-US" sz="2400" dirty="0"/>
              <a:t>in a graph </a:t>
            </a:r>
            <a:r>
              <a:rPr lang="en-US" sz="2400" i="1" dirty="0"/>
              <a:t>G</a:t>
            </a:r>
            <a:r>
              <a:rPr lang="en-US" sz="2400" dirty="0"/>
              <a:t> is a </a:t>
            </a:r>
            <a:r>
              <a:rPr lang="en-US" sz="2400" u="sng" dirty="0">
                <a:solidFill>
                  <a:schemeClr val="bg2"/>
                </a:solidFill>
              </a:rPr>
              <a:t>simple circuit</a:t>
            </a:r>
            <a:r>
              <a:rPr lang="en-US" sz="2400" dirty="0"/>
              <a:t> containing every edge of </a:t>
            </a:r>
            <a:r>
              <a:rPr lang="en-US" sz="2400" i="1" dirty="0"/>
              <a:t>G</a:t>
            </a:r>
            <a:r>
              <a:rPr lang="en-US" sz="2400" dirty="0"/>
              <a:t>. An </a:t>
            </a:r>
            <a:r>
              <a:rPr lang="en-US" sz="2400" i="1" dirty="0">
                <a:solidFill>
                  <a:schemeClr val="bg2"/>
                </a:solidFill>
              </a:rPr>
              <a:t>Euler path </a:t>
            </a:r>
            <a:r>
              <a:rPr lang="en-US" altLang="zh-CN" sz="2400" dirty="0"/>
              <a:t>(</a:t>
            </a:r>
            <a:r>
              <a:rPr lang="zh-CN" altLang="en-US" sz="2400" dirty="0"/>
              <a:t>欧拉通路</a:t>
            </a:r>
            <a:r>
              <a:rPr lang="en-US" altLang="zh-CN" sz="2400" dirty="0"/>
              <a:t>)</a:t>
            </a:r>
            <a:r>
              <a:rPr lang="zh-CN" altLang="en-US" sz="2400" dirty="0"/>
              <a:t> </a:t>
            </a:r>
            <a:r>
              <a:rPr lang="en-US" sz="2400" dirty="0"/>
              <a:t>in </a:t>
            </a:r>
            <a:r>
              <a:rPr lang="en-US" sz="2400" i="1" dirty="0"/>
              <a:t>G</a:t>
            </a:r>
            <a:r>
              <a:rPr lang="en-US" sz="2400" dirty="0"/>
              <a:t> is a </a:t>
            </a:r>
            <a:r>
              <a:rPr lang="en-US" sz="2400" u="sng" dirty="0">
                <a:solidFill>
                  <a:schemeClr val="bg2"/>
                </a:solidFill>
              </a:rPr>
              <a:t>simple path </a:t>
            </a:r>
            <a:r>
              <a:rPr lang="en-US" sz="2400" dirty="0"/>
              <a:t>containing every edge of </a:t>
            </a:r>
            <a:r>
              <a:rPr lang="en-US" sz="2400" i="1" dirty="0"/>
              <a:t>G</a:t>
            </a:r>
            <a:r>
              <a:rPr lang="en-US" sz="2400" dirty="0"/>
              <a:t>.</a:t>
            </a:r>
          </a:p>
          <a:p>
            <a:pPr>
              <a:spcBef>
                <a:spcPts val="300"/>
              </a:spcBef>
            </a:pPr>
            <a:r>
              <a:rPr lang="en-US" sz="2400" b="1" dirty="0">
                <a:solidFill>
                  <a:schemeClr val="bg2"/>
                </a:solidFill>
              </a:rPr>
              <a:t>Example</a:t>
            </a:r>
            <a:r>
              <a:rPr lang="en-US" sz="2400" dirty="0">
                <a:solidFill>
                  <a:schemeClr val="bg2"/>
                </a:solidFill>
              </a:rPr>
              <a:t>: </a:t>
            </a:r>
            <a:r>
              <a:rPr lang="en-US" sz="2400" dirty="0"/>
              <a:t>Which of the undirected graphs </a:t>
            </a:r>
            <a:r>
              <a:rPr lang="en-US" sz="2400" i="1" dirty="0"/>
              <a:t>G</a:t>
            </a:r>
            <a:r>
              <a:rPr lang="en-US" sz="2400" baseline="-25000" dirty="0">
                <a:ea typeface="Cambria Math" pitchFamily="18" charset="0"/>
              </a:rPr>
              <a:t>1</a:t>
            </a:r>
            <a:r>
              <a:rPr lang="en-US" sz="2400" dirty="0"/>
              <a:t>, </a:t>
            </a:r>
            <a:r>
              <a:rPr lang="en-US" sz="2400" i="1" dirty="0"/>
              <a:t>G</a:t>
            </a:r>
            <a:r>
              <a:rPr lang="en-US" sz="2400" baseline="-25000" dirty="0">
                <a:ea typeface="Cambria Math" pitchFamily="18" charset="0"/>
              </a:rPr>
              <a:t>2</a:t>
            </a:r>
            <a:r>
              <a:rPr lang="en-US" sz="2400" dirty="0"/>
              <a:t>, and </a:t>
            </a:r>
            <a:r>
              <a:rPr lang="en-US" sz="2400" i="1" dirty="0"/>
              <a:t>G</a:t>
            </a:r>
            <a:r>
              <a:rPr lang="en-US" sz="2400" baseline="-25000" dirty="0">
                <a:ea typeface="Cambria Math" pitchFamily="18" charset="0"/>
              </a:rPr>
              <a:t>3</a:t>
            </a:r>
            <a:r>
              <a:rPr lang="en-US" sz="2400" dirty="0"/>
              <a:t> has a Euler circuit? Of those that do not, which has an Euler path?</a:t>
            </a:r>
          </a:p>
        </p:txBody>
      </p:sp>
      <p:pic>
        <p:nvPicPr>
          <p:cNvPr id="8" name="Picture 3" descr="Three directed graphs. G1, G2, and G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707530" y="3387390"/>
            <a:ext cx="3350989" cy="12495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944000"/>
          </a:xfrm>
        </p:spPr>
        <p:txBody>
          <a:bodyPr/>
          <a:lstStyle/>
          <a:p>
            <a:r>
              <a:rPr lang="en-US" sz="2400" b="1" dirty="0">
                <a:solidFill>
                  <a:schemeClr val="bg2"/>
                </a:solidFill>
              </a:rPr>
              <a:t>Solution</a:t>
            </a:r>
            <a:r>
              <a:rPr lang="en-US" sz="2400" dirty="0">
                <a:solidFill>
                  <a:schemeClr val="bg2"/>
                </a:solidFill>
              </a:rPr>
              <a:t>: </a:t>
            </a:r>
            <a:r>
              <a:rPr lang="en-US" sz="2400" dirty="0"/>
              <a:t>The graph </a:t>
            </a:r>
            <a:r>
              <a:rPr lang="en-US" sz="2400" i="1" dirty="0"/>
              <a:t>G</a:t>
            </a:r>
            <a:r>
              <a:rPr lang="en-US" sz="2400" baseline="-25000" dirty="0">
                <a:ea typeface="Cambria Math" pitchFamily="18" charset="0"/>
              </a:rPr>
              <a:t>1</a:t>
            </a:r>
            <a:r>
              <a:rPr lang="en-US" sz="2400" dirty="0"/>
              <a:t> has an Euler circuit (e.g., </a:t>
            </a:r>
            <a:r>
              <a:rPr lang="en-US" sz="2400" i="1" dirty="0"/>
              <a:t>a</a:t>
            </a:r>
            <a:r>
              <a:rPr lang="en-US" sz="2400" dirty="0"/>
              <a:t>, </a:t>
            </a:r>
            <a:r>
              <a:rPr lang="en-US" sz="2400" i="1" dirty="0"/>
              <a:t>e</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a</a:t>
            </a:r>
            <a:r>
              <a:rPr lang="en-US" sz="2400" dirty="0"/>
              <a:t>). But, as can easily be verified by inspection, neither </a:t>
            </a:r>
            <a:r>
              <a:rPr lang="en-US" sz="2400" i="1" dirty="0"/>
              <a:t>G</a:t>
            </a:r>
            <a:r>
              <a:rPr lang="en-US" sz="2400" baseline="-25000" dirty="0">
                <a:ea typeface="Cambria Math" pitchFamily="18" charset="0"/>
              </a:rPr>
              <a:t>2</a:t>
            </a:r>
            <a:r>
              <a:rPr lang="en-US" sz="2400" dirty="0"/>
              <a:t>  nor </a:t>
            </a:r>
            <a:r>
              <a:rPr lang="en-US" sz="2400" i="1" dirty="0"/>
              <a:t>G</a:t>
            </a:r>
            <a:r>
              <a:rPr lang="en-US" sz="2400" baseline="-25000" dirty="0">
                <a:ea typeface="Cambria Math" pitchFamily="18" charset="0"/>
              </a:rPr>
              <a:t>3</a:t>
            </a:r>
            <a:r>
              <a:rPr lang="en-US" sz="2400" dirty="0"/>
              <a:t> has an Euler circuit. Note that </a:t>
            </a:r>
            <a:r>
              <a:rPr lang="en-US" sz="2400" i="1" dirty="0"/>
              <a:t>G</a:t>
            </a:r>
            <a:r>
              <a:rPr lang="en-US" sz="2400" baseline="-25000" dirty="0">
                <a:ea typeface="Cambria Math" pitchFamily="18" charset="0"/>
              </a:rPr>
              <a:t>3</a:t>
            </a:r>
            <a:r>
              <a:rPr lang="en-US" sz="2400" dirty="0"/>
              <a:t> has an Euler path (e.g., </a:t>
            </a: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but there is no Euler path in </a:t>
            </a:r>
            <a:r>
              <a:rPr lang="en-US" sz="2400" i="1" dirty="0"/>
              <a:t>G</a:t>
            </a:r>
            <a:r>
              <a:rPr lang="en-US" sz="2400" baseline="-25000" dirty="0">
                <a:ea typeface="Cambria Math" pitchFamily="18" charset="0"/>
              </a:rPr>
              <a:t>2</a:t>
            </a:r>
            <a:r>
              <a:rPr lang="en-US" sz="2400" dirty="0"/>
              <a:t>, which can be verified by inspection.</a:t>
            </a:r>
            <a:endParaRPr lang="en-IN" sz="2400" dirty="0"/>
          </a:p>
        </p:txBody>
      </p:sp>
    </p:spTree>
    <p:extLst>
      <p:ext uri="{BB962C8B-B14F-4D97-AF65-F5344CB8AC3E}">
        <p14:creationId xmlns:p14="http://schemas.microsoft.com/office/powerpoint/2010/main" val="4683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458200" cy="4953000"/>
          </a:xfrm>
        </p:spPr>
        <p:txBody>
          <a:bodyPr/>
          <a:lstStyle/>
          <a:p>
            <a:r>
              <a:rPr lang="en-US" sz="3000" b="1" dirty="0">
                <a:solidFill>
                  <a:srgbClr val="C00000"/>
                </a:solidFill>
              </a:rPr>
              <a:t>Definition:</a:t>
            </a:r>
            <a:r>
              <a:rPr lang="en-US" sz="3000" dirty="0">
                <a:solidFill>
                  <a:srgbClr val="C00000"/>
                </a:solidFill>
              </a:rPr>
              <a:t> </a:t>
            </a:r>
            <a:r>
              <a:rPr lang="en-US" sz="3000" dirty="0"/>
              <a:t>An </a:t>
            </a:r>
            <a:r>
              <a:rPr lang="en-US" sz="3000" i="1" dirty="0">
                <a:solidFill>
                  <a:srgbClr val="C00000"/>
                </a:solidFill>
              </a:rPr>
              <a:t>directed graph </a:t>
            </a:r>
            <a:r>
              <a:rPr lang="en-US" altLang="zh-CN" sz="3200" dirty="0"/>
              <a:t>(</a:t>
            </a:r>
            <a:r>
              <a:rPr lang="zh-CN" altLang="en-US" dirty="0"/>
              <a:t>有向</a:t>
            </a:r>
            <a:r>
              <a:rPr lang="zh-CN" altLang="en-US" sz="3200" dirty="0"/>
              <a:t>图</a:t>
            </a:r>
            <a:r>
              <a:rPr lang="en-US" altLang="zh-CN" sz="3200" dirty="0"/>
              <a:t>) </a:t>
            </a:r>
            <a:r>
              <a:rPr lang="en-US" sz="3000" dirty="0"/>
              <a:t>(or </a:t>
            </a:r>
            <a:r>
              <a:rPr lang="en-US" sz="3000" i="1" dirty="0">
                <a:solidFill>
                  <a:srgbClr val="C00000"/>
                </a:solidFill>
              </a:rPr>
              <a:t>digraph</a:t>
            </a:r>
            <a:r>
              <a:rPr lang="en-US" sz="3000" dirty="0"/>
              <a:t>) </a:t>
            </a:r>
            <a:r>
              <a:rPr lang="en-US" sz="3000" i="1" dirty="0">
                <a:solidFill>
                  <a:srgbClr val="7030A0"/>
                </a:solidFill>
              </a:rPr>
              <a:t>G = </a:t>
            </a:r>
            <a:r>
              <a:rPr lang="en-US" sz="3000" dirty="0">
                <a:solidFill>
                  <a:srgbClr val="7030A0"/>
                </a:solidFill>
              </a:rPr>
              <a:t>(</a:t>
            </a:r>
            <a:r>
              <a:rPr lang="en-US" sz="3000" i="1" dirty="0">
                <a:solidFill>
                  <a:srgbClr val="7030A0"/>
                </a:solidFill>
              </a:rPr>
              <a:t>V, E</a:t>
            </a:r>
            <a:r>
              <a:rPr lang="en-US" sz="3000" dirty="0">
                <a:solidFill>
                  <a:srgbClr val="7030A0"/>
                </a:solidFill>
              </a:rPr>
              <a:t>)</a:t>
            </a:r>
            <a:r>
              <a:rPr lang="en-US" sz="3000" i="1" dirty="0">
                <a:solidFill>
                  <a:srgbClr val="7030A0"/>
                </a:solidFill>
              </a:rPr>
              <a:t> </a:t>
            </a:r>
            <a:r>
              <a:rPr lang="en-US" sz="3000" dirty="0"/>
              <a:t>consists of </a:t>
            </a:r>
            <a:r>
              <a:rPr lang="en-US" sz="3000" i="1" dirty="0"/>
              <a:t> </a:t>
            </a:r>
            <a:r>
              <a:rPr lang="en-US" sz="3000" dirty="0"/>
              <a:t>a nonempty set </a:t>
            </a:r>
            <a:r>
              <a:rPr lang="en-US" sz="3000" i="1" dirty="0">
                <a:solidFill>
                  <a:srgbClr val="7030A0"/>
                </a:solidFill>
              </a:rPr>
              <a:t>V</a:t>
            </a:r>
            <a:r>
              <a:rPr lang="en-US" sz="3000" dirty="0"/>
              <a:t> of </a:t>
            </a:r>
            <a:r>
              <a:rPr lang="en-US" sz="3000" i="1" dirty="0"/>
              <a:t>vertices </a:t>
            </a:r>
            <a:r>
              <a:rPr lang="en-US" sz="3000" dirty="0"/>
              <a:t>(or </a:t>
            </a:r>
            <a:r>
              <a:rPr lang="en-US" sz="3000" i="1" dirty="0"/>
              <a:t>nodes</a:t>
            </a:r>
            <a:r>
              <a:rPr lang="en-US" sz="3000" dirty="0"/>
              <a:t>) and a set </a:t>
            </a:r>
            <a:r>
              <a:rPr lang="en-US" sz="3000" i="1" dirty="0">
                <a:solidFill>
                  <a:srgbClr val="7030A0"/>
                </a:solidFill>
              </a:rPr>
              <a:t>E</a:t>
            </a:r>
            <a:r>
              <a:rPr lang="en-US" sz="3000" dirty="0"/>
              <a:t> of </a:t>
            </a:r>
            <a:r>
              <a:rPr lang="en-US" sz="3000" i="1" dirty="0">
                <a:solidFill>
                  <a:srgbClr val="C00000"/>
                </a:solidFill>
              </a:rPr>
              <a:t>directed edges </a:t>
            </a:r>
            <a:r>
              <a:rPr lang="en-US" altLang="zh-CN" sz="3200" dirty="0"/>
              <a:t>(</a:t>
            </a:r>
            <a:r>
              <a:rPr lang="zh-CN" altLang="en-US" dirty="0"/>
              <a:t>有向边</a:t>
            </a:r>
            <a:r>
              <a:rPr lang="en-US" altLang="zh-CN" sz="3200" dirty="0"/>
              <a:t>) </a:t>
            </a:r>
            <a:r>
              <a:rPr lang="en-US" sz="3000" dirty="0"/>
              <a:t>(or </a:t>
            </a:r>
            <a:r>
              <a:rPr lang="en-US" sz="3000" i="1" dirty="0"/>
              <a:t>arcs </a:t>
            </a:r>
            <a:r>
              <a:rPr lang="zh-CN" altLang="en-US" sz="3000" dirty="0"/>
              <a:t>弧</a:t>
            </a:r>
            <a:r>
              <a:rPr lang="en-US" sz="3000" dirty="0"/>
              <a:t>)</a:t>
            </a:r>
            <a:r>
              <a:rPr lang="en-US" sz="3000" i="1" dirty="0"/>
              <a:t>. </a:t>
            </a:r>
            <a:r>
              <a:rPr lang="en-US" sz="3000" dirty="0"/>
              <a:t>Each edge is associated with an </a:t>
            </a:r>
            <a:r>
              <a:rPr lang="en-US" sz="3000" u="sng" dirty="0"/>
              <a:t>ordered pair of vertices</a:t>
            </a:r>
            <a:r>
              <a:rPr lang="en-US" sz="3000" dirty="0"/>
              <a:t>. The directed edge associated with the ordered pair </a:t>
            </a:r>
            <a:r>
              <a:rPr lang="en-US" sz="3000" dirty="0">
                <a:solidFill>
                  <a:srgbClr val="7030A0"/>
                </a:solidFill>
              </a:rPr>
              <a:t>(</a:t>
            </a:r>
            <a:r>
              <a:rPr lang="en-US" sz="3000" i="1" dirty="0" err="1">
                <a:solidFill>
                  <a:srgbClr val="7030A0"/>
                </a:solidFill>
              </a:rPr>
              <a:t>u</a:t>
            </a:r>
            <a:r>
              <a:rPr lang="en-US" sz="3000" dirty="0" err="1">
                <a:solidFill>
                  <a:srgbClr val="7030A0"/>
                </a:solidFill>
              </a:rPr>
              <a:t>,</a:t>
            </a:r>
            <a:r>
              <a:rPr lang="en-US" sz="3000" i="1" dirty="0" err="1">
                <a:solidFill>
                  <a:srgbClr val="7030A0"/>
                </a:solidFill>
              </a:rPr>
              <a:t>v</a:t>
            </a:r>
            <a:r>
              <a:rPr lang="en-US" sz="3000" dirty="0">
                <a:solidFill>
                  <a:srgbClr val="7030A0"/>
                </a:solidFill>
              </a:rPr>
              <a:t>) </a:t>
            </a:r>
            <a:r>
              <a:rPr lang="en-US" sz="3000" dirty="0"/>
              <a:t>is said to </a:t>
            </a:r>
            <a:r>
              <a:rPr lang="en-US" sz="3000" i="1" u="sng" dirty="0"/>
              <a:t>start at u</a:t>
            </a:r>
            <a:r>
              <a:rPr lang="en-US" sz="3000" u="sng" dirty="0"/>
              <a:t> and </a:t>
            </a:r>
            <a:r>
              <a:rPr lang="en-US" sz="3000" i="1" u="sng" dirty="0"/>
              <a:t>end at</a:t>
            </a:r>
            <a:r>
              <a:rPr lang="en-US" sz="3000" u="sng" dirty="0"/>
              <a:t> </a:t>
            </a:r>
            <a:r>
              <a:rPr lang="en-US" sz="3000" i="1" u="sng" dirty="0"/>
              <a:t>v</a:t>
            </a:r>
            <a:r>
              <a:rPr lang="en-US" sz="3000" dirty="0"/>
              <a:t>. </a:t>
            </a:r>
          </a:p>
          <a:p>
            <a:r>
              <a:rPr lang="en-US" sz="3000" b="1" dirty="0">
                <a:solidFill>
                  <a:schemeClr val="bg2"/>
                </a:solidFill>
              </a:rPr>
              <a:t>Remark</a:t>
            </a:r>
            <a:r>
              <a:rPr lang="en-US" sz="3000" dirty="0">
                <a:solidFill>
                  <a:schemeClr val="bg2"/>
                </a:solidFill>
              </a:rPr>
              <a:t>: </a:t>
            </a:r>
          </a:p>
          <a:p>
            <a:pPr lvl="1"/>
            <a:r>
              <a:rPr lang="en-US" sz="2600" dirty="0"/>
              <a:t>Graphs where the end points of an edge are not ordered are said to be </a:t>
            </a:r>
            <a:r>
              <a:rPr lang="en-US" sz="2600" i="1" dirty="0">
                <a:solidFill>
                  <a:srgbClr val="C00000"/>
                </a:solidFill>
              </a:rPr>
              <a:t>undirected graphs </a:t>
            </a:r>
            <a:r>
              <a:rPr lang="en-US" altLang="zh-CN" sz="2800" dirty="0"/>
              <a:t>(</a:t>
            </a:r>
            <a:r>
              <a:rPr lang="zh-CN" altLang="en-US" dirty="0"/>
              <a:t>无向</a:t>
            </a:r>
            <a:r>
              <a:rPr lang="zh-CN" altLang="en-US" sz="2800" dirty="0"/>
              <a:t>图</a:t>
            </a:r>
            <a:r>
              <a:rPr lang="en-US" altLang="zh-CN" sz="2800" dirty="0"/>
              <a:t>) </a:t>
            </a:r>
            <a:r>
              <a:rPr lang="en-US" sz="2600" dirty="0"/>
              <a:t>.</a:t>
            </a:r>
          </a:p>
        </p:txBody>
      </p:sp>
    </p:spTree>
    <p:extLst>
      <p:ext uri="{BB962C8B-B14F-4D97-AF65-F5344CB8AC3E}">
        <p14:creationId xmlns:p14="http://schemas.microsoft.com/office/powerpoint/2010/main" val="1191807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Necessary Conditions for Euler Circuits and Paths</a:t>
            </a:r>
          </a:p>
        </p:txBody>
      </p:sp>
      <p:sp>
        <p:nvSpPr>
          <p:cNvPr id="3" name="Content Placeholder 2"/>
          <p:cNvSpPr>
            <a:spLocks noGrp="1"/>
          </p:cNvSpPr>
          <p:nvPr>
            <p:ph idx="1"/>
          </p:nvPr>
        </p:nvSpPr>
        <p:spPr>
          <a:xfrm>
            <a:off x="533400" y="1066800"/>
            <a:ext cx="8280000" cy="5257800"/>
          </a:xfrm>
        </p:spPr>
        <p:txBody>
          <a:bodyPr/>
          <a:lstStyle/>
          <a:p>
            <a:pPr marL="342900" indent="-342900">
              <a:spcBef>
                <a:spcPts val="600"/>
              </a:spcBef>
              <a:buFont typeface="Arial" panose="020B0604020202020204" pitchFamily="34" charset="0"/>
              <a:buChar char="•"/>
            </a:pPr>
            <a:r>
              <a:rPr lang="en-US" sz="2200" dirty="0"/>
              <a:t>An Euler circuit begins with a vertex </a:t>
            </a:r>
            <a:r>
              <a:rPr lang="en-US" sz="2200" i="1" dirty="0"/>
              <a:t>a</a:t>
            </a:r>
            <a:r>
              <a:rPr lang="en-US" sz="2200" dirty="0"/>
              <a:t> and continues with an edge incident with </a:t>
            </a:r>
            <a:r>
              <a:rPr lang="en-US" sz="2200" i="1" dirty="0"/>
              <a:t>a</a:t>
            </a:r>
            <a:r>
              <a:rPr lang="en-US" sz="2200" dirty="0"/>
              <a:t>, say {</a:t>
            </a:r>
            <a:r>
              <a:rPr lang="en-US" sz="2200" i="1" dirty="0"/>
              <a:t>a</a:t>
            </a:r>
            <a:r>
              <a:rPr lang="en-US" sz="2200" dirty="0"/>
              <a:t>, </a:t>
            </a:r>
            <a:r>
              <a:rPr lang="en-US" sz="2200" i="1" dirty="0"/>
              <a:t>b</a:t>
            </a:r>
            <a:r>
              <a:rPr lang="en-US" sz="2200" dirty="0"/>
              <a:t>}. The edge {</a:t>
            </a:r>
            <a:r>
              <a:rPr lang="en-US" sz="2200" i="1" dirty="0"/>
              <a:t>a</a:t>
            </a:r>
            <a:r>
              <a:rPr lang="en-US" sz="2200" dirty="0"/>
              <a:t>, </a:t>
            </a:r>
            <a:r>
              <a:rPr lang="en-US" sz="2200" i="1" dirty="0"/>
              <a:t>b</a:t>
            </a:r>
            <a:r>
              <a:rPr lang="en-US" sz="2200" dirty="0"/>
              <a:t>} contributes one to deg(</a:t>
            </a:r>
            <a:r>
              <a:rPr lang="en-US" sz="2200" i="1" dirty="0"/>
              <a:t>a</a:t>
            </a:r>
            <a:r>
              <a:rPr lang="en-US" sz="2200" dirty="0"/>
              <a:t>). Each time the circuit passes through a vertex it contributes two to the vertex’s degree. Finally, the circuit terminates where it started, contributing one to deg(</a:t>
            </a:r>
            <a:r>
              <a:rPr lang="en-US" sz="2200" i="1" dirty="0"/>
              <a:t>a</a:t>
            </a:r>
            <a:r>
              <a:rPr lang="en-US" sz="2200" dirty="0"/>
              <a:t>). Therefore </a:t>
            </a:r>
            <a:r>
              <a:rPr lang="en-US" sz="2200" u="sng" dirty="0" err="1"/>
              <a:t>deg</a:t>
            </a:r>
            <a:r>
              <a:rPr lang="en-US" sz="2200" u="sng" dirty="0"/>
              <a:t>(</a:t>
            </a:r>
            <a:r>
              <a:rPr lang="en-US" sz="2200" i="1" u="sng" dirty="0"/>
              <a:t>a</a:t>
            </a:r>
            <a:r>
              <a:rPr lang="en-US" sz="2200" u="sng" dirty="0"/>
              <a:t>) must be even</a:t>
            </a:r>
            <a:r>
              <a:rPr lang="en-US" sz="2200" dirty="0"/>
              <a:t>.</a:t>
            </a:r>
          </a:p>
          <a:p>
            <a:pPr marL="342900" indent="-342900">
              <a:spcBef>
                <a:spcPts val="600"/>
              </a:spcBef>
              <a:buFont typeface="Arial" panose="020B0604020202020204" pitchFamily="34" charset="0"/>
              <a:buChar char="•"/>
            </a:pPr>
            <a:r>
              <a:rPr lang="en-US" sz="2200" dirty="0"/>
              <a:t>We conclude that the </a:t>
            </a:r>
            <a:r>
              <a:rPr lang="en-US" sz="2200" u="sng" dirty="0"/>
              <a:t>degree of every other vertex must also be even</a:t>
            </a:r>
            <a:r>
              <a:rPr lang="en-US" sz="2200" dirty="0"/>
              <a:t>.</a:t>
            </a:r>
          </a:p>
          <a:p>
            <a:pPr marL="342900" indent="-342900">
              <a:spcBef>
                <a:spcPts val="600"/>
              </a:spcBef>
              <a:buFont typeface="Arial" panose="020B0604020202020204" pitchFamily="34" charset="0"/>
              <a:buChar char="•"/>
            </a:pPr>
            <a:r>
              <a:rPr lang="en-US" sz="2200" dirty="0"/>
              <a:t>By the same reasoning, we see that the initial vertex and the final vertex of an Euler path have odd degree, while every other vertex has even degree. So, </a:t>
            </a:r>
            <a:r>
              <a:rPr lang="en-US" sz="2200" u="sng" dirty="0"/>
              <a:t>a graph with an Euler path has exactly two vertices of odd degree</a:t>
            </a:r>
            <a:r>
              <a:rPr lang="en-US" sz="2200" dirty="0"/>
              <a:t>.</a:t>
            </a:r>
          </a:p>
          <a:p>
            <a:pPr marL="342900" indent="-342900">
              <a:spcBef>
                <a:spcPts val="600"/>
              </a:spcBef>
              <a:buFont typeface="Arial" panose="020B0604020202020204" pitchFamily="34" charset="0"/>
              <a:buChar char="•"/>
            </a:pPr>
            <a:r>
              <a:rPr lang="en-US" sz="2200" dirty="0"/>
              <a:t>In the next slide we will show that these necessary conditions are also sufficient conditions.</a:t>
            </a:r>
          </a:p>
        </p:txBody>
      </p:sp>
    </p:spTree>
    <p:extLst>
      <p:ext uri="{BB962C8B-B14F-4D97-AF65-F5344CB8AC3E}">
        <p14:creationId xmlns:p14="http://schemas.microsoft.com/office/powerpoint/2010/main" val="24596948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Sufficient Conditions for Euler Circuits and Paths</a:t>
            </a:r>
            <a:endParaRPr lang="en-IN" sz="1200" dirty="0"/>
          </a:p>
        </p:txBody>
      </p:sp>
      <p:sp>
        <p:nvSpPr>
          <p:cNvPr id="3" name="Content Placeholder 2"/>
          <p:cNvSpPr>
            <a:spLocks noGrp="1"/>
          </p:cNvSpPr>
          <p:nvPr>
            <p:ph idx="1"/>
          </p:nvPr>
        </p:nvSpPr>
        <p:spPr>
          <a:xfrm>
            <a:off x="457200" y="1295400"/>
            <a:ext cx="8229600" cy="1219200"/>
          </a:xfrm>
        </p:spPr>
        <p:txBody>
          <a:bodyPr/>
          <a:lstStyle/>
          <a:p>
            <a:r>
              <a:rPr lang="en-US" sz="1800" dirty="0"/>
              <a:t>Suppose that </a:t>
            </a:r>
            <a:r>
              <a:rPr lang="en-US" sz="1800" i="1" dirty="0">
                <a:solidFill>
                  <a:schemeClr val="bg2"/>
                </a:solidFill>
              </a:rPr>
              <a:t>G</a:t>
            </a:r>
            <a:r>
              <a:rPr lang="en-US" sz="1800" dirty="0"/>
              <a:t> is a connected multigraph with ≥ </a:t>
            </a:r>
            <a:r>
              <a:rPr lang="en-US" sz="1800" dirty="0">
                <a:ea typeface="Cambria Math" pitchFamily="18" charset="0"/>
              </a:rPr>
              <a:t>2</a:t>
            </a:r>
            <a:r>
              <a:rPr lang="en-US" sz="1800" dirty="0"/>
              <a:t> vertices, all of even degree.</a:t>
            </a:r>
            <a:br>
              <a:rPr lang="en-US" sz="1800" dirty="0"/>
            </a:br>
            <a:r>
              <a:rPr lang="en-US" sz="1800" dirty="0"/>
              <a:t>Let </a:t>
            </a:r>
            <a:r>
              <a:rPr lang="en-US" sz="1800" i="1" dirty="0"/>
              <a:t>x</a:t>
            </a:r>
            <a:r>
              <a:rPr lang="en-US" sz="1800" baseline="-25000" dirty="0">
                <a:ea typeface="Cambria Math" pitchFamily="18" charset="0"/>
              </a:rPr>
              <a:t>0</a:t>
            </a:r>
            <a:r>
              <a:rPr lang="en-US" sz="1800" dirty="0"/>
              <a:t> = </a:t>
            </a:r>
            <a:r>
              <a:rPr lang="en-US" sz="1800" i="1" dirty="0"/>
              <a:t>a</a:t>
            </a:r>
            <a:r>
              <a:rPr lang="en-US" sz="1800" dirty="0"/>
              <a:t> be a vertex of even degree. Choose an edge {</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 incident with </a:t>
            </a:r>
            <a:r>
              <a:rPr lang="en-US" sz="1800" i="1" dirty="0">
                <a:ea typeface="Cambria Math" pitchFamily="18" charset="0"/>
              </a:rPr>
              <a:t>a</a:t>
            </a:r>
            <a:r>
              <a:rPr lang="en-US" sz="1800" dirty="0">
                <a:ea typeface="Cambria Math" pitchFamily="18" charset="0"/>
              </a:rPr>
              <a:t> and proceed to build a simple path </a:t>
            </a:r>
            <a:r>
              <a:rPr lang="en-US" sz="1800" dirty="0"/>
              <a:t>{</a:t>
            </a:r>
            <a:r>
              <a:rPr lang="en-US" sz="1800" i="1" dirty="0"/>
              <a:t>x</a:t>
            </a:r>
            <a:r>
              <a:rPr lang="en-US" sz="1800" baseline="-25000" dirty="0">
                <a:ea typeface="Cambria Math" pitchFamily="18" charset="0"/>
              </a:rPr>
              <a:t>0</a:t>
            </a:r>
            <a:r>
              <a:rPr lang="en-US" sz="1800" dirty="0">
                <a:ea typeface="Cambria Math" pitchFamily="18" charset="0"/>
              </a:rPr>
              <a:t>,</a:t>
            </a:r>
            <a:r>
              <a:rPr lang="en-US" sz="1800" i="1" dirty="0"/>
              <a:t> x</a:t>
            </a:r>
            <a:r>
              <a:rPr lang="en-US" sz="1800" baseline="-25000" dirty="0">
                <a:ea typeface="Cambria Math" pitchFamily="18" charset="0"/>
              </a:rPr>
              <a:t>1</a:t>
            </a:r>
            <a:r>
              <a:rPr lang="en-US" sz="1800" dirty="0">
                <a:ea typeface="Cambria Math" pitchFamily="18" charset="0"/>
              </a:rPr>
              <a:t>},</a:t>
            </a:r>
            <a:r>
              <a:rPr lang="en-US" sz="1800" dirty="0"/>
              <a:t> {</a:t>
            </a:r>
            <a:r>
              <a:rPr lang="en-US" sz="1800" i="1" dirty="0"/>
              <a:t>x</a:t>
            </a:r>
            <a:r>
              <a:rPr lang="en-US" sz="1800" baseline="-25000" dirty="0">
                <a:ea typeface="Cambria Math" pitchFamily="18" charset="0"/>
              </a:rPr>
              <a:t>1</a:t>
            </a:r>
            <a:r>
              <a:rPr lang="en-US" sz="1800" dirty="0">
                <a:ea typeface="Cambria Math" pitchFamily="18" charset="0"/>
              </a:rPr>
              <a:t>,</a:t>
            </a:r>
            <a:r>
              <a:rPr lang="en-US" sz="1800" i="1" dirty="0"/>
              <a:t> x</a:t>
            </a:r>
            <a:r>
              <a:rPr lang="en-US" sz="1800" baseline="-25000" dirty="0">
                <a:ea typeface="Cambria Math" pitchFamily="18" charset="0"/>
              </a:rPr>
              <a:t>2</a:t>
            </a:r>
            <a:r>
              <a:rPr lang="en-US" sz="1800" dirty="0">
                <a:ea typeface="Cambria Math" pitchFamily="18" charset="0"/>
              </a:rPr>
              <a:t>}, …, </a:t>
            </a:r>
            <a:r>
              <a:rPr lang="en-US" sz="1800" dirty="0"/>
              <a:t>{</a:t>
            </a:r>
            <a:r>
              <a:rPr lang="en-US" sz="1800" i="1" dirty="0"/>
              <a:t>x</a:t>
            </a:r>
            <a:r>
              <a:rPr lang="en-US" sz="1800" i="1" baseline="-25000" dirty="0">
                <a:ea typeface="Cambria Math" pitchFamily="18" charset="0"/>
              </a:rPr>
              <a:t>n</a:t>
            </a:r>
            <a:r>
              <a:rPr lang="en-US" sz="1800" baseline="-25000" dirty="0">
                <a:ea typeface="Cambria Math" pitchFamily="18" charset="0"/>
              </a:rPr>
              <a:t>-1</a:t>
            </a:r>
            <a:r>
              <a:rPr lang="en-US" sz="1800" dirty="0">
                <a:ea typeface="Cambria Math" pitchFamily="18" charset="0"/>
              </a:rPr>
              <a:t>,</a:t>
            </a:r>
            <a:r>
              <a:rPr lang="en-US" sz="1800" i="1" dirty="0"/>
              <a:t> </a:t>
            </a:r>
            <a:r>
              <a:rPr lang="en-US" sz="1800" i="1" dirty="0" err="1"/>
              <a:t>x</a:t>
            </a:r>
            <a:r>
              <a:rPr lang="en-US" sz="1800" i="1" baseline="-25000" dirty="0" err="1">
                <a:ea typeface="Cambria Math" pitchFamily="18" charset="0"/>
              </a:rPr>
              <a:t>n</a:t>
            </a:r>
            <a:r>
              <a:rPr lang="en-US" sz="1800" dirty="0">
                <a:ea typeface="Cambria Math" pitchFamily="18" charset="0"/>
              </a:rPr>
              <a:t>} by adding edges one by one  until another edge can not be added.</a:t>
            </a:r>
          </a:p>
        </p:txBody>
      </p:sp>
      <p:sp>
        <p:nvSpPr>
          <p:cNvPr id="4" name="Content Placeholder 3"/>
          <p:cNvSpPr>
            <a:spLocks noGrp="1"/>
          </p:cNvSpPr>
          <p:nvPr>
            <p:ph idx="13"/>
          </p:nvPr>
        </p:nvSpPr>
        <p:spPr>
          <a:xfrm>
            <a:off x="457200" y="2590800"/>
            <a:ext cx="4114800" cy="936000"/>
          </a:xfrm>
          <a:ln w="19050">
            <a:solidFill>
              <a:srgbClr val="04617B"/>
            </a:solidFill>
          </a:ln>
        </p:spPr>
        <p:txBody>
          <a:bodyPr/>
          <a:lstStyle/>
          <a:p>
            <a:r>
              <a:rPr lang="en-US" sz="1800" dirty="0">
                <a:ea typeface="Cambria Math" pitchFamily="18" charset="0"/>
              </a:rPr>
              <a:t>We illustrate this idea in the graph </a:t>
            </a:r>
            <a:r>
              <a:rPr lang="en-US" sz="1800" i="1" dirty="0">
                <a:solidFill>
                  <a:schemeClr val="bg2"/>
                </a:solidFill>
                <a:ea typeface="Cambria Math" pitchFamily="18" charset="0"/>
              </a:rPr>
              <a:t>G</a:t>
            </a:r>
            <a:r>
              <a:rPr lang="en-US" sz="1800" dirty="0">
                <a:ea typeface="Cambria Math" pitchFamily="18" charset="0"/>
              </a:rPr>
              <a:t> here. We begin at </a:t>
            </a:r>
            <a:r>
              <a:rPr lang="en-US" sz="1800" i="1" dirty="0">
                <a:ea typeface="Cambria Math" pitchFamily="18" charset="0"/>
              </a:rPr>
              <a:t>a</a:t>
            </a:r>
            <a:r>
              <a:rPr lang="en-US" sz="1800" dirty="0">
                <a:ea typeface="Cambria Math" pitchFamily="18" charset="0"/>
              </a:rPr>
              <a:t> and choose the edges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f,</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b</a:t>
            </a:r>
            <a:r>
              <a:rPr lang="en-US" sz="1800" dirty="0">
                <a:ea typeface="Cambria Math" pitchFamily="18" charset="0"/>
              </a:rPr>
              <a:t>}, and {</a:t>
            </a:r>
            <a:r>
              <a:rPr lang="en-US" sz="1800" i="1" dirty="0">
                <a:ea typeface="Cambria Math" pitchFamily="18" charset="0"/>
              </a:rPr>
              <a:t>b</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in succession.</a:t>
            </a:r>
          </a:p>
        </p:txBody>
      </p:sp>
      <p:sp>
        <p:nvSpPr>
          <p:cNvPr id="5" name="Content Placeholder 4"/>
          <p:cNvSpPr>
            <a:spLocks noGrp="1"/>
          </p:cNvSpPr>
          <p:nvPr>
            <p:ph idx="14"/>
          </p:nvPr>
        </p:nvSpPr>
        <p:spPr>
          <a:xfrm>
            <a:off x="457200" y="3810000"/>
            <a:ext cx="8229600" cy="1828800"/>
          </a:xfrm>
        </p:spPr>
        <p:txBody>
          <a:bodyPr/>
          <a:lstStyle/>
          <a:p>
            <a:pPr>
              <a:spcBef>
                <a:spcPts val="0"/>
              </a:spcBef>
            </a:pPr>
            <a:r>
              <a:rPr lang="en-US" sz="1800" dirty="0">
                <a:ea typeface="Cambria Math" pitchFamily="18" charset="0"/>
              </a:rPr>
              <a:t>Th</a:t>
            </a:r>
            <a:r>
              <a:rPr lang="en-US" altLang="zh-CN" sz="1800" dirty="0">
                <a:ea typeface="Cambria Math" pitchFamily="18" charset="0"/>
              </a:rPr>
              <a:t>is</a:t>
            </a:r>
            <a:r>
              <a:rPr lang="en-US" sz="1800" dirty="0">
                <a:ea typeface="Cambria Math" pitchFamily="18" charset="0"/>
              </a:rPr>
              <a:t> path </a:t>
            </a:r>
            <a:r>
              <a:rPr lang="en-US" sz="1800" dirty="0">
                <a:solidFill>
                  <a:schemeClr val="bg2"/>
                </a:solidFill>
                <a:ea typeface="Cambria Math" pitchFamily="18" charset="0"/>
              </a:rPr>
              <a:t>begins at </a:t>
            </a:r>
            <a:r>
              <a:rPr lang="en-US" sz="1800" i="1" dirty="0">
                <a:solidFill>
                  <a:schemeClr val="bg2"/>
                </a:solidFill>
                <a:ea typeface="Cambria Math" pitchFamily="18" charset="0"/>
              </a:rPr>
              <a:t>a</a:t>
            </a:r>
            <a:r>
              <a:rPr lang="en-US" sz="1800" dirty="0">
                <a:solidFill>
                  <a:schemeClr val="bg2"/>
                </a:solidFill>
                <a:ea typeface="Cambria Math" pitchFamily="18" charset="0"/>
              </a:rPr>
              <a:t> </a:t>
            </a:r>
            <a:r>
              <a:rPr lang="en-US" sz="1800" dirty="0">
                <a:ea typeface="Cambria Math" pitchFamily="18" charset="0"/>
              </a:rPr>
              <a:t>with an edge of the form {</a:t>
            </a:r>
            <a:r>
              <a:rPr lang="en-US" sz="1800" i="1" dirty="0">
                <a:ea typeface="Cambria Math" pitchFamily="18" charset="0"/>
              </a:rPr>
              <a:t>a</a:t>
            </a:r>
            <a:r>
              <a:rPr lang="en-US" sz="1800" dirty="0">
                <a:ea typeface="Cambria Math" pitchFamily="18" charset="0"/>
              </a:rPr>
              <a:t>, </a:t>
            </a:r>
            <a:r>
              <a:rPr lang="en-US" sz="1800" i="1" dirty="0">
                <a:ea typeface="Cambria Math" pitchFamily="18" charset="0"/>
              </a:rPr>
              <a:t>x</a:t>
            </a:r>
            <a:r>
              <a:rPr lang="en-US" sz="1800" dirty="0">
                <a:ea typeface="Cambria Math" pitchFamily="18" charset="0"/>
              </a:rPr>
              <a:t>}; we show that </a:t>
            </a:r>
            <a:r>
              <a:rPr lang="en-US" sz="1800" dirty="0">
                <a:solidFill>
                  <a:schemeClr val="bg2"/>
                </a:solidFill>
                <a:ea typeface="Cambria Math" pitchFamily="18" charset="0"/>
              </a:rPr>
              <a:t>it must terminate at </a:t>
            </a:r>
            <a:r>
              <a:rPr lang="en-US" sz="1800" i="1" dirty="0">
                <a:solidFill>
                  <a:schemeClr val="bg2"/>
                </a:solidFill>
                <a:ea typeface="Cambria Math" pitchFamily="18" charset="0"/>
              </a:rPr>
              <a:t>a</a:t>
            </a:r>
            <a:r>
              <a:rPr lang="en-US" sz="1800" dirty="0">
                <a:solidFill>
                  <a:schemeClr val="bg2"/>
                </a:solidFill>
                <a:ea typeface="Cambria Math" pitchFamily="18" charset="0"/>
              </a:rPr>
              <a:t> </a:t>
            </a:r>
            <a:r>
              <a:rPr lang="en-US" sz="1800" dirty="0">
                <a:ea typeface="Cambria Math" pitchFamily="18" charset="0"/>
              </a:rPr>
              <a:t>with an edge of the form {</a:t>
            </a:r>
            <a:r>
              <a:rPr lang="en-US" sz="1800" i="1" dirty="0">
                <a:ea typeface="Cambria Math" pitchFamily="18" charset="0"/>
              </a:rPr>
              <a:t>y</a:t>
            </a:r>
            <a:r>
              <a:rPr lang="en-US" sz="1800" dirty="0">
                <a:ea typeface="Cambria Math" pitchFamily="18" charset="0"/>
              </a:rPr>
              <a:t>, </a:t>
            </a:r>
            <a:r>
              <a:rPr lang="en-US" sz="1800" i="1" dirty="0">
                <a:ea typeface="Cambria Math" pitchFamily="18" charset="0"/>
              </a:rPr>
              <a:t>a</a:t>
            </a:r>
            <a:r>
              <a:rPr lang="en-US" sz="1800" dirty="0">
                <a:ea typeface="Cambria Math" pitchFamily="18" charset="0"/>
              </a:rPr>
              <a:t>}. Since each vertex has an even degree, there must be an even number of edges incident with this vertex. Hence, every time we enter a vertex other than </a:t>
            </a:r>
            <a:r>
              <a:rPr lang="en-US" sz="1800" i="1" dirty="0">
                <a:ea typeface="Cambria Math" pitchFamily="18" charset="0"/>
              </a:rPr>
              <a:t>a</a:t>
            </a:r>
            <a:r>
              <a:rPr lang="en-US" sz="1800" dirty="0">
                <a:ea typeface="Cambria Math" pitchFamily="18" charset="0"/>
              </a:rPr>
              <a:t>, we can leave it. Therefore, the path can only end at </a:t>
            </a:r>
            <a:r>
              <a:rPr lang="en-US" sz="1800" i="1" dirty="0">
                <a:ea typeface="Cambria Math" pitchFamily="18" charset="0"/>
              </a:rPr>
              <a:t>a</a:t>
            </a:r>
            <a:r>
              <a:rPr lang="en-US" sz="1800" dirty="0">
                <a:ea typeface="Cambria Math" pitchFamily="18" charset="0"/>
              </a:rPr>
              <a:t>.</a:t>
            </a:r>
          </a:p>
          <a:p>
            <a:pPr>
              <a:spcBef>
                <a:spcPts val="0"/>
              </a:spcBef>
            </a:pPr>
            <a:r>
              <a:rPr lang="en-US" sz="1800" dirty="0">
                <a:ea typeface="Cambria Math" pitchFamily="18" charset="0"/>
              </a:rPr>
              <a:t>If all of the edges have been used, an Euler circuit has been constructed. Otherwise, consider the subgraph </a:t>
            </a:r>
            <a:r>
              <a:rPr lang="en-US" sz="1800" i="1" dirty="0">
                <a:ea typeface="Cambria Math" pitchFamily="18" charset="0"/>
              </a:rPr>
              <a:t>H</a:t>
            </a:r>
            <a:r>
              <a:rPr lang="en-US" sz="1800" dirty="0">
                <a:ea typeface="Cambria Math" pitchFamily="18" charset="0"/>
              </a:rPr>
              <a:t> obtained from </a:t>
            </a:r>
            <a:r>
              <a:rPr lang="en-US" sz="1800" i="1" dirty="0">
                <a:ea typeface="Cambria Math" pitchFamily="18" charset="0"/>
              </a:rPr>
              <a:t>G</a:t>
            </a:r>
            <a:r>
              <a:rPr lang="en-US" sz="1800" dirty="0">
                <a:ea typeface="Cambria Math" pitchFamily="18" charset="0"/>
              </a:rPr>
              <a:t> by deleting the edges already used.</a:t>
            </a:r>
            <a:endParaRPr lang="en-IN" sz="1800" dirty="0"/>
          </a:p>
        </p:txBody>
      </p:sp>
      <p:sp>
        <p:nvSpPr>
          <p:cNvPr id="6" name="Content Placeholder 5"/>
          <p:cNvSpPr>
            <a:spLocks noGrp="1"/>
          </p:cNvSpPr>
          <p:nvPr>
            <p:ph idx="15"/>
          </p:nvPr>
        </p:nvSpPr>
        <p:spPr>
          <a:xfrm>
            <a:off x="457200" y="5745480"/>
            <a:ext cx="3200400" cy="655320"/>
          </a:xfrm>
          <a:ln w="19050">
            <a:solidFill>
              <a:srgbClr val="04617B"/>
            </a:solidFill>
          </a:ln>
        </p:spPr>
        <p:txBody>
          <a:bodyPr/>
          <a:lstStyle/>
          <a:p>
            <a:r>
              <a:rPr lang="en-US" sz="1800" dirty="0">
                <a:ea typeface="Cambria Math" pitchFamily="18" charset="0"/>
              </a:rPr>
              <a:t>In the example </a:t>
            </a:r>
            <a:r>
              <a:rPr lang="en-US" sz="1800" i="1" dirty="0">
                <a:solidFill>
                  <a:schemeClr val="bg2"/>
                </a:solidFill>
                <a:ea typeface="Cambria Math" pitchFamily="18" charset="0"/>
              </a:rPr>
              <a:t>H</a:t>
            </a:r>
            <a:r>
              <a:rPr lang="en-US" sz="1800" dirty="0">
                <a:ea typeface="Cambria Math" pitchFamily="18" charset="0"/>
              </a:rPr>
              <a:t> consists of the vertices  </a:t>
            </a:r>
            <a:r>
              <a:rPr lang="en-US" sz="1800" i="1" dirty="0">
                <a:ea typeface="Cambria Math" pitchFamily="18" charset="0"/>
              </a:rPr>
              <a:t>c</a:t>
            </a:r>
            <a:r>
              <a:rPr lang="en-US" sz="1800" dirty="0">
                <a:ea typeface="Cambria Math" pitchFamily="18" charset="0"/>
              </a:rPr>
              <a:t>, </a:t>
            </a:r>
            <a:r>
              <a:rPr lang="en-US" sz="1800" i="1" dirty="0">
                <a:ea typeface="Cambria Math" pitchFamily="18" charset="0"/>
              </a:rPr>
              <a:t>d</a:t>
            </a:r>
            <a:r>
              <a:rPr lang="en-US" sz="1800" dirty="0">
                <a:ea typeface="Cambria Math" pitchFamily="18" charset="0"/>
              </a:rPr>
              <a:t>, </a:t>
            </a:r>
            <a:r>
              <a:rPr lang="en-US" sz="1800" i="1" dirty="0">
                <a:ea typeface="Cambria Math" pitchFamily="18" charset="0"/>
              </a:rPr>
              <a:t>e</a:t>
            </a:r>
            <a:r>
              <a:rPr lang="en-US" sz="1800" dirty="0">
                <a:ea typeface="Cambria Math" pitchFamily="18" charset="0"/>
              </a:rPr>
              <a:t>.</a:t>
            </a:r>
          </a:p>
        </p:txBody>
      </p:sp>
      <p:pic>
        <p:nvPicPr>
          <p:cNvPr id="11" name="Picture 6" descr="Two graphs, G and H."/>
          <p:cNvPicPr>
            <a:picLocks noGrp="1" noChangeAspect="1" noChangeArrowheads="1"/>
          </p:cNvPicPr>
          <p:nvPr>
            <p:ph idx="16"/>
          </p:nvPr>
        </p:nvPicPr>
        <p:blipFill>
          <a:blip r:embed="rId2">
            <a:extLst>
              <a:ext uri="{28A0092B-C50C-407E-A947-70E740481C1C}">
                <a14:useLocalDpi xmlns:a14="http://schemas.microsoft.com/office/drawing/2010/main" val="0"/>
              </a:ext>
            </a:extLst>
          </a:blip>
          <a:stretch>
            <a:fillRect/>
          </a:stretch>
        </p:blipFill>
        <p:spPr bwMode="auto">
          <a:xfrm>
            <a:off x="5943600" y="2304909"/>
            <a:ext cx="2448000" cy="146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336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600" dirty="0"/>
              <a:t>Sufficient Conditions for Euler Circuits and Paths</a:t>
            </a:r>
            <a:endParaRPr lang="en-IN" sz="1200" dirty="0"/>
          </a:p>
        </p:txBody>
      </p:sp>
      <p:sp>
        <p:nvSpPr>
          <p:cNvPr id="3" name="Content Placeholder 2"/>
          <p:cNvSpPr>
            <a:spLocks noGrp="1"/>
          </p:cNvSpPr>
          <p:nvPr>
            <p:ph idx="1"/>
          </p:nvPr>
        </p:nvSpPr>
        <p:spPr>
          <a:xfrm>
            <a:off x="457200" y="1295400"/>
            <a:ext cx="5410200" cy="731520"/>
          </a:xfrm>
        </p:spPr>
        <p:txBody>
          <a:bodyPr/>
          <a:lstStyle/>
          <a:p>
            <a:r>
              <a:rPr lang="en-US" sz="1800" dirty="0">
                <a:ea typeface="Cambria Math" pitchFamily="18" charset="0"/>
              </a:rPr>
              <a:t>Because </a:t>
            </a:r>
            <a:r>
              <a:rPr lang="en-US" sz="1800" i="1" dirty="0">
                <a:solidFill>
                  <a:schemeClr val="bg2"/>
                </a:solidFill>
                <a:ea typeface="Cambria Math" pitchFamily="18" charset="0"/>
              </a:rPr>
              <a:t>G</a:t>
            </a:r>
            <a:r>
              <a:rPr lang="en-US" sz="1800" dirty="0">
                <a:ea typeface="Cambria Math" pitchFamily="18" charset="0"/>
              </a:rPr>
              <a:t> is connected, </a:t>
            </a:r>
            <a:r>
              <a:rPr lang="en-US" sz="1800" i="1" dirty="0">
                <a:solidFill>
                  <a:schemeClr val="bg2"/>
                </a:solidFill>
                <a:ea typeface="Cambria Math" pitchFamily="18" charset="0"/>
              </a:rPr>
              <a:t>H</a:t>
            </a:r>
            <a:r>
              <a:rPr lang="en-US" sz="1800" dirty="0">
                <a:ea typeface="Cambria Math" pitchFamily="18" charset="0"/>
              </a:rPr>
              <a:t> must have at least one vertex</a:t>
            </a:r>
            <a:br>
              <a:rPr lang="en-US" sz="1800" dirty="0">
                <a:ea typeface="Cambria Math" pitchFamily="18" charset="0"/>
              </a:rPr>
            </a:br>
            <a:r>
              <a:rPr lang="en-US" sz="1800" dirty="0">
                <a:ea typeface="Cambria Math" pitchFamily="18" charset="0"/>
              </a:rPr>
              <a:t>in common with the circuit that has been deleted.</a:t>
            </a:r>
          </a:p>
        </p:txBody>
      </p:sp>
      <p:sp>
        <p:nvSpPr>
          <p:cNvPr id="4" name="Content Placeholder 3"/>
          <p:cNvSpPr>
            <a:spLocks noGrp="1"/>
          </p:cNvSpPr>
          <p:nvPr>
            <p:ph idx="13"/>
          </p:nvPr>
        </p:nvSpPr>
        <p:spPr>
          <a:xfrm>
            <a:off x="609600" y="2362200"/>
            <a:ext cx="3048000" cy="411480"/>
          </a:xfrm>
          <a:ln w="19050">
            <a:solidFill>
              <a:srgbClr val="04617B"/>
            </a:solidFill>
          </a:ln>
        </p:spPr>
        <p:txBody>
          <a:bodyPr/>
          <a:lstStyle/>
          <a:p>
            <a:r>
              <a:rPr lang="en-US" sz="1800" dirty="0">
                <a:ea typeface="Cambria Math" pitchFamily="18" charset="0"/>
              </a:rPr>
              <a:t>In the example, the vertex is </a:t>
            </a:r>
            <a:r>
              <a:rPr lang="en-US" sz="1800" i="1" dirty="0">
                <a:ea typeface="Cambria Math" pitchFamily="18" charset="0"/>
              </a:rPr>
              <a:t>c.</a:t>
            </a:r>
            <a:endParaRPr lang="en-US" sz="1800" dirty="0"/>
          </a:p>
        </p:txBody>
      </p:sp>
      <p:sp>
        <p:nvSpPr>
          <p:cNvPr id="5" name="Content Placeholder 4"/>
          <p:cNvSpPr>
            <a:spLocks noGrp="1"/>
          </p:cNvSpPr>
          <p:nvPr>
            <p:ph idx="14"/>
          </p:nvPr>
        </p:nvSpPr>
        <p:spPr>
          <a:xfrm>
            <a:off x="457200" y="3048000"/>
            <a:ext cx="8229600" cy="1181382"/>
          </a:xfrm>
        </p:spPr>
        <p:txBody>
          <a:bodyPr/>
          <a:lstStyle/>
          <a:p>
            <a:r>
              <a:rPr lang="en-US" sz="1800" dirty="0">
                <a:ea typeface="Cambria Math" pitchFamily="18" charset="0"/>
              </a:rPr>
              <a:t>Every vertex in </a:t>
            </a:r>
            <a:r>
              <a:rPr lang="en-US" sz="1800" i="1" dirty="0">
                <a:solidFill>
                  <a:schemeClr val="bg2"/>
                </a:solidFill>
                <a:ea typeface="Cambria Math" pitchFamily="18" charset="0"/>
              </a:rPr>
              <a:t>H</a:t>
            </a:r>
            <a:r>
              <a:rPr lang="en-US" sz="1800" dirty="0">
                <a:ea typeface="Cambria Math" pitchFamily="18" charset="0"/>
              </a:rPr>
              <a:t> must have even degree because all the vertices in </a:t>
            </a:r>
            <a:r>
              <a:rPr lang="en-US" sz="1800" i="1" dirty="0">
                <a:ea typeface="Cambria Math" pitchFamily="18" charset="0"/>
              </a:rPr>
              <a:t>G</a:t>
            </a:r>
            <a:r>
              <a:rPr lang="en-US" sz="1800" dirty="0">
                <a:ea typeface="Cambria Math"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p>
        </p:txBody>
      </p:sp>
      <p:sp>
        <p:nvSpPr>
          <p:cNvPr id="6" name="Content Placeholder 5"/>
          <p:cNvSpPr>
            <a:spLocks noGrp="1"/>
          </p:cNvSpPr>
          <p:nvPr>
            <p:ph idx="15"/>
          </p:nvPr>
        </p:nvSpPr>
        <p:spPr>
          <a:xfrm>
            <a:off x="457200" y="4419600"/>
            <a:ext cx="4114800" cy="648000"/>
          </a:xfrm>
          <a:ln w="19050">
            <a:solidFill>
              <a:srgbClr val="04617B"/>
            </a:solidFill>
          </a:ln>
        </p:spPr>
        <p:txBody>
          <a:bodyPr/>
          <a:lstStyle/>
          <a:p>
            <a:r>
              <a:rPr lang="en-US" sz="1800" dirty="0">
                <a:ea typeface="Cambria Math" pitchFamily="18" charset="0"/>
              </a:rPr>
              <a:t>In the example, we end up with the circuit </a:t>
            </a:r>
            <a:r>
              <a:rPr lang="en-US" sz="1800" i="1" dirty="0">
                <a:ea typeface="Cambria Math" pitchFamily="18" charset="0"/>
              </a:rPr>
              <a:t>a, f, c, d, e, c, b, a</a:t>
            </a:r>
            <a:r>
              <a:rPr lang="en-US" sz="1800" dirty="0">
                <a:ea typeface="Cambria Math" pitchFamily="18" charset="0"/>
              </a:rPr>
              <a:t>.</a:t>
            </a:r>
          </a:p>
        </p:txBody>
      </p:sp>
      <p:sp>
        <p:nvSpPr>
          <p:cNvPr id="7" name="Content Placeholder 6"/>
          <p:cNvSpPr>
            <a:spLocks noGrp="1"/>
          </p:cNvSpPr>
          <p:nvPr>
            <p:ph idx="16"/>
          </p:nvPr>
        </p:nvSpPr>
        <p:spPr>
          <a:xfrm>
            <a:off x="457200" y="5257200"/>
            <a:ext cx="8229600" cy="1296000"/>
          </a:xfrm>
        </p:spPr>
        <p:txBody>
          <a:bodyPr/>
          <a:lstStyle/>
          <a:p>
            <a:pPr>
              <a:spcBef>
                <a:spcPts val="300"/>
              </a:spcBef>
            </a:pPr>
            <a:r>
              <a:rPr lang="en-US" sz="1800" dirty="0">
                <a:ea typeface="Cambria Math" pitchFamily="18" charset="0"/>
              </a:rPr>
              <a:t>Continue this process until all edges have been used. This produces an Euler circuit. Since every edge is included and no edge is included more than once.</a:t>
            </a:r>
          </a:p>
          <a:p>
            <a:pPr>
              <a:spcBef>
                <a:spcPts val="300"/>
              </a:spcBef>
            </a:pPr>
            <a:r>
              <a:rPr lang="en-US" sz="1800" dirty="0"/>
              <a:t>Similar reasoning can be used to show that a graph with exactly two vertices of odd degree must have an Euler path connecting these two vertices of odd degree</a:t>
            </a:r>
          </a:p>
        </p:txBody>
      </p:sp>
      <p:pic>
        <p:nvPicPr>
          <p:cNvPr id="11" name="Picture 7" descr="Two graphs, G and H."/>
          <p:cNvPicPr>
            <a:picLocks noGrp="1" noChangeAspect="1" noChangeArrowheads="1"/>
          </p:cNvPicPr>
          <p:nvPr>
            <p:ph idx="17"/>
          </p:nvPr>
        </p:nvPicPr>
        <p:blipFill>
          <a:blip r:embed="rId2">
            <a:extLst>
              <a:ext uri="{28A0092B-C50C-407E-A947-70E740481C1C}">
                <a14:useLocalDpi xmlns:a14="http://schemas.microsoft.com/office/drawing/2010/main" val="0"/>
              </a:ext>
            </a:extLst>
          </a:blip>
          <a:stretch>
            <a:fillRect/>
          </a:stretch>
        </p:blipFill>
        <p:spPr bwMode="auto">
          <a:xfrm>
            <a:off x="6149340" y="1219200"/>
            <a:ext cx="2766060" cy="165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73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100" dirty="0"/>
              <a:t> 1</a:t>
            </a:r>
          </a:p>
        </p:txBody>
      </p:sp>
      <p:sp>
        <p:nvSpPr>
          <p:cNvPr id="3" name="Content Placeholder 2"/>
          <p:cNvSpPr>
            <a:spLocks noGrp="1"/>
          </p:cNvSpPr>
          <p:nvPr>
            <p:ph idx="1"/>
          </p:nvPr>
        </p:nvSpPr>
        <p:spPr>
          <a:xfrm>
            <a:off x="457200" y="1295400"/>
            <a:ext cx="8280000" cy="914400"/>
          </a:xfrm>
        </p:spPr>
        <p:txBody>
          <a:bodyPr/>
          <a:lstStyle/>
          <a:p>
            <a:r>
              <a:rPr lang="en-US" sz="2600" dirty="0"/>
              <a:t>In our proof we developed this algorithms for constructing a Euler circuit in a graph with no vertices of odd degree.</a:t>
            </a:r>
          </a:p>
        </p:txBody>
      </p:sp>
      <p:sp>
        <p:nvSpPr>
          <p:cNvPr id="4" name="Content Placeholder 3"/>
          <p:cNvSpPr>
            <a:spLocks noGrp="1"/>
          </p:cNvSpPr>
          <p:nvPr>
            <p:ph idx="13"/>
          </p:nvPr>
        </p:nvSpPr>
        <p:spPr>
          <a:xfrm>
            <a:off x="457200" y="2590800"/>
            <a:ext cx="8388000" cy="3733800"/>
          </a:xfrm>
          <a:ln w="19050">
            <a:solidFill>
              <a:srgbClr val="04617B"/>
            </a:solidFill>
          </a:ln>
        </p:spPr>
        <p:txBody>
          <a:bodyPr/>
          <a:lstStyle/>
          <a:p>
            <a:pPr marL="274320" lvl="0" indent="-274320" defTabSz="914400">
              <a:spcBef>
                <a:spcPct val="20000"/>
              </a:spcBef>
              <a:spcAft>
                <a:spcPts val="0"/>
              </a:spcAft>
              <a:buClr>
                <a:schemeClr val="accent3"/>
              </a:buClr>
              <a:buSzPct val="95000"/>
              <a:defRPr/>
            </a:pPr>
            <a:r>
              <a:rPr lang="en-US" sz="2000" b="1" dirty="0"/>
              <a:t> procedure</a:t>
            </a:r>
            <a:r>
              <a:rPr lang="en-US" sz="2000" dirty="0"/>
              <a:t> </a:t>
            </a:r>
            <a:r>
              <a:rPr lang="en-US" sz="2000" i="1" dirty="0"/>
              <a:t>Euler</a:t>
            </a:r>
            <a:r>
              <a:rPr lang="en-US" sz="2000" dirty="0"/>
              <a:t>(</a:t>
            </a:r>
            <a:r>
              <a:rPr lang="en-US" sz="2000" i="1" dirty="0"/>
              <a:t>G</a:t>
            </a:r>
            <a:r>
              <a:rPr lang="en-US" sz="2000" dirty="0"/>
              <a:t>: connected multigraph with all vertices of even degree)</a:t>
            </a:r>
          </a:p>
          <a:p>
            <a:pPr marL="274320" lvl="0" indent="-274320" defTabSz="914400">
              <a:spcBef>
                <a:spcPct val="20000"/>
              </a:spcBef>
              <a:spcAft>
                <a:spcPts val="0"/>
              </a:spcAft>
              <a:buClr>
                <a:schemeClr val="accent3"/>
              </a:buClr>
              <a:buSzPct val="95000"/>
              <a:defRPr/>
            </a:pPr>
            <a:r>
              <a:rPr lang="en-US" sz="2000" i="1" dirty="0"/>
              <a:t>	circuit</a:t>
            </a:r>
            <a:r>
              <a:rPr lang="en-US" sz="2000" dirty="0"/>
              <a:t> := </a:t>
            </a:r>
            <a:r>
              <a:rPr lang="en-US" sz="2000" dirty="0">
                <a:ea typeface="Cambria Math" pitchFamily="18" charset="0"/>
              </a:rPr>
              <a:t>a circuit in </a:t>
            </a:r>
            <a:r>
              <a:rPr lang="en-US" sz="2000" i="1" dirty="0">
                <a:ea typeface="Cambria Math" pitchFamily="18" charset="0"/>
              </a:rPr>
              <a:t>G </a:t>
            </a:r>
            <a:r>
              <a:rPr lang="en-US" sz="2000" dirty="0">
                <a:ea typeface="Cambria Math" pitchFamily="18" charset="0"/>
              </a:rPr>
              <a:t>beginning at an arbitrarily chosen vertex with edges</a:t>
            </a:r>
          </a:p>
          <a:p>
            <a:pPr marL="274320" lvl="0" indent="-274320" defTabSz="914400">
              <a:spcBef>
                <a:spcPct val="20000"/>
              </a:spcBef>
              <a:spcAft>
                <a:spcPts val="0"/>
              </a:spcAft>
              <a:buClr>
                <a:schemeClr val="accent3"/>
              </a:buClr>
              <a:buSzPct val="95000"/>
              <a:defRPr/>
            </a:pPr>
            <a:r>
              <a:rPr lang="en-US" sz="2000" dirty="0">
                <a:ea typeface="Cambria Math" pitchFamily="18" charset="0"/>
              </a:rPr>
              <a:t>			successively added to form a path that returns to this vertex.</a:t>
            </a:r>
            <a:endParaRPr lang="en-US" sz="2000" dirty="0"/>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G</a:t>
            </a:r>
            <a:r>
              <a:rPr lang="en-US" sz="2000" dirty="0"/>
              <a:t> with the edges of this circuit removed</a:t>
            </a:r>
          </a:p>
          <a:p>
            <a:pPr marL="274320" lvl="0" indent="-274320" defTabSz="914400">
              <a:spcBef>
                <a:spcPct val="20000"/>
              </a:spcBef>
              <a:spcAft>
                <a:spcPts val="0"/>
              </a:spcAft>
              <a:buClr>
                <a:schemeClr val="accent3"/>
              </a:buClr>
              <a:buSzPct val="95000"/>
              <a:defRPr/>
            </a:pPr>
            <a:r>
              <a:rPr lang="en-US" sz="2000" b="1" dirty="0"/>
              <a:t>	while</a:t>
            </a:r>
            <a:r>
              <a:rPr lang="en-US" sz="2000" dirty="0"/>
              <a:t> </a:t>
            </a:r>
            <a:r>
              <a:rPr lang="en-US" sz="2000" i="1" dirty="0"/>
              <a:t>H </a:t>
            </a:r>
            <a:r>
              <a:rPr lang="en-US" sz="2000" dirty="0"/>
              <a:t> has edges</a:t>
            </a:r>
            <a:endParaRPr lang="en-US" sz="2000" b="1" dirty="0"/>
          </a:p>
          <a:p>
            <a:pPr marL="274320" lvl="0" indent="-274320" defTabSz="914400">
              <a:spcBef>
                <a:spcPct val="20000"/>
              </a:spcBef>
              <a:spcAft>
                <a:spcPts val="0"/>
              </a:spcAft>
              <a:buClr>
                <a:schemeClr val="accent3"/>
              </a:buClr>
              <a:buSzPct val="95000"/>
              <a:defRPr/>
            </a:pPr>
            <a:r>
              <a:rPr lang="en-US" sz="2000" i="1" dirty="0"/>
              <a:t>		</a:t>
            </a:r>
            <a:r>
              <a:rPr lang="en-US" sz="2000" i="1" dirty="0" err="1"/>
              <a:t>subcircuit</a:t>
            </a:r>
            <a:r>
              <a:rPr lang="en-US" sz="2000" dirty="0"/>
              <a:t> := a circuit in </a:t>
            </a:r>
            <a:r>
              <a:rPr lang="en-US" sz="2000" i="1" dirty="0"/>
              <a:t>H</a:t>
            </a:r>
            <a:r>
              <a:rPr lang="en-US" sz="2000" dirty="0"/>
              <a:t> beginning at a vertex in </a:t>
            </a:r>
            <a:r>
              <a:rPr lang="en-US" sz="2000" i="1" dirty="0"/>
              <a:t>H</a:t>
            </a:r>
            <a:r>
              <a:rPr lang="en-US" sz="2000" dirty="0"/>
              <a:t> that also is</a:t>
            </a:r>
          </a:p>
          <a:p>
            <a:pPr marL="274320" lvl="0" indent="-274320" defTabSz="914400">
              <a:spcBef>
                <a:spcPct val="20000"/>
              </a:spcBef>
              <a:spcAft>
                <a:spcPts val="0"/>
              </a:spcAft>
              <a:buClr>
                <a:schemeClr val="accent3"/>
              </a:buClr>
              <a:buSzPct val="95000"/>
              <a:defRPr/>
            </a:pPr>
            <a:r>
              <a:rPr lang="en-US" sz="2000" dirty="0"/>
              <a:t>			an endpoint of an edge in circuit.</a:t>
            </a:r>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H</a:t>
            </a:r>
            <a:r>
              <a:rPr lang="en-US" sz="2000" dirty="0"/>
              <a:t> with edges of </a:t>
            </a:r>
            <a:r>
              <a:rPr lang="en-US" sz="2000" i="1" dirty="0"/>
              <a:t>subcircuit</a:t>
            </a:r>
            <a:r>
              <a:rPr lang="en-US" sz="2000" dirty="0"/>
              <a:t> and all isolated vertices removed</a:t>
            </a:r>
          </a:p>
          <a:p>
            <a:pPr marL="274320" lvl="0" indent="-274320" defTabSz="914400">
              <a:spcBef>
                <a:spcPct val="20000"/>
              </a:spcBef>
              <a:spcAft>
                <a:spcPts val="0"/>
              </a:spcAft>
              <a:buClr>
                <a:schemeClr val="accent3"/>
              </a:buClr>
              <a:buSzPct val="95000"/>
              <a:defRPr/>
            </a:pPr>
            <a:r>
              <a:rPr lang="en-US" sz="2000" i="1" dirty="0"/>
              <a:t>		circuit </a:t>
            </a:r>
            <a:r>
              <a:rPr lang="en-US" sz="2000" dirty="0"/>
              <a:t>:= </a:t>
            </a:r>
            <a:r>
              <a:rPr lang="en-US" sz="2000" i="1" dirty="0"/>
              <a:t>circuit</a:t>
            </a:r>
            <a:r>
              <a:rPr lang="en-US" sz="2000" dirty="0"/>
              <a:t> with </a:t>
            </a:r>
            <a:r>
              <a:rPr lang="en-US" sz="2000" dirty="0" err="1"/>
              <a:t>s</a:t>
            </a:r>
            <a:r>
              <a:rPr lang="en-US" sz="2000" i="1" dirty="0" err="1"/>
              <a:t>ubcircuit</a:t>
            </a:r>
            <a:r>
              <a:rPr lang="en-US" sz="2000" dirty="0"/>
              <a:t> inserted at the appropriate vertex.</a:t>
            </a:r>
          </a:p>
          <a:p>
            <a:pPr marL="274320" lvl="0" indent="-274320" defTabSz="914400">
              <a:spcBef>
                <a:spcPct val="20000"/>
              </a:spcBef>
              <a:spcAft>
                <a:spcPts val="0"/>
              </a:spcAft>
              <a:buClr>
                <a:schemeClr val="accent3"/>
              </a:buClr>
              <a:buSzPct val="95000"/>
              <a:defRPr/>
            </a:pPr>
            <a:r>
              <a:rPr lang="en-US" sz="2000" b="1" dirty="0"/>
              <a:t>return</a:t>
            </a:r>
            <a:r>
              <a:rPr lang="en-US" sz="2000" dirty="0"/>
              <a:t> </a:t>
            </a:r>
            <a:r>
              <a:rPr lang="en-US" sz="2000" i="1" dirty="0"/>
              <a:t>circuit</a:t>
            </a:r>
            <a:r>
              <a:rPr lang="en-US" sz="2000" dirty="0"/>
              <a:t>{</a:t>
            </a:r>
            <a:r>
              <a:rPr lang="en-US" sz="2000" i="1" dirty="0"/>
              <a:t>circuit</a:t>
            </a:r>
            <a:r>
              <a:rPr lang="en-US" sz="2000" dirty="0"/>
              <a:t> is an Euler circuit}</a:t>
            </a:r>
            <a:endParaRPr lang="en-IN" sz="2000" dirty="0"/>
          </a:p>
        </p:txBody>
      </p:sp>
    </p:spTree>
    <p:extLst>
      <p:ext uri="{BB962C8B-B14F-4D97-AF65-F5344CB8AC3E}">
        <p14:creationId xmlns:p14="http://schemas.microsoft.com/office/powerpoint/2010/main" val="82358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200" dirty="0"/>
              <a:t> 2</a:t>
            </a:r>
          </a:p>
        </p:txBody>
      </p:sp>
      <p:sp>
        <p:nvSpPr>
          <p:cNvPr id="3" name="Content Placeholder 2"/>
          <p:cNvSpPr>
            <a:spLocks noGrp="1"/>
          </p:cNvSpPr>
          <p:nvPr>
            <p:ph idx="1"/>
          </p:nvPr>
        </p:nvSpPr>
        <p:spPr>
          <a:xfrm>
            <a:off x="432000" y="1066800"/>
            <a:ext cx="8280000" cy="2667000"/>
          </a:xfrm>
        </p:spPr>
        <p:txBody>
          <a:bodyPr/>
          <a:lstStyle/>
          <a:p>
            <a:r>
              <a:rPr lang="en-US" sz="2600" b="1" dirty="0">
                <a:solidFill>
                  <a:schemeClr val="bg2"/>
                </a:solidFill>
              </a:rPr>
              <a:t>Theorem</a:t>
            </a:r>
            <a:r>
              <a:rPr lang="en-US" sz="2600" dirty="0">
                <a:solidFill>
                  <a:schemeClr val="bg2"/>
                </a:solidFill>
              </a:rPr>
              <a:t>: </a:t>
            </a:r>
            <a:r>
              <a:rPr lang="en-US" sz="2600" dirty="0"/>
              <a:t>A connected multigraph with at least two vertices has an Euler circuit if and only if each of its vertices has an even degree (</a:t>
            </a:r>
            <a:r>
              <a:rPr lang="zh-CN" altLang="en-US" sz="2400" dirty="0"/>
              <a:t>欧拉回路存在的充分必要条件是所有顶点的度为偶数</a:t>
            </a:r>
            <a:r>
              <a:rPr lang="en-US" sz="2600" dirty="0"/>
              <a:t>)</a:t>
            </a:r>
            <a:r>
              <a:rPr lang="zh-CN" altLang="en-US" sz="2600" dirty="0"/>
              <a:t> </a:t>
            </a:r>
            <a:r>
              <a:rPr lang="en-US" sz="2600" dirty="0"/>
              <a:t>and it has an Euler path if and only if it has exactly two vertices of odd degree </a:t>
            </a:r>
            <a:r>
              <a:rPr lang="en-US" altLang="zh-CN" sz="2800" dirty="0"/>
              <a:t>(</a:t>
            </a:r>
            <a:r>
              <a:rPr lang="zh-CN" altLang="en-US" sz="2400" dirty="0"/>
              <a:t>欧拉通路存在的充分必要条件是恰好有两个顶点的度为奇数</a:t>
            </a:r>
            <a:r>
              <a:rPr lang="en-US" altLang="zh-CN" sz="2800" dirty="0"/>
              <a:t>)</a:t>
            </a:r>
            <a:r>
              <a:rPr lang="en-US" sz="2600" dirty="0"/>
              <a:t>.</a:t>
            </a:r>
          </a:p>
        </p:txBody>
      </p:sp>
      <p:pic>
        <p:nvPicPr>
          <p:cNvPr id="6" name="Picture 3" descr="A graph with 4 vertices. A, B, C, and D."/>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443024" y="3810000"/>
            <a:ext cx="1268976" cy="21927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F45EDCE-E041-16E5-D94F-BA6BD14080E3}"/>
              </a:ext>
            </a:extLst>
          </p:cNvPr>
          <p:cNvSpPr txBox="1"/>
          <p:nvPr/>
        </p:nvSpPr>
        <p:spPr>
          <a:xfrm>
            <a:off x="432000" y="3733800"/>
            <a:ext cx="6858000" cy="2769989"/>
          </a:xfrm>
          <a:prstGeom prst="rect">
            <a:avLst/>
          </a:prstGeom>
          <a:noFill/>
        </p:spPr>
        <p:txBody>
          <a:bodyPr wrap="square" rtlCol="0">
            <a:spAutoFit/>
          </a:bodyPr>
          <a:lstStyle/>
          <a:p>
            <a:r>
              <a:rPr lang="en-US" altLang="zh-CN" sz="2600" b="1" dirty="0">
                <a:solidFill>
                  <a:schemeClr val="bg2"/>
                </a:solidFill>
                <a:latin typeface="+mj-lt"/>
                <a:cs typeface="Arial" panose="020B0604020202020204" pitchFamily="34" charset="0"/>
              </a:rPr>
              <a:t>Example: </a:t>
            </a:r>
            <a:r>
              <a:rPr lang="en-US" altLang="zh-CN" sz="2600" dirty="0">
                <a:latin typeface="+mj-lt"/>
                <a:cs typeface="Arial" panose="020B0604020202020204" pitchFamily="34" charset="0"/>
              </a:rPr>
              <a:t>Four of the vertices in the multigraph model of the K</a:t>
            </a:r>
            <a:r>
              <a:rPr lang="az-Cyrl-AZ" altLang="zh-CN" sz="2600" dirty="0">
                <a:latin typeface="+mj-lt"/>
                <a:cs typeface="Arial" panose="020B0604020202020204" pitchFamily="34" charset="0"/>
              </a:rPr>
              <a:t>ӧ</a:t>
            </a:r>
            <a:r>
              <a:rPr lang="en-US" altLang="zh-CN" sz="2600" dirty="0" err="1">
                <a:latin typeface="+mj-lt"/>
                <a:cs typeface="Arial" panose="020B0604020202020204" pitchFamily="34" charset="0"/>
              </a:rPr>
              <a:t>nigsberg</a:t>
            </a:r>
            <a:r>
              <a:rPr lang="en-US" altLang="zh-CN" sz="2600" dirty="0">
                <a:latin typeface="+mj-lt"/>
                <a:cs typeface="Arial" panose="020B0604020202020204" pitchFamily="34" charset="0"/>
              </a:rPr>
              <a:t> bridge problem have odd degree. Hence, there is no Euler circuit in this multigraph and it is impossible to start at a given point, cross each bridge exactly once, and return to the starting point.</a:t>
            </a:r>
          </a:p>
          <a:p>
            <a:endParaRPr lang="zh-CN" altLang="en-US" dirty="0"/>
          </a:p>
        </p:txBody>
      </p:sp>
    </p:spTree>
    <p:extLst>
      <p:ext uri="{BB962C8B-B14F-4D97-AF65-F5344CB8AC3E}">
        <p14:creationId xmlns:p14="http://schemas.microsoft.com/office/powerpoint/2010/main" val="2755213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Circuits and Paths</a:t>
            </a:r>
          </a:p>
        </p:txBody>
      </p:sp>
      <p:sp>
        <p:nvSpPr>
          <p:cNvPr id="3" name="Content Placeholder 2"/>
          <p:cNvSpPr>
            <a:spLocks noGrp="1"/>
          </p:cNvSpPr>
          <p:nvPr>
            <p:ph idx="1"/>
          </p:nvPr>
        </p:nvSpPr>
        <p:spPr>
          <a:xfrm>
            <a:off x="533400" y="1350244"/>
            <a:ext cx="1676400" cy="533400"/>
          </a:xfrm>
        </p:spPr>
        <p:txBody>
          <a:bodyPr/>
          <a:lstStyle/>
          <a:p>
            <a:r>
              <a:rPr lang="en-US" sz="2600" b="1" dirty="0">
                <a:solidFill>
                  <a:schemeClr val="bg2"/>
                </a:solidFill>
              </a:rPr>
              <a:t>Example</a:t>
            </a:r>
            <a:r>
              <a:rPr lang="en-US" sz="2600" dirty="0">
                <a:solidFill>
                  <a:schemeClr val="bg2"/>
                </a:solidFill>
              </a:rPr>
              <a:t>:</a:t>
            </a:r>
          </a:p>
        </p:txBody>
      </p:sp>
      <p:sp>
        <p:nvSpPr>
          <p:cNvPr id="4" name="Content Placeholder 3"/>
          <p:cNvSpPr>
            <a:spLocks noGrp="1"/>
          </p:cNvSpPr>
          <p:nvPr>
            <p:ph idx="13"/>
          </p:nvPr>
        </p:nvSpPr>
        <p:spPr>
          <a:xfrm>
            <a:off x="457200" y="3276600"/>
            <a:ext cx="8458200" cy="2886600"/>
          </a:xfrm>
        </p:spPr>
        <p:txBody>
          <a:bodyPr/>
          <a:lstStyle/>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1</a:t>
            </a:r>
            <a:r>
              <a:rPr lang="en-US" sz="2600" dirty="0"/>
              <a:t> contains exactly two vertices of odd degree (</a:t>
            </a:r>
            <a:r>
              <a:rPr lang="en-US" sz="2600" i="1" dirty="0"/>
              <a:t>b</a:t>
            </a:r>
            <a:r>
              <a:rPr lang="en-US" sz="2600" dirty="0"/>
              <a:t> and </a:t>
            </a:r>
            <a:r>
              <a:rPr lang="en-US" sz="2600" i="1" dirty="0"/>
              <a:t>d</a:t>
            </a:r>
            <a:r>
              <a:rPr lang="en-US" sz="2600" dirty="0"/>
              <a:t>). Hence it has an Euler path, e.g., </a:t>
            </a:r>
            <a:r>
              <a:rPr lang="en-US" sz="2600" i="1" dirty="0"/>
              <a:t>d</a:t>
            </a:r>
            <a:r>
              <a:rPr lang="en-US" sz="2600" dirty="0"/>
              <a: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t>
            </a:r>
            <a:r>
              <a:rPr lang="en-US" sz="2600" i="1" dirty="0"/>
              <a:t>b</a:t>
            </a:r>
            <a:r>
              <a:rPr lang="en-US" sz="2600" dirty="0"/>
              <a:t>.</a:t>
            </a:r>
          </a:p>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2</a:t>
            </a:r>
            <a:r>
              <a:rPr lang="en-US" sz="2600" dirty="0"/>
              <a:t> has exactly two vertices of odd degree (</a:t>
            </a:r>
            <a:r>
              <a:rPr lang="en-US" sz="2600" i="1" dirty="0"/>
              <a:t>b</a:t>
            </a:r>
            <a:r>
              <a:rPr lang="en-US" sz="2600" dirty="0"/>
              <a:t> and </a:t>
            </a:r>
            <a:r>
              <a:rPr lang="en-US" sz="2600" i="1" dirty="0"/>
              <a:t>d</a:t>
            </a:r>
            <a:r>
              <a:rPr lang="en-US" sz="2600" dirty="0"/>
              <a:t>). Hence it has an Euler path, e.g., </a:t>
            </a:r>
            <a:r>
              <a:rPr lang="en-US" sz="2600" i="1" dirty="0"/>
              <a:t>b</a:t>
            </a:r>
            <a:r>
              <a:rPr lang="en-US" sz="2600" dirty="0"/>
              <a:t>, </a:t>
            </a:r>
            <a:r>
              <a:rPr lang="en-US" sz="2600" i="1" dirty="0"/>
              <a:t>a</a:t>
            </a:r>
            <a:r>
              <a:rPr lang="en-US" sz="2600" dirty="0"/>
              <a:t>, </a:t>
            </a:r>
            <a:r>
              <a:rPr lang="en-US" sz="2600" i="1" dirty="0"/>
              <a:t>g</a:t>
            </a:r>
            <a:r>
              <a:rPr lang="en-US" sz="2600" dirty="0"/>
              <a:t>, </a:t>
            </a:r>
            <a:r>
              <a:rPr lang="en-US" sz="2600" i="1" dirty="0"/>
              <a:t>f</a:t>
            </a:r>
            <a:r>
              <a:rPr lang="en-US" sz="2600" dirty="0"/>
              <a:t>, </a:t>
            </a:r>
            <a:r>
              <a:rPr lang="en-US" sz="2600" i="1" dirty="0"/>
              <a:t>e</a:t>
            </a:r>
            <a:r>
              <a:rPr lang="en-US" sz="2600" dirty="0"/>
              <a:t>, </a:t>
            </a:r>
            <a:r>
              <a:rPr lang="en-US" sz="2600" i="1" dirty="0"/>
              <a:t>d</a:t>
            </a:r>
            <a:r>
              <a:rPr lang="en-US" sz="2600" dirty="0"/>
              <a:t>, </a:t>
            </a:r>
            <a:r>
              <a:rPr lang="en-US" sz="2600" i="1" dirty="0"/>
              <a:t>c</a:t>
            </a:r>
            <a:r>
              <a:rPr lang="en-US" sz="2600" dirty="0"/>
              <a:t>, </a:t>
            </a:r>
            <a:r>
              <a:rPr lang="en-US" sz="2600" i="1" dirty="0"/>
              <a:t>g</a:t>
            </a:r>
            <a:r>
              <a:rPr lang="en-US" sz="2600" dirty="0"/>
              <a:t>, </a:t>
            </a:r>
            <a:r>
              <a:rPr lang="en-US" sz="2600" i="1" dirty="0"/>
              <a:t>b</a:t>
            </a:r>
            <a:r>
              <a:rPr lang="en-US" sz="2600" dirty="0"/>
              <a:t>, </a:t>
            </a:r>
            <a:r>
              <a:rPr lang="en-US" sz="2600" i="1" dirty="0"/>
              <a:t>c, f</a:t>
            </a:r>
            <a:r>
              <a:rPr lang="en-US" sz="2600" dirty="0"/>
              <a:t>, </a:t>
            </a:r>
            <a:r>
              <a:rPr lang="en-US" sz="2600" i="1" dirty="0"/>
              <a:t>d</a:t>
            </a:r>
            <a:r>
              <a:rPr lang="en-US" sz="2600" dirty="0"/>
              <a:t>.</a:t>
            </a:r>
          </a:p>
          <a:p>
            <a:pPr marL="457200" indent="-457200">
              <a:spcBef>
                <a:spcPts val="800"/>
              </a:spcBef>
              <a:buFont typeface="Arial" panose="020B0604020202020204" pitchFamily="34" charset="0"/>
              <a:buChar char="•"/>
            </a:pPr>
            <a:r>
              <a:rPr lang="en-US" sz="2600" i="1" dirty="0"/>
              <a:t>G</a:t>
            </a:r>
            <a:r>
              <a:rPr lang="en-US" sz="2600" baseline="-25000" dirty="0">
                <a:ea typeface="Cambria Math" pitchFamily="18" charset="0"/>
              </a:rPr>
              <a:t>3</a:t>
            </a:r>
            <a:r>
              <a:rPr lang="en-US" sz="2600" dirty="0"/>
              <a:t> has six vertices of odd degree. Hence, it does not have an Euler path.</a:t>
            </a:r>
          </a:p>
        </p:txBody>
      </p:sp>
      <p:pic>
        <p:nvPicPr>
          <p:cNvPr id="8" name="Picture 4" descr="Three graphs. G1, G2, and G3."/>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2514600" y="1295400"/>
            <a:ext cx="6006629" cy="15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4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p:txBody>
          <a:bodyPr/>
          <a:lstStyle/>
          <a:p>
            <a:pPr>
              <a:spcBef>
                <a:spcPts val="0"/>
              </a:spcBef>
            </a:pPr>
            <a:r>
              <a:rPr lang="en-US" sz="2800" dirty="0"/>
              <a:t>Euler paths and circuits can be used to solve many practical problems such as finding a path or circuit that traverses each</a:t>
            </a:r>
          </a:p>
          <a:p>
            <a:pPr lvl="1">
              <a:spcBef>
                <a:spcPts val="0"/>
              </a:spcBef>
              <a:spcAft>
                <a:spcPts val="400"/>
              </a:spcAft>
            </a:pPr>
            <a:r>
              <a:rPr lang="en-US" sz="2400" dirty="0"/>
              <a:t>street in a neighborhood,</a:t>
            </a:r>
          </a:p>
          <a:p>
            <a:pPr lvl="1">
              <a:spcBef>
                <a:spcPts val="0"/>
              </a:spcBef>
              <a:spcAft>
                <a:spcPts val="400"/>
              </a:spcAft>
            </a:pPr>
            <a:r>
              <a:rPr lang="en-US" sz="2400" dirty="0"/>
              <a:t>road in a transportation network,</a:t>
            </a:r>
          </a:p>
          <a:p>
            <a:pPr lvl="1">
              <a:spcBef>
                <a:spcPts val="0"/>
              </a:spcBef>
              <a:spcAft>
                <a:spcPts val="400"/>
              </a:spcAft>
            </a:pPr>
            <a:r>
              <a:rPr lang="en-US" sz="2400" dirty="0"/>
              <a:t>connection in a utility grid,</a:t>
            </a:r>
          </a:p>
          <a:p>
            <a:pPr lvl="1">
              <a:spcBef>
                <a:spcPts val="0"/>
              </a:spcBef>
              <a:spcAft>
                <a:spcPts val="400"/>
              </a:spcAft>
            </a:pPr>
            <a:r>
              <a:rPr lang="en-US" sz="2400" dirty="0"/>
              <a:t>link in a communications network.</a:t>
            </a:r>
          </a:p>
          <a:p>
            <a:pPr>
              <a:spcBef>
                <a:spcPts val="0"/>
              </a:spcBef>
            </a:pPr>
            <a:r>
              <a:rPr lang="en-US" sz="2800" dirty="0"/>
              <a:t>Other applications are found in the</a:t>
            </a:r>
          </a:p>
          <a:p>
            <a:pPr lvl="1">
              <a:spcBef>
                <a:spcPts val="0"/>
              </a:spcBef>
              <a:spcAft>
                <a:spcPts val="400"/>
              </a:spcAft>
            </a:pPr>
            <a:r>
              <a:rPr lang="en-US" sz="2400" dirty="0"/>
              <a:t>layout of circuits,</a:t>
            </a:r>
          </a:p>
          <a:p>
            <a:pPr lvl="1">
              <a:spcBef>
                <a:spcPts val="0"/>
              </a:spcBef>
              <a:spcAft>
                <a:spcPts val="400"/>
              </a:spcAft>
            </a:pPr>
            <a:r>
              <a:rPr lang="en-US" sz="2400" dirty="0"/>
              <a:t>network multicasting,</a:t>
            </a:r>
          </a:p>
          <a:p>
            <a:pPr lvl="1">
              <a:spcBef>
                <a:spcPts val="0"/>
              </a:spcBef>
              <a:spcAft>
                <a:spcPts val="400"/>
              </a:spcAft>
            </a:pPr>
            <a:r>
              <a:rPr lang="en-US" sz="2400" dirty="0"/>
              <a:t>molecular biology, where Euler paths are used in the sequencing of DNA.</a:t>
            </a:r>
          </a:p>
        </p:txBody>
      </p:sp>
    </p:spTree>
    <p:extLst>
      <p:ext uri="{BB962C8B-B14F-4D97-AF65-F5344CB8AC3E}">
        <p14:creationId xmlns:p14="http://schemas.microsoft.com/office/powerpoint/2010/main" val="2701618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p:txBody>
          <a:bodyPr/>
          <a:lstStyle/>
          <a:p>
            <a:pPr marL="457200" indent="-457200" algn="just" eaLnBrk="1" hangingPunct="1">
              <a:buFont typeface="Wingdings" panose="05000000000000000000" pitchFamily="2" charset="2"/>
              <a:buChar char="n"/>
            </a:pPr>
            <a:r>
              <a:rPr lang="zh-CN" altLang="en-US" sz="2000" dirty="0">
                <a:solidFill>
                  <a:srgbClr val="C00000"/>
                </a:solidFill>
                <a:latin typeface="Times New Roman" panose="02020603050405020304" pitchFamily="18" charset="0"/>
                <a:cs typeface="Times New Roman" panose="02020603050405020304" pitchFamily="18" charset="0"/>
              </a:rPr>
              <a:t>例：</a:t>
            </a:r>
            <a:r>
              <a:rPr lang="zh-CN" altLang="zh-CN" sz="2000" dirty="0">
                <a:latin typeface="Times New Roman" panose="02020603050405020304" pitchFamily="18" charset="0"/>
                <a:cs typeface="Times New Roman" panose="02020603050405020304" pitchFamily="18" charset="0"/>
              </a:rPr>
              <a:t>设旋转磁鼓分成</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个扇区</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每个扇区标记一个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个探测器能够读出连续的</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个扇区的标记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如何赋给扇区标记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使得能够根据探测器的读数确定磁鼓的位置</a:t>
            </a:r>
            <a:r>
              <a:rPr lang="en-US" altLang="zh-CN" sz="2000" dirty="0">
                <a:latin typeface="Times New Roman" panose="02020603050405020304" pitchFamily="18" charset="0"/>
                <a:cs typeface="Times New Roman" panose="02020603050405020304" pitchFamily="18" charset="0"/>
              </a:rPr>
              <a:t>. </a:t>
            </a:r>
          </a:p>
          <a:p>
            <a:pPr marL="457200" indent="-457200" algn="just" eaLnBrk="1" hangingPunct="1">
              <a:buFont typeface="Wingdings" panose="05000000000000000000" pitchFamily="2" charset="2"/>
              <a:buChar char="u"/>
            </a:pPr>
            <a:r>
              <a:rPr lang="zh-CN" altLang="zh-CN" sz="2000" dirty="0">
                <a:latin typeface="Times New Roman" panose="02020603050405020304" pitchFamily="18" charset="0"/>
                <a:cs typeface="Times New Roman" panose="02020603050405020304" pitchFamily="18" charset="0"/>
              </a:rPr>
              <a:t>为了能够根据读数确定磁鼓的位置</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必须构造一个由</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组成的圆环</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使得圆环上连续</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个数字的序列都不相同</a:t>
            </a:r>
            <a:endParaRPr lang="en-US" sz="2000" dirty="0"/>
          </a:p>
        </p:txBody>
      </p:sp>
      <p:grpSp>
        <p:nvGrpSpPr>
          <p:cNvPr id="4" name="组合 71">
            <a:extLst>
              <a:ext uri="{FF2B5EF4-FFF2-40B4-BE49-F238E27FC236}">
                <a16:creationId xmlns:a16="http://schemas.microsoft.com/office/drawing/2014/main" id="{667E193E-BB7D-D381-9E34-6F48A3C22092}"/>
              </a:ext>
            </a:extLst>
          </p:cNvPr>
          <p:cNvGrpSpPr/>
          <p:nvPr/>
        </p:nvGrpSpPr>
        <p:grpSpPr>
          <a:xfrm>
            <a:off x="3505200" y="3789539"/>
            <a:ext cx="1982784" cy="1773061"/>
            <a:chOff x="2160588" y="3714752"/>
            <a:chExt cx="1982784" cy="1773061"/>
          </a:xfrm>
          <a:solidFill>
            <a:srgbClr val="E1F4FF"/>
          </a:solidFill>
        </p:grpSpPr>
        <p:grpSp>
          <p:nvGrpSpPr>
            <p:cNvPr id="5" name="组合 63">
              <a:extLst>
                <a:ext uri="{FF2B5EF4-FFF2-40B4-BE49-F238E27FC236}">
                  <a16:creationId xmlns:a16="http://schemas.microsoft.com/office/drawing/2014/main" id="{B52FFDB1-7793-4168-C83F-F440921C5945}"/>
                </a:ext>
              </a:extLst>
            </p:cNvPr>
            <p:cNvGrpSpPr/>
            <p:nvPr/>
          </p:nvGrpSpPr>
          <p:grpSpPr>
            <a:xfrm>
              <a:off x="2160588" y="3714752"/>
              <a:ext cx="1982784" cy="1773061"/>
              <a:chOff x="2160588" y="3714752"/>
              <a:chExt cx="1982784" cy="1773061"/>
            </a:xfrm>
            <a:grpFill/>
          </p:grpSpPr>
          <p:sp>
            <p:nvSpPr>
              <p:cNvPr id="14" name="Oval 4">
                <a:extLst>
                  <a:ext uri="{FF2B5EF4-FFF2-40B4-BE49-F238E27FC236}">
                    <a16:creationId xmlns:a16="http://schemas.microsoft.com/office/drawing/2014/main" id="{3FF37CB6-EFF3-D688-BE7B-D80472888D32}"/>
                  </a:ext>
                </a:extLst>
              </p:cNvPr>
              <p:cNvSpPr>
                <a:spLocks noChangeArrowheads="1"/>
              </p:cNvSpPr>
              <p:nvPr/>
            </p:nvSpPr>
            <p:spPr bwMode="auto">
              <a:xfrm>
                <a:off x="2357910" y="3809863"/>
                <a:ext cx="1785462" cy="1609845"/>
              </a:xfrm>
              <a:prstGeom prst="ellipse">
                <a:avLst/>
              </a:prstGeom>
              <a:grpFill/>
              <a:ln w="9525">
                <a:solidFill>
                  <a:srgbClr val="000000"/>
                </a:solidFill>
                <a:round/>
                <a:headEnd/>
                <a:tailEnd/>
              </a:ln>
            </p:spPr>
            <p:txBody>
              <a:bodyPr/>
              <a:lstStyle/>
              <a:p>
                <a:pPr>
                  <a:defRPr/>
                </a:pPr>
                <a:endParaRPr lang="zh-CN" altLang="en-US">
                  <a:latin typeface="Arial" charset="0"/>
                </a:endParaRPr>
              </a:p>
            </p:txBody>
          </p:sp>
          <p:cxnSp>
            <p:nvCxnSpPr>
              <p:cNvPr id="15" name="AutoShape 5">
                <a:extLst>
                  <a:ext uri="{FF2B5EF4-FFF2-40B4-BE49-F238E27FC236}">
                    <a16:creationId xmlns:a16="http://schemas.microsoft.com/office/drawing/2014/main" id="{37101167-854F-7FD3-3542-5D3166406100}"/>
                  </a:ext>
                </a:extLst>
              </p:cNvPr>
              <p:cNvCxnSpPr>
                <a:cxnSpLocks noChangeShapeType="1"/>
              </p:cNvCxnSpPr>
              <p:nvPr/>
            </p:nvCxnSpPr>
            <p:spPr bwMode="auto">
              <a:xfrm>
                <a:off x="2428860" y="4286256"/>
                <a:ext cx="1571636" cy="714380"/>
              </a:xfrm>
              <a:prstGeom prst="straightConnector1">
                <a:avLst/>
              </a:prstGeom>
              <a:grpFill/>
              <a:ln w="9525">
                <a:solidFill>
                  <a:srgbClr val="000000"/>
                </a:solidFill>
                <a:round/>
                <a:headEnd/>
                <a:tailEnd/>
              </a:ln>
            </p:spPr>
          </p:cxnSp>
          <p:cxnSp>
            <p:nvCxnSpPr>
              <p:cNvPr id="16" name="AutoShape 6">
                <a:extLst>
                  <a:ext uri="{FF2B5EF4-FFF2-40B4-BE49-F238E27FC236}">
                    <a16:creationId xmlns:a16="http://schemas.microsoft.com/office/drawing/2014/main" id="{3D41DDB7-BAD4-8F14-9D16-A5AA451CA55B}"/>
                  </a:ext>
                </a:extLst>
              </p:cNvPr>
              <p:cNvCxnSpPr>
                <a:cxnSpLocks noChangeShapeType="1"/>
              </p:cNvCxnSpPr>
              <p:nvPr/>
            </p:nvCxnSpPr>
            <p:spPr bwMode="auto">
              <a:xfrm rot="5400000">
                <a:off x="2491483" y="4186865"/>
                <a:ext cx="1481061" cy="822587"/>
              </a:xfrm>
              <a:prstGeom prst="straightConnector1">
                <a:avLst/>
              </a:prstGeom>
              <a:grpFill/>
              <a:ln w="9525">
                <a:solidFill>
                  <a:srgbClr val="000000"/>
                </a:solidFill>
                <a:round/>
                <a:headEnd/>
                <a:tailEnd/>
              </a:ln>
            </p:spPr>
          </p:cxnSp>
          <p:cxnSp>
            <p:nvCxnSpPr>
              <p:cNvPr id="17" name="AutoShape 7">
                <a:extLst>
                  <a:ext uri="{FF2B5EF4-FFF2-40B4-BE49-F238E27FC236}">
                    <a16:creationId xmlns:a16="http://schemas.microsoft.com/office/drawing/2014/main" id="{E887C19F-DAE9-65F7-AEDA-DC6B62644F63}"/>
                  </a:ext>
                </a:extLst>
              </p:cNvPr>
              <p:cNvCxnSpPr>
                <a:cxnSpLocks noChangeShapeType="1"/>
              </p:cNvCxnSpPr>
              <p:nvPr/>
            </p:nvCxnSpPr>
            <p:spPr bwMode="auto">
              <a:xfrm rot="16200000" flipH="1">
                <a:off x="2428859" y="4429131"/>
                <a:ext cx="1571638" cy="428631"/>
              </a:xfrm>
              <a:prstGeom prst="straightConnector1">
                <a:avLst/>
              </a:prstGeom>
              <a:grpFill/>
              <a:ln w="9525">
                <a:solidFill>
                  <a:srgbClr val="000000"/>
                </a:solidFill>
                <a:round/>
                <a:headEnd/>
                <a:tailEnd/>
              </a:ln>
            </p:spPr>
          </p:cxnSp>
          <p:cxnSp>
            <p:nvCxnSpPr>
              <p:cNvPr id="18" name="AutoShape 8">
                <a:extLst>
                  <a:ext uri="{FF2B5EF4-FFF2-40B4-BE49-F238E27FC236}">
                    <a16:creationId xmlns:a16="http://schemas.microsoft.com/office/drawing/2014/main" id="{B94B8B6E-4DDA-D639-9723-F5628CC0D903}"/>
                  </a:ext>
                </a:extLst>
              </p:cNvPr>
              <p:cNvCxnSpPr>
                <a:cxnSpLocks noChangeShapeType="1"/>
              </p:cNvCxnSpPr>
              <p:nvPr/>
            </p:nvCxnSpPr>
            <p:spPr bwMode="auto">
              <a:xfrm flipV="1">
                <a:off x="2428860" y="4286256"/>
                <a:ext cx="1643074" cy="642942"/>
              </a:xfrm>
              <a:prstGeom prst="straightConnector1">
                <a:avLst/>
              </a:prstGeom>
              <a:grpFill/>
              <a:ln w="9525">
                <a:solidFill>
                  <a:srgbClr val="000000"/>
                </a:solidFill>
                <a:round/>
                <a:headEnd/>
                <a:tailEnd/>
              </a:ln>
            </p:spPr>
          </p:cxnSp>
          <p:cxnSp>
            <p:nvCxnSpPr>
              <p:cNvPr id="19" name="AutoShape 9">
                <a:extLst>
                  <a:ext uri="{FF2B5EF4-FFF2-40B4-BE49-F238E27FC236}">
                    <a16:creationId xmlns:a16="http://schemas.microsoft.com/office/drawing/2014/main" id="{59248A10-7225-60D4-7EF0-12236FE7E810}"/>
                  </a:ext>
                </a:extLst>
              </p:cNvPr>
              <p:cNvCxnSpPr>
                <a:cxnSpLocks noChangeShapeType="1"/>
              </p:cNvCxnSpPr>
              <p:nvPr/>
            </p:nvCxnSpPr>
            <p:spPr bwMode="auto">
              <a:xfrm flipH="1">
                <a:off x="2374652" y="3714752"/>
                <a:ext cx="287013" cy="311166"/>
              </a:xfrm>
              <a:prstGeom prst="straightConnector1">
                <a:avLst/>
              </a:prstGeom>
              <a:grpFill/>
              <a:ln w="9525">
                <a:solidFill>
                  <a:srgbClr val="000000"/>
                </a:solidFill>
                <a:round/>
                <a:headEnd/>
                <a:tailEnd/>
              </a:ln>
            </p:spPr>
          </p:cxnSp>
          <p:cxnSp>
            <p:nvCxnSpPr>
              <p:cNvPr id="20" name="AutoShape 10">
                <a:extLst>
                  <a:ext uri="{FF2B5EF4-FFF2-40B4-BE49-F238E27FC236}">
                    <a16:creationId xmlns:a16="http://schemas.microsoft.com/office/drawing/2014/main" id="{0B9C4492-03E1-4686-2A4A-F9624D6D969C}"/>
                  </a:ext>
                </a:extLst>
              </p:cNvPr>
              <p:cNvCxnSpPr>
                <a:cxnSpLocks noChangeShapeType="1"/>
              </p:cNvCxnSpPr>
              <p:nvPr/>
            </p:nvCxnSpPr>
            <p:spPr bwMode="auto">
              <a:xfrm>
                <a:off x="2160588" y="4419280"/>
                <a:ext cx="1196" cy="513131"/>
              </a:xfrm>
              <a:prstGeom prst="straightConnector1">
                <a:avLst/>
              </a:prstGeom>
              <a:grpFill/>
              <a:ln w="9525">
                <a:solidFill>
                  <a:srgbClr val="000000"/>
                </a:solidFill>
                <a:round/>
                <a:headEnd/>
                <a:tailEnd/>
              </a:ln>
            </p:spPr>
          </p:cxnSp>
          <p:cxnSp>
            <p:nvCxnSpPr>
              <p:cNvPr id="21" name="AutoShape 11">
                <a:extLst>
                  <a:ext uri="{FF2B5EF4-FFF2-40B4-BE49-F238E27FC236}">
                    <a16:creationId xmlns:a16="http://schemas.microsoft.com/office/drawing/2014/main" id="{2CE9A8B4-E7AC-487A-1F6C-6DF38973FD97}"/>
                  </a:ext>
                </a:extLst>
              </p:cNvPr>
              <p:cNvCxnSpPr>
                <a:cxnSpLocks noChangeShapeType="1"/>
              </p:cNvCxnSpPr>
              <p:nvPr/>
            </p:nvCxnSpPr>
            <p:spPr bwMode="auto">
              <a:xfrm>
                <a:off x="2289744" y="5203654"/>
                <a:ext cx="314519" cy="284159"/>
              </a:xfrm>
              <a:prstGeom prst="straightConnector1">
                <a:avLst/>
              </a:prstGeom>
              <a:grpFill/>
              <a:ln w="9525">
                <a:solidFill>
                  <a:srgbClr val="000000"/>
                </a:solidFill>
                <a:round/>
                <a:headEnd/>
                <a:tailEnd/>
              </a:ln>
            </p:spPr>
          </p:cxnSp>
        </p:grpSp>
        <p:sp>
          <p:nvSpPr>
            <p:cNvPr id="6" name="Text Box 12">
              <a:extLst>
                <a:ext uri="{FF2B5EF4-FFF2-40B4-BE49-F238E27FC236}">
                  <a16:creationId xmlns:a16="http://schemas.microsoft.com/office/drawing/2014/main" id="{6B4DDF91-3E88-EC38-85F3-EBC0C84B2436}"/>
                </a:ext>
              </a:extLst>
            </p:cNvPr>
            <p:cNvSpPr txBox="1">
              <a:spLocks noChangeArrowheads="1"/>
            </p:cNvSpPr>
            <p:nvPr/>
          </p:nvSpPr>
          <p:spPr bwMode="auto">
            <a:xfrm>
              <a:off x="2571736" y="4786322"/>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7" name="Text Box 12">
              <a:extLst>
                <a:ext uri="{FF2B5EF4-FFF2-40B4-BE49-F238E27FC236}">
                  <a16:creationId xmlns:a16="http://schemas.microsoft.com/office/drawing/2014/main" id="{F524D636-C184-055B-D737-1CDE6421859D}"/>
                </a:ext>
              </a:extLst>
            </p:cNvPr>
            <p:cNvSpPr txBox="1">
              <a:spLocks noChangeArrowheads="1"/>
            </p:cNvSpPr>
            <p:nvPr/>
          </p:nvSpPr>
          <p:spPr bwMode="auto">
            <a:xfrm>
              <a:off x="3786182" y="4429132"/>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8" name="Text Box 12">
              <a:extLst>
                <a:ext uri="{FF2B5EF4-FFF2-40B4-BE49-F238E27FC236}">
                  <a16:creationId xmlns:a16="http://schemas.microsoft.com/office/drawing/2014/main" id="{E4EE52E4-AA85-4E3C-C6C9-4DB5C3A4D9B0}"/>
                </a:ext>
              </a:extLst>
            </p:cNvPr>
            <p:cNvSpPr txBox="1">
              <a:spLocks noChangeArrowheads="1"/>
            </p:cNvSpPr>
            <p:nvPr/>
          </p:nvSpPr>
          <p:spPr bwMode="auto">
            <a:xfrm>
              <a:off x="3143240" y="3786190"/>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0</a:t>
              </a:r>
              <a:endParaRPr lang="zh-CN" altLang="zh-CN" sz="2400" b="1" dirty="0"/>
            </a:p>
          </p:txBody>
        </p:sp>
        <p:sp>
          <p:nvSpPr>
            <p:cNvPr id="9" name="Text Box 12">
              <a:extLst>
                <a:ext uri="{FF2B5EF4-FFF2-40B4-BE49-F238E27FC236}">
                  <a16:creationId xmlns:a16="http://schemas.microsoft.com/office/drawing/2014/main" id="{66581EB4-8946-3088-3630-52AB929DC106}"/>
                </a:ext>
              </a:extLst>
            </p:cNvPr>
            <p:cNvSpPr txBox="1">
              <a:spLocks noChangeArrowheads="1"/>
            </p:cNvSpPr>
            <p:nvPr/>
          </p:nvSpPr>
          <p:spPr bwMode="auto">
            <a:xfrm>
              <a:off x="2643174" y="392906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0" name="Text Box 12">
              <a:extLst>
                <a:ext uri="{FF2B5EF4-FFF2-40B4-BE49-F238E27FC236}">
                  <a16:creationId xmlns:a16="http://schemas.microsoft.com/office/drawing/2014/main" id="{4FEFDCE1-5486-7256-719F-1ADF07F6C267}"/>
                </a:ext>
              </a:extLst>
            </p:cNvPr>
            <p:cNvSpPr txBox="1">
              <a:spLocks noChangeArrowheads="1"/>
            </p:cNvSpPr>
            <p:nvPr/>
          </p:nvSpPr>
          <p:spPr bwMode="auto">
            <a:xfrm>
              <a:off x="2357422" y="4357694"/>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1" name="Text Box 12">
              <a:extLst>
                <a:ext uri="{FF2B5EF4-FFF2-40B4-BE49-F238E27FC236}">
                  <a16:creationId xmlns:a16="http://schemas.microsoft.com/office/drawing/2014/main" id="{30D59FEB-71ED-BE7F-4319-F490CB4EFB5B}"/>
                </a:ext>
              </a:extLst>
            </p:cNvPr>
            <p:cNvSpPr txBox="1">
              <a:spLocks noChangeArrowheads="1"/>
            </p:cNvSpPr>
            <p:nvPr/>
          </p:nvSpPr>
          <p:spPr bwMode="auto">
            <a:xfrm>
              <a:off x="3000364" y="500063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2" name="Text Box 12">
              <a:extLst>
                <a:ext uri="{FF2B5EF4-FFF2-40B4-BE49-F238E27FC236}">
                  <a16:creationId xmlns:a16="http://schemas.microsoft.com/office/drawing/2014/main" id="{AB61EA87-CBD2-1B0D-4C84-E37031469C5D}"/>
                </a:ext>
              </a:extLst>
            </p:cNvPr>
            <p:cNvSpPr txBox="1">
              <a:spLocks noChangeArrowheads="1"/>
            </p:cNvSpPr>
            <p:nvPr/>
          </p:nvSpPr>
          <p:spPr bwMode="auto">
            <a:xfrm>
              <a:off x="3571868" y="3929066"/>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sp>
          <p:nvSpPr>
            <p:cNvPr id="13" name="Text Box 12">
              <a:extLst>
                <a:ext uri="{FF2B5EF4-FFF2-40B4-BE49-F238E27FC236}">
                  <a16:creationId xmlns:a16="http://schemas.microsoft.com/office/drawing/2014/main" id="{0B76D536-AC20-6D67-78AA-1BCEA713BD4F}"/>
                </a:ext>
              </a:extLst>
            </p:cNvPr>
            <p:cNvSpPr txBox="1">
              <a:spLocks noChangeArrowheads="1"/>
            </p:cNvSpPr>
            <p:nvPr/>
          </p:nvSpPr>
          <p:spPr bwMode="auto">
            <a:xfrm>
              <a:off x="3428992" y="4857760"/>
              <a:ext cx="285752" cy="428628"/>
            </a:xfrm>
            <a:prstGeom prst="rect">
              <a:avLst/>
            </a:prstGeom>
            <a:grpFill/>
            <a:ln w="9525">
              <a:noFill/>
              <a:miter lim="800000"/>
              <a:headEnd/>
              <a:tailEnd/>
            </a:ln>
          </p:spPr>
          <p:txBody>
            <a:bodyPr/>
            <a:lstStyle/>
            <a:p>
              <a:pPr algn="just">
                <a:defRPr/>
              </a:pPr>
              <a:r>
                <a:rPr lang="en-US" altLang="zh-CN" sz="2400" b="1" dirty="0">
                  <a:latin typeface="Times New Roman" pitchFamily="18" charset="0"/>
                </a:rPr>
                <a:t>1</a:t>
              </a:r>
              <a:endParaRPr lang="zh-CN" altLang="zh-CN" sz="2400" b="1" dirty="0"/>
            </a:p>
          </p:txBody>
        </p:sp>
      </p:grpSp>
    </p:spTree>
    <p:extLst>
      <p:ext uri="{BB962C8B-B14F-4D97-AF65-F5344CB8AC3E}">
        <p14:creationId xmlns:p14="http://schemas.microsoft.com/office/powerpoint/2010/main" val="26830133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p>
        </p:txBody>
      </p:sp>
      <p:sp>
        <p:nvSpPr>
          <p:cNvPr id="3" name="Content Placeholder 2"/>
          <p:cNvSpPr>
            <a:spLocks noGrp="1"/>
          </p:cNvSpPr>
          <p:nvPr>
            <p:ph idx="1"/>
          </p:nvPr>
        </p:nvSpPr>
        <p:spPr>
          <a:xfrm>
            <a:off x="381813" y="1584718"/>
            <a:ext cx="4038600" cy="5257800"/>
          </a:xfrm>
        </p:spPr>
        <p:txBody>
          <a:bodyPr/>
          <a:lstStyle/>
          <a:p>
            <a:pPr marL="457200" indent="-457200" algn="just" eaLnBrk="1" hangingPunct="1">
              <a:buFont typeface="Wingdings" panose="05000000000000000000" pitchFamily="2" charset="2"/>
              <a:buChar char="n"/>
            </a:pPr>
            <a:r>
              <a:rPr lang="zh-CN" altLang="en-US" sz="2400" dirty="0">
                <a:latin typeface="Times New Roman" panose="02020603050405020304" pitchFamily="18" charset="0"/>
              </a:rPr>
              <a:t>解：</a:t>
            </a:r>
            <a:endParaRPr lang="en-US" altLang="zh-CN" sz="2400" dirty="0">
              <a:latin typeface="Times New Roman" panose="02020603050405020304" pitchFamily="18" charset="0"/>
            </a:endParaRPr>
          </a:p>
          <a:p>
            <a:pPr marL="457200" indent="-457200" algn="just" eaLnBrk="1" hangingPunct="1">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构造一个</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阶有向图</a:t>
            </a:r>
            <a:r>
              <a:rPr lang="en-US" altLang="zh-CN" sz="2000" dirty="0">
                <a:latin typeface="Times New Roman" panose="02020603050405020304" pitchFamily="18" charset="0"/>
                <a:cs typeface="Times New Roman" panose="02020603050405020304" pitchFamily="18" charset="0"/>
              </a:rPr>
              <a:t>,  8</a:t>
            </a:r>
            <a:r>
              <a:rPr lang="zh-CN" altLang="zh-CN" sz="2000" dirty="0">
                <a:latin typeface="Times New Roman" panose="02020603050405020304" pitchFamily="18" charset="0"/>
                <a:cs typeface="Times New Roman" panose="02020603050405020304" pitchFamily="18" charset="0"/>
              </a:rPr>
              <a:t>条边的标记是不同的</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图中存在一条欧拉回路</a:t>
            </a:r>
            <a:r>
              <a:rPr lang="en-US" altLang="zh-CN" sz="2000" dirty="0">
                <a:latin typeface="Times New Roman" panose="02020603050405020304" pitchFamily="18" charset="0"/>
                <a:cs typeface="Times New Roman" panose="02020603050405020304" pitchFamily="18" charset="0"/>
              </a:rPr>
              <a:t>: 000, 001, 011, 111, 110, 101, 010, 100. </a:t>
            </a:r>
            <a:r>
              <a:rPr lang="zh-CN" altLang="zh-CN" sz="2000" dirty="0">
                <a:latin typeface="Times New Roman" panose="02020603050405020304" pitchFamily="18" charset="0"/>
                <a:cs typeface="Times New Roman" panose="02020603050405020304" pitchFamily="18" charset="0"/>
              </a:rPr>
              <a:t>在这条回路上连续</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条边的标记的第一位恰好与第一条边的标记相同</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顺着这条回路取每一条边标记的第一位得到</a:t>
            </a:r>
            <a:r>
              <a:rPr lang="en-US" altLang="zh-CN" sz="2000" dirty="0">
                <a:latin typeface="Times New Roman" panose="02020603050405020304" pitchFamily="18" charset="0"/>
                <a:cs typeface="Times New Roman" panose="02020603050405020304" pitchFamily="18" charset="0"/>
              </a:rPr>
              <a:t>00011101, </a:t>
            </a:r>
            <a:r>
              <a:rPr lang="zh-CN" altLang="zh-CN" sz="2000" dirty="0">
                <a:latin typeface="Times New Roman" panose="02020603050405020304" pitchFamily="18" charset="0"/>
                <a:cs typeface="Times New Roman" panose="02020603050405020304" pitchFamily="18" charset="0"/>
              </a:rPr>
              <a:t>按照这个顺序标记磁鼓的扇区</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spcBef>
                <a:spcPts val="0"/>
              </a:spcBef>
            </a:pPr>
            <a:endParaRPr lang="en-US" sz="2400" dirty="0"/>
          </a:p>
        </p:txBody>
      </p:sp>
      <p:grpSp>
        <p:nvGrpSpPr>
          <p:cNvPr id="4" name="组合 56">
            <a:extLst>
              <a:ext uri="{FF2B5EF4-FFF2-40B4-BE49-F238E27FC236}">
                <a16:creationId xmlns:a16="http://schemas.microsoft.com/office/drawing/2014/main" id="{80FBDE60-0DE6-44B5-1E75-FAD57D64FA23}"/>
              </a:ext>
            </a:extLst>
          </p:cNvPr>
          <p:cNvGrpSpPr>
            <a:grpSpLocks/>
          </p:cNvGrpSpPr>
          <p:nvPr/>
        </p:nvGrpSpPr>
        <p:grpSpPr bwMode="auto">
          <a:xfrm>
            <a:off x="5334000" y="1618795"/>
            <a:ext cx="3384376" cy="3816424"/>
            <a:chOff x="5214942" y="1928802"/>
            <a:chExt cx="3286148" cy="3357586"/>
          </a:xfrm>
        </p:grpSpPr>
        <p:sp>
          <p:nvSpPr>
            <p:cNvPr id="5" name="Oval 22">
              <a:extLst>
                <a:ext uri="{FF2B5EF4-FFF2-40B4-BE49-F238E27FC236}">
                  <a16:creationId xmlns:a16="http://schemas.microsoft.com/office/drawing/2014/main" id="{4712CDDA-12E0-6499-2103-FF7ECD2F96AC}"/>
                </a:ext>
              </a:extLst>
            </p:cNvPr>
            <p:cNvSpPr>
              <a:spLocks noChangeArrowheads="1"/>
            </p:cNvSpPr>
            <p:nvPr/>
          </p:nvSpPr>
          <p:spPr bwMode="auto">
            <a:xfrm>
              <a:off x="6784390" y="2769212"/>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23">
              <a:extLst>
                <a:ext uri="{FF2B5EF4-FFF2-40B4-BE49-F238E27FC236}">
                  <a16:creationId xmlns:a16="http://schemas.microsoft.com/office/drawing/2014/main" id="{3CFA8999-B08D-F5DB-988F-25137CACF32C}"/>
                </a:ext>
              </a:extLst>
            </p:cNvPr>
            <p:cNvSpPr>
              <a:spLocks noChangeArrowheads="1"/>
            </p:cNvSpPr>
            <p:nvPr/>
          </p:nvSpPr>
          <p:spPr bwMode="auto">
            <a:xfrm>
              <a:off x="6816312" y="4353772"/>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24">
              <a:extLst>
                <a:ext uri="{FF2B5EF4-FFF2-40B4-BE49-F238E27FC236}">
                  <a16:creationId xmlns:a16="http://schemas.microsoft.com/office/drawing/2014/main" id="{73194F0D-E7ED-DCD5-0752-B73B748D6524}"/>
                </a:ext>
              </a:extLst>
            </p:cNvPr>
            <p:cNvSpPr>
              <a:spLocks noChangeArrowheads="1"/>
            </p:cNvSpPr>
            <p:nvPr/>
          </p:nvSpPr>
          <p:spPr bwMode="auto">
            <a:xfrm>
              <a:off x="7821850" y="3520513"/>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25">
              <a:extLst>
                <a:ext uri="{FF2B5EF4-FFF2-40B4-BE49-F238E27FC236}">
                  <a16:creationId xmlns:a16="http://schemas.microsoft.com/office/drawing/2014/main" id="{FD86996A-397E-FE34-F665-1C11F5F10A13}"/>
                </a:ext>
              </a:extLst>
            </p:cNvPr>
            <p:cNvSpPr>
              <a:spLocks noChangeArrowheads="1"/>
            </p:cNvSpPr>
            <p:nvPr/>
          </p:nvSpPr>
          <p:spPr bwMode="auto">
            <a:xfrm>
              <a:off x="5715009" y="3506853"/>
              <a:ext cx="107736" cy="95620"/>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9" name="AutoShape 26">
              <a:extLst>
                <a:ext uri="{FF2B5EF4-FFF2-40B4-BE49-F238E27FC236}">
                  <a16:creationId xmlns:a16="http://schemas.microsoft.com/office/drawing/2014/main" id="{2791C229-8FBB-1807-4339-F2B0264F5DC9}"/>
                </a:ext>
              </a:extLst>
            </p:cNvPr>
            <p:cNvCxnSpPr>
              <a:cxnSpLocks noChangeShapeType="1"/>
            </p:cNvCxnSpPr>
            <p:nvPr/>
          </p:nvCxnSpPr>
          <p:spPr bwMode="auto">
            <a:xfrm>
              <a:off x="6892127" y="2864832"/>
              <a:ext cx="929723" cy="65568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 name="AutoShape 27">
              <a:extLst>
                <a:ext uri="{FF2B5EF4-FFF2-40B4-BE49-F238E27FC236}">
                  <a16:creationId xmlns:a16="http://schemas.microsoft.com/office/drawing/2014/main" id="{7F32A148-488E-D861-33C8-CB3C0D523393}"/>
                </a:ext>
              </a:extLst>
            </p:cNvPr>
            <p:cNvCxnSpPr>
              <a:cxnSpLocks noChangeShapeType="1"/>
            </p:cNvCxnSpPr>
            <p:nvPr/>
          </p:nvCxnSpPr>
          <p:spPr bwMode="auto">
            <a:xfrm flipH="1">
              <a:off x="6924048" y="3616132"/>
              <a:ext cx="897801" cy="7649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 name="AutoShape 28">
              <a:extLst>
                <a:ext uri="{FF2B5EF4-FFF2-40B4-BE49-F238E27FC236}">
                  <a16:creationId xmlns:a16="http://schemas.microsoft.com/office/drawing/2014/main" id="{25A6F346-0759-A81C-468B-FDEC9508B882}"/>
                </a:ext>
              </a:extLst>
            </p:cNvPr>
            <p:cNvCxnSpPr>
              <a:cxnSpLocks noChangeShapeType="1"/>
            </p:cNvCxnSpPr>
            <p:nvPr/>
          </p:nvCxnSpPr>
          <p:spPr bwMode="auto">
            <a:xfrm flipH="1" flipV="1">
              <a:off x="5808114" y="3616132"/>
              <a:ext cx="1008198" cy="78431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 name="AutoShape 29">
              <a:extLst>
                <a:ext uri="{FF2B5EF4-FFF2-40B4-BE49-F238E27FC236}">
                  <a16:creationId xmlns:a16="http://schemas.microsoft.com/office/drawing/2014/main" id="{178D6609-8D74-9EA0-4E62-218537DFA819}"/>
                </a:ext>
              </a:extLst>
            </p:cNvPr>
            <p:cNvCxnSpPr>
              <a:cxnSpLocks noChangeShapeType="1"/>
            </p:cNvCxnSpPr>
            <p:nvPr/>
          </p:nvCxnSpPr>
          <p:spPr bwMode="auto">
            <a:xfrm flipV="1">
              <a:off x="5808114" y="2820438"/>
              <a:ext cx="976276" cy="70007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30">
              <a:extLst>
                <a:ext uri="{FF2B5EF4-FFF2-40B4-BE49-F238E27FC236}">
                  <a16:creationId xmlns:a16="http://schemas.microsoft.com/office/drawing/2014/main" id="{C989D064-BC5B-4727-588C-BC4FB74C56F6}"/>
                </a:ext>
              </a:extLst>
            </p:cNvPr>
            <p:cNvCxnSpPr>
              <a:cxnSpLocks noChangeShapeType="1"/>
            </p:cNvCxnSpPr>
            <p:nvPr/>
          </p:nvCxnSpPr>
          <p:spPr bwMode="auto">
            <a:xfrm flipH="1">
              <a:off x="5841367" y="3520513"/>
              <a:ext cx="198048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4" name="AutoShape 31">
              <a:extLst>
                <a:ext uri="{FF2B5EF4-FFF2-40B4-BE49-F238E27FC236}">
                  <a16:creationId xmlns:a16="http://schemas.microsoft.com/office/drawing/2014/main" id="{75E99FB3-6B41-3E8F-491A-EBD6105079C3}"/>
                </a:ext>
              </a:extLst>
            </p:cNvPr>
            <p:cNvCxnSpPr>
              <a:cxnSpLocks noChangeShapeType="1"/>
            </p:cNvCxnSpPr>
            <p:nvPr/>
          </p:nvCxnSpPr>
          <p:spPr bwMode="auto">
            <a:xfrm>
              <a:off x="5841367" y="3602472"/>
              <a:ext cx="1980483"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5" name="Arc 32">
              <a:extLst>
                <a:ext uri="{FF2B5EF4-FFF2-40B4-BE49-F238E27FC236}">
                  <a16:creationId xmlns:a16="http://schemas.microsoft.com/office/drawing/2014/main" id="{20CF0744-03C1-5998-2151-185E2C4C5AE6}"/>
                </a:ext>
              </a:extLst>
            </p:cNvPr>
            <p:cNvSpPr>
              <a:spLocks/>
            </p:cNvSpPr>
            <p:nvPr/>
          </p:nvSpPr>
          <p:spPr bwMode="auto">
            <a:xfrm rot="16501915" flipH="1">
              <a:off x="6561684" y="2235366"/>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33">
              <a:extLst>
                <a:ext uri="{FF2B5EF4-FFF2-40B4-BE49-F238E27FC236}">
                  <a16:creationId xmlns:a16="http://schemas.microsoft.com/office/drawing/2014/main" id="{81D59382-1BE6-3C8C-378F-CCC95A5CE3C2}"/>
                </a:ext>
              </a:extLst>
            </p:cNvPr>
            <p:cNvSpPr>
              <a:spLocks/>
            </p:cNvSpPr>
            <p:nvPr/>
          </p:nvSpPr>
          <p:spPr bwMode="auto">
            <a:xfrm rot="5339967" flipH="1">
              <a:off x="6665430" y="4395920"/>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7" name="AutoShape 34">
              <a:extLst>
                <a:ext uri="{FF2B5EF4-FFF2-40B4-BE49-F238E27FC236}">
                  <a16:creationId xmlns:a16="http://schemas.microsoft.com/office/drawing/2014/main" id="{446F5511-C4AF-CDEF-FE98-9F1BF7D82DE9}"/>
                </a:ext>
              </a:extLst>
            </p:cNvPr>
            <p:cNvCxnSpPr>
              <a:cxnSpLocks noChangeShapeType="1"/>
            </p:cNvCxnSpPr>
            <p:nvPr/>
          </p:nvCxnSpPr>
          <p:spPr bwMode="auto">
            <a:xfrm>
              <a:off x="6662179" y="2703880"/>
              <a:ext cx="122212" cy="6533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BD10F034-D75D-DF67-D1DD-14DD6B833AD7}"/>
                </a:ext>
              </a:extLst>
            </p:cNvPr>
            <p:cNvCxnSpPr>
              <a:cxnSpLocks noChangeShapeType="1"/>
            </p:cNvCxnSpPr>
            <p:nvPr/>
          </p:nvCxnSpPr>
          <p:spPr bwMode="auto">
            <a:xfrm rot="10800000">
              <a:off x="6929458" y="4429136"/>
              <a:ext cx="142873" cy="7143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Text Box 36">
              <a:extLst>
                <a:ext uri="{FF2B5EF4-FFF2-40B4-BE49-F238E27FC236}">
                  <a16:creationId xmlns:a16="http://schemas.microsoft.com/office/drawing/2014/main" id="{9253446C-6A7E-98CB-3871-AEF06EE724A1}"/>
                </a:ext>
              </a:extLst>
            </p:cNvPr>
            <p:cNvSpPr txBox="1">
              <a:spLocks noChangeArrowheads="1"/>
            </p:cNvSpPr>
            <p:nvPr/>
          </p:nvSpPr>
          <p:spPr bwMode="auto">
            <a:xfrm>
              <a:off x="6572264" y="2786058"/>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a:t>
              </a:r>
              <a:endParaRPr lang="zh-CN" altLang="zh-CN" sz="2000" b="1"/>
            </a:p>
          </p:txBody>
        </p:sp>
        <p:sp>
          <p:nvSpPr>
            <p:cNvPr id="20" name="Text Box 36">
              <a:extLst>
                <a:ext uri="{FF2B5EF4-FFF2-40B4-BE49-F238E27FC236}">
                  <a16:creationId xmlns:a16="http://schemas.microsoft.com/office/drawing/2014/main" id="{4DA8AE7A-4F0E-3C68-BD1C-E37455576E96}"/>
                </a:ext>
              </a:extLst>
            </p:cNvPr>
            <p:cNvSpPr txBox="1">
              <a:spLocks noChangeArrowheads="1"/>
            </p:cNvSpPr>
            <p:nvPr/>
          </p:nvSpPr>
          <p:spPr bwMode="auto">
            <a:xfrm>
              <a:off x="7935621"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a:t>
              </a:r>
              <a:endParaRPr lang="zh-CN" altLang="zh-CN" sz="2000" b="1"/>
            </a:p>
          </p:txBody>
        </p:sp>
        <p:sp>
          <p:nvSpPr>
            <p:cNvPr id="21" name="Text Box 36">
              <a:extLst>
                <a:ext uri="{FF2B5EF4-FFF2-40B4-BE49-F238E27FC236}">
                  <a16:creationId xmlns:a16="http://schemas.microsoft.com/office/drawing/2014/main" id="{A69FCA1F-9211-67EA-04A3-8B7B8D442E18}"/>
                </a:ext>
              </a:extLst>
            </p:cNvPr>
            <p:cNvSpPr txBox="1">
              <a:spLocks noChangeArrowheads="1"/>
            </p:cNvSpPr>
            <p:nvPr/>
          </p:nvSpPr>
          <p:spPr bwMode="auto">
            <a:xfrm>
              <a:off x="5214942"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a:t>
              </a:r>
              <a:endParaRPr lang="zh-CN" altLang="zh-CN" sz="2000" b="1"/>
            </a:p>
          </p:txBody>
        </p:sp>
        <p:sp>
          <p:nvSpPr>
            <p:cNvPr id="22" name="Text Box 36">
              <a:extLst>
                <a:ext uri="{FF2B5EF4-FFF2-40B4-BE49-F238E27FC236}">
                  <a16:creationId xmlns:a16="http://schemas.microsoft.com/office/drawing/2014/main" id="{D5965A8F-296E-ADEF-DD9C-F0845CADA9B4}"/>
                </a:ext>
              </a:extLst>
            </p:cNvPr>
            <p:cNvSpPr txBox="1">
              <a:spLocks noChangeArrowheads="1"/>
            </p:cNvSpPr>
            <p:nvPr/>
          </p:nvSpPr>
          <p:spPr bwMode="auto">
            <a:xfrm>
              <a:off x="6649737" y="4000504"/>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a:t>
              </a:r>
              <a:endParaRPr lang="zh-CN" altLang="zh-CN" sz="2000" b="1"/>
            </a:p>
          </p:txBody>
        </p:sp>
        <p:sp>
          <p:nvSpPr>
            <p:cNvPr id="23" name="Text Box 36">
              <a:extLst>
                <a:ext uri="{FF2B5EF4-FFF2-40B4-BE49-F238E27FC236}">
                  <a16:creationId xmlns:a16="http://schemas.microsoft.com/office/drawing/2014/main" id="{2CAE4BEB-9C07-7321-76EC-5A9F7D09B3BD}"/>
                </a:ext>
              </a:extLst>
            </p:cNvPr>
            <p:cNvSpPr txBox="1">
              <a:spLocks noChangeArrowheads="1"/>
            </p:cNvSpPr>
            <p:nvPr/>
          </p:nvSpPr>
          <p:spPr bwMode="auto">
            <a:xfrm>
              <a:off x="6500826" y="1928802"/>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000</a:t>
              </a:r>
              <a:endParaRPr lang="zh-CN" altLang="zh-CN" sz="2000" b="1"/>
            </a:p>
          </p:txBody>
        </p:sp>
        <p:sp>
          <p:nvSpPr>
            <p:cNvPr id="24" name="Text Box 36">
              <a:extLst>
                <a:ext uri="{FF2B5EF4-FFF2-40B4-BE49-F238E27FC236}">
                  <a16:creationId xmlns:a16="http://schemas.microsoft.com/office/drawing/2014/main" id="{D0DD4BB3-F769-768E-A23A-9094F45C6AEC}"/>
                </a:ext>
              </a:extLst>
            </p:cNvPr>
            <p:cNvSpPr txBox="1">
              <a:spLocks noChangeArrowheads="1"/>
            </p:cNvSpPr>
            <p:nvPr/>
          </p:nvSpPr>
          <p:spPr bwMode="auto">
            <a:xfrm>
              <a:off x="721520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001</a:t>
              </a:r>
              <a:endParaRPr lang="zh-CN" altLang="zh-CN" sz="2000" b="1"/>
            </a:p>
          </p:txBody>
        </p:sp>
        <p:sp>
          <p:nvSpPr>
            <p:cNvPr id="25" name="Text Box 36">
              <a:extLst>
                <a:ext uri="{FF2B5EF4-FFF2-40B4-BE49-F238E27FC236}">
                  <a16:creationId xmlns:a16="http://schemas.microsoft.com/office/drawing/2014/main" id="{51AF8549-AFB1-324C-C66F-BBD83936CCE1}"/>
                </a:ext>
              </a:extLst>
            </p:cNvPr>
            <p:cNvSpPr txBox="1">
              <a:spLocks noChangeArrowheads="1"/>
            </p:cNvSpPr>
            <p:nvPr/>
          </p:nvSpPr>
          <p:spPr bwMode="auto">
            <a:xfrm>
              <a:off x="7358082"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011</a:t>
              </a:r>
              <a:endParaRPr lang="zh-CN" altLang="zh-CN" sz="2000" b="1"/>
            </a:p>
          </p:txBody>
        </p:sp>
        <p:sp>
          <p:nvSpPr>
            <p:cNvPr id="26" name="Text Box 36">
              <a:extLst>
                <a:ext uri="{FF2B5EF4-FFF2-40B4-BE49-F238E27FC236}">
                  <a16:creationId xmlns:a16="http://schemas.microsoft.com/office/drawing/2014/main" id="{F264899A-0856-6AA2-DA6C-C83C0324372C}"/>
                </a:ext>
              </a:extLst>
            </p:cNvPr>
            <p:cNvSpPr txBox="1">
              <a:spLocks noChangeArrowheads="1"/>
            </p:cNvSpPr>
            <p:nvPr/>
          </p:nvSpPr>
          <p:spPr bwMode="auto">
            <a:xfrm>
              <a:off x="6500826" y="314324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010</a:t>
              </a:r>
              <a:endParaRPr lang="zh-CN" altLang="zh-CN" sz="2000" b="1" dirty="0"/>
            </a:p>
          </p:txBody>
        </p:sp>
        <p:sp>
          <p:nvSpPr>
            <p:cNvPr id="27" name="Text Box 36">
              <a:extLst>
                <a:ext uri="{FF2B5EF4-FFF2-40B4-BE49-F238E27FC236}">
                  <a16:creationId xmlns:a16="http://schemas.microsoft.com/office/drawing/2014/main" id="{40C4C481-EF58-13A4-99EC-232E779087E9}"/>
                </a:ext>
              </a:extLst>
            </p:cNvPr>
            <p:cNvSpPr txBox="1">
              <a:spLocks noChangeArrowheads="1"/>
            </p:cNvSpPr>
            <p:nvPr/>
          </p:nvSpPr>
          <p:spPr bwMode="auto">
            <a:xfrm>
              <a:off x="578644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100</a:t>
              </a:r>
              <a:endParaRPr lang="zh-CN" altLang="zh-CN" sz="2000" b="1"/>
            </a:p>
          </p:txBody>
        </p:sp>
        <p:sp>
          <p:nvSpPr>
            <p:cNvPr id="28" name="Text Box 36">
              <a:extLst>
                <a:ext uri="{FF2B5EF4-FFF2-40B4-BE49-F238E27FC236}">
                  <a16:creationId xmlns:a16="http://schemas.microsoft.com/office/drawing/2014/main" id="{0F09347B-6363-6B1B-32E7-D70AFD21CE5C}"/>
                </a:ext>
              </a:extLst>
            </p:cNvPr>
            <p:cNvSpPr txBox="1">
              <a:spLocks noChangeArrowheads="1"/>
            </p:cNvSpPr>
            <p:nvPr/>
          </p:nvSpPr>
          <p:spPr bwMode="auto">
            <a:xfrm>
              <a:off x="6500826" y="3571876"/>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101</a:t>
              </a:r>
              <a:endParaRPr lang="zh-CN" altLang="zh-CN" sz="2000" b="1" dirty="0"/>
            </a:p>
          </p:txBody>
        </p:sp>
        <p:sp>
          <p:nvSpPr>
            <p:cNvPr id="29" name="Text Box 36">
              <a:extLst>
                <a:ext uri="{FF2B5EF4-FFF2-40B4-BE49-F238E27FC236}">
                  <a16:creationId xmlns:a16="http://schemas.microsoft.com/office/drawing/2014/main" id="{72BF0C45-938A-D215-5860-1280335FC7C5}"/>
                </a:ext>
              </a:extLst>
            </p:cNvPr>
            <p:cNvSpPr txBox="1">
              <a:spLocks noChangeArrowheads="1"/>
            </p:cNvSpPr>
            <p:nvPr/>
          </p:nvSpPr>
          <p:spPr bwMode="auto">
            <a:xfrm>
              <a:off x="5643570"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110</a:t>
              </a:r>
              <a:endParaRPr lang="zh-CN" altLang="zh-CN" sz="2000" b="1"/>
            </a:p>
          </p:txBody>
        </p:sp>
        <p:sp>
          <p:nvSpPr>
            <p:cNvPr id="30" name="Text Box 36">
              <a:extLst>
                <a:ext uri="{FF2B5EF4-FFF2-40B4-BE49-F238E27FC236}">
                  <a16:creationId xmlns:a16="http://schemas.microsoft.com/office/drawing/2014/main" id="{82C538BC-228E-3C67-664E-2DA6428B2A26}"/>
                </a:ext>
              </a:extLst>
            </p:cNvPr>
            <p:cNvSpPr txBox="1">
              <a:spLocks noChangeArrowheads="1"/>
            </p:cNvSpPr>
            <p:nvPr/>
          </p:nvSpPr>
          <p:spPr bwMode="auto">
            <a:xfrm>
              <a:off x="6643702" y="4857760"/>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cs typeface="Times New Roman" panose="02020603050405020304" pitchFamily="18" charset="0"/>
                </a:rPr>
                <a:t>111</a:t>
              </a:r>
              <a:endParaRPr lang="zh-CN" altLang="zh-CN" sz="20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956446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Hamilton Paths and Circuit</a:t>
            </a:r>
            <a:r>
              <a:rPr lang="en-US" altLang="zh-CN" sz="4000" dirty="0"/>
              <a:t>s</a:t>
            </a:r>
            <a:br>
              <a:rPr lang="en-US" altLang="zh-CN" sz="4000" dirty="0"/>
            </a:br>
            <a:r>
              <a:rPr lang="zh-CN" altLang="en-US" sz="3200" dirty="0"/>
              <a:t>哈密顿通路和哈密顿回路</a:t>
            </a:r>
            <a:endParaRPr lang="en-IN" sz="1400" dirty="0"/>
          </a:p>
        </p:txBody>
      </p:sp>
      <p:pic>
        <p:nvPicPr>
          <p:cNvPr id="18" name="Picture 2" descr="A portrait of William Rowan Hamilton."/>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72641" y="152400"/>
            <a:ext cx="960805"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91400" y="1280702"/>
            <a:ext cx="1620000" cy="929098"/>
          </a:xfrm>
        </p:spPr>
        <p:txBody>
          <a:bodyPr/>
          <a:lstStyle/>
          <a:p>
            <a:r>
              <a:rPr lang="en-US" sz="1800" dirty="0"/>
              <a:t>William Rowan Hamilton (1805- 1865)</a:t>
            </a:r>
          </a:p>
        </p:txBody>
      </p:sp>
      <p:sp>
        <p:nvSpPr>
          <p:cNvPr id="5" name="Content Placeholder 4"/>
          <p:cNvSpPr>
            <a:spLocks noGrp="1"/>
          </p:cNvSpPr>
          <p:nvPr>
            <p:ph idx="14"/>
          </p:nvPr>
        </p:nvSpPr>
        <p:spPr>
          <a:xfrm>
            <a:off x="457200" y="1295399"/>
            <a:ext cx="8280000" cy="2667001"/>
          </a:xfrm>
        </p:spPr>
        <p:txBody>
          <a:bodyPr/>
          <a:lstStyle/>
          <a:p>
            <a:pPr marL="342900" indent="-342900">
              <a:spcBef>
                <a:spcPts val="0"/>
              </a:spcBef>
              <a:buFont typeface="Arial" panose="020B0604020202020204" pitchFamily="34" charset="0"/>
              <a:buChar char="•"/>
            </a:pPr>
            <a:r>
              <a:rPr lang="en-US" sz="2000" dirty="0"/>
              <a:t>Euler paths and circuits contained every edge only once.</a:t>
            </a:r>
            <a:br>
              <a:rPr lang="en-US" sz="2000" dirty="0"/>
            </a:br>
            <a:r>
              <a:rPr lang="en-US" sz="2000" dirty="0"/>
              <a:t>Now we look at paths and circuits that </a:t>
            </a:r>
            <a:r>
              <a:rPr lang="en-US" sz="2000" dirty="0">
                <a:solidFill>
                  <a:schemeClr val="bg2"/>
                </a:solidFill>
              </a:rPr>
              <a:t>contain every</a:t>
            </a:r>
            <a:br>
              <a:rPr lang="en-US" sz="2000" dirty="0">
                <a:solidFill>
                  <a:schemeClr val="bg2"/>
                </a:solidFill>
              </a:rPr>
            </a:br>
            <a:r>
              <a:rPr lang="en-US" sz="2000" dirty="0">
                <a:solidFill>
                  <a:schemeClr val="bg2"/>
                </a:solidFill>
              </a:rPr>
              <a:t>vertex exactly once</a:t>
            </a:r>
            <a:r>
              <a:rPr lang="en-US" sz="2000" dirty="0"/>
              <a:t>.</a:t>
            </a:r>
          </a:p>
          <a:p>
            <a:pPr marL="342900" indent="-342900">
              <a:spcBef>
                <a:spcPts val="0"/>
              </a:spcBef>
              <a:buFont typeface="Arial" panose="020B0604020202020204" pitchFamily="34" charset="0"/>
              <a:buChar char="•"/>
            </a:pPr>
            <a:r>
              <a:rPr lang="en-US" sz="2000" dirty="0"/>
              <a:t>William Hamilton invented the </a:t>
            </a:r>
            <a:r>
              <a:rPr lang="en-US" sz="2000" i="1" dirty="0" err="1"/>
              <a:t>Icosian</a:t>
            </a:r>
            <a:r>
              <a:rPr lang="en-US" sz="2000" i="1" dirty="0"/>
              <a:t> puzzle </a:t>
            </a:r>
            <a:r>
              <a:rPr lang="en-US" sz="2000" dirty="0"/>
              <a:t>in </a:t>
            </a:r>
            <a:r>
              <a:rPr lang="en-US" sz="2000" dirty="0">
                <a:latin typeface="Cambria Math" pitchFamily="18" charset="0"/>
                <a:ea typeface="Cambria Math" pitchFamily="18" charset="0"/>
              </a:rPr>
              <a:t>1857</a:t>
            </a:r>
            <a:r>
              <a:rPr lang="en-US" sz="2000" dirty="0"/>
              <a:t>.</a:t>
            </a:r>
            <a:br>
              <a:rPr lang="en-US" sz="2000" dirty="0"/>
            </a:br>
            <a:r>
              <a:rPr lang="en-US" sz="2000" dirty="0"/>
              <a:t>It consisted of a wooden dodecahedron </a:t>
            </a:r>
            <a:r>
              <a:rPr lang="en-US" sz="1800" dirty="0"/>
              <a:t>[</a:t>
            </a:r>
            <a:r>
              <a:rPr lang="zh-CN" altLang="en-US" sz="1800" dirty="0"/>
              <a:t>十二面体</a:t>
            </a:r>
            <a:r>
              <a:rPr lang="en-US" altLang="zh-CN" sz="1800" dirty="0"/>
              <a:t>]</a:t>
            </a:r>
            <a:r>
              <a:rPr lang="zh-CN" altLang="en-US" sz="1800" dirty="0"/>
              <a:t> </a:t>
            </a:r>
            <a:r>
              <a:rPr lang="en-US" sz="2000" dirty="0"/>
              <a:t>(with </a:t>
            </a:r>
            <a:r>
              <a:rPr lang="en-US" sz="2000" dirty="0">
                <a:latin typeface="Cambria Math" pitchFamily="18" charset="0"/>
                <a:ea typeface="Cambria Math" pitchFamily="18" charset="0"/>
              </a:rPr>
              <a:t>12</a:t>
            </a:r>
            <a:r>
              <a:rPr lang="en-US" sz="2000" dirty="0"/>
              <a:t> regular pentagons </a:t>
            </a:r>
            <a:r>
              <a:rPr lang="en-US" sz="1800" dirty="0"/>
              <a:t>[</a:t>
            </a:r>
            <a:r>
              <a:rPr lang="zh-CN" altLang="en-US" sz="1800" dirty="0"/>
              <a:t>五边形</a:t>
            </a:r>
            <a:r>
              <a:rPr lang="en-US" altLang="zh-CN" sz="1800" dirty="0"/>
              <a:t>]</a:t>
            </a:r>
            <a:r>
              <a:rPr lang="en-US" sz="2000" dirty="0"/>
              <a:t> as faces),  illustrated in (a), with a peg at each vertex, labeled with the names of different cities. String was used to used to plot a circuit visiting </a:t>
            </a:r>
            <a:r>
              <a:rPr lang="en-US" sz="2000" dirty="0">
                <a:latin typeface="Cambria Math" pitchFamily="18" charset="0"/>
                <a:ea typeface="Cambria Math" pitchFamily="18" charset="0"/>
              </a:rPr>
              <a:t>20</a:t>
            </a:r>
            <a:r>
              <a:rPr lang="en-US" sz="2000" dirty="0"/>
              <a:t> cities exactly once</a:t>
            </a:r>
          </a:p>
          <a:p>
            <a:pPr marL="342900" indent="-342900">
              <a:spcBef>
                <a:spcPts val="0"/>
              </a:spcBef>
              <a:buFont typeface="Arial" panose="020B0604020202020204" pitchFamily="34" charset="0"/>
              <a:buChar char="•"/>
            </a:pPr>
            <a:r>
              <a:rPr lang="en-US" sz="2000" dirty="0"/>
              <a:t>The graph form of the puzzle is given in (b). </a:t>
            </a:r>
          </a:p>
        </p:txBody>
      </p:sp>
      <p:sp>
        <p:nvSpPr>
          <p:cNvPr id="3" name="Content Placeholder 5"/>
          <p:cNvSpPr>
            <a:spLocks noGrp="1"/>
          </p:cNvSpPr>
          <p:nvPr>
            <p:ph idx="15"/>
          </p:nvPr>
        </p:nvSpPr>
        <p:spPr>
          <a:xfrm>
            <a:off x="477078" y="5167734"/>
            <a:ext cx="5542722" cy="415200"/>
          </a:xfrm>
        </p:spPr>
        <p:txBody>
          <a:bodyPr/>
          <a:lstStyle/>
          <a:p>
            <a:pPr marL="342900" indent="-342900">
              <a:buFont typeface="Arial" panose="020B0604020202020204" pitchFamily="34" charset="0"/>
              <a:buChar char="•"/>
            </a:pPr>
            <a:r>
              <a:rPr lang="en-US" sz="2000" dirty="0"/>
              <a:t>The solution (a Hamilton circuit) is given  here.</a:t>
            </a:r>
          </a:p>
        </p:txBody>
      </p:sp>
      <p:pic>
        <p:nvPicPr>
          <p:cNvPr id="17" name="Picture 6" descr="Two graphs, A and B."/>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5610758" y="3811703"/>
            <a:ext cx="2923642" cy="1361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A dodecahedron expanded on a plane with 20 vertices and 20 highlighted edges."/>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6248400" y="5312510"/>
            <a:ext cx="1535450" cy="1462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2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 Terminology </a:t>
            </a:r>
            <a:r>
              <a:rPr lang="zh-CN" altLang="en-US" dirty="0"/>
              <a:t>一些术语</a:t>
            </a:r>
            <a:endParaRPr lang="en-US" sz="1500" dirty="0"/>
          </a:p>
        </p:txBody>
      </p:sp>
      <p:sp>
        <p:nvSpPr>
          <p:cNvPr id="3" name="Content Placeholder 2"/>
          <p:cNvSpPr>
            <a:spLocks noGrp="1"/>
          </p:cNvSpPr>
          <p:nvPr>
            <p:ph idx="1"/>
          </p:nvPr>
        </p:nvSpPr>
        <p:spPr>
          <a:xfrm>
            <a:off x="457200" y="1295400"/>
            <a:ext cx="7848600" cy="1828800"/>
          </a:xfrm>
        </p:spPr>
        <p:txBody>
          <a:bodyPr/>
          <a:lstStyle/>
          <a:p>
            <a:r>
              <a:rPr lang="en-US" sz="2400" dirty="0"/>
              <a:t>A </a:t>
            </a:r>
            <a:r>
              <a:rPr lang="en-US" sz="2400" i="1" dirty="0">
                <a:solidFill>
                  <a:srgbClr val="C00000"/>
                </a:solidFill>
              </a:rPr>
              <a:t>simple directed graph </a:t>
            </a:r>
            <a:r>
              <a:rPr lang="en-US" altLang="zh-CN" sz="2400" dirty="0"/>
              <a:t>(</a:t>
            </a:r>
            <a:r>
              <a:rPr lang="zh-CN" altLang="en-US" sz="2400" dirty="0"/>
              <a:t>简单有向图</a:t>
            </a:r>
            <a:r>
              <a:rPr lang="en-US" altLang="zh-CN" sz="2400" dirty="0"/>
              <a:t>) </a:t>
            </a:r>
            <a:r>
              <a:rPr lang="en-US" sz="2400" dirty="0"/>
              <a:t>has no loops and no multiple edges.</a:t>
            </a:r>
          </a:p>
          <a:p>
            <a:r>
              <a:rPr lang="en-US" sz="2400" b="1" dirty="0">
                <a:solidFill>
                  <a:schemeClr val="bg2"/>
                </a:solidFill>
              </a:rPr>
              <a:t>Example</a:t>
            </a:r>
            <a:r>
              <a:rPr lang="en-US" sz="2400" dirty="0">
                <a:solidFill>
                  <a:schemeClr val="bg2"/>
                </a:solidFill>
              </a:rPr>
              <a:t>:</a:t>
            </a:r>
            <a:br>
              <a:rPr lang="en-US" sz="2400" dirty="0"/>
            </a:br>
            <a:r>
              <a:rPr lang="en-US" sz="2400" dirty="0"/>
              <a:t>This is a directed graph with </a:t>
            </a:r>
            <a:br>
              <a:rPr lang="en-US" sz="2400" dirty="0"/>
            </a:br>
            <a:r>
              <a:rPr lang="en-US" sz="2400" dirty="0"/>
              <a:t>three vertices and four edges.</a:t>
            </a:r>
          </a:p>
        </p:txBody>
      </p:sp>
      <p:pic>
        <p:nvPicPr>
          <p:cNvPr id="2150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349796" y="1831560"/>
            <a:ext cx="2461136" cy="1786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581400"/>
            <a:ext cx="8534400" cy="2895600"/>
          </a:xfrm>
        </p:spPr>
        <p:txBody>
          <a:bodyPr/>
          <a:lstStyle/>
          <a:p>
            <a:r>
              <a:rPr lang="en-US" sz="2400" dirty="0"/>
              <a:t>A </a:t>
            </a:r>
            <a:r>
              <a:rPr lang="en-US" sz="2400" i="1" dirty="0">
                <a:solidFill>
                  <a:srgbClr val="C00000"/>
                </a:solidFill>
              </a:rPr>
              <a:t>directed multigraph</a:t>
            </a:r>
            <a:r>
              <a:rPr lang="en-US" sz="2400" dirty="0">
                <a:solidFill>
                  <a:srgbClr val="C00000"/>
                </a:solidFill>
              </a:rPr>
              <a:t> </a:t>
            </a:r>
            <a:r>
              <a:rPr lang="en-US" altLang="zh-CN" sz="2400" dirty="0"/>
              <a:t>(</a:t>
            </a:r>
            <a:r>
              <a:rPr lang="zh-CN" altLang="en-US" sz="2400" dirty="0"/>
              <a:t>有向多重图</a:t>
            </a:r>
            <a:r>
              <a:rPr lang="en-US" altLang="zh-CN" sz="2400" dirty="0"/>
              <a:t>) </a:t>
            </a:r>
            <a:r>
              <a:rPr lang="en-US" sz="2400" dirty="0"/>
              <a:t>may have multiple directed edges. When there are </a:t>
            </a:r>
            <a:r>
              <a:rPr lang="en-US" sz="2400" i="1" dirty="0">
                <a:solidFill>
                  <a:srgbClr val="7030A0"/>
                </a:solidFill>
              </a:rPr>
              <a:t>m</a:t>
            </a:r>
            <a:r>
              <a:rPr lang="en-US" sz="2400" dirty="0"/>
              <a:t> directed edges from the vertex </a:t>
            </a:r>
            <a:r>
              <a:rPr lang="en-US" sz="2400" i="1" dirty="0">
                <a:solidFill>
                  <a:srgbClr val="7030A0"/>
                </a:solidFill>
              </a:rPr>
              <a:t>u</a:t>
            </a:r>
            <a:r>
              <a:rPr lang="en-US" sz="2400" dirty="0"/>
              <a:t> to the vertex </a:t>
            </a:r>
            <a:r>
              <a:rPr lang="en-US" sz="2400" i="1" dirty="0">
                <a:solidFill>
                  <a:srgbClr val="7030A0"/>
                </a:solidFill>
              </a:rPr>
              <a:t>v</a:t>
            </a:r>
            <a:r>
              <a:rPr lang="en-US" sz="2400" dirty="0"/>
              <a:t>,  we say that </a:t>
            </a:r>
            <a:r>
              <a:rPr lang="en-US" sz="2400" dirty="0">
                <a:solidFill>
                  <a:srgbClr val="7030A0"/>
                </a:solidFill>
              </a:rPr>
              <a:t> (</a:t>
            </a:r>
            <a:r>
              <a:rPr lang="en-US" sz="2400" i="1" dirty="0" err="1">
                <a:solidFill>
                  <a:srgbClr val="7030A0"/>
                </a:solidFill>
              </a:rPr>
              <a:t>u,v</a:t>
            </a:r>
            <a:r>
              <a:rPr lang="en-US" sz="2400" dirty="0">
                <a:solidFill>
                  <a:srgbClr val="7030A0"/>
                </a:solidFill>
              </a:rPr>
              <a:t>)</a:t>
            </a:r>
            <a:r>
              <a:rPr lang="en-US" sz="2400" i="1" dirty="0">
                <a:solidFill>
                  <a:srgbClr val="7030A0"/>
                </a:solidFill>
              </a:rPr>
              <a:t> </a:t>
            </a:r>
            <a:r>
              <a:rPr lang="en-US" sz="2400" dirty="0"/>
              <a:t>is an edge of </a:t>
            </a:r>
            <a:r>
              <a:rPr lang="en-US" sz="2400" i="1" dirty="0">
                <a:solidFill>
                  <a:srgbClr val="C00000"/>
                </a:solidFill>
              </a:rPr>
              <a:t>multiplicity</a:t>
            </a:r>
            <a:r>
              <a:rPr lang="en-US" sz="2400" i="1" dirty="0"/>
              <a:t> </a:t>
            </a:r>
            <a:r>
              <a:rPr lang="en-US" sz="2400" i="1" dirty="0">
                <a:solidFill>
                  <a:srgbClr val="7030A0"/>
                </a:solidFill>
              </a:rPr>
              <a:t>m</a:t>
            </a:r>
            <a:r>
              <a:rPr lang="en-US" sz="2400" dirty="0"/>
              <a:t>.</a:t>
            </a:r>
          </a:p>
          <a:p>
            <a:r>
              <a:rPr lang="en-US" sz="2400" b="1" dirty="0">
                <a:solidFill>
                  <a:schemeClr val="bg2"/>
                </a:solidFill>
              </a:rPr>
              <a:t>Example</a:t>
            </a:r>
            <a:r>
              <a:rPr lang="en-US" sz="2400" dirty="0">
                <a:solidFill>
                  <a:schemeClr val="bg2"/>
                </a:solidFill>
              </a:rPr>
              <a:t>:</a:t>
            </a:r>
            <a:br>
              <a:rPr lang="en-US" sz="2400" dirty="0"/>
            </a:br>
            <a:r>
              <a:rPr lang="en-US" sz="2400" dirty="0"/>
              <a:t>In this directed </a:t>
            </a:r>
            <a:r>
              <a:rPr lang="en-US" sz="2400" dirty="0" err="1"/>
              <a:t>multigraph</a:t>
            </a:r>
            <a:r>
              <a:rPr lang="en-US" sz="2400" dirty="0"/>
              <a:t> the </a:t>
            </a:r>
            <a:br>
              <a:rPr lang="en-US" sz="2400" dirty="0"/>
            </a:br>
            <a:r>
              <a:rPr lang="en-US" sz="2400" dirty="0"/>
              <a:t>multiplicity of (</a:t>
            </a:r>
            <a:r>
              <a:rPr lang="en-US" sz="2400" i="1" dirty="0" err="1"/>
              <a:t>a,b</a:t>
            </a:r>
            <a:r>
              <a:rPr lang="en-US" sz="2400" dirty="0"/>
              <a:t>) is </a:t>
            </a:r>
            <a:r>
              <a:rPr lang="en-US" sz="2400" dirty="0">
                <a:latin typeface="Cambria Math" pitchFamily="18" charset="0"/>
                <a:ea typeface="Cambria Math" pitchFamily="18" charset="0"/>
              </a:rPr>
              <a:t>1 and the </a:t>
            </a:r>
            <a:br>
              <a:rPr lang="en-US" sz="2400" dirty="0">
                <a:latin typeface="Cambria Math" pitchFamily="18" charset="0"/>
                <a:ea typeface="Cambria Math" pitchFamily="18" charset="0"/>
              </a:rPr>
            </a:br>
            <a:r>
              <a:rPr lang="en-US" sz="2400" dirty="0">
                <a:ea typeface="Cambria Math" pitchFamily="18" charset="0"/>
              </a:rPr>
              <a:t>multiplicity of (</a:t>
            </a:r>
            <a:r>
              <a:rPr lang="en-US" sz="2400" i="1" dirty="0" err="1">
                <a:ea typeface="Cambria Math" pitchFamily="18" charset="0"/>
              </a:rPr>
              <a:t>b,c</a:t>
            </a:r>
            <a:r>
              <a:rPr lang="en-US" sz="2400" dirty="0">
                <a:ea typeface="Cambria Math" pitchFamily="18" charset="0"/>
              </a:rPr>
              <a:t>) is 2.</a:t>
            </a:r>
          </a:p>
        </p:txBody>
      </p:sp>
      <p:pic>
        <p:nvPicPr>
          <p:cNvPr id="21508" name="Picture 5"/>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6245328" y="5257800"/>
            <a:ext cx="2670072"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90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9"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simple path in a graph </a:t>
            </a:r>
            <a:r>
              <a:rPr lang="en-US" sz="2800" i="1" dirty="0">
                <a:solidFill>
                  <a:schemeClr val="bg2"/>
                </a:solidFill>
              </a:rPr>
              <a:t>G</a:t>
            </a:r>
            <a:r>
              <a:rPr lang="en-US" sz="2800" dirty="0"/>
              <a:t> that passes through every vertex exactly once is called a </a:t>
            </a:r>
            <a:r>
              <a:rPr lang="en-US" sz="2800" i="1" dirty="0">
                <a:solidFill>
                  <a:schemeClr val="bg2"/>
                </a:solidFill>
              </a:rPr>
              <a:t>Hamilton path</a:t>
            </a:r>
            <a:r>
              <a:rPr lang="en-US" sz="2800" dirty="0"/>
              <a:t>, and a simple circuit in a graph </a:t>
            </a:r>
            <a:r>
              <a:rPr lang="en-US" sz="2800" i="1" dirty="0"/>
              <a:t>G </a:t>
            </a:r>
            <a:r>
              <a:rPr lang="en-US" sz="2800" dirty="0"/>
              <a:t>that passes through every vertex exactly once is called a </a:t>
            </a:r>
            <a:r>
              <a:rPr lang="en-US" sz="2800" i="1" dirty="0">
                <a:solidFill>
                  <a:schemeClr val="bg2"/>
                </a:solidFill>
              </a:rPr>
              <a:t>Hamilton circuit</a:t>
            </a:r>
            <a:r>
              <a:rPr lang="en-US" sz="2800" i="1" dirty="0"/>
              <a:t>.</a:t>
            </a:r>
          </a:p>
          <a:p>
            <a:r>
              <a:rPr lang="en-US" sz="2800" dirty="0"/>
              <a:t>That is, a simple path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in the graph</a:t>
            </a:r>
            <a:br>
              <a:rPr lang="en-US" sz="2800" dirty="0"/>
            </a:br>
            <a:r>
              <a:rPr lang="en-US" sz="2800" i="1" dirty="0"/>
              <a:t>G</a:t>
            </a:r>
            <a:r>
              <a:rPr lang="en-US" sz="2800" dirty="0"/>
              <a:t> = (</a:t>
            </a:r>
            <a:r>
              <a:rPr lang="en-US" sz="2800" i="1" dirty="0"/>
              <a:t>V</a:t>
            </a:r>
            <a:r>
              <a:rPr lang="en-US" sz="2800" dirty="0"/>
              <a:t>, </a:t>
            </a:r>
            <a:r>
              <a:rPr lang="en-US" sz="2800" i="1" dirty="0"/>
              <a:t>E</a:t>
            </a:r>
            <a:r>
              <a:rPr lang="en-US" sz="2800" dirty="0"/>
              <a:t>) is called a Hamilton path if </a:t>
            </a:r>
            <a:r>
              <a:rPr lang="en-US" sz="2800" i="1" dirty="0"/>
              <a:t>V</a:t>
            </a:r>
            <a:r>
              <a:rPr lang="en-US" sz="2800" dirty="0"/>
              <a:t> =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i="1" dirty="0"/>
              <a:t> </a:t>
            </a:r>
            <a:r>
              <a:rPr lang="en-US" sz="2800" i="1" dirty="0" err="1"/>
              <a:t>x</a:t>
            </a:r>
            <a:r>
              <a:rPr lang="en-US" sz="2800" i="1" baseline="-25000" dirty="0" err="1">
                <a:ea typeface="Cambria Math" pitchFamily="18" charset="0"/>
              </a:rPr>
              <a:t>n</a:t>
            </a:r>
            <a:r>
              <a:rPr lang="en-US" sz="2800" dirty="0"/>
              <a:t> } and </a:t>
            </a:r>
            <a:r>
              <a:rPr lang="en-US" sz="2800" i="1" dirty="0"/>
              <a:t>x</a:t>
            </a:r>
            <a:r>
              <a:rPr lang="en-US" sz="2800" i="1" baseline="-25000" dirty="0"/>
              <a:t>i</a:t>
            </a:r>
            <a:r>
              <a:rPr lang="en-US" sz="2800" i="1" dirty="0"/>
              <a:t> ≠</a:t>
            </a:r>
            <a:r>
              <a:rPr lang="en-US" sz="2800" dirty="0"/>
              <a:t> </a:t>
            </a:r>
            <a:r>
              <a:rPr lang="en-US" sz="2800" i="1" dirty="0" err="1"/>
              <a:t>x</a:t>
            </a:r>
            <a:r>
              <a:rPr lang="en-US" sz="2800" i="1" baseline="-25000" dirty="0" err="1"/>
              <a:t>j</a:t>
            </a:r>
            <a:r>
              <a:rPr lang="en-US" sz="2800" dirty="0"/>
              <a:t> for  </a:t>
            </a:r>
            <a:r>
              <a:rPr lang="en-US" sz="2800" dirty="0">
                <a:ea typeface="Cambria Math" pitchFamily="18" charset="0"/>
              </a:rPr>
              <a:t>0≤</a:t>
            </a:r>
            <a:r>
              <a:rPr lang="en-US" sz="2800" dirty="0"/>
              <a:t> </a:t>
            </a:r>
            <a:r>
              <a:rPr lang="en-US" sz="2800" i="1" dirty="0" err="1"/>
              <a:t>i</a:t>
            </a:r>
            <a:r>
              <a:rPr lang="en-US" sz="2800" dirty="0"/>
              <a:t> &lt; </a:t>
            </a:r>
            <a:r>
              <a:rPr lang="en-US" sz="2800" i="1" dirty="0"/>
              <a:t>j</a:t>
            </a:r>
            <a:r>
              <a:rPr lang="en-US" sz="2800" dirty="0"/>
              <a:t> </a:t>
            </a:r>
            <a:r>
              <a:rPr lang="en-US" sz="2800" dirty="0">
                <a:ea typeface="Cambria Math" pitchFamily="18" charset="0"/>
              </a:rPr>
              <a:t>≤ </a:t>
            </a:r>
            <a:r>
              <a:rPr lang="en-US" sz="2800" i="1" dirty="0"/>
              <a:t>n</a:t>
            </a:r>
            <a:r>
              <a:rPr lang="en-US" sz="2800" dirty="0"/>
              <a:t>, and the simple circuit </a:t>
            </a: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a:t>
            </a:r>
            <a:r>
              <a:rPr lang="en-US" sz="2800" i="1" dirty="0"/>
              <a:t> x</a:t>
            </a:r>
            <a:r>
              <a:rPr lang="en-US" sz="2800" baseline="-25000" dirty="0">
                <a:ea typeface="Cambria Math" pitchFamily="18" charset="0"/>
              </a:rPr>
              <a:t>0 </a:t>
            </a:r>
            <a:r>
              <a:rPr lang="en-US" sz="2800" dirty="0"/>
              <a:t>(with </a:t>
            </a:r>
            <a:r>
              <a:rPr lang="en-US" sz="2800" i="1" dirty="0"/>
              <a:t>n</a:t>
            </a:r>
            <a:r>
              <a:rPr lang="en-US" sz="2800" dirty="0"/>
              <a:t> &gt; </a:t>
            </a:r>
            <a:r>
              <a:rPr lang="en-US" sz="2800" dirty="0">
                <a:ea typeface="Cambria Math" pitchFamily="18" charset="0"/>
              </a:rPr>
              <a:t>0</a:t>
            </a:r>
            <a:r>
              <a:rPr lang="en-US" sz="2800" dirty="0"/>
              <a:t>) is a Hamilton circuit if</a:t>
            </a:r>
            <a:br>
              <a:rPr lang="en-US" sz="2800" dirty="0"/>
            </a:br>
            <a:r>
              <a:rPr lang="en-US" sz="2800" i="1" dirty="0"/>
              <a:t>x</a:t>
            </a:r>
            <a:r>
              <a:rPr lang="en-US" sz="2800" baseline="-25000" dirty="0">
                <a:ea typeface="Cambria Math" pitchFamily="18" charset="0"/>
              </a:rPr>
              <a:t>0</a:t>
            </a:r>
            <a:r>
              <a:rPr lang="en-US" sz="2800" dirty="0">
                <a:ea typeface="Cambria Math" pitchFamily="18" charset="0"/>
              </a:rPr>
              <a:t>,</a:t>
            </a:r>
            <a:r>
              <a:rPr lang="en-US" sz="2800" i="1" dirty="0"/>
              <a:t> x</a:t>
            </a:r>
            <a:r>
              <a:rPr lang="en-US" sz="2800" baseline="-25000" dirty="0">
                <a:ea typeface="Cambria Math" pitchFamily="18" charset="0"/>
              </a:rPr>
              <a:t>1</a:t>
            </a:r>
            <a:r>
              <a:rPr lang="en-US" sz="2800" dirty="0">
                <a:ea typeface="Cambria Math" pitchFamily="18" charset="0"/>
              </a:rPr>
              <a:t>, … , </a:t>
            </a:r>
            <a:r>
              <a:rPr lang="en-US" sz="2800" i="1" dirty="0"/>
              <a:t>x</a:t>
            </a:r>
            <a:r>
              <a:rPr lang="en-US" sz="2800" i="1" baseline="-25000" dirty="0">
                <a:ea typeface="Cambria Math" pitchFamily="18" charset="0"/>
              </a:rPr>
              <a:t>n</a:t>
            </a:r>
            <a:r>
              <a:rPr lang="en-US" sz="2800" baseline="-25000" dirty="0">
                <a:ea typeface="Cambria Math" pitchFamily="18" charset="0"/>
              </a:rPr>
              <a:t>-1</a:t>
            </a:r>
            <a:r>
              <a:rPr lang="en-US" sz="2800" dirty="0">
                <a:ea typeface="Cambria Math" pitchFamily="18" charset="0"/>
              </a:rPr>
              <a:t>,</a:t>
            </a:r>
            <a:r>
              <a:rPr lang="en-US" sz="2800" i="1" dirty="0"/>
              <a:t> </a:t>
            </a:r>
            <a:r>
              <a:rPr lang="en-US" sz="2800" i="1" dirty="0" err="1"/>
              <a:t>x</a:t>
            </a:r>
            <a:r>
              <a:rPr lang="en-US" sz="2800" i="1" baseline="-25000" dirty="0" err="1">
                <a:ea typeface="Cambria Math" pitchFamily="18" charset="0"/>
              </a:rPr>
              <a:t>n</a:t>
            </a:r>
            <a:r>
              <a:rPr lang="en-US" sz="2800" dirty="0"/>
              <a:t> is a Hamilton path.</a:t>
            </a:r>
            <a:endParaRPr lang="en-IN" sz="2800" dirty="0"/>
          </a:p>
        </p:txBody>
      </p:sp>
    </p:spTree>
    <p:extLst>
      <p:ext uri="{BB962C8B-B14F-4D97-AF65-F5344CB8AC3E}">
        <p14:creationId xmlns:p14="http://schemas.microsoft.com/office/powerpoint/2010/main" val="11728910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3" name="Content Placeholder 2"/>
          <p:cNvSpPr>
            <a:spLocks noGrp="1"/>
          </p:cNvSpPr>
          <p:nvPr>
            <p:ph idx="1"/>
          </p:nvPr>
        </p:nvSpPr>
        <p:spPr>
          <a:xfrm>
            <a:off x="457200" y="1371600"/>
            <a:ext cx="8229600" cy="914400"/>
          </a:xfrm>
        </p:spPr>
        <p:txBody>
          <a:bodyPr/>
          <a:lstStyle/>
          <a:p>
            <a:r>
              <a:rPr lang="en-US" sz="2400" b="1" dirty="0">
                <a:solidFill>
                  <a:schemeClr val="bg2"/>
                </a:solidFill>
              </a:rPr>
              <a:t>Example</a:t>
            </a:r>
            <a:r>
              <a:rPr lang="en-US" sz="2400" dirty="0">
                <a:solidFill>
                  <a:schemeClr val="bg2"/>
                </a:solidFill>
              </a:rPr>
              <a:t>: </a:t>
            </a:r>
            <a:r>
              <a:rPr lang="en-US" sz="2400" dirty="0"/>
              <a:t>Which of these simple graphs has a Hamilton circuit or, if not, a Hamilton path?</a:t>
            </a:r>
          </a:p>
        </p:txBody>
      </p:sp>
      <p:sp>
        <p:nvSpPr>
          <p:cNvPr id="5" name="Content Placeholder 4"/>
          <p:cNvSpPr>
            <a:spLocks noGrp="1"/>
          </p:cNvSpPr>
          <p:nvPr>
            <p:ph idx="14"/>
          </p:nvPr>
        </p:nvSpPr>
        <p:spPr>
          <a:xfrm>
            <a:off x="457200" y="3886200"/>
            <a:ext cx="8229600" cy="2514600"/>
          </a:xfrm>
        </p:spPr>
        <p:txBody>
          <a:bodyPr/>
          <a:lstStyle/>
          <a:p>
            <a:pPr>
              <a:spcBef>
                <a:spcPts val="300"/>
              </a:spcBef>
            </a:pPr>
            <a:r>
              <a:rPr lang="en-US" sz="2400" b="1" dirty="0">
                <a:solidFill>
                  <a:schemeClr val="bg2"/>
                </a:solidFill>
              </a:rPr>
              <a:t>Solution</a:t>
            </a:r>
            <a:r>
              <a:rPr lang="en-US" sz="2400" dirty="0">
                <a:solidFill>
                  <a:schemeClr val="bg2"/>
                </a:solidFill>
              </a:rPr>
              <a:t>: </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1  </a:t>
            </a:r>
            <a:r>
              <a:rPr lang="en-US" sz="2400" dirty="0">
                <a:ea typeface="Cambria Math" pitchFamily="18" charset="0"/>
              </a:rPr>
              <a:t>has a Hamilton circuit: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ea typeface="Cambria Math" pitchFamily="18" charset="0"/>
              </a:rPr>
              <a:t>, </a:t>
            </a:r>
            <a:r>
              <a:rPr lang="en-US" sz="2400" i="1" dirty="0">
                <a:ea typeface="Cambria Math" pitchFamily="18" charset="0"/>
              </a:rPr>
              <a:t>e</a:t>
            </a:r>
            <a:r>
              <a:rPr lang="en-US" sz="2400" dirty="0">
                <a:ea typeface="Cambria Math" pitchFamily="18" charset="0"/>
              </a:rPr>
              <a:t>, </a:t>
            </a:r>
            <a:r>
              <a:rPr lang="en-US" sz="2400" i="1" dirty="0">
                <a:ea typeface="Cambria Math" pitchFamily="18" charset="0"/>
              </a:rPr>
              <a:t>a</a:t>
            </a:r>
            <a:r>
              <a:rPr lang="en-US" sz="2400" dirty="0">
                <a:ea typeface="Cambria Math" pitchFamily="18" charset="0"/>
              </a:rPr>
              <a:t>.</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2  </a:t>
            </a:r>
            <a:r>
              <a:rPr lang="en-US" sz="2400" dirty="0">
                <a:ea typeface="Cambria Math" pitchFamily="18" charset="0"/>
              </a:rPr>
              <a:t>does not have a Hamilton circuit (Why?), but does have a Hamilton path : </a:t>
            </a:r>
            <a:r>
              <a:rPr lang="en-US" sz="2400" i="1" dirty="0">
                <a:ea typeface="Cambria Math" pitchFamily="18" charset="0"/>
              </a:rPr>
              <a:t>a</a:t>
            </a:r>
            <a:r>
              <a:rPr lang="en-US" sz="2400" dirty="0">
                <a:ea typeface="Cambria Math" pitchFamily="18" charset="0"/>
              </a:rPr>
              <a:t>, </a:t>
            </a:r>
            <a:r>
              <a:rPr lang="en-US" sz="2400" i="1" dirty="0">
                <a:ea typeface="Cambria Math" pitchFamily="18" charset="0"/>
              </a:rPr>
              <a:t>b</a:t>
            </a:r>
            <a:r>
              <a:rPr lang="en-US" sz="2400" dirty="0">
                <a:ea typeface="Cambria Math" pitchFamily="18" charset="0"/>
              </a:rPr>
              <a:t>, </a:t>
            </a:r>
            <a:r>
              <a:rPr lang="en-US" sz="2400" i="1" dirty="0">
                <a:ea typeface="Cambria Math" pitchFamily="18" charset="0"/>
              </a:rPr>
              <a:t>c</a:t>
            </a:r>
            <a:r>
              <a:rPr lang="en-US" sz="2400" dirty="0">
                <a:ea typeface="Cambria Math" pitchFamily="18" charset="0"/>
              </a:rPr>
              <a:t>, </a:t>
            </a:r>
            <a:r>
              <a:rPr lang="en-US" sz="2400" i="1" dirty="0">
                <a:ea typeface="Cambria Math" pitchFamily="18" charset="0"/>
              </a:rPr>
              <a:t>d</a:t>
            </a:r>
            <a:r>
              <a:rPr lang="en-US" sz="2400" dirty="0">
                <a:ea typeface="Cambria Math" pitchFamily="18" charset="0"/>
              </a:rPr>
              <a:t>.</a:t>
            </a: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itchFamily="18" charset="0"/>
              </a:rPr>
              <a:t>3  </a:t>
            </a:r>
            <a:r>
              <a:rPr lang="en-US" sz="2400" dirty="0">
                <a:ea typeface="Cambria Math" pitchFamily="18" charset="0"/>
              </a:rPr>
              <a:t>does not have a Hamilton circuit, or a Hamilton path. Why?</a:t>
            </a:r>
            <a:endParaRPr lang="en-US" sz="2400" baseline="-25000" dirty="0">
              <a:ea typeface="Cambria Math" pitchFamily="18" charset="0"/>
            </a:endParaRPr>
          </a:p>
        </p:txBody>
      </p:sp>
      <p:pic>
        <p:nvPicPr>
          <p:cNvPr id="6" name="图片 5">
            <a:extLst>
              <a:ext uri="{FF2B5EF4-FFF2-40B4-BE49-F238E27FC236}">
                <a16:creationId xmlns:a16="http://schemas.microsoft.com/office/drawing/2014/main" id="{25B51193-4FD7-2F4C-6A2A-E0FA0A172C28}"/>
              </a:ext>
            </a:extLst>
          </p:cNvPr>
          <p:cNvPicPr>
            <a:picLocks noChangeAspect="1"/>
          </p:cNvPicPr>
          <p:nvPr/>
        </p:nvPicPr>
        <p:blipFill>
          <a:blip r:embed="rId2"/>
          <a:stretch>
            <a:fillRect/>
          </a:stretch>
        </p:blipFill>
        <p:spPr>
          <a:xfrm>
            <a:off x="2095500" y="2286000"/>
            <a:ext cx="4953000" cy="1481840"/>
          </a:xfrm>
          <a:prstGeom prst="rect">
            <a:avLst/>
          </a:prstGeom>
        </p:spPr>
      </p:pic>
    </p:spTree>
    <p:extLst>
      <p:ext uri="{BB962C8B-B14F-4D97-AF65-F5344CB8AC3E}">
        <p14:creationId xmlns:p14="http://schemas.microsoft.com/office/powerpoint/2010/main" val="163897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Necessary Conditions for</a:t>
            </a:r>
            <a:br>
              <a:rPr lang="en-IN" dirty="0"/>
            </a:br>
            <a:r>
              <a:rPr lang="en-IN" dirty="0"/>
              <a:t>Hamilton Circuits</a:t>
            </a:r>
          </a:p>
        </p:txBody>
      </p:sp>
      <p:pic>
        <p:nvPicPr>
          <p:cNvPr id="11" name="Picture 2" descr="A portrait of Gabriel Andrew Dirac."/>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96200" y="88392"/>
            <a:ext cx="902208" cy="11765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3408" y="1188720"/>
            <a:ext cx="2209800" cy="716280"/>
          </a:xfrm>
        </p:spPr>
        <p:txBody>
          <a:bodyPr/>
          <a:lstStyle/>
          <a:p>
            <a:pPr lvl="0">
              <a:spcBef>
                <a:spcPts val="0"/>
              </a:spcBef>
              <a:spcAft>
                <a:spcPts val="300"/>
              </a:spcAft>
            </a:pPr>
            <a:r>
              <a:rPr lang="en-US" sz="1800" dirty="0">
                <a:solidFill>
                  <a:prstClr val="black"/>
                </a:solidFill>
              </a:rPr>
              <a:t>Gabriel Andrew Dirac</a:t>
            </a:r>
          </a:p>
          <a:p>
            <a:pPr lvl="0">
              <a:spcBef>
                <a:spcPts val="0"/>
              </a:spcBef>
              <a:spcAft>
                <a:spcPts val="300"/>
              </a:spcAft>
            </a:pPr>
            <a:r>
              <a:rPr lang="en-US" sz="1800" dirty="0">
                <a:solidFill>
                  <a:prstClr val="black"/>
                </a:solidFill>
              </a:rPr>
              <a:t>(</a:t>
            </a:r>
            <a:r>
              <a:rPr lang="en-US" sz="1800" dirty="0">
                <a:solidFill>
                  <a:prstClr val="black"/>
                </a:solidFill>
                <a:ea typeface="Cambria Math" pitchFamily="18" charset="0"/>
              </a:rPr>
              <a:t>1925-1984</a:t>
            </a:r>
            <a:r>
              <a:rPr lang="en-US" sz="1800" dirty="0">
                <a:solidFill>
                  <a:prstClr val="black"/>
                </a:solidFill>
              </a:rPr>
              <a:t>)</a:t>
            </a:r>
          </a:p>
        </p:txBody>
      </p:sp>
      <p:sp>
        <p:nvSpPr>
          <p:cNvPr id="5" name="Content Placeholder 4"/>
          <p:cNvSpPr>
            <a:spLocks noGrp="1"/>
          </p:cNvSpPr>
          <p:nvPr>
            <p:ph idx="14"/>
          </p:nvPr>
        </p:nvSpPr>
        <p:spPr>
          <a:xfrm>
            <a:off x="457200" y="1295400"/>
            <a:ext cx="8229600" cy="3718560"/>
          </a:xfrm>
        </p:spPr>
        <p:txBody>
          <a:bodyPr/>
          <a:lstStyle/>
          <a:p>
            <a:pPr>
              <a:spcBef>
                <a:spcPts val="0"/>
              </a:spcBef>
            </a:pPr>
            <a:r>
              <a:rPr lang="en-US" sz="2200" dirty="0"/>
              <a:t>Unlike for an Euler circuit, no simple necessary</a:t>
            </a:r>
            <a:br>
              <a:rPr lang="en-US" sz="2200" dirty="0"/>
            </a:br>
            <a:r>
              <a:rPr lang="en-US" sz="2200" dirty="0"/>
              <a:t>and sufficient conditions are known for the</a:t>
            </a:r>
            <a:br>
              <a:rPr lang="en-US" sz="2200" dirty="0"/>
            </a:br>
            <a:r>
              <a:rPr lang="en-US" sz="2200" dirty="0"/>
              <a:t>existence of a Hamilton circuit.</a:t>
            </a:r>
          </a:p>
          <a:p>
            <a:pPr>
              <a:spcBef>
                <a:spcPts val="0"/>
              </a:spcBef>
            </a:pPr>
            <a:r>
              <a:rPr lang="en-US" sz="2200" dirty="0"/>
              <a:t>However, there are some useful </a:t>
            </a:r>
            <a:r>
              <a:rPr lang="en-US" altLang="zh-CN" sz="2200" dirty="0"/>
              <a:t>sufficient</a:t>
            </a:r>
            <a:r>
              <a:rPr lang="en-US" sz="2200" dirty="0"/>
              <a:t> conditions. We describe two of these now.</a:t>
            </a:r>
          </a:p>
          <a:p>
            <a:pPr>
              <a:spcBef>
                <a:spcPts val="0"/>
              </a:spcBef>
            </a:pPr>
            <a:r>
              <a:rPr lang="en-US" sz="2200" b="1" dirty="0">
                <a:solidFill>
                  <a:schemeClr val="bg2"/>
                </a:solidFill>
              </a:rPr>
              <a:t>Dirac’s Theorem </a:t>
            </a:r>
            <a:r>
              <a:rPr lang="en-US" sz="2200" b="1" dirty="0"/>
              <a:t>(</a:t>
            </a:r>
            <a:r>
              <a:rPr lang="zh-CN" altLang="en-US" sz="2200" b="1" dirty="0"/>
              <a:t>狄拉克定理</a:t>
            </a:r>
            <a:r>
              <a:rPr lang="en-US" sz="2200" b="1" dirty="0"/>
              <a:t>)</a:t>
            </a:r>
            <a:r>
              <a:rPr lang="en-US" sz="2200" dirty="0"/>
              <a:t>: If </a:t>
            </a:r>
            <a:r>
              <a:rPr lang="en-US" sz="2200" i="1" dirty="0"/>
              <a:t>G</a:t>
            </a:r>
            <a:r>
              <a:rPr lang="en-US" sz="2200" dirty="0"/>
              <a:t> is a simple graph with </a:t>
            </a:r>
            <a:r>
              <a:rPr lang="en-US" sz="2200" i="1" dirty="0"/>
              <a:t>n ≥ </a:t>
            </a:r>
            <a:r>
              <a:rPr lang="en-US" sz="2200" dirty="0">
                <a:ea typeface="Cambria Math" pitchFamily="18" charset="0"/>
              </a:rPr>
              <a:t>3</a:t>
            </a:r>
            <a:r>
              <a:rPr lang="en-US" sz="2200" dirty="0"/>
              <a:t> vertices such that the degree of every vertex in </a:t>
            </a:r>
            <a:r>
              <a:rPr lang="en-US" sz="2200" i="1" dirty="0"/>
              <a:t>G</a:t>
            </a:r>
            <a:r>
              <a:rPr lang="en-US" sz="2200" dirty="0"/>
              <a:t> is ≥ </a:t>
            </a:r>
            <a:r>
              <a:rPr lang="en-US" sz="2200" i="1" dirty="0"/>
              <a:t>n</a:t>
            </a:r>
            <a:r>
              <a:rPr lang="en-US" sz="2200" dirty="0"/>
              <a:t>/</a:t>
            </a:r>
            <a:r>
              <a:rPr lang="en-US" sz="2200" dirty="0">
                <a:ea typeface="Cambria Math" pitchFamily="18" charset="0"/>
              </a:rPr>
              <a:t>2</a:t>
            </a:r>
            <a:r>
              <a:rPr lang="en-US" sz="2200" dirty="0"/>
              <a:t>, then </a:t>
            </a:r>
            <a:r>
              <a:rPr lang="en-US" sz="2200" i="1" dirty="0"/>
              <a:t>G</a:t>
            </a:r>
            <a:r>
              <a:rPr lang="en-US" sz="2200" dirty="0"/>
              <a:t> has a Hamilton circuit.</a:t>
            </a:r>
          </a:p>
          <a:p>
            <a:pPr>
              <a:spcBef>
                <a:spcPts val="0"/>
              </a:spcBef>
            </a:pPr>
            <a:r>
              <a:rPr lang="en-US" sz="2200" b="1" dirty="0">
                <a:solidFill>
                  <a:schemeClr val="bg2"/>
                </a:solidFill>
              </a:rPr>
              <a:t>Ore’s Theorem </a:t>
            </a:r>
            <a:r>
              <a:rPr lang="en-US" sz="2200" b="1" dirty="0"/>
              <a:t>(</a:t>
            </a:r>
            <a:r>
              <a:rPr lang="zh-CN" altLang="en-US" sz="2200" b="1" dirty="0"/>
              <a:t>欧尔定理</a:t>
            </a:r>
            <a:r>
              <a:rPr lang="en-US" sz="2200" b="1" dirty="0"/>
              <a:t>)</a:t>
            </a:r>
            <a:r>
              <a:rPr lang="en-US" sz="2200" dirty="0"/>
              <a:t>: If </a:t>
            </a:r>
            <a:r>
              <a:rPr lang="en-US" sz="2200" i="1" dirty="0"/>
              <a:t>G</a:t>
            </a:r>
            <a:r>
              <a:rPr lang="en-US" sz="2200" dirty="0"/>
              <a:t> is a simple graph with </a:t>
            </a:r>
            <a:r>
              <a:rPr lang="en-US" sz="2200" i="1" dirty="0"/>
              <a:t>n</a:t>
            </a:r>
            <a:r>
              <a:rPr lang="en-US" sz="2200" dirty="0"/>
              <a:t> ≥ </a:t>
            </a:r>
            <a:r>
              <a:rPr lang="en-US" sz="2200" dirty="0">
                <a:ea typeface="Cambria Math" pitchFamily="18" charset="0"/>
              </a:rPr>
              <a:t>3</a:t>
            </a:r>
            <a:r>
              <a:rPr lang="en-US" sz="2200" dirty="0"/>
              <a:t> vertices such that deg(</a:t>
            </a:r>
            <a:r>
              <a:rPr lang="en-US" sz="2200" i="1" dirty="0"/>
              <a:t>u</a:t>
            </a:r>
            <a:r>
              <a:rPr lang="en-US" sz="2200" dirty="0"/>
              <a:t>) + deg(</a:t>
            </a:r>
            <a:r>
              <a:rPr lang="en-US" sz="2200" i="1" dirty="0"/>
              <a:t>v</a:t>
            </a:r>
            <a:r>
              <a:rPr lang="en-US" sz="2200" dirty="0"/>
              <a:t>) ≥ </a:t>
            </a:r>
            <a:r>
              <a:rPr lang="en-US" sz="2200" i="1" dirty="0"/>
              <a:t>n</a:t>
            </a:r>
            <a:r>
              <a:rPr lang="en-US" sz="2200" dirty="0"/>
              <a:t> for every pair of nonadjacent vertices, then </a:t>
            </a:r>
            <a:r>
              <a:rPr lang="en-US" sz="2200" i="1" dirty="0"/>
              <a:t>G</a:t>
            </a:r>
            <a:r>
              <a:rPr lang="en-US" sz="2200" dirty="0"/>
              <a:t> has a Hamilton circuit.</a:t>
            </a:r>
          </a:p>
        </p:txBody>
      </p:sp>
      <p:sp>
        <p:nvSpPr>
          <p:cNvPr id="6" name="Content Placeholder 5"/>
          <p:cNvSpPr>
            <a:spLocks noGrp="1"/>
          </p:cNvSpPr>
          <p:nvPr>
            <p:ph idx="15"/>
          </p:nvPr>
        </p:nvSpPr>
        <p:spPr>
          <a:xfrm>
            <a:off x="5257800" y="5486400"/>
            <a:ext cx="1332000" cy="731520"/>
          </a:xfrm>
        </p:spPr>
        <p:txBody>
          <a:bodyPr/>
          <a:lstStyle/>
          <a:p>
            <a:pPr>
              <a:spcBef>
                <a:spcPts val="0"/>
              </a:spcBef>
              <a:spcAft>
                <a:spcPts val="300"/>
              </a:spcAft>
            </a:pPr>
            <a:r>
              <a:rPr lang="en-US" sz="1800" dirty="0" err="1"/>
              <a:t>Øysten</a:t>
            </a:r>
            <a:r>
              <a:rPr lang="en-US" sz="1800" dirty="0"/>
              <a:t> Ore</a:t>
            </a:r>
          </a:p>
          <a:p>
            <a:pPr>
              <a:spcBef>
                <a:spcPts val="0"/>
              </a:spcBef>
              <a:spcAft>
                <a:spcPts val="300"/>
              </a:spcAft>
            </a:pPr>
            <a:r>
              <a:rPr lang="en-US" sz="1800" dirty="0"/>
              <a:t>(</a:t>
            </a:r>
            <a:r>
              <a:rPr lang="en-US" sz="1800" dirty="0">
                <a:ea typeface="Cambria Math" pitchFamily="18" charset="0"/>
              </a:rPr>
              <a:t>1899-1968</a:t>
            </a:r>
            <a:r>
              <a:rPr lang="en-US" sz="1800" dirty="0"/>
              <a:t>)</a:t>
            </a:r>
          </a:p>
        </p:txBody>
      </p:sp>
      <p:pic>
        <p:nvPicPr>
          <p:cNvPr id="12" name="Picture 6" descr="A portrait of Oystein Ore."/>
          <p:cNvPicPr>
            <a:picLocks noGrp="1" noChangeAspect="1" noChangeArrowheads="1"/>
          </p:cNvPicPr>
          <p:nvPr>
            <p:ph idx="16"/>
          </p:nvPr>
        </p:nvPicPr>
        <p:blipFill>
          <a:blip r:embed="rId3">
            <a:extLst>
              <a:ext uri="{28A0092B-C50C-407E-A947-70E740481C1C}">
                <a14:useLocalDpi xmlns:a14="http://schemas.microsoft.com/office/drawing/2010/main" val="0"/>
              </a:ext>
            </a:extLst>
          </a:blip>
          <a:stretch>
            <a:fillRect/>
          </a:stretch>
        </p:blipFill>
        <p:spPr bwMode="auto">
          <a:xfrm>
            <a:off x="6692494" y="5130417"/>
            <a:ext cx="992429" cy="128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9034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p>
        </p:txBody>
      </p:sp>
      <p:sp>
        <p:nvSpPr>
          <p:cNvPr id="3" name="Content Placeholder 2"/>
          <p:cNvSpPr>
            <a:spLocks noGrp="1"/>
          </p:cNvSpPr>
          <p:nvPr>
            <p:ph idx="1"/>
          </p:nvPr>
        </p:nvSpPr>
        <p:spPr>
          <a:xfrm>
            <a:off x="450000" y="1188720"/>
            <a:ext cx="8244000" cy="5257800"/>
          </a:xfrm>
        </p:spPr>
        <p:txBody>
          <a:bodyPr/>
          <a:lstStyle/>
          <a:p>
            <a:pPr>
              <a:spcBef>
                <a:spcPts val="1000"/>
              </a:spcBef>
            </a:pPr>
            <a:r>
              <a:rPr lang="en-US" sz="2400" dirty="0"/>
              <a:t>Applications that ask for a path or a circuit that visits each intersection of a city, each place pipelines intersect in a utility grid, or each node in a communications network exactly once, can be solved by finding a Hamilton path in the appropriate graph.</a:t>
            </a:r>
          </a:p>
          <a:p>
            <a:pPr>
              <a:spcBef>
                <a:spcPts val="1000"/>
              </a:spcBef>
            </a:pPr>
            <a:r>
              <a:rPr lang="en-US" sz="2400" dirty="0"/>
              <a:t>The famous </a:t>
            </a:r>
            <a:r>
              <a:rPr lang="en-US" sz="2400" i="1" dirty="0">
                <a:solidFill>
                  <a:srgbClr val="C00000"/>
                </a:solidFill>
              </a:rPr>
              <a:t>traveling salesperson problem </a:t>
            </a:r>
            <a:r>
              <a:rPr lang="en-US" sz="2400" dirty="0"/>
              <a:t>(</a:t>
            </a:r>
            <a:r>
              <a:rPr lang="en-US" sz="2400" i="1" dirty="0"/>
              <a:t>TSP</a:t>
            </a:r>
            <a:r>
              <a:rPr lang="en-US" sz="2400" dirty="0"/>
              <a:t>) asks for the shortest route a traveling salesperson should take to visit a set of cities. This problem reduces to finding a Hamilton circuit such that the total sum of the weights of its edges is as small as possible.</a:t>
            </a:r>
          </a:p>
          <a:p>
            <a:pPr>
              <a:spcBef>
                <a:spcPts val="1000"/>
              </a:spcBef>
            </a:pPr>
            <a:r>
              <a:rPr lang="en-US" sz="2400" dirty="0"/>
              <a:t>A family of binary codes, known as </a:t>
            </a:r>
            <a:r>
              <a:rPr lang="en-US" sz="2400" i="1" dirty="0">
                <a:solidFill>
                  <a:srgbClr val="C00000"/>
                </a:solidFill>
              </a:rPr>
              <a:t>Gray codes</a:t>
            </a:r>
            <a:r>
              <a:rPr lang="en-US" sz="2400" dirty="0"/>
              <a:t>, which minimize the effect of transmission errors, correspond to Hamilton circuits in the </a:t>
            </a:r>
            <a:r>
              <a:rPr lang="en-US" sz="2400" i="1" dirty="0"/>
              <a:t>n</a:t>
            </a:r>
            <a:r>
              <a:rPr lang="en-US" sz="2400" dirty="0"/>
              <a:t>-cube </a:t>
            </a:r>
            <a:r>
              <a:rPr lang="en-US" sz="2400" i="1" dirty="0"/>
              <a:t>Q</a:t>
            </a:r>
            <a:r>
              <a:rPr lang="en-US" sz="2400" i="1" baseline="-25000" dirty="0"/>
              <a:t>n</a:t>
            </a:r>
            <a:r>
              <a:rPr lang="en-US" sz="2400" dirty="0"/>
              <a:t>. (</a:t>
            </a:r>
            <a:r>
              <a:rPr lang="en-US" sz="2400" i="1" dirty="0"/>
              <a:t>See the text for details</a:t>
            </a:r>
            <a:r>
              <a:rPr lang="en-US" sz="2400" dirty="0"/>
              <a:t>.)</a:t>
            </a:r>
          </a:p>
        </p:txBody>
      </p:sp>
    </p:spTree>
    <p:extLst>
      <p:ext uri="{BB962C8B-B14F-4D97-AF65-F5344CB8AC3E}">
        <p14:creationId xmlns:p14="http://schemas.microsoft.com/office/powerpoint/2010/main" val="38868237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Gray Codes</a:t>
            </a:r>
            <a:endParaRPr lang="en-IN" sz="4000" dirty="0"/>
          </a:p>
        </p:txBody>
      </p:sp>
      <p:sp>
        <p:nvSpPr>
          <p:cNvPr id="3" name="Content Placeholder 2"/>
          <p:cNvSpPr>
            <a:spLocks noGrp="1"/>
          </p:cNvSpPr>
          <p:nvPr>
            <p:ph idx="1"/>
          </p:nvPr>
        </p:nvSpPr>
        <p:spPr>
          <a:xfrm>
            <a:off x="450000" y="1188720"/>
            <a:ext cx="8244000" cy="5257800"/>
          </a:xfrm>
        </p:spPr>
        <p:txBody>
          <a:bodyPr/>
          <a:lstStyle/>
          <a:p>
            <a:pPr algn="l"/>
            <a:r>
              <a:rPr lang="en-US" altLang="zh-CN" sz="2400" dirty="0"/>
              <a:t>A </a:t>
            </a:r>
            <a:r>
              <a:rPr lang="en-US" altLang="zh-CN" sz="2400" i="1" dirty="0">
                <a:solidFill>
                  <a:schemeClr val="bg2"/>
                </a:solidFill>
              </a:rPr>
              <a:t>Gray code </a:t>
            </a:r>
            <a:r>
              <a:rPr lang="en-US" altLang="zh-CN" sz="2400" dirty="0"/>
              <a:t>is a labeling of the arcs of the circle such that adjacent arcs are labeled with bit Links strings that differ in exactly one bit. The assignment in (b) is a Gray code.</a:t>
            </a:r>
            <a:endParaRPr lang="en-US" sz="2400" dirty="0"/>
          </a:p>
        </p:txBody>
      </p:sp>
      <p:pic>
        <p:nvPicPr>
          <p:cNvPr id="5" name="图片 4">
            <a:extLst>
              <a:ext uri="{FF2B5EF4-FFF2-40B4-BE49-F238E27FC236}">
                <a16:creationId xmlns:a16="http://schemas.microsoft.com/office/drawing/2014/main" id="{FFD6862F-E2D0-A237-C42F-7AD62CBA7F6B}"/>
              </a:ext>
            </a:extLst>
          </p:cNvPr>
          <p:cNvPicPr>
            <a:picLocks noChangeAspect="1"/>
          </p:cNvPicPr>
          <p:nvPr/>
        </p:nvPicPr>
        <p:blipFill>
          <a:blip r:embed="rId2"/>
          <a:stretch>
            <a:fillRect/>
          </a:stretch>
        </p:blipFill>
        <p:spPr>
          <a:xfrm>
            <a:off x="619125" y="3314871"/>
            <a:ext cx="3952875" cy="1714329"/>
          </a:xfrm>
          <a:prstGeom prst="rect">
            <a:avLst/>
          </a:prstGeom>
        </p:spPr>
      </p:pic>
      <p:pic>
        <p:nvPicPr>
          <p:cNvPr id="7" name="图片 6">
            <a:extLst>
              <a:ext uri="{FF2B5EF4-FFF2-40B4-BE49-F238E27FC236}">
                <a16:creationId xmlns:a16="http://schemas.microsoft.com/office/drawing/2014/main" id="{7E8A8D7E-3843-E850-E9AA-3021D2DE6774}"/>
              </a:ext>
            </a:extLst>
          </p:cNvPr>
          <p:cNvPicPr>
            <a:picLocks noChangeAspect="1"/>
          </p:cNvPicPr>
          <p:nvPr/>
        </p:nvPicPr>
        <p:blipFill>
          <a:blip r:embed="rId3"/>
          <a:stretch>
            <a:fillRect/>
          </a:stretch>
        </p:blipFill>
        <p:spPr>
          <a:xfrm>
            <a:off x="985837" y="5086436"/>
            <a:ext cx="3219450" cy="228330"/>
          </a:xfrm>
          <a:prstGeom prst="rect">
            <a:avLst/>
          </a:prstGeom>
        </p:spPr>
      </p:pic>
      <p:pic>
        <p:nvPicPr>
          <p:cNvPr id="9" name="图片 8">
            <a:extLst>
              <a:ext uri="{FF2B5EF4-FFF2-40B4-BE49-F238E27FC236}">
                <a16:creationId xmlns:a16="http://schemas.microsoft.com/office/drawing/2014/main" id="{B2B25A9E-784B-C22A-748B-4357DF5B2F46}"/>
              </a:ext>
            </a:extLst>
          </p:cNvPr>
          <p:cNvPicPr>
            <a:picLocks noChangeAspect="1"/>
          </p:cNvPicPr>
          <p:nvPr/>
        </p:nvPicPr>
        <p:blipFill>
          <a:blip r:embed="rId4"/>
          <a:stretch>
            <a:fillRect/>
          </a:stretch>
        </p:blipFill>
        <p:spPr>
          <a:xfrm>
            <a:off x="5867400" y="3254323"/>
            <a:ext cx="1983037" cy="1828800"/>
          </a:xfrm>
          <a:prstGeom prst="rect">
            <a:avLst/>
          </a:prstGeom>
        </p:spPr>
      </p:pic>
      <p:sp>
        <p:nvSpPr>
          <p:cNvPr id="10" name="文本框 9">
            <a:extLst>
              <a:ext uri="{FF2B5EF4-FFF2-40B4-BE49-F238E27FC236}">
                <a16:creationId xmlns:a16="http://schemas.microsoft.com/office/drawing/2014/main" id="{F84F8424-0F43-C869-E800-30DA1FE7DB69}"/>
              </a:ext>
            </a:extLst>
          </p:cNvPr>
          <p:cNvSpPr txBox="1"/>
          <p:nvPr/>
        </p:nvSpPr>
        <p:spPr>
          <a:xfrm>
            <a:off x="5857934" y="5083123"/>
            <a:ext cx="2589882" cy="307777"/>
          </a:xfrm>
          <a:prstGeom prst="rect">
            <a:avLst/>
          </a:prstGeom>
          <a:noFill/>
        </p:spPr>
        <p:txBody>
          <a:bodyPr wrap="square" rtlCol="0">
            <a:spAutoFit/>
          </a:bodyPr>
          <a:lstStyle/>
          <a:p>
            <a:pPr algn="l"/>
            <a:r>
              <a:rPr lang="en-US" altLang="zh-CN" sz="1400" b="1" i="0" u="none" strike="noStrike" baseline="0" dirty="0">
                <a:latin typeface="STIXGeneral-Bold"/>
              </a:rPr>
              <a:t>A Hamilton circuit for </a:t>
            </a:r>
            <a:r>
              <a:rPr lang="en-US" altLang="zh-CN" sz="1400" b="1" i="1" u="none" strike="noStrike" baseline="0" dirty="0">
                <a:latin typeface="STIXGeneral-BoldItalic"/>
              </a:rPr>
              <a:t>Q</a:t>
            </a:r>
            <a:r>
              <a:rPr lang="en-US" altLang="zh-CN" sz="1400" b="1" i="0" u="none" strike="noStrike" baseline="-25000" dirty="0">
                <a:latin typeface="STIXGeneral-Bold"/>
              </a:rPr>
              <a:t>3</a:t>
            </a:r>
            <a:r>
              <a:rPr lang="en-US" altLang="zh-CN" sz="1400" b="1" i="0" u="none" strike="noStrike" baseline="0" dirty="0">
                <a:latin typeface="STIXGeneral-Bold"/>
              </a:rPr>
              <a:t>.</a:t>
            </a:r>
            <a:endParaRPr lang="zh-CN" altLang="en-US" sz="1400" b="1" dirty="0"/>
          </a:p>
        </p:txBody>
      </p:sp>
    </p:spTree>
    <p:extLst>
      <p:ext uri="{BB962C8B-B14F-4D97-AF65-F5344CB8AC3E}">
        <p14:creationId xmlns:p14="http://schemas.microsoft.com/office/powerpoint/2010/main" val="29195172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p>
        </p:txBody>
      </p:sp>
      <p:sp>
        <p:nvSpPr>
          <p:cNvPr id="3" name="Content Placeholder 2"/>
          <p:cNvSpPr>
            <a:spLocks noGrp="1"/>
          </p:cNvSpPr>
          <p:nvPr>
            <p:ph idx="1"/>
          </p:nvPr>
        </p:nvSpPr>
        <p:spPr>
          <a:xfrm>
            <a:off x="450000" y="1188720"/>
            <a:ext cx="8244000" cy="5257800"/>
          </a:xfrm>
        </p:spPr>
        <p:txBody>
          <a:bodyPr/>
          <a:lstStyle/>
          <a:p>
            <a:pPr marL="457200" indent="-457200" eaLnBrk="1" hangingPunct="1">
              <a:lnSpc>
                <a:spcPct val="150000"/>
              </a:lnSpc>
              <a:buFont typeface="Wingdings" panose="05000000000000000000" pitchFamily="2" charset="2"/>
              <a:buChar char="n"/>
            </a:pPr>
            <a:r>
              <a:rPr lang="zh-CN" altLang="en-US" sz="2000" b="1" dirty="0">
                <a:solidFill>
                  <a:srgbClr val="C00000"/>
                </a:solidFill>
                <a:latin typeface="Times New Roman" panose="02020603050405020304" pitchFamily="18" charset="0"/>
              </a:rPr>
              <a:t>例：</a:t>
            </a:r>
            <a:r>
              <a:rPr lang="zh-CN" altLang="en-US" sz="2000" b="1" dirty="0">
                <a:latin typeface="Times New Roman" panose="02020603050405020304" pitchFamily="18" charset="0"/>
              </a:rPr>
              <a:t>有7个人, </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会讲英语, </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会讲英语和汉语, </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会讲英语、意大利语和俄语, </a:t>
            </a:r>
            <a:r>
              <a:rPr lang="en-US" altLang="zh-CN" sz="2000" b="1" dirty="0">
                <a:latin typeface="Times New Roman" panose="02020603050405020304" pitchFamily="18" charset="0"/>
              </a:rPr>
              <a:t>D</a:t>
            </a:r>
            <a:r>
              <a:rPr lang="zh-CN" altLang="en-US" sz="2000" b="1" dirty="0">
                <a:latin typeface="Times New Roman" panose="02020603050405020304" pitchFamily="18" charset="0"/>
              </a:rPr>
              <a:t>会讲日语和汉语, </a:t>
            </a:r>
            <a:r>
              <a:rPr lang="en-US" altLang="zh-CN" sz="2000" b="1" dirty="0">
                <a:latin typeface="Times New Roman" panose="02020603050405020304" pitchFamily="18" charset="0"/>
              </a:rPr>
              <a:t>E</a:t>
            </a:r>
            <a:r>
              <a:rPr lang="zh-CN" altLang="en-US" sz="2000" b="1" dirty="0">
                <a:latin typeface="Times New Roman" panose="02020603050405020304" pitchFamily="18" charset="0"/>
              </a:rPr>
              <a:t>会讲德语和意大利语, </a:t>
            </a:r>
            <a:r>
              <a:rPr lang="en-US" altLang="zh-CN" sz="2000" b="1" dirty="0">
                <a:latin typeface="Times New Roman" panose="02020603050405020304" pitchFamily="18" charset="0"/>
              </a:rPr>
              <a:t>F</a:t>
            </a:r>
            <a:r>
              <a:rPr lang="zh-CN" altLang="en-US" sz="2000" b="1" dirty="0">
                <a:latin typeface="Times New Roman" panose="02020603050405020304" pitchFamily="18" charset="0"/>
              </a:rPr>
              <a:t>会讲法语、日语和俄语, </a:t>
            </a:r>
            <a:r>
              <a:rPr lang="en-US" altLang="zh-CN" sz="2000" b="1" dirty="0">
                <a:latin typeface="Times New Roman" panose="02020603050405020304" pitchFamily="18" charset="0"/>
              </a:rPr>
              <a:t>G</a:t>
            </a:r>
            <a:r>
              <a:rPr lang="zh-CN" altLang="en-US" sz="2000" b="1" dirty="0">
                <a:latin typeface="Times New Roman" panose="02020603050405020304" pitchFamily="18" charset="0"/>
              </a:rPr>
              <a:t>会讲法语和德语. 问能否将他们沿圆桌安排就坐成一圈, 使得每个人都能与两旁的人交谈?</a:t>
            </a:r>
            <a:endParaRPr lang="en-US" altLang="zh-CN" sz="2000" b="1" dirty="0">
              <a:latin typeface="Times New Roman" panose="02020603050405020304" pitchFamily="18" charset="0"/>
            </a:endParaRPr>
          </a:p>
          <a:p>
            <a:pPr marL="342900" indent="-342900">
              <a:spcBef>
                <a:spcPts val="1000"/>
              </a:spcBef>
              <a:buFont typeface="Wingdings" panose="05000000000000000000" pitchFamily="2" charset="2"/>
              <a:buChar char="u"/>
            </a:pPr>
            <a:r>
              <a:rPr lang="zh-CN" altLang="en-US" sz="2000" dirty="0">
                <a:latin typeface="Times New Roman" panose="02020603050405020304" pitchFamily="18" charset="0"/>
              </a:rPr>
              <a:t> 解：</a:t>
            </a:r>
            <a:endParaRPr lang="en-US" altLang="zh-CN" sz="2000" dirty="0">
              <a:latin typeface="Times New Roman" panose="02020603050405020304" pitchFamily="18" charset="0"/>
            </a:endParaRPr>
          </a:p>
          <a:p>
            <a:pPr>
              <a:spcBef>
                <a:spcPts val="1000"/>
              </a:spcBef>
            </a:pPr>
            <a:endParaRPr lang="en-US" sz="2400" dirty="0"/>
          </a:p>
        </p:txBody>
      </p:sp>
      <p:sp>
        <p:nvSpPr>
          <p:cNvPr id="4" name="Text Box 4">
            <a:extLst>
              <a:ext uri="{FF2B5EF4-FFF2-40B4-BE49-F238E27FC236}">
                <a16:creationId xmlns:a16="http://schemas.microsoft.com/office/drawing/2014/main" id="{DA724148-91B1-293D-F8FD-E963BE7F8A26}"/>
              </a:ext>
            </a:extLst>
          </p:cNvPr>
          <p:cNvSpPr txBox="1">
            <a:spLocks noChangeArrowheads="1"/>
          </p:cNvSpPr>
          <p:nvPr/>
        </p:nvSpPr>
        <p:spPr bwMode="auto">
          <a:xfrm>
            <a:off x="896346" y="3699595"/>
            <a:ext cx="5181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作无向图, 每人是一个顶点, </a:t>
            </a: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2人之间有边</a:t>
            </a:r>
            <a:r>
              <a:rPr kumimoji="1" lang="en-US" altLang="zh-CN" b="1" dirty="0">
                <a:solidFill>
                  <a:srgbClr val="333300"/>
                </a:solidFill>
                <a:latin typeface="Times New Roman" panose="02020603050405020304" pitchFamily="18" charset="0"/>
                <a:ea typeface="宋体" panose="02010600030101010101" pitchFamily="2" charset="-122"/>
                <a:sym typeface="Symbol" panose="05050102010706020507" pitchFamily="18" charset="2"/>
              </a:rPr>
              <a:t></a:t>
            </a:r>
            <a:r>
              <a:rPr lang="zh-CN" altLang="en-US" b="1" dirty="0">
                <a:solidFill>
                  <a:schemeClr val="tx1"/>
                </a:solidFill>
                <a:latin typeface="Times New Roman" panose="02020603050405020304" pitchFamily="18" charset="0"/>
                <a:ea typeface="宋体" panose="02010600030101010101" pitchFamily="2" charset="-122"/>
              </a:rPr>
              <a:t>他们有共同的语言.</a:t>
            </a:r>
          </a:p>
        </p:txBody>
      </p:sp>
      <p:sp>
        <p:nvSpPr>
          <p:cNvPr id="5" name="Text Box 15">
            <a:extLst>
              <a:ext uri="{FF2B5EF4-FFF2-40B4-BE49-F238E27FC236}">
                <a16:creationId xmlns:a16="http://schemas.microsoft.com/office/drawing/2014/main" id="{0CD7EF25-6318-6565-4CD1-0FC18A305CE8}"/>
              </a:ext>
            </a:extLst>
          </p:cNvPr>
          <p:cNvSpPr txBox="1">
            <a:spLocks noChangeArrowheads="1"/>
          </p:cNvSpPr>
          <p:nvPr/>
        </p:nvSpPr>
        <p:spPr bwMode="auto">
          <a:xfrm>
            <a:off x="861089" y="4680642"/>
            <a:ext cx="5029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b="1" dirty="0">
                <a:solidFill>
                  <a:schemeClr val="tx1"/>
                </a:solidFill>
                <a:latin typeface="Times New Roman" panose="02020603050405020304" pitchFamily="18" charset="0"/>
                <a:ea typeface="宋体" panose="02010600030101010101" pitchFamily="2" charset="-122"/>
              </a:rPr>
              <a:t>ACEGFDBA</a:t>
            </a:r>
            <a:r>
              <a:rPr lang="zh-CN" altLang="en-US" b="1" dirty="0">
                <a:solidFill>
                  <a:schemeClr val="tx1"/>
                </a:solidFill>
                <a:latin typeface="Times New Roman" panose="02020603050405020304" pitchFamily="18" charset="0"/>
                <a:ea typeface="宋体" panose="02010600030101010101" pitchFamily="2" charset="-122"/>
              </a:rPr>
              <a:t>是一条哈密顿回路,</a:t>
            </a: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按此顺序就坐即可.</a:t>
            </a:r>
          </a:p>
        </p:txBody>
      </p:sp>
      <p:grpSp>
        <p:nvGrpSpPr>
          <p:cNvPr id="6" name="Group 14">
            <a:extLst>
              <a:ext uri="{FF2B5EF4-FFF2-40B4-BE49-F238E27FC236}">
                <a16:creationId xmlns:a16="http://schemas.microsoft.com/office/drawing/2014/main" id="{A0A09FBE-6BBE-C101-EA94-962DD153685F}"/>
              </a:ext>
            </a:extLst>
          </p:cNvPr>
          <p:cNvGrpSpPr>
            <a:grpSpLocks/>
          </p:cNvGrpSpPr>
          <p:nvPr/>
        </p:nvGrpSpPr>
        <p:grpSpPr bwMode="auto">
          <a:xfrm>
            <a:off x="5486400" y="3699595"/>
            <a:ext cx="2676268" cy="2090197"/>
            <a:chOff x="3744" y="2928"/>
            <a:chExt cx="1488" cy="1152"/>
          </a:xfrm>
        </p:grpSpPr>
        <p:pic>
          <p:nvPicPr>
            <p:cNvPr id="7" name="Picture 6" descr="图6">
              <a:extLst>
                <a:ext uri="{FF2B5EF4-FFF2-40B4-BE49-F238E27FC236}">
                  <a16:creationId xmlns:a16="http://schemas.microsoft.com/office/drawing/2014/main" id="{81E599B5-7ED3-C095-FB22-23D5B268BB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6" y="3072"/>
              <a:ext cx="1108" cy="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a:extLst>
                <a:ext uri="{FF2B5EF4-FFF2-40B4-BE49-F238E27FC236}">
                  <a16:creationId xmlns:a16="http://schemas.microsoft.com/office/drawing/2014/main" id="{BA443A5C-D283-E1FF-86AB-7D3AC817FCAD}"/>
                </a:ext>
              </a:extLst>
            </p:cNvPr>
            <p:cNvSpPr txBox="1">
              <a:spLocks noChangeArrowheads="1"/>
            </p:cNvSpPr>
            <p:nvPr/>
          </p:nvSpPr>
          <p:spPr bwMode="auto">
            <a:xfrm>
              <a:off x="4848"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A</a:t>
              </a:r>
            </a:p>
          </p:txBody>
        </p:sp>
        <p:sp>
          <p:nvSpPr>
            <p:cNvPr id="9" name="Text Box 8">
              <a:extLst>
                <a:ext uri="{FF2B5EF4-FFF2-40B4-BE49-F238E27FC236}">
                  <a16:creationId xmlns:a16="http://schemas.microsoft.com/office/drawing/2014/main" id="{7FB1BD57-0744-7A72-BC7E-62336B2BC48D}"/>
                </a:ext>
              </a:extLst>
            </p:cNvPr>
            <p:cNvSpPr txBox="1">
              <a:spLocks noChangeArrowheads="1"/>
            </p:cNvSpPr>
            <p:nvPr/>
          </p:nvSpPr>
          <p:spPr bwMode="auto">
            <a:xfrm>
              <a:off x="4992" y="33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B</a:t>
              </a:r>
            </a:p>
          </p:txBody>
        </p:sp>
        <p:sp>
          <p:nvSpPr>
            <p:cNvPr id="10" name="Text Box 9">
              <a:extLst>
                <a:ext uri="{FF2B5EF4-FFF2-40B4-BE49-F238E27FC236}">
                  <a16:creationId xmlns:a16="http://schemas.microsoft.com/office/drawing/2014/main" id="{04517175-DA5D-4625-6103-85CC1CC5B5B0}"/>
                </a:ext>
              </a:extLst>
            </p:cNvPr>
            <p:cNvSpPr txBox="1">
              <a:spLocks noChangeArrowheads="1"/>
            </p:cNvSpPr>
            <p:nvPr/>
          </p:nvSpPr>
          <p:spPr bwMode="auto">
            <a:xfrm>
              <a:off x="4752" y="36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C</a:t>
              </a:r>
            </a:p>
          </p:txBody>
        </p:sp>
        <p:sp>
          <p:nvSpPr>
            <p:cNvPr id="11" name="Text Box 10">
              <a:extLst>
                <a:ext uri="{FF2B5EF4-FFF2-40B4-BE49-F238E27FC236}">
                  <a16:creationId xmlns:a16="http://schemas.microsoft.com/office/drawing/2014/main" id="{BBEF143B-C546-B99A-D2BD-E5E4D0E87CA4}"/>
                </a:ext>
              </a:extLst>
            </p:cNvPr>
            <p:cNvSpPr txBox="1">
              <a:spLocks noChangeArrowheads="1"/>
            </p:cNvSpPr>
            <p:nvPr/>
          </p:nvSpPr>
          <p:spPr bwMode="auto">
            <a:xfrm>
              <a:off x="4128" y="37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D</a:t>
              </a:r>
            </a:p>
          </p:txBody>
        </p:sp>
        <p:sp>
          <p:nvSpPr>
            <p:cNvPr id="12" name="Text Box 11">
              <a:extLst>
                <a:ext uri="{FF2B5EF4-FFF2-40B4-BE49-F238E27FC236}">
                  <a16:creationId xmlns:a16="http://schemas.microsoft.com/office/drawing/2014/main" id="{9700972B-203D-67DD-6366-9DF82CC9CF9E}"/>
                </a:ext>
              </a:extLst>
            </p:cNvPr>
            <p:cNvSpPr txBox="1">
              <a:spLocks noChangeArrowheads="1"/>
            </p:cNvSpPr>
            <p:nvPr/>
          </p:nvSpPr>
          <p:spPr bwMode="auto">
            <a:xfrm>
              <a:off x="379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E</a:t>
              </a:r>
            </a:p>
          </p:txBody>
        </p:sp>
        <p:sp>
          <p:nvSpPr>
            <p:cNvPr id="13" name="Text Box 12">
              <a:extLst>
                <a:ext uri="{FF2B5EF4-FFF2-40B4-BE49-F238E27FC236}">
                  <a16:creationId xmlns:a16="http://schemas.microsoft.com/office/drawing/2014/main" id="{AC2013BB-A9E2-D32B-7F38-928C04A19B82}"/>
                </a:ext>
              </a:extLst>
            </p:cNvPr>
            <p:cNvSpPr txBox="1">
              <a:spLocks noChangeArrowheads="1"/>
            </p:cNvSpPr>
            <p:nvPr/>
          </p:nvSpPr>
          <p:spPr bwMode="auto">
            <a:xfrm>
              <a:off x="3744"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F</a:t>
              </a:r>
            </a:p>
          </p:txBody>
        </p:sp>
        <p:sp>
          <p:nvSpPr>
            <p:cNvPr id="14" name="Text Box 13">
              <a:extLst>
                <a:ext uri="{FF2B5EF4-FFF2-40B4-BE49-F238E27FC236}">
                  <a16:creationId xmlns:a16="http://schemas.microsoft.com/office/drawing/2014/main" id="{0A509E59-C20F-3C14-48A4-183720263B54}"/>
                </a:ext>
              </a:extLst>
            </p:cNvPr>
            <p:cNvSpPr txBox="1">
              <a:spLocks noChangeArrowheads="1"/>
            </p:cNvSpPr>
            <p:nvPr/>
          </p:nvSpPr>
          <p:spPr bwMode="auto">
            <a:xfrm>
              <a:off x="4272" y="29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G</a:t>
              </a:r>
            </a:p>
          </p:txBody>
        </p:sp>
      </p:grpSp>
    </p:spTree>
    <p:extLst>
      <p:ext uri="{BB962C8B-B14F-4D97-AF65-F5344CB8AC3E}">
        <p14:creationId xmlns:p14="http://schemas.microsoft.com/office/powerpoint/2010/main" val="42667776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28000"/>
          </a:xfrm>
        </p:spPr>
        <p:txBody>
          <a:bodyPr/>
          <a:lstStyle/>
          <a:p>
            <a:r>
              <a:rPr lang="en-IN" sz="6000" dirty="0"/>
              <a:t>Graph </a:t>
            </a:r>
            <a:r>
              <a:rPr lang="en-IN" sz="6000" dirty="0" err="1"/>
              <a:t>Coloring</a:t>
            </a:r>
            <a:br>
              <a:rPr lang="en-IN" sz="6000" dirty="0"/>
            </a:br>
            <a:br>
              <a:rPr lang="en-IN" sz="2000" dirty="0"/>
            </a:br>
            <a:r>
              <a:rPr lang="zh-CN" altLang="en-US" sz="5400" dirty="0"/>
              <a:t>图的着色</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10.8</a:t>
            </a:r>
          </a:p>
        </p:txBody>
      </p:sp>
    </p:spTree>
    <p:extLst>
      <p:ext uri="{BB962C8B-B14F-4D97-AF65-F5344CB8AC3E}">
        <p14:creationId xmlns:p14="http://schemas.microsoft.com/office/powerpoint/2010/main" val="28176825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 </a:t>
            </a:r>
            <a:r>
              <a:rPr lang="en-US" sz="2400" i="1" dirty="0">
                <a:solidFill>
                  <a:srgbClr val="C00000"/>
                </a:solidFill>
              </a:rPr>
              <a:t>coloring</a:t>
            </a:r>
            <a:r>
              <a:rPr lang="en-US" sz="2400" dirty="0"/>
              <a:t> (</a:t>
            </a:r>
            <a:r>
              <a:rPr lang="zh-CN" altLang="en-US" sz="2400" dirty="0"/>
              <a:t>着色</a:t>
            </a:r>
            <a:r>
              <a:rPr lang="en-US" sz="2400" dirty="0"/>
              <a:t>) of a simple graph is the assignment of a color to each vertex of the graph so that no two adjacent vertices are assigned the same color.</a:t>
            </a:r>
          </a:p>
          <a:p>
            <a:pPr>
              <a:spcBef>
                <a:spcPts val="300"/>
              </a:spcBef>
            </a:pPr>
            <a:r>
              <a:rPr lang="en-US" sz="2400" b="1" dirty="0">
                <a:solidFill>
                  <a:schemeClr val="bg2"/>
                </a:solidFill>
              </a:rPr>
              <a:t>Example</a:t>
            </a:r>
            <a:r>
              <a:rPr lang="en-US" sz="2400" dirty="0">
                <a:solidFill>
                  <a:schemeClr val="bg2"/>
                </a:solidFill>
              </a:rPr>
              <a:t>: </a:t>
            </a:r>
            <a:r>
              <a:rPr lang="en-US" sz="2400" dirty="0"/>
              <a:t>When a map is colored, two regions with a common</a:t>
            </a:r>
          </a:p>
          <a:p>
            <a:pPr>
              <a:spcBef>
                <a:spcPts val="300"/>
              </a:spcBef>
            </a:pPr>
            <a:r>
              <a:rPr lang="en-US" sz="2400" dirty="0"/>
              <a:t>border are customarily assigned different colors.</a:t>
            </a:r>
          </a:p>
        </p:txBody>
      </p:sp>
      <p:pic>
        <p:nvPicPr>
          <p:cNvPr id="7" name="图片 6">
            <a:extLst>
              <a:ext uri="{FF2B5EF4-FFF2-40B4-BE49-F238E27FC236}">
                <a16:creationId xmlns:a16="http://schemas.microsoft.com/office/drawing/2014/main" id="{D66CBC60-36BE-48AB-D875-415F31A50D1E}"/>
              </a:ext>
            </a:extLst>
          </p:cNvPr>
          <p:cNvPicPr>
            <a:picLocks noChangeAspect="1"/>
          </p:cNvPicPr>
          <p:nvPr/>
        </p:nvPicPr>
        <p:blipFill>
          <a:blip r:embed="rId2"/>
          <a:stretch>
            <a:fillRect/>
          </a:stretch>
        </p:blipFill>
        <p:spPr>
          <a:xfrm>
            <a:off x="762000" y="3801421"/>
            <a:ext cx="2752725" cy="1876425"/>
          </a:xfrm>
          <a:prstGeom prst="rect">
            <a:avLst/>
          </a:prstGeom>
        </p:spPr>
      </p:pic>
      <p:sp>
        <p:nvSpPr>
          <p:cNvPr id="6" name="内容占位符 5">
            <a:extLst>
              <a:ext uri="{FF2B5EF4-FFF2-40B4-BE49-F238E27FC236}">
                <a16:creationId xmlns:a16="http://schemas.microsoft.com/office/drawing/2014/main" id="{9C86A0A4-498A-49C8-15ED-ED614A12B139}"/>
              </a:ext>
            </a:extLst>
          </p:cNvPr>
          <p:cNvSpPr>
            <a:spLocks noGrp="1"/>
          </p:cNvSpPr>
          <p:nvPr>
            <p:ph idx="14"/>
          </p:nvPr>
        </p:nvSpPr>
        <p:spPr>
          <a:xfrm>
            <a:off x="1676400" y="5766764"/>
            <a:ext cx="1295400" cy="533400"/>
          </a:xfrm>
        </p:spPr>
        <p:txBody>
          <a:bodyPr/>
          <a:lstStyle/>
          <a:p>
            <a:r>
              <a:rPr lang="en-US" altLang="zh-CN" sz="2000" dirty="0"/>
              <a:t>A map</a:t>
            </a:r>
            <a:endParaRPr lang="zh-CN" altLang="en-US" sz="2000" dirty="0"/>
          </a:p>
        </p:txBody>
      </p:sp>
      <p:sp>
        <p:nvSpPr>
          <p:cNvPr id="8" name="箭头: 右 7">
            <a:extLst>
              <a:ext uri="{FF2B5EF4-FFF2-40B4-BE49-F238E27FC236}">
                <a16:creationId xmlns:a16="http://schemas.microsoft.com/office/drawing/2014/main" id="{EB84039D-C170-41C9-B8B4-53506900D517}"/>
              </a:ext>
            </a:extLst>
          </p:cNvPr>
          <p:cNvSpPr/>
          <p:nvPr/>
        </p:nvSpPr>
        <p:spPr>
          <a:xfrm>
            <a:off x="4043362" y="4518131"/>
            <a:ext cx="4572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EDD53CA1-A53B-AC45-3366-F73EEC6A7A85}"/>
              </a:ext>
            </a:extLst>
          </p:cNvPr>
          <p:cNvPicPr>
            <a:picLocks noChangeAspect="1"/>
          </p:cNvPicPr>
          <p:nvPr/>
        </p:nvPicPr>
        <p:blipFill>
          <a:blip r:embed="rId3"/>
          <a:stretch>
            <a:fillRect/>
          </a:stretch>
        </p:blipFill>
        <p:spPr>
          <a:xfrm>
            <a:off x="4800600" y="3801421"/>
            <a:ext cx="3400425" cy="1933575"/>
          </a:xfrm>
          <a:prstGeom prst="rect">
            <a:avLst/>
          </a:prstGeom>
        </p:spPr>
      </p:pic>
      <p:sp>
        <p:nvSpPr>
          <p:cNvPr id="11" name="内容占位符 5">
            <a:extLst>
              <a:ext uri="{FF2B5EF4-FFF2-40B4-BE49-F238E27FC236}">
                <a16:creationId xmlns:a16="http://schemas.microsoft.com/office/drawing/2014/main" id="{1932F960-3157-292E-FBFF-ADF521FF8EC3}"/>
              </a:ext>
            </a:extLst>
          </p:cNvPr>
          <p:cNvSpPr txBox="1">
            <a:spLocks/>
          </p:cNvSpPr>
          <p:nvPr/>
        </p:nvSpPr>
        <p:spPr>
          <a:xfrm>
            <a:off x="5257800" y="5768832"/>
            <a:ext cx="2590800" cy="5334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000" dirty="0"/>
              <a:t>Dual graph of the map</a:t>
            </a:r>
            <a:endParaRPr lang="zh-CN" altLang="en-US" sz="2000" dirty="0"/>
          </a:p>
        </p:txBody>
      </p:sp>
    </p:spTree>
    <p:extLst>
      <p:ext uri="{BB962C8B-B14F-4D97-AF65-F5344CB8AC3E}">
        <p14:creationId xmlns:p14="http://schemas.microsoft.com/office/powerpoint/2010/main" val="2280375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4876800"/>
          </a:xfrm>
        </p:spPr>
        <p:txBody>
          <a:bodyPr/>
          <a:lstStyle/>
          <a:p>
            <a:pPr>
              <a:spcBef>
                <a:spcPts val="300"/>
              </a:spcBef>
            </a:pPr>
            <a:r>
              <a:rPr lang="en-US" sz="2000" dirty="0"/>
              <a:t>For most graphs a coloring can be found that uses fewer colors than the number of vertices. What is the least number of colors necessary?</a:t>
            </a:r>
          </a:p>
          <a:p>
            <a:pPr>
              <a:spcBef>
                <a:spcPts val="300"/>
              </a:spcBef>
            </a:pPr>
            <a:r>
              <a:rPr lang="en-US" sz="2000" b="1" dirty="0">
                <a:solidFill>
                  <a:schemeClr val="bg2"/>
                </a:solidFill>
              </a:rPr>
              <a:t>Definition</a:t>
            </a:r>
            <a:r>
              <a:rPr lang="en-US" sz="2000" dirty="0">
                <a:solidFill>
                  <a:schemeClr val="bg2"/>
                </a:solidFill>
              </a:rPr>
              <a:t>: </a:t>
            </a:r>
            <a:r>
              <a:rPr lang="en-US" sz="2000" dirty="0"/>
              <a:t>The </a:t>
            </a:r>
            <a:r>
              <a:rPr lang="en-US" sz="2000" i="1" dirty="0">
                <a:solidFill>
                  <a:schemeClr val="bg2"/>
                </a:solidFill>
              </a:rPr>
              <a:t>chromatic number </a:t>
            </a:r>
            <a:r>
              <a:rPr lang="en-US" sz="2000" dirty="0"/>
              <a:t>of a graph is </a:t>
            </a:r>
            <a:r>
              <a:rPr lang="en-US" sz="2000" u="sng" dirty="0"/>
              <a:t>the least number </a:t>
            </a:r>
            <a:r>
              <a:rPr lang="en-US" sz="2000" dirty="0"/>
              <a:t>of colors needed for a coloring of this graph. The chromatic number of a graph </a:t>
            </a:r>
            <a:r>
              <a:rPr lang="en-US" sz="2000" i="1" dirty="0"/>
              <a:t>G</a:t>
            </a:r>
            <a:r>
              <a:rPr lang="en-US" sz="2000" dirty="0"/>
              <a:t> is denoted by 𝜒(</a:t>
            </a:r>
            <a:r>
              <a:rPr lang="en-US" sz="2000" i="1" dirty="0"/>
              <a:t>G</a:t>
            </a:r>
            <a:r>
              <a:rPr lang="en-US" sz="2000" dirty="0"/>
              <a:t>). (Here 𝜒 is the Greek letter chi.)</a:t>
            </a:r>
          </a:p>
          <a:p>
            <a:pPr>
              <a:spcBef>
                <a:spcPts val="300"/>
              </a:spcBef>
            </a:pPr>
            <a:r>
              <a:rPr lang="en-US" altLang="zh-CN" sz="2000" b="1" dirty="0">
                <a:solidFill>
                  <a:schemeClr val="bg2"/>
                </a:solidFill>
              </a:rPr>
              <a:t>Example</a:t>
            </a:r>
            <a:r>
              <a:rPr lang="en-US" altLang="zh-CN" sz="2000" dirty="0">
                <a:solidFill>
                  <a:schemeClr val="bg2"/>
                </a:solidFill>
              </a:rPr>
              <a:t>:</a:t>
            </a:r>
            <a:endParaRPr lang="en-US" sz="2400" dirty="0"/>
          </a:p>
        </p:txBody>
      </p:sp>
      <p:pic>
        <p:nvPicPr>
          <p:cNvPr id="16" name="图片 15">
            <a:extLst>
              <a:ext uri="{FF2B5EF4-FFF2-40B4-BE49-F238E27FC236}">
                <a16:creationId xmlns:a16="http://schemas.microsoft.com/office/drawing/2014/main" id="{4568A5F1-8F38-AB56-C729-4AA9ACC71DD7}"/>
              </a:ext>
            </a:extLst>
          </p:cNvPr>
          <p:cNvPicPr>
            <a:picLocks noChangeAspect="1"/>
          </p:cNvPicPr>
          <p:nvPr/>
        </p:nvPicPr>
        <p:blipFill>
          <a:blip r:embed="rId2"/>
          <a:stretch>
            <a:fillRect/>
          </a:stretch>
        </p:blipFill>
        <p:spPr>
          <a:xfrm>
            <a:off x="1562809" y="3200400"/>
            <a:ext cx="2514600" cy="1652072"/>
          </a:xfrm>
          <a:prstGeom prst="rect">
            <a:avLst/>
          </a:prstGeom>
        </p:spPr>
      </p:pic>
      <p:pic>
        <p:nvPicPr>
          <p:cNvPr id="18" name="图片 17">
            <a:extLst>
              <a:ext uri="{FF2B5EF4-FFF2-40B4-BE49-F238E27FC236}">
                <a16:creationId xmlns:a16="http://schemas.microsoft.com/office/drawing/2014/main" id="{9422486D-028F-5E92-967D-53D166023C1A}"/>
              </a:ext>
            </a:extLst>
          </p:cNvPr>
          <p:cNvPicPr>
            <a:picLocks noChangeAspect="1"/>
          </p:cNvPicPr>
          <p:nvPr/>
        </p:nvPicPr>
        <p:blipFill>
          <a:blip r:embed="rId3"/>
          <a:stretch>
            <a:fillRect/>
          </a:stretch>
        </p:blipFill>
        <p:spPr>
          <a:xfrm>
            <a:off x="5153299" y="3323709"/>
            <a:ext cx="1920754" cy="1528763"/>
          </a:xfrm>
          <a:prstGeom prst="rect">
            <a:avLst/>
          </a:prstGeom>
        </p:spPr>
      </p:pic>
      <p:pic>
        <p:nvPicPr>
          <p:cNvPr id="20" name="图片 19">
            <a:extLst>
              <a:ext uri="{FF2B5EF4-FFF2-40B4-BE49-F238E27FC236}">
                <a16:creationId xmlns:a16="http://schemas.microsoft.com/office/drawing/2014/main" id="{E77316F8-2956-A98B-DF88-60642BA5C7E9}"/>
              </a:ext>
            </a:extLst>
          </p:cNvPr>
          <p:cNvPicPr>
            <a:picLocks noChangeAspect="1"/>
          </p:cNvPicPr>
          <p:nvPr/>
        </p:nvPicPr>
        <p:blipFill>
          <a:blip r:embed="rId4"/>
          <a:stretch>
            <a:fillRect/>
          </a:stretch>
        </p:blipFill>
        <p:spPr>
          <a:xfrm>
            <a:off x="1447800" y="4894305"/>
            <a:ext cx="2806129" cy="1528763"/>
          </a:xfrm>
          <a:prstGeom prst="rect">
            <a:avLst/>
          </a:prstGeom>
        </p:spPr>
      </p:pic>
      <p:pic>
        <p:nvPicPr>
          <p:cNvPr id="22" name="图片 21">
            <a:extLst>
              <a:ext uri="{FF2B5EF4-FFF2-40B4-BE49-F238E27FC236}">
                <a16:creationId xmlns:a16="http://schemas.microsoft.com/office/drawing/2014/main" id="{E363FB2E-9658-D584-99C1-D83144394361}"/>
              </a:ext>
            </a:extLst>
          </p:cNvPr>
          <p:cNvPicPr>
            <a:picLocks noChangeAspect="1"/>
          </p:cNvPicPr>
          <p:nvPr/>
        </p:nvPicPr>
        <p:blipFill>
          <a:blip r:embed="rId5"/>
          <a:stretch>
            <a:fillRect/>
          </a:stretch>
        </p:blipFill>
        <p:spPr>
          <a:xfrm>
            <a:off x="5029200" y="5105400"/>
            <a:ext cx="2206685" cy="1568536"/>
          </a:xfrm>
          <a:prstGeom prst="rect">
            <a:avLst/>
          </a:prstGeom>
        </p:spPr>
      </p:pic>
    </p:spTree>
    <p:extLst>
      <p:ext uri="{BB962C8B-B14F-4D97-AF65-F5344CB8AC3E}">
        <p14:creationId xmlns:p14="http://schemas.microsoft.com/office/powerpoint/2010/main" val="70052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Example</a:t>
            </a:r>
            <a:r>
              <a:rPr lang="en-US" sz="2400" dirty="0">
                <a:solidFill>
                  <a:schemeClr val="bg2"/>
                </a:solidFill>
              </a:rPr>
              <a:t>: </a:t>
            </a:r>
            <a:r>
              <a:rPr lang="en-US" sz="2400" dirty="0"/>
              <a:t>A coloring of K</a:t>
            </a:r>
            <a:r>
              <a:rPr lang="en-US" sz="2400" baseline="-25000" dirty="0"/>
              <a:t>5</a:t>
            </a:r>
            <a:r>
              <a:rPr lang="en-US" sz="2400" dirty="0"/>
              <a:t>.</a:t>
            </a:r>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p:txBody>
      </p:sp>
      <p:sp>
        <p:nvSpPr>
          <p:cNvPr id="5" name="Content Placeholder 4"/>
          <p:cNvSpPr>
            <a:spLocks noGrp="1"/>
          </p:cNvSpPr>
          <p:nvPr>
            <p:ph idx="14"/>
          </p:nvPr>
        </p:nvSpPr>
        <p:spPr>
          <a:xfrm>
            <a:off x="457199" y="3962400"/>
            <a:ext cx="8229600" cy="1944000"/>
          </a:xfrm>
        </p:spPr>
        <p:txBody>
          <a:bodyPr/>
          <a:lstStyle/>
          <a:p>
            <a:pPr>
              <a:spcBef>
                <a:spcPts val="300"/>
              </a:spcBef>
            </a:pPr>
            <a:r>
              <a:rPr lang="en-US" altLang="zh-CN" sz="2400" b="1" dirty="0">
                <a:solidFill>
                  <a:schemeClr val="bg2"/>
                </a:solidFill>
              </a:rPr>
              <a:t>Example</a:t>
            </a:r>
            <a:r>
              <a:rPr lang="en-US" altLang="zh-CN" sz="2400" dirty="0">
                <a:solidFill>
                  <a:schemeClr val="bg2"/>
                </a:solidFill>
              </a:rPr>
              <a:t>: </a:t>
            </a:r>
            <a:r>
              <a:rPr lang="en-US" altLang="zh-CN" sz="2400" dirty="0"/>
              <a:t>A coloring of K</a:t>
            </a:r>
            <a:r>
              <a:rPr lang="en-US" altLang="zh-CN" sz="2400" baseline="-25000" dirty="0"/>
              <a:t>3,4</a:t>
            </a:r>
            <a:r>
              <a:rPr lang="en-US" altLang="zh-CN" sz="2400" dirty="0"/>
              <a:t>.</a:t>
            </a:r>
          </a:p>
        </p:txBody>
      </p:sp>
      <p:pic>
        <p:nvPicPr>
          <p:cNvPr id="12" name="图片 11">
            <a:extLst>
              <a:ext uri="{FF2B5EF4-FFF2-40B4-BE49-F238E27FC236}">
                <a16:creationId xmlns:a16="http://schemas.microsoft.com/office/drawing/2014/main" id="{E1708FBA-4725-0BEF-92D5-FDB203F93FF3}"/>
              </a:ext>
            </a:extLst>
          </p:cNvPr>
          <p:cNvPicPr>
            <a:picLocks noChangeAspect="1"/>
          </p:cNvPicPr>
          <p:nvPr/>
        </p:nvPicPr>
        <p:blipFill>
          <a:blip r:embed="rId2"/>
          <a:stretch>
            <a:fillRect/>
          </a:stretch>
        </p:blipFill>
        <p:spPr>
          <a:xfrm>
            <a:off x="2971800" y="1815736"/>
            <a:ext cx="3167063" cy="2159727"/>
          </a:xfrm>
          <a:prstGeom prst="rect">
            <a:avLst/>
          </a:prstGeom>
        </p:spPr>
      </p:pic>
      <p:pic>
        <p:nvPicPr>
          <p:cNvPr id="14" name="图片 13">
            <a:extLst>
              <a:ext uri="{FF2B5EF4-FFF2-40B4-BE49-F238E27FC236}">
                <a16:creationId xmlns:a16="http://schemas.microsoft.com/office/drawing/2014/main" id="{7C9F09FB-472A-36A8-61BF-9E3BA5B6BD63}"/>
              </a:ext>
            </a:extLst>
          </p:cNvPr>
          <p:cNvPicPr>
            <a:picLocks noChangeAspect="1"/>
          </p:cNvPicPr>
          <p:nvPr/>
        </p:nvPicPr>
        <p:blipFill>
          <a:blip r:embed="rId3"/>
          <a:stretch>
            <a:fillRect/>
          </a:stretch>
        </p:blipFill>
        <p:spPr>
          <a:xfrm>
            <a:off x="2633662" y="4572000"/>
            <a:ext cx="3876675" cy="1752600"/>
          </a:xfrm>
          <a:prstGeom prst="rect">
            <a:avLst/>
          </a:prstGeom>
        </p:spPr>
      </p:pic>
    </p:spTree>
    <p:extLst>
      <p:ext uri="{BB962C8B-B14F-4D97-AF65-F5344CB8AC3E}">
        <p14:creationId xmlns:p14="http://schemas.microsoft.com/office/powerpoint/2010/main" val="10627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Computer Networks</a:t>
            </a:r>
            <a:r>
              <a:rPr lang="en-US" sz="1500" dirty="0"/>
              <a:t> 1</a:t>
            </a:r>
          </a:p>
        </p:txBody>
      </p:sp>
      <p:sp>
        <p:nvSpPr>
          <p:cNvPr id="3" name="Content Placeholder 2"/>
          <p:cNvSpPr>
            <a:spLocks noGrp="1"/>
          </p:cNvSpPr>
          <p:nvPr>
            <p:ph idx="1"/>
          </p:nvPr>
        </p:nvSpPr>
        <p:spPr>
          <a:xfrm>
            <a:off x="457200" y="1295400"/>
            <a:ext cx="8229600" cy="3657600"/>
          </a:xfrm>
        </p:spPr>
        <p:txBody>
          <a:bodyPr/>
          <a:lstStyle/>
          <a:p>
            <a:r>
              <a:rPr lang="en-US" sz="2000" dirty="0"/>
              <a:t>When we build a graph model, we use the appropriate type of graph to capture the important features of the application. </a:t>
            </a:r>
          </a:p>
          <a:p>
            <a:r>
              <a:rPr lang="en-US" sz="2000" dirty="0"/>
              <a:t>We illustrate this process using graph models of different types of computer networks. In all these graph models, the </a:t>
            </a:r>
            <a:r>
              <a:rPr lang="en-US" sz="2000" dirty="0">
                <a:solidFill>
                  <a:srgbClr val="C00000"/>
                </a:solidFill>
              </a:rPr>
              <a:t>vertices represent data centers </a:t>
            </a:r>
            <a:r>
              <a:rPr lang="en-US" sz="2000" dirty="0"/>
              <a:t>and the </a:t>
            </a:r>
            <a:r>
              <a:rPr lang="en-US" sz="2000" dirty="0">
                <a:solidFill>
                  <a:srgbClr val="C00000"/>
                </a:solidFill>
              </a:rPr>
              <a:t>edges represent communication links</a:t>
            </a:r>
            <a:r>
              <a:rPr lang="en-US" sz="2000" dirty="0"/>
              <a:t>.</a:t>
            </a:r>
          </a:p>
          <a:p>
            <a:r>
              <a:rPr lang="en-US" sz="2000" dirty="0"/>
              <a:t>To model a computer network where we are only concerned whether two data centers are connected by a communications link, we use a simple graph. This is the appropriate type of graph when </a:t>
            </a:r>
            <a:r>
              <a:rPr lang="en-US" sz="2000" u="sng" dirty="0"/>
              <a:t>we only care whether two data centers are directly linked</a:t>
            </a:r>
            <a:r>
              <a:rPr lang="en-US" sz="2000" dirty="0"/>
              <a:t> (and not how many links there may be) and all communications links work in both directions.</a:t>
            </a:r>
          </a:p>
        </p:txBody>
      </p:sp>
      <p:pic>
        <p:nvPicPr>
          <p:cNvPr id="22530" name="Picture 3" descr="A graph of computer network with 7 vertices and 9 edges. Vertices represent data centers, and edges represent communication links."/>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2191059" y="5093208"/>
            <a:ext cx="4700922" cy="1231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1127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Applications of Graph </a:t>
            </a:r>
            <a:r>
              <a:rPr lang="en-IN" altLang="zh-CN" sz="4400" dirty="0" err="1"/>
              <a:t>Colorings</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000" b="1" dirty="0">
                <a:solidFill>
                  <a:schemeClr val="bg2"/>
                </a:solidFill>
              </a:rPr>
              <a:t>Example</a:t>
            </a:r>
            <a:r>
              <a:rPr lang="en-US" sz="2000" dirty="0">
                <a:solidFill>
                  <a:schemeClr val="bg2"/>
                </a:solidFill>
              </a:rPr>
              <a:t>: </a:t>
            </a:r>
            <a:r>
              <a:rPr lang="en-US" sz="2000" b="1" dirty="0"/>
              <a:t>Scheduling Final Exams </a:t>
            </a:r>
            <a:r>
              <a:rPr lang="en-US" sz="2000" dirty="0"/>
              <a:t>How can the final exams at a university be scheduled so that no student has two exams at the same time?</a:t>
            </a:r>
          </a:p>
          <a:p>
            <a:pPr>
              <a:spcBef>
                <a:spcPts val="300"/>
              </a:spcBef>
            </a:pPr>
            <a:r>
              <a:rPr lang="en-US" sz="2000" dirty="0"/>
              <a:t>For instance, suppose there are seven finals to be scheduled. Suppose the courses are numbered 1 through 7. Suppose that the following pairs of courses have common students: 1 and 2, 1 and 3, 1 and 4, 1 and 7, 2 and 3, 2 and 4, 2 and 5, 2 and 7, 3 and 4, 3 and 6, 3 and 7, 4 and 5, 4 and 6, 5 and 6, 5 and 7, and 6 and 7.</a:t>
            </a:r>
          </a:p>
        </p:txBody>
      </p:sp>
      <p:pic>
        <p:nvPicPr>
          <p:cNvPr id="8" name="图片 7">
            <a:extLst>
              <a:ext uri="{FF2B5EF4-FFF2-40B4-BE49-F238E27FC236}">
                <a16:creationId xmlns:a16="http://schemas.microsoft.com/office/drawing/2014/main" id="{13B989DB-5114-6C47-FCD7-AC3A008AB4F9}"/>
              </a:ext>
            </a:extLst>
          </p:cNvPr>
          <p:cNvPicPr>
            <a:picLocks noChangeAspect="1"/>
          </p:cNvPicPr>
          <p:nvPr/>
        </p:nvPicPr>
        <p:blipFill>
          <a:blip r:embed="rId2"/>
          <a:stretch>
            <a:fillRect/>
          </a:stretch>
        </p:blipFill>
        <p:spPr>
          <a:xfrm>
            <a:off x="762000" y="3810000"/>
            <a:ext cx="2286000" cy="2120566"/>
          </a:xfrm>
          <a:prstGeom prst="rect">
            <a:avLst/>
          </a:prstGeom>
        </p:spPr>
      </p:pic>
      <p:pic>
        <p:nvPicPr>
          <p:cNvPr id="10" name="图片 9">
            <a:extLst>
              <a:ext uri="{FF2B5EF4-FFF2-40B4-BE49-F238E27FC236}">
                <a16:creationId xmlns:a16="http://schemas.microsoft.com/office/drawing/2014/main" id="{2308A06F-4765-A0B6-191C-A83A8FF2286C}"/>
              </a:ext>
            </a:extLst>
          </p:cNvPr>
          <p:cNvPicPr>
            <a:picLocks noChangeAspect="1"/>
          </p:cNvPicPr>
          <p:nvPr/>
        </p:nvPicPr>
        <p:blipFill>
          <a:blip r:embed="rId3"/>
          <a:stretch>
            <a:fillRect/>
          </a:stretch>
        </p:blipFill>
        <p:spPr>
          <a:xfrm>
            <a:off x="3733800" y="3810000"/>
            <a:ext cx="4559377" cy="2209800"/>
          </a:xfrm>
          <a:prstGeom prst="rect">
            <a:avLst/>
          </a:prstGeom>
        </p:spPr>
      </p:pic>
      <p:sp>
        <p:nvSpPr>
          <p:cNvPr id="11" name="文本框 10">
            <a:extLst>
              <a:ext uri="{FF2B5EF4-FFF2-40B4-BE49-F238E27FC236}">
                <a16:creationId xmlns:a16="http://schemas.microsoft.com/office/drawing/2014/main" id="{30169B76-D95D-CED0-D0BD-7DE58CEEAE11}"/>
              </a:ext>
            </a:extLst>
          </p:cNvPr>
          <p:cNvSpPr txBox="1"/>
          <p:nvPr/>
        </p:nvSpPr>
        <p:spPr>
          <a:xfrm>
            <a:off x="762000" y="6007968"/>
            <a:ext cx="2286000" cy="523220"/>
          </a:xfrm>
          <a:prstGeom prst="rect">
            <a:avLst/>
          </a:prstGeom>
          <a:noFill/>
        </p:spPr>
        <p:txBody>
          <a:bodyPr wrap="square" rtlCol="0">
            <a:spAutoFit/>
          </a:bodyPr>
          <a:lstStyle/>
          <a:p>
            <a:pPr algn="l"/>
            <a:r>
              <a:rPr lang="en-US" altLang="zh-CN" sz="1400" i="0" u="none" strike="noStrike" baseline="0" dirty="0">
                <a:latin typeface="STIXGeneral-Bold"/>
              </a:rPr>
              <a:t>The graph representing the scheduling of final exams.</a:t>
            </a:r>
            <a:endParaRPr lang="zh-CN" altLang="en-US" sz="1400" dirty="0"/>
          </a:p>
        </p:txBody>
      </p:sp>
      <p:sp>
        <p:nvSpPr>
          <p:cNvPr id="12" name="文本框 11">
            <a:extLst>
              <a:ext uri="{FF2B5EF4-FFF2-40B4-BE49-F238E27FC236}">
                <a16:creationId xmlns:a16="http://schemas.microsoft.com/office/drawing/2014/main" id="{1EC32722-B706-5266-C67F-324AC92B5692}"/>
              </a:ext>
            </a:extLst>
          </p:cNvPr>
          <p:cNvSpPr txBox="1"/>
          <p:nvPr/>
        </p:nvSpPr>
        <p:spPr>
          <a:xfrm>
            <a:off x="4267200" y="6019800"/>
            <a:ext cx="2286000" cy="523220"/>
          </a:xfrm>
          <a:prstGeom prst="rect">
            <a:avLst/>
          </a:prstGeom>
          <a:noFill/>
        </p:spPr>
        <p:txBody>
          <a:bodyPr wrap="square" rtlCol="0">
            <a:spAutoFit/>
          </a:bodyPr>
          <a:lstStyle/>
          <a:p>
            <a:pPr algn="l"/>
            <a:r>
              <a:rPr lang="en-US" altLang="zh-CN" sz="1400" i="0" u="none" strike="noStrike" baseline="0" dirty="0">
                <a:latin typeface="STIXGeneral-Bold"/>
              </a:rPr>
              <a:t>Using a coloring to schedule final exams.</a:t>
            </a:r>
            <a:endParaRPr lang="zh-CN" altLang="en-US" sz="1400" dirty="0"/>
          </a:p>
        </p:txBody>
      </p:sp>
    </p:spTree>
    <p:extLst>
      <p:ext uri="{BB962C8B-B14F-4D97-AF65-F5344CB8AC3E}">
        <p14:creationId xmlns:p14="http://schemas.microsoft.com/office/powerpoint/2010/main" val="662574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895600"/>
          </a:xfrm>
        </p:spPr>
        <p:txBody>
          <a:bodyPr/>
          <a:lstStyle/>
          <a:p>
            <a:pPr>
              <a:spcBef>
                <a:spcPts val="0"/>
              </a:spcBef>
            </a:pPr>
            <a:r>
              <a:rPr lang="en-US" altLang="zh-CN" dirty="0"/>
              <a:t>§10.2   2, 7, 28   </a:t>
            </a:r>
          </a:p>
          <a:p>
            <a:pPr>
              <a:spcBef>
                <a:spcPts val="0"/>
              </a:spcBef>
            </a:pPr>
            <a:r>
              <a:rPr lang="en-US" altLang="zh-CN" dirty="0"/>
              <a:t>§10.3   3, 11, 40, 47, </a:t>
            </a:r>
            <a:br>
              <a:rPr lang="en-US" altLang="zh-CN" dirty="0"/>
            </a:br>
            <a:r>
              <a:rPr lang="en-US" altLang="zh-CN" dirty="0"/>
              <a:t>§10.4   14 a), 27 c) e)</a:t>
            </a:r>
          </a:p>
          <a:p>
            <a:pPr>
              <a:spcBef>
                <a:spcPts val="0"/>
              </a:spcBef>
            </a:pPr>
            <a:r>
              <a:rPr lang="en-US" altLang="zh-CN" dirty="0"/>
              <a:t>§10.5   2, 4, 18, 19, 30, 32</a:t>
            </a:r>
          </a:p>
          <a:p>
            <a:pPr>
              <a:spcBef>
                <a:spcPts val="0"/>
              </a:spcBef>
            </a:pPr>
            <a:r>
              <a:rPr lang="en-US" altLang="zh-CN" dirty="0"/>
              <a:t>§10.8   6,</a:t>
            </a:r>
            <a:r>
              <a:rPr lang="zh-CN" altLang="en-US" dirty="0"/>
              <a:t> </a:t>
            </a:r>
            <a:r>
              <a:rPr lang="en-US" altLang="zh-CN" dirty="0"/>
              <a:t>8,</a:t>
            </a:r>
            <a:r>
              <a:rPr lang="zh-CN" altLang="en-US" dirty="0"/>
              <a:t> </a:t>
            </a:r>
            <a:r>
              <a:rPr lang="en-US" altLang="zh-CN" dirty="0"/>
              <a:t>19</a:t>
            </a:r>
          </a:p>
          <a:p>
            <a:pPr>
              <a:spcBef>
                <a:spcPts val="0"/>
              </a:spcBef>
            </a:pPr>
            <a:endParaRPr lang="en-US" altLang="zh-CN" dirty="0"/>
          </a:p>
          <a:p>
            <a:pPr>
              <a:spcBef>
                <a:spcPts val="0"/>
              </a:spcBef>
            </a:pPr>
            <a:r>
              <a:rPr lang="en-US" altLang="zh-CN" dirty="0"/>
              <a:t>Due date </a:t>
            </a:r>
            <a:r>
              <a:rPr lang="en-US" altLang="zh-CN"/>
              <a:t>: 2023.5.28</a:t>
            </a:r>
            <a:endParaRPr lang="en-US" altLang="zh-CN" dirty="0"/>
          </a:p>
          <a:p>
            <a:pPr>
              <a:spcBef>
                <a:spcPts val="0"/>
              </a:spcBef>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8690975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5259</TotalTime>
  <Words>9343</Words>
  <Application>Microsoft Office PowerPoint</Application>
  <PresentationFormat>全屏显示(4:3)</PresentationFormat>
  <Paragraphs>511</Paragraphs>
  <Slides>91</Slides>
  <Notes>1</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91</vt:i4>
      </vt:variant>
    </vt:vector>
  </HeadingPairs>
  <TitlesOfParts>
    <vt:vector size="114" baseType="lpstr">
      <vt:lpstr>ArumSans Bold</vt:lpstr>
      <vt:lpstr>ArumSans Regular</vt:lpstr>
      <vt:lpstr>STIXGeneral-Bold</vt:lpstr>
      <vt:lpstr>STIXGeneral-BoldItalic</vt:lpstr>
      <vt:lpstr>Vectipede Rg</vt:lpstr>
      <vt:lpstr>宋体</vt:lpstr>
      <vt:lpstr>Arial</vt:lpstr>
      <vt:lpstr>Calibri</vt:lpstr>
      <vt:lpstr>Cambria</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10  Graphs   图</vt:lpstr>
      <vt:lpstr>Chapter Summary</vt:lpstr>
      <vt:lpstr>Graphs and Graph Models  图和图模型</vt:lpstr>
      <vt:lpstr>Section Summary 1</vt:lpstr>
      <vt:lpstr>Graphs 图</vt:lpstr>
      <vt:lpstr>Some Terminology 一些术语</vt:lpstr>
      <vt:lpstr>Directed Graphs 有向图</vt:lpstr>
      <vt:lpstr>Some Terminology 一些术语</vt:lpstr>
      <vt:lpstr>Graph Models: Computer Networks 1</vt:lpstr>
      <vt:lpstr>Graph Models: Computer Networks 2</vt:lpstr>
      <vt:lpstr>Graph Terminology: Summary</vt:lpstr>
      <vt:lpstr>Other Applications of Graphs</vt:lpstr>
      <vt:lpstr>Graph Models: Social Networks 1</vt:lpstr>
      <vt:lpstr>Graph Models: Social Networks 2</vt:lpstr>
      <vt:lpstr>Examples of  Collaboration Graphs</vt:lpstr>
      <vt:lpstr>Applications to Information Networks </vt:lpstr>
      <vt:lpstr>Transportation Graphs</vt:lpstr>
      <vt:lpstr>Graph Terminology and Special Types of Graphs  图的术语和几种特殊的图</vt:lpstr>
      <vt:lpstr>Section Summary 2</vt:lpstr>
      <vt:lpstr>Basic Terminology</vt:lpstr>
      <vt:lpstr>Degrees and Neighborhoods of Vertices</vt:lpstr>
      <vt:lpstr>Degrees of Vertices</vt:lpstr>
      <vt:lpstr>Handshaking Theorem 握手定理</vt:lpstr>
      <vt:lpstr>Degree of Vertices</vt:lpstr>
      <vt:lpstr>Directed Graphs 有向图</vt:lpstr>
      <vt:lpstr>Directed Graphs 有向图</vt:lpstr>
      <vt:lpstr>Directed Graphs 有向图</vt:lpstr>
      <vt:lpstr>Special Types of Simple Graphs: Complete Graphs</vt:lpstr>
      <vt:lpstr>Special Types of Simple Graphs: Cycles and Wheels</vt:lpstr>
      <vt:lpstr>Special Types of Simple Graphs: n-Cubes  (n立方体)</vt:lpstr>
      <vt:lpstr>Bipartite Graphs 二分图</vt:lpstr>
      <vt:lpstr>Bipartite Graphs 二分图</vt:lpstr>
      <vt:lpstr>Complete Bipartite Graphs 完全二分图</vt:lpstr>
      <vt:lpstr>Bipartite Graphs and Matchings 二分图和匹配</vt:lpstr>
      <vt:lpstr>New Graphs from Old 1</vt:lpstr>
      <vt:lpstr>New Graphs from Old 2</vt:lpstr>
      <vt:lpstr>Representing Graphs and Graph Isomorphism  图的表示与图的同构</vt:lpstr>
      <vt:lpstr>Section Summary 3</vt:lpstr>
      <vt:lpstr>Representing Graphs: Adjacency Lists 图的表示: 邻接表</vt:lpstr>
      <vt:lpstr>Representation of Graphs:  Adjacency Matrices 邻接矩阵</vt:lpstr>
      <vt:lpstr>Representation of Graphs:  Adjacency Matrices 邻接矩阵</vt:lpstr>
      <vt:lpstr>Representation of Graphs:  Adjacency Matrices 邻接矩阵</vt:lpstr>
      <vt:lpstr>Representation of Graphs:  Adjacency Matrices 邻接矩阵</vt:lpstr>
      <vt:lpstr>Representation of Graphs:  Incidence Matrices 关联矩阵</vt:lpstr>
      <vt:lpstr>Representation of Graphs:  Incidence Matrices 关联矩阵</vt:lpstr>
      <vt:lpstr>Isomorphism of Graphs 图的同构</vt:lpstr>
      <vt:lpstr>Isomorphism of Graphs 图的同构</vt:lpstr>
      <vt:lpstr>Isomorphism of Graphs 图的同构</vt:lpstr>
      <vt:lpstr>Isomorphism of Graphs 图的同构</vt:lpstr>
      <vt:lpstr>Isomorphism of Graphs 图的同构</vt:lpstr>
      <vt:lpstr>Algorithms for Graph Isomorphism</vt:lpstr>
      <vt:lpstr>Applications of Graph Isomorphism</vt:lpstr>
      <vt:lpstr>Connectivity  连通性</vt:lpstr>
      <vt:lpstr>Section Summary 4</vt:lpstr>
      <vt:lpstr>Paths 1</vt:lpstr>
      <vt:lpstr>Paths 2</vt:lpstr>
      <vt:lpstr>Paths 3</vt:lpstr>
      <vt:lpstr>Degrees of Separation</vt:lpstr>
      <vt:lpstr>Connectedness in Undirected Graphs 无向图的连通性</vt:lpstr>
      <vt:lpstr>Connected Components 连通分支</vt:lpstr>
      <vt:lpstr>Connectedness in Directed Graphs 1</vt:lpstr>
      <vt:lpstr>Connectedness in Directed Graphs 2</vt:lpstr>
      <vt:lpstr>Counting Paths between Vertices 1</vt:lpstr>
      <vt:lpstr>Counting Paths between Vertices 1</vt:lpstr>
      <vt:lpstr>Counting Paths between Vertices 2</vt:lpstr>
      <vt:lpstr>Euler and Hamiltonian Graphs</vt:lpstr>
      <vt:lpstr>Section Summary 5</vt:lpstr>
      <vt:lpstr>Euler Paths and Circuits 欧拉通路与回路</vt:lpstr>
      <vt:lpstr>Euler Paths and Circuits 2</vt:lpstr>
      <vt:lpstr>Necessary Conditions for Euler Circuits and Paths</vt:lpstr>
      <vt:lpstr>Sufficient Conditions for Euler Circuits and Paths</vt:lpstr>
      <vt:lpstr>Sufficient Conditions for Euler Circuits and Paths</vt:lpstr>
      <vt:lpstr>Algorithm for Constructing an Euler Circuits 1</vt:lpstr>
      <vt:lpstr>Algorithm for Constructing an Euler Circuits 2</vt:lpstr>
      <vt:lpstr>Euler Circuits and Paths</vt:lpstr>
      <vt:lpstr>Applications of Euler Paths and Circuits</vt:lpstr>
      <vt:lpstr>Applications of Euler Paths and Circuits</vt:lpstr>
      <vt:lpstr>Applications of Euler Paths and Circuits</vt:lpstr>
      <vt:lpstr>Hamilton Paths and Circuits 哈密顿通路和哈密顿回路</vt:lpstr>
      <vt:lpstr>Hamilton Paths and Circuits 哈密顿通路和哈密顿回路</vt:lpstr>
      <vt:lpstr>Hamilton Paths and Circuits 哈密顿通路和哈密顿回路</vt:lpstr>
      <vt:lpstr>Necessary Conditions for Hamilton Circuits</vt:lpstr>
      <vt:lpstr>Applications of Hamilton Paths and Circuits</vt:lpstr>
      <vt:lpstr>Gray Codes</vt:lpstr>
      <vt:lpstr>Applications of Hamilton Paths and Circuits</vt:lpstr>
      <vt:lpstr>Graph Coloring  图的着色</vt:lpstr>
      <vt:lpstr>Graph Coloring 图的着色 </vt:lpstr>
      <vt:lpstr>Graph Coloring 图的着色 </vt:lpstr>
      <vt:lpstr>Graph Coloring 图的着色 </vt:lpstr>
      <vt:lpstr>Applications of Graph Colorings</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826</cp:revision>
  <dcterms:created xsi:type="dcterms:W3CDTF">2017-12-05T17:18:18Z</dcterms:created>
  <dcterms:modified xsi:type="dcterms:W3CDTF">2024-05-13T12:07:15Z</dcterms:modified>
</cp:coreProperties>
</file>