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401" r:id="rId2"/>
    <p:sldId id="259" r:id="rId3"/>
    <p:sldId id="261" r:id="rId4"/>
    <p:sldId id="430" r:id="rId5"/>
    <p:sldId id="262" r:id="rId6"/>
    <p:sldId id="263" r:id="rId7"/>
    <p:sldId id="264" r:id="rId8"/>
    <p:sldId id="266" r:id="rId9"/>
    <p:sldId id="267" r:id="rId10"/>
    <p:sldId id="268" r:id="rId11"/>
    <p:sldId id="269" r:id="rId12"/>
    <p:sldId id="270" r:id="rId13"/>
    <p:sldId id="271" r:id="rId14"/>
    <p:sldId id="272" r:id="rId15"/>
    <p:sldId id="273" r:id="rId16"/>
    <p:sldId id="275" r:id="rId17"/>
    <p:sldId id="276" r:id="rId18"/>
    <p:sldId id="376" r:id="rId19"/>
    <p:sldId id="277" r:id="rId20"/>
    <p:sldId id="278" r:id="rId21"/>
    <p:sldId id="279" r:id="rId22"/>
    <p:sldId id="280" r:id="rId23"/>
    <p:sldId id="281" r:id="rId24"/>
    <p:sldId id="428" r:id="rId25"/>
    <p:sldId id="282" r:id="rId26"/>
    <p:sldId id="283" r:id="rId27"/>
    <p:sldId id="284" r:id="rId28"/>
    <p:sldId id="285" r:id="rId29"/>
    <p:sldId id="286" r:id="rId30"/>
    <p:sldId id="287" r:id="rId31"/>
    <p:sldId id="288" r:id="rId32"/>
    <p:sldId id="579" r:id="rId33"/>
    <p:sldId id="435" r:id="rId34"/>
    <p:sldId id="580" r:id="rId35"/>
    <p:sldId id="597" r:id="rId36"/>
    <p:sldId id="596" r:id="rId37"/>
    <p:sldId id="290" r:id="rId38"/>
    <p:sldId id="581" r:id="rId39"/>
    <p:sldId id="450" r:id="rId40"/>
    <p:sldId id="491" r:id="rId41"/>
    <p:sldId id="599" r:id="rId42"/>
    <p:sldId id="598" r:id="rId43"/>
    <p:sldId id="492" r:id="rId44"/>
    <p:sldId id="296" r:id="rId45"/>
    <p:sldId id="297" r:id="rId46"/>
    <p:sldId id="298" r:id="rId47"/>
    <p:sldId id="299" r:id="rId48"/>
    <p:sldId id="300" r:id="rId49"/>
    <p:sldId id="301" r:id="rId50"/>
    <p:sldId id="433" r:id="rId51"/>
    <p:sldId id="379"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6" autoAdjust="0"/>
    <p:restoredTop sz="80617" autoAdjust="0"/>
  </p:normalViewPr>
  <p:slideViewPr>
    <p:cSldViewPr>
      <p:cViewPr varScale="1">
        <p:scale>
          <a:sx n="113" d="100"/>
          <a:sy n="113" d="100"/>
        </p:scale>
        <p:origin x="43" y="223"/>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4" Type="http://schemas.openxmlformats.org/officeDocument/2006/relationships/image" Target="../media/image1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FA22DB4-517F-4ED8-9648-AA1C50E1367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4099" name="Rectangle 3">
            <a:extLst>
              <a:ext uri="{FF2B5EF4-FFF2-40B4-BE49-F238E27FC236}">
                <a16:creationId xmlns:a16="http://schemas.microsoft.com/office/drawing/2014/main" id="{18AB9D2E-9FF2-4143-9349-1AE5AE7B369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2F2B2DF2-0E6B-4FD2-9F2D-A824E34E0F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323BDB9D-F288-420C-B41D-73F1E261DD2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636866FD-32C0-489F-8D55-7FF25AF84A3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4103" name="Rectangle 7">
            <a:extLst>
              <a:ext uri="{FF2B5EF4-FFF2-40B4-BE49-F238E27FC236}">
                <a16:creationId xmlns:a16="http://schemas.microsoft.com/office/drawing/2014/main" id="{86D09C4B-703B-47D0-9D17-DA863BFAF99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E402724-57D5-4E82-A6F9-C9B0C0BE953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7080709-8FAE-40A9-86A6-D08AA2B2DE7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A287BE-02F2-404E-9397-CCBF5191B81C}" type="slidenum">
              <a:rPr lang="en-US" altLang="zh-CN"/>
              <a:pPr>
                <a:spcBef>
                  <a:spcPct val="0"/>
                </a:spcBef>
              </a:pPr>
              <a:t>1</a:t>
            </a:fld>
            <a:endParaRPr lang="en-US" altLang="zh-CN"/>
          </a:p>
        </p:txBody>
      </p:sp>
      <p:sp>
        <p:nvSpPr>
          <p:cNvPr id="6147" name="Rectangle 2">
            <a:extLst>
              <a:ext uri="{FF2B5EF4-FFF2-40B4-BE49-F238E27FC236}">
                <a16:creationId xmlns:a16="http://schemas.microsoft.com/office/drawing/2014/main" id="{0773BDC1-7DAD-4052-85FD-39A6692CB1B2}"/>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773BFDD8-0599-4E5C-8783-C3653AFF071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5E15919-DB45-4883-ADF4-66F036A41A2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51B0C5-E3AF-40F2-9943-50D2D90C5EED}" type="slidenum">
              <a:rPr lang="en-US" altLang="zh-CN"/>
              <a:pPr>
                <a:spcBef>
                  <a:spcPct val="0"/>
                </a:spcBef>
              </a:pPr>
              <a:t>10</a:t>
            </a:fld>
            <a:endParaRPr lang="en-US" altLang="zh-CN"/>
          </a:p>
        </p:txBody>
      </p:sp>
      <p:sp>
        <p:nvSpPr>
          <p:cNvPr id="29699" name="Rectangle 2">
            <a:extLst>
              <a:ext uri="{FF2B5EF4-FFF2-40B4-BE49-F238E27FC236}">
                <a16:creationId xmlns:a16="http://schemas.microsoft.com/office/drawing/2014/main" id="{E9797A08-5CBE-4560-A863-F6A7B9EA2494}"/>
              </a:ext>
            </a:extLst>
          </p:cNvPr>
          <p:cNvSpPr>
            <a:spLocks noGrp="1" noRot="1" noChangeAspect="1" noChangeArrowheads="1" noTextEdit="1"/>
          </p:cNvSpPr>
          <p:nvPr>
            <p:ph type="sldImg"/>
          </p:nvPr>
        </p:nvSpPr>
        <p:spPr>
          <a:xfrm>
            <a:off x="1138238" y="701675"/>
            <a:ext cx="4583112" cy="3436938"/>
          </a:xfrm>
          <a:ln/>
        </p:spPr>
      </p:sp>
      <p:sp>
        <p:nvSpPr>
          <p:cNvPr id="29700" name="Rectangle 3">
            <a:extLst>
              <a:ext uri="{FF2B5EF4-FFF2-40B4-BE49-F238E27FC236}">
                <a16:creationId xmlns:a16="http://schemas.microsoft.com/office/drawing/2014/main" id="{38F9AF18-5653-4E34-B6FA-0CB827306A9C}"/>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Note also that FORALL x P(x)-&gt;Q(x) can also be understood as meaning </a:t>
            </a:r>
            <a:r>
              <a:rPr lang="en-US" altLang="zh-CN">
                <a:latin typeface="Times New Roman" panose="02020603050405020304" pitchFamily="18" charset="0"/>
              </a:rPr>
              <a:t>“</a:t>
            </a:r>
            <a:r>
              <a:rPr lang="en-US" altLang="zh-CN"/>
              <a:t>{x|P(x)} is a subset of {x|Q{x}}</a:t>
            </a:r>
            <a:r>
              <a:rPr lang="en-US" altLang="zh-CN">
                <a:latin typeface="Times New Roman" panose="02020603050405020304" pitchFamily="18" charset="0"/>
              </a:rPr>
              <a:t>”</a:t>
            </a:r>
            <a:r>
              <a:rPr lang="en-US" altLang="zh-CN"/>
              <a:t>.  This can help you understand the meaning of implication.  For example, if I say, </a:t>
            </a:r>
            <a:r>
              <a:rPr lang="en-US" altLang="zh-CN">
                <a:latin typeface="Times New Roman" panose="02020603050405020304" pitchFamily="18" charset="0"/>
              </a:rPr>
              <a:t>“</a:t>
            </a:r>
            <a:r>
              <a:rPr lang="en-US" altLang="zh-CN"/>
              <a:t>if a student has a drivers license, then he is over 16,</a:t>
            </a:r>
            <a:r>
              <a:rPr lang="en-US" altLang="zh-CN">
                <a:latin typeface="Times New Roman" panose="02020603050405020304" pitchFamily="18" charset="0"/>
              </a:rPr>
              <a:t>”</a:t>
            </a:r>
            <a:r>
              <a:rPr lang="en-US" altLang="zh-CN"/>
              <a:t> this is the same as saying </a:t>
            </a:r>
            <a:r>
              <a:rPr lang="en-US" altLang="zh-CN">
                <a:latin typeface="Times New Roman" panose="02020603050405020304" pitchFamily="18" charset="0"/>
              </a:rPr>
              <a:t>“</a:t>
            </a:r>
            <a:r>
              <a:rPr lang="en-US" altLang="zh-CN"/>
              <a:t>the set of students with drivers licenses is a subset of the set of students who are over 16</a:t>
            </a:r>
            <a:r>
              <a:rPr lang="en-US" altLang="zh-CN">
                <a:latin typeface="Times New Roman" panose="02020603050405020304" pitchFamily="18" charset="0"/>
              </a:rPr>
              <a:t>”</a:t>
            </a:r>
            <a:r>
              <a:rPr lang="en-US" altLang="zh-CN"/>
              <a:t>, or </a:t>
            </a:r>
            <a:r>
              <a:rPr lang="en-US" altLang="zh-CN">
                <a:latin typeface="Times New Roman" panose="02020603050405020304" pitchFamily="18" charset="0"/>
              </a:rPr>
              <a:t>“</a:t>
            </a:r>
            <a:r>
              <a:rPr lang="en-US" altLang="zh-CN"/>
              <a:t>every student with a drivers license is over 16.</a:t>
            </a:r>
            <a:r>
              <a:rPr lang="en-US" altLang="zh-CN">
                <a:latin typeface="Times New Roman" panose="02020603050405020304" pitchFamily="18" charset="0"/>
              </a:rPr>
              <a:t>”</a:t>
            </a:r>
            <a:r>
              <a:rPr lang="en-US" altLang="zh-CN"/>
              <a:t>  If no students in the universe of discourse have drivers licenses, then the antecedent is always false, or in other words the set of students with drivers licenses is just the empty set, which is of course a member of every set, and so the statement is vacuously true.  Alternatively, if every student in the universe of discourse is over 16, then the consequent is always true, that is, the set of students who are over 16 is the entire universe of discourse, and so every set of students in the u.d. is necessarily a subset of the set of students who are over 16, and so the statement is trivially true.  The statement is only false if there exists a student with a drivers license in the u.d. who is under 16 (perhaps the license is fake or from a foreign country), in which case, the set of students with drivers licenses is *not* a subset of the under-16 students.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04F5744-A6D4-4EDF-9803-5D06959D938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06F45DE-3BF0-4073-A17E-7F33E8284923}" type="slidenum">
              <a:rPr lang="en-US" altLang="zh-CN"/>
              <a:pPr>
                <a:spcBef>
                  <a:spcPct val="0"/>
                </a:spcBef>
              </a:pPr>
              <a:t>11</a:t>
            </a:fld>
            <a:endParaRPr lang="en-US" altLang="zh-CN"/>
          </a:p>
        </p:txBody>
      </p:sp>
      <p:sp>
        <p:nvSpPr>
          <p:cNvPr id="31747" name="Rectangle 2">
            <a:extLst>
              <a:ext uri="{FF2B5EF4-FFF2-40B4-BE49-F238E27FC236}">
                <a16:creationId xmlns:a16="http://schemas.microsoft.com/office/drawing/2014/main" id="{ABC83E6A-3BC1-476F-A043-F4AD2F248CC2}"/>
              </a:ext>
            </a:extLst>
          </p:cNvPr>
          <p:cNvSpPr>
            <a:spLocks noGrp="1" noRot="1" noChangeAspect="1" noChangeArrowheads="1" noTextEdit="1"/>
          </p:cNvSpPr>
          <p:nvPr>
            <p:ph type="sldImg"/>
          </p:nvPr>
        </p:nvSpPr>
        <p:spPr>
          <a:xfrm>
            <a:off x="1138238" y="701675"/>
            <a:ext cx="4583112" cy="3436938"/>
          </a:xfrm>
          <a:ln/>
        </p:spPr>
      </p:sp>
      <p:sp>
        <p:nvSpPr>
          <p:cNvPr id="31748" name="Rectangle 3">
            <a:extLst>
              <a:ext uri="{FF2B5EF4-FFF2-40B4-BE49-F238E27FC236}">
                <a16:creationId xmlns:a16="http://schemas.microsoft.com/office/drawing/2014/main" id="{C507D2E5-2E25-46FC-816A-32D02C841D6E}"/>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We may also say, </a:t>
            </a:r>
            <a:r>
              <a:rPr lang="en-US" altLang="zh-CN">
                <a:latin typeface="Times New Roman" panose="02020603050405020304" pitchFamily="18" charset="0"/>
              </a:rPr>
              <a:t>“</a:t>
            </a:r>
            <a:r>
              <a:rPr lang="en-US" altLang="zh-CN"/>
              <a:t>S is a strict subset of T</a:t>
            </a:r>
            <a:r>
              <a:rPr lang="en-US" altLang="zh-CN">
                <a:latin typeface="Times New Roman" panose="02020603050405020304" pitchFamily="18" charset="0"/>
              </a:rPr>
              <a:t>”</a:t>
            </a:r>
            <a:r>
              <a:rPr lang="en-US" altLang="zh-CN"/>
              <a:t>, or </a:t>
            </a:r>
            <a:r>
              <a:rPr lang="en-US" altLang="zh-CN">
                <a:latin typeface="Times New Roman" panose="02020603050405020304" pitchFamily="18" charset="0"/>
              </a:rPr>
              <a:t>“</a:t>
            </a:r>
            <a:r>
              <a:rPr lang="en-US" altLang="zh-CN"/>
              <a:t>S is strictly a subset of T</a:t>
            </a:r>
            <a:r>
              <a:rPr lang="en-US" altLang="zh-CN">
                <a:latin typeface="Times New Roman" panose="02020603050405020304" pitchFamily="18" charset="0"/>
              </a:rPr>
              <a:t>”</a:t>
            </a:r>
            <a:r>
              <a:rPr lang="en-US" altLang="zh-CN"/>
              <a:t> to mean the same thing.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C1A584A4-8D6A-4272-B76D-541FA2CCBA8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CA8B79A-4896-401B-9B51-F5D42F2B056C}" type="slidenum">
              <a:rPr lang="en-US" altLang="zh-CN"/>
              <a:pPr>
                <a:spcBef>
                  <a:spcPct val="0"/>
                </a:spcBef>
              </a:pPr>
              <a:t>12</a:t>
            </a:fld>
            <a:endParaRPr lang="en-US" altLang="zh-CN"/>
          </a:p>
        </p:txBody>
      </p:sp>
      <p:sp>
        <p:nvSpPr>
          <p:cNvPr id="33795" name="Rectangle 2">
            <a:extLst>
              <a:ext uri="{FF2B5EF4-FFF2-40B4-BE49-F238E27FC236}">
                <a16:creationId xmlns:a16="http://schemas.microsoft.com/office/drawing/2014/main" id="{62F4D7C0-5C65-4C5A-9C72-4954DDB9FFD1}"/>
              </a:ext>
            </a:extLst>
          </p:cNvPr>
          <p:cNvSpPr>
            <a:spLocks noGrp="1" noRot="1" noChangeAspect="1" noChangeArrowheads="1" noTextEdit="1"/>
          </p:cNvSpPr>
          <p:nvPr>
            <p:ph type="sldImg"/>
          </p:nvPr>
        </p:nvSpPr>
        <p:spPr>
          <a:xfrm>
            <a:off x="1138238" y="701675"/>
            <a:ext cx="4583112" cy="3436938"/>
          </a:xfrm>
          <a:ln/>
        </p:spPr>
      </p:sp>
      <p:sp>
        <p:nvSpPr>
          <p:cNvPr id="33796" name="Rectangle 3">
            <a:extLst>
              <a:ext uri="{FF2B5EF4-FFF2-40B4-BE49-F238E27FC236}">
                <a16:creationId xmlns:a16="http://schemas.microsoft.com/office/drawing/2014/main" id="{9DE25DC7-4280-42AE-8640-A0BFD766AF82}"/>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In general, any kind of object or structure, whether simple or complex, can be a member of a set.  In particular, sets themselves (being structures) can be members of sets.</a:t>
            </a:r>
          </a:p>
          <a:p>
            <a:pPr eaLnBrk="1" hangingPunct="1"/>
            <a:endParaRPr lang="en-US" altLang="zh-CN"/>
          </a:p>
          <a:p>
            <a:pPr eaLnBrk="1" hangingPunct="1"/>
            <a:r>
              <a:rPr lang="en-US" altLang="zh-CN"/>
              <a:t>If you don</a:t>
            </a:r>
            <a:r>
              <a:rPr lang="en-US" altLang="zh-CN">
                <a:latin typeface="Times New Roman" panose="02020603050405020304" pitchFamily="18" charset="0"/>
              </a:rPr>
              <a:t>’</a:t>
            </a:r>
            <a:r>
              <a:rPr lang="en-US" altLang="zh-CN"/>
              <a:t>t understand the distinction between 1, {1}, {{1}}, you</a:t>
            </a:r>
            <a:r>
              <a:rPr lang="en-US" altLang="zh-CN">
                <a:latin typeface="Times New Roman" panose="02020603050405020304" pitchFamily="18" charset="0"/>
              </a:rPr>
              <a:t>’</a:t>
            </a:r>
            <a:r>
              <a:rPr lang="en-US" altLang="zh-CN"/>
              <a:t>ll make endless silly mistakes.  1 is a number, the number one.  {1} is NOT A NUMBER AT ALL!  It is a COMPLETELY DIFFERENT TYPE OF OBJECT!  Namely, it is a set.  What kind of set?  It is a singleton set, by which we mean a set that contains exactly one element.  In this case, its element happens to be the number 1.  Now, what is {{1}}?  It is also a set, and also a singleton set, but it is a COMPLETELY DIFFERENT TYPE of singleton set.  To see this, notice that {1} is a set of numbers, whereas {{1}} is not a set of numbers at all!  It is a SET OF SETS.  Its single element is not a number at all, but is a SET.  Namely, the set {1}.  In other words, {{1}} is the singleton set whose member is the singleton set whose member is 1.  Whereas, {1} is just the singleton set whose member is 1.  And, 1 is just 1.  All of these are distinct objects and you</a:t>
            </a:r>
            <a:r>
              <a:rPr lang="en-US" altLang="zh-CN">
                <a:latin typeface="Times New Roman" panose="02020603050405020304" pitchFamily="18" charset="0"/>
              </a:rPr>
              <a:t>’</a:t>
            </a:r>
            <a:r>
              <a:rPr lang="en-US" altLang="zh-CN"/>
              <a:t>ve got to learn to keep them separate!  Otherwise, you</a:t>
            </a:r>
            <a:r>
              <a:rPr lang="en-US" altLang="zh-CN">
                <a:latin typeface="Times New Roman" panose="02020603050405020304" pitchFamily="18" charset="0"/>
              </a:rPr>
              <a:t>’</a:t>
            </a:r>
            <a:r>
              <a:rPr lang="en-US" altLang="zh-CN"/>
              <a:t>ll never have a chance of understanding data types in programming languages.  For example, in most languages, we can have an array of numbers, or an array of arrays of numbers, etc.  These are all completely different types of objects and can never be compatible with each other.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4899432-04F1-4FFB-861F-505A85667A7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EBC741-73AC-4322-B565-89D11181314A}" type="slidenum">
              <a:rPr lang="en-US" altLang="zh-CN"/>
              <a:pPr>
                <a:spcBef>
                  <a:spcPct val="0"/>
                </a:spcBef>
              </a:pPr>
              <a:t>13</a:t>
            </a:fld>
            <a:endParaRPr lang="en-US" altLang="zh-CN"/>
          </a:p>
        </p:txBody>
      </p:sp>
      <p:sp>
        <p:nvSpPr>
          <p:cNvPr id="35843" name="Rectangle 2">
            <a:extLst>
              <a:ext uri="{FF2B5EF4-FFF2-40B4-BE49-F238E27FC236}">
                <a16:creationId xmlns:a16="http://schemas.microsoft.com/office/drawing/2014/main" id="{626B4885-2210-47A6-8599-C15CC3A664A5}"/>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933876F-63F8-4CC1-89F7-D17E5195D5D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21577F9-B8B3-4B0D-A4F2-94B1B0FAF78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47A97FB-B307-404B-A360-F2385D01687F}" type="slidenum">
              <a:rPr lang="en-US" altLang="zh-CN"/>
              <a:pPr>
                <a:spcBef>
                  <a:spcPct val="0"/>
                </a:spcBef>
              </a:pPr>
              <a:t>14</a:t>
            </a:fld>
            <a:endParaRPr lang="en-US" altLang="zh-CN"/>
          </a:p>
        </p:txBody>
      </p:sp>
      <p:sp>
        <p:nvSpPr>
          <p:cNvPr id="37891" name="Rectangle 2">
            <a:extLst>
              <a:ext uri="{FF2B5EF4-FFF2-40B4-BE49-F238E27FC236}">
                <a16:creationId xmlns:a16="http://schemas.microsoft.com/office/drawing/2014/main" id="{544F1304-FC48-4C44-B11E-96F1BC0C91F8}"/>
              </a:ext>
            </a:extLst>
          </p:cNvPr>
          <p:cNvSpPr>
            <a:spLocks noGrp="1" noRot="1" noChangeAspect="1" noChangeArrowheads="1" noTextEdit="1"/>
          </p:cNvSpPr>
          <p:nvPr>
            <p:ph type="sldImg"/>
          </p:nvPr>
        </p:nvSpPr>
        <p:spPr>
          <a:xfrm>
            <a:off x="1138238" y="701675"/>
            <a:ext cx="4583112" cy="3436938"/>
          </a:xfrm>
          <a:ln/>
        </p:spPr>
      </p:sp>
      <p:sp>
        <p:nvSpPr>
          <p:cNvPr id="37892" name="Rectangle 3">
            <a:extLst>
              <a:ext uri="{FF2B5EF4-FFF2-40B4-BE49-F238E27FC236}">
                <a16:creationId xmlns:a16="http://schemas.microsoft.com/office/drawing/2014/main" id="{E2E26AE4-D845-41EC-8A09-077F811A7A77}"/>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We</a:t>
            </a:r>
            <a:r>
              <a:rPr lang="en-US" altLang="zh-CN">
                <a:latin typeface="Times New Roman" panose="02020603050405020304" pitchFamily="18" charset="0"/>
              </a:rPr>
              <a:t>’</a:t>
            </a:r>
            <a:r>
              <a:rPr lang="en-US" altLang="zh-CN"/>
              <a:t>ll get to different sizes of infinite sets later, in the module on functions.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94F8848A-05E2-42ED-8BC7-EF7820589D1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41CB2C1-E058-4B38-863D-F916550C5E20}" type="slidenum">
              <a:rPr lang="en-US" altLang="zh-CN"/>
              <a:pPr>
                <a:spcBef>
                  <a:spcPct val="0"/>
                </a:spcBef>
              </a:pPr>
              <a:t>15</a:t>
            </a:fld>
            <a:endParaRPr lang="en-US" altLang="zh-CN"/>
          </a:p>
        </p:txBody>
      </p:sp>
      <p:sp>
        <p:nvSpPr>
          <p:cNvPr id="39939" name="Rectangle 2">
            <a:extLst>
              <a:ext uri="{FF2B5EF4-FFF2-40B4-BE49-F238E27FC236}">
                <a16:creationId xmlns:a16="http://schemas.microsoft.com/office/drawing/2014/main" id="{408E1221-C434-45A6-A1DD-230F88862B6C}"/>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E6E14D74-3FE8-47A2-9DB2-DED63C4F7A73}"/>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AE67E21C-FC7F-4969-9B6E-DADDC7840A58}"/>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92D2B8-0F5C-4F31-94E4-76D9A80D1840}" type="slidenum">
              <a:rPr lang="en-US" altLang="zh-CN"/>
              <a:pPr>
                <a:spcBef>
                  <a:spcPct val="0"/>
                </a:spcBef>
              </a:pPr>
              <a:t>16</a:t>
            </a:fld>
            <a:endParaRPr lang="en-US" altLang="zh-CN"/>
          </a:p>
        </p:txBody>
      </p:sp>
      <p:sp>
        <p:nvSpPr>
          <p:cNvPr id="45059" name="Rectangle 2">
            <a:extLst>
              <a:ext uri="{FF2B5EF4-FFF2-40B4-BE49-F238E27FC236}">
                <a16:creationId xmlns:a16="http://schemas.microsoft.com/office/drawing/2014/main" id="{D97AFF61-A782-43AE-9231-0B9F3CC4ACEB}"/>
              </a:ext>
            </a:extLst>
          </p:cNvPr>
          <p:cNvSpPr>
            <a:spLocks noGrp="1" noRot="1" noChangeAspect="1" noChangeArrowheads="1" noTextEdit="1"/>
          </p:cNvSpPr>
          <p:nvPr>
            <p:ph type="sldImg"/>
          </p:nvPr>
        </p:nvSpPr>
        <p:spPr>
          <a:xfrm>
            <a:off x="1138238" y="701675"/>
            <a:ext cx="4583112" cy="3436938"/>
          </a:xfrm>
          <a:ln/>
        </p:spPr>
      </p:sp>
      <p:sp>
        <p:nvSpPr>
          <p:cNvPr id="45060" name="Rectangle 3">
            <a:extLst>
              <a:ext uri="{FF2B5EF4-FFF2-40B4-BE49-F238E27FC236}">
                <a16:creationId xmlns:a16="http://schemas.microsoft.com/office/drawing/2014/main" id="{1D72AE42-8528-4135-BDF7-2E16DC2EB01D}"/>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Sometimes people also define </a:t>
            </a:r>
            <a:r>
              <a:rPr lang="en-US" altLang="zh-CN">
                <a:latin typeface="Times New Roman" panose="02020603050405020304" pitchFamily="18" charset="0"/>
              </a:rPr>
              <a:t>“</a:t>
            </a:r>
            <a:r>
              <a:rPr lang="en-US" altLang="zh-CN"/>
              <a:t>bags</a:t>
            </a:r>
            <a:r>
              <a:rPr lang="en-US" altLang="zh-CN">
                <a:latin typeface="Times New Roman" panose="02020603050405020304" pitchFamily="18" charset="0"/>
              </a:rPr>
              <a:t>”</a:t>
            </a:r>
            <a:r>
              <a:rPr lang="en-US" altLang="zh-CN"/>
              <a:t>, which are unordered collections in which duplicates matter.  If you have a bag of coins, they are in no particular order, but it matters how many coins of each type you have.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30D97FA-CD08-47CF-A342-75E37C9E660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CA20AF8-24E1-4730-945C-A86D5D0140E3}" type="slidenum">
              <a:rPr lang="en-US" altLang="zh-CN"/>
              <a:pPr>
                <a:spcBef>
                  <a:spcPct val="0"/>
                </a:spcBef>
              </a:pPr>
              <a:t>17</a:t>
            </a:fld>
            <a:endParaRPr lang="en-US" altLang="zh-CN"/>
          </a:p>
        </p:txBody>
      </p:sp>
      <p:sp>
        <p:nvSpPr>
          <p:cNvPr id="47107" name="Rectangle 2">
            <a:extLst>
              <a:ext uri="{FF2B5EF4-FFF2-40B4-BE49-F238E27FC236}">
                <a16:creationId xmlns:a16="http://schemas.microsoft.com/office/drawing/2014/main" id="{144B0168-53EB-4BE2-91EB-928B3B5F03D2}"/>
              </a:ext>
            </a:extLst>
          </p:cNvPr>
          <p:cNvSpPr>
            <a:spLocks noGrp="1" noRot="1" noChangeAspect="1" noChangeArrowheads="1" noTextEdit="1"/>
          </p:cNvSpPr>
          <p:nvPr>
            <p:ph type="sldImg"/>
          </p:nvPr>
        </p:nvSpPr>
        <p:spPr>
          <a:xfrm>
            <a:off x="1138238" y="701675"/>
            <a:ext cx="4583112" cy="3436938"/>
          </a:xfrm>
          <a:ln/>
        </p:spPr>
      </p:sp>
      <p:sp>
        <p:nvSpPr>
          <p:cNvPr id="47108" name="Rectangle 3">
            <a:extLst>
              <a:ext uri="{FF2B5EF4-FFF2-40B4-BE49-F238E27FC236}">
                <a16:creationId xmlns:a16="http://schemas.microsoft.com/office/drawing/2014/main" id="{F7D986DA-AFBB-4615-858B-89880EDB80CC}"/>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Usually AxBxC is defined as {(a,b,c) | a is in A and b is in B and c is in C}.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D4BF3D05-B50D-4343-8A92-10BEE5FFC00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26C14A-D530-4E13-9790-B68142B0B5E8}" type="slidenum">
              <a:rPr lang="en-US" altLang="zh-CN"/>
              <a:pPr>
                <a:spcBef>
                  <a:spcPct val="0"/>
                </a:spcBef>
              </a:pPr>
              <a:t>18</a:t>
            </a:fld>
            <a:endParaRPr lang="en-US" altLang="zh-CN"/>
          </a:p>
        </p:txBody>
      </p:sp>
      <p:sp>
        <p:nvSpPr>
          <p:cNvPr id="50179" name="Rectangle 2">
            <a:extLst>
              <a:ext uri="{FF2B5EF4-FFF2-40B4-BE49-F238E27FC236}">
                <a16:creationId xmlns:a16="http://schemas.microsoft.com/office/drawing/2014/main" id="{294F77AE-2D48-44C6-AADE-E3E001B85195}"/>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76DF58BD-50E6-47BA-8EAA-CB77BBC09D94}"/>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752F96F-4F40-4C29-82B9-BF9C73623D9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3589297-6DF6-442C-87A8-CC5DA2375A3D}" type="slidenum">
              <a:rPr lang="en-US" altLang="zh-CN"/>
              <a:pPr>
                <a:spcBef>
                  <a:spcPct val="0"/>
                </a:spcBef>
              </a:pPr>
              <a:t>19</a:t>
            </a:fld>
            <a:endParaRPr lang="en-US" altLang="zh-CN"/>
          </a:p>
        </p:txBody>
      </p:sp>
      <p:sp>
        <p:nvSpPr>
          <p:cNvPr id="52227" name="Rectangle 2">
            <a:extLst>
              <a:ext uri="{FF2B5EF4-FFF2-40B4-BE49-F238E27FC236}">
                <a16:creationId xmlns:a16="http://schemas.microsoft.com/office/drawing/2014/main" id="{10A046CC-4C83-4BFD-9C7B-3844368427B6}"/>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D8F434A8-FD4E-405C-9CAF-9744AC8A5DE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67FA673-2CDD-4E4C-BC07-A7A8AE7978B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4BFE58-1866-4224-89AB-467AB4208A45}" type="slidenum">
              <a:rPr lang="en-US" altLang="zh-CN"/>
              <a:pPr>
                <a:spcBef>
                  <a:spcPct val="0"/>
                </a:spcBef>
              </a:pPr>
              <a:t>2</a:t>
            </a:fld>
            <a:endParaRPr lang="en-US" altLang="zh-CN"/>
          </a:p>
        </p:txBody>
      </p:sp>
      <p:sp>
        <p:nvSpPr>
          <p:cNvPr id="8195" name="Rectangle 2">
            <a:extLst>
              <a:ext uri="{FF2B5EF4-FFF2-40B4-BE49-F238E27FC236}">
                <a16:creationId xmlns:a16="http://schemas.microsoft.com/office/drawing/2014/main" id="{4A105374-595E-4CF4-9F72-0E1DC8CF7F5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4F8B32EC-0D28-4DCC-A21F-B07E064A3C5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FB90445-A0D4-40F7-B137-B8284ACF166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757BDA-002B-42B2-BD19-818CBBB4BC11}" type="slidenum">
              <a:rPr lang="en-US" altLang="zh-CN"/>
              <a:pPr>
                <a:spcBef>
                  <a:spcPct val="0"/>
                </a:spcBef>
              </a:pPr>
              <a:t>20</a:t>
            </a:fld>
            <a:endParaRPr lang="en-US" altLang="zh-CN"/>
          </a:p>
        </p:txBody>
      </p:sp>
      <p:sp>
        <p:nvSpPr>
          <p:cNvPr id="56323" name="Rectangle 2">
            <a:extLst>
              <a:ext uri="{FF2B5EF4-FFF2-40B4-BE49-F238E27FC236}">
                <a16:creationId xmlns:a16="http://schemas.microsoft.com/office/drawing/2014/main" id="{D0A2B989-0EB2-4F17-9087-F7BC66E8863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15CB3D3-4EE0-4537-8E51-F50B30A8B70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43298EFC-9F4E-4376-AE2D-4E680C19F6D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C8B504C-B5FA-4535-91E4-82E42F9BB3CB}" type="slidenum">
              <a:rPr lang="en-US" altLang="zh-CN"/>
              <a:pPr>
                <a:spcBef>
                  <a:spcPct val="0"/>
                </a:spcBef>
              </a:pPr>
              <a:t>21</a:t>
            </a:fld>
            <a:endParaRPr lang="en-US" altLang="zh-CN"/>
          </a:p>
        </p:txBody>
      </p:sp>
      <p:sp>
        <p:nvSpPr>
          <p:cNvPr id="58371" name="Rectangle 2">
            <a:extLst>
              <a:ext uri="{FF2B5EF4-FFF2-40B4-BE49-F238E27FC236}">
                <a16:creationId xmlns:a16="http://schemas.microsoft.com/office/drawing/2014/main" id="{11181253-6242-45B9-8D27-25DC86A0152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DA70FD80-2BED-4FFE-BA30-F5315978F06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C4A24AF-146D-4661-AC58-E3B4C51261F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A49432-8681-48F8-BCA3-D4E9E7AE74CF}" type="slidenum">
              <a:rPr lang="en-US" altLang="zh-CN"/>
              <a:pPr>
                <a:spcBef>
                  <a:spcPct val="0"/>
                </a:spcBef>
              </a:pPr>
              <a:t>22</a:t>
            </a:fld>
            <a:endParaRPr lang="en-US" altLang="zh-CN"/>
          </a:p>
        </p:txBody>
      </p:sp>
      <p:sp>
        <p:nvSpPr>
          <p:cNvPr id="60419" name="Rectangle 2">
            <a:extLst>
              <a:ext uri="{FF2B5EF4-FFF2-40B4-BE49-F238E27FC236}">
                <a16:creationId xmlns:a16="http://schemas.microsoft.com/office/drawing/2014/main" id="{00C4966D-EEED-4704-B81D-870820FB46B8}"/>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908E841F-15C6-478F-ACE6-DD4EF5ADB2C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EB306CAD-1ACB-464C-A0F6-CF5F29227866}"/>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06F3EE3-865E-4A07-AFAF-CD12BFDF865E}" type="slidenum">
              <a:rPr lang="en-US" altLang="zh-CN"/>
              <a:pPr>
                <a:spcBef>
                  <a:spcPct val="0"/>
                </a:spcBef>
              </a:pPr>
              <a:t>23</a:t>
            </a:fld>
            <a:endParaRPr lang="en-US" altLang="zh-CN"/>
          </a:p>
        </p:txBody>
      </p:sp>
      <p:sp>
        <p:nvSpPr>
          <p:cNvPr id="62467" name="Rectangle 2">
            <a:extLst>
              <a:ext uri="{FF2B5EF4-FFF2-40B4-BE49-F238E27FC236}">
                <a16:creationId xmlns:a16="http://schemas.microsoft.com/office/drawing/2014/main" id="{6685FFAF-13E4-4A8D-A6BE-9F6AB561EE02}"/>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BA4A07BC-37E4-4264-B872-4BC6DAEA4640}"/>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D313BF79-DAD5-4DB9-A6A4-C5124C593FA0}"/>
              </a:ext>
            </a:extLst>
          </p:cNvPr>
          <p:cNvSpPr>
            <a:spLocks noGrp="1" noRot="1" noChangeAspect="1" noTextEdit="1"/>
          </p:cNvSpPr>
          <p:nvPr>
            <p:ph type="sldImg"/>
          </p:nvPr>
        </p:nvSpPr>
        <p:spPr>
          <a:ln/>
        </p:spPr>
      </p:sp>
      <p:sp>
        <p:nvSpPr>
          <p:cNvPr id="64515" name="备注占位符 2">
            <a:extLst>
              <a:ext uri="{FF2B5EF4-FFF2-40B4-BE49-F238E27FC236}">
                <a16:creationId xmlns:a16="http://schemas.microsoft.com/office/drawing/2014/main" id="{F94A7852-8D47-46B4-BD85-4A011437B432}"/>
              </a:ext>
            </a:extLst>
          </p:cNvPr>
          <p:cNvSpPr>
            <a:spLocks noGrp="1"/>
          </p:cNvSpPr>
          <p:nvPr>
            <p:ph type="body" idx="1"/>
          </p:nvPr>
        </p:nvSpPr>
        <p:spPr>
          <a:noFill/>
        </p:spPr>
        <p:txBody>
          <a:bodyPr/>
          <a:lstStyle/>
          <a:p>
            <a:r>
              <a:rPr lang="en-US" altLang="zh-CN"/>
              <a:t>keemun tea </a:t>
            </a:r>
          </a:p>
          <a:p>
            <a:r>
              <a:rPr lang="en-US" altLang="zh-CN"/>
              <a:t>Oolong tea </a:t>
            </a:r>
          </a:p>
          <a:p>
            <a:r>
              <a:rPr lang="en-US" altLang="zh-CN"/>
              <a:t>Chrysanthemum tea</a:t>
            </a:r>
          </a:p>
          <a:p>
            <a:r>
              <a:rPr lang="en-US" altLang="zh-CN"/>
              <a:t>pu-erh tea</a:t>
            </a:r>
          </a:p>
          <a:p>
            <a:r>
              <a:rPr lang="en-US" altLang="zh-CN"/>
              <a:t> baihao yinzhen tea</a:t>
            </a:r>
          </a:p>
          <a:p>
            <a:r>
              <a:rPr lang="en-US" altLang="zh-CN"/>
              <a:t>jasmine tea</a:t>
            </a:r>
          </a:p>
          <a:p>
            <a:r>
              <a:rPr lang="en-US" altLang="zh-CN"/>
              <a:t>xinyang maojian tea</a:t>
            </a:r>
          </a:p>
          <a:p>
            <a:r>
              <a:rPr lang="en-US" altLang="zh-CN"/>
              <a:t>longjing tea</a:t>
            </a:r>
          </a:p>
          <a:p>
            <a:r>
              <a:rPr lang="en-US" altLang="zh-CN"/>
              <a:t>sencha tea</a:t>
            </a:r>
          </a:p>
          <a:p>
            <a:r>
              <a:rPr lang="en-US" altLang="zh-CN"/>
              <a:t>gyokuro  tea</a:t>
            </a:r>
          </a:p>
          <a:p>
            <a:r>
              <a:rPr lang="en-US" altLang="zh-CN"/>
              <a:t>tamaryokucha tea</a:t>
            </a:r>
          </a:p>
          <a:p>
            <a:r>
              <a:rPr lang="en-US" altLang="zh-CN"/>
              <a:t>kamairicha tea</a:t>
            </a:r>
          </a:p>
          <a:p>
            <a:r>
              <a:rPr lang="en-US" altLang="zh-CN"/>
              <a:t>matcha tea</a:t>
            </a:r>
          </a:p>
          <a:p>
            <a:r>
              <a:rPr lang="en-US" altLang="zh-CN"/>
              <a:t>ceylon grean tea</a:t>
            </a:r>
            <a:endParaRPr lang="zh-CN" altLang="en-US"/>
          </a:p>
        </p:txBody>
      </p:sp>
      <p:sp>
        <p:nvSpPr>
          <p:cNvPr id="64516" name="灯片编号占位符 3">
            <a:extLst>
              <a:ext uri="{FF2B5EF4-FFF2-40B4-BE49-F238E27FC236}">
                <a16:creationId xmlns:a16="http://schemas.microsoft.com/office/drawing/2014/main" id="{E94FDE75-21E8-446A-8ABB-57BD66C7AA83}"/>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4907C4-5062-4A02-BF41-8C28EEA056C4}" type="slidenum">
              <a:rPr lang="en-US" altLang="zh-CN"/>
              <a:pPr/>
              <a:t>24</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779E416-DF75-453F-81EE-AF6CD2C84D3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F7E6877-CE55-485F-BF8F-4DE0F705E9C3}" type="slidenum">
              <a:rPr lang="en-US" altLang="zh-CN"/>
              <a:pPr>
                <a:spcBef>
                  <a:spcPct val="0"/>
                </a:spcBef>
              </a:pPr>
              <a:t>25</a:t>
            </a:fld>
            <a:endParaRPr lang="en-US" altLang="zh-CN"/>
          </a:p>
        </p:txBody>
      </p:sp>
      <p:sp>
        <p:nvSpPr>
          <p:cNvPr id="66563" name="Rectangle 2">
            <a:extLst>
              <a:ext uri="{FF2B5EF4-FFF2-40B4-BE49-F238E27FC236}">
                <a16:creationId xmlns:a16="http://schemas.microsoft.com/office/drawing/2014/main" id="{6C5CE7B0-7166-47C9-9901-BB30DA39428F}"/>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DCAE0FF-B065-4F68-BC48-C2360F1DE8E5}"/>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FA6E1396-03CD-469C-A1D2-75434E155D0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54F96B6-B0D6-4D38-80F9-74AF0E6D23E1}" type="slidenum">
              <a:rPr lang="en-US" altLang="zh-CN"/>
              <a:pPr>
                <a:spcBef>
                  <a:spcPct val="0"/>
                </a:spcBef>
              </a:pPr>
              <a:t>26</a:t>
            </a:fld>
            <a:endParaRPr lang="en-US" altLang="zh-CN"/>
          </a:p>
        </p:txBody>
      </p:sp>
      <p:sp>
        <p:nvSpPr>
          <p:cNvPr id="68611" name="Rectangle 2">
            <a:extLst>
              <a:ext uri="{FF2B5EF4-FFF2-40B4-BE49-F238E27FC236}">
                <a16:creationId xmlns:a16="http://schemas.microsoft.com/office/drawing/2014/main" id="{D47ECB50-5A00-4F09-86EF-68F21598BC75}"/>
              </a:ext>
            </a:extLst>
          </p:cNvPr>
          <p:cNvSpPr>
            <a:spLocks noGrp="1" noRot="1" noChangeAspect="1" noChangeArrowheads="1" noTextEdit="1"/>
          </p:cNvSpPr>
          <p:nvPr>
            <p:ph type="sldImg"/>
          </p:nvPr>
        </p:nvSpPr>
        <p:spPr>
          <a:xfrm>
            <a:off x="1138238" y="701675"/>
            <a:ext cx="4583112" cy="3436938"/>
          </a:xfrm>
          <a:ln/>
        </p:spPr>
      </p:sp>
      <p:sp>
        <p:nvSpPr>
          <p:cNvPr id="68612" name="Rectangle 3">
            <a:extLst>
              <a:ext uri="{FF2B5EF4-FFF2-40B4-BE49-F238E27FC236}">
                <a16:creationId xmlns:a16="http://schemas.microsoft.com/office/drawing/2014/main" id="{587F8737-2C74-4539-9E86-9CB6AA2227F1}"/>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We will see this basic counting principle again when we talk about combinatorics.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899637C-3846-4BFA-BA48-D9F87EB8B49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2B294A-DB42-4EEB-9203-262034B50420}" type="slidenum">
              <a:rPr lang="en-US" altLang="zh-CN"/>
              <a:pPr>
                <a:spcBef>
                  <a:spcPct val="0"/>
                </a:spcBef>
              </a:pPr>
              <a:t>27</a:t>
            </a:fld>
            <a:endParaRPr lang="en-US" altLang="zh-CN"/>
          </a:p>
        </p:txBody>
      </p:sp>
      <p:sp>
        <p:nvSpPr>
          <p:cNvPr id="70659" name="Rectangle 2">
            <a:extLst>
              <a:ext uri="{FF2B5EF4-FFF2-40B4-BE49-F238E27FC236}">
                <a16:creationId xmlns:a16="http://schemas.microsoft.com/office/drawing/2014/main" id="{9CCE2507-837E-4613-A86E-DB1A41ED62F3}"/>
              </a:ext>
            </a:extLst>
          </p:cNvPr>
          <p:cNvSpPr>
            <a:spLocks noGrp="1" noRot="1" noChangeAspect="1" noChangeArrowheads="1" noTextEdit="1"/>
          </p:cNvSpPr>
          <p:nvPr>
            <p:ph type="sldImg"/>
          </p:nvPr>
        </p:nvSpPr>
        <p:spPr>
          <a:xfrm>
            <a:off x="1138238" y="701675"/>
            <a:ext cx="4583112" cy="3436938"/>
          </a:xfrm>
          <a:ln/>
        </p:spPr>
      </p:sp>
      <p:sp>
        <p:nvSpPr>
          <p:cNvPr id="70660" name="Rectangle 3">
            <a:extLst>
              <a:ext uri="{FF2B5EF4-FFF2-40B4-BE49-F238E27FC236}">
                <a16:creationId xmlns:a16="http://schemas.microsoft.com/office/drawing/2014/main" id="{0F026950-E14B-4EFF-9EBF-F09F1A9D6E9C}"/>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NOT (x in A -&gt; x in B) = NOT (x not in A or x in B) (defn. of implies) = x in A AND x not in B (DeMorgan</a:t>
            </a:r>
            <a:r>
              <a:rPr lang="en-US" altLang="zh-CN">
                <a:latin typeface="Times New Roman" panose="02020603050405020304" pitchFamily="18" charset="0"/>
              </a:rPr>
              <a:t>’</a:t>
            </a:r>
            <a:r>
              <a:rPr lang="en-US" altLang="zh-CN"/>
              <a:t>s law).</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02AE3AC9-C53D-4317-8120-15C57620349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6AEA089-4E31-49CB-82D4-88CF69F8237D}" type="slidenum">
              <a:rPr lang="en-US" altLang="zh-CN"/>
              <a:pPr>
                <a:spcBef>
                  <a:spcPct val="0"/>
                </a:spcBef>
              </a:pPr>
              <a:t>28</a:t>
            </a:fld>
            <a:endParaRPr lang="en-US" altLang="zh-CN"/>
          </a:p>
        </p:txBody>
      </p:sp>
      <p:sp>
        <p:nvSpPr>
          <p:cNvPr id="72707" name="Rectangle 2">
            <a:extLst>
              <a:ext uri="{FF2B5EF4-FFF2-40B4-BE49-F238E27FC236}">
                <a16:creationId xmlns:a16="http://schemas.microsoft.com/office/drawing/2014/main" id="{33D3204E-947D-44FB-A257-2388BC899733}"/>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16414F1E-1F36-4287-8BBB-AFDEDEFC46E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2E5EBEC-01A9-4C7B-8A35-79D334FF10A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868CFB0-94B3-4881-9477-8CB6CCDE61C9}" type="slidenum">
              <a:rPr lang="en-US" altLang="zh-CN"/>
              <a:pPr>
                <a:spcBef>
                  <a:spcPct val="0"/>
                </a:spcBef>
              </a:pPr>
              <a:t>29</a:t>
            </a:fld>
            <a:endParaRPr lang="en-US" altLang="zh-CN"/>
          </a:p>
        </p:txBody>
      </p:sp>
      <p:sp>
        <p:nvSpPr>
          <p:cNvPr id="74755" name="Rectangle 2">
            <a:extLst>
              <a:ext uri="{FF2B5EF4-FFF2-40B4-BE49-F238E27FC236}">
                <a16:creationId xmlns:a16="http://schemas.microsoft.com/office/drawing/2014/main" id="{056326A7-DA7B-4FA4-85DF-A40822A1C385}"/>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7D2E8BB7-54DF-46D1-B6E4-5D0C0E94992B}"/>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08551A32-09DA-489F-81A5-E4D83BC877C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A91BF7-18B1-4428-BA21-7D6D25EF2644}" type="slidenum">
              <a:rPr lang="en-US" altLang="zh-CN"/>
              <a:pPr>
                <a:spcBef>
                  <a:spcPct val="0"/>
                </a:spcBef>
              </a:pPr>
              <a:t>3</a:t>
            </a:fld>
            <a:endParaRPr lang="en-US" altLang="zh-CN"/>
          </a:p>
        </p:txBody>
      </p:sp>
      <p:sp>
        <p:nvSpPr>
          <p:cNvPr id="12291" name="Rectangle 2">
            <a:extLst>
              <a:ext uri="{FF2B5EF4-FFF2-40B4-BE49-F238E27FC236}">
                <a16:creationId xmlns:a16="http://schemas.microsoft.com/office/drawing/2014/main" id="{8EF7B9D0-A073-4619-A6C8-1249E70C5AA6}"/>
              </a:ext>
            </a:extLst>
          </p:cNvPr>
          <p:cNvSpPr>
            <a:spLocks noGrp="1" noRot="1" noChangeAspect="1" noChangeArrowheads="1" noTextEdit="1"/>
          </p:cNvSpPr>
          <p:nvPr>
            <p:ph type="sldImg"/>
          </p:nvPr>
        </p:nvSpPr>
        <p:spPr>
          <a:xfrm>
            <a:off x="1138238" y="701675"/>
            <a:ext cx="4583112" cy="3436938"/>
          </a:xfrm>
          <a:ln/>
        </p:spPr>
      </p:sp>
      <p:sp>
        <p:nvSpPr>
          <p:cNvPr id="12292" name="Rectangle 3">
            <a:extLst>
              <a:ext uri="{FF2B5EF4-FFF2-40B4-BE49-F238E27FC236}">
                <a16:creationId xmlns:a16="http://schemas.microsoft.com/office/drawing/2014/main" id="{0C0A9758-334F-453F-B5FC-B777F3C3F1BB}"/>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Read {a, b, c} as </a:t>
            </a:r>
            <a:r>
              <a:rPr lang="en-US" altLang="zh-CN">
                <a:latin typeface="Times New Roman" panose="02020603050405020304" pitchFamily="18" charset="0"/>
              </a:rPr>
              <a:t>“</a:t>
            </a:r>
            <a:r>
              <a:rPr lang="en-US" altLang="zh-CN"/>
              <a:t>the set whose elements are a, b, and c</a:t>
            </a:r>
            <a:r>
              <a:rPr lang="en-US" altLang="zh-CN">
                <a:latin typeface="Times New Roman" panose="02020603050405020304" pitchFamily="18" charset="0"/>
              </a:rPr>
              <a:t>”</a:t>
            </a:r>
            <a:r>
              <a:rPr lang="en-US" altLang="zh-CN"/>
              <a:t> or just </a:t>
            </a:r>
            <a:r>
              <a:rPr lang="en-US" altLang="zh-CN">
                <a:latin typeface="Times New Roman" panose="02020603050405020304" pitchFamily="18" charset="0"/>
              </a:rPr>
              <a:t>“</a:t>
            </a:r>
            <a:r>
              <a:rPr lang="en-US" altLang="zh-CN"/>
              <a:t>the set a, b, c</a:t>
            </a:r>
            <a:r>
              <a:rPr lang="en-US" altLang="zh-CN">
                <a:latin typeface="Times New Roman" panose="02020603050405020304" pitchFamily="18" charset="0"/>
              </a:rPr>
              <a:t>”</a:t>
            </a:r>
            <a:r>
              <a:rPr lang="en-US" altLang="zh-CN"/>
              <a: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63F841B-579C-466B-A422-D61C5C843FE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142145-667B-4026-A999-E04CD0EE424D}" type="slidenum">
              <a:rPr lang="en-US" altLang="zh-CN"/>
              <a:pPr>
                <a:spcBef>
                  <a:spcPct val="0"/>
                </a:spcBef>
              </a:pPr>
              <a:t>30</a:t>
            </a:fld>
            <a:endParaRPr lang="en-US" altLang="zh-CN"/>
          </a:p>
        </p:txBody>
      </p:sp>
      <p:sp>
        <p:nvSpPr>
          <p:cNvPr id="76803" name="Rectangle 2">
            <a:extLst>
              <a:ext uri="{FF2B5EF4-FFF2-40B4-BE49-F238E27FC236}">
                <a16:creationId xmlns:a16="http://schemas.microsoft.com/office/drawing/2014/main" id="{324B149E-2C0A-4C3C-B98D-A2BCD2174608}"/>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44983C8-03CA-4D3A-9FDD-45D54EFB031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628ABC37-3A63-4D08-A0D4-E20717BF14DD}"/>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8823C4C-8B45-4D2C-A192-211C3EC1459B}" type="slidenum">
              <a:rPr lang="en-US" altLang="zh-CN"/>
              <a:pPr>
                <a:spcBef>
                  <a:spcPct val="0"/>
                </a:spcBef>
              </a:pPr>
              <a:t>31</a:t>
            </a:fld>
            <a:endParaRPr lang="en-US" altLang="zh-CN"/>
          </a:p>
        </p:txBody>
      </p:sp>
      <p:sp>
        <p:nvSpPr>
          <p:cNvPr id="78851" name="Rectangle 2">
            <a:extLst>
              <a:ext uri="{FF2B5EF4-FFF2-40B4-BE49-F238E27FC236}">
                <a16:creationId xmlns:a16="http://schemas.microsoft.com/office/drawing/2014/main" id="{0270E610-5D86-4A3F-A102-A5AC24E33D3B}"/>
              </a:ext>
            </a:extLst>
          </p:cNvPr>
          <p:cNvSpPr>
            <a:spLocks noGrp="1" noRot="1" noChangeAspect="1" noChangeArrowheads="1" noTextEdit="1"/>
          </p:cNvSpPr>
          <p:nvPr>
            <p:ph type="sldImg"/>
          </p:nvPr>
        </p:nvSpPr>
        <p:spPr>
          <a:xfrm>
            <a:off x="1138238" y="701675"/>
            <a:ext cx="4583112" cy="3436938"/>
          </a:xfrm>
          <a:ln/>
        </p:spPr>
      </p:sp>
      <p:sp>
        <p:nvSpPr>
          <p:cNvPr id="78852" name="Rectangle 3">
            <a:extLst>
              <a:ext uri="{FF2B5EF4-FFF2-40B4-BE49-F238E27FC236}">
                <a16:creationId xmlns:a16="http://schemas.microsoft.com/office/drawing/2014/main" id="{FE748130-9DFE-42CA-B871-348B4E95224F}"/>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Note that set difference and complement do not relate to each other like arithmetic difference and negative.  In arithmetic, we know that a-b = -(b-a).  But in sets, A-B is not generally the same as the complement of B-A.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CCEDF62-515E-439F-B697-0627A0569B5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E51FF9-AF4A-4C8F-A965-983CC2DE4073}" type="slidenum">
              <a:rPr lang="en-US" altLang="zh-CN"/>
              <a:pPr>
                <a:spcBef>
                  <a:spcPct val="0"/>
                </a:spcBef>
              </a:pPr>
              <a:t>37</a:t>
            </a:fld>
            <a:endParaRPr lang="en-US" altLang="zh-CN"/>
          </a:p>
        </p:txBody>
      </p:sp>
      <p:sp>
        <p:nvSpPr>
          <p:cNvPr id="82947" name="Rectangle 2">
            <a:extLst>
              <a:ext uri="{FF2B5EF4-FFF2-40B4-BE49-F238E27FC236}">
                <a16:creationId xmlns:a16="http://schemas.microsoft.com/office/drawing/2014/main" id="{64B6C529-01C0-4BA6-999B-873708620089}"/>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719AB1D-296D-4F02-B74F-AFEA26F8427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07CCE733-6E97-44B9-B946-D097BEFF58D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182AF2-6351-4B78-955D-F28F023C4EEC}" type="slidenum">
              <a:rPr lang="en-US" altLang="zh-CN"/>
              <a:pPr>
                <a:spcBef>
                  <a:spcPct val="0"/>
                </a:spcBef>
              </a:pPr>
              <a:t>44</a:t>
            </a:fld>
            <a:endParaRPr lang="en-US" altLang="zh-CN"/>
          </a:p>
        </p:txBody>
      </p:sp>
      <p:sp>
        <p:nvSpPr>
          <p:cNvPr id="95235" name="Rectangle 2">
            <a:extLst>
              <a:ext uri="{FF2B5EF4-FFF2-40B4-BE49-F238E27FC236}">
                <a16:creationId xmlns:a16="http://schemas.microsoft.com/office/drawing/2014/main" id="{A5A82CD2-56A6-4210-BC68-357145BAD1F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D97BDB11-4C77-45DE-97A3-A8101118285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E2853105-A27A-428F-B9B6-497B4A9DC43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7C4FD0E-0147-4B7B-8BD2-2921DC1077E9}" type="slidenum">
              <a:rPr lang="en-US" altLang="zh-CN"/>
              <a:pPr>
                <a:spcBef>
                  <a:spcPct val="0"/>
                </a:spcBef>
              </a:pPr>
              <a:t>45</a:t>
            </a:fld>
            <a:endParaRPr lang="en-US" altLang="zh-CN"/>
          </a:p>
        </p:txBody>
      </p:sp>
      <p:sp>
        <p:nvSpPr>
          <p:cNvPr id="97283" name="Rectangle 2">
            <a:extLst>
              <a:ext uri="{FF2B5EF4-FFF2-40B4-BE49-F238E27FC236}">
                <a16:creationId xmlns:a16="http://schemas.microsoft.com/office/drawing/2014/main" id="{0D082045-A3ED-4206-9F1F-FB8944666CAD}"/>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483D65BA-F7E8-4B55-89CE-BCF7311BA84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63C5AC95-1A36-4A65-9AE9-E1EB011250E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CA889EE-E7B1-4F14-9E2B-59C511B3FA5E}" type="slidenum">
              <a:rPr lang="en-US" altLang="zh-CN"/>
              <a:pPr>
                <a:spcBef>
                  <a:spcPct val="0"/>
                </a:spcBef>
              </a:pPr>
              <a:t>46</a:t>
            </a:fld>
            <a:endParaRPr lang="en-US" altLang="zh-CN"/>
          </a:p>
        </p:txBody>
      </p:sp>
      <p:sp>
        <p:nvSpPr>
          <p:cNvPr id="99331" name="Rectangle 2">
            <a:extLst>
              <a:ext uri="{FF2B5EF4-FFF2-40B4-BE49-F238E27FC236}">
                <a16:creationId xmlns:a16="http://schemas.microsoft.com/office/drawing/2014/main" id="{DFA1C98C-FC62-4B37-A1EB-2250DAF805FB}"/>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5B007A2E-EFD0-49FE-85EF-76708793D97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0887270-4B2A-40A8-B634-9C7938B362C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E4EE25-FEFB-44E6-B9D1-9816A1BB83EC}" type="slidenum">
              <a:rPr lang="en-US" altLang="zh-CN"/>
              <a:pPr>
                <a:spcBef>
                  <a:spcPct val="0"/>
                </a:spcBef>
              </a:pPr>
              <a:t>47</a:t>
            </a:fld>
            <a:endParaRPr lang="en-US" altLang="zh-CN"/>
          </a:p>
        </p:txBody>
      </p:sp>
      <p:sp>
        <p:nvSpPr>
          <p:cNvPr id="101379" name="Rectangle 2">
            <a:extLst>
              <a:ext uri="{FF2B5EF4-FFF2-40B4-BE49-F238E27FC236}">
                <a16:creationId xmlns:a16="http://schemas.microsoft.com/office/drawing/2014/main" id="{772281A2-747E-4E32-9D8D-389AA26DEED0}"/>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30733C96-2C59-4B5F-9A9D-E839F557354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69C1BDF8-59CA-4212-ACF9-F099A572769B}"/>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676360-1A7E-4828-B099-58EACAB1A998}" type="slidenum">
              <a:rPr lang="en-US" altLang="zh-CN"/>
              <a:pPr>
                <a:spcBef>
                  <a:spcPct val="0"/>
                </a:spcBef>
              </a:pPr>
              <a:t>48</a:t>
            </a:fld>
            <a:endParaRPr lang="en-US" altLang="zh-CN"/>
          </a:p>
        </p:txBody>
      </p:sp>
      <p:sp>
        <p:nvSpPr>
          <p:cNvPr id="103427" name="Rectangle 2">
            <a:extLst>
              <a:ext uri="{FF2B5EF4-FFF2-40B4-BE49-F238E27FC236}">
                <a16:creationId xmlns:a16="http://schemas.microsoft.com/office/drawing/2014/main" id="{1D42D96F-F706-481E-BA88-1509021E47B0}"/>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8D97DBDF-AFC2-4DE0-BB83-FA42B42E936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6A928054-F4AF-4100-B220-42B4DB5D0C7C}"/>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28B96E-6779-4018-A485-34E4F9DC62A0}" type="slidenum">
              <a:rPr lang="en-US" altLang="zh-CN"/>
              <a:pPr>
                <a:spcBef>
                  <a:spcPct val="0"/>
                </a:spcBef>
              </a:pPr>
              <a:t>49</a:t>
            </a:fld>
            <a:endParaRPr lang="en-US" altLang="zh-CN"/>
          </a:p>
        </p:txBody>
      </p:sp>
      <p:sp>
        <p:nvSpPr>
          <p:cNvPr id="105475" name="Rectangle 2">
            <a:extLst>
              <a:ext uri="{FF2B5EF4-FFF2-40B4-BE49-F238E27FC236}">
                <a16:creationId xmlns:a16="http://schemas.microsoft.com/office/drawing/2014/main" id="{E6F45242-B2BB-44BD-A1E1-9BCC76960165}"/>
              </a:ext>
            </a:extLst>
          </p:cNvPr>
          <p:cNvSpPr>
            <a:spLocks noGrp="1" noRot="1" noChangeAspect="1" noChangeArrowheads="1" noTextEdit="1"/>
          </p:cNvSpPr>
          <p:nvPr>
            <p:ph type="sldImg"/>
          </p:nvPr>
        </p:nvSpPr>
        <p:spPr>
          <a:xfrm>
            <a:off x="1138238" y="701675"/>
            <a:ext cx="4583112" cy="3436938"/>
          </a:xfrm>
          <a:ln/>
        </p:spPr>
      </p:sp>
      <p:sp>
        <p:nvSpPr>
          <p:cNvPr id="105476" name="Rectangle 3">
            <a:extLst>
              <a:ext uri="{FF2B5EF4-FFF2-40B4-BE49-F238E27FC236}">
                <a16:creationId xmlns:a16="http://schemas.microsoft.com/office/drawing/2014/main" id="{7FE5E586-6178-45D0-824B-01E0FBC30744}"/>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So, for example, on a 64-bit processor, using just a single machine-language instruction you can calculate the union or intersection of two sets out of a universe of discourse having up to 64 elements.  This leads to an extremely fast way of doing complicated calculations on small sets.  It is not a good method for large, sparsely populated sets, because searching the bit string to find which bits are </a:t>
            </a:r>
            <a:r>
              <a:rPr lang="en-US" altLang="zh-CN">
                <a:latin typeface="Times New Roman" panose="02020603050405020304" pitchFamily="18" charset="0"/>
              </a:rPr>
              <a:t>“</a:t>
            </a:r>
            <a:r>
              <a:rPr lang="en-US" altLang="zh-CN"/>
              <a:t>1</a:t>
            </a:r>
            <a:r>
              <a:rPr lang="en-US" altLang="zh-CN">
                <a:latin typeface="Times New Roman" panose="02020603050405020304" pitchFamily="18" charset="0"/>
              </a:rPr>
              <a:t>”</a:t>
            </a:r>
            <a:r>
              <a:rPr lang="en-US" altLang="zh-CN"/>
              <a:t> can take a long time.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8302E6C-3F45-47FA-B3B8-54CE7648677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9D725FB-ACE9-4E91-AB5B-24DA0F6DDFFA}" type="slidenum">
              <a:rPr lang="en-US" altLang="zh-CN"/>
              <a:pPr>
                <a:spcBef>
                  <a:spcPct val="0"/>
                </a:spcBef>
              </a:pPr>
              <a:t>51</a:t>
            </a:fld>
            <a:endParaRPr lang="en-US" altLang="zh-CN"/>
          </a:p>
        </p:txBody>
      </p:sp>
      <p:sp>
        <p:nvSpPr>
          <p:cNvPr id="108547" name="Rectangle 2">
            <a:extLst>
              <a:ext uri="{FF2B5EF4-FFF2-40B4-BE49-F238E27FC236}">
                <a16:creationId xmlns:a16="http://schemas.microsoft.com/office/drawing/2014/main" id="{6669A0DC-FC20-43D0-BFF0-0633B56BD73B}"/>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D362F3CC-A71B-45B1-A450-C3631DCF8CD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a:extLst>
              <a:ext uri="{FF2B5EF4-FFF2-40B4-BE49-F238E27FC236}">
                <a16:creationId xmlns:a16="http://schemas.microsoft.com/office/drawing/2014/main" id="{6BED39C0-6EBB-4CAE-B3B8-1CBFE9EFB98D}"/>
              </a:ext>
            </a:extLst>
          </p:cNvPr>
          <p:cNvSpPr>
            <a:spLocks noGrp="1" noRot="1" noChangeAspect="1" noTextEdit="1"/>
          </p:cNvSpPr>
          <p:nvPr>
            <p:ph type="sldImg"/>
          </p:nvPr>
        </p:nvSpPr>
        <p:spPr>
          <a:ln/>
        </p:spPr>
      </p:sp>
      <p:sp>
        <p:nvSpPr>
          <p:cNvPr id="14339" name="备注占位符 2">
            <a:extLst>
              <a:ext uri="{FF2B5EF4-FFF2-40B4-BE49-F238E27FC236}">
                <a16:creationId xmlns:a16="http://schemas.microsoft.com/office/drawing/2014/main" id="{A70BB7E5-8B01-4463-B008-8A034CCFE618}"/>
              </a:ext>
            </a:extLst>
          </p:cNvPr>
          <p:cNvSpPr>
            <a:spLocks noGrp="1"/>
          </p:cNvSpPr>
          <p:nvPr>
            <p:ph type="body" idx="1"/>
          </p:nvPr>
        </p:nvSpPr>
        <p:spPr>
          <a:noFill/>
        </p:spPr>
        <p:txBody>
          <a:bodyPr/>
          <a:lstStyle/>
          <a:p>
            <a:endParaRPr lang="zh-CN" altLang="en-US"/>
          </a:p>
        </p:txBody>
      </p:sp>
      <p:sp>
        <p:nvSpPr>
          <p:cNvPr id="14340" name="灯片编号占位符 3">
            <a:extLst>
              <a:ext uri="{FF2B5EF4-FFF2-40B4-BE49-F238E27FC236}">
                <a16:creationId xmlns:a16="http://schemas.microsoft.com/office/drawing/2014/main" id="{F101BFCD-88AA-48BE-AF94-6A2F9090BAC6}"/>
              </a:ext>
            </a:extLst>
          </p:cNvPr>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722CDD-356F-4277-BF2E-C8536276B9E9}" type="slidenum">
              <a:rPr lang="en-US" altLang="zh-CN"/>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42CFF3E-664B-42A0-A119-372D3C7792B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393AA0-EACA-44F5-B2BD-45DE4569F926}" type="slidenum">
              <a:rPr lang="en-US" altLang="zh-CN"/>
              <a:pPr>
                <a:spcBef>
                  <a:spcPct val="0"/>
                </a:spcBef>
              </a:pPr>
              <a:t>5</a:t>
            </a:fld>
            <a:endParaRPr lang="en-US" altLang="zh-CN"/>
          </a:p>
        </p:txBody>
      </p:sp>
      <p:sp>
        <p:nvSpPr>
          <p:cNvPr id="16387" name="Rectangle 2">
            <a:extLst>
              <a:ext uri="{FF2B5EF4-FFF2-40B4-BE49-F238E27FC236}">
                <a16:creationId xmlns:a16="http://schemas.microsoft.com/office/drawing/2014/main" id="{857ACB4F-A79A-4346-BC63-C6357F520320}"/>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5632E37-0DD7-46CF-A029-15080565375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5DFA1E9-34A7-4A7D-9FE5-A9586989203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F8322AF-4425-45C5-9BA0-706287F9E48B}" type="slidenum">
              <a:rPr lang="en-US" altLang="zh-CN"/>
              <a:pPr>
                <a:spcBef>
                  <a:spcPct val="0"/>
                </a:spcBef>
              </a:pPr>
              <a:t>6</a:t>
            </a:fld>
            <a:endParaRPr lang="en-US" altLang="zh-CN"/>
          </a:p>
        </p:txBody>
      </p:sp>
      <p:sp>
        <p:nvSpPr>
          <p:cNvPr id="18435" name="Rectangle 2">
            <a:extLst>
              <a:ext uri="{FF2B5EF4-FFF2-40B4-BE49-F238E27FC236}">
                <a16:creationId xmlns:a16="http://schemas.microsoft.com/office/drawing/2014/main" id="{2017377D-5BD9-4FCB-8A9D-31DAC669728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AED481E0-37DC-4461-8DEF-5362621E8D1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99E0B65-4093-40B5-80DE-1117EB2F3D0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9728D1-BBF2-44E7-9068-DAFE973B42A5}" type="slidenum">
              <a:rPr lang="en-US" altLang="zh-CN"/>
              <a:pPr>
                <a:spcBef>
                  <a:spcPct val="0"/>
                </a:spcBef>
              </a:pPr>
              <a:t>7</a:t>
            </a:fld>
            <a:endParaRPr lang="en-US" altLang="zh-CN"/>
          </a:p>
        </p:txBody>
      </p:sp>
      <p:sp>
        <p:nvSpPr>
          <p:cNvPr id="20483" name="Rectangle 2">
            <a:extLst>
              <a:ext uri="{FF2B5EF4-FFF2-40B4-BE49-F238E27FC236}">
                <a16:creationId xmlns:a16="http://schemas.microsoft.com/office/drawing/2014/main" id="{15A30957-5FB6-4B5B-802F-D32E7586157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A8C7A74C-E39F-4123-9693-86E2558AA5C7}"/>
              </a:ext>
            </a:extLst>
          </p:cNvPr>
          <p:cNvSpPr>
            <a:spLocks noGrp="1" noChangeArrowheads="1"/>
          </p:cNvSpPr>
          <p:nvPr>
            <p:ph type="body" idx="1"/>
          </p:nvPr>
        </p:nvSpPr>
        <p:spPr>
          <a:noFill/>
        </p:spPr>
        <p:txBody>
          <a:bodyPr/>
          <a:lstStyle/>
          <a:p>
            <a:pPr eaLnBrk="1" hangingPunct="1"/>
            <a:r>
              <a:rPr lang="en-US" altLang="zh-CN"/>
              <a:t>vowels</a:t>
            </a:r>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AB17D4E-84E1-4D7B-9737-9DCB8F1B19D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496B8DA-A122-44BB-BD75-11A16CB4FEF5}" type="slidenum">
              <a:rPr lang="en-US" altLang="zh-CN"/>
              <a:pPr>
                <a:spcBef>
                  <a:spcPct val="0"/>
                </a:spcBef>
              </a:pPr>
              <a:t>8</a:t>
            </a:fld>
            <a:endParaRPr lang="en-US" altLang="zh-CN"/>
          </a:p>
        </p:txBody>
      </p:sp>
      <p:sp>
        <p:nvSpPr>
          <p:cNvPr id="25603" name="Rectangle 2">
            <a:extLst>
              <a:ext uri="{FF2B5EF4-FFF2-40B4-BE49-F238E27FC236}">
                <a16:creationId xmlns:a16="http://schemas.microsoft.com/office/drawing/2014/main" id="{FDEAB8C7-DF8F-4915-BB43-6FC6C7E1987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7B9541C-A1BA-46E3-8D0E-301C24B0DBE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AFC3C3F-2620-4253-917A-4072C2FF75C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C342E20-504E-409A-ACDE-35BAE4A31CA4}" type="slidenum">
              <a:rPr lang="en-US" altLang="zh-CN"/>
              <a:pPr>
                <a:spcBef>
                  <a:spcPct val="0"/>
                </a:spcBef>
              </a:pPr>
              <a:t>9</a:t>
            </a:fld>
            <a:endParaRPr lang="en-US" altLang="zh-CN"/>
          </a:p>
        </p:txBody>
      </p:sp>
      <p:sp>
        <p:nvSpPr>
          <p:cNvPr id="27651" name="Rectangle 2">
            <a:extLst>
              <a:ext uri="{FF2B5EF4-FFF2-40B4-BE49-F238E27FC236}">
                <a16:creationId xmlns:a16="http://schemas.microsoft.com/office/drawing/2014/main" id="{05DD5B08-DA5E-4B73-AD77-E22F8D28D5AA}"/>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EA7DBAC4-4ABD-4935-BFCB-7733A351A19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766C063-12C2-49E8-BD37-CF0560F2B1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428EA8-5CBF-414E-ABCA-A3037A6A4A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DAB80F6-5AED-425C-836C-B01F68BC6484}"/>
              </a:ext>
            </a:extLst>
          </p:cNvPr>
          <p:cNvSpPr>
            <a:spLocks noGrp="1" noChangeArrowheads="1"/>
          </p:cNvSpPr>
          <p:nvPr>
            <p:ph type="sldNum" sz="quarter" idx="12"/>
          </p:nvPr>
        </p:nvSpPr>
        <p:spPr>
          <a:ln/>
        </p:spPr>
        <p:txBody>
          <a:bodyPr/>
          <a:lstStyle>
            <a:lvl1pPr>
              <a:defRPr/>
            </a:lvl1pPr>
          </a:lstStyle>
          <a:p>
            <a:fld id="{F92D1763-E8A8-40EA-A08A-2AA78597AC8A}" type="slidenum">
              <a:rPr lang="en-US" altLang="zh-CN"/>
              <a:pPr/>
              <a:t>‹#›</a:t>
            </a:fld>
            <a:endParaRPr lang="en-US" altLang="zh-CN"/>
          </a:p>
        </p:txBody>
      </p:sp>
    </p:spTree>
    <p:extLst>
      <p:ext uri="{BB962C8B-B14F-4D97-AF65-F5344CB8AC3E}">
        <p14:creationId xmlns:p14="http://schemas.microsoft.com/office/powerpoint/2010/main" val="310096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3CAD17B-4379-417B-97E0-C07FE99D94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C185588-4E3C-4672-9B78-ADC89C8F74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288A448-C3D3-4D2B-9011-99FB17858D1D}"/>
              </a:ext>
            </a:extLst>
          </p:cNvPr>
          <p:cNvSpPr>
            <a:spLocks noGrp="1" noChangeArrowheads="1"/>
          </p:cNvSpPr>
          <p:nvPr>
            <p:ph type="sldNum" sz="quarter" idx="12"/>
          </p:nvPr>
        </p:nvSpPr>
        <p:spPr>
          <a:ln/>
        </p:spPr>
        <p:txBody>
          <a:bodyPr/>
          <a:lstStyle>
            <a:lvl1pPr>
              <a:defRPr/>
            </a:lvl1pPr>
          </a:lstStyle>
          <a:p>
            <a:fld id="{35E38EE1-CC2B-490C-848A-0CEFE2093964}" type="slidenum">
              <a:rPr lang="en-US" altLang="zh-CN"/>
              <a:pPr/>
              <a:t>‹#›</a:t>
            </a:fld>
            <a:endParaRPr lang="en-US" altLang="zh-CN"/>
          </a:p>
        </p:txBody>
      </p:sp>
    </p:spTree>
    <p:extLst>
      <p:ext uri="{BB962C8B-B14F-4D97-AF65-F5344CB8AC3E}">
        <p14:creationId xmlns:p14="http://schemas.microsoft.com/office/powerpoint/2010/main" val="216085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1D1B12-B5F1-4674-A10D-F2C5C494F3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24B1BD5-BD65-43AA-ACF3-867AE5666B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D3E9FE-039A-4FFE-8A9A-EA1ED5586B30}"/>
              </a:ext>
            </a:extLst>
          </p:cNvPr>
          <p:cNvSpPr>
            <a:spLocks noGrp="1" noChangeArrowheads="1"/>
          </p:cNvSpPr>
          <p:nvPr>
            <p:ph type="sldNum" sz="quarter" idx="12"/>
          </p:nvPr>
        </p:nvSpPr>
        <p:spPr>
          <a:ln/>
        </p:spPr>
        <p:txBody>
          <a:bodyPr/>
          <a:lstStyle>
            <a:lvl1pPr>
              <a:defRPr/>
            </a:lvl1pPr>
          </a:lstStyle>
          <a:p>
            <a:fld id="{6FAC1C4B-3C63-42A1-B547-CD22D4987556}" type="slidenum">
              <a:rPr lang="en-US" altLang="zh-CN"/>
              <a:pPr/>
              <a:t>‹#›</a:t>
            </a:fld>
            <a:endParaRPr lang="en-US" altLang="zh-CN"/>
          </a:p>
        </p:txBody>
      </p:sp>
    </p:spTree>
    <p:extLst>
      <p:ext uri="{BB962C8B-B14F-4D97-AF65-F5344CB8AC3E}">
        <p14:creationId xmlns:p14="http://schemas.microsoft.com/office/powerpoint/2010/main" val="595978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599A08B-172F-471B-BF7B-A3E0675FBA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B07B973-887E-4E4A-A0C9-9CA0F62937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7A05949-3A3A-4D58-9132-2ADC4A4EF799}"/>
              </a:ext>
            </a:extLst>
          </p:cNvPr>
          <p:cNvSpPr>
            <a:spLocks noGrp="1" noChangeArrowheads="1"/>
          </p:cNvSpPr>
          <p:nvPr>
            <p:ph type="sldNum" sz="quarter" idx="12"/>
          </p:nvPr>
        </p:nvSpPr>
        <p:spPr>
          <a:ln/>
        </p:spPr>
        <p:txBody>
          <a:bodyPr/>
          <a:lstStyle>
            <a:lvl1pPr>
              <a:defRPr/>
            </a:lvl1pPr>
          </a:lstStyle>
          <a:p>
            <a:fld id="{A7146BE7-3B04-485C-818A-96E1579A4AFE}" type="slidenum">
              <a:rPr lang="en-US" altLang="zh-CN"/>
              <a:pPr/>
              <a:t>‹#›</a:t>
            </a:fld>
            <a:endParaRPr lang="en-US" altLang="zh-CN"/>
          </a:p>
        </p:txBody>
      </p:sp>
    </p:spTree>
    <p:extLst>
      <p:ext uri="{BB962C8B-B14F-4D97-AF65-F5344CB8AC3E}">
        <p14:creationId xmlns:p14="http://schemas.microsoft.com/office/powerpoint/2010/main" val="254746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889041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9774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773342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40203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4DE8D69-F1BA-4977-9416-8B5B7A8BA4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C787B5-3A04-408E-9905-A3D9D2327E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8CD11E8-1BB9-436D-B9F8-6455792673A6}"/>
              </a:ext>
            </a:extLst>
          </p:cNvPr>
          <p:cNvSpPr>
            <a:spLocks noGrp="1" noChangeArrowheads="1"/>
          </p:cNvSpPr>
          <p:nvPr>
            <p:ph type="sldNum" sz="quarter" idx="12"/>
          </p:nvPr>
        </p:nvSpPr>
        <p:spPr>
          <a:ln/>
        </p:spPr>
        <p:txBody>
          <a:bodyPr/>
          <a:lstStyle>
            <a:lvl1pPr>
              <a:defRPr/>
            </a:lvl1pPr>
          </a:lstStyle>
          <a:p>
            <a:fld id="{95D10F2E-2536-4355-9232-8FA25989555F}" type="slidenum">
              <a:rPr lang="en-US" altLang="zh-CN"/>
              <a:pPr/>
              <a:t>‹#›</a:t>
            </a:fld>
            <a:endParaRPr lang="en-US" altLang="zh-CN"/>
          </a:p>
        </p:txBody>
      </p:sp>
    </p:spTree>
    <p:extLst>
      <p:ext uri="{BB962C8B-B14F-4D97-AF65-F5344CB8AC3E}">
        <p14:creationId xmlns:p14="http://schemas.microsoft.com/office/powerpoint/2010/main" val="225097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5F33F29-8D7E-4D35-9D69-1EAE5F0FAE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2EC8D00-314A-4CC9-8E17-E50B299AF6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F839164-784F-42D2-9A75-5BED651EF277}"/>
              </a:ext>
            </a:extLst>
          </p:cNvPr>
          <p:cNvSpPr>
            <a:spLocks noGrp="1" noChangeArrowheads="1"/>
          </p:cNvSpPr>
          <p:nvPr>
            <p:ph type="sldNum" sz="quarter" idx="12"/>
          </p:nvPr>
        </p:nvSpPr>
        <p:spPr>
          <a:ln/>
        </p:spPr>
        <p:txBody>
          <a:bodyPr/>
          <a:lstStyle>
            <a:lvl1pPr>
              <a:defRPr/>
            </a:lvl1pPr>
          </a:lstStyle>
          <a:p>
            <a:fld id="{60278A3A-0E96-4F41-B1AF-A894CAFD2949}" type="slidenum">
              <a:rPr lang="en-US" altLang="zh-CN"/>
              <a:pPr/>
              <a:t>‹#›</a:t>
            </a:fld>
            <a:endParaRPr lang="en-US" altLang="zh-CN"/>
          </a:p>
        </p:txBody>
      </p:sp>
    </p:spTree>
    <p:extLst>
      <p:ext uri="{BB962C8B-B14F-4D97-AF65-F5344CB8AC3E}">
        <p14:creationId xmlns:p14="http://schemas.microsoft.com/office/powerpoint/2010/main" val="3929328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6F9B3C5-FB51-4B3D-9136-7857B6D631C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0CAC4F4-EDA7-4365-9057-1410BC7FA1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231F0B8-4B11-437F-A751-675125224EA3}"/>
              </a:ext>
            </a:extLst>
          </p:cNvPr>
          <p:cNvSpPr>
            <a:spLocks noGrp="1" noChangeArrowheads="1"/>
          </p:cNvSpPr>
          <p:nvPr>
            <p:ph type="sldNum" sz="quarter" idx="12"/>
          </p:nvPr>
        </p:nvSpPr>
        <p:spPr>
          <a:ln/>
        </p:spPr>
        <p:txBody>
          <a:bodyPr/>
          <a:lstStyle>
            <a:lvl1pPr>
              <a:defRPr/>
            </a:lvl1pPr>
          </a:lstStyle>
          <a:p>
            <a:fld id="{5FCC4DC0-8F47-4682-806E-A7D4FFE0933C}" type="slidenum">
              <a:rPr lang="en-US" altLang="zh-CN"/>
              <a:pPr/>
              <a:t>‹#›</a:t>
            </a:fld>
            <a:endParaRPr lang="en-US" altLang="zh-CN"/>
          </a:p>
        </p:txBody>
      </p:sp>
    </p:spTree>
    <p:extLst>
      <p:ext uri="{BB962C8B-B14F-4D97-AF65-F5344CB8AC3E}">
        <p14:creationId xmlns:p14="http://schemas.microsoft.com/office/powerpoint/2010/main" val="2893048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29548D8-36CE-4743-AA98-465A9D43A8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83A8055-331F-481A-B4A0-0B68DC67FE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F00037C-6E40-4953-97F3-D3F5F4FD6C54}"/>
              </a:ext>
            </a:extLst>
          </p:cNvPr>
          <p:cNvSpPr>
            <a:spLocks noGrp="1" noChangeArrowheads="1"/>
          </p:cNvSpPr>
          <p:nvPr>
            <p:ph type="sldNum" sz="quarter" idx="12"/>
          </p:nvPr>
        </p:nvSpPr>
        <p:spPr>
          <a:ln/>
        </p:spPr>
        <p:txBody>
          <a:bodyPr/>
          <a:lstStyle>
            <a:lvl1pPr>
              <a:defRPr/>
            </a:lvl1pPr>
          </a:lstStyle>
          <a:p>
            <a:fld id="{E4C479D4-A7C1-4A9F-9469-961363E7F3DC}" type="slidenum">
              <a:rPr lang="en-US" altLang="zh-CN"/>
              <a:pPr/>
              <a:t>‹#›</a:t>
            </a:fld>
            <a:endParaRPr lang="en-US" altLang="zh-CN"/>
          </a:p>
        </p:txBody>
      </p:sp>
    </p:spTree>
    <p:extLst>
      <p:ext uri="{BB962C8B-B14F-4D97-AF65-F5344CB8AC3E}">
        <p14:creationId xmlns:p14="http://schemas.microsoft.com/office/powerpoint/2010/main" val="292768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1EF7083-9113-45E4-83C4-AFBD8DABE9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E62C7C7-692C-496E-901B-03EAED2D91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D57AC23-1660-406E-91CC-95B9BA577192}"/>
              </a:ext>
            </a:extLst>
          </p:cNvPr>
          <p:cNvSpPr>
            <a:spLocks noGrp="1" noChangeArrowheads="1"/>
          </p:cNvSpPr>
          <p:nvPr>
            <p:ph type="sldNum" sz="quarter" idx="12"/>
          </p:nvPr>
        </p:nvSpPr>
        <p:spPr>
          <a:ln/>
        </p:spPr>
        <p:txBody>
          <a:bodyPr/>
          <a:lstStyle>
            <a:lvl1pPr>
              <a:defRPr/>
            </a:lvl1pPr>
          </a:lstStyle>
          <a:p>
            <a:fld id="{6D754237-2F4B-4C59-B4D5-E667AFCB615B}" type="slidenum">
              <a:rPr lang="en-US" altLang="zh-CN"/>
              <a:pPr/>
              <a:t>‹#›</a:t>
            </a:fld>
            <a:endParaRPr lang="en-US" altLang="zh-CN"/>
          </a:p>
        </p:txBody>
      </p:sp>
    </p:spTree>
    <p:extLst>
      <p:ext uri="{BB962C8B-B14F-4D97-AF65-F5344CB8AC3E}">
        <p14:creationId xmlns:p14="http://schemas.microsoft.com/office/powerpoint/2010/main" val="105421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C3D8B8F-2CD2-4D18-9A1E-8FA27A2331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27B4E98-7863-42A3-947E-B2828D40D7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EF83FB5-9A54-42CB-8B40-F93ADA82A4A9}"/>
              </a:ext>
            </a:extLst>
          </p:cNvPr>
          <p:cNvSpPr>
            <a:spLocks noGrp="1" noChangeArrowheads="1"/>
          </p:cNvSpPr>
          <p:nvPr>
            <p:ph type="sldNum" sz="quarter" idx="12"/>
          </p:nvPr>
        </p:nvSpPr>
        <p:spPr>
          <a:ln/>
        </p:spPr>
        <p:txBody>
          <a:bodyPr/>
          <a:lstStyle>
            <a:lvl1pPr>
              <a:defRPr/>
            </a:lvl1pPr>
          </a:lstStyle>
          <a:p>
            <a:fld id="{EBFA541A-61E7-40D6-9A57-007F0B29E166}" type="slidenum">
              <a:rPr lang="en-US" altLang="zh-CN"/>
              <a:pPr/>
              <a:t>‹#›</a:t>
            </a:fld>
            <a:endParaRPr lang="en-US" altLang="zh-CN"/>
          </a:p>
        </p:txBody>
      </p:sp>
    </p:spTree>
    <p:extLst>
      <p:ext uri="{BB962C8B-B14F-4D97-AF65-F5344CB8AC3E}">
        <p14:creationId xmlns:p14="http://schemas.microsoft.com/office/powerpoint/2010/main" val="246285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9E1A546-D3EA-4B21-B12A-5EF5E3EA9D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263EAA5-1541-4981-A937-BCE73AEB16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702E2DF-E50D-4ED9-8228-766EFF1A5739}"/>
              </a:ext>
            </a:extLst>
          </p:cNvPr>
          <p:cNvSpPr>
            <a:spLocks noGrp="1" noChangeArrowheads="1"/>
          </p:cNvSpPr>
          <p:nvPr>
            <p:ph type="sldNum" sz="quarter" idx="12"/>
          </p:nvPr>
        </p:nvSpPr>
        <p:spPr>
          <a:ln/>
        </p:spPr>
        <p:txBody>
          <a:bodyPr/>
          <a:lstStyle>
            <a:lvl1pPr>
              <a:defRPr/>
            </a:lvl1pPr>
          </a:lstStyle>
          <a:p>
            <a:fld id="{24B4487F-D035-45D6-86E8-A51697C5C6BB}" type="slidenum">
              <a:rPr lang="en-US" altLang="zh-CN"/>
              <a:pPr/>
              <a:t>‹#›</a:t>
            </a:fld>
            <a:endParaRPr lang="en-US" altLang="zh-CN"/>
          </a:p>
        </p:txBody>
      </p:sp>
    </p:spTree>
    <p:extLst>
      <p:ext uri="{BB962C8B-B14F-4D97-AF65-F5344CB8AC3E}">
        <p14:creationId xmlns:p14="http://schemas.microsoft.com/office/powerpoint/2010/main" val="108620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E1C27DA-67C1-4579-8F30-FE2B5DE611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A888C05-0FD3-4E75-90C9-F29775BF25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51B06A6-B8D6-4D3F-981D-FA478CD9C4A5}"/>
              </a:ext>
            </a:extLst>
          </p:cNvPr>
          <p:cNvSpPr>
            <a:spLocks noGrp="1" noChangeArrowheads="1"/>
          </p:cNvSpPr>
          <p:nvPr>
            <p:ph type="sldNum" sz="quarter" idx="12"/>
          </p:nvPr>
        </p:nvSpPr>
        <p:spPr>
          <a:ln/>
        </p:spPr>
        <p:txBody>
          <a:bodyPr/>
          <a:lstStyle>
            <a:lvl1pPr>
              <a:defRPr/>
            </a:lvl1pPr>
          </a:lstStyle>
          <a:p>
            <a:fld id="{29163DF5-16B4-42DC-B424-73448888706C}" type="slidenum">
              <a:rPr lang="en-US" altLang="zh-CN"/>
              <a:pPr/>
              <a:t>‹#›</a:t>
            </a:fld>
            <a:endParaRPr lang="en-US" altLang="zh-CN"/>
          </a:p>
        </p:txBody>
      </p:sp>
    </p:spTree>
    <p:extLst>
      <p:ext uri="{BB962C8B-B14F-4D97-AF65-F5344CB8AC3E}">
        <p14:creationId xmlns:p14="http://schemas.microsoft.com/office/powerpoint/2010/main" val="177560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8C7CFE6-FE2A-4575-BBED-930927882124}"/>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E41C419-4700-4337-80D0-F39739BD097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17399D5-21C8-4BC4-ADB1-4251D524E30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CC689654-61E4-423B-B15A-05AA4F3F896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05A9BD8B-181E-41D0-B68E-2D5B7FCE580D}"/>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409BE679-7141-4B09-8915-C58678E29DE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audio" Target="../media/audio3.wav"/><Relationship Id="rId5" Type="http://schemas.openxmlformats.org/officeDocument/2006/relationships/audio" Target="../media/audio1.wav"/><Relationship Id="rId4" Type="http://schemas.openxmlformats.org/officeDocument/2006/relationships/audio" Target="../media/audio5.wav"/></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audio" Target="../media/audio7.wav"/><Relationship Id="rId4" Type="http://schemas.openxmlformats.org/officeDocument/2006/relationships/audio" Target="../media/audio6.wav"/></Relationships>
</file>

<file path=ppt/slides/_rels/slide29.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3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notesSlide" Target="../notesSlides/notesSlide31.xml"/><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audio" Target="../media/audio6.wav"/></Relationships>
</file>

<file path=ppt/slides/_rels/slide32.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 Id="rId9"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5.wmf"/><Relationship Id="rId4" Type="http://schemas.openxmlformats.org/officeDocument/2006/relationships/oleObject" Target="../embeddings/oleObject9.bin"/></Relationships>
</file>

<file path=ppt/slides/_rels/slide34.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3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36.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image" Target="../media/image21.wmf"/><Relationship Id="rId5" Type="http://schemas.openxmlformats.org/officeDocument/2006/relationships/oleObject" Target="../embeddings/oleObject18.bin"/><Relationship Id="rId4" Type="http://schemas.openxmlformats.org/officeDocument/2006/relationships/image" Target="../media/image20.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3.wmf"/><Relationship Id="rId4" Type="http://schemas.openxmlformats.org/officeDocument/2006/relationships/oleObject" Target="../embeddings/oleObject20.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6.xml"/><Relationship Id="rId1" Type="http://schemas.openxmlformats.org/officeDocument/2006/relationships/vmlDrawing" Target="../drawings/vmlDrawing10.vml"/><Relationship Id="rId6" Type="http://schemas.openxmlformats.org/officeDocument/2006/relationships/image" Target="../media/image25.wmf"/><Relationship Id="rId5" Type="http://schemas.openxmlformats.org/officeDocument/2006/relationships/oleObject" Target="../embeddings/oleObject22.bin"/><Relationship Id="rId4" Type="http://schemas.openxmlformats.org/officeDocument/2006/relationships/image" Target="../media/image24.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5.xml"/><Relationship Id="rId1" Type="http://schemas.openxmlformats.org/officeDocument/2006/relationships/vmlDrawing" Target="../drawings/vmlDrawing12.vml"/><Relationship Id="rId6" Type="http://schemas.openxmlformats.org/officeDocument/2006/relationships/image" Target="../media/image29.wmf"/><Relationship Id="rId5" Type="http://schemas.openxmlformats.org/officeDocument/2006/relationships/oleObject" Target="../embeddings/oleObject26.bin"/><Relationship Id="rId4" Type="http://schemas.openxmlformats.org/officeDocument/2006/relationships/image" Target="../media/image28.wmf"/></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16.xml"/><Relationship Id="rId1" Type="http://schemas.openxmlformats.org/officeDocument/2006/relationships/vmlDrawing" Target="../drawings/vmlDrawing13.vml"/><Relationship Id="rId5" Type="http://schemas.openxmlformats.org/officeDocument/2006/relationships/image" Target="../media/image34.png"/><Relationship Id="rId4" Type="http://schemas.openxmlformats.org/officeDocument/2006/relationships/image" Target="../media/image30.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1.wmf"/><Relationship Id="rId4" Type="http://schemas.openxmlformats.org/officeDocument/2006/relationships/oleObject" Target="../embeddings/oleObject28.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92F9AF1-DD93-44BA-897F-4A96A721CCE8}"/>
              </a:ext>
            </a:extLst>
          </p:cNvPr>
          <p:cNvSpPr>
            <a:spLocks noGrp="1" noChangeArrowheads="1"/>
          </p:cNvSpPr>
          <p:nvPr>
            <p:ph type="title"/>
          </p:nvPr>
        </p:nvSpPr>
        <p:spPr>
          <a:xfrm>
            <a:off x="467544" y="293460"/>
            <a:ext cx="8435280" cy="1714202"/>
          </a:xfrm>
        </p:spPr>
        <p:txBody>
          <a:bodyPr/>
          <a:lstStyle/>
          <a:p>
            <a:pPr eaLnBrk="1" hangingPunct="1"/>
            <a:r>
              <a:rPr lang="en-US" altLang="zh-CN" sz="3800" b="1" dirty="0"/>
              <a:t>2 Basic Structures: Sets, Functions, Sequences, Sums and Matrices</a:t>
            </a:r>
          </a:p>
        </p:txBody>
      </p:sp>
      <p:sp>
        <p:nvSpPr>
          <p:cNvPr id="5123" name="Rectangle 3">
            <a:extLst>
              <a:ext uri="{FF2B5EF4-FFF2-40B4-BE49-F238E27FC236}">
                <a16:creationId xmlns:a16="http://schemas.microsoft.com/office/drawing/2014/main" id="{119CC799-765D-4348-A114-B9B03AF2BDD9}"/>
              </a:ext>
            </a:extLst>
          </p:cNvPr>
          <p:cNvSpPr>
            <a:spLocks noGrp="1" noChangeArrowheads="1"/>
          </p:cNvSpPr>
          <p:nvPr>
            <p:ph type="body" idx="1"/>
          </p:nvPr>
        </p:nvSpPr>
        <p:spPr>
          <a:xfrm>
            <a:off x="1187624" y="2172816"/>
            <a:ext cx="7133964" cy="3888432"/>
          </a:xfrm>
        </p:spPr>
        <p:txBody>
          <a:bodyPr/>
          <a:lstStyle/>
          <a:p>
            <a:pPr marL="0" indent="0" eaLnBrk="1" hangingPunct="1">
              <a:buNone/>
              <a:defRPr/>
            </a:pPr>
            <a:r>
              <a:rPr lang="en-US" altLang="zh-CN" sz="3400" b="1" dirty="0">
                <a:effectLst>
                  <a:outerShdw blurRad="38100" dist="38100" dir="2700000" algn="tl">
                    <a:srgbClr val="000000">
                      <a:alpha val="43137"/>
                    </a:srgbClr>
                  </a:outerShdw>
                </a:effectLst>
              </a:rPr>
              <a:t>2.1 Sets</a:t>
            </a:r>
          </a:p>
          <a:p>
            <a:pPr marL="0" indent="0" eaLnBrk="1" hangingPunct="1">
              <a:buNone/>
              <a:defRPr/>
            </a:pPr>
            <a:r>
              <a:rPr lang="en-US" altLang="zh-CN" sz="3400" b="1" dirty="0">
                <a:effectLst>
                  <a:outerShdw blurRad="38100" dist="38100" dir="2700000" algn="tl">
                    <a:srgbClr val="000000">
                      <a:alpha val="43137"/>
                    </a:srgbClr>
                  </a:outerShdw>
                </a:effectLst>
              </a:rPr>
              <a:t>2.2 Set Operations</a:t>
            </a:r>
          </a:p>
          <a:p>
            <a:pPr marL="0" indent="0" eaLnBrk="1" hangingPunct="1">
              <a:buNone/>
              <a:defRPr/>
            </a:pPr>
            <a:r>
              <a:rPr lang="en-US" altLang="zh-CN" sz="3400" b="1" dirty="0">
                <a:effectLst>
                  <a:outerShdw blurRad="38100" dist="38100" dir="2700000" algn="tl">
                    <a:srgbClr val="000000">
                      <a:alpha val="43137"/>
                    </a:srgbClr>
                  </a:outerShdw>
                </a:effectLst>
              </a:rPr>
              <a:t>2.3 Functions</a:t>
            </a:r>
          </a:p>
          <a:p>
            <a:pPr marL="0" indent="0" eaLnBrk="1" hangingPunct="1">
              <a:buNone/>
              <a:defRPr/>
            </a:pPr>
            <a:r>
              <a:rPr lang="en-US" altLang="zh-CN" sz="3400" b="1" dirty="0">
                <a:effectLst>
                  <a:outerShdw blurRad="38100" dist="38100" dir="2700000" algn="tl">
                    <a:srgbClr val="000000">
                      <a:alpha val="43137"/>
                    </a:srgbClr>
                  </a:outerShdw>
                </a:effectLst>
              </a:rPr>
              <a:t>2.4 Sequences and Summations </a:t>
            </a:r>
          </a:p>
          <a:p>
            <a:pPr marL="0" indent="0" eaLnBrk="1" hangingPunct="1">
              <a:buNone/>
              <a:defRPr/>
            </a:pPr>
            <a:r>
              <a:rPr lang="en-US" altLang="zh-CN" sz="3400" b="1" dirty="0">
                <a:effectLst>
                  <a:outerShdw blurRad="38100" dist="38100" dir="2700000" algn="tl">
                    <a:srgbClr val="000000">
                      <a:alpha val="43137"/>
                    </a:srgbClr>
                  </a:outerShdw>
                </a:effectLst>
              </a:rPr>
              <a:t>2.5 Cardinality of Sets</a:t>
            </a:r>
          </a:p>
          <a:p>
            <a:pPr marL="0" indent="0" eaLnBrk="1" hangingPunct="1">
              <a:buNone/>
              <a:defRPr/>
            </a:pPr>
            <a:r>
              <a:rPr lang="en-US" altLang="zh-CN" sz="3400" b="1" dirty="0">
                <a:effectLst>
                  <a:outerShdw blurRad="38100" dist="38100" dir="2700000" algn="tl">
                    <a:srgbClr val="000000">
                      <a:alpha val="43137"/>
                    </a:srgbClr>
                  </a:outerShdw>
                </a:effectLst>
              </a:rPr>
              <a:t>2.6 Matrices</a:t>
            </a:r>
          </a:p>
        </p:txBody>
      </p:sp>
      <p:sp>
        <p:nvSpPr>
          <p:cNvPr id="2" name="灯片编号占位符 1">
            <a:extLst>
              <a:ext uri="{FF2B5EF4-FFF2-40B4-BE49-F238E27FC236}">
                <a16:creationId xmlns:a16="http://schemas.microsoft.com/office/drawing/2014/main" id="{DBAB2928-9AD4-4817-A36A-7AC263EF811E}"/>
              </a:ext>
            </a:extLst>
          </p:cNvPr>
          <p:cNvSpPr>
            <a:spLocks noGrp="1"/>
          </p:cNvSpPr>
          <p:nvPr>
            <p:ph type="sldNum" sz="quarter" idx="12"/>
          </p:nvPr>
        </p:nvSpPr>
        <p:spPr/>
        <p:txBody>
          <a:bodyPr/>
          <a:lstStyle/>
          <a:p>
            <a:fld id="{95D10F2E-2536-4355-9232-8FA25989555F}" type="slidenum">
              <a:rPr lang="en-US" altLang="zh-CN" smtClean="0"/>
              <a:pPr/>
              <a:t>1</a:t>
            </a:fld>
            <a:endParaRPr lang="en-US" altLang="zh-CN"/>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9AD40AC-99B2-4EFA-AC1D-07F0CB356310}"/>
              </a:ext>
            </a:extLst>
          </p:cNvPr>
          <p:cNvSpPr>
            <a:spLocks noGrp="1" noChangeArrowheads="1"/>
          </p:cNvSpPr>
          <p:nvPr>
            <p:ph type="title"/>
          </p:nvPr>
        </p:nvSpPr>
        <p:spPr/>
        <p:txBody>
          <a:bodyPr/>
          <a:lstStyle/>
          <a:p>
            <a:pPr eaLnBrk="1" hangingPunct="1"/>
            <a:r>
              <a:rPr lang="en-US" altLang="zh-CN" b="1" dirty="0"/>
              <a:t>Subset</a:t>
            </a:r>
            <a:r>
              <a:rPr lang="en-US" altLang="zh-CN" dirty="0"/>
              <a:t> </a:t>
            </a:r>
            <a:r>
              <a:rPr lang="zh-CN" altLang="en-US" b="1" dirty="0">
                <a:latin typeface="微软雅黑" panose="020B0503020204020204" pitchFamily="34" charset="-122"/>
                <a:ea typeface="微软雅黑" panose="020B0503020204020204" pitchFamily="34" charset="-122"/>
              </a:rPr>
              <a:t>子集</a:t>
            </a:r>
          </a:p>
        </p:txBody>
      </p:sp>
      <p:sp>
        <p:nvSpPr>
          <p:cNvPr id="28675" name="Rectangle 3">
            <a:extLst>
              <a:ext uri="{FF2B5EF4-FFF2-40B4-BE49-F238E27FC236}">
                <a16:creationId xmlns:a16="http://schemas.microsoft.com/office/drawing/2014/main" id="{62FEE754-234C-42EF-83AC-D2F02D130342}"/>
              </a:ext>
            </a:extLst>
          </p:cNvPr>
          <p:cNvSpPr>
            <a:spLocks noGrp="1" noChangeArrowheads="1"/>
          </p:cNvSpPr>
          <p:nvPr>
            <p:ph type="body" idx="1"/>
          </p:nvPr>
        </p:nvSpPr>
        <p:spPr/>
        <p:txBody>
          <a:bodyPr/>
          <a:lstStyle/>
          <a:p>
            <a:pPr eaLnBrk="1" hangingPunct="1"/>
            <a:r>
              <a:rPr lang="en-US" altLang="zh-CN" i="1" dirty="0"/>
              <a:t>S</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is a subset of </a:t>
            </a:r>
            <a:r>
              <a:rPr lang="en-US" altLang="zh-CN" i="1" dirty="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means that every element of </a:t>
            </a:r>
            <a:r>
              <a:rPr lang="en-US" altLang="zh-CN" i="1" dirty="0">
                <a:sym typeface="Symbol" panose="05050102010706020507" pitchFamily="18" charset="2"/>
              </a:rPr>
              <a:t>S</a:t>
            </a:r>
            <a:r>
              <a:rPr lang="en-US" altLang="zh-CN" dirty="0">
                <a:sym typeface="Symbol" panose="05050102010706020507" pitchFamily="18" charset="2"/>
              </a:rPr>
              <a:t> is also an element of </a:t>
            </a:r>
            <a:r>
              <a:rPr lang="en-US" altLang="zh-CN" i="1" dirty="0">
                <a:sym typeface="Symbol" panose="05050102010706020507" pitchFamily="18" charset="2"/>
              </a:rPr>
              <a:t>T</a:t>
            </a:r>
            <a:r>
              <a:rPr lang="en-US" altLang="zh-CN" dirty="0">
                <a:sym typeface="Symbol" panose="05050102010706020507" pitchFamily="18" charset="2"/>
              </a:rPr>
              <a:t>.</a:t>
            </a:r>
          </a:p>
          <a:p>
            <a:pPr eaLnBrk="1" hangingPunct="1"/>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 </a:t>
            </a:r>
            <a:r>
              <a:rPr lang="en-US" altLang="zh-CN" i="1" dirty="0">
                <a:sym typeface="Symbol" panose="05050102010706020507" pitchFamily="18" charset="2"/>
              </a:rPr>
              <a:t>x </a:t>
            </a:r>
            <a:r>
              <a:rPr lang="en-US" altLang="zh-CN" dirty="0">
                <a:sym typeface="Symbol" panose="05050102010706020507" pitchFamily="18" charset="2"/>
              </a:rPr>
              <a:t>(</a:t>
            </a:r>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dirty="0">
                <a:sym typeface="Symbol" panose="05050102010706020507" pitchFamily="18" charset="2"/>
              </a:rPr>
              <a:t>  </a:t>
            </a:r>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T</a:t>
            </a:r>
            <a:r>
              <a:rPr lang="en-US" altLang="zh-CN" dirty="0">
                <a:sym typeface="Symbol" panose="05050102010706020507" pitchFamily="18" charset="2"/>
              </a:rPr>
              <a:t>)</a:t>
            </a:r>
          </a:p>
          <a:p>
            <a:pPr eaLnBrk="1" hangingPunct="1"/>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S.</a:t>
            </a:r>
          </a:p>
        </p:txBody>
      </p:sp>
      <p:sp>
        <p:nvSpPr>
          <p:cNvPr id="2" name="灯片编号占位符 1">
            <a:extLst>
              <a:ext uri="{FF2B5EF4-FFF2-40B4-BE49-F238E27FC236}">
                <a16:creationId xmlns:a16="http://schemas.microsoft.com/office/drawing/2014/main" id="{BA46018F-E61C-4757-B62D-71177F4D5859}"/>
              </a:ext>
            </a:extLst>
          </p:cNvPr>
          <p:cNvSpPr>
            <a:spLocks noGrp="1"/>
          </p:cNvSpPr>
          <p:nvPr>
            <p:ph type="sldNum" sz="quarter" idx="12"/>
          </p:nvPr>
        </p:nvSpPr>
        <p:spPr/>
        <p:txBody>
          <a:bodyPr/>
          <a:lstStyle/>
          <a:p>
            <a:fld id="{95D10F2E-2536-4355-9232-8FA25989555F}" type="slidenum">
              <a:rPr lang="en-US" altLang="zh-CN" smtClean="0"/>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E339736-254C-4BC4-9C91-0C5CBF636BD7}"/>
              </a:ext>
            </a:extLst>
          </p:cNvPr>
          <p:cNvSpPr>
            <a:spLocks noGrp="1" noChangeArrowheads="1"/>
          </p:cNvSpPr>
          <p:nvPr>
            <p:ph type="title"/>
          </p:nvPr>
        </p:nvSpPr>
        <p:spPr/>
        <p:txBody>
          <a:bodyPr/>
          <a:lstStyle/>
          <a:p>
            <a:pPr eaLnBrk="1" hangingPunct="1"/>
            <a:r>
              <a:rPr lang="en-US" altLang="zh-CN" sz="4000" b="1" dirty="0"/>
              <a:t>Proper (Strict) Subsets </a:t>
            </a:r>
            <a:r>
              <a:rPr lang="zh-CN" altLang="en-US" sz="4000" b="1" dirty="0">
                <a:latin typeface="微软雅黑" panose="020B0503020204020204" pitchFamily="34" charset="-122"/>
                <a:ea typeface="微软雅黑" panose="020B0503020204020204" pitchFamily="34" charset="-122"/>
              </a:rPr>
              <a:t>真子集</a:t>
            </a:r>
          </a:p>
        </p:txBody>
      </p:sp>
      <p:sp>
        <p:nvSpPr>
          <p:cNvPr id="30723" name="Rectangle 3">
            <a:extLst>
              <a:ext uri="{FF2B5EF4-FFF2-40B4-BE49-F238E27FC236}">
                <a16:creationId xmlns:a16="http://schemas.microsoft.com/office/drawing/2014/main" id="{F4C30022-D7F0-444F-926A-9D43234E89D2}"/>
              </a:ext>
            </a:extLst>
          </p:cNvPr>
          <p:cNvSpPr>
            <a:spLocks noGrp="1" noChangeArrowheads="1"/>
          </p:cNvSpPr>
          <p:nvPr>
            <p:ph type="body" idx="1"/>
          </p:nvPr>
        </p:nvSpPr>
        <p:spPr/>
        <p:txBody>
          <a:bodyPr/>
          <a:lstStyle/>
          <a:p>
            <a:pPr eaLnBrk="1" hangingPunct="1"/>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is a proper subset of </a:t>
            </a:r>
            <a:r>
              <a:rPr lang="en-US" altLang="zh-CN" i="1" dirty="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means that </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but</a:t>
            </a:r>
            <a:r>
              <a:rPr lang="en-US" altLang="zh-CN" i="1" dirty="0">
                <a:sym typeface="Symbol" panose="05050102010706020507" pitchFamily="18" charset="2"/>
              </a:rPr>
              <a:t>           .  </a:t>
            </a:r>
          </a:p>
        </p:txBody>
      </p:sp>
      <p:graphicFrame>
        <p:nvGraphicFramePr>
          <p:cNvPr id="30724" name="Object 4">
            <a:extLst>
              <a:ext uri="{FF2B5EF4-FFF2-40B4-BE49-F238E27FC236}">
                <a16:creationId xmlns:a16="http://schemas.microsoft.com/office/drawing/2014/main" id="{E3C7AC27-F6D1-4596-B1B8-8336D46A2D06}"/>
              </a:ext>
            </a:extLst>
          </p:cNvPr>
          <p:cNvGraphicFramePr>
            <a:graphicFrameLocks noChangeAspect="1"/>
          </p:cNvGraphicFramePr>
          <p:nvPr>
            <p:extLst>
              <p:ext uri="{D42A27DB-BD31-4B8C-83A1-F6EECF244321}">
                <p14:modId xmlns:p14="http://schemas.microsoft.com/office/powerpoint/2010/main" val="670054700"/>
              </p:ext>
            </p:extLst>
          </p:nvPr>
        </p:nvGraphicFramePr>
        <p:xfrm>
          <a:off x="3225180" y="2166938"/>
          <a:ext cx="1042987" cy="536575"/>
        </p:xfrm>
        <a:graphic>
          <a:graphicData uri="http://schemas.openxmlformats.org/presentationml/2006/ole">
            <mc:AlternateContent xmlns:mc="http://schemas.openxmlformats.org/markup-compatibility/2006">
              <mc:Choice xmlns:v="urn:schemas-microsoft-com:vml" Requires="v">
                <p:oleObj spid="_x0000_s1028" name="Equation" r:id="rId4" imgW="393529" imgH="203112" progId="Equation.3">
                  <p:embed/>
                </p:oleObj>
              </mc:Choice>
              <mc:Fallback>
                <p:oleObj name="Equation" r:id="rId4" imgW="393529"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5180" y="2166938"/>
                        <a:ext cx="10429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Oval 5">
            <a:extLst>
              <a:ext uri="{FF2B5EF4-FFF2-40B4-BE49-F238E27FC236}">
                <a16:creationId xmlns:a16="http://schemas.microsoft.com/office/drawing/2014/main" id="{5CE35908-F796-4237-A46F-5145637F7BDA}"/>
              </a:ext>
            </a:extLst>
          </p:cNvPr>
          <p:cNvSpPr>
            <a:spLocks noChangeArrowheads="1"/>
          </p:cNvSpPr>
          <p:nvPr/>
        </p:nvSpPr>
        <p:spPr bwMode="auto">
          <a:xfrm>
            <a:off x="1981200" y="3276600"/>
            <a:ext cx="4419600" cy="21336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6" name="Oval 6">
            <a:extLst>
              <a:ext uri="{FF2B5EF4-FFF2-40B4-BE49-F238E27FC236}">
                <a16:creationId xmlns:a16="http://schemas.microsoft.com/office/drawing/2014/main" id="{D9A49F0C-1F5C-4E14-BAAA-F1079E8644AE}"/>
              </a:ext>
            </a:extLst>
          </p:cNvPr>
          <p:cNvSpPr>
            <a:spLocks noChangeArrowheads="1"/>
          </p:cNvSpPr>
          <p:nvPr/>
        </p:nvSpPr>
        <p:spPr bwMode="auto">
          <a:xfrm>
            <a:off x="2438400" y="3733800"/>
            <a:ext cx="1828800" cy="1295400"/>
          </a:xfrm>
          <a:prstGeom prst="ellipse">
            <a:avLst/>
          </a:prstGeom>
          <a:solidFill>
            <a:srgbClr val="FF99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7" name="Text Box 7">
            <a:extLst>
              <a:ext uri="{FF2B5EF4-FFF2-40B4-BE49-F238E27FC236}">
                <a16:creationId xmlns:a16="http://schemas.microsoft.com/office/drawing/2014/main" id="{2BC167B8-D8CB-4290-A58E-F4447377CEFC}"/>
              </a:ext>
            </a:extLst>
          </p:cNvPr>
          <p:cNvSpPr txBox="1">
            <a:spLocks noChangeArrowheads="1"/>
          </p:cNvSpPr>
          <p:nvPr/>
        </p:nvSpPr>
        <p:spPr bwMode="auto">
          <a:xfrm>
            <a:off x="3124200" y="4419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S</a:t>
            </a:r>
            <a:endParaRPr lang="en-US" altLang="zh-CN" sz="2400">
              <a:latin typeface="Times New Roman" panose="02020603050405020304" pitchFamily="18" charset="0"/>
            </a:endParaRPr>
          </a:p>
        </p:txBody>
      </p:sp>
      <p:sp>
        <p:nvSpPr>
          <p:cNvPr id="30728" name="Text Box 8">
            <a:extLst>
              <a:ext uri="{FF2B5EF4-FFF2-40B4-BE49-F238E27FC236}">
                <a16:creationId xmlns:a16="http://schemas.microsoft.com/office/drawing/2014/main" id="{7D658ED6-5E55-4AE7-A95A-37E755990443}"/>
              </a:ext>
            </a:extLst>
          </p:cNvPr>
          <p:cNvSpPr txBox="1">
            <a:spLocks noChangeArrowheads="1"/>
          </p:cNvSpPr>
          <p:nvPr/>
        </p:nvSpPr>
        <p:spPr bwMode="auto">
          <a:xfrm>
            <a:off x="4038600" y="4800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T</a:t>
            </a:r>
            <a:endParaRPr lang="en-US" altLang="zh-CN" sz="2400">
              <a:latin typeface="Times New Roman" panose="02020603050405020304" pitchFamily="18" charset="0"/>
            </a:endParaRPr>
          </a:p>
        </p:txBody>
      </p:sp>
      <p:sp>
        <p:nvSpPr>
          <p:cNvPr id="30729" name="Text Box 9">
            <a:extLst>
              <a:ext uri="{FF2B5EF4-FFF2-40B4-BE49-F238E27FC236}">
                <a16:creationId xmlns:a16="http://schemas.microsoft.com/office/drawing/2014/main" id="{AAA49113-5026-46FA-B0C5-F7C67E126CCE}"/>
              </a:ext>
            </a:extLst>
          </p:cNvPr>
          <p:cNvSpPr txBox="1">
            <a:spLocks noChangeArrowheads="1"/>
          </p:cNvSpPr>
          <p:nvPr/>
        </p:nvSpPr>
        <p:spPr bwMode="auto">
          <a:xfrm>
            <a:off x="2057400" y="5410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latin typeface="Times New Roman" panose="02020603050405020304" pitchFamily="18" charset="0"/>
              </a:rPr>
              <a:t>Venn Diagram equivalent of </a:t>
            </a:r>
            <a:r>
              <a:rPr lang="en-US" altLang="zh-CN" sz="2400" i="1">
                <a:latin typeface="Times New Roman" panose="02020603050405020304" pitchFamily="18" charset="0"/>
                <a:sym typeface="Symbol" panose="05050102010706020507" pitchFamily="18" charset="2"/>
              </a:rPr>
              <a:t>S</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T</a:t>
            </a:r>
            <a:endParaRPr lang="en-US" altLang="zh-CN" sz="2400">
              <a:latin typeface="Times New Roman" panose="02020603050405020304" pitchFamily="18" charset="0"/>
            </a:endParaRPr>
          </a:p>
        </p:txBody>
      </p:sp>
      <p:sp>
        <p:nvSpPr>
          <p:cNvPr id="30730" name="Text Box 10">
            <a:extLst>
              <a:ext uri="{FF2B5EF4-FFF2-40B4-BE49-F238E27FC236}">
                <a16:creationId xmlns:a16="http://schemas.microsoft.com/office/drawing/2014/main" id="{5AC61FB4-9963-4B60-877B-B2CD4EA394B5}"/>
              </a:ext>
            </a:extLst>
          </p:cNvPr>
          <p:cNvSpPr txBox="1">
            <a:spLocks noChangeArrowheads="1"/>
          </p:cNvSpPr>
          <p:nvPr/>
        </p:nvSpPr>
        <p:spPr bwMode="auto">
          <a:xfrm>
            <a:off x="6553200" y="3352800"/>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dirty="0">
                <a:latin typeface="Times New Roman" panose="02020603050405020304" pitchFamily="18" charset="0"/>
              </a:rPr>
              <a:t>Example:</a:t>
            </a:r>
            <a:br>
              <a:rPr lang="en-US" altLang="zh-CN" sz="2400" dirty="0">
                <a:latin typeface="Times New Roman" panose="02020603050405020304" pitchFamily="18" charset="0"/>
              </a:rPr>
            </a:br>
            <a:r>
              <a:rPr lang="en-US" altLang="zh-CN" sz="2400" dirty="0">
                <a:latin typeface="Times New Roman" panose="02020603050405020304" pitchFamily="18" charset="0"/>
              </a:rPr>
              <a:t>{1,2} </a:t>
            </a:r>
            <a:r>
              <a:rPr lang="en-US" altLang="zh-CN" sz="2400" dirty="0">
                <a:latin typeface="Times New Roman" panose="02020603050405020304" pitchFamily="18" charset="0"/>
                <a:sym typeface="Symbol" panose="05050102010706020507" pitchFamily="18" charset="2"/>
              </a:rPr>
              <a:t></a:t>
            </a:r>
            <a:br>
              <a:rPr lang="en-US" altLang="zh-CN" sz="2400" dirty="0">
                <a:latin typeface="Times New Roman" panose="02020603050405020304" pitchFamily="18" charset="0"/>
                <a:sym typeface="Symbol" panose="05050102010706020507" pitchFamily="18" charset="2"/>
              </a:rPr>
            </a:br>
            <a:r>
              <a:rPr lang="en-US" altLang="zh-CN" sz="2400" dirty="0">
                <a:latin typeface="Times New Roman" panose="02020603050405020304" pitchFamily="18" charset="0"/>
                <a:sym typeface="Symbol" panose="05050102010706020507" pitchFamily="18" charset="2"/>
              </a:rPr>
              <a:t>{1,2,3}</a:t>
            </a:r>
          </a:p>
        </p:txBody>
      </p:sp>
      <p:sp>
        <p:nvSpPr>
          <p:cNvPr id="2" name="灯片编号占位符 1">
            <a:extLst>
              <a:ext uri="{FF2B5EF4-FFF2-40B4-BE49-F238E27FC236}">
                <a16:creationId xmlns:a16="http://schemas.microsoft.com/office/drawing/2014/main" id="{6AD202C6-DCD7-456E-8D69-E2BA4EE7AA93}"/>
              </a:ext>
            </a:extLst>
          </p:cNvPr>
          <p:cNvSpPr>
            <a:spLocks noGrp="1"/>
          </p:cNvSpPr>
          <p:nvPr>
            <p:ph type="sldNum" sz="quarter" idx="12"/>
          </p:nvPr>
        </p:nvSpPr>
        <p:spPr/>
        <p:txBody>
          <a:bodyPr/>
          <a:lstStyle/>
          <a:p>
            <a:fld id="{95D10F2E-2536-4355-9232-8FA25989555F}" type="slidenum">
              <a:rPr lang="en-US" altLang="zh-CN" smtClean="0"/>
              <a:pPr/>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50C03A1-0AED-4156-AA0D-F83F79A9FA84}"/>
              </a:ext>
            </a:extLst>
          </p:cNvPr>
          <p:cNvSpPr>
            <a:spLocks noGrp="1" noChangeArrowheads="1"/>
          </p:cNvSpPr>
          <p:nvPr>
            <p:ph type="title"/>
          </p:nvPr>
        </p:nvSpPr>
        <p:spPr/>
        <p:txBody>
          <a:bodyPr/>
          <a:lstStyle/>
          <a:p>
            <a:pPr eaLnBrk="1" hangingPunct="1"/>
            <a:r>
              <a:rPr lang="en-US" altLang="zh-CN" b="1" dirty="0"/>
              <a:t>Sets Can be Objects, Too!</a:t>
            </a:r>
          </a:p>
        </p:txBody>
      </p:sp>
      <p:sp>
        <p:nvSpPr>
          <p:cNvPr id="32771" name="Rectangle 3">
            <a:extLst>
              <a:ext uri="{FF2B5EF4-FFF2-40B4-BE49-F238E27FC236}">
                <a16:creationId xmlns:a16="http://schemas.microsoft.com/office/drawing/2014/main" id="{32A6C9FA-275A-4712-8215-D07A78774A63}"/>
              </a:ext>
            </a:extLst>
          </p:cNvPr>
          <p:cNvSpPr>
            <a:spLocks noGrp="1" noChangeArrowheads="1"/>
          </p:cNvSpPr>
          <p:nvPr>
            <p:ph type="body" idx="1"/>
          </p:nvPr>
        </p:nvSpPr>
        <p:spPr>
          <a:xfrm>
            <a:off x="685800" y="1552381"/>
            <a:ext cx="7772400" cy="4191000"/>
          </a:xfrm>
        </p:spPr>
        <p:txBody>
          <a:bodyPr/>
          <a:lstStyle/>
          <a:p>
            <a:pPr eaLnBrk="1" hangingPunct="1"/>
            <a:r>
              <a:rPr lang="en-US" altLang="zh-CN" dirty="0"/>
              <a:t>The objects that are elements of a set may </a:t>
            </a:r>
            <a:r>
              <a:rPr lang="en-US" altLang="zh-CN" i="1" dirty="0"/>
              <a:t>themselves</a:t>
            </a:r>
            <a:r>
              <a:rPr lang="en-US" altLang="zh-CN" dirty="0"/>
              <a:t> be sets.</a:t>
            </a:r>
          </a:p>
          <a:p>
            <a:pPr eaLnBrk="1" hangingPunct="1"/>
            <a:r>
              <a:rPr lang="en-US" altLang="zh-CN" i="1" dirty="0"/>
              <a:t>E.g. </a:t>
            </a:r>
            <a:r>
              <a:rPr lang="en-US" altLang="zh-CN" dirty="0"/>
              <a:t>let </a:t>
            </a:r>
            <a:r>
              <a:rPr lang="en-US" altLang="zh-CN" i="1" dirty="0"/>
              <a:t>S</a:t>
            </a:r>
            <a:r>
              <a:rPr lang="en-US" altLang="zh-CN" dirty="0"/>
              <a:t>={</a:t>
            </a:r>
            <a:r>
              <a:rPr lang="en-US" altLang="zh-CN" i="1" dirty="0"/>
              <a:t>x </a:t>
            </a:r>
            <a:r>
              <a:rPr lang="en-US" altLang="zh-CN" dirty="0"/>
              <a:t>| </a:t>
            </a:r>
            <a:r>
              <a:rPr lang="en-US" altLang="zh-CN" i="1" dirty="0"/>
              <a:t>x </a:t>
            </a:r>
            <a:r>
              <a:rPr lang="en-US" altLang="zh-CN" dirty="0">
                <a:sym typeface="Symbol" panose="05050102010706020507" pitchFamily="18" charset="2"/>
              </a:rPr>
              <a:t> {1,2,3}}</a:t>
            </a:r>
            <a:br>
              <a:rPr lang="en-US" altLang="zh-CN" dirty="0">
                <a:sym typeface="Symbol" panose="05050102010706020507" pitchFamily="18" charset="2"/>
              </a:rPr>
            </a:br>
            <a:r>
              <a:rPr lang="en-US" altLang="zh-CN" dirty="0">
                <a:sym typeface="Symbol" panose="05050102010706020507" pitchFamily="18" charset="2"/>
              </a:rPr>
              <a:t>then </a:t>
            </a:r>
            <a:r>
              <a:rPr lang="en-US" altLang="zh-CN" i="1" dirty="0">
                <a:sym typeface="Symbol" panose="05050102010706020507" pitchFamily="18" charset="2"/>
              </a:rPr>
              <a:t>S</a:t>
            </a:r>
            <a:r>
              <a:rPr lang="en-US" altLang="zh-CN" dirty="0">
                <a:sym typeface="Symbol" panose="05050102010706020507" pitchFamily="18" charset="2"/>
              </a:rPr>
              <a:t>={, </a:t>
            </a:r>
            <a:br>
              <a:rPr lang="en-US" altLang="zh-CN" dirty="0">
                <a:sym typeface="Symbol" panose="05050102010706020507" pitchFamily="18" charset="2"/>
              </a:rPr>
            </a:br>
            <a:r>
              <a:rPr lang="en-US" altLang="zh-CN" dirty="0">
                <a:sym typeface="Symbol" panose="05050102010706020507" pitchFamily="18" charset="2"/>
              </a:rPr>
              <a:t>              {1}, {2}, {3},</a:t>
            </a:r>
            <a:br>
              <a:rPr lang="en-US" altLang="zh-CN" dirty="0">
                <a:sym typeface="Symbol" panose="05050102010706020507" pitchFamily="18" charset="2"/>
              </a:rPr>
            </a:br>
            <a:r>
              <a:rPr lang="en-US" altLang="zh-CN" dirty="0">
                <a:sym typeface="Symbol" panose="05050102010706020507" pitchFamily="18" charset="2"/>
              </a:rPr>
              <a:t>              {1,2}, {1,3}, {2,3},</a:t>
            </a:r>
            <a:br>
              <a:rPr lang="en-US" altLang="zh-CN" dirty="0">
                <a:sym typeface="Symbol" panose="05050102010706020507" pitchFamily="18" charset="2"/>
              </a:rPr>
            </a:br>
            <a:r>
              <a:rPr lang="en-US" altLang="zh-CN" dirty="0">
                <a:sym typeface="Symbol" panose="05050102010706020507" pitchFamily="18" charset="2"/>
              </a:rPr>
              <a:t>              {1,2,3}}</a:t>
            </a:r>
          </a:p>
          <a:p>
            <a:pPr eaLnBrk="1" hangingPunct="1"/>
            <a:r>
              <a:rPr lang="en-US" altLang="zh-CN" dirty="0">
                <a:sym typeface="Symbol" panose="05050102010706020507" pitchFamily="18" charset="2"/>
              </a:rPr>
              <a:t>Note that 1  {1}  {{1}} !!!!</a:t>
            </a:r>
          </a:p>
        </p:txBody>
      </p:sp>
      <p:sp>
        <p:nvSpPr>
          <p:cNvPr id="32772" name="Rectangle 4">
            <a:extLst>
              <a:ext uri="{FF2B5EF4-FFF2-40B4-BE49-F238E27FC236}">
                <a16:creationId xmlns:a16="http://schemas.microsoft.com/office/drawing/2014/main" id="{520B9D9B-A659-43B7-AD9A-1D28555A1807}"/>
              </a:ext>
            </a:extLst>
          </p:cNvPr>
          <p:cNvSpPr>
            <a:spLocks noChangeArrowheads="1"/>
          </p:cNvSpPr>
          <p:nvPr/>
        </p:nvSpPr>
        <p:spPr bwMode="auto">
          <a:xfrm>
            <a:off x="6096000" y="5181600"/>
            <a:ext cx="3048000" cy="1676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773" name="WordArt 5">
            <a:extLst>
              <a:ext uri="{FF2B5EF4-FFF2-40B4-BE49-F238E27FC236}">
                <a16:creationId xmlns:a16="http://schemas.microsoft.com/office/drawing/2014/main" id="{D7C9F857-FD31-4121-AC75-F36D449E35A1}"/>
              </a:ext>
            </a:extLst>
          </p:cNvPr>
          <p:cNvSpPr>
            <a:spLocks noChangeArrowheads="1" noChangeShapeType="1" noTextEdit="1"/>
          </p:cNvSpPr>
          <p:nvPr/>
        </p:nvSpPr>
        <p:spPr bwMode="auto">
          <a:xfrm>
            <a:off x="6324600" y="5334000"/>
            <a:ext cx="2590800" cy="137160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Very</a:t>
            </a:r>
          </a:p>
          <a:p>
            <a:pPr algn="ctr"/>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rPr>
              <a:t>Important!</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Impact" panose="020B0806030902050204" pitchFamily="34" charset="0"/>
            </a:endParaRPr>
          </a:p>
        </p:txBody>
      </p:sp>
      <p:sp>
        <p:nvSpPr>
          <p:cNvPr id="32774" name="Line 6">
            <a:extLst>
              <a:ext uri="{FF2B5EF4-FFF2-40B4-BE49-F238E27FC236}">
                <a16:creationId xmlns:a16="http://schemas.microsoft.com/office/drawing/2014/main" id="{92513D60-97A5-4EC1-99EC-919EB915B00B}"/>
              </a:ext>
            </a:extLst>
          </p:cNvPr>
          <p:cNvSpPr>
            <a:spLocks noChangeShapeType="1"/>
          </p:cNvSpPr>
          <p:nvPr/>
        </p:nvSpPr>
        <p:spPr bwMode="auto">
          <a:xfrm flipH="1">
            <a:off x="6248400" y="5562600"/>
            <a:ext cx="685800" cy="304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11B1A943-6606-41D9-AE52-448006F5B1EC}"/>
              </a:ext>
            </a:extLst>
          </p:cNvPr>
          <p:cNvSpPr>
            <a:spLocks noGrp="1"/>
          </p:cNvSpPr>
          <p:nvPr>
            <p:ph type="sldNum" sz="quarter" idx="12"/>
          </p:nvPr>
        </p:nvSpPr>
        <p:spPr/>
        <p:txBody>
          <a:bodyPr/>
          <a:lstStyle/>
          <a:p>
            <a:fld id="{95D10F2E-2536-4355-9232-8FA25989555F}" type="slidenum">
              <a:rPr lang="en-US" altLang="zh-CN" smtClean="0"/>
              <a:pPr/>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3A1016-7654-4672-9A09-44296088F008}"/>
              </a:ext>
            </a:extLst>
          </p:cNvPr>
          <p:cNvSpPr>
            <a:spLocks noGrp="1" noChangeArrowheads="1"/>
          </p:cNvSpPr>
          <p:nvPr>
            <p:ph type="title"/>
          </p:nvPr>
        </p:nvSpPr>
        <p:spPr>
          <a:xfrm>
            <a:off x="390364" y="260648"/>
            <a:ext cx="8574124" cy="1143000"/>
          </a:xfrm>
        </p:spPr>
        <p:txBody>
          <a:bodyPr/>
          <a:lstStyle/>
          <a:p>
            <a:pPr eaLnBrk="1" hangingPunct="1"/>
            <a:r>
              <a:rPr lang="en-US" altLang="zh-CN" b="1" dirty="0"/>
              <a:t>Cardinality and Finiteness </a:t>
            </a:r>
            <a:r>
              <a:rPr lang="zh-CN" altLang="en-US" b="1" dirty="0">
                <a:latin typeface="微软雅黑" panose="020B0503020204020204" pitchFamily="34" charset="-122"/>
                <a:ea typeface="微软雅黑" panose="020B0503020204020204" pitchFamily="34" charset="-122"/>
              </a:rPr>
              <a:t>基数</a:t>
            </a:r>
          </a:p>
        </p:txBody>
      </p:sp>
      <p:sp>
        <p:nvSpPr>
          <p:cNvPr id="34819" name="Rectangle 3">
            <a:extLst>
              <a:ext uri="{FF2B5EF4-FFF2-40B4-BE49-F238E27FC236}">
                <a16:creationId xmlns:a16="http://schemas.microsoft.com/office/drawing/2014/main" id="{A96CE71B-5110-4BA3-B45F-E32BBD6B112E}"/>
              </a:ext>
            </a:extLst>
          </p:cNvPr>
          <p:cNvSpPr>
            <a:spLocks noGrp="1" noChangeArrowheads="1"/>
          </p:cNvSpPr>
          <p:nvPr>
            <p:ph type="body" idx="1"/>
          </p:nvPr>
        </p:nvSpPr>
        <p:spPr>
          <a:xfrm>
            <a:off x="457200" y="1423317"/>
            <a:ext cx="8574124" cy="4525963"/>
          </a:xfrm>
        </p:spPr>
        <p:txBody>
          <a:bodyPr/>
          <a:lstStyle/>
          <a:p>
            <a:pPr eaLnBrk="1" hangingPunct="1">
              <a:spcBef>
                <a:spcPts val="0"/>
              </a:spcBef>
            </a:pPr>
            <a:r>
              <a:rPr lang="en-US" altLang="zh-CN" dirty="0"/>
              <a:t>|</a:t>
            </a:r>
            <a:r>
              <a:rPr lang="en-US" altLang="zh-CN" i="1" dirty="0"/>
              <a:t>S</a:t>
            </a:r>
            <a:r>
              <a:rPr lang="en-US" altLang="zh-CN" dirty="0"/>
              <a:t>| (read </a:t>
            </a:r>
            <a:r>
              <a:rPr lang="en-US" altLang="zh-CN" dirty="0">
                <a:latin typeface="Times New Roman" panose="02020603050405020304" pitchFamily="18" charset="0"/>
              </a:rPr>
              <a:t>“</a:t>
            </a:r>
            <a:r>
              <a:rPr lang="en-US" altLang="zh-CN" dirty="0"/>
              <a:t>the </a:t>
            </a:r>
            <a:r>
              <a:rPr lang="en-US" altLang="zh-CN" i="1" dirty="0"/>
              <a:t>cardinality</a:t>
            </a:r>
            <a:r>
              <a:rPr lang="en-US" altLang="zh-CN" dirty="0"/>
              <a:t> of </a:t>
            </a:r>
            <a:r>
              <a:rPr lang="en-US" altLang="zh-CN" i="1" dirty="0"/>
              <a:t>S</a:t>
            </a:r>
            <a:r>
              <a:rPr lang="en-US" altLang="zh-CN" dirty="0">
                <a:latin typeface="Times New Roman" panose="02020603050405020304" pitchFamily="18" charset="0"/>
              </a:rPr>
              <a:t>”</a:t>
            </a:r>
            <a:r>
              <a:rPr lang="en-US" altLang="zh-CN" dirty="0"/>
              <a:t>) is a measure of how many different elements </a:t>
            </a:r>
            <a:r>
              <a:rPr lang="en-US" altLang="zh-CN" i="1" dirty="0"/>
              <a:t>S</a:t>
            </a:r>
            <a:r>
              <a:rPr lang="en-US" altLang="zh-CN" dirty="0"/>
              <a:t> has.</a:t>
            </a:r>
          </a:p>
          <a:p>
            <a:pPr eaLnBrk="1" hangingPunct="1">
              <a:spcBef>
                <a:spcPts val="0"/>
              </a:spcBef>
            </a:pPr>
            <a:r>
              <a:rPr lang="en-US" altLang="zh-CN" i="1" dirty="0"/>
              <a:t>e.g.</a:t>
            </a:r>
            <a:r>
              <a:rPr lang="en-US" altLang="zh-CN" dirty="0"/>
              <a:t>, |</a:t>
            </a:r>
            <a:r>
              <a:rPr lang="en-US" altLang="zh-CN" dirty="0">
                <a:sym typeface="Symbol" panose="05050102010706020507" pitchFamily="18" charset="2"/>
              </a:rPr>
              <a:t></a:t>
            </a:r>
            <a:r>
              <a:rPr lang="en-US" altLang="zh-CN" dirty="0"/>
              <a:t>|=0,    |{1,2,3}| = 3,   |{</a:t>
            </a:r>
            <a:r>
              <a:rPr lang="en-US" altLang="zh-CN" dirty="0" err="1"/>
              <a:t>a,b</a:t>
            </a:r>
            <a:r>
              <a:rPr lang="en-US" altLang="zh-CN" dirty="0"/>
              <a:t>}| = 2,</a:t>
            </a:r>
            <a:br>
              <a:rPr lang="en-US" altLang="zh-CN" dirty="0"/>
            </a:br>
            <a:r>
              <a:rPr lang="en-US" altLang="zh-CN" dirty="0"/>
              <a:t>        |{{1,2,3},{4,5}}| = ____</a:t>
            </a:r>
          </a:p>
          <a:p>
            <a:pPr eaLnBrk="1" hangingPunct="1">
              <a:spcBef>
                <a:spcPts val="0"/>
              </a:spcBef>
            </a:pPr>
            <a:r>
              <a:rPr lang="en-US" altLang="zh-CN" dirty="0">
                <a:sym typeface="Symbol" panose="05050102010706020507" pitchFamily="18" charset="2"/>
              </a:rPr>
              <a:t>If there are exactly </a:t>
            </a:r>
            <a:r>
              <a:rPr lang="en-US" altLang="zh-CN" i="1" dirty="0">
                <a:sym typeface="Symbol" panose="05050102010706020507" pitchFamily="18" charset="2"/>
              </a:rPr>
              <a:t>n</a:t>
            </a:r>
            <a:r>
              <a:rPr lang="en-US" altLang="zh-CN" dirty="0">
                <a:sym typeface="Symbol" panose="05050102010706020507" pitchFamily="18" charset="2"/>
              </a:rPr>
              <a:t> distinct elements in S where </a:t>
            </a:r>
            <a:r>
              <a:rPr lang="en-US" altLang="zh-CN" i="1" dirty="0">
                <a:sym typeface="Symbol" panose="05050102010706020507" pitchFamily="18" charset="2"/>
              </a:rPr>
              <a:t>n</a:t>
            </a:r>
            <a:r>
              <a:rPr lang="en-US" altLang="zh-CN" dirty="0">
                <a:sym typeface="Symbol" panose="05050102010706020507" pitchFamily="18" charset="2"/>
              </a:rPr>
              <a:t> is a nonnegative integer, we say that S is a </a:t>
            </a:r>
            <a:r>
              <a:rPr lang="en-US" altLang="zh-CN" i="1" dirty="0">
                <a:sym typeface="Symbol" panose="05050102010706020507" pitchFamily="18" charset="2"/>
              </a:rPr>
              <a:t>finite set</a:t>
            </a:r>
            <a:r>
              <a:rPr lang="en-US" altLang="zh-CN" dirty="0">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Otherwise, we say </a:t>
            </a:r>
            <a:r>
              <a:rPr lang="en-US" altLang="zh-CN" i="1" dirty="0">
                <a:sym typeface="Symbol" panose="05050102010706020507" pitchFamily="18" charset="2"/>
              </a:rPr>
              <a:t>S</a:t>
            </a:r>
            <a:r>
              <a:rPr lang="en-US" altLang="zh-CN" dirty="0">
                <a:sym typeface="Symbol" panose="05050102010706020507" pitchFamily="18" charset="2"/>
              </a:rPr>
              <a:t> is </a:t>
            </a:r>
            <a:r>
              <a:rPr lang="en-US" altLang="zh-CN" i="1" dirty="0">
                <a:sym typeface="Symbol" panose="05050102010706020507" pitchFamily="18" charset="2"/>
              </a:rPr>
              <a:t>infinite set</a:t>
            </a:r>
            <a:r>
              <a:rPr lang="en-US" altLang="zh-CN" dirty="0">
                <a:sym typeface="Symbol" panose="05050102010706020507" pitchFamily="18" charset="2"/>
              </a:rPr>
              <a:t>.</a:t>
            </a:r>
            <a:endParaRPr lang="en-US" altLang="zh-CN" dirty="0"/>
          </a:p>
          <a:p>
            <a:pPr eaLnBrk="1" hangingPunct="1">
              <a:spcBef>
                <a:spcPts val="0"/>
              </a:spcBef>
            </a:pPr>
            <a:r>
              <a:rPr lang="en-US" altLang="zh-CN" dirty="0"/>
              <a:t>What are some infinite sets we</a:t>
            </a:r>
            <a:r>
              <a:rPr lang="en-US" altLang="zh-CN" dirty="0">
                <a:latin typeface="Times New Roman" panose="02020603050405020304" pitchFamily="18" charset="0"/>
              </a:rPr>
              <a:t>’</a:t>
            </a:r>
            <a:r>
              <a:rPr lang="en-US" altLang="zh-CN" dirty="0"/>
              <a:t>ve seen?</a:t>
            </a:r>
          </a:p>
        </p:txBody>
      </p:sp>
      <p:sp>
        <p:nvSpPr>
          <p:cNvPr id="25604" name="WordArt 4">
            <a:extLst>
              <a:ext uri="{FF2B5EF4-FFF2-40B4-BE49-F238E27FC236}">
                <a16:creationId xmlns:a16="http://schemas.microsoft.com/office/drawing/2014/main" id="{3FB6F3B5-710A-4C3D-8D12-149951742971}"/>
              </a:ext>
            </a:extLst>
          </p:cNvPr>
          <p:cNvSpPr>
            <a:spLocks noChangeArrowheads="1" noChangeShapeType="1" noTextEdit="1"/>
          </p:cNvSpPr>
          <p:nvPr/>
        </p:nvSpPr>
        <p:spPr bwMode="auto">
          <a:xfrm>
            <a:off x="5076056" y="3033158"/>
            <a:ext cx="457200" cy="38100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US" altLang="zh-CN" sz="3600" kern="10" dirty="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panose="02020603050405020304" pitchFamily="18" charset="0"/>
                <a:cs typeface="Times New Roman" panose="02020603050405020304" pitchFamily="18" charset="0"/>
              </a:rPr>
              <a:t>2</a:t>
            </a:r>
            <a:endParaRPr lang="zh-CN" altLang="en-US" sz="3600" kern="10" dirty="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panose="02020603050405020304" pitchFamily="18" charset="0"/>
              <a:cs typeface="Times New Roman" panose="02020603050405020304" pitchFamily="18" charset="0"/>
            </a:endParaRPr>
          </a:p>
        </p:txBody>
      </p:sp>
      <p:sp>
        <p:nvSpPr>
          <p:cNvPr id="25605" name="WordArt 5">
            <a:extLst>
              <a:ext uri="{FF2B5EF4-FFF2-40B4-BE49-F238E27FC236}">
                <a16:creationId xmlns:a16="http://schemas.microsoft.com/office/drawing/2014/main" id="{C8C4310D-C388-49D4-B4F9-1E9D55668AAE}"/>
              </a:ext>
            </a:extLst>
          </p:cNvPr>
          <p:cNvSpPr>
            <a:spLocks noChangeArrowheads="1" noChangeShapeType="1" noTextEdit="1"/>
          </p:cNvSpPr>
          <p:nvPr/>
        </p:nvSpPr>
        <p:spPr bwMode="auto">
          <a:xfrm>
            <a:off x="3377952" y="5990127"/>
            <a:ext cx="533400" cy="647700"/>
          </a:xfrm>
          <a:prstGeom prst="rect">
            <a:avLst/>
          </a:prstGeom>
        </p:spPr>
        <p:txBody>
          <a:bodyPr wrap="none" fromWordArt="1">
            <a:prstTxWarp prst="textPlain">
              <a:avLst>
                <a:gd name="adj" fmla="val 50000"/>
              </a:avLst>
            </a:prstTxWarp>
          </a:bodyPr>
          <a:lstStyle/>
          <a:p>
            <a:pPr algn="ctr"/>
            <a:r>
              <a:rPr lang="en-US" altLang="zh-CN" sz="3600" kern="10" dirty="0">
                <a:ln w="76200">
                  <a:solidFill>
                    <a:srgbClr val="000000"/>
                  </a:solidFill>
                  <a:round/>
                  <a:headEnd/>
                  <a:tailEnd/>
                </a:ln>
                <a:solidFill>
                  <a:srgbClr val="FFFFFF"/>
                </a:solidFill>
                <a:latin typeface="Arial Black" panose="020B0A04020102020204" pitchFamily="34" charset="0"/>
              </a:rPr>
              <a:t>N</a:t>
            </a:r>
            <a:endParaRPr lang="zh-CN" altLang="en-US" sz="3600" kern="10" dirty="0">
              <a:ln w="76200">
                <a:solidFill>
                  <a:srgbClr val="000000"/>
                </a:solidFill>
                <a:round/>
                <a:headEnd/>
                <a:tailEnd/>
              </a:ln>
              <a:solidFill>
                <a:srgbClr val="FFFFFF"/>
              </a:solidFill>
              <a:latin typeface="Arial Black" panose="020B0A04020102020204" pitchFamily="34" charset="0"/>
            </a:endParaRPr>
          </a:p>
        </p:txBody>
      </p:sp>
      <p:sp>
        <p:nvSpPr>
          <p:cNvPr id="25606" name="WordArt 6">
            <a:extLst>
              <a:ext uri="{FF2B5EF4-FFF2-40B4-BE49-F238E27FC236}">
                <a16:creationId xmlns:a16="http://schemas.microsoft.com/office/drawing/2014/main" id="{3BD422F6-C45F-41F6-BE32-BB61A0540D1A}"/>
              </a:ext>
            </a:extLst>
          </p:cNvPr>
          <p:cNvSpPr>
            <a:spLocks noChangeArrowheads="1" noChangeShapeType="1" noTextEdit="1"/>
          </p:cNvSpPr>
          <p:nvPr/>
        </p:nvSpPr>
        <p:spPr bwMode="auto">
          <a:xfrm>
            <a:off x="4139952" y="5990127"/>
            <a:ext cx="609600" cy="647700"/>
          </a:xfrm>
          <a:prstGeom prst="rect">
            <a:avLst/>
          </a:prstGeom>
        </p:spPr>
        <p:txBody>
          <a:bodyPr wrap="none" fromWordArt="1">
            <a:prstTxWarp prst="textPlain">
              <a:avLst>
                <a:gd name="adj" fmla="val 50000"/>
              </a:avLst>
            </a:prstTxWarp>
          </a:bodyPr>
          <a:lstStyle/>
          <a:p>
            <a:pPr algn="ctr"/>
            <a:r>
              <a:rPr lang="en-US" altLang="zh-CN" sz="3600" kern="10">
                <a:ln w="76200">
                  <a:solidFill>
                    <a:srgbClr val="000000"/>
                  </a:solidFill>
                  <a:round/>
                  <a:headEnd/>
                  <a:tailEnd/>
                </a:ln>
                <a:solidFill>
                  <a:srgbClr val="FFFFFF"/>
                </a:solidFill>
                <a:latin typeface="Arial Black" panose="020B0A04020102020204" pitchFamily="34" charset="0"/>
              </a:rPr>
              <a:t>Z</a:t>
            </a:r>
            <a:endParaRPr lang="zh-CN" altLang="en-US" sz="3600" kern="10">
              <a:ln w="76200">
                <a:solidFill>
                  <a:srgbClr val="000000"/>
                </a:solidFill>
                <a:round/>
                <a:headEnd/>
                <a:tailEnd/>
              </a:ln>
              <a:solidFill>
                <a:srgbClr val="FFFFFF"/>
              </a:solidFill>
              <a:latin typeface="Arial Black" panose="020B0A04020102020204" pitchFamily="34" charset="0"/>
            </a:endParaRPr>
          </a:p>
        </p:txBody>
      </p:sp>
      <p:sp>
        <p:nvSpPr>
          <p:cNvPr id="25607" name="WordArt 7">
            <a:extLst>
              <a:ext uri="{FF2B5EF4-FFF2-40B4-BE49-F238E27FC236}">
                <a16:creationId xmlns:a16="http://schemas.microsoft.com/office/drawing/2014/main" id="{CB4A072A-0918-4DF4-BCF6-0DBBFD10DC8B}"/>
              </a:ext>
            </a:extLst>
          </p:cNvPr>
          <p:cNvSpPr>
            <a:spLocks noChangeArrowheads="1" noChangeShapeType="1" noTextEdit="1"/>
          </p:cNvSpPr>
          <p:nvPr/>
        </p:nvSpPr>
        <p:spPr bwMode="auto">
          <a:xfrm>
            <a:off x="4978152" y="5990127"/>
            <a:ext cx="685800" cy="647700"/>
          </a:xfrm>
          <a:prstGeom prst="rect">
            <a:avLst/>
          </a:prstGeom>
        </p:spPr>
        <p:txBody>
          <a:bodyPr wrap="none" fromWordArt="1">
            <a:prstTxWarp prst="textPlain">
              <a:avLst>
                <a:gd name="adj" fmla="val 50000"/>
              </a:avLst>
            </a:prstTxWarp>
          </a:bodyPr>
          <a:lstStyle/>
          <a:p>
            <a:pPr algn="ctr"/>
            <a:r>
              <a:rPr lang="en-US" altLang="zh-CN" sz="3600" kern="10">
                <a:ln w="76200">
                  <a:solidFill>
                    <a:srgbClr val="000000"/>
                  </a:solidFill>
                  <a:round/>
                  <a:headEnd/>
                  <a:tailEnd/>
                </a:ln>
                <a:solidFill>
                  <a:srgbClr val="FFFFFF"/>
                </a:solidFill>
                <a:latin typeface="Arial Black" panose="020B0A04020102020204" pitchFamily="34" charset="0"/>
              </a:rPr>
              <a:t>R</a:t>
            </a:r>
            <a:endParaRPr lang="zh-CN" altLang="en-US" sz="3600" kern="10">
              <a:ln w="76200">
                <a:solidFill>
                  <a:srgbClr val="000000"/>
                </a:solidFill>
                <a:round/>
                <a:headEnd/>
                <a:tailEnd/>
              </a:ln>
              <a:solidFill>
                <a:srgbClr val="FFFFFF"/>
              </a:solidFill>
              <a:latin typeface="Arial Black" panose="020B0A04020102020204" pitchFamily="34" charset="0"/>
            </a:endParaRPr>
          </a:p>
        </p:txBody>
      </p:sp>
      <p:sp>
        <p:nvSpPr>
          <p:cNvPr id="2" name="灯片编号占位符 1">
            <a:extLst>
              <a:ext uri="{FF2B5EF4-FFF2-40B4-BE49-F238E27FC236}">
                <a16:creationId xmlns:a16="http://schemas.microsoft.com/office/drawing/2014/main" id="{0C12DA3A-750B-4A97-A933-098BE16F8A1E}"/>
              </a:ext>
            </a:extLst>
          </p:cNvPr>
          <p:cNvSpPr>
            <a:spLocks noGrp="1"/>
          </p:cNvSpPr>
          <p:nvPr>
            <p:ph type="sldNum" sz="quarter" idx="12"/>
          </p:nvPr>
        </p:nvSpPr>
        <p:spPr/>
        <p:txBody>
          <a:bodyPr/>
          <a:lstStyle/>
          <a:p>
            <a:fld id="{95D10F2E-2536-4355-9232-8FA25989555F}" type="slidenum">
              <a:rPr lang="en-US" altLang="zh-CN" smtClean="0"/>
              <a:pPr/>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fade">
                                      <p:cBhvr>
                                        <p:cTn id="7" dur="1000"/>
                                        <p:tgtEl>
                                          <p:spTgt spid="25604"/>
                                        </p:tgtEl>
                                      </p:cBhvr>
                                    </p:animEffect>
                                    <p:anim calcmode="lin" valueType="num">
                                      <p:cBhvr>
                                        <p:cTn id="8" dur="1000" fill="hold"/>
                                        <p:tgtEl>
                                          <p:spTgt spid="25604"/>
                                        </p:tgtEl>
                                        <p:attrNameLst>
                                          <p:attrName>ppt_x</p:attrName>
                                        </p:attrNameLst>
                                      </p:cBhvr>
                                      <p:tavLst>
                                        <p:tav tm="0">
                                          <p:val>
                                            <p:strVal val="#ppt_x"/>
                                          </p:val>
                                        </p:tav>
                                        <p:tav tm="100000">
                                          <p:val>
                                            <p:strVal val="#ppt_x"/>
                                          </p:val>
                                        </p:tav>
                                      </p:tavLst>
                                    </p:anim>
                                    <p:anim calcmode="lin" valueType="num">
                                      <p:cBhvr>
                                        <p:cTn id="9" dur="1000" fill="hold"/>
                                        <p:tgtEl>
                                          <p:spTgt spid="2560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25605"/>
                                        </p:tgtEl>
                                        <p:attrNameLst>
                                          <p:attrName>style.visibility</p:attrName>
                                        </p:attrNameLst>
                                      </p:cBhvr>
                                      <p:to>
                                        <p:strVal val="visible"/>
                                      </p:to>
                                    </p:set>
                                    <p:anim calcmode="lin" valueType="num">
                                      <p:cBhvr additive="base">
                                        <p:cTn id="14" dur="500" fill="hold"/>
                                        <p:tgtEl>
                                          <p:spTgt spid="25605"/>
                                        </p:tgtEl>
                                        <p:attrNameLst>
                                          <p:attrName>ppt_x</p:attrName>
                                        </p:attrNameLst>
                                      </p:cBhvr>
                                      <p:tavLst>
                                        <p:tav tm="0">
                                          <p:val>
                                            <p:strVal val="1+#ppt_w/2"/>
                                          </p:val>
                                        </p:tav>
                                        <p:tav tm="100000">
                                          <p:val>
                                            <p:strVal val="#ppt_x"/>
                                          </p:val>
                                        </p:tav>
                                      </p:tavLst>
                                    </p:anim>
                                    <p:anim calcmode="lin" valueType="num">
                                      <p:cBhvr additive="base">
                                        <p:cTn id="15" dur="500" fill="hold"/>
                                        <p:tgtEl>
                                          <p:spTgt spid="256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2"/>
                                            </p:cond>
                                          </p:stCondLst>
                                          <p:endCondLst>
                                            <p:cond evt="onStopAudio" delay="0">
                                              <p:tgtEl>
                                                <p:sldTgt/>
                                              </p:tgtEl>
                                            </p:cond>
                                          </p:endCondLst>
                                        </p:cTn>
                                        <p:tgtEl>
                                          <p:sndTgt r:embed="rId3" name="EXPLODE.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2" fill="hold" nodeType="clickEffect">
                                  <p:stCondLst>
                                    <p:cond delay="0"/>
                                  </p:stCondLst>
                                  <p:childTnLst>
                                    <p:set>
                                      <p:cBhvr>
                                        <p:cTn id="19" dur="1" fill="hold">
                                          <p:stCondLst>
                                            <p:cond delay="0"/>
                                          </p:stCondLst>
                                        </p:cTn>
                                        <p:tgtEl>
                                          <p:spTgt spid="25606"/>
                                        </p:tgtEl>
                                        <p:attrNameLst>
                                          <p:attrName>style.visibility</p:attrName>
                                        </p:attrNameLst>
                                      </p:cBhvr>
                                      <p:to>
                                        <p:strVal val="visible"/>
                                      </p:to>
                                    </p:set>
                                    <p:anim calcmode="lin" valueType="num">
                                      <p:cBhvr additive="base">
                                        <p:cTn id="20" dur="500" fill="hold"/>
                                        <p:tgtEl>
                                          <p:spTgt spid="25606"/>
                                        </p:tgtEl>
                                        <p:attrNameLst>
                                          <p:attrName>ppt_x</p:attrName>
                                        </p:attrNameLst>
                                      </p:cBhvr>
                                      <p:tavLst>
                                        <p:tav tm="0">
                                          <p:val>
                                            <p:strVal val="1+#ppt_w/2"/>
                                          </p:val>
                                        </p:tav>
                                        <p:tav tm="100000">
                                          <p:val>
                                            <p:strVal val="#ppt_x"/>
                                          </p:val>
                                        </p:tav>
                                      </p:tavLst>
                                    </p:anim>
                                    <p:anim calcmode="lin" valueType="num">
                                      <p:cBhvr additive="base">
                                        <p:cTn id="21" dur="500" fill="hold"/>
                                        <p:tgtEl>
                                          <p:spTgt spid="25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EXPLODE.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2" presetClass="entr" presetSubtype="2" fill="hold" nodeType="clickEffect">
                                  <p:stCondLst>
                                    <p:cond delay="0"/>
                                  </p:stCondLst>
                                  <p:childTnLst>
                                    <p:set>
                                      <p:cBhvr>
                                        <p:cTn id="25" dur="1" fill="hold">
                                          <p:stCondLst>
                                            <p:cond delay="0"/>
                                          </p:stCondLst>
                                        </p:cTn>
                                        <p:tgtEl>
                                          <p:spTgt spid="25607"/>
                                        </p:tgtEl>
                                        <p:attrNameLst>
                                          <p:attrName>style.visibility</p:attrName>
                                        </p:attrNameLst>
                                      </p:cBhvr>
                                      <p:to>
                                        <p:strVal val="visible"/>
                                      </p:to>
                                    </p:set>
                                    <p:anim calcmode="lin" valueType="num">
                                      <p:cBhvr additive="base">
                                        <p:cTn id="26" dur="500" fill="hold"/>
                                        <p:tgtEl>
                                          <p:spTgt spid="25607"/>
                                        </p:tgtEl>
                                        <p:attrNameLst>
                                          <p:attrName>ppt_x</p:attrName>
                                        </p:attrNameLst>
                                      </p:cBhvr>
                                      <p:tavLst>
                                        <p:tav tm="0">
                                          <p:val>
                                            <p:strVal val="1+#ppt_w/2"/>
                                          </p:val>
                                        </p:tav>
                                        <p:tav tm="100000">
                                          <p:val>
                                            <p:strVal val="#ppt_x"/>
                                          </p:val>
                                        </p:tav>
                                      </p:tavLst>
                                    </p:anim>
                                    <p:anim calcmode="lin" valueType="num">
                                      <p:cBhvr additive="base">
                                        <p:cTn id="27" dur="500" fill="hold"/>
                                        <p:tgtEl>
                                          <p:spTgt spid="25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4"/>
                                            </p:cond>
                                          </p:stCondLst>
                                          <p:endCondLst>
                                            <p:cond evt="onStopAudio" delay="0">
                                              <p:tgtEl>
                                                <p:sldTgt/>
                                              </p:tgtEl>
                                            </p:cond>
                                          </p:endCondLst>
                                        </p:cTn>
                                        <p:tgtEl>
                                          <p:sndTgt r:embed="rId3"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7390705-B63B-46AC-9297-925121516537}"/>
              </a:ext>
            </a:extLst>
          </p:cNvPr>
          <p:cNvSpPr>
            <a:spLocks noGrp="1" noChangeArrowheads="1"/>
          </p:cNvSpPr>
          <p:nvPr>
            <p:ph type="title"/>
          </p:nvPr>
        </p:nvSpPr>
        <p:spPr>
          <a:xfrm>
            <a:off x="457200" y="274638"/>
            <a:ext cx="8579296" cy="1143000"/>
          </a:xfrm>
        </p:spPr>
        <p:txBody>
          <a:bodyPr/>
          <a:lstStyle/>
          <a:p>
            <a:pPr eaLnBrk="1" hangingPunct="1"/>
            <a:r>
              <a:rPr lang="en-US" altLang="zh-CN" b="1" dirty="0"/>
              <a:t>The </a:t>
            </a:r>
            <a:r>
              <a:rPr lang="en-US" altLang="zh-CN" b="1" i="1" dirty="0"/>
              <a:t>Power Set</a:t>
            </a:r>
            <a:r>
              <a:rPr lang="en-US" altLang="zh-CN" b="1" dirty="0"/>
              <a:t> (</a:t>
            </a:r>
            <a:r>
              <a:rPr lang="zh-CN" altLang="en-US" b="1" dirty="0">
                <a:latin typeface="微软雅黑" panose="020B0503020204020204" pitchFamily="34" charset="-122"/>
                <a:ea typeface="微软雅黑" panose="020B0503020204020204" pitchFamily="34" charset="-122"/>
              </a:rPr>
              <a:t>幂集</a:t>
            </a:r>
            <a:r>
              <a:rPr lang="en-US" altLang="zh-CN" b="1" dirty="0">
                <a:latin typeface="微软雅黑" panose="020B0503020204020204" pitchFamily="34" charset="-122"/>
                <a:ea typeface="微软雅黑" panose="020B0503020204020204" pitchFamily="34" charset="-122"/>
              </a:rPr>
              <a:t>) </a:t>
            </a:r>
            <a:r>
              <a:rPr lang="en-US" altLang="zh-CN" b="1" dirty="0"/>
              <a:t>Operation</a:t>
            </a:r>
          </a:p>
        </p:txBody>
      </p:sp>
      <p:sp>
        <p:nvSpPr>
          <p:cNvPr id="36867" name="Rectangle 3">
            <a:extLst>
              <a:ext uri="{FF2B5EF4-FFF2-40B4-BE49-F238E27FC236}">
                <a16:creationId xmlns:a16="http://schemas.microsoft.com/office/drawing/2014/main" id="{0D0F0CCE-BA26-43EE-A3E3-CF3A42D23E90}"/>
              </a:ext>
            </a:extLst>
          </p:cNvPr>
          <p:cNvSpPr>
            <a:spLocks noGrp="1" noChangeArrowheads="1"/>
          </p:cNvSpPr>
          <p:nvPr>
            <p:ph type="body" idx="1"/>
          </p:nvPr>
        </p:nvSpPr>
        <p:spPr/>
        <p:txBody>
          <a:bodyPr/>
          <a:lstStyle/>
          <a:p>
            <a:pPr eaLnBrk="1" hangingPunct="1"/>
            <a:r>
              <a:rPr lang="en-US" altLang="zh-CN" dirty="0"/>
              <a:t>The </a:t>
            </a:r>
            <a:r>
              <a:rPr lang="en-US" altLang="zh-CN" i="1" dirty="0"/>
              <a:t>power set</a:t>
            </a:r>
            <a:r>
              <a:rPr lang="en-US" altLang="zh-CN" dirty="0"/>
              <a:t> P(</a:t>
            </a:r>
            <a:r>
              <a:rPr lang="en-US" altLang="zh-CN" i="1" dirty="0"/>
              <a:t>S</a:t>
            </a:r>
            <a:r>
              <a:rPr lang="en-US" altLang="zh-CN" dirty="0"/>
              <a:t>) of a set </a:t>
            </a:r>
            <a:r>
              <a:rPr lang="en-US" altLang="zh-CN" i="1" dirty="0"/>
              <a:t>S</a:t>
            </a:r>
            <a:r>
              <a:rPr lang="en-US" altLang="zh-CN" dirty="0"/>
              <a:t> is the set of all subsets of </a:t>
            </a:r>
            <a:r>
              <a:rPr lang="en-US" altLang="zh-CN" i="1" dirty="0"/>
              <a:t>S</a:t>
            </a:r>
            <a:r>
              <a:rPr lang="en-US" altLang="zh-CN" dirty="0"/>
              <a:t>.  </a:t>
            </a:r>
            <a:r>
              <a:rPr lang="en-US" altLang="zh-CN" dirty="0">
                <a:solidFill>
                  <a:srgbClr val="FF0000"/>
                </a:solidFill>
              </a:rPr>
              <a:t>P(</a:t>
            </a:r>
            <a:r>
              <a:rPr lang="en-US" altLang="zh-CN" i="1" dirty="0">
                <a:solidFill>
                  <a:srgbClr val="FF0000"/>
                </a:solidFill>
              </a:rPr>
              <a:t>S</a:t>
            </a:r>
            <a:r>
              <a:rPr lang="en-US" altLang="zh-CN" dirty="0">
                <a:solidFill>
                  <a:srgbClr val="FF0000"/>
                </a:solidFill>
              </a:rPr>
              <a:t>) :</a:t>
            </a:r>
            <a:r>
              <a:rPr lang="en-US" altLang="zh-CN" dirty="0">
                <a:solidFill>
                  <a:srgbClr val="FF0000"/>
                </a:solidFill>
                <a:cs typeface="Times New Roman" panose="02020603050405020304" pitchFamily="18" charset="0"/>
              </a:rPr>
              <a:t>≡ </a:t>
            </a:r>
            <a:r>
              <a:rPr lang="en-US" altLang="zh-CN" dirty="0">
                <a:solidFill>
                  <a:srgbClr val="FF0000"/>
                </a:solidFill>
              </a:rPr>
              <a:t>{</a:t>
            </a:r>
            <a:r>
              <a:rPr lang="en-US" altLang="zh-CN" i="1" dirty="0">
                <a:solidFill>
                  <a:srgbClr val="FF0000"/>
                </a:solidFill>
              </a:rPr>
              <a:t>x </a:t>
            </a:r>
            <a:r>
              <a:rPr lang="en-US" altLang="zh-CN" dirty="0">
                <a:solidFill>
                  <a:srgbClr val="FF0000"/>
                </a:solidFill>
              </a:rPr>
              <a:t>| </a:t>
            </a:r>
            <a:r>
              <a:rPr lang="en-US" altLang="zh-CN" i="1" dirty="0" err="1">
                <a:solidFill>
                  <a:srgbClr val="FF0000"/>
                </a:solidFill>
              </a:rPr>
              <a:t>x</a:t>
            </a:r>
            <a:r>
              <a:rPr lang="en-US" altLang="zh-CN" dirty="0" err="1">
                <a:solidFill>
                  <a:srgbClr val="FF0000"/>
                </a:solidFill>
                <a:sym typeface="Symbol" panose="05050102010706020507" pitchFamily="18" charset="2"/>
              </a:rPr>
              <a:t></a:t>
            </a:r>
            <a:r>
              <a:rPr lang="en-US" altLang="zh-CN" i="1" dirty="0" err="1">
                <a:solidFill>
                  <a:srgbClr val="FF0000"/>
                </a:solidFill>
              </a:rPr>
              <a:t>S</a:t>
            </a:r>
            <a:r>
              <a:rPr lang="en-US" altLang="zh-CN" dirty="0">
                <a:solidFill>
                  <a:srgbClr val="FF0000"/>
                </a:solidFill>
              </a:rPr>
              <a:t>}.</a:t>
            </a:r>
          </a:p>
          <a:p>
            <a:pPr eaLnBrk="1" hangingPunct="1"/>
            <a:r>
              <a:rPr lang="en-US" altLang="zh-CN" i="1" dirty="0">
                <a:solidFill>
                  <a:schemeClr val="accent2"/>
                </a:solidFill>
              </a:rPr>
              <a:t>E</a:t>
            </a:r>
            <a:r>
              <a:rPr lang="en-US" altLang="zh-CN" dirty="0">
                <a:solidFill>
                  <a:schemeClr val="accent2"/>
                </a:solidFill>
              </a:rPr>
              <a:t>.</a:t>
            </a:r>
            <a:r>
              <a:rPr lang="en-US" altLang="zh-CN" i="1" dirty="0">
                <a:solidFill>
                  <a:schemeClr val="accent2"/>
                </a:solidFill>
              </a:rPr>
              <a:t>g.</a:t>
            </a:r>
            <a:r>
              <a:rPr lang="en-US" altLang="zh-CN" dirty="0">
                <a:solidFill>
                  <a:schemeClr val="accent2"/>
                </a:solidFill>
              </a:rPr>
              <a:t> P({</a:t>
            </a:r>
            <a:r>
              <a:rPr lang="en-US" altLang="zh-CN" dirty="0" err="1">
                <a:solidFill>
                  <a:schemeClr val="accent2"/>
                </a:solidFill>
              </a:rPr>
              <a:t>a,b</a:t>
            </a:r>
            <a:r>
              <a:rPr lang="en-US" altLang="zh-CN" dirty="0">
                <a:solidFill>
                  <a:schemeClr val="accent2"/>
                </a:solidFill>
              </a:rPr>
              <a:t>}) = {</a:t>
            </a:r>
            <a:r>
              <a:rPr lang="en-US" altLang="zh-CN" dirty="0">
                <a:solidFill>
                  <a:schemeClr val="accent2"/>
                </a:solidFill>
                <a:sym typeface="Symbol" panose="05050102010706020507" pitchFamily="18" charset="2"/>
              </a:rPr>
              <a:t></a:t>
            </a:r>
            <a:r>
              <a:rPr lang="en-US" altLang="zh-CN" dirty="0">
                <a:solidFill>
                  <a:schemeClr val="accent2"/>
                </a:solidFill>
              </a:rPr>
              <a:t>, {a}, {b}, {</a:t>
            </a:r>
            <a:r>
              <a:rPr lang="en-US" altLang="zh-CN" dirty="0" err="1">
                <a:solidFill>
                  <a:schemeClr val="accent2"/>
                </a:solidFill>
              </a:rPr>
              <a:t>a,b</a:t>
            </a:r>
            <a:r>
              <a:rPr lang="en-US" altLang="zh-CN" dirty="0">
                <a:solidFill>
                  <a:schemeClr val="accent2"/>
                </a:solidFill>
              </a:rPr>
              <a:t>}}.</a:t>
            </a:r>
          </a:p>
          <a:p>
            <a:pPr eaLnBrk="1" hangingPunct="1"/>
            <a:r>
              <a:rPr lang="en-US" altLang="zh-CN" dirty="0"/>
              <a:t>Sometimes P(</a:t>
            </a:r>
            <a:r>
              <a:rPr lang="en-US" altLang="zh-CN" i="1" dirty="0"/>
              <a:t>S</a:t>
            </a:r>
            <a:r>
              <a:rPr lang="en-US" altLang="zh-CN" dirty="0"/>
              <a:t>) is written </a:t>
            </a:r>
            <a:r>
              <a:rPr lang="en-US" altLang="zh-CN" b="1" dirty="0"/>
              <a:t>2</a:t>
            </a:r>
            <a:r>
              <a:rPr lang="en-US" altLang="zh-CN" i="1" baseline="30000" dirty="0"/>
              <a:t>S</a:t>
            </a:r>
            <a:r>
              <a:rPr lang="en-US" altLang="zh-CN" i="1" dirty="0"/>
              <a:t>.</a:t>
            </a:r>
            <a:br>
              <a:rPr lang="en-US" altLang="zh-CN" i="1" dirty="0"/>
            </a:br>
            <a:r>
              <a:rPr lang="en-US" altLang="zh-CN" dirty="0"/>
              <a:t>Note that for finite </a:t>
            </a:r>
            <a:r>
              <a:rPr lang="en-US" altLang="zh-CN" i="1" dirty="0"/>
              <a:t>S</a:t>
            </a:r>
            <a:r>
              <a:rPr lang="en-US" altLang="zh-CN" dirty="0"/>
              <a:t>,   </a:t>
            </a:r>
            <a:r>
              <a:rPr lang="en-US" altLang="zh-CN" dirty="0">
                <a:solidFill>
                  <a:srgbClr val="FF0000"/>
                </a:solidFill>
              </a:rPr>
              <a:t>|P(</a:t>
            </a:r>
            <a:r>
              <a:rPr lang="en-US" altLang="zh-CN" i="1" dirty="0">
                <a:solidFill>
                  <a:srgbClr val="FF0000"/>
                </a:solidFill>
              </a:rPr>
              <a:t>S</a:t>
            </a:r>
            <a:r>
              <a:rPr lang="en-US" altLang="zh-CN" dirty="0">
                <a:solidFill>
                  <a:srgbClr val="FF0000"/>
                </a:solidFill>
              </a:rPr>
              <a:t>)| = 2</a:t>
            </a:r>
            <a:r>
              <a:rPr lang="en-US" altLang="zh-CN" baseline="30000" dirty="0">
                <a:solidFill>
                  <a:srgbClr val="FF0000"/>
                </a:solidFill>
              </a:rPr>
              <a:t>|</a:t>
            </a:r>
            <a:r>
              <a:rPr lang="en-US" altLang="zh-CN" i="1" baseline="30000" dirty="0">
                <a:solidFill>
                  <a:srgbClr val="FF0000"/>
                </a:solidFill>
              </a:rPr>
              <a:t>S</a:t>
            </a:r>
            <a:r>
              <a:rPr lang="en-US" altLang="zh-CN" baseline="30000" dirty="0">
                <a:solidFill>
                  <a:srgbClr val="FF0000"/>
                </a:solidFill>
              </a:rPr>
              <a:t>|</a:t>
            </a:r>
            <a:r>
              <a:rPr lang="en-US" altLang="zh-CN" dirty="0"/>
              <a:t>.</a:t>
            </a:r>
          </a:p>
          <a:p>
            <a:pPr eaLnBrk="1" hangingPunct="1"/>
            <a:r>
              <a:rPr lang="en-US" altLang="zh-CN" dirty="0"/>
              <a:t>It turns out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:|P(</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)|&gt;|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e.g.</a:t>
            </a:r>
            <a:r>
              <a:rPr lang="en-US" altLang="zh-CN" dirty="0"/>
              <a:t> </a:t>
            </a:r>
            <a:r>
              <a:rPr lang="en-US" altLang="zh-CN" dirty="0">
                <a:solidFill>
                  <a:srgbClr val="FF0000"/>
                </a:solidFill>
              </a:rPr>
              <a:t>|P(</a:t>
            </a:r>
            <a:r>
              <a:rPr lang="en-US" altLang="zh-CN" b="1" dirty="0">
                <a:solidFill>
                  <a:srgbClr val="FF0000"/>
                </a:solidFill>
              </a:rPr>
              <a:t>N</a:t>
            </a:r>
            <a:r>
              <a:rPr lang="en-US" altLang="zh-CN" dirty="0">
                <a:solidFill>
                  <a:srgbClr val="FF0000"/>
                </a:solidFill>
              </a:rPr>
              <a:t>)| &gt; |</a:t>
            </a:r>
            <a:r>
              <a:rPr lang="en-US" altLang="zh-CN" b="1" dirty="0">
                <a:solidFill>
                  <a:srgbClr val="FF0000"/>
                </a:solidFill>
              </a:rPr>
              <a:t>N</a:t>
            </a:r>
            <a:r>
              <a:rPr lang="en-US" altLang="zh-CN" dirty="0">
                <a:solidFill>
                  <a:srgbClr val="FF0000"/>
                </a:solidFill>
              </a:rPr>
              <a:t>|</a:t>
            </a:r>
            <a:r>
              <a:rPr lang="en-US" altLang="zh-CN" dirty="0"/>
              <a:t>.</a:t>
            </a:r>
            <a:br>
              <a:rPr lang="en-US" altLang="zh-CN" i="1" dirty="0"/>
            </a:br>
            <a:endParaRPr lang="en-US" altLang="zh-CN" dirty="0">
              <a:solidFill>
                <a:schemeClr val="accent2"/>
              </a:solidFill>
            </a:endParaRPr>
          </a:p>
        </p:txBody>
      </p:sp>
      <p:sp>
        <p:nvSpPr>
          <p:cNvPr id="2" name="灯片编号占位符 1">
            <a:extLst>
              <a:ext uri="{FF2B5EF4-FFF2-40B4-BE49-F238E27FC236}">
                <a16:creationId xmlns:a16="http://schemas.microsoft.com/office/drawing/2014/main" id="{31FA17E7-06D1-4510-938B-5790D264F374}"/>
              </a:ext>
            </a:extLst>
          </p:cNvPr>
          <p:cNvSpPr>
            <a:spLocks noGrp="1"/>
          </p:cNvSpPr>
          <p:nvPr>
            <p:ph type="sldNum" sz="quarter" idx="12"/>
          </p:nvPr>
        </p:nvSpPr>
        <p:spPr/>
        <p:txBody>
          <a:bodyPr/>
          <a:lstStyle/>
          <a:p>
            <a:fld id="{95D10F2E-2536-4355-9232-8FA25989555F}" type="slidenum">
              <a:rPr lang="en-US" altLang="zh-CN" smtClean="0"/>
              <a:pPr/>
              <a:t>14</a:t>
            </a:fld>
            <a:endParaRPr lang="en-US" altLang="zh-CN"/>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5C2672E3-5168-40A1-A8D7-81C000D54841}"/>
              </a:ext>
            </a:extLst>
          </p:cNvPr>
          <p:cNvSpPr>
            <a:spLocks noGrp="1" noChangeArrowheads="1"/>
          </p:cNvSpPr>
          <p:nvPr>
            <p:ph type="title"/>
          </p:nvPr>
        </p:nvSpPr>
        <p:spPr/>
        <p:txBody>
          <a:bodyPr/>
          <a:lstStyle/>
          <a:p>
            <a:pPr eaLnBrk="1" hangingPunct="1"/>
            <a:r>
              <a:rPr lang="en-US" altLang="zh-CN" b="1" dirty="0"/>
              <a:t>Review: Set Notations So Far</a:t>
            </a:r>
          </a:p>
        </p:txBody>
      </p:sp>
      <p:sp>
        <p:nvSpPr>
          <p:cNvPr id="38915" name="Rectangle 3">
            <a:extLst>
              <a:ext uri="{FF2B5EF4-FFF2-40B4-BE49-F238E27FC236}">
                <a16:creationId xmlns:a16="http://schemas.microsoft.com/office/drawing/2014/main" id="{D2124931-66D8-4F99-A1D2-B2727643BC0A}"/>
              </a:ext>
            </a:extLst>
          </p:cNvPr>
          <p:cNvSpPr>
            <a:spLocks noGrp="1" noChangeArrowheads="1"/>
          </p:cNvSpPr>
          <p:nvPr>
            <p:ph type="body" idx="1"/>
          </p:nvPr>
        </p:nvSpPr>
        <p:spPr>
          <a:xfrm>
            <a:off x="457200" y="1600200"/>
            <a:ext cx="8291264" cy="4525963"/>
          </a:xfrm>
        </p:spPr>
        <p:txBody>
          <a:bodyPr/>
          <a:lstStyle/>
          <a:p>
            <a:pPr algn="just" eaLnBrk="1" hangingPunct="1"/>
            <a:r>
              <a:rPr lang="en-US" altLang="zh-CN" dirty="0"/>
              <a:t>Variable objects </a:t>
            </a:r>
            <a:r>
              <a:rPr lang="en-US" altLang="zh-CN" i="1" dirty="0"/>
              <a:t>x</a:t>
            </a:r>
            <a:r>
              <a:rPr lang="en-US" altLang="zh-CN" dirty="0"/>
              <a:t>, </a:t>
            </a:r>
            <a:r>
              <a:rPr lang="en-US" altLang="zh-CN" i="1" dirty="0"/>
              <a:t>y</a:t>
            </a:r>
            <a:r>
              <a:rPr lang="en-US" altLang="zh-CN" dirty="0"/>
              <a:t>, </a:t>
            </a:r>
            <a:r>
              <a:rPr lang="en-US" altLang="zh-CN" i="1" dirty="0"/>
              <a:t>z</a:t>
            </a:r>
            <a:r>
              <a:rPr lang="en-US" altLang="zh-CN" dirty="0"/>
              <a:t>; sets </a:t>
            </a:r>
            <a:r>
              <a:rPr lang="en-US" altLang="zh-CN" i="1" dirty="0"/>
              <a:t>S</a:t>
            </a:r>
            <a:r>
              <a:rPr lang="en-US" altLang="zh-CN" dirty="0"/>
              <a:t>, </a:t>
            </a:r>
            <a:r>
              <a:rPr lang="en-US" altLang="zh-CN" i="1" dirty="0"/>
              <a:t>T</a:t>
            </a:r>
            <a:r>
              <a:rPr lang="en-US" altLang="zh-CN" dirty="0"/>
              <a:t>, </a:t>
            </a:r>
            <a:r>
              <a:rPr lang="en-US" altLang="zh-CN" i="1" dirty="0"/>
              <a:t>U</a:t>
            </a:r>
            <a:r>
              <a:rPr lang="en-US" altLang="zh-CN" dirty="0"/>
              <a:t>.</a:t>
            </a:r>
          </a:p>
          <a:p>
            <a:pPr algn="just" eaLnBrk="1" hangingPunct="1"/>
            <a:r>
              <a:rPr lang="en-US" altLang="zh-CN" dirty="0"/>
              <a:t>Literal set {a, b, c} and set-builder {</a:t>
            </a:r>
            <a:r>
              <a:rPr lang="en-US" altLang="zh-CN" i="1" dirty="0"/>
              <a:t>x </a:t>
            </a:r>
            <a:r>
              <a:rPr lang="en-US" altLang="zh-CN" dirty="0"/>
              <a:t>| </a:t>
            </a:r>
            <a:r>
              <a:rPr lang="en-US" altLang="zh-CN" i="1" dirty="0"/>
              <a:t>P</a:t>
            </a:r>
            <a:r>
              <a:rPr lang="en-US" altLang="zh-CN" dirty="0"/>
              <a:t>(</a:t>
            </a:r>
            <a:r>
              <a:rPr lang="en-US" altLang="zh-CN" i="1" dirty="0"/>
              <a:t>x</a:t>
            </a:r>
            <a:r>
              <a:rPr lang="en-US" altLang="zh-CN" dirty="0"/>
              <a:t>)}.</a:t>
            </a:r>
          </a:p>
          <a:p>
            <a:pPr algn="just" eaLnBrk="1" hangingPunct="1"/>
            <a:r>
              <a:rPr lang="en-US" altLang="zh-CN" dirty="0">
                <a:sym typeface="Symbol" panose="05050102010706020507" pitchFamily="18" charset="2"/>
              </a:rPr>
              <a:t> relational operator, and the empty set .</a:t>
            </a:r>
            <a:endParaRPr lang="en-US" altLang="zh-CN" dirty="0"/>
          </a:p>
          <a:p>
            <a:pPr algn="just" eaLnBrk="1" hangingPunct="1"/>
            <a:r>
              <a:rPr lang="en-US" altLang="zh-CN" dirty="0"/>
              <a:t>Set relations =, </a:t>
            </a:r>
            <a:r>
              <a:rPr lang="en-US" altLang="zh-CN" dirty="0">
                <a:sym typeface="Symbol" panose="05050102010706020507" pitchFamily="18" charset="2"/>
              </a:rPr>
              <a:t>, , , , , etc.</a:t>
            </a:r>
            <a:endParaRPr lang="en-US" altLang="zh-CN" i="1" dirty="0"/>
          </a:p>
          <a:p>
            <a:pPr eaLnBrk="1" hangingPunct="1"/>
            <a:r>
              <a:rPr lang="en-US" altLang="zh-CN" dirty="0"/>
              <a:t>Venn diagrams.</a:t>
            </a:r>
          </a:p>
          <a:p>
            <a:pPr algn="just" eaLnBrk="1" hangingPunct="1"/>
            <a:r>
              <a:rPr lang="en-US" altLang="zh-CN" dirty="0"/>
              <a:t>Cardinality |</a:t>
            </a:r>
            <a:r>
              <a:rPr lang="en-US" altLang="zh-CN" i="1" dirty="0"/>
              <a:t>S</a:t>
            </a:r>
            <a:r>
              <a:rPr lang="en-US" altLang="zh-CN" dirty="0"/>
              <a:t>| and infinite sets </a:t>
            </a:r>
            <a:r>
              <a:rPr lang="en-US" altLang="zh-CN" b="1" dirty="0"/>
              <a:t>N</a:t>
            </a:r>
            <a:r>
              <a:rPr lang="en-US" altLang="zh-CN" dirty="0"/>
              <a:t>, </a:t>
            </a:r>
            <a:r>
              <a:rPr lang="en-US" altLang="zh-CN" b="1" dirty="0"/>
              <a:t>Z</a:t>
            </a:r>
            <a:r>
              <a:rPr lang="en-US" altLang="zh-CN" dirty="0"/>
              <a:t>, </a:t>
            </a:r>
            <a:r>
              <a:rPr lang="en-US" altLang="zh-CN" b="1" dirty="0"/>
              <a:t>R</a:t>
            </a:r>
            <a:r>
              <a:rPr lang="en-US" altLang="zh-CN" dirty="0"/>
              <a:t>.</a:t>
            </a:r>
          </a:p>
          <a:p>
            <a:pPr algn="just" eaLnBrk="1" hangingPunct="1"/>
            <a:r>
              <a:rPr lang="en-US" altLang="zh-CN" dirty="0"/>
              <a:t>Power sets P(</a:t>
            </a:r>
            <a:r>
              <a:rPr lang="en-US" altLang="zh-CN" i="1" dirty="0"/>
              <a:t>S</a:t>
            </a:r>
            <a:r>
              <a:rPr lang="en-US" altLang="zh-CN" dirty="0"/>
              <a:t>).</a:t>
            </a:r>
          </a:p>
        </p:txBody>
      </p:sp>
      <p:sp>
        <p:nvSpPr>
          <p:cNvPr id="2" name="灯片编号占位符 1">
            <a:extLst>
              <a:ext uri="{FF2B5EF4-FFF2-40B4-BE49-F238E27FC236}">
                <a16:creationId xmlns:a16="http://schemas.microsoft.com/office/drawing/2014/main" id="{2C66174F-5053-4F2D-A94F-3BD4131EE8D3}"/>
              </a:ext>
            </a:extLst>
          </p:cNvPr>
          <p:cNvSpPr>
            <a:spLocks noGrp="1"/>
          </p:cNvSpPr>
          <p:nvPr>
            <p:ph type="sldNum" sz="quarter" idx="12"/>
          </p:nvPr>
        </p:nvSpPr>
        <p:spPr/>
        <p:txBody>
          <a:bodyPr/>
          <a:lstStyle/>
          <a:p>
            <a:fld id="{95D10F2E-2536-4355-9232-8FA25989555F}" type="slidenum">
              <a:rPr lang="en-US" altLang="zh-CN" smtClean="0"/>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8884BAD4-6A39-4805-A74A-2E6B2FBFD728}"/>
              </a:ext>
            </a:extLst>
          </p:cNvPr>
          <p:cNvSpPr>
            <a:spLocks noGrp="1" noChangeArrowheads="1"/>
          </p:cNvSpPr>
          <p:nvPr>
            <p:ph type="title"/>
          </p:nvPr>
        </p:nvSpPr>
        <p:spPr/>
        <p:txBody>
          <a:bodyPr/>
          <a:lstStyle/>
          <a:p>
            <a:pPr eaLnBrk="1" hangingPunct="1"/>
            <a:r>
              <a:rPr lang="en-US" altLang="zh-CN" b="1" dirty="0"/>
              <a:t>Ordered </a:t>
            </a:r>
            <a:r>
              <a:rPr lang="en-US" altLang="zh-CN" b="1" i="1" dirty="0"/>
              <a:t>n</a:t>
            </a:r>
            <a:r>
              <a:rPr lang="en-US" altLang="zh-CN" b="1" dirty="0"/>
              <a:t>-tuples </a:t>
            </a:r>
            <a:r>
              <a:rPr lang="zh-CN" altLang="en-US" b="1" dirty="0">
                <a:latin typeface="微软雅黑" panose="020B0503020204020204" pitchFamily="34" charset="-122"/>
                <a:ea typeface="微软雅黑" panose="020B0503020204020204" pitchFamily="34" charset="-122"/>
              </a:rPr>
              <a:t>有序</a:t>
            </a:r>
            <a:r>
              <a:rPr lang="en-US" altLang="zh-CN" b="1" dirty="0">
                <a:latin typeface="微软雅黑" panose="020B0503020204020204" pitchFamily="34" charset="-122"/>
                <a:ea typeface="微软雅黑" panose="020B0503020204020204" pitchFamily="34" charset="-122"/>
              </a:rPr>
              <a:t>n</a:t>
            </a:r>
            <a:r>
              <a:rPr lang="zh-CN" altLang="en-US" b="1" dirty="0">
                <a:latin typeface="微软雅黑" panose="020B0503020204020204" pitchFamily="34" charset="-122"/>
                <a:ea typeface="微软雅黑" panose="020B0503020204020204" pitchFamily="34" charset="-122"/>
              </a:rPr>
              <a:t>元组</a:t>
            </a:r>
          </a:p>
        </p:txBody>
      </p:sp>
      <p:sp>
        <p:nvSpPr>
          <p:cNvPr id="44035" name="Rectangle 3">
            <a:extLst>
              <a:ext uri="{FF2B5EF4-FFF2-40B4-BE49-F238E27FC236}">
                <a16:creationId xmlns:a16="http://schemas.microsoft.com/office/drawing/2014/main" id="{C01628C9-A3C1-466F-BFC2-CD7B192DA9BB}"/>
              </a:ext>
            </a:extLst>
          </p:cNvPr>
          <p:cNvSpPr>
            <a:spLocks noGrp="1" noChangeArrowheads="1"/>
          </p:cNvSpPr>
          <p:nvPr>
            <p:ph type="body" idx="1"/>
          </p:nvPr>
        </p:nvSpPr>
        <p:spPr>
          <a:xfrm>
            <a:off x="323528" y="1429170"/>
            <a:ext cx="7772400" cy="4819674"/>
          </a:xfrm>
        </p:spPr>
        <p:txBody>
          <a:bodyPr/>
          <a:lstStyle/>
          <a:p>
            <a:pPr eaLnBrk="1" hangingPunct="1"/>
            <a:r>
              <a:rPr lang="en-US" altLang="zh-CN" dirty="0"/>
              <a:t>These are like sets, except that duplicates matter, and the order makes a difference.        Ordered pairs </a:t>
            </a:r>
            <a:r>
              <a:rPr lang="zh-CN" altLang="en-US" dirty="0">
                <a:latin typeface="微软雅黑" panose="020B0503020204020204" pitchFamily="34" charset="-122"/>
                <a:ea typeface="微软雅黑" panose="020B0503020204020204" pitchFamily="34" charset="-122"/>
              </a:rPr>
              <a:t>序偶</a:t>
            </a:r>
          </a:p>
          <a:p>
            <a:pPr eaLnBrk="1" hangingPunct="1"/>
            <a:r>
              <a:rPr lang="en-US" altLang="zh-CN" dirty="0"/>
              <a:t>For </a:t>
            </a:r>
            <a:r>
              <a:rPr lang="en-US" altLang="zh-CN" i="1" dirty="0" err="1"/>
              <a:t>n</a:t>
            </a:r>
            <a:r>
              <a:rPr lang="en-US" altLang="zh-CN" dirty="0" err="1">
                <a:sym typeface="Symbol" panose="05050102010706020507" pitchFamily="18" charset="2"/>
              </a:rPr>
              <a:t></a:t>
            </a:r>
            <a:r>
              <a:rPr lang="en-US" altLang="zh-CN" b="1" dirty="0" err="1">
                <a:sym typeface="Symbol" panose="05050102010706020507" pitchFamily="18" charset="2"/>
              </a:rPr>
              <a:t>N</a:t>
            </a:r>
            <a:r>
              <a:rPr lang="en-US" altLang="zh-CN" dirty="0">
                <a:sym typeface="Symbol" panose="05050102010706020507" pitchFamily="18" charset="2"/>
              </a:rPr>
              <a:t>, a</a:t>
            </a:r>
            <a:r>
              <a:rPr lang="en-US" altLang="zh-CN" dirty="0"/>
              <a:t>n </a:t>
            </a:r>
            <a:r>
              <a:rPr lang="en-US" altLang="zh-CN" i="1" dirty="0"/>
              <a:t>ordered n-tuple</a:t>
            </a:r>
            <a:r>
              <a:rPr lang="en-US" altLang="zh-CN" dirty="0"/>
              <a:t> or a </a:t>
            </a:r>
            <a:r>
              <a:rPr lang="en-US" altLang="zh-CN" i="1" dirty="0"/>
              <a:t>sequence</a:t>
            </a:r>
            <a:r>
              <a:rPr lang="en-US" altLang="zh-CN" dirty="0"/>
              <a:t> or </a:t>
            </a:r>
            <a:r>
              <a:rPr lang="en-US" altLang="zh-CN" i="1" dirty="0"/>
              <a:t>list</a:t>
            </a:r>
            <a:r>
              <a:rPr lang="en-US" altLang="zh-CN" dirty="0"/>
              <a:t> </a:t>
            </a:r>
            <a:r>
              <a:rPr lang="en-US" altLang="zh-CN" i="1" dirty="0"/>
              <a:t>of</a:t>
            </a:r>
            <a:r>
              <a:rPr lang="en-US" altLang="zh-CN" dirty="0"/>
              <a:t> </a:t>
            </a:r>
            <a:r>
              <a:rPr lang="en-US" altLang="zh-CN" i="1" dirty="0"/>
              <a:t>length n</a:t>
            </a:r>
            <a:r>
              <a:rPr lang="en-US" altLang="zh-CN" dirty="0"/>
              <a:t> is written (</a:t>
            </a:r>
            <a:r>
              <a:rPr lang="en-US" altLang="zh-CN" i="1" dirty="0"/>
              <a:t>a</a:t>
            </a:r>
            <a:r>
              <a:rPr lang="en-US" altLang="zh-CN" baseline="-25000" dirty="0"/>
              <a:t>1</a:t>
            </a:r>
            <a:r>
              <a:rPr lang="en-US" altLang="zh-CN" dirty="0"/>
              <a:t>, </a:t>
            </a:r>
            <a:r>
              <a:rPr lang="en-US" altLang="zh-CN" i="1" dirty="0"/>
              <a:t>a</a:t>
            </a:r>
            <a:r>
              <a:rPr lang="en-US" altLang="zh-CN" baseline="-25000" dirty="0"/>
              <a:t>2</a:t>
            </a:r>
            <a:r>
              <a:rPr lang="en-US" altLang="zh-CN" dirty="0"/>
              <a:t>, </a:t>
            </a:r>
            <a:r>
              <a:rPr lang="en-US" altLang="zh-CN" dirty="0">
                <a:latin typeface="Times New Roman" panose="02020603050405020304" pitchFamily="18" charset="0"/>
              </a:rPr>
              <a:t>…</a:t>
            </a:r>
            <a:r>
              <a:rPr lang="en-US" altLang="zh-CN" dirty="0"/>
              <a:t>, </a:t>
            </a:r>
            <a:r>
              <a:rPr lang="en-US" altLang="zh-CN" i="1" dirty="0"/>
              <a:t>a</a:t>
            </a:r>
            <a:r>
              <a:rPr lang="en-US" altLang="zh-CN" i="1" baseline="-25000" dirty="0"/>
              <a:t>n</a:t>
            </a:r>
            <a:r>
              <a:rPr lang="en-US" altLang="zh-CN" dirty="0"/>
              <a:t>). Its </a:t>
            </a:r>
            <a:r>
              <a:rPr lang="en-US" altLang="zh-CN" i="1" dirty="0"/>
              <a:t>first</a:t>
            </a:r>
            <a:r>
              <a:rPr lang="en-US" altLang="zh-CN" dirty="0"/>
              <a:t> element is </a:t>
            </a:r>
            <a:r>
              <a:rPr lang="en-US" altLang="zh-CN" i="1" dirty="0"/>
              <a:t>a</a:t>
            </a:r>
            <a:r>
              <a:rPr lang="en-US" altLang="zh-CN" baseline="-25000" dirty="0"/>
              <a:t>1</a:t>
            </a:r>
            <a:r>
              <a:rPr lang="en-US" altLang="zh-CN" dirty="0"/>
              <a:t>, </a:t>
            </a:r>
            <a:r>
              <a:rPr lang="en-US" altLang="zh-CN" i="1" dirty="0"/>
              <a:t>etc.</a:t>
            </a:r>
          </a:p>
          <a:p>
            <a:pPr eaLnBrk="1" hangingPunct="1"/>
            <a:r>
              <a:rPr lang="en-US" altLang="zh-CN" dirty="0">
                <a:solidFill>
                  <a:schemeClr val="accent2"/>
                </a:solidFill>
              </a:rPr>
              <a:t>Note that (1, 2) </a:t>
            </a:r>
            <a:r>
              <a:rPr lang="en-US" altLang="zh-CN" dirty="0">
                <a:solidFill>
                  <a:schemeClr val="accent2"/>
                </a:solidFill>
                <a:sym typeface="Symbol" panose="05050102010706020507" pitchFamily="18" charset="2"/>
              </a:rPr>
              <a:t> (2, 1)  (2, 1, 1).</a:t>
            </a:r>
            <a:endParaRPr lang="en-US" altLang="zh-CN" i="1" dirty="0">
              <a:solidFill>
                <a:schemeClr val="accent2"/>
              </a:solidFill>
            </a:endParaRPr>
          </a:p>
          <a:p>
            <a:pPr eaLnBrk="1" hangingPunct="1"/>
            <a:r>
              <a:rPr lang="en-US" altLang="zh-CN" dirty="0"/>
              <a:t>Empty sequence, singlets, pairs, triples, quadruples, quin</a:t>
            </a:r>
            <a:r>
              <a:rPr lang="en-US" altLang="zh-CN" u="sng" dirty="0"/>
              <a:t>tuples</a:t>
            </a:r>
            <a:r>
              <a:rPr lang="en-US" altLang="zh-CN" dirty="0"/>
              <a:t>, </a:t>
            </a:r>
            <a:r>
              <a:rPr lang="en-US" altLang="zh-CN" dirty="0">
                <a:latin typeface="Times New Roman" panose="02020603050405020304" pitchFamily="18" charset="0"/>
              </a:rPr>
              <a:t>…</a:t>
            </a:r>
            <a:r>
              <a:rPr lang="en-US" altLang="zh-CN" dirty="0"/>
              <a:t>,  </a:t>
            </a:r>
            <a:r>
              <a:rPr lang="en-US" altLang="zh-CN" i="1" dirty="0"/>
              <a:t>n</a:t>
            </a:r>
            <a:r>
              <a:rPr lang="en-US" altLang="zh-CN" dirty="0"/>
              <a:t>-tuples.</a:t>
            </a:r>
            <a:endParaRPr lang="en-US" altLang="zh-CN" i="1" dirty="0"/>
          </a:p>
        </p:txBody>
      </p:sp>
      <p:sp>
        <p:nvSpPr>
          <p:cNvPr id="44036" name="Text Box 4">
            <a:extLst>
              <a:ext uri="{FF2B5EF4-FFF2-40B4-BE49-F238E27FC236}">
                <a16:creationId xmlns:a16="http://schemas.microsoft.com/office/drawing/2014/main" id="{300B4DA7-2975-4A83-9CB8-8B62A74AF3B2}"/>
              </a:ext>
            </a:extLst>
          </p:cNvPr>
          <p:cNvSpPr txBox="1">
            <a:spLocks noChangeArrowheads="1"/>
          </p:cNvSpPr>
          <p:nvPr/>
        </p:nvSpPr>
        <p:spPr bwMode="auto">
          <a:xfrm>
            <a:off x="7272337" y="4221088"/>
            <a:ext cx="1871663" cy="860425"/>
          </a:xfrm>
          <a:prstGeom prst="rect">
            <a:avLst/>
          </a:prstGeom>
          <a:solidFill>
            <a:srgbClr val="FFFFCC"/>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dirty="0">
                <a:latin typeface="Times New Roman" panose="02020603050405020304" pitchFamily="18" charset="0"/>
              </a:rPr>
              <a:t>Contrast with</a:t>
            </a:r>
            <a:br>
              <a:rPr lang="en-US" altLang="zh-CN" sz="2400" dirty="0">
                <a:latin typeface="Times New Roman" panose="02020603050405020304" pitchFamily="18" charset="0"/>
              </a:rPr>
            </a:br>
            <a:r>
              <a:rPr lang="en-US" altLang="zh-CN" sz="2400" dirty="0">
                <a:latin typeface="Times New Roman" panose="02020603050405020304" pitchFamily="18" charset="0"/>
              </a:rPr>
              <a:t>sets’ {} </a:t>
            </a:r>
          </a:p>
        </p:txBody>
      </p:sp>
      <p:sp>
        <p:nvSpPr>
          <p:cNvPr id="44037" name="Line 5">
            <a:extLst>
              <a:ext uri="{FF2B5EF4-FFF2-40B4-BE49-F238E27FC236}">
                <a16:creationId xmlns:a16="http://schemas.microsoft.com/office/drawing/2014/main" id="{CB697A11-924F-48E7-A3C9-C4D1E9B327A8}"/>
              </a:ext>
            </a:extLst>
          </p:cNvPr>
          <p:cNvSpPr>
            <a:spLocks noChangeShapeType="1"/>
          </p:cNvSpPr>
          <p:nvPr/>
        </p:nvSpPr>
        <p:spPr bwMode="auto">
          <a:xfrm flipH="1">
            <a:off x="6804248" y="486916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灯片编号占位符 1">
            <a:extLst>
              <a:ext uri="{FF2B5EF4-FFF2-40B4-BE49-F238E27FC236}">
                <a16:creationId xmlns:a16="http://schemas.microsoft.com/office/drawing/2014/main" id="{211C493A-87E8-4593-A187-92239F05C494}"/>
              </a:ext>
            </a:extLst>
          </p:cNvPr>
          <p:cNvSpPr>
            <a:spLocks noGrp="1"/>
          </p:cNvSpPr>
          <p:nvPr>
            <p:ph type="sldNum" sz="quarter" idx="12"/>
          </p:nvPr>
        </p:nvSpPr>
        <p:spPr/>
        <p:txBody>
          <a:bodyPr/>
          <a:lstStyle/>
          <a:p>
            <a:fld id="{95D10F2E-2536-4355-9232-8FA25989555F}" type="slidenum">
              <a:rPr lang="en-US" altLang="zh-CN" smtClean="0"/>
              <a:pPr/>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8B495A6-60AB-4418-A22E-27A20D04E8A4}"/>
              </a:ext>
            </a:extLst>
          </p:cNvPr>
          <p:cNvSpPr>
            <a:spLocks noGrp="1" noChangeArrowheads="1"/>
          </p:cNvSpPr>
          <p:nvPr>
            <p:ph type="title"/>
          </p:nvPr>
        </p:nvSpPr>
        <p:spPr/>
        <p:txBody>
          <a:bodyPr/>
          <a:lstStyle/>
          <a:p>
            <a:pPr eaLnBrk="1" hangingPunct="1"/>
            <a:r>
              <a:rPr lang="en-US" altLang="zh-CN" sz="4000" b="1" dirty="0"/>
              <a:t>Cartesian Products of Sets</a:t>
            </a:r>
            <a:br>
              <a:rPr lang="en-US" altLang="zh-CN" sz="4000" dirty="0"/>
            </a:br>
            <a:r>
              <a:rPr lang="zh-CN" altLang="en-US" sz="4000" b="1" dirty="0">
                <a:latin typeface="微软雅黑" panose="020B0503020204020204" pitchFamily="34" charset="-122"/>
                <a:ea typeface="微软雅黑" panose="020B0503020204020204" pitchFamily="34" charset="-122"/>
              </a:rPr>
              <a:t>笛卡尔集</a:t>
            </a:r>
          </a:p>
        </p:txBody>
      </p:sp>
      <p:sp>
        <p:nvSpPr>
          <p:cNvPr id="46083" name="Rectangle 3">
            <a:extLst>
              <a:ext uri="{FF2B5EF4-FFF2-40B4-BE49-F238E27FC236}">
                <a16:creationId xmlns:a16="http://schemas.microsoft.com/office/drawing/2014/main" id="{45CC6F3A-43B1-4D96-87B6-1491926959BA}"/>
              </a:ext>
            </a:extLst>
          </p:cNvPr>
          <p:cNvSpPr>
            <a:spLocks noGrp="1" noChangeArrowheads="1"/>
          </p:cNvSpPr>
          <p:nvPr>
            <p:ph type="body" idx="1"/>
          </p:nvPr>
        </p:nvSpPr>
        <p:spPr>
          <a:xfrm>
            <a:off x="107504" y="1573436"/>
            <a:ext cx="8229600" cy="4525963"/>
          </a:xfrm>
        </p:spPr>
        <p:txBody>
          <a:bodyPr/>
          <a:lstStyle/>
          <a:p>
            <a:pPr eaLnBrk="1" hangingPunct="1"/>
            <a:r>
              <a:rPr lang="en-US" altLang="zh-CN" dirty="0"/>
              <a:t>For sets </a:t>
            </a:r>
            <a:r>
              <a:rPr lang="en-US" altLang="zh-CN" i="1" dirty="0"/>
              <a:t>A</a:t>
            </a:r>
            <a:r>
              <a:rPr lang="en-US" altLang="zh-CN" dirty="0"/>
              <a:t>, </a:t>
            </a:r>
            <a:r>
              <a:rPr lang="en-US" altLang="zh-CN" i="1" dirty="0"/>
              <a:t>B</a:t>
            </a:r>
            <a:r>
              <a:rPr lang="en-US" altLang="zh-CN" dirty="0"/>
              <a:t>, their </a:t>
            </a:r>
            <a:r>
              <a:rPr lang="en-US" altLang="zh-CN" i="1" dirty="0"/>
              <a:t>Cartesian product</a:t>
            </a:r>
            <a:br>
              <a:rPr lang="en-US" altLang="zh-CN" i="1" dirty="0"/>
            </a:b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 </a:t>
            </a:r>
            <a:r>
              <a:rPr lang="en-US" altLang="zh-CN" dirty="0">
                <a:solidFill>
                  <a:srgbClr val="FF0000"/>
                </a:solidFill>
              </a:rPr>
              <a: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b</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a</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b</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B</a:t>
            </a:r>
            <a:r>
              <a:rPr lang="en-US" altLang="zh-CN" i="1" dirty="0">
                <a:solidFill>
                  <a:srgbClr val="FF0000"/>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dirty="0">
                <a:sym typeface="Symbol" panose="05050102010706020507" pitchFamily="18" charset="2"/>
              </a:rPr>
              <a:t>.</a:t>
            </a:r>
          </a:p>
          <a:p>
            <a:pPr eaLnBrk="1" hangingPunct="1"/>
            <a:r>
              <a:rPr lang="en-US" altLang="zh-CN" i="1" dirty="0">
                <a:solidFill>
                  <a:schemeClr val="accent2"/>
                </a:solidFill>
                <a:sym typeface="Symbol" panose="05050102010706020507" pitchFamily="18" charset="2"/>
              </a:rPr>
              <a:t>E.g.</a:t>
            </a:r>
            <a:r>
              <a:rPr lang="en-US" altLang="zh-CN" dirty="0">
                <a:solidFill>
                  <a:schemeClr val="accent2"/>
                </a:solidFill>
                <a:sym typeface="Symbol" panose="05050102010706020507" pitchFamily="18" charset="2"/>
              </a:rPr>
              <a:t> {</a:t>
            </a:r>
            <a:r>
              <a:rPr lang="en-US" altLang="zh-CN" dirty="0" err="1">
                <a:solidFill>
                  <a:schemeClr val="accent2"/>
                </a:solidFill>
                <a:sym typeface="Symbol" panose="05050102010706020507" pitchFamily="18" charset="2"/>
              </a:rPr>
              <a:t>a,b</a:t>
            </a:r>
            <a:r>
              <a:rPr lang="en-US" altLang="zh-CN" dirty="0">
                <a:solidFill>
                  <a:schemeClr val="accent2"/>
                </a:solidFill>
                <a:sym typeface="Symbol" panose="05050102010706020507" pitchFamily="18" charset="2"/>
              </a:rPr>
              <a:t>}{1,2} = {(a,1),(a,2),(b,1),(b,2)}</a:t>
            </a:r>
          </a:p>
          <a:p>
            <a:pPr eaLnBrk="1" hangingPunct="1"/>
            <a:r>
              <a:rPr lang="en-US" altLang="zh-CN" dirty="0">
                <a:sym typeface="Symbol" panose="05050102010706020507" pitchFamily="18" charset="2"/>
              </a:rPr>
              <a:t>Note that for finite </a:t>
            </a:r>
            <a:r>
              <a:rPr lang="en-US" altLang="zh-CN" i="1" dirty="0">
                <a:sym typeface="Symbol" panose="05050102010706020507" pitchFamily="18" charset="2"/>
              </a:rPr>
              <a:t>A</a:t>
            </a:r>
            <a:r>
              <a:rPr lang="en-US" altLang="zh-CN" dirty="0">
                <a:sym typeface="Symbol" panose="05050102010706020507" pitchFamily="18" charset="2"/>
              </a:rPr>
              <a:t>, </a:t>
            </a:r>
            <a:r>
              <a:rPr lang="en-US" altLang="zh-CN" i="1" dirty="0">
                <a:sym typeface="Symbol" panose="05050102010706020507" pitchFamily="18" charset="2"/>
              </a:rPr>
              <a:t>B</a:t>
            </a: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B</a:t>
            </a:r>
            <a:r>
              <a:rPr lang="en-US" altLang="zh-CN" dirty="0">
                <a:solidFill>
                  <a:srgbClr val="FF0000"/>
                </a:solidFill>
                <a:sym typeface="Symbol" panose="05050102010706020507" pitchFamily="18" charset="2"/>
              </a:rPr>
              <a:t>|</a:t>
            </a:r>
            <a:r>
              <a:rPr lang="en-US" altLang="zh-CN" dirty="0">
                <a:sym typeface="Symbol" panose="05050102010706020507" pitchFamily="18" charset="2"/>
              </a:rPr>
              <a:t>.</a:t>
            </a:r>
          </a:p>
          <a:p>
            <a:pPr eaLnBrk="1" hangingPunct="1"/>
            <a:r>
              <a:rPr lang="en-US" altLang="zh-CN" dirty="0">
                <a:sym typeface="Symbol" panose="05050102010706020507" pitchFamily="18" charset="2"/>
              </a:rPr>
              <a:t>Note that the Cartesian product is </a:t>
            </a:r>
            <a:r>
              <a:rPr lang="en-US" altLang="zh-CN" i="1" dirty="0">
                <a:sym typeface="Symbol" panose="05050102010706020507" pitchFamily="18" charset="2"/>
              </a:rPr>
              <a:t>not</a:t>
            </a:r>
            <a:r>
              <a:rPr lang="en-US" altLang="zh-CN" dirty="0">
                <a:sym typeface="Symbol" panose="05050102010706020507" pitchFamily="18" charset="2"/>
              </a:rPr>
              <a:t> commutative: </a:t>
            </a:r>
            <a:r>
              <a:rPr lang="en-US" altLang="zh-CN" i="1" dirty="0">
                <a:sym typeface="Symbol" panose="05050102010706020507" pitchFamily="18" charset="2"/>
              </a:rPr>
              <a:t>i.e.</a:t>
            </a: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AB</a:t>
            </a:r>
            <a:r>
              <a:rPr lang="en-US" altLang="zh-CN" dirty="0">
                <a:solidFill>
                  <a:srgbClr val="FF0000"/>
                </a:solidFill>
                <a:sym typeface="Symbol" panose="05050102010706020507" pitchFamily="18" charset="2"/>
              </a:rPr>
              <a:t>: </a:t>
            </a: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B=B</a:t>
            </a:r>
            <a:r>
              <a:rPr lang="en-US" altLang="zh-CN" dirty="0">
                <a:solidFill>
                  <a:srgbClr val="FF0000"/>
                </a:solidFill>
                <a:sym typeface="Symbol" panose="05050102010706020507" pitchFamily="18" charset="2"/>
              </a:rPr>
              <a:t></a:t>
            </a:r>
            <a:r>
              <a:rPr lang="en-US" altLang="zh-CN" i="1" dirty="0">
                <a:solidFill>
                  <a:srgbClr val="FF0000"/>
                </a:solidFill>
              </a:rPr>
              <a:t>A</a:t>
            </a:r>
            <a:r>
              <a:rPr lang="en-US" altLang="zh-CN" dirty="0">
                <a:sym typeface="Symbol" panose="05050102010706020507" pitchFamily="18" charset="2"/>
              </a:rPr>
              <a:t>.</a:t>
            </a:r>
          </a:p>
          <a:p>
            <a:pPr eaLnBrk="1" hangingPunct="1"/>
            <a:r>
              <a:rPr lang="en-US" altLang="zh-CN" dirty="0">
                <a:sym typeface="Symbol" panose="05050102010706020507" pitchFamily="18" charset="2"/>
              </a:rPr>
              <a:t>Extends to </a:t>
            </a: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  </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 </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p>
        </p:txBody>
      </p:sp>
      <p:sp>
        <p:nvSpPr>
          <p:cNvPr id="46084" name="Text Box 4">
            <a:extLst>
              <a:ext uri="{FF2B5EF4-FFF2-40B4-BE49-F238E27FC236}">
                <a16:creationId xmlns:a16="http://schemas.microsoft.com/office/drawing/2014/main" id="{947F30E3-D35E-4F3F-93CA-7DF379D0ACEE}"/>
              </a:ext>
            </a:extLst>
          </p:cNvPr>
          <p:cNvSpPr txBox="1">
            <a:spLocks noChangeArrowheads="1"/>
          </p:cNvSpPr>
          <p:nvPr/>
        </p:nvSpPr>
        <p:spPr bwMode="auto">
          <a:xfrm>
            <a:off x="7311514" y="5885309"/>
            <a:ext cx="1857375" cy="739775"/>
          </a:xfrm>
          <a:prstGeom prst="rect">
            <a:avLst/>
          </a:prstGeom>
          <a:solidFill>
            <a:srgbClr val="FFFFCC"/>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000" dirty="0">
                <a:latin typeface="Times New Roman" panose="02020603050405020304" pitchFamily="18" charset="0"/>
              </a:rPr>
              <a:t>René Descartes </a:t>
            </a:r>
            <a:br>
              <a:rPr lang="en-US" altLang="zh-CN" sz="2000" dirty="0">
                <a:latin typeface="Times New Roman" panose="02020603050405020304" pitchFamily="18" charset="0"/>
              </a:rPr>
            </a:br>
            <a:r>
              <a:rPr lang="en-US" altLang="zh-CN" sz="2000" dirty="0">
                <a:latin typeface="Times New Roman" panose="02020603050405020304" pitchFamily="18" charset="0"/>
              </a:rPr>
              <a:t>(1596-1650) </a:t>
            </a:r>
          </a:p>
        </p:txBody>
      </p:sp>
      <p:pic>
        <p:nvPicPr>
          <p:cNvPr id="46085" name="Picture 5" descr="descartes">
            <a:extLst>
              <a:ext uri="{FF2B5EF4-FFF2-40B4-BE49-F238E27FC236}">
                <a16:creationId xmlns:a16="http://schemas.microsoft.com/office/drawing/2014/main" id="{8D666546-A3C5-47AD-8608-9B1A92C9F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001" y="3730960"/>
            <a:ext cx="1676400" cy="2076450"/>
          </a:xfrm>
          <a:prstGeom prst="rect">
            <a:avLst/>
          </a:prstGeom>
          <a:noFill/>
          <a:ln w="28575">
            <a:solidFill>
              <a:srgbClr val="99FF66"/>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9D559C7D-2860-494D-9862-C006498B8C0B}"/>
              </a:ext>
            </a:extLst>
          </p:cNvPr>
          <p:cNvSpPr>
            <a:spLocks noGrp="1"/>
          </p:cNvSpPr>
          <p:nvPr>
            <p:ph type="sldNum" sz="quarter" idx="12"/>
          </p:nvPr>
        </p:nvSpPr>
        <p:spPr/>
        <p:txBody>
          <a:bodyPr/>
          <a:lstStyle/>
          <a:p>
            <a:fld id="{95D10F2E-2536-4355-9232-8FA25989555F}" type="slidenum">
              <a:rPr lang="en-US" altLang="zh-CN" smtClean="0"/>
              <a:pPr/>
              <a:t>17</a:t>
            </a:fld>
            <a:endParaRPr lang="en-US" altLang="zh-CN"/>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464D60C-5F41-474E-B2A7-189BC3BEC892}"/>
              </a:ext>
            </a:extLst>
          </p:cNvPr>
          <p:cNvSpPr>
            <a:spLocks noGrp="1" noChangeArrowheads="1"/>
          </p:cNvSpPr>
          <p:nvPr>
            <p:ph type="title"/>
          </p:nvPr>
        </p:nvSpPr>
        <p:spPr/>
        <p:txBody>
          <a:bodyPr/>
          <a:lstStyle/>
          <a:p>
            <a:pPr eaLnBrk="1" hangingPunct="1"/>
            <a:r>
              <a:rPr lang="en-US" altLang="zh-CN" b="1" dirty="0"/>
              <a:t>Definition of relations</a:t>
            </a:r>
          </a:p>
        </p:txBody>
      </p:sp>
      <p:sp>
        <p:nvSpPr>
          <p:cNvPr id="247811" name="Rectangle 3">
            <a:extLst>
              <a:ext uri="{FF2B5EF4-FFF2-40B4-BE49-F238E27FC236}">
                <a16:creationId xmlns:a16="http://schemas.microsoft.com/office/drawing/2014/main" id="{F9A168E7-C921-4C58-A3B3-F7E0F9E3DC21}"/>
              </a:ext>
            </a:extLst>
          </p:cNvPr>
          <p:cNvSpPr>
            <a:spLocks noGrp="1" noChangeArrowheads="1"/>
          </p:cNvSpPr>
          <p:nvPr>
            <p:ph type="body" idx="1"/>
          </p:nvPr>
        </p:nvSpPr>
        <p:spPr/>
        <p:txBody>
          <a:bodyPr/>
          <a:lstStyle/>
          <a:p>
            <a:pPr eaLnBrk="1" hangingPunct="1"/>
            <a:r>
              <a:rPr lang="en-US" altLang="zh-CN" dirty="0"/>
              <a:t>Let </a:t>
            </a:r>
            <a:r>
              <a:rPr lang="en-US" altLang="zh-CN" i="1" dirty="0"/>
              <a:t>A</a:t>
            </a:r>
            <a:r>
              <a:rPr lang="en-US" altLang="zh-CN" dirty="0"/>
              <a:t> and </a:t>
            </a:r>
            <a:r>
              <a:rPr lang="en-US" altLang="zh-CN" i="1" dirty="0"/>
              <a:t>B</a:t>
            </a:r>
            <a:r>
              <a:rPr lang="en-US" altLang="zh-CN" dirty="0"/>
              <a:t> be two sets. A </a:t>
            </a:r>
            <a:r>
              <a:rPr lang="en-US" altLang="zh-CN" i="1" dirty="0"/>
              <a:t>binary relation R from A to B</a:t>
            </a:r>
            <a:r>
              <a:rPr lang="en-US" altLang="zh-CN" dirty="0"/>
              <a:t> is a subset of </a:t>
            </a:r>
            <a:r>
              <a:rPr lang="en-US" altLang="zh-CN" i="1" dirty="0"/>
              <a:t>A</a:t>
            </a:r>
            <a:r>
              <a:rPr lang="en-US" altLang="zh-CN" dirty="0"/>
              <a:t> </a:t>
            </a:r>
            <a:r>
              <a:rPr lang="en-US" altLang="zh-CN" dirty="0">
                <a:cs typeface="Arial" panose="020B0604020202020204" pitchFamily="34" charset="0"/>
              </a:rPr>
              <a:t>× </a:t>
            </a:r>
            <a:r>
              <a:rPr lang="en-US" altLang="zh-CN" i="1" dirty="0">
                <a:cs typeface="Arial" panose="020B0604020202020204" pitchFamily="34" charset="0"/>
              </a:rPr>
              <a:t>B</a:t>
            </a:r>
            <a:r>
              <a:rPr lang="en-US" altLang="zh-CN" dirty="0">
                <a:cs typeface="Arial" panose="020B0604020202020204" pitchFamily="34" charset="0"/>
              </a:rPr>
              <a:t>.</a:t>
            </a:r>
          </a:p>
          <a:p>
            <a:pPr lvl="1" eaLnBrk="1" hangingPunct="1"/>
            <a:r>
              <a:rPr lang="en-US" altLang="zh-CN" dirty="0">
                <a:cs typeface="Arial" panose="020B0604020202020204" pitchFamily="34" charset="0"/>
              </a:rPr>
              <a:t>Note that the order of the two sets matters.</a:t>
            </a:r>
          </a:p>
          <a:p>
            <a:pPr eaLnBrk="1" hangingPunct="1"/>
            <a:r>
              <a:rPr lang="en-US" altLang="zh-CN" dirty="0">
                <a:cs typeface="Arial" panose="020B0604020202020204" pitchFamily="34" charset="0"/>
              </a:rPr>
              <a:t>More generally, let </a:t>
            </a:r>
            <a:r>
              <a:rPr lang="en-US" altLang="zh-CN" i="1" dirty="0">
                <a:cs typeface="Arial" panose="020B0604020202020204" pitchFamily="34" charset="0"/>
              </a:rPr>
              <a:t>A</a:t>
            </a:r>
            <a:r>
              <a:rPr lang="en-US" altLang="zh-CN" baseline="-25000" dirty="0">
                <a:cs typeface="Arial" panose="020B0604020202020204" pitchFamily="34" charset="0"/>
              </a:rPr>
              <a:t>1</a:t>
            </a:r>
            <a:r>
              <a:rPr lang="en-US" altLang="zh-CN" dirty="0">
                <a:cs typeface="Arial" panose="020B0604020202020204" pitchFamily="34" charset="0"/>
              </a:rPr>
              <a:t>, </a:t>
            </a:r>
            <a:r>
              <a:rPr lang="en-US" altLang="zh-CN" i="1" dirty="0">
                <a:cs typeface="Arial" panose="020B0604020202020204" pitchFamily="34" charset="0"/>
              </a:rPr>
              <a:t>A</a:t>
            </a:r>
            <a:r>
              <a:rPr lang="en-US" altLang="zh-CN" baseline="-25000" dirty="0">
                <a:cs typeface="Arial" panose="020B0604020202020204" pitchFamily="34" charset="0"/>
              </a:rPr>
              <a:t>2</a:t>
            </a:r>
            <a:r>
              <a:rPr lang="en-US" altLang="zh-CN" dirty="0">
                <a:cs typeface="Arial" panose="020B0604020202020204" pitchFamily="34" charset="0"/>
              </a:rPr>
              <a:t>, ..., </a:t>
            </a:r>
            <a:r>
              <a:rPr lang="en-US" altLang="zh-CN" i="1" dirty="0">
                <a:cs typeface="Arial" panose="020B0604020202020204" pitchFamily="34" charset="0"/>
              </a:rPr>
              <a:t>A</a:t>
            </a:r>
            <a:r>
              <a:rPr lang="en-US" altLang="zh-CN" i="1" baseline="-25000" dirty="0">
                <a:cs typeface="Arial" panose="020B0604020202020204" pitchFamily="34" charset="0"/>
              </a:rPr>
              <a:t>n</a:t>
            </a:r>
            <a:r>
              <a:rPr lang="en-US" altLang="zh-CN" dirty="0">
                <a:cs typeface="Arial" panose="020B0604020202020204" pitchFamily="34" charset="0"/>
              </a:rPr>
              <a:t> be </a:t>
            </a:r>
            <a:r>
              <a:rPr lang="en-US" altLang="zh-CN" i="1" dirty="0">
                <a:cs typeface="Arial" panose="020B0604020202020204" pitchFamily="34" charset="0"/>
              </a:rPr>
              <a:t>n</a:t>
            </a:r>
            <a:r>
              <a:rPr lang="en-US" altLang="zh-CN" dirty="0">
                <a:cs typeface="Arial" panose="020B0604020202020204" pitchFamily="34" charset="0"/>
              </a:rPr>
              <a:t> sets. An </a:t>
            </a:r>
            <a:r>
              <a:rPr lang="en-US" altLang="zh-CN" i="1" dirty="0">
                <a:cs typeface="Arial" panose="020B0604020202020204" pitchFamily="34" charset="0"/>
              </a:rPr>
              <a:t>n-</a:t>
            </a:r>
            <a:r>
              <a:rPr lang="en-US" altLang="zh-CN" i="1" dirty="0" err="1">
                <a:cs typeface="Arial" panose="020B0604020202020204" pitchFamily="34" charset="0"/>
              </a:rPr>
              <a:t>ary</a:t>
            </a:r>
            <a:r>
              <a:rPr lang="en-US" altLang="zh-CN" i="1" dirty="0">
                <a:cs typeface="Arial" panose="020B0604020202020204" pitchFamily="34" charset="0"/>
              </a:rPr>
              <a:t> relation</a:t>
            </a:r>
            <a:r>
              <a:rPr lang="en-US" altLang="zh-CN" dirty="0">
                <a:cs typeface="Arial" panose="020B0604020202020204" pitchFamily="34" charset="0"/>
              </a:rPr>
              <a:t> </a:t>
            </a:r>
            <a:r>
              <a:rPr lang="en-US" altLang="zh-CN" i="1" dirty="0">
                <a:cs typeface="Arial" panose="020B0604020202020204" pitchFamily="34" charset="0"/>
              </a:rPr>
              <a:t>R</a:t>
            </a:r>
            <a:r>
              <a:rPr lang="en-US" altLang="zh-CN" dirty="0">
                <a:cs typeface="Arial" panose="020B0604020202020204" pitchFamily="34" charset="0"/>
              </a:rPr>
              <a:t> on these sets is a subset of </a:t>
            </a:r>
            <a:r>
              <a:rPr lang="en-US" altLang="zh-CN" i="1" dirty="0">
                <a:cs typeface="Arial" panose="020B0604020202020204" pitchFamily="34" charset="0"/>
              </a:rPr>
              <a:t>A</a:t>
            </a:r>
            <a:r>
              <a:rPr lang="en-US" altLang="zh-CN" baseline="-25000" dirty="0">
                <a:cs typeface="Arial" panose="020B0604020202020204" pitchFamily="34" charset="0"/>
              </a:rPr>
              <a:t>1</a:t>
            </a:r>
            <a:r>
              <a:rPr lang="en-US" altLang="zh-CN" dirty="0">
                <a:cs typeface="Arial" panose="020B0604020202020204" pitchFamily="34" charset="0"/>
              </a:rPr>
              <a:t> × </a:t>
            </a:r>
            <a:r>
              <a:rPr lang="en-US" altLang="zh-CN" i="1" dirty="0">
                <a:cs typeface="Arial" panose="020B0604020202020204" pitchFamily="34" charset="0"/>
              </a:rPr>
              <a:t>A</a:t>
            </a:r>
            <a:r>
              <a:rPr lang="en-US" altLang="zh-CN" baseline="-25000" dirty="0">
                <a:cs typeface="Arial" panose="020B0604020202020204" pitchFamily="34" charset="0"/>
              </a:rPr>
              <a:t>2</a:t>
            </a:r>
            <a:r>
              <a:rPr lang="en-US" altLang="zh-CN" dirty="0">
                <a:cs typeface="Arial" panose="020B0604020202020204" pitchFamily="34" charset="0"/>
              </a:rPr>
              <a:t> × ... × </a:t>
            </a:r>
            <a:r>
              <a:rPr lang="en-US" altLang="zh-CN" i="1" dirty="0">
                <a:cs typeface="Arial" panose="020B0604020202020204" pitchFamily="34" charset="0"/>
              </a:rPr>
              <a:t>A</a:t>
            </a:r>
            <a:r>
              <a:rPr lang="en-US" altLang="zh-CN" i="1" baseline="-25000" dirty="0">
                <a:cs typeface="Arial" panose="020B0604020202020204" pitchFamily="34" charset="0"/>
              </a:rPr>
              <a:t>n</a:t>
            </a:r>
            <a:r>
              <a:rPr lang="en-US" altLang="zh-CN" dirty="0">
                <a:cs typeface="Arial" panose="020B0604020202020204" pitchFamily="34" charset="0"/>
              </a:rPr>
              <a:t>.</a:t>
            </a:r>
          </a:p>
          <a:p>
            <a:pPr lvl="1" eaLnBrk="1" hangingPunct="1"/>
            <a:r>
              <a:rPr lang="en-US" altLang="zh-CN" dirty="0">
                <a:cs typeface="Arial" panose="020B0604020202020204" pitchFamily="34" charset="0"/>
              </a:rPr>
              <a:t>The sets </a:t>
            </a:r>
            <a:r>
              <a:rPr lang="en-US" altLang="zh-CN" i="1" dirty="0">
                <a:cs typeface="Arial" panose="020B0604020202020204" pitchFamily="34" charset="0"/>
              </a:rPr>
              <a:t>A</a:t>
            </a:r>
            <a:r>
              <a:rPr lang="en-US" altLang="zh-CN" i="1" baseline="-25000" dirty="0">
                <a:cs typeface="Arial" panose="020B0604020202020204" pitchFamily="34" charset="0"/>
              </a:rPr>
              <a:t>i</a:t>
            </a:r>
            <a:r>
              <a:rPr lang="en-US" altLang="zh-CN" dirty="0">
                <a:cs typeface="Arial" panose="020B0604020202020204" pitchFamily="34" charset="0"/>
              </a:rPr>
              <a:t> are known as the </a:t>
            </a:r>
            <a:r>
              <a:rPr lang="en-US" altLang="zh-CN" i="1" dirty="0">
                <a:cs typeface="Arial" panose="020B0604020202020204" pitchFamily="34" charset="0"/>
              </a:rPr>
              <a:t>domains</a:t>
            </a:r>
            <a:r>
              <a:rPr lang="en-US" altLang="zh-CN" dirty="0">
                <a:cs typeface="Arial" panose="020B0604020202020204" pitchFamily="34" charset="0"/>
              </a:rPr>
              <a:t> of the relation, and </a:t>
            </a:r>
            <a:r>
              <a:rPr lang="en-US" altLang="zh-CN" i="1" dirty="0">
                <a:cs typeface="Arial" panose="020B0604020202020204" pitchFamily="34" charset="0"/>
              </a:rPr>
              <a:t>n</a:t>
            </a:r>
            <a:r>
              <a:rPr lang="en-US" altLang="zh-CN" dirty="0">
                <a:cs typeface="Arial" panose="020B0604020202020204" pitchFamily="34" charset="0"/>
              </a:rPr>
              <a:t> as its </a:t>
            </a:r>
            <a:r>
              <a:rPr lang="en-US" altLang="zh-CN" i="1" dirty="0">
                <a:cs typeface="Arial" panose="020B0604020202020204" pitchFamily="34" charset="0"/>
              </a:rPr>
              <a:t>degree</a:t>
            </a:r>
          </a:p>
          <a:p>
            <a:pPr lvl="1" eaLnBrk="1" hangingPunct="1"/>
            <a:r>
              <a:rPr lang="en-US" altLang="zh-CN" dirty="0">
                <a:cs typeface="Arial" panose="020B0604020202020204" pitchFamily="34" charset="0"/>
              </a:rPr>
              <a:t>Again, the order of the domains matters.</a:t>
            </a:r>
          </a:p>
        </p:txBody>
      </p:sp>
      <p:sp>
        <p:nvSpPr>
          <p:cNvPr id="2" name="灯片编号占位符 1">
            <a:extLst>
              <a:ext uri="{FF2B5EF4-FFF2-40B4-BE49-F238E27FC236}">
                <a16:creationId xmlns:a16="http://schemas.microsoft.com/office/drawing/2014/main" id="{F20CACAD-B473-43E6-AE45-E51C21049BC1}"/>
              </a:ext>
            </a:extLst>
          </p:cNvPr>
          <p:cNvSpPr>
            <a:spLocks noGrp="1"/>
          </p:cNvSpPr>
          <p:nvPr>
            <p:ph type="sldNum" sz="quarter" idx="12"/>
          </p:nvPr>
        </p:nvSpPr>
        <p:spPr/>
        <p:txBody>
          <a:bodyPr/>
          <a:lstStyle/>
          <a:p>
            <a:fld id="{95D10F2E-2536-4355-9232-8FA25989555F}" type="slidenum">
              <a:rPr lang="en-US" altLang="zh-CN" smtClean="0"/>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7811">
                                            <p:txEl>
                                              <p:pRg st="0" end="0"/>
                                            </p:txEl>
                                          </p:spTgt>
                                        </p:tgtEl>
                                        <p:attrNameLst>
                                          <p:attrName>style.visibility</p:attrName>
                                        </p:attrNameLst>
                                      </p:cBhvr>
                                      <p:to>
                                        <p:strVal val="visible"/>
                                      </p:to>
                                    </p:set>
                                    <p:animEffect transition="in" filter="blinds(horizontal)">
                                      <p:cBhvr>
                                        <p:cTn id="7" dur="500"/>
                                        <p:tgtEl>
                                          <p:spTgt spid="2478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1">
                                            <p:txEl>
                                              <p:pRg st="1" end="1"/>
                                            </p:txEl>
                                          </p:spTgt>
                                        </p:tgtEl>
                                        <p:attrNameLst>
                                          <p:attrName>style.visibility</p:attrName>
                                        </p:attrNameLst>
                                      </p:cBhvr>
                                      <p:to>
                                        <p:strVal val="visible"/>
                                      </p:to>
                                    </p:set>
                                    <p:animEffect transition="in" filter="blinds(horizontal)">
                                      <p:cBhvr>
                                        <p:cTn id="12" dur="500"/>
                                        <p:tgtEl>
                                          <p:spTgt spid="2478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7811">
                                            <p:txEl>
                                              <p:pRg st="2" end="2"/>
                                            </p:txEl>
                                          </p:spTgt>
                                        </p:tgtEl>
                                        <p:attrNameLst>
                                          <p:attrName>style.visibility</p:attrName>
                                        </p:attrNameLst>
                                      </p:cBhvr>
                                      <p:to>
                                        <p:strVal val="visible"/>
                                      </p:to>
                                    </p:set>
                                    <p:animEffect transition="in" filter="blinds(horizontal)">
                                      <p:cBhvr>
                                        <p:cTn id="17" dur="500"/>
                                        <p:tgtEl>
                                          <p:spTgt spid="2478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7811">
                                            <p:txEl>
                                              <p:pRg st="3" end="3"/>
                                            </p:txEl>
                                          </p:spTgt>
                                        </p:tgtEl>
                                        <p:attrNameLst>
                                          <p:attrName>style.visibility</p:attrName>
                                        </p:attrNameLst>
                                      </p:cBhvr>
                                      <p:to>
                                        <p:strVal val="visible"/>
                                      </p:to>
                                    </p:set>
                                    <p:animEffect transition="in" filter="blinds(horizontal)">
                                      <p:cBhvr>
                                        <p:cTn id="22" dur="500"/>
                                        <p:tgtEl>
                                          <p:spTgt spid="247811">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47811">
                                            <p:txEl>
                                              <p:pRg st="4" end="4"/>
                                            </p:txEl>
                                          </p:spTgt>
                                        </p:tgtEl>
                                        <p:attrNameLst>
                                          <p:attrName>style.visibility</p:attrName>
                                        </p:attrNameLst>
                                      </p:cBhvr>
                                      <p:to>
                                        <p:strVal val="visible"/>
                                      </p:to>
                                    </p:set>
                                    <p:animEffect transition="in" filter="blinds(horizontal)">
                                      <p:cBhvr>
                                        <p:cTn id="25" dur="500"/>
                                        <p:tgtEl>
                                          <p:spTgt spid="247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78A7D93-F3F8-47DD-9FB5-DA069EF8AE9A}"/>
              </a:ext>
            </a:extLst>
          </p:cNvPr>
          <p:cNvSpPr>
            <a:spLocks noGrp="1" noChangeArrowheads="1"/>
          </p:cNvSpPr>
          <p:nvPr>
            <p:ph type="title"/>
          </p:nvPr>
        </p:nvSpPr>
        <p:spPr/>
        <p:txBody>
          <a:bodyPr/>
          <a:lstStyle/>
          <a:p>
            <a:pPr eaLnBrk="1" hangingPunct="1"/>
            <a:r>
              <a:rPr lang="en-US" altLang="zh-CN" b="1" dirty="0"/>
              <a:t>Review of §2.1</a:t>
            </a:r>
          </a:p>
        </p:txBody>
      </p:sp>
      <p:sp>
        <p:nvSpPr>
          <p:cNvPr id="51203" name="Rectangle 3">
            <a:extLst>
              <a:ext uri="{FF2B5EF4-FFF2-40B4-BE49-F238E27FC236}">
                <a16:creationId xmlns:a16="http://schemas.microsoft.com/office/drawing/2014/main" id="{CD2E7F1D-10A7-44EA-9326-B456452C909C}"/>
              </a:ext>
            </a:extLst>
          </p:cNvPr>
          <p:cNvSpPr>
            <a:spLocks noGrp="1" noChangeArrowheads="1"/>
          </p:cNvSpPr>
          <p:nvPr>
            <p:ph type="body" idx="1"/>
          </p:nvPr>
        </p:nvSpPr>
        <p:spPr/>
        <p:txBody>
          <a:bodyPr/>
          <a:lstStyle/>
          <a:p>
            <a:pPr eaLnBrk="1" hangingPunct="1"/>
            <a:r>
              <a:rPr lang="en-US" altLang="zh-CN"/>
              <a:t>Sets </a:t>
            </a:r>
            <a:r>
              <a:rPr lang="en-US" altLang="zh-CN" i="1"/>
              <a:t>S</a:t>
            </a:r>
            <a:r>
              <a:rPr lang="en-US" altLang="zh-CN"/>
              <a:t>, </a:t>
            </a:r>
            <a:r>
              <a:rPr lang="en-US" altLang="zh-CN" i="1"/>
              <a:t>T</a:t>
            </a:r>
            <a:r>
              <a:rPr lang="en-US" altLang="zh-CN"/>
              <a:t>, </a:t>
            </a:r>
            <a:r>
              <a:rPr lang="en-US" altLang="zh-CN" i="1"/>
              <a:t>U</a:t>
            </a:r>
            <a:r>
              <a:rPr lang="en-US" altLang="zh-CN">
                <a:latin typeface="Times New Roman" panose="02020603050405020304" pitchFamily="18" charset="0"/>
              </a:rPr>
              <a:t>…</a:t>
            </a:r>
            <a:r>
              <a:rPr lang="en-US" altLang="zh-CN"/>
              <a:t> Special sets </a:t>
            </a:r>
            <a:r>
              <a:rPr lang="en-US" altLang="zh-CN" b="1"/>
              <a:t>N</a:t>
            </a:r>
            <a:r>
              <a:rPr lang="en-US" altLang="zh-CN"/>
              <a:t>, </a:t>
            </a:r>
            <a:r>
              <a:rPr lang="en-US" altLang="zh-CN" b="1"/>
              <a:t>Z</a:t>
            </a:r>
            <a:r>
              <a:rPr lang="en-US" altLang="zh-CN"/>
              <a:t>, </a:t>
            </a:r>
            <a:r>
              <a:rPr lang="en-US" altLang="zh-CN" b="1"/>
              <a:t>R</a:t>
            </a:r>
            <a:r>
              <a:rPr lang="en-US" altLang="zh-CN"/>
              <a:t>.</a:t>
            </a:r>
          </a:p>
          <a:p>
            <a:pPr eaLnBrk="1" hangingPunct="1"/>
            <a:r>
              <a:rPr lang="en-US" altLang="zh-CN"/>
              <a:t>Set notations {a,b,...}, {</a:t>
            </a:r>
            <a:r>
              <a:rPr lang="en-US" altLang="zh-CN" i="1"/>
              <a:t>x</a:t>
            </a:r>
            <a:r>
              <a:rPr lang="en-US" altLang="zh-CN"/>
              <a:t>|</a:t>
            </a:r>
            <a:r>
              <a:rPr lang="en-US" altLang="zh-CN" i="1"/>
              <a:t>P</a:t>
            </a:r>
            <a:r>
              <a:rPr lang="en-US" altLang="zh-CN"/>
              <a:t>(</a:t>
            </a:r>
            <a:r>
              <a:rPr lang="en-US" altLang="zh-CN" i="1"/>
              <a:t>x</a:t>
            </a:r>
            <a:r>
              <a:rPr lang="en-US" altLang="zh-CN"/>
              <a:t>)}</a:t>
            </a:r>
            <a:r>
              <a:rPr lang="en-US" altLang="zh-CN">
                <a:latin typeface="Times New Roman" panose="02020603050405020304" pitchFamily="18" charset="0"/>
              </a:rPr>
              <a:t>…</a:t>
            </a:r>
            <a:endParaRPr lang="en-US" altLang="zh-CN"/>
          </a:p>
          <a:p>
            <a:pPr eaLnBrk="1" hangingPunct="1"/>
            <a:r>
              <a:rPr lang="en-US" altLang="zh-CN"/>
              <a:t>Set relation operators </a:t>
            </a:r>
            <a:r>
              <a:rPr lang="en-US" altLang="zh-CN" i="1"/>
              <a:t>x</a:t>
            </a:r>
            <a:r>
              <a:rPr lang="en-US" altLang="zh-CN">
                <a:sym typeface="Symbol" panose="05050102010706020507" pitchFamily="18" charset="2"/>
              </a:rPr>
              <a:t></a:t>
            </a:r>
            <a:r>
              <a:rPr lang="en-US" altLang="zh-CN" i="1">
                <a:sym typeface="Symbol" panose="05050102010706020507" pitchFamily="18" charset="2"/>
              </a:rPr>
              <a:t>S</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(These form propositions.)</a:t>
            </a:r>
          </a:p>
          <a:p>
            <a:pPr eaLnBrk="1" hangingPunct="1"/>
            <a:r>
              <a:rPr lang="en-US" altLang="zh-CN">
                <a:sym typeface="Symbol" panose="05050102010706020507" pitchFamily="18" charset="2"/>
              </a:rPr>
              <a:t>Finite vs. infinite sets.</a:t>
            </a:r>
          </a:p>
          <a:p>
            <a:pPr eaLnBrk="1" hangingPunct="1"/>
            <a:r>
              <a:rPr lang="en-US" altLang="zh-CN">
                <a:sym typeface="Symbol" panose="05050102010706020507" pitchFamily="18" charset="2"/>
              </a:rPr>
              <a:t>Set operations |</a:t>
            </a:r>
            <a:r>
              <a:rPr lang="en-US" altLang="zh-CN" i="1">
                <a:sym typeface="Symbol" panose="05050102010706020507" pitchFamily="18" charset="2"/>
              </a:rPr>
              <a:t>S</a:t>
            </a:r>
            <a:r>
              <a:rPr lang="en-US" altLang="zh-CN">
                <a:sym typeface="Symbol" panose="05050102010706020507" pitchFamily="18" charset="2"/>
              </a:rPr>
              <a:t>|, P(</a:t>
            </a:r>
            <a:r>
              <a:rPr lang="en-US" altLang="zh-CN" i="1">
                <a:sym typeface="Symbol" panose="05050102010706020507" pitchFamily="18" charset="2"/>
              </a:rPr>
              <a:t>S</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p>
        </p:txBody>
      </p:sp>
      <p:sp>
        <p:nvSpPr>
          <p:cNvPr id="2" name="灯片编号占位符 1">
            <a:extLst>
              <a:ext uri="{FF2B5EF4-FFF2-40B4-BE49-F238E27FC236}">
                <a16:creationId xmlns:a16="http://schemas.microsoft.com/office/drawing/2014/main" id="{2C84A0D0-9F51-43AC-98B8-524D0987F090}"/>
              </a:ext>
            </a:extLst>
          </p:cNvPr>
          <p:cNvSpPr>
            <a:spLocks noGrp="1"/>
          </p:cNvSpPr>
          <p:nvPr>
            <p:ph type="sldNum" sz="quarter" idx="12"/>
          </p:nvPr>
        </p:nvSpPr>
        <p:spPr/>
        <p:txBody>
          <a:bodyPr/>
          <a:lstStyle/>
          <a:p>
            <a:fld id="{95D10F2E-2536-4355-9232-8FA25989555F}" type="slidenum">
              <a:rPr lang="en-US" altLang="zh-CN" smtClean="0"/>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C6A976-4FDB-462B-8247-258A66D0BD16}"/>
              </a:ext>
            </a:extLst>
          </p:cNvPr>
          <p:cNvSpPr>
            <a:spLocks noGrp="1" noChangeArrowheads="1"/>
          </p:cNvSpPr>
          <p:nvPr>
            <p:ph type="title"/>
          </p:nvPr>
        </p:nvSpPr>
        <p:spPr/>
        <p:txBody>
          <a:bodyPr/>
          <a:lstStyle/>
          <a:p>
            <a:pPr eaLnBrk="1" hangingPunct="1"/>
            <a:r>
              <a:rPr lang="en-US" altLang="zh-CN" b="1" dirty="0"/>
              <a:t>Introduction to Set Theory</a:t>
            </a:r>
            <a:br>
              <a:rPr lang="en-US" altLang="zh-CN" dirty="0"/>
            </a:br>
            <a:r>
              <a:rPr lang="en-US" altLang="zh-CN" dirty="0"/>
              <a:t> </a:t>
            </a:r>
            <a:r>
              <a:rPr lang="zh-CN" altLang="en-US" b="1" dirty="0">
                <a:latin typeface="微软雅黑" panose="020B0503020204020204" pitchFamily="34" charset="-122"/>
                <a:ea typeface="微软雅黑" panose="020B0503020204020204" pitchFamily="34" charset="-122"/>
              </a:rPr>
              <a:t>集合论</a:t>
            </a:r>
            <a:r>
              <a:rPr lang="en-US" altLang="zh-CN" b="1" dirty="0">
                <a:ea typeface="微软雅黑" panose="020B0503020204020204" pitchFamily="34" charset="-122"/>
              </a:rPr>
              <a:t>(</a:t>
            </a:r>
            <a:r>
              <a:rPr lang="en-US" altLang="zh-CN" b="1" dirty="0"/>
              <a:t>§2.1)</a:t>
            </a:r>
          </a:p>
        </p:txBody>
      </p:sp>
      <p:sp>
        <p:nvSpPr>
          <p:cNvPr id="7171" name="Rectangle 3">
            <a:extLst>
              <a:ext uri="{FF2B5EF4-FFF2-40B4-BE49-F238E27FC236}">
                <a16:creationId xmlns:a16="http://schemas.microsoft.com/office/drawing/2014/main" id="{BE791341-9496-4459-BD13-A0E266D2D1DF}"/>
              </a:ext>
            </a:extLst>
          </p:cNvPr>
          <p:cNvSpPr>
            <a:spLocks noGrp="1" noChangeArrowheads="1"/>
          </p:cNvSpPr>
          <p:nvPr>
            <p:ph type="body" idx="1"/>
          </p:nvPr>
        </p:nvSpPr>
        <p:spPr/>
        <p:txBody>
          <a:bodyPr/>
          <a:lstStyle/>
          <a:p>
            <a:pPr eaLnBrk="1" hangingPunct="1"/>
            <a:r>
              <a:rPr lang="en-US" altLang="zh-CN" sz="2800" dirty="0"/>
              <a:t>A </a:t>
            </a:r>
            <a:r>
              <a:rPr lang="en-US" altLang="zh-CN" sz="2800" i="1" dirty="0"/>
              <a:t>set</a:t>
            </a:r>
            <a:r>
              <a:rPr lang="en-US" altLang="zh-CN" sz="2800" dirty="0"/>
              <a:t> is a new type of structure, representing an </a:t>
            </a:r>
            <a:r>
              <a:rPr lang="en-US" altLang="zh-CN" sz="2800" i="1" dirty="0"/>
              <a:t>unordered </a:t>
            </a:r>
            <a:r>
              <a:rPr lang="en-US" altLang="zh-CN" sz="2800" dirty="0"/>
              <a:t>collection (group, plurality) of zero or more </a:t>
            </a:r>
            <a:r>
              <a:rPr lang="en-US" altLang="zh-CN" sz="2800" i="1" dirty="0"/>
              <a:t>distinct </a:t>
            </a:r>
            <a:r>
              <a:rPr lang="en-US" altLang="zh-CN" sz="2800" dirty="0"/>
              <a:t>(different) objects.</a:t>
            </a:r>
          </a:p>
          <a:p>
            <a:pPr eaLnBrk="1" hangingPunct="1"/>
            <a:r>
              <a:rPr lang="en-US" altLang="zh-CN" sz="2800" dirty="0">
                <a:solidFill>
                  <a:schemeClr val="accent2"/>
                </a:solidFill>
              </a:rPr>
              <a:t>Set theory deals with operations between, relations among, and statements about sets.</a:t>
            </a:r>
          </a:p>
          <a:p>
            <a:pPr eaLnBrk="1" hangingPunct="1"/>
            <a:r>
              <a:rPr lang="en-US" altLang="zh-CN" sz="2800" dirty="0"/>
              <a:t>Sets are ubiquitous in computer software systems.</a:t>
            </a:r>
          </a:p>
          <a:p>
            <a:pPr eaLnBrk="1" hangingPunct="1"/>
            <a:r>
              <a:rPr lang="en-US" altLang="zh-CN" sz="2800" i="1" dirty="0">
                <a:solidFill>
                  <a:schemeClr val="accent2"/>
                </a:solidFill>
              </a:rPr>
              <a:t>All</a:t>
            </a:r>
            <a:r>
              <a:rPr lang="en-US" altLang="zh-CN" sz="2800" dirty="0">
                <a:solidFill>
                  <a:schemeClr val="accent2"/>
                </a:solidFill>
              </a:rPr>
              <a:t> of mathematics can be defined in terms of some form of set theory (using predicate logic).</a:t>
            </a:r>
          </a:p>
        </p:txBody>
      </p:sp>
      <p:sp>
        <p:nvSpPr>
          <p:cNvPr id="2" name="灯片编号占位符 1">
            <a:extLst>
              <a:ext uri="{FF2B5EF4-FFF2-40B4-BE49-F238E27FC236}">
                <a16:creationId xmlns:a16="http://schemas.microsoft.com/office/drawing/2014/main" id="{3E426D9A-7B8E-4EA6-8669-C4365633482C}"/>
              </a:ext>
            </a:extLst>
          </p:cNvPr>
          <p:cNvSpPr>
            <a:spLocks noGrp="1"/>
          </p:cNvSpPr>
          <p:nvPr>
            <p:ph type="sldNum" sz="quarter" idx="12"/>
          </p:nvPr>
        </p:nvSpPr>
        <p:spPr/>
        <p:txBody>
          <a:bodyPr/>
          <a:lstStyle/>
          <a:p>
            <a:fld id="{95D10F2E-2536-4355-9232-8FA25989555F}" type="slidenum">
              <a:rPr lang="en-US" altLang="zh-CN" smtClean="0"/>
              <a:pPr/>
              <a:t>2</a:t>
            </a:fld>
            <a:endParaRPr lang="en-US" altLang="zh-CN"/>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8D348B8-C42C-44D0-8D68-AD77EFFA2FF8}"/>
              </a:ext>
            </a:extLst>
          </p:cNvPr>
          <p:cNvSpPr>
            <a:spLocks noGrp="1" noChangeArrowheads="1"/>
          </p:cNvSpPr>
          <p:nvPr>
            <p:ph type="title"/>
          </p:nvPr>
        </p:nvSpPr>
        <p:spPr/>
        <p:txBody>
          <a:bodyPr/>
          <a:lstStyle/>
          <a:p>
            <a:pPr eaLnBrk="1" hangingPunct="1"/>
            <a:r>
              <a:rPr lang="en-US" altLang="zh-CN" sz="4000" b="1" dirty="0"/>
              <a:t>Start §2.2: </a:t>
            </a:r>
            <a:br>
              <a:rPr lang="en-US" altLang="zh-CN" sz="4000" dirty="0"/>
            </a:br>
            <a:r>
              <a:rPr lang="zh-CN" altLang="en-US" sz="4000" b="1" dirty="0">
                <a:latin typeface="微软雅黑" panose="020B0503020204020204" pitchFamily="34" charset="-122"/>
                <a:ea typeface="微软雅黑" panose="020B0503020204020204" pitchFamily="34" charset="-122"/>
              </a:rPr>
              <a:t>集合运算</a:t>
            </a:r>
            <a:r>
              <a:rPr lang="en-US" altLang="zh-CN" sz="4000" b="1" dirty="0"/>
              <a:t>The Union Operator </a:t>
            </a:r>
            <a:r>
              <a:rPr lang="zh-CN" altLang="en-US" sz="4000" b="1" dirty="0">
                <a:latin typeface="微软雅黑" panose="020B0503020204020204" pitchFamily="34" charset="-122"/>
                <a:ea typeface="微软雅黑" panose="020B0503020204020204" pitchFamily="34" charset="-122"/>
              </a:rPr>
              <a:t>并集</a:t>
            </a:r>
          </a:p>
        </p:txBody>
      </p:sp>
      <p:sp>
        <p:nvSpPr>
          <p:cNvPr id="55299" name="Rectangle 3">
            <a:extLst>
              <a:ext uri="{FF2B5EF4-FFF2-40B4-BE49-F238E27FC236}">
                <a16:creationId xmlns:a16="http://schemas.microsoft.com/office/drawing/2014/main" id="{7C1C7C87-83BF-4CD2-AF1C-29D8C7088295}"/>
              </a:ext>
            </a:extLst>
          </p:cNvPr>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their</a:t>
            </a:r>
            <a:r>
              <a:rPr lang="en-US" altLang="zh-CN" b="1" i="1">
                <a:sym typeface="Symbol" panose="05050102010706020507" pitchFamily="18" charset="2"/>
              </a:rPr>
              <a:t></a:t>
            </a:r>
            <a:r>
              <a:rPr lang="en-US" altLang="zh-CN" i="1"/>
              <a:t>nion</a:t>
            </a:r>
            <a:r>
              <a:rPr lang="en-US" altLang="zh-CN"/>
              <a:t> </a:t>
            </a:r>
            <a:r>
              <a:rPr lang="en-US" altLang="zh-CN" i="1"/>
              <a:t>A</a:t>
            </a:r>
            <a:r>
              <a:rPr lang="en-US" altLang="zh-CN">
                <a:sym typeface="Symbol" panose="05050102010706020507" pitchFamily="18" charset="2"/>
              </a:rPr>
              <a:t></a:t>
            </a:r>
            <a:r>
              <a:rPr lang="en-US" altLang="zh-CN" i="1"/>
              <a:t>B</a:t>
            </a:r>
            <a:r>
              <a:rPr lang="en-US" altLang="zh-CN"/>
              <a:t> is the set containing all elements that are either in </a:t>
            </a:r>
            <a:r>
              <a:rPr lang="en-US" altLang="zh-CN" i="1"/>
              <a:t>A</a:t>
            </a:r>
            <a:r>
              <a:rPr lang="en-US" altLang="zh-CN"/>
              <a:t>, </a:t>
            </a:r>
            <a:r>
              <a:rPr lang="en-US" altLang="zh-CN" b="1"/>
              <a:t>or</a:t>
            </a:r>
            <a:r>
              <a:rPr lang="en-US" altLang="zh-CN"/>
              <a:t> (</a:t>
            </a:r>
            <a:r>
              <a:rPr lang="en-US" altLang="zh-CN">
                <a:latin typeface="Times New Roman" panose="02020603050405020304" pitchFamily="18" charset="0"/>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t>
            </a:r>
            <a:r>
              <a:rPr lang="en-US" altLang="zh-CN"/>
              <a:t>in </a:t>
            </a:r>
            <a:r>
              <a:rPr lang="en-US" altLang="zh-CN" i="1"/>
              <a:t>B</a:t>
            </a:r>
            <a:r>
              <a:rPr lang="en-US" altLang="zh-CN"/>
              <a:t> (or, of course, in both).</a:t>
            </a:r>
          </a:p>
          <a:p>
            <a:pPr eaLnBrk="1" hangingPunct="1"/>
            <a:r>
              <a:rPr lang="en-US" altLang="zh-CN"/>
              <a:t>Formally,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a:t>
            </a:r>
            <a:r>
              <a:rPr lang="en-US" altLang="zh-CN">
                <a:solidFill>
                  <a:srgbClr val="FF0000"/>
                </a:solidFill>
                <a:sym typeface="Symbol" panose="05050102010706020507" pitchFamily="18" charset="2"/>
              </a:rPr>
              <a:t> = </a:t>
            </a:r>
            <a:r>
              <a:rPr lang="en-US" altLang="zh-CN">
                <a:solidFill>
                  <a:srgbClr val="FF0000"/>
                </a:solidFill>
              </a:rPr>
              <a:t>{</a:t>
            </a:r>
            <a:r>
              <a:rPr lang="en-US" altLang="zh-CN" i="1">
                <a:solidFill>
                  <a:srgbClr val="FF0000"/>
                </a:solidFill>
              </a:rPr>
              <a:t>x </a:t>
            </a:r>
            <a:r>
              <a:rPr lang="en-US" altLang="zh-CN">
                <a:solidFill>
                  <a:srgbClr val="FF0000"/>
                </a:solidFill>
              </a:rPr>
              <a:t>| </a:t>
            </a:r>
            <a:r>
              <a:rPr lang="en-US" altLang="zh-CN" i="1">
                <a:solidFill>
                  <a:srgbClr val="FF0000"/>
                </a:solidFill>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p>
          <a:p>
            <a:pPr eaLnBrk="1" hangingPunct="1"/>
            <a:r>
              <a:rPr lang="en-US" altLang="zh-CN">
                <a:sym typeface="Symbol" panose="05050102010706020507" pitchFamily="18" charset="2"/>
              </a:rPr>
              <a:t>Note that </a:t>
            </a:r>
            <a:r>
              <a:rPr lang="en-US" altLang="zh-CN" i="1"/>
              <a:t>A</a:t>
            </a:r>
            <a:r>
              <a:rPr lang="en-US" altLang="zh-CN">
                <a:sym typeface="Symbol" panose="05050102010706020507" pitchFamily="18" charset="2"/>
              </a:rPr>
              <a:t></a:t>
            </a:r>
            <a:r>
              <a:rPr lang="en-US" altLang="zh-CN" i="1"/>
              <a:t>B </a:t>
            </a:r>
            <a:r>
              <a:rPr lang="en-US" altLang="zh-CN"/>
              <a:t>is a </a:t>
            </a:r>
            <a:r>
              <a:rPr lang="en-US" altLang="zh-CN" b="1"/>
              <a:t>superset</a:t>
            </a:r>
            <a:r>
              <a:rPr lang="en-US" altLang="zh-CN"/>
              <a:t> of both </a:t>
            </a:r>
            <a:r>
              <a:rPr lang="en-US" altLang="zh-CN" i="1"/>
              <a:t>A</a:t>
            </a:r>
            <a:r>
              <a:rPr lang="en-US" altLang="zh-CN"/>
              <a:t> and </a:t>
            </a:r>
            <a:r>
              <a:rPr lang="en-US" altLang="zh-CN" i="1"/>
              <a:t>B </a:t>
            </a:r>
            <a:r>
              <a:rPr lang="en-US" altLang="zh-CN"/>
              <a:t>(in fact, it is the smallest such superset):</a:t>
            </a:r>
            <a:r>
              <a:rPr lang="en-US" altLang="zh-CN" i="1"/>
              <a:t> </a:t>
            </a:r>
            <a:br>
              <a:rPr lang="en-US" altLang="zh-CN"/>
            </a:br>
            <a:r>
              <a:rPr lang="en-US" altLang="zh-CN"/>
              <a:t>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r>
              <a:rPr lang="en-US" altLang="zh-CN">
                <a:solidFill>
                  <a:srgbClr val="FF0000"/>
                </a:solidFill>
              </a:rPr>
              <a:t>(</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p>
        </p:txBody>
      </p:sp>
      <p:sp>
        <p:nvSpPr>
          <p:cNvPr id="2" name="灯片编号占位符 1">
            <a:extLst>
              <a:ext uri="{FF2B5EF4-FFF2-40B4-BE49-F238E27FC236}">
                <a16:creationId xmlns:a16="http://schemas.microsoft.com/office/drawing/2014/main" id="{C25D809B-8473-4A85-8541-C11A65158B26}"/>
              </a:ext>
            </a:extLst>
          </p:cNvPr>
          <p:cNvSpPr>
            <a:spLocks noGrp="1"/>
          </p:cNvSpPr>
          <p:nvPr>
            <p:ph type="sldNum" sz="quarter" idx="12"/>
          </p:nvPr>
        </p:nvSpPr>
        <p:spPr/>
        <p:txBody>
          <a:bodyPr/>
          <a:lstStyle/>
          <a:p>
            <a:fld id="{95D10F2E-2536-4355-9232-8FA25989555F}" type="slidenum">
              <a:rPr lang="en-US" altLang="zh-CN" smtClean="0"/>
              <a:pPr/>
              <a:t>20</a:t>
            </a:fld>
            <a:endParaRPr lang="en-US" altLang="zh-CN"/>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A0F99564-6964-4AE2-8D31-349DDF69A85A}"/>
              </a:ext>
            </a:extLst>
          </p:cNvPr>
          <p:cNvSpPr>
            <a:spLocks noGrp="1" noChangeArrowheads="1"/>
          </p:cNvSpPr>
          <p:nvPr>
            <p:ph type="body" idx="1"/>
          </p:nvPr>
        </p:nvSpPr>
        <p:spPr/>
        <p:txBody>
          <a:bodyPr/>
          <a:lstStyle/>
          <a:p>
            <a:pPr eaLnBrk="1" hangingPunct="1"/>
            <a:r>
              <a:rPr lang="en-US" altLang="zh-CN"/>
              <a:t>{a,b,c}</a:t>
            </a:r>
            <a:r>
              <a:rPr lang="en-US" altLang="zh-CN">
                <a:sym typeface="Symbol" panose="05050102010706020507" pitchFamily="18" charset="2"/>
              </a:rPr>
              <a:t>{2,3} = {a,b,c,2,3}</a:t>
            </a:r>
          </a:p>
          <a:p>
            <a:pPr eaLnBrk="1" hangingPunct="1"/>
            <a:r>
              <a:rPr lang="en-US" altLang="zh-CN">
                <a:solidFill>
                  <a:schemeClr val="accent2"/>
                </a:solidFill>
                <a:sym typeface="Symbol" panose="05050102010706020507" pitchFamily="18" charset="2"/>
              </a:rPr>
              <a:t>{2,3,5}</a:t>
            </a:r>
            <a:r>
              <a:rPr lang="en-US" altLang="zh-CN">
                <a:sym typeface="Symbol" panose="05050102010706020507" pitchFamily="18" charset="2"/>
              </a:rPr>
              <a:t></a:t>
            </a:r>
            <a:r>
              <a:rPr lang="en-US" altLang="zh-CN">
                <a:solidFill>
                  <a:srgbClr val="FF0000"/>
                </a:solidFill>
                <a:sym typeface="Symbol" panose="05050102010706020507" pitchFamily="18" charset="2"/>
              </a:rPr>
              <a:t>{3,5,7}</a:t>
            </a:r>
            <a:r>
              <a:rPr lang="en-US" altLang="zh-CN">
                <a:sym typeface="Symbol" panose="05050102010706020507" pitchFamily="18" charset="2"/>
              </a:rPr>
              <a:t> = {</a:t>
            </a:r>
            <a:r>
              <a:rPr lang="en-US" altLang="zh-CN">
                <a:solidFill>
                  <a:schemeClr val="accent2"/>
                </a:solidFill>
                <a:sym typeface="Symbol" panose="05050102010706020507" pitchFamily="18" charset="2"/>
              </a:rPr>
              <a:t>2,3,5</a:t>
            </a:r>
            <a:r>
              <a:rPr lang="en-US" altLang="zh-CN">
                <a:sym typeface="Symbol" panose="05050102010706020507" pitchFamily="18" charset="2"/>
              </a:rPr>
              <a:t>,</a:t>
            </a:r>
            <a:r>
              <a:rPr lang="en-US" altLang="zh-CN">
                <a:solidFill>
                  <a:srgbClr val="FF0000"/>
                </a:solidFill>
                <a:sym typeface="Symbol" panose="05050102010706020507" pitchFamily="18" charset="2"/>
              </a:rPr>
              <a:t>3,5,7</a:t>
            </a:r>
            <a:r>
              <a:rPr lang="en-US" altLang="zh-CN">
                <a:sym typeface="Symbol" panose="05050102010706020507" pitchFamily="18" charset="2"/>
              </a:rPr>
              <a:t>} =</a:t>
            </a:r>
            <a:r>
              <a:rPr lang="en-US" altLang="zh-CN">
                <a:solidFill>
                  <a:srgbClr val="006600"/>
                </a:solidFill>
                <a:sym typeface="Symbol" panose="05050102010706020507" pitchFamily="18" charset="2"/>
              </a:rPr>
              <a:t>{2,3,5,7} </a:t>
            </a:r>
            <a:endParaRPr lang="en-US" altLang="zh-CN">
              <a:sym typeface="Symbol" panose="05050102010706020507" pitchFamily="18" charset="2"/>
            </a:endParaRPr>
          </a:p>
        </p:txBody>
      </p:sp>
      <p:grpSp>
        <p:nvGrpSpPr>
          <p:cNvPr id="37891" name="Group 3">
            <a:extLst>
              <a:ext uri="{FF2B5EF4-FFF2-40B4-BE49-F238E27FC236}">
                <a16:creationId xmlns:a16="http://schemas.microsoft.com/office/drawing/2014/main" id="{DFAC3AB2-D4FB-4E4C-A07E-CE4B435F405A}"/>
              </a:ext>
            </a:extLst>
          </p:cNvPr>
          <p:cNvGrpSpPr>
            <a:grpSpLocks/>
          </p:cNvGrpSpPr>
          <p:nvPr/>
        </p:nvGrpSpPr>
        <p:grpSpPr bwMode="auto">
          <a:xfrm>
            <a:off x="1219200" y="3505200"/>
            <a:ext cx="3505200" cy="1981200"/>
            <a:chOff x="624" y="2400"/>
            <a:chExt cx="2208" cy="1248"/>
          </a:xfrm>
        </p:grpSpPr>
        <p:sp>
          <p:nvSpPr>
            <p:cNvPr id="57359" name="Oval 4">
              <a:extLst>
                <a:ext uri="{FF2B5EF4-FFF2-40B4-BE49-F238E27FC236}">
                  <a16:creationId xmlns:a16="http://schemas.microsoft.com/office/drawing/2014/main" id="{D993D9CD-5A5F-45A3-98AC-56CFFFF5D72D}"/>
                </a:ext>
              </a:extLst>
            </p:cNvPr>
            <p:cNvSpPr>
              <a:spLocks noChangeArrowheads="1"/>
            </p:cNvSpPr>
            <p:nvPr/>
          </p:nvSpPr>
          <p:spPr bwMode="auto">
            <a:xfrm>
              <a:off x="624" y="2400"/>
              <a:ext cx="1680" cy="960"/>
            </a:xfrm>
            <a:prstGeom prst="ellipse">
              <a:avLst/>
            </a:prstGeom>
            <a:solidFill>
              <a:srgbClr val="008000">
                <a:alpha val="50195"/>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60" name="Oval 5">
              <a:extLst>
                <a:ext uri="{FF2B5EF4-FFF2-40B4-BE49-F238E27FC236}">
                  <a16:creationId xmlns:a16="http://schemas.microsoft.com/office/drawing/2014/main" id="{A43CC6B5-865F-429D-B0D4-0E06903E0CF1}"/>
                </a:ext>
              </a:extLst>
            </p:cNvPr>
            <p:cNvSpPr>
              <a:spLocks noChangeArrowheads="1"/>
            </p:cNvSpPr>
            <p:nvPr/>
          </p:nvSpPr>
          <p:spPr bwMode="auto">
            <a:xfrm>
              <a:off x="1104" y="2736"/>
              <a:ext cx="1728" cy="912"/>
            </a:xfrm>
            <a:prstGeom prst="ellipse">
              <a:avLst/>
            </a:prstGeom>
            <a:solidFill>
              <a:srgbClr val="008000">
                <a:alpha val="50195"/>
              </a:srgbClr>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7348" name="Rectangle 6">
            <a:extLst>
              <a:ext uri="{FF2B5EF4-FFF2-40B4-BE49-F238E27FC236}">
                <a16:creationId xmlns:a16="http://schemas.microsoft.com/office/drawing/2014/main" id="{1F7C61D9-833F-4A8C-B413-8A300F01CAE2}"/>
              </a:ext>
            </a:extLst>
          </p:cNvPr>
          <p:cNvSpPr>
            <a:spLocks noGrp="1" noChangeArrowheads="1"/>
          </p:cNvSpPr>
          <p:nvPr>
            <p:ph type="title"/>
          </p:nvPr>
        </p:nvSpPr>
        <p:spPr>
          <a:xfrm>
            <a:off x="395288" y="260350"/>
            <a:ext cx="8229600" cy="1143000"/>
          </a:xfrm>
        </p:spPr>
        <p:txBody>
          <a:bodyPr/>
          <a:lstStyle/>
          <a:p>
            <a:pPr eaLnBrk="1" hangingPunct="1"/>
            <a:r>
              <a:rPr lang="en-US" altLang="zh-CN" b="1" dirty="0"/>
              <a:t>Union Examples</a:t>
            </a:r>
          </a:p>
        </p:txBody>
      </p:sp>
      <p:grpSp>
        <p:nvGrpSpPr>
          <p:cNvPr id="37895" name="Group 7">
            <a:extLst>
              <a:ext uri="{FF2B5EF4-FFF2-40B4-BE49-F238E27FC236}">
                <a16:creationId xmlns:a16="http://schemas.microsoft.com/office/drawing/2014/main" id="{BE659A17-A292-42AA-ACAF-4369156FC06F}"/>
              </a:ext>
            </a:extLst>
          </p:cNvPr>
          <p:cNvGrpSpPr>
            <a:grpSpLocks/>
          </p:cNvGrpSpPr>
          <p:nvPr/>
        </p:nvGrpSpPr>
        <p:grpSpPr bwMode="auto">
          <a:xfrm>
            <a:off x="5867400" y="1628775"/>
            <a:ext cx="2743200" cy="1219200"/>
            <a:chOff x="3840" y="1296"/>
            <a:chExt cx="1728" cy="768"/>
          </a:xfrm>
        </p:grpSpPr>
        <p:sp>
          <p:nvSpPr>
            <p:cNvPr id="57357" name="Oval 8">
              <a:extLst>
                <a:ext uri="{FF2B5EF4-FFF2-40B4-BE49-F238E27FC236}">
                  <a16:creationId xmlns:a16="http://schemas.microsoft.com/office/drawing/2014/main" id="{17967A90-E77F-4F21-9A78-FD4E32C9D8AB}"/>
                </a:ext>
              </a:extLst>
            </p:cNvPr>
            <p:cNvSpPr>
              <a:spLocks noChangeArrowheads="1"/>
            </p:cNvSpPr>
            <p:nvPr/>
          </p:nvSpPr>
          <p:spPr bwMode="auto">
            <a:xfrm>
              <a:off x="4176" y="1632"/>
              <a:ext cx="1104" cy="43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58" name="WordArt 9">
              <a:extLst>
                <a:ext uri="{FF2B5EF4-FFF2-40B4-BE49-F238E27FC236}">
                  <a16:creationId xmlns:a16="http://schemas.microsoft.com/office/drawing/2014/main" id="{04977721-85D0-4772-B77F-EF146BF9F5B0}"/>
                </a:ext>
              </a:extLst>
            </p:cNvPr>
            <p:cNvSpPr>
              <a:spLocks noChangeArrowheads="1" noChangeShapeType="1" noTextEdit="1"/>
            </p:cNvSpPr>
            <p:nvPr/>
          </p:nvSpPr>
          <p:spPr bwMode="auto">
            <a:xfrm>
              <a:off x="3840" y="1296"/>
              <a:ext cx="1728" cy="36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rPr>
                <a:t>Required Form</a:t>
              </a:r>
              <a:endParaRPr lang="zh-CN" altLang="en-US" sz="3600" kern="10">
                <a:gradFill rotWithShape="1">
                  <a:gsLst>
                    <a:gs pos="0">
                      <a:srgbClr val="FFFF00"/>
                    </a:gs>
                    <a:gs pos="100000">
                      <a:srgbClr val="FF9933"/>
                    </a:gs>
                  </a:gsLst>
                  <a:path path="rect">
                    <a:fillToRect l="50000" t="50000" r="50000" b="50000"/>
                  </a:path>
                </a:gradFill>
                <a:effectLst>
                  <a:outerShdw dist="35921" dir="2700000" algn="ctr" rotWithShape="0">
                    <a:srgbClr val="C0C0C0"/>
                  </a:outerShdw>
                </a:effectLst>
                <a:latin typeface="Impact" panose="020B0806030902050204" pitchFamily="34" charset="0"/>
              </a:endParaRPr>
            </a:p>
          </p:txBody>
        </p:sp>
      </p:grpSp>
      <p:grpSp>
        <p:nvGrpSpPr>
          <p:cNvPr id="37898" name="Group 10">
            <a:extLst>
              <a:ext uri="{FF2B5EF4-FFF2-40B4-BE49-F238E27FC236}">
                <a16:creationId xmlns:a16="http://schemas.microsoft.com/office/drawing/2014/main" id="{02DFDCAA-4878-4420-AA19-B35ED2F8DD7C}"/>
              </a:ext>
            </a:extLst>
          </p:cNvPr>
          <p:cNvGrpSpPr>
            <a:grpSpLocks/>
          </p:cNvGrpSpPr>
          <p:nvPr/>
        </p:nvGrpSpPr>
        <p:grpSpPr bwMode="auto">
          <a:xfrm>
            <a:off x="1219200" y="3505200"/>
            <a:ext cx="3505200" cy="1981200"/>
            <a:chOff x="624" y="2400"/>
            <a:chExt cx="2208" cy="1248"/>
          </a:xfrm>
        </p:grpSpPr>
        <p:sp>
          <p:nvSpPr>
            <p:cNvPr id="57351" name="Oval 11">
              <a:extLst>
                <a:ext uri="{FF2B5EF4-FFF2-40B4-BE49-F238E27FC236}">
                  <a16:creationId xmlns:a16="http://schemas.microsoft.com/office/drawing/2014/main" id="{83FB4828-8F20-4400-A464-81FC07EBEBD7}"/>
                </a:ext>
              </a:extLst>
            </p:cNvPr>
            <p:cNvSpPr>
              <a:spLocks noChangeArrowheads="1"/>
            </p:cNvSpPr>
            <p:nvPr/>
          </p:nvSpPr>
          <p:spPr bwMode="auto">
            <a:xfrm>
              <a:off x="624" y="2400"/>
              <a:ext cx="1680" cy="960"/>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52" name="Oval 12">
              <a:extLst>
                <a:ext uri="{FF2B5EF4-FFF2-40B4-BE49-F238E27FC236}">
                  <a16:creationId xmlns:a16="http://schemas.microsoft.com/office/drawing/2014/main" id="{F450A1B8-649F-4FB4-B80A-3A7FD0111397}"/>
                </a:ext>
              </a:extLst>
            </p:cNvPr>
            <p:cNvSpPr>
              <a:spLocks noChangeArrowheads="1"/>
            </p:cNvSpPr>
            <p:nvPr/>
          </p:nvSpPr>
          <p:spPr bwMode="auto">
            <a:xfrm>
              <a:off x="1104" y="2736"/>
              <a:ext cx="1728" cy="91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7353" name="WordArt 13">
              <a:extLst>
                <a:ext uri="{FF2B5EF4-FFF2-40B4-BE49-F238E27FC236}">
                  <a16:creationId xmlns:a16="http://schemas.microsoft.com/office/drawing/2014/main" id="{473E734F-33A0-4202-A8D5-01D6358B66C1}"/>
                </a:ext>
              </a:extLst>
            </p:cNvPr>
            <p:cNvSpPr>
              <a:spLocks noChangeArrowheads="1" noChangeShapeType="1" noTextEdit="1"/>
            </p:cNvSpPr>
            <p:nvPr/>
          </p:nvSpPr>
          <p:spPr bwMode="auto">
            <a:xfrm>
              <a:off x="1008" y="2640"/>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2</a:t>
              </a:r>
              <a:endParaRPr lang="zh-CN" altLang="en-US" sz="3600" kern="10">
                <a:ln w="9525">
                  <a:solidFill>
                    <a:srgbClr val="000000"/>
                  </a:solidFill>
                  <a:round/>
                  <a:headEnd/>
                  <a:tailEnd/>
                </a:ln>
                <a:solidFill>
                  <a:srgbClr val="000000"/>
                </a:solidFill>
                <a:latin typeface="Arial Black" panose="020B0A04020102020204" pitchFamily="34" charset="0"/>
              </a:endParaRPr>
            </a:p>
          </p:txBody>
        </p:sp>
        <p:sp>
          <p:nvSpPr>
            <p:cNvPr id="57354" name="WordArt 14">
              <a:extLst>
                <a:ext uri="{FF2B5EF4-FFF2-40B4-BE49-F238E27FC236}">
                  <a16:creationId xmlns:a16="http://schemas.microsoft.com/office/drawing/2014/main" id="{2719BED7-78C0-4514-824F-7654B22F9A7C}"/>
                </a:ext>
              </a:extLst>
            </p:cNvPr>
            <p:cNvSpPr>
              <a:spLocks noChangeArrowheads="1" noChangeShapeType="1" noTextEdit="1"/>
            </p:cNvSpPr>
            <p:nvPr/>
          </p:nvSpPr>
          <p:spPr bwMode="auto">
            <a:xfrm>
              <a:off x="1392" y="2976"/>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3</a:t>
              </a:r>
              <a:endParaRPr lang="zh-CN" altLang="en-US" sz="3600" kern="10">
                <a:ln w="9525">
                  <a:solidFill>
                    <a:srgbClr val="000000"/>
                  </a:solidFill>
                  <a:round/>
                  <a:headEnd/>
                  <a:tailEnd/>
                </a:ln>
                <a:solidFill>
                  <a:srgbClr val="000000"/>
                </a:solidFill>
                <a:latin typeface="Arial Black" panose="020B0A04020102020204" pitchFamily="34" charset="0"/>
              </a:endParaRPr>
            </a:p>
          </p:txBody>
        </p:sp>
        <p:sp>
          <p:nvSpPr>
            <p:cNvPr id="57355" name="WordArt 15">
              <a:extLst>
                <a:ext uri="{FF2B5EF4-FFF2-40B4-BE49-F238E27FC236}">
                  <a16:creationId xmlns:a16="http://schemas.microsoft.com/office/drawing/2014/main" id="{FDA426CD-B259-490C-B30D-47A50DADFE4D}"/>
                </a:ext>
              </a:extLst>
            </p:cNvPr>
            <p:cNvSpPr>
              <a:spLocks noChangeArrowheads="1" noChangeShapeType="1" noTextEdit="1"/>
            </p:cNvSpPr>
            <p:nvPr/>
          </p:nvSpPr>
          <p:spPr bwMode="auto">
            <a:xfrm>
              <a:off x="1872" y="2880"/>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5</a:t>
              </a:r>
              <a:endParaRPr lang="zh-CN" altLang="en-US" sz="3600" kern="10">
                <a:ln w="9525">
                  <a:solidFill>
                    <a:srgbClr val="000000"/>
                  </a:solidFill>
                  <a:round/>
                  <a:headEnd/>
                  <a:tailEnd/>
                </a:ln>
                <a:solidFill>
                  <a:srgbClr val="000000"/>
                </a:solidFill>
                <a:latin typeface="Arial Black" panose="020B0A04020102020204" pitchFamily="34" charset="0"/>
              </a:endParaRPr>
            </a:p>
          </p:txBody>
        </p:sp>
        <p:sp>
          <p:nvSpPr>
            <p:cNvPr id="57356" name="WordArt 16">
              <a:extLst>
                <a:ext uri="{FF2B5EF4-FFF2-40B4-BE49-F238E27FC236}">
                  <a16:creationId xmlns:a16="http://schemas.microsoft.com/office/drawing/2014/main" id="{3C2ECE96-2BDA-482E-8144-4575A8F1C329}"/>
                </a:ext>
              </a:extLst>
            </p:cNvPr>
            <p:cNvSpPr>
              <a:spLocks noChangeArrowheads="1" noChangeShapeType="1" noTextEdit="1"/>
            </p:cNvSpPr>
            <p:nvPr/>
          </p:nvSpPr>
          <p:spPr bwMode="auto">
            <a:xfrm>
              <a:off x="2400" y="3120"/>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7</a:t>
              </a:r>
              <a:endParaRPr lang="zh-CN" altLang="en-US" sz="3600" kern="10">
                <a:ln w="9525">
                  <a:solidFill>
                    <a:srgbClr val="000000"/>
                  </a:solidFill>
                  <a:round/>
                  <a:headEnd/>
                  <a:tailEnd/>
                </a:ln>
                <a:solidFill>
                  <a:srgbClr val="000000"/>
                </a:solidFill>
                <a:latin typeface="Arial Black" panose="020B0A04020102020204" pitchFamily="34" charset="0"/>
              </a:endParaRPr>
            </a:p>
          </p:txBody>
        </p:sp>
      </p:grpSp>
      <p:sp>
        <p:nvSpPr>
          <p:cNvPr id="2" name="灯片编号占位符 1">
            <a:extLst>
              <a:ext uri="{FF2B5EF4-FFF2-40B4-BE49-F238E27FC236}">
                <a16:creationId xmlns:a16="http://schemas.microsoft.com/office/drawing/2014/main" id="{CA3C0AC6-74F8-4999-B01E-2C29A6536FA4}"/>
              </a:ext>
            </a:extLst>
          </p:cNvPr>
          <p:cNvSpPr>
            <a:spLocks noGrp="1"/>
          </p:cNvSpPr>
          <p:nvPr>
            <p:ph type="sldNum" sz="quarter" idx="12"/>
          </p:nvPr>
        </p:nvSpPr>
        <p:spPr/>
        <p:txBody>
          <a:bodyPr/>
          <a:lstStyle/>
          <a:p>
            <a:fld id="{95D10F2E-2536-4355-9232-8FA25989555F}" type="slidenum">
              <a:rPr lang="en-US" altLang="zh-CN" smtClean="0"/>
              <a:pPr/>
              <a:t>21</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37895"/>
                                        </p:tgtEl>
                                        <p:attrNameLst>
                                          <p:attrName>style.visibility</p:attrName>
                                        </p:attrNameLst>
                                      </p:cBhvr>
                                      <p:to>
                                        <p:strVal val="visible"/>
                                      </p:to>
                                    </p:set>
                                    <p:anim calcmode="lin" valueType="num">
                                      <p:cBhvr>
                                        <p:cTn id="7" dur="500" fill="hold"/>
                                        <p:tgtEl>
                                          <p:spTgt spid="37895"/>
                                        </p:tgtEl>
                                        <p:attrNameLst>
                                          <p:attrName>ppt_w</p:attrName>
                                        </p:attrNameLst>
                                      </p:cBhvr>
                                      <p:tavLst>
                                        <p:tav tm="0">
                                          <p:val>
                                            <p:strVal val="4*#ppt_w"/>
                                          </p:val>
                                        </p:tav>
                                        <p:tav tm="100000">
                                          <p:val>
                                            <p:strVal val="#ppt_w"/>
                                          </p:val>
                                        </p:tav>
                                      </p:tavLst>
                                    </p:anim>
                                    <p:anim calcmode="lin" valueType="num">
                                      <p:cBhvr>
                                        <p:cTn id="8" dur="500" fill="hold"/>
                                        <p:tgtEl>
                                          <p:spTgt spid="37895"/>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EXPLOD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528" fill="hold" nodeType="clickEffect">
                                  <p:stCondLst>
                                    <p:cond delay="0"/>
                                  </p:stCondLst>
                                  <p:childTnLst>
                                    <p:set>
                                      <p:cBhvr>
                                        <p:cTn id="12" dur="1" fill="hold">
                                          <p:stCondLst>
                                            <p:cond delay="0"/>
                                          </p:stCondLst>
                                        </p:cTn>
                                        <p:tgtEl>
                                          <p:spTgt spid="37898"/>
                                        </p:tgtEl>
                                        <p:attrNameLst>
                                          <p:attrName>style.visibility</p:attrName>
                                        </p:attrNameLst>
                                      </p:cBhvr>
                                      <p:to>
                                        <p:strVal val="visible"/>
                                      </p:to>
                                    </p:set>
                                    <p:anim calcmode="lin" valueType="num">
                                      <p:cBhvr>
                                        <p:cTn id="13" dur="500" fill="hold"/>
                                        <p:tgtEl>
                                          <p:spTgt spid="37898"/>
                                        </p:tgtEl>
                                        <p:attrNameLst>
                                          <p:attrName>ppt_w</p:attrName>
                                        </p:attrNameLst>
                                      </p:cBhvr>
                                      <p:tavLst>
                                        <p:tav tm="0">
                                          <p:val>
                                            <p:fltVal val="0"/>
                                          </p:val>
                                        </p:tav>
                                        <p:tav tm="100000">
                                          <p:val>
                                            <p:strVal val="#ppt_w"/>
                                          </p:val>
                                        </p:tav>
                                      </p:tavLst>
                                    </p:anim>
                                    <p:anim calcmode="lin" valueType="num">
                                      <p:cBhvr>
                                        <p:cTn id="14" dur="500" fill="hold"/>
                                        <p:tgtEl>
                                          <p:spTgt spid="37898"/>
                                        </p:tgtEl>
                                        <p:attrNameLst>
                                          <p:attrName>ppt_h</p:attrName>
                                        </p:attrNameLst>
                                      </p:cBhvr>
                                      <p:tavLst>
                                        <p:tav tm="0">
                                          <p:val>
                                            <p:fltVal val="0"/>
                                          </p:val>
                                        </p:tav>
                                        <p:tav tm="100000">
                                          <p:val>
                                            <p:strVal val="#ppt_h"/>
                                          </p:val>
                                        </p:tav>
                                      </p:tavLst>
                                    </p:anim>
                                    <p:anim calcmode="lin" valueType="num">
                                      <p:cBhvr>
                                        <p:cTn id="15" dur="500" fill="hold"/>
                                        <p:tgtEl>
                                          <p:spTgt spid="37898"/>
                                        </p:tgtEl>
                                        <p:attrNameLst>
                                          <p:attrName>ppt_x</p:attrName>
                                        </p:attrNameLst>
                                      </p:cBhvr>
                                      <p:tavLst>
                                        <p:tav tm="0">
                                          <p:val>
                                            <p:fltVal val="0.5"/>
                                          </p:val>
                                        </p:tav>
                                        <p:tav tm="100000">
                                          <p:val>
                                            <p:strVal val="#ppt_x"/>
                                          </p:val>
                                        </p:tav>
                                      </p:tavLst>
                                    </p:anim>
                                    <p:anim calcmode="lin" valueType="num">
                                      <p:cBhvr>
                                        <p:cTn id="16" dur="500" fill="hold"/>
                                        <p:tgtEl>
                                          <p:spTgt spid="37898"/>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LASER.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nodeType="clickEffect">
                                  <p:stCondLst>
                                    <p:cond delay="0"/>
                                  </p:stCondLst>
                                  <p:childTnLst>
                                    <p:set>
                                      <p:cBhvr>
                                        <p:cTn id="20" dur="1" fill="hold">
                                          <p:stCondLst>
                                            <p:cond delay="0"/>
                                          </p:stCondLst>
                                        </p:cTn>
                                        <p:tgtEl>
                                          <p:spTgt spid="37891"/>
                                        </p:tgtEl>
                                        <p:attrNameLst>
                                          <p:attrName>style.visibility</p:attrName>
                                        </p:attrNameLst>
                                      </p:cBhvr>
                                      <p:to>
                                        <p:strVal val="visible"/>
                                      </p:to>
                                    </p:set>
                                    <p:animEffect transition="in" filter="dissolve">
                                      <p:cBhvr>
                                        <p:cTn id="21" dur="500"/>
                                        <p:tgtEl>
                                          <p:spTgt spid="37891"/>
                                        </p:tgtEl>
                                      </p:cBhvr>
                                    </p:animEffect>
                                  </p:childTnLst>
                                  <p:subTnLst>
                                    <p:audio>
                                      <p:cMediaNode>
                                        <p:cTn display="0" masterRel="sameClick">
                                          <p:stCondLst>
                                            <p:cond evt="begin" delay="0">
                                              <p:tn val="19"/>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E9D0D10-C7A2-4F53-8AF2-BF30B5D18E4F}"/>
              </a:ext>
            </a:extLst>
          </p:cNvPr>
          <p:cNvSpPr>
            <a:spLocks noGrp="1" noChangeArrowheads="1"/>
          </p:cNvSpPr>
          <p:nvPr>
            <p:ph type="title"/>
          </p:nvPr>
        </p:nvSpPr>
        <p:spPr>
          <a:xfrm>
            <a:off x="457200" y="274638"/>
            <a:ext cx="8363272" cy="1143000"/>
          </a:xfrm>
        </p:spPr>
        <p:txBody>
          <a:bodyPr/>
          <a:lstStyle/>
          <a:p>
            <a:pPr eaLnBrk="1" hangingPunct="1"/>
            <a:r>
              <a:rPr lang="en-US" altLang="zh-CN" b="1" dirty="0"/>
              <a:t>The Intersection Operator </a:t>
            </a:r>
            <a:r>
              <a:rPr lang="zh-CN" altLang="en-US" b="1" dirty="0">
                <a:latin typeface="微软雅黑" panose="020B0503020204020204" pitchFamily="34" charset="-122"/>
                <a:ea typeface="微软雅黑" panose="020B0503020204020204" pitchFamily="34" charset="-122"/>
              </a:rPr>
              <a:t>交集</a:t>
            </a:r>
          </a:p>
        </p:txBody>
      </p:sp>
      <p:sp>
        <p:nvSpPr>
          <p:cNvPr id="59395" name="Rectangle 3">
            <a:extLst>
              <a:ext uri="{FF2B5EF4-FFF2-40B4-BE49-F238E27FC236}">
                <a16:creationId xmlns:a16="http://schemas.microsoft.com/office/drawing/2014/main" id="{B38A2809-D343-4CFF-97E7-3E7BAF41F82C}"/>
              </a:ext>
            </a:extLst>
          </p:cNvPr>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their </a:t>
            </a:r>
            <a:r>
              <a:rPr lang="en-US" altLang="zh-CN" i="1"/>
              <a:t>intersection</a:t>
            </a:r>
            <a:r>
              <a:rPr lang="en-US" altLang="zh-CN"/>
              <a:t> </a:t>
            </a:r>
            <a:r>
              <a:rPr lang="en-US" altLang="zh-CN" i="1"/>
              <a:t>A</a:t>
            </a:r>
            <a:r>
              <a:rPr lang="en-US" altLang="zh-CN">
                <a:sym typeface="Symbol" panose="05050102010706020507" pitchFamily="18" charset="2"/>
              </a:rPr>
              <a:t></a:t>
            </a:r>
            <a:r>
              <a:rPr lang="en-US" altLang="zh-CN" i="1"/>
              <a:t>B</a:t>
            </a:r>
            <a:r>
              <a:rPr lang="en-US" altLang="zh-CN"/>
              <a:t> is the set containing all elements that are simultaneously in </a:t>
            </a:r>
            <a:r>
              <a:rPr lang="en-US" altLang="zh-CN" i="1"/>
              <a:t>A </a:t>
            </a:r>
            <a:r>
              <a:rPr lang="en-US" altLang="zh-CN" b="1"/>
              <a:t>and</a:t>
            </a:r>
            <a:r>
              <a:rPr lang="en-US" altLang="zh-CN"/>
              <a:t> (</a:t>
            </a:r>
            <a:r>
              <a:rPr lang="en-US" altLang="zh-CN">
                <a:latin typeface="Times New Roman" panose="02020603050405020304" pitchFamily="18" charset="0"/>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t>
            </a:r>
            <a:r>
              <a:rPr lang="en-US" altLang="zh-CN"/>
              <a:t>in </a:t>
            </a:r>
            <a:r>
              <a:rPr lang="en-US" altLang="zh-CN" i="1"/>
              <a:t>B</a:t>
            </a:r>
            <a:r>
              <a:rPr lang="en-US" altLang="zh-CN"/>
              <a:t>.</a:t>
            </a:r>
          </a:p>
          <a:p>
            <a:pPr eaLnBrk="1" hangingPunct="1"/>
            <a:r>
              <a:rPr lang="en-US" altLang="zh-CN"/>
              <a:t>Formally,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a:t>
            </a:r>
            <a:r>
              <a:rPr lang="en-US" altLang="zh-CN">
                <a:solidFill>
                  <a:srgbClr val="FF0000"/>
                </a:solidFill>
                <a:sym typeface="Symbol" panose="05050102010706020507" pitchFamily="18" charset="2"/>
              </a:rPr>
              <a:t>=</a:t>
            </a:r>
            <a:r>
              <a:rPr lang="en-US" altLang="zh-CN">
                <a:solidFill>
                  <a:srgbClr val="FF0000"/>
                </a:solidFill>
              </a:rPr>
              <a:t>{</a:t>
            </a:r>
            <a:r>
              <a:rPr lang="en-US" altLang="zh-CN" i="1">
                <a:solidFill>
                  <a:srgbClr val="FF0000"/>
                </a:solidFill>
              </a:rPr>
              <a:t>x </a:t>
            </a:r>
            <a:r>
              <a:rPr lang="en-US" altLang="zh-CN">
                <a:solidFill>
                  <a:srgbClr val="FF0000"/>
                </a:solidFill>
              </a:rPr>
              <a:t>| </a:t>
            </a:r>
            <a:r>
              <a:rPr lang="en-US" altLang="zh-CN" i="1">
                <a:solidFill>
                  <a:srgbClr val="FF0000"/>
                </a:solidFill>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ym typeface="Symbol" panose="05050102010706020507" pitchFamily="18" charset="2"/>
              </a:rPr>
              <a:t>.</a:t>
            </a:r>
          </a:p>
          <a:p>
            <a:pPr eaLnBrk="1" hangingPunct="1"/>
            <a:r>
              <a:rPr lang="en-US" altLang="zh-CN">
                <a:sym typeface="Symbol" panose="05050102010706020507" pitchFamily="18" charset="2"/>
              </a:rPr>
              <a:t>Note that </a:t>
            </a:r>
            <a:r>
              <a:rPr lang="en-US" altLang="zh-CN" i="1"/>
              <a:t>A</a:t>
            </a:r>
            <a:r>
              <a:rPr lang="en-US" altLang="zh-CN">
                <a:sym typeface="Symbol" panose="05050102010706020507" pitchFamily="18" charset="2"/>
              </a:rPr>
              <a:t></a:t>
            </a:r>
            <a:r>
              <a:rPr lang="en-US" altLang="zh-CN" i="1"/>
              <a:t>B </a:t>
            </a:r>
            <a:r>
              <a:rPr lang="en-US" altLang="zh-CN"/>
              <a:t>is a </a:t>
            </a:r>
            <a:r>
              <a:rPr lang="en-US" altLang="zh-CN" b="1"/>
              <a:t>subset</a:t>
            </a:r>
            <a:r>
              <a:rPr lang="en-US" altLang="zh-CN"/>
              <a:t> of both A and B (in fact it is the largest such subset):</a:t>
            </a:r>
            <a:r>
              <a:rPr lang="en-US" altLang="zh-CN" i="1"/>
              <a:t> </a:t>
            </a:r>
            <a:br>
              <a:rPr lang="en-US" altLang="zh-CN"/>
            </a:br>
            <a:r>
              <a:rPr lang="en-US" altLang="zh-CN"/>
              <a:t>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r>
              <a:rPr lang="en-US" altLang="zh-CN">
                <a:solidFill>
                  <a:srgbClr val="FF0000"/>
                </a:solidFill>
              </a:rPr>
              <a:t>(</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endParaRPr lang="en-US" altLang="zh-CN">
              <a:solidFill>
                <a:srgbClr val="FF0000"/>
              </a:solidFill>
            </a:endParaRPr>
          </a:p>
        </p:txBody>
      </p:sp>
      <p:sp>
        <p:nvSpPr>
          <p:cNvPr id="2" name="灯片编号占位符 1">
            <a:extLst>
              <a:ext uri="{FF2B5EF4-FFF2-40B4-BE49-F238E27FC236}">
                <a16:creationId xmlns:a16="http://schemas.microsoft.com/office/drawing/2014/main" id="{F1FDDE10-6276-4362-BCC7-D83E560FABC2}"/>
              </a:ext>
            </a:extLst>
          </p:cNvPr>
          <p:cNvSpPr>
            <a:spLocks noGrp="1"/>
          </p:cNvSpPr>
          <p:nvPr>
            <p:ph type="sldNum" sz="quarter" idx="12"/>
          </p:nvPr>
        </p:nvSpPr>
        <p:spPr/>
        <p:txBody>
          <a:bodyPr/>
          <a:lstStyle/>
          <a:p>
            <a:fld id="{95D10F2E-2536-4355-9232-8FA25989555F}" type="slidenum">
              <a:rPr lang="en-US" altLang="zh-CN" smtClean="0"/>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5112A03-F42C-43B7-850D-FB9E0E0474D8}"/>
              </a:ext>
            </a:extLst>
          </p:cNvPr>
          <p:cNvSpPr>
            <a:spLocks noGrp="1" noChangeArrowheads="1"/>
          </p:cNvSpPr>
          <p:nvPr>
            <p:ph type="body" idx="1"/>
          </p:nvPr>
        </p:nvSpPr>
        <p:spPr>
          <a:xfrm>
            <a:off x="1907704" y="1600200"/>
            <a:ext cx="5338936" cy="4525963"/>
          </a:xfrm>
        </p:spPr>
        <p:txBody>
          <a:bodyPr/>
          <a:lstStyle/>
          <a:p>
            <a:pPr eaLnBrk="1" hangingPunct="1"/>
            <a:r>
              <a:rPr lang="en-US" altLang="zh-CN" dirty="0"/>
              <a:t>{</a:t>
            </a:r>
            <a:r>
              <a:rPr lang="en-US" altLang="zh-CN" dirty="0" err="1"/>
              <a:t>a,b,c</a:t>
            </a:r>
            <a:r>
              <a:rPr lang="en-US" altLang="zh-CN" dirty="0"/>
              <a:t>}</a:t>
            </a:r>
            <a:r>
              <a:rPr lang="en-US" altLang="zh-CN" dirty="0">
                <a:sym typeface="Symbol" panose="05050102010706020507" pitchFamily="18" charset="2"/>
              </a:rPr>
              <a:t>{2,3} = ___</a:t>
            </a:r>
          </a:p>
          <a:p>
            <a:pPr eaLnBrk="1" hangingPunct="1"/>
            <a:r>
              <a:rPr lang="en-US" altLang="zh-CN" dirty="0">
                <a:solidFill>
                  <a:schemeClr val="accent2"/>
                </a:solidFill>
                <a:sym typeface="Symbol" panose="05050102010706020507" pitchFamily="18" charset="2"/>
              </a:rPr>
              <a:t>{2,4,6}</a:t>
            </a:r>
            <a:r>
              <a:rPr lang="en-US" altLang="zh-CN" dirty="0">
                <a:sym typeface="Symbol" panose="05050102010706020507" pitchFamily="18" charset="2"/>
              </a:rPr>
              <a:t></a:t>
            </a:r>
            <a:r>
              <a:rPr lang="en-US" altLang="zh-CN" dirty="0">
                <a:solidFill>
                  <a:srgbClr val="FF0000"/>
                </a:solidFill>
                <a:sym typeface="Symbol" panose="05050102010706020507" pitchFamily="18" charset="2"/>
              </a:rPr>
              <a:t>{3,4,5}</a:t>
            </a:r>
            <a:r>
              <a:rPr lang="en-US" altLang="zh-CN" dirty="0">
                <a:sym typeface="Symbol" panose="05050102010706020507" pitchFamily="18" charset="2"/>
              </a:rPr>
              <a:t> = ______</a:t>
            </a:r>
          </a:p>
        </p:txBody>
      </p:sp>
      <p:sp>
        <p:nvSpPr>
          <p:cNvPr id="39939" name="Freeform 3">
            <a:extLst>
              <a:ext uri="{FF2B5EF4-FFF2-40B4-BE49-F238E27FC236}">
                <a16:creationId xmlns:a16="http://schemas.microsoft.com/office/drawing/2014/main" id="{AE913C61-5715-4A94-B008-5F6ACCFCA4B7}"/>
              </a:ext>
            </a:extLst>
          </p:cNvPr>
          <p:cNvSpPr>
            <a:spLocks/>
          </p:cNvSpPr>
          <p:nvPr/>
        </p:nvSpPr>
        <p:spPr bwMode="auto">
          <a:xfrm>
            <a:off x="3874617" y="4114800"/>
            <a:ext cx="968375" cy="939800"/>
          </a:xfrm>
          <a:custGeom>
            <a:avLst/>
            <a:gdLst>
              <a:gd name="T0" fmla="*/ 2147483646 w 610"/>
              <a:gd name="T1" fmla="*/ 2147483646 h 592"/>
              <a:gd name="T2" fmla="*/ 2147483646 w 610"/>
              <a:gd name="T3" fmla="*/ 2147483646 h 592"/>
              <a:gd name="T4" fmla="*/ 2147483646 w 610"/>
              <a:gd name="T5" fmla="*/ 2147483646 h 592"/>
              <a:gd name="T6" fmla="*/ 2147483646 w 610"/>
              <a:gd name="T7" fmla="*/ 2147483646 h 592"/>
              <a:gd name="T8" fmla="*/ 2147483646 w 610"/>
              <a:gd name="T9" fmla="*/ 2147483646 h 592"/>
              <a:gd name="T10" fmla="*/ 2147483646 w 610"/>
              <a:gd name="T11" fmla="*/ 2147483646 h 592"/>
              <a:gd name="T12" fmla="*/ 2147483646 w 610"/>
              <a:gd name="T13" fmla="*/ 2147483646 h 592"/>
              <a:gd name="T14" fmla="*/ 2147483646 w 610"/>
              <a:gd name="T15" fmla="*/ 2147483646 h 592"/>
              <a:gd name="T16" fmla="*/ 2147483646 w 610"/>
              <a:gd name="T17" fmla="*/ 2147483646 h 592"/>
              <a:gd name="T18" fmla="*/ 2147483646 w 610"/>
              <a:gd name="T19" fmla="*/ 2147483646 h 592"/>
              <a:gd name="T20" fmla="*/ 2147483646 w 610"/>
              <a:gd name="T21" fmla="*/ 2147483646 h 592"/>
              <a:gd name="T22" fmla="*/ 2147483646 w 610"/>
              <a:gd name="T23" fmla="*/ 2147483646 h 592"/>
              <a:gd name="T24" fmla="*/ 2147483646 w 610"/>
              <a:gd name="T25" fmla="*/ 2147483646 h 5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610" h="592">
                <a:moveTo>
                  <a:pt x="41" y="569"/>
                </a:moveTo>
                <a:cubicBezTo>
                  <a:pt x="9" y="471"/>
                  <a:pt x="0" y="372"/>
                  <a:pt x="14" y="270"/>
                </a:cubicBezTo>
                <a:cubicBezTo>
                  <a:pt x="7" y="210"/>
                  <a:pt x="23" y="130"/>
                  <a:pt x="25" y="74"/>
                </a:cubicBezTo>
                <a:cubicBezTo>
                  <a:pt x="26" y="57"/>
                  <a:pt x="25" y="31"/>
                  <a:pt x="41" y="26"/>
                </a:cubicBezTo>
                <a:cubicBezTo>
                  <a:pt x="86" y="11"/>
                  <a:pt x="57" y="19"/>
                  <a:pt x="130" y="10"/>
                </a:cubicBezTo>
                <a:cubicBezTo>
                  <a:pt x="165" y="0"/>
                  <a:pt x="208" y="17"/>
                  <a:pt x="244" y="10"/>
                </a:cubicBezTo>
                <a:cubicBezTo>
                  <a:pt x="355" y="13"/>
                  <a:pt x="438" y="10"/>
                  <a:pt x="576" y="26"/>
                </a:cubicBezTo>
                <a:cubicBezTo>
                  <a:pt x="590" y="68"/>
                  <a:pt x="565" y="84"/>
                  <a:pt x="573" y="140"/>
                </a:cubicBezTo>
                <a:cubicBezTo>
                  <a:pt x="577" y="162"/>
                  <a:pt x="608" y="265"/>
                  <a:pt x="608" y="285"/>
                </a:cubicBezTo>
                <a:cubicBezTo>
                  <a:pt x="608" y="394"/>
                  <a:pt x="610" y="484"/>
                  <a:pt x="576" y="585"/>
                </a:cubicBezTo>
                <a:cubicBezTo>
                  <a:pt x="574" y="592"/>
                  <a:pt x="431" y="559"/>
                  <a:pt x="422" y="561"/>
                </a:cubicBezTo>
                <a:cubicBezTo>
                  <a:pt x="315" y="583"/>
                  <a:pt x="288" y="568"/>
                  <a:pt x="179" y="577"/>
                </a:cubicBezTo>
                <a:cubicBezTo>
                  <a:pt x="140" y="564"/>
                  <a:pt x="98" y="586"/>
                  <a:pt x="81" y="569"/>
                </a:cubicBezTo>
              </a:path>
            </a:pathLst>
          </a:custGeom>
          <a:solidFill>
            <a:srgbClr val="008000">
              <a:alpha val="50195"/>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44" name="Rectangle 4">
            <a:extLst>
              <a:ext uri="{FF2B5EF4-FFF2-40B4-BE49-F238E27FC236}">
                <a16:creationId xmlns:a16="http://schemas.microsoft.com/office/drawing/2014/main" id="{1201BB5C-8632-4763-99BC-61AB7B523180}"/>
              </a:ext>
            </a:extLst>
          </p:cNvPr>
          <p:cNvSpPr>
            <a:spLocks noGrp="1" noChangeArrowheads="1"/>
          </p:cNvSpPr>
          <p:nvPr>
            <p:ph type="title"/>
          </p:nvPr>
        </p:nvSpPr>
        <p:spPr/>
        <p:txBody>
          <a:bodyPr/>
          <a:lstStyle/>
          <a:p>
            <a:pPr eaLnBrk="1" hangingPunct="1"/>
            <a:r>
              <a:rPr lang="en-US" altLang="zh-CN" b="1" dirty="0"/>
              <a:t>Intersection Examples</a:t>
            </a:r>
          </a:p>
        </p:txBody>
      </p:sp>
      <p:grpSp>
        <p:nvGrpSpPr>
          <p:cNvPr id="39942" name="Group 6">
            <a:extLst>
              <a:ext uri="{FF2B5EF4-FFF2-40B4-BE49-F238E27FC236}">
                <a16:creationId xmlns:a16="http://schemas.microsoft.com/office/drawing/2014/main" id="{FE1309F5-DD65-4424-9CF5-5B33006E7076}"/>
              </a:ext>
            </a:extLst>
          </p:cNvPr>
          <p:cNvGrpSpPr>
            <a:grpSpLocks/>
          </p:cNvGrpSpPr>
          <p:nvPr/>
        </p:nvGrpSpPr>
        <p:grpSpPr bwMode="auto">
          <a:xfrm>
            <a:off x="2669704" y="3276600"/>
            <a:ext cx="3352800" cy="2590800"/>
            <a:chOff x="768" y="2064"/>
            <a:chExt cx="2112" cy="1632"/>
          </a:xfrm>
        </p:grpSpPr>
        <p:sp>
          <p:nvSpPr>
            <p:cNvPr id="61448" name="Oval 7">
              <a:extLst>
                <a:ext uri="{FF2B5EF4-FFF2-40B4-BE49-F238E27FC236}">
                  <a16:creationId xmlns:a16="http://schemas.microsoft.com/office/drawing/2014/main" id="{5BE43290-C9CE-4E13-BE94-5DEE5F6FDA77}"/>
                </a:ext>
              </a:extLst>
            </p:cNvPr>
            <p:cNvSpPr>
              <a:spLocks noChangeArrowheads="1"/>
            </p:cNvSpPr>
            <p:nvPr/>
          </p:nvSpPr>
          <p:spPr bwMode="auto">
            <a:xfrm>
              <a:off x="768" y="2592"/>
              <a:ext cx="2112" cy="576"/>
            </a:xfrm>
            <a:prstGeom prst="ellipse">
              <a:avLst/>
            </a:prstGeom>
            <a:noFill/>
            <a:ln w="381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449" name="Oval 8">
              <a:extLst>
                <a:ext uri="{FF2B5EF4-FFF2-40B4-BE49-F238E27FC236}">
                  <a16:creationId xmlns:a16="http://schemas.microsoft.com/office/drawing/2014/main" id="{70E3B3D5-F568-47F6-A3CF-382B42B6DD4C}"/>
                </a:ext>
              </a:extLst>
            </p:cNvPr>
            <p:cNvSpPr>
              <a:spLocks noChangeArrowheads="1"/>
            </p:cNvSpPr>
            <p:nvPr/>
          </p:nvSpPr>
          <p:spPr bwMode="auto">
            <a:xfrm>
              <a:off x="1536" y="2064"/>
              <a:ext cx="576" cy="1632"/>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61450" name="WordArt 9">
              <a:extLst>
                <a:ext uri="{FF2B5EF4-FFF2-40B4-BE49-F238E27FC236}">
                  <a16:creationId xmlns:a16="http://schemas.microsoft.com/office/drawing/2014/main" id="{4B670E67-7AA5-4B5A-A3B6-2742EF2051AB}"/>
                </a:ext>
              </a:extLst>
            </p:cNvPr>
            <p:cNvSpPr>
              <a:spLocks noChangeArrowheads="1" noChangeShapeType="1" noTextEdit="1"/>
            </p:cNvSpPr>
            <p:nvPr/>
          </p:nvSpPr>
          <p:spPr bwMode="auto">
            <a:xfrm>
              <a:off x="1200" y="2736"/>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2</a:t>
              </a:r>
              <a:endParaRPr lang="zh-CN" altLang="en-US" sz="3600" kern="10">
                <a:ln w="9525">
                  <a:solidFill>
                    <a:srgbClr val="000000"/>
                  </a:solidFill>
                  <a:round/>
                  <a:headEnd/>
                  <a:tailEnd/>
                </a:ln>
                <a:solidFill>
                  <a:srgbClr val="000000"/>
                </a:solidFill>
                <a:latin typeface="Arial Black" panose="020B0A04020102020204" pitchFamily="34" charset="0"/>
              </a:endParaRPr>
            </a:p>
          </p:txBody>
        </p:sp>
        <p:sp>
          <p:nvSpPr>
            <p:cNvPr id="61451" name="WordArt 10">
              <a:extLst>
                <a:ext uri="{FF2B5EF4-FFF2-40B4-BE49-F238E27FC236}">
                  <a16:creationId xmlns:a16="http://schemas.microsoft.com/office/drawing/2014/main" id="{76720A05-53D7-4D68-8A3C-0FD910CA48FA}"/>
                </a:ext>
              </a:extLst>
            </p:cNvPr>
            <p:cNvSpPr>
              <a:spLocks noChangeArrowheads="1" noChangeShapeType="1" noTextEdit="1"/>
            </p:cNvSpPr>
            <p:nvPr/>
          </p:nvSpPr>
          <p:spPr bwMode="auto">
            <a:xfrm>
              <a:off x="1776" y="2208"/>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3</a:t>
              </a:r>
              <a:endParaRPr lang="zh-CN" altLang="en-US" sz="3600" kern="10">
                <a:ln w="9525">
                  <a:solidFill>
                    <a:srgbClr val="000000"/>
                  </a:solidFill>
                  <a:round/>
                  <a:headEnd/>
                  <a:tailEnd/>
                </a:ln>
                <a:solidFill>
                  <a:srgbClr val="000000"/>
                </a:solidFill>
                <a:latin typeface="Arial Black" panose="020B0A04020102020204" pitchFamily="34" charset="0"/>
              </a:endParaRPr>
            </a:p>
          </p:txBody>
        </p:sp>
        <p:sp>
          <p:nvSpPr>
            <p:cNvPr id="61452" name="WordArt 11">
              <a:extLst>
                <a:ext uri="{FF2B5EF4-FFF2-40B4-BE49-F238E27FC236}">
                  <a16:creationId xmlns:a16="http://schemas.microsoft.com/office/drawing/2014/main" id="{CB6F26E6-DC34-4BED-9BFC-A28441714EC9}"/>
                </a:ext>
              </a:extLst>
            </p:cNvPr>
            <p:cNvSpPr>
              <a:spLocks noChangeArrowheads="1" noChangeShapeType="1" noTextEdit="1"/>
            </p:cNvSpPr>
            <p:nvPr/>
          </p:nvSpPr>
          <p:spPr bwMode="auto">
            <a:xfrm>
              <a:off x="1728" y="3264"/>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5</a:t>
              </a:r>
              <a:endParaRPr lang="zh-CN" altLang="en-US" sz="3600" kern="10">
                <a:ln w="9525">
                  <a:solidFill>
                    <a:srgbClr val="000000"/>
                  </a:solidFill>
                  <a:round/>
                  <a:headEnd/>
                  <a:tailEnd/>
                </a:ln>
                <a:solidFill>
                  <a:srgbClr val="000000"/>
                </a:solidFill>
                <a:latin typeface="Arial Black" panose="020B0A04020102020204" pitchFamily="34" charset="0"/>
              </a:endParaRPr>
            </a:p>
          </p:txBody>
        </p:sp>
        <p:sp>
          <p:nvSpPr>
            <p:cNvPr id="61453" name="WordArt 12">
              <a:extLst>
                <a:ext uri="{FF2B5EF4-FFF2-40B4-BE49-F238E27FC236}">
                  <a16:creationId xmlns:a16="http://schemas.microsoft.com/office/drawing/2014/main" id="{0932B67B-306D-4E0C-A4D7-8DE246DD5F51}"/>
                </a:ext>
              </a:extLst>
            </p:cNvPr>
            <p:cNvSpPr>
              <a:spLocks noChangeArrowheads="1" noChangeShapeType="1" noTextEdit="1"/>
            </p:cNvSpPr>
            <p:nvPr/>
          </p:nvSpPr>
          <p:spPr bwMode="auto">
            <a:xfrm>
              <a:off x="2304" y="2784"/>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6</a:t>
              </a:r>
              <a:endParaRPr lang="zh-CN" altLang="en-US" sz="3600" kern="10">
                <a:ln w="9525">
                  <a:solidFill>
                    <a:srgbClr val="000000"/>
                  </a:solidFill>
                  <a:round/>
                  <a:headEnd/>
                  <a:tailEnd/>
                </a:ln>
                <a:solidFill>
                  <a:srgbClr val="000000"/>
                </a:solidFill>
                <a:latin typeface="Arial Black" panose="020B0A04020102020204" pitchFamily="34" charset="0"/>
              </a:endParaRPr>
            </a:p>
          </p:txBody>
        </p:sp>
        <p:sp>
          <p:nvSpPr>
            <p:cNvPr id="61454" name="WordArt 13">
              <a:extLst>
                <a:ext uri="{FF2B5EF4-FFF2-40B4-BE49-F238E27FC236}">
                  <a16:creationId xmlns:a16="http://schemas.microsoft.com/office/drawing/2014/main" id="{4560460F-A667-4D68-9B5F-321B1240DD02}"/>
                </a:ext>
              </a:extLst>
            </p:cNvPr>
            <p:cNvSpPr>
              <a:spLocks noChangeArrowheads="1" noChangeShapeType="1" noTextEdit="1"/>
            </p:cNvSpPr>
            <p:nvPr/>
          </p:nvSpPr>
          <p:spPr bwMode="auto">
            <a:xfrm>
              <a:off x="1728" y="2784"/>
              <a:ext cx="144" cy="240"/>
            </a:xfrm>
            <a:prstGeom prst="rect">
              <a:avLst/>
            </a:prstGeom>
          </p:spPr>
          <p:txBody>
            <a:bodyPr wrap="none" fromWordArt="1">
              <a:prstTxWarp prst="textSlantUp">
                <a:avLst>
                  <a:gd name="adj" fmla="val 0"/>
                </a:avLst>
              </a:prstTxWarp>
            </a:bodyPr>
            <a:lstStyle/>
            <a:p>
              <a:pPr algn="ctr"/>
              <a:r>
                <a:rPr lang="en-US" altLang="zh-CN" sz="3600" kern="10">
                  <a:ln w="9525">
                    <a:solidFill>
                      <a:srgbClr val="000000"/>
                    </a:solidFill>
                    <a:round/>
                    <a:headEnd/>
                    <a:tailEnd/>
                  </a:ln>
                  <a:solidFill>
                    <a:srgbClr val="000000"/>
                  </a:solidFill>
                  <a:latin typeface="Arial Black" panose="020B0A04020102020204" pitchFamily="34" charset="0"/>
                </a:rPr>
                <a:t>4</a:t>
              </a:r>
              <a:endParaRPr lang="zh-CN" altLang="en-US" sz="3600" kern="10">
                <a:ln w="9525">
                  <a:solidFill>
                    <a:srgbClr val="000000"/>
                  </a:solidFill>
                  <a:round/>
                  <a:headEnd/>
                  <a:tailEnd/>
                </a:ln>
                <a:solidFill>
                  <a:srgbClr val="000000"/>
                </a:solidFill>
                <a:latin typeface="Arial Black" panose="020B0A04020102020204" pitchFamily="34" charset="0"/>
              </a:endParaRPr>
            </a:p>
          </p:txBody>
        </p:sp>
      </p:grpSp>
      <p:sp>
        <p:nvSpPr>
          <p:cNvPr id="39950" name="Text Box 14">
            <a:extLst>
              <a:ext uri="{FF2B5EF4-FFF2-40B4-BE49-F238E27FC236}">
                <a16:creationId xmlns:a16="http://schemas.microsoft.com/office/drawing/2014/main" id="{70611442-5055-4C60-BF5B-D196B261D2F4}"/>
              </a:ext>
            </a:extLst>
          </p:cNvPr>
          <p:cNvSpPr txBox="1">
            <a:spLocks noChangeArrowheads="1"/>
          </p:cNvSpPr>
          <p:nvPr/>
        </p:nvSpPr>
        <p:spPr bwMode="auto">
          <a:xfrm>
            <a:off x="5158904" y="1484313"/>
            <a:ext cx="5334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a:latin typeface="Times New Roman" panose="02020603050405020304" pitchFamily="18" charset="0"/>
                <a:sym typeface="Symbol" panose="05050102010706020507" pitchFamily="18" charset="2"/>
              </a:rPr>
              <a:t></a:t>
            </a:r>
            <a:endParaRPr lang="en-US" altLang="zh-CN" sz="2400">
              <a:latin typeface="Times New Roman" panose="02020603050405020304" pitchFamily="18" charset="0"/>
              <a:sym typeface="Symbol" panose="05050102010706020507" pitchFamily="18" charset="2"/>
            </a:endParaRPr>
          </a:p>
        </p:txBody>
      </p:sp>
      <p:sp>
        <p:nvSpPr>
          <p:cNvPr id="39951" name="Text Box 15">
            <a:extLst>
              <a:ext uri="{FF2B5EF4-FFF2-40B4-BE49-F238E27FC236}">
                <a16:creationId xmlns:a16="http://schemas.microsoft.com/office/drawing/2014/main" id="{B5F68E3E-7F92-4737-B285-19C60C54EF7E}"/>
              </a:ext>
            </a:extLst>
          </p:cNvPr>
          <p:cNvSpPr txBox="1">
            <a:spLocks noChangeArrowheads="1"/>
          </p:cNvSpPr>
          <p:nvPr/>
        </p:nvSpPr>
        <p:spPr bwMode="auto">
          <a:xfrm>
            <a:off x="5735167" y="2060575"/>
            <a:ext cx="83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a:solidFill>
                  <a:srgbClr val="006600"/>
                </a:solidFill>
                <a:latin typeface="Times New Roman" panose="02020603050405020304" pitchFamily="18" charset="0"/>
                <a:sym typeface="Symbol" panose="05050102010706020507" pitchFamily="18" charset="2"/>
              </a:rPr>
              <a:t>{4}</a:t>
            </a:r>
            <a:endParaRPr lang="en-US" altLang="zh-CN" sz="2400">
              <a:solidFill>
                <a:srgbClr val="006600"/>
              </a:solidFill>
              <a:latin typeface="Times New Roman" panose="02020603050405020304" pitchFamily="18" charset="0"/>
              <a:sym typeface="Symbol" panose="05050102010706020507" pitchFamily="18" charset="2"/>
            </a:endParaRPr>
          </a:p>
        </p:txBody>
      </p:sp>
      <p:sp>
        <p:nvSpPr>
          <p:cNvPr id="2" name="灯片编号占位符 1">
            <a:extLst>
              <a:ext uri="{FF2B5EF4-FFF2-40B4-BE49-F238E27FC236}">
                <a16:creationId xmlns:a16="http://schemas.microsoft.com/office/drawing/2014/main" id="{13145F28-27D7-4519-8CD2-2801DDA53B66}"/>
              </a:ext>
            </a:extLst>
          </p:cNvPr>
          <p:cNvSpPr>
            <a:spLocks noGrp="1"/>
          </p:cNvSpPr>
          <p:nvPr>
            <p:ph type="sldNum" sz="quarter" idx="12"/>
          </p:nvPr>
        </p:nvSpPr>
        <p:spPr/>
        <p:txBody>
          <a:bodyPr/>
          <a:lstStyle/>
          <a:p>
            <a:fld id="{95D10F2E-2536-4355-9232-8FA25989555F}" type="slidenum">
              <a:rPr lang="en-US" altLang="zh-CN" smtClean="0"/>
              <a:pPr/>
              <a:t>23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39950"/>
                                        </p:tgtEl>
                                        <p:attrNameLst>
                                          <p:attrName>style.visibility</p:attrName>
                                        </p:attrNameLst>
                                      </p:cBhvr>
                                      <p:to>
                                        <p:strVal val="visible"/>
                                      </p:to>
                                    </p:set>
                                    <p:anim calcmode="lin" valueType="num">
                                      <p:cBhvr>
                                        <p:cTn id="7" dur="500" fill="hold"/>
                                        <p:tgtEl>
                                          <p:spTgt spid="39950"/>
                                        </p:tgtEl>
                                        <p:attrNameLst>
                                          <p:attrName>ppt_w</p:attrName>
                                        </p:attrNameLst>
                                      </p:cBhvr>
                                      <p:tavLst>
                                        <p:tav tm="0">
                                          <p:val>
                                            <p:strVal val="4*#ppt_w"/>
                                          </p:val>
                                        </p:tav>
                                        <p:tav tm="100000">
                                          <p:val>
                                            <p:strVal val="#ppt_w"/>
                                          </p:val>
                                        </p:tav>
                                      </p:tavLst>
                                    </p:anim>
                                    <p:anim calcmode="lin" valueType="num">
                                      <p:cBhvr>
                                        <p:cTn id="8" dur="500" fill="hold"/>
                                        <p:tgtEl>
                                          <p:spTgt spid="39950"/>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CLAP.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39951"/>
                                        </p:tgtEl>
                                        <p:attrNameLst>
                                          <p:attrName>style.visibility</p:attrName>
                                        </p:attrNameLst>
                                      </p:cBhvr>
                                      <p:to>
                                        <p:strVal val="visible"/>
                                      </p:to>
                                    </p:set>
                                    <p:anim calcmode="lin" valueType="num">
                                      <p:cBhvr>
                                        <p:cTn id="13" dur="500" fill="hold"/>
                                        <p:tgtEl>
                                          <p:spTgt spid="39951"/>
                                        </p:tgtEl>
                                        <p:attrNameLst>
                                          <p:attrName>ppt_w</p:attrName>
                                        </p:attrNameLst>
                                      </p:cBhvr>
                                      <p:tavLst>
                                        <p:tav tm="0">
                                          <p:val>
                                            <p:strVal val="4*#ppt_w"/>
                                          </p:val>
                                        </p:tav>
                                        <p:tav tm="100000">
                                          <p:val>
                                            <p:strVal val="#ppt_w"/>
                                          </p:val>
                                        </p:tav>
                                      </p:tavLst>
                                    </p:anim>
                                    <p:anim calcmode="lin" valueType="num">
                                      <p:cBhvr>
                                        <p:cTn id="14" dur="500" fill="hold"/>
                                        <p:tgtEl>
                                          <p:spTgt spid="39951"/>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1"/>
                                            </p:cond>
                                          </p:stCondLst>
                                          <p:endCondLst>
                                            <p:cond evt="onStopAudio" delay="0">
                                              <p:tgtEl>
                                                <p:sldTgt/>
                                              </p:tgtEl>
                                            </p:cond>
                                          </p:endCondLst>
                                        </p:cTn>
                                        <p:tgtEl>
                                          <p:sndTgt r:embed="rId4" name="APPLAUS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528" fill="hold" nodeType="clickEffect">
                                  <p:stCondLst>
                                    <p:cond delay="0"/>
                                  </p:stCondLst>
                                  <p:childTnLst>
                                    <p:set>
                                      <p:cBhvr>
                                        <p:cTn id="18" dur="1" fill="hold">
                                          <p:stCondLst>
                                            <p:cond delay="0"/>
                                          </p:stCondLst>
                                        </p:cTn>
                                        <p:tgtEl>
                                          <p:spTgt spid="39942"/>
                                        </p:tgtEl>
                                        <p:attrNameLst>
                                          <p:attrName>style.visibility</p:attrName>
                                        </p:attrNameLst>
                                      </p:cBhvr>
                                      <p:to>
                                        <p:strVal val="visible"/>
                                      </p:to>
                                    </p:set>
                                    <p:anim calcmode="lin" valueType="num">
                                      <p:cBhvr>
                                        <p:cTn id="19" dur="500" fill="hold"/>
                                        <p:tgtEl>
                                          <p:spTgt spid="39942"/>
                                        </p:tgtEl>
                                        <p:attrNameLst>
                                          <p:attrName>ppt_w</p:attrName>
                                        </p:attrNameLst>
                                      </p:cBhvr>
                                      <p:tavLst>
                                        <p:tav tm="0">
                                          <p:val>
                                            <p:fltVal val="0"/>
                                          </p:val>
                                        </p:tav>
                                        <p:tav tm="100000">
                                          <p:val>
                                            <p:strVal val="#ppt_w"/>
                                          </p:val>
                                        </p:tav>
                                      </p:tavLst>
                                    </p:anim>
                                    <p:anim calcmode="lin" valueType="num">
                                      <p:cBhvr>
                                        <p:cTn id="20" dur="500" fill="hold"/>
                                        <p:tgtEl>
                                          <p:spTgt spid="39942"/>
                                        </p:tgtEl>
                                        <p:attrNameLst>
                                          <p:attrName>ppt_h</p:attrName>
                                        </p:attrNameLst>
                                      </p:cBhvr>
                                      <p:tavLst>
                                        <p:tav tm="0">
                                          <p:val>
                                            <p:fltVal val="0"/>
                                          </p:val>
                                        </p:tav>
                                        <p:tav tm="100000">
                                          <p:val>
                                            <p:strVal val="#ppt_h"/>
                                          </p:val>
                                        </p:tav>
                                      </p:tavLst>
                                    </p:anim>
                                    <p:anim calcmode="lin" valueType="num">
                                      <p:cBhvr>
                                        <p:cTn id="21" dur="500" fill="hold"/>
                                        <p:tgtEl>
                                          <p:spTgt spid="39942"/>
                                        </p:tgtEl>
                                        <p:attrNameLst>
                                          <p:attrName>ppt_x</p:attrName>
                                        </p:attrNameLst>
                                      </p:cBhvr>
                                      <p:tavLst>
                                        <p:tav tm="0">
                                          <p:val>
                                            <p:fltVal val="0.5"/>
                                          </p:val>
                                        </p:tav>
                                        <p:tav tm="100000">
                                          <p:val>
                                            <p:strVal val="#ppt_x"/>
                                          </p:val>
                                        </p:tav>
                                      </p:tavLst>
                                    </p:anim>
                                    <p:anim calcmode="lin" valueType="num">
                                      <p:cBhvr>
                                        <p:cTn id="22" dur="500" fill="hold"/>
                                        <p:tgtEl>
                                          <p:spTgt spid="39942"/>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5" name="EXPLOD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9939"/>
                                        </p:tgtEl>
                                        <p:attrNameLst>
                                          <p:attrName>style.visibility</p:attrName>
                                        </p:attrNameLst>
                                      </p:cBhvr>
                                      <p:to>
                                        <p:strVal val="visible"/>
                                      </p:to>
                                    </p:set>
                                    <p:animEffect transition="in" filter="dissolve">
                                      <p:cBhvr>
                                        <p:cTn id="27" dur="500"/>
                                        <p:tgtEl>
                                          <p:spTgt spid="39939"/>
                                        </p:tgtEl>
                                      </p:cBhvr>
                                    </p:animEffect>
                                  </p:childTnLst>
                                  <p:subTnLst>
                                    <p:audio>
                                      <p:cMediaNode>
                                        <p:cTn display="0" masterRel="sameClick">
                                          <p:stCondLst>
                                            <p:cond evt="begin" delay="0">
                                              <p:tn val="25"/>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utoUpdateAnimBg="0"/>
      <p:bldP spid="3995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1618A034-631F-4151-AEBB-C3B341C215DD}"/>
              </a:ext>
            </a:extLst>
          </p:cNvPr>
          <p:cNvSpPr>
            <a:spLocks noGrp="1"/>
          </p:cNvSpPr>
          <p:nvPr>
            <p:ph type="title"/>
          </p:nvPr>
        </p:nvSpPr>
        <p:spPr>
          <a:xfrm>
            <a:off x="4477425" y="4581128"/>
            <a:ext cx="4666575" cy="2002483"/>
          </a:xfrm>
        </p:spPr>
        <p:txBody>
          <a:bodyPr/>
          <a:lstStyle/>
          <a:p>
            <a:pPr algn="l"/>
            <a:r>
              <a:rPr lang="en-US" altLang="zh-CN" sz="2400" dirty="0"/>
              <a:t>A Venn diagram showing a union of the Chinese tea set and the Green tea set. At the intersection of these sets are different types of Chinese green tea.</a:t>
            </a:r>
            <a:endParaRPr lang="zh-CN" altLang="en-US" sz="2400" dirty="0"/>
          </a:p>
        </p:txBody>
      </p:sp>
      <p:pic>
        <p:nvPicPr>
          <p:cNvPr id="63491" name="Picture 2" descr="teavenn">
            <a:extLst>
              <a:ext uri="{FF2B5EF4-FFF2-40B4-BE49-F238E27FC236}">
                <a16:creationId xmlns:a16="http://schemas.microsoft.com/office/drawing/2014/main" id="{EC1FD6CC-F9A3-4352-8BA5-3C265341CFB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95288" y="53975"/>
            <a:ext cx="7808912" cy="4392613"/>
          </a:xfrm>
          <a:noFill/>
          <a:extLst>
            <a:ext uri="{909E8E84-426E-40DD-AFC4-6F175D3DCCD1}">
              <a14:hiddenFill xmlns:a14="http://schemas.microsoft.com/office/drawing/2010/main">
                <a:solidFill>
                  <a:srgbClr val="FFFFFF"/>
                </a:solidFill>
              </a14:hiddenFill>
            </a:ext>
          </a:extLst>
        </p:spPr>
      </p:pic>
      <p:pic>
        <p:nvPicPr>
          <p:cNvPr id="63492" name="Picture 4" descr="Venn diagrams, set theory and tea">
            <a:extLst>
              <a:ext uri="{FF2B5EF4-FFF2-40B4-BE49-F238E27FC236}">
                <a16:creationId xmlns:a16="http://schemas.microsoft.com/office/drawing/2014/main" id="{FDC9B0EB-D070-4E76-BCC9-71BA33F11B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04" y="4382813"/>
            <a:ext cx="4265088" cy="239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5355B35F-38EB-4EB1-A305-77F4A343C23E}"/>
              </a:ext>
            </a:extLst>
          </p:cNvPr>
          <p:cNvSpPr>
            <a:spLocks noGrp="1"/>
          </p:cNvSpPr>
          <p:nvPr>
            <p:ph type="sldNum" sz="quarter" idx="12"/>
          </p:nvPr>
        </p:nvSpPr>
        <p:spPr/>
        <p:txBody>
          <a:bodyPr/>
          <a:lstStyle/>
          <a:p>
            <a:fld id="{95D10F2E-2536-4355-9232-8FA25989555F}" type="slidenum">
              <a:rPr lang="en-US" altLang="zh-CN" smtClean="0"/>
              <a:pPr/>
              <a:t>24</a:t>
            </a:fld>
            <a:endParaRPr lang="en-US" altLang="zh-C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50103D11-8B88-42DA-9E7D-CCB021BB15F5}"/>
              </a:ext>
            </a:extLst>
          </p:cNvPr>
          <p:cNvSpPr>
            <a:spLocks noGrp="1" noChangeArrowheads="1"/>
          </p:cNvSpPr>
          <p:nvPr>
            <p:ph type="title"/>
          </p:nvPr>
        </p:nvSpPr>
        <p:spPr/>
        <p:txBody>
          <a:bodyPr/>
          <a:lstStyle/>
          <a:p>
            <a:pPr eaLnBrk="1" hangingPunct="1"/>
            <a:r>
              <a:rPr lang="en-US" altLang="zh-CN" b="1" dirty="0"/>
              <a:t>Disjointedness</a:t>
            </a:r>
            <a:r>
              <a:rPr lang="en-US" altLang="zh-CN" dirty="0"/>
              <a:t> </a:t>
            </a:r>
            <a:r>
              <a:rPr lang="zh-CN" altLang="en-US" b="1" dirty="0">
                <a:latin typeface="微软雅黑" panose="020B0503020204020204" pitchFamily="34" charset="-122"/>
                <a:ea typeface="微软雅黑" panose="020B0503020204020204" pitchFamily="34" charset="-122"/>
              </a:rPr>
              <a:t>互斥</a:t>
            </a:r>
          </a:p>
        </p:txBody>
      </p:sp>
      <p:sp>
        <p:nvSpPr>
          <p:cNvPr id="65539" name="Rectangle 3">
            <a:extLst>
              <a:ext uri="{FF2B5EF4-FFF2-40B4-BE49-F238E27FC236}">
                <a16:creationId xmlns:a16="http://schemas.microsoft.com/office/drawing/2014/main" id="{F8AE6F38-E555-48EB-9E58-8376BD816A5B}"/>
              </a:ext>
            </a:extLst>
          </p:cNvPr>
          <p:cNvSpPr>
            <a:spLocks noGrp="1" noChangeArrowheads="1"/>
          </p:cNvSpPr>
          <p:nvPr>
            <p:ph type="body" idx="1"/>
          </p:nvPr>
        </p:nvSpPr>
        <p:spPr/>
        <p:txBody>
          <a:bodyPr/>
          <a:lstStyle/>
          <a:p>
            <a:pPr eaLnBrk="1" hangingPunct="1"/>
            <a:r>
              <a:rPr lang="en-US" altLang="zh-CN"/>
              <a:t>Two sets </a:t>
            </a:r>
            <a:r>
              <a:rPr lang="en-US" altLang="zh-CN" i="1"/>
              <a:t>A</a:t>
            </a:r>
            <a:r>
              <a:rPr lang="en-US" altLang="zh-CN"/>
              <a:t>, </a:t>
            </a:r>
            <a:r>
              <a:rPr lang="en-US" altLang="zh-CN" i="1"/>
              <a:t>B</a:t>
            </a:r>
            <a:r>
              <a:rPr lang="en-US" altLang="zh-CN"/>
              <a:t> are called</a:t>
            </a:r>
            <a:br>
              <a:rPr lang="en-US" altLang="zh-CN"/>
            </a:br>
            <a:r>
              <a:rPr lang="en-US" altLang="zh-CN" i="1"/>
              <a:t>disjoint</a:t>
            </a:r>
            <a:r>
              <a:rPr lang="en-US" altLang="zh-CN"/>
              <a:t> (</a:t>
            </a:r>
            <a:r>
              <a:rPr lang="en-US" altLang="zh-CN" i="1"/>
              <a:t>i.e.</a:t>
            </a:r>
            <a:r>
              <a:rPr lang="en-US" altLang="zh-CN"/>
              <a:t>, unjoined)</a:t>
            </a:r>
            <a:br>
              <a:rPr lang="en-US" altLang="zh-CN"/>
            </a:br>
            <a:r>
              <a:rPr lang="en-US" altLang="zh-CN"/>
              <a:t>iff their intersection is</a:t>
            </a:r>
            <a:br>
              <a:rPr lang="en-US" altLang="zh-CN"/>
            </a:br>
            <a:r>
              <a:rPr lang="en-US" altLang="zh-CN"/>
              <a:t>empty.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a:t>
            </a:r>
            <a:r>
              <a:rPr lang="en-US" altLang="zh-CN">
                <a:solidFill>
                  <a:srgbClr val="FF0000"/>
                </a:solidFill>
              </a:rPr>
              <a:t>=</a:t>
            </a:r>
            <a:r>
              <a:rPr lang="en-US" altLang="zh-CN">
                <a:solidFill>
                  <a:srgbClr val="FF0000"/>
                </a:solidFill>
                <a:sym typeface="Symbol" panose="05050102010706020507" pitchFamily="18" charset="2"/>
              </a:rPr>
              <a:t></a:t>
            </a:r>
            <a:r>
              <a:rPr lang="en-US" altLang="zh-CN">
                <a:sym typeface="Symbol" panose="05050102010706020507" pitchFamily="18" charset="2"/>
              </a:rPr>
              <a:t>)</a:t>
            </a:r>
          </a:p>
          <a:p>
            <a:pPr eaLnBrk="1" hangingPunct="1"/>
            <a:r>
              <a:rPr lang="en-US" altLang="zh-CN"/>
              <a:t>Example: the set of even</a:t>
            </a:r>
            <a:br>
              <a:rPr lang="en-US" altLang="zh-CN"/>
            </a:br>
            <a:r>
              <a:rPr lang="en-US" altLang="zh-CN"/>
              <a:t>integers is disjoint with</a:t>
            </a:r>
            <a:br>
              <a:rPr lang="en-US" altLang="zh-CN"/>
            </a:br>
            <a:r>
              <a:rPr lang="en-US" altLang="zh-CN"/>
              <a:t>the set of odd integers.</a:t>
            </a:r>
          </a:p>
        </p:txBody>
      </p:sp>
      <p:sp>
        <p:nvSpPr>
          <p:cNvPr id="2" name="灯片编号占位符 1">
            <a:extLst>
              <a:ext uri="{FF2B5EF4-FFF2-40B4-BE49-F238E27FC236}">
                <a16:creationId xmlns:a16="http://schemas.microsoft.com/office/drawing/2014/main" id="{CD5CE871-71E4-459A-A1CD-0D31325DFE05}"/>
              </a:ext>
            </a:extLst>
          </p:cNvPr>
          <p:cNvSpPr>
            <a:spLocks noGrp="1"/>
          </p:cNvSpPr>
          <p:nvPr>
            <p:ph type="sldNum" sz="quarter" idx="12"/>
          </p:nvPr>
        </p:nvSpPr>
        <p:spPr/>
        <p:txBody>
          <a:bodyPr/>
          <a:lstStyle/>
          <a:p>
            <a:fld id="{95D10F2E-2536-4355-9232-8FA25989555F}" type="slidenum">
              <a:rPr lang="en-US" altLang="zh-CN" smtClean="0"/>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D58526E9-DE4D-4444-BF1A-0904E8ED019E}"/>
              </a:ext>
            </a:extLst>
          </p:cNvPr>
          <p:cNvSpPr>
            <a:spLocks noGrp="1" noChangeArrowheads="1"/>
          </p:cNvSpPr>
          <p:nvPr>
            <p:ph type="title"/>
          </p:nvPr>
        </p:nvSpPr>
        <p:spPr/>
        <p:txBody>
          <a:bodyPr/>
          <a:lstStyle/>
          <a:p>
            <a:pPr eaLnBrk="1" hangingPunct="1"/>
            <a:r>
              <a:rPr lang="en-US" altLang="zh-CN" sz="4000" b="1" dirty="0"/>
              <a:t>Inclusion-Exclusion Principle</a:t>
            </a:r>
            <a:br>
              <a:rPr lang="en-US" altLang="zh-CN" sz="4000" b="1" dirty="0"/>
            </a:br>
            <a:r>
              <a:rPr lang="zh-CN" altLang="en-US" sz="4000" b="1" dirty="0">
                <a:latin typeface="微软雅黑" panose="020B0503020204020204" pitchFamily="34" charset="-122"/>
                <a:ea typeface="微软雅黑" panose="020B0503020204020204" pitchFamily="34" charset="-122"/>
              </a:rPr>
              <a:t>容斥原理</a:t>
            </a:r>
          </a:p>
        </p:txBody>
      </p:sp>
      <p:sp>
        <p:nvSpPr>
          <p:cNvPr id="67587" name="Rectangle 3">
            <a:extLst>
              <a:ext uri="{FF2B5EF4-FFF2-40B4-BE49-F238E27FC236}">
                <a16:creationId xmlns:a16="http://schemas.microsoft.com/office/drawing/2014/main" id="{CF8228E0-FB87-4EBA-A122-FF31129271BB}"/>
              </a:ext>
            </a:extLst>
          </p:cNvPr>
          <p:cNvSpPr>
            <a:spLocks noGrp="1" noChangeArrowheads="1"/>
          </p:cNvSpPr>
          <p:nvPr>
            <p:ph type="body" idx="1"/>
          </p:nvPr>
        </p:nvSpPr>
        <p:spPr>
          <a:xfrm>
            <a:off x="684213" y="1484313"/>
            <a:ext cx="7772400" cy="4267200"/>
          </a:xfrm>
        </p:spPr>
        <p:txBody>
          <a:bodyPr/>
          <a:lstStyle/>
          <a:p>
            <a:pPr eaLnBrk="1" hangingPunct="1"/>
            <a:r>
              <a:rPr lang="en-US" altLang="zh-CN" dirty="0"/>
              <a:t>How many elements are in </a:t>
            </a:r>
            <a:r>
              <a:rPr lang="en-US" altLang="zh-CN" i="1" dirty="0"/>
              <a:t>A</a:t>
            </a:r>
            <a:r>
              <a:rPr lang="en-US" altLang="zh-CN" dirty="0">
                <a:sym typeface="Symbol" panose="05050102010706020507" pitchFamily="18" charset="2"/>
              </a:rPr>
              <a:t></a:t>
            </a:r>
            <a:r>
              <a:rPr lang="en-US" altLang="zh-CN" i="1" dirty="0"/>
              <a:t>B</a:t>
            </a:r>
            <a:r>
              <a:rPr lang="en-US" altLang="zh-CN" dirty="0"/>
              <a:t>?</a:t>
            </a:r>
            <a:br>
              <a:rPr lang="en-US" altLang="zh-CN" dirty="0"/>
            </a:br>
            <a:r>
              <a:rPr lang="en-US" altLang="zh-CN" dirty="0"/>
              <a:t> </a:t>
            </a:r>
            <a:r>
              <a:rPr lang="en-US" altLang="zh-CN" dirty="0">
                <a:solidFill>
                  <a:srgbClr val="FF0000"/>
                </a:solidFill>
              </a:rPr>
              <a:t>|</a:t>
            </a: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a:t>
            </a:r>
            <a:r>
              <a:rPr lang="en-US" altLang="zh-CN" dirty="0">
                <a:solidFill>
                  <a:srgbClr val="FF0000"/>
                </a:solidFill>
              </a:rPr>
              <a:t>|</a:t>
            </a:r>
            <a:r>
              <a:rPr lang="en-US" altLang="zh-CN" i="1" dirty="0">
                <a:solidFill>
                  <a:srgbClr val="FF0000"/>
                </a:solidFill>
              </a:rPr>
              <a:t> = |A| </a:t>
            </a:r>
            <a:r>
              <a:rPr lang="en-US" altLang="zh-CN" dirty="0">
                <a:solidFill>
                  <a:srgbClr val="FF0000"/>
                </a:solidFill>
                <a:sym typeface="Symbol" panose="05050102010706020507" pitchFamily="18" charset="2"/>
              </a:rPr>
              <a:t></a:t>
            </a:r>
            <a:r>
              <a:rPr lang="en-US" altLang="zh-CN" i="1" dirty="0">
                <a:solidFill>
                  <a:srgbClr val="FF0000"/>
                </a:solidFill>
              </a:rPr>
              <a:t> |B|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B</a:t>
            </a:r>
            <a:r>
              <a:rPr lang="en-US" altLang="zh-CN" dirty="0">
                <a:solidFill>
                  <a:srgbClr val="FF0000"/>
                </a:solidFill>
                <a:sym typeface="Symbol" panose="05050102010706020507" pitchFamily="18" charset="2"/>
              </a:rPr>
              <a:t>|</a:t>
            </a:r>
          </a:p>
          <a:p>
            <a:pPr eaLnBrk="1" hangingPunct="1"/>
            <a:r>
              <a:rPr lang="en-US" altLang="zh-CN" dirty="0">
                <a:sym typeface="Symbol" panose="05050102010706020507" pitchFamily="18" charset="2"/>
              </a:rPr>
              <a:t>Example: How many students are on our class email list?  Consider set </a:t>
            </a:r>
            <a:r>
              <a:rPr lang="en-US" altLang="zh-CN" i="1" dirty="0">
                <a:solidFill>
                  <a:srgbClr val="FF0000"/>
                </a:solidFill>
                <a:sym typeface="Symbol" panose="05050102010706020507" pitchFamily="18" charset="2"/>
              </a:rPr>
              <a:t>E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I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M</a:t>
            </a:r>
            <a:r>
              <a:rPr lang="en-US" altLang="zh-CN" dirty="0">
                <a:sym typeface="Symbol" panose="05050102010706020507" pitchFamily="18" charset="2"/>
              </a:rPr>
              <a:t>, </a:t>
            </a:r>
            <a:br>
              <a:rPr lang="en-US" altLang="zh-CN" dirty="0">
                <a:sym typeface="Symbol" panose="05050102010706020507" pitchFamily="18" charset="2"/>
              </a:rPr>
            </a:br>
            <a:r>
              <a:rPr lang="en-US" altLang="zh-CN" i="1" dirty="0">
                <a:sym typeface="Symbol" panose="05050102010706020507" pitchFamily="18" charset="2"/>
              </a:rPr>
              <a:t>I</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turned in an information sheet}</a:t>
            </a:r>
            <a:br>
              <a:rPr lang="en-US" altLang="zh-CN" dirty="0">
                <a:sym typeface="Symbol" panose="05050102010706020507" pitchFamily="18" charset="2"/>
              </a:rPr>
            </a:br>
            <a:r>
              <a:rPr lang="en-US" altLang="zh-CN" i="1" dirty="0">
                <a:sym typeface="Symbol" panose="05050102010706020507" pitchFamily="18" charset="2"/>
              </a:rPr>
              <a:t>M</a:t>
            </a:r>
            <a:r>
              <a:rPr lang="en-US" altLang="zh-CN" dirty="0">
                <a:sym typeface="Symbol" panose="05050102010706020507" pitchFamily="18" charset="2"/>
              </a:rPr>
              <a:t> = {</a:t>
            </a:r>
            <a:r>
              <a:rPr lang="en-US" altLang="zh-CN" i="1" dirty="0">
                <a:sym typeface="Symbol" panose="05050102010706020507" pitchFamily="18" charset="2"/>
              </a:rPr>
              <a:t>s</a:t>
            </a:r>
            <a:r>
              <a:rPr lang="en-US" altLang="zh-CN" dirty="0">
                <a:sym typeface="Symbol" panose="05050102010706020507" pitchFamily="18" charset="2"/>
              </a:rPr>
              <a:t> | </a:t>
            </a:r>
            <a:r>
              <a:rPr lang="en-US" altLang="zh-CN" i="1" dirty="0">
                <a:sym typeface="Symbol" panose="05050102010706020507" pitchFamily="18" charset="2"/>
              </a:rPr>
              <a:t>s </a:t>
            </a:r>
            <a:r>
              <a:rPr lang="en-US" altLang="zh-CN" dirty="0">
                <a:sym typeface="Symbol" panose="05050102010706020507" pitchFamily="18" charset="2"/>
              </a:rPr>
              <a:t>sent the TAs their email address}</a:t>
            </a:r>
          </a:p>
          <a:p>
            <a:pPr eaLnBrk="1" hangingPunct="1"/>
            <a:r>
              <a:rPr lang="en-US" altLang="zh-CN" dirty="0">
                <a:sym typeface="Symbol" panose="05050102010706020507" pitchFamily="18" charset="2"/>
              </a:rPr>
              <a:t>Some students did both!</a:t>
            </a:r>
            <a:br>
              <a:rPr lang="en-US" altLang="zh-CN" dirty="0">
                <a:sym typeface="Symbol" panose="05050102010706020507" pitchFamily="18" charset="2"/>
              </a:rPr>
            </a:b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E</a:t>
            </a:r>
            <a:r>
              <a:rPr lang="en-US" altLang="zh-CN" dirty="0">
                <a:solidFill>
                  <a:srgbClr val="FF0000"/>
                </a:solidFill>
                <a:sym typeface="Symbol" panose="05050102010706020507" pitchFamily="18" charset="2"/>
              </a:rPr>
              <a:t>| = </a:t>
            </a:r>
            <a:r>
              <a:rPr lang="en-US" altLang="zh-CN" dirty="0">
                <a:solidFill>
                  <a:srgbClr val="FF0000"/>
                </a:solidFill>
              </a:rPr>
              <a:t>|</a:t>
            </a:r>
            <a:r>
              <a:rPr lang="en-US" altLang="zh-CN" i="1" dirty="0">
                <a:solidFill>
                  <a:srgbClr val="FF0000"/>
                </a:solidFill>
              </a:rPr>
              <a:t>I</a:t>
            </a:r>
            <a:r>
              <a:rPr lang="en-US" altLang="zh-CN" dirty="0">
                <a:solidFill>
                  <a:srgbClr val="FF0000"/>
                </a:solidFill>
                <a:sym typeface="Symbol" panose="05050102010706020507" pitchFamily="18" charset="2"/>
              </a:rPr>
              <a:t></a:t>
            </a:r>
            <a:r>
              <a:rPr lang="en-US" altLang="zh-CN" i="1" dirty="0">
                <a:solidFill>
                  <a:srgbClr val="FF0000"/>
                </a:solidFill>
              </a:rPr>
              <a:t>M</a:t>
            </a:r>
            <a:r>
              <a:rPr lang="en-US" altLang="zh-CN" dirty="0">
                <a:solidFill>
                  <a:srgbClr val="FF0000"/>
                </a:solidFill>
              </a:rPr>
              <a:t>|</a:t>
            </a:r>
            <a:r>
              <a:rPr lang="en-US" altLang="zh-CN" i="1" dirty="0">
                <a:solidFill>
                  <a:srgbClr val="FF0000"/>
                </a:solidFill>
              </a:rPr>
              <a:t> = |I| </a:t>
            </a:r>
            <a:r>
              <a:rPr lang="en-US" altLang="zh-CN" dirty="0">
                <a:solidFill>
                  <a:srgbClr val="FF0000"/>
                </a:solidFill>
                <a:sym typeface="Symbol" panose="05050102010706020507" pitchFamily="18" charset="2"/>
              </a:rPr>
              <a:t></a:t>
            </a:r>
            <a:r>
              <a:rPr lang="en-US" altLang="zh-CN" i="1" dirty="0">
                <a:solidFill>
                  <a:srgbClr val="FF0000"/>
                </a:solidFill>
              </a:rPr>
              <a:t> |M|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I</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M</a:t>
            </a:r>
            <a:r>
              <a:rPr lang="en-US" altLang="zh-CN" dirty="0">
                <a:solidFill>
                  <a:srgbClr val="FF0000"/>
                </a:solidFill>
                <a:sym typeface="Symbol" panose="05050102010706020507" pitchFamily="18" charset="2"/>
              </a:rPr>
              <a:t>|</a:t>
            </a:r>
          </a:p>
        </p:txBody>
      </p:sp>
      <p:sp>
        <p:nvSpPr>
          <p:cNvPr id="2" name="灯片编号占位符 1">
            <a:extLst>
              <a:ext uri="{FF2B5EF4-FFF2-40B4-BE49-F238E27FC236}">
                <a16:creationId xmlns:a16="http://schemas.microsoft.com/office/drawing/2014/main" id="{589825CA-4C00-4FCD-B9DD-6FA510DAEA72}"/>
              </a:ext>
            </a:extLst>
          </p:cNvPr>
          <p:cNvSpPr>
            <a:spLocks noGrp="1"/>
          </p:cNvSpPr>
          <p:nvPr>
            <p:ph type="sldNum" sz="quarter" idx="12"/>
          </p:nvPr>
        </p:nvSpPr>
        <p:spPr/>
        <p:txBody>
          <a:bodyPr/>
          <a:lstStyle/>
          <a:p>
            <a:fld id="{95D10F2E-2536-4355-9232-8FA25989555F}" type="slidenum">
              <a:rPr lang="en-US" altLang="zh-CN"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E0B9F3B-9E80-4F8A-9F46-F61A4C432A71}"/>
              </a:ext>
            </a:extLst>
          </p:cNvPr>
          <p:cNvSpPr>
            <a:spLocks noGrp="1" noChangeArrowheads="1"/>
          </p:cNvSpPr>
          <p:nvPr>
            <p:ph type="title"/>
          </p:nvPr>
        </p:nvSpPr>
        <p:spPr/>
        <p:txBody>
          <a:bodyPr/>
          <a:lstStyle/>
          <a:p>
            <a:pPr eaLnBrk="1" hangingPunct="1"/>
            <a:r>
              <a:rPr lang="en-US" altLang="zh-CN" b="1" dirty="0"/>
              <a:t>Set Difference </a:t>
            </a:r>
            <a:r>
              <a:rPr lang="zh-CN" altLang="en-US" b="1" dirty="0">
                <a:latin typeface="微软雅黑" panose="020B0503020204020204" pitchFamily="34" charset="-122"/>
                <a:ea typeface="微软雅黑" panose="020B0503020204020204" pitchFamily="34" charset="-122"/>
              </a:rPr>
              <a:t>差集</a:t>
            </a:r>
          </a:p>
        </p:txBody>
      </p:sp>
      <p:sp>
        <p:nvSpPr>
          <p:cNvPr id="69635" name="Rectangle 3">
            <a:extLst>
              <a:ext uri="{FF2B5EF4-FFF2-40B4-BE49-F238E27FC236}">
                <a16:creationId xmlns:a16="http://schemas.microsoft.com/office/drawing/2014/main" id="{68EA9B41-A072-411C-8368-D47F02159E60}"/>
              </a:ext>
            </a:extLst>
          </p:cNvPr>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 </a:t>
            </a:r>
            <a:r>
              <a:rPr lang="en-US" altLang="zh-CN" i="1"/>
              <a:t>difference</a:t>
            </a:r>
            <a:r>
              <a:rPr lang="en-US" altLang="zh-CN"/>
              <a:t> </a:t>
            </a:r>
            <a:r>
              <a:rPr lang="en-US" altLang="zh-CN" i="1"/>
              <a:t>of A and B</a:t>
            </a:r>
            <a:r>
              <a:rPr lang="en-US" altLang="zh-CN"/>
              <a:t>, written </a:t>
            </a:r>
            <a:r>
              <a:rPr lang="en-US" altLang="zh-CN" i="1"/>
              <a:t>A</a:t>
            </a:r>
            <a:r>
              <a:rPr lang="en-US" altLang="zh-CN">
                <a:sym typeface="Symbol" panose="05050102010706020507" pitchFamily="18" charset="2"/>
              </a:rPr>
              <a:t></a:t>
            </a:r>
            <a:r>
              <a:rPr lang="en-US" altLang="zh-CN" i="1"/>
              <a:t>B</a:t>
            </a:r>
            <a:r>
              <a:rPr lang="en-US" altLang="zh-CN"/>
              <a:t>, is the set of all elements that are in </a:t>
            </a:r>
            <a:r>
              <a:rPr lang="en-US" altLang="zh-CN" i="1"/>
              <a:t>A</a:t>
            </a:r>
            <a:r>
              <a:rPr lang="en-US" altLang="zh-CN"/>
              <a:t> but not </a:t>
            </a:r>
            <a:r>
              <a:rPr lang="en-US" altLang="zh-CN" i="1"/>
              <a:t>B</a:t>
            </a:r>
            <a:r>
              <a:rPr lang="en-US" altLang="zh-CN"/>
              <a:t>.   Formally:</a:t>
            </a:r>
            <a:br>
              <a:rPr lang="en-US" altLang="zh-CN"/>
            </a:br>
            <a:r>
              <a:rPr lang="en-US" altLang="zh-CN"/>
              <a:t>	 </a:t>
            </a:r>
            <a:r>
              <a:rPr lang="en-US" altLang="zh-CN" i="1">
                <a:solidFill>
                  <a:srgbClr val="FF0000"/>
                </a:solidFill>
              </a:rPr>
              <a:t>A </a:t>
            </a:r>
            <a:r>
              <a:rPr lang="en-US" altLang="zh-CN">
                <a:solidFill>
                  <a:srgbClr val="FF0000"/>
                </a:solidFill>
                <a:sym typeface="Symbol" panose="05050102010706020507" pitchFamily="18" charset="2"/>
              </a:rPr>
              <a:t> </a:t>
            </a:r>
            <a:r>
              <a:rPr lang="en-US" altLang="zh-CN" i="1">
                <a:solidFill>
                  <a:srgbClr val="FF0000"/>
                </a:solidFill>
              </a:rPr>
              <a:t>B </a:t>
            </a:r>
            <a:r>
              <a:rPr lang="en-US" altLang="zh-CN">
                <a:solidFill>
                  <a:srgbClr val="FF0000"/>
                </a:solidFill>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 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 </a:t>
            </a:r>
            <a:r>
              <a:rPr lang="en-US" altLang="zh-CN">
                <a:solidFill>
                  <a:srgbClr val="FF0000"/>
                </a:solidFill>
                <a:sym typeface="Symbol" panose="05050102010706020507" pitchFamily="18" charset="2"/>
              </a:rPr>
              <a:t> x</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br>
              <a:rPr lang="en-US" altLang="zh-CN">
                <a:solidFill>
                  <a:srgbClr val="FF0000"/>
                </a:solidFill>
                <a:sym typeface="Symbol" panose="05050102010706020507" pitchFamily="18" charset="2"/>
              </a:rPr>
            </a:b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endParaRPr lang="en-US" altLang="zh-CN">
              <a:solidFill>
                <a:srgbClr val="FF0000"/>
              </a:solidFill>
            </a:endParaRPr>
          </a:p>
          <a:p>
            <a:pPr eaLnBrk="1" hangingPunct="1"/>
            <a:r>
              <a:rPr lang="en-US" altLang="zh-CN"/>
              <a:t>Also called: </a:t>
            </a:r>
            <a:br>
              <a:rPr lang="en-US" altLang="zh-CN"/>
            </a:br>
            <a:r>
              <a:rPr lang="en-US" altLang="zh-CN"/>
              <a:t>The </a:t>
            </a:r>
            <a:r>
              <a:rPr lang="en-US" altLang="zh-CN" i="1"/>
              <a:t>complement</a:t>
            </a:r>
            <a:r>
              <a:rPr lang="en-US" altLang="zh-CN"/>
              <a:t> </a:t>
            </a:r>
            <a:r>
              <a:rPr lang="en-US" altLang="zh-CN" i="1"/>
              <a:t>of</a:t>
            </a:r>
            <a:r>
              <a:rPr lang="en-US" altLang="zh-CN"/>
              <a:t> </a:t>
            </a:r>
            <a:r>
              <a:rPr lang="en-US" altLang="zh-CN" i="1"/>
              <a:t>B</a:t>
            </a:r>
            <a:r>
              <a:rPr lang="en-US" altLang="zh-CN"/>
              <a:t> </a:t>
            </a:r>
            <a:r>
              <a:rPr lang="en-US" altLang="zh-CN" i="1"/>
              <a:t>with respect to</a:t>
            </a:r>
            <a:r>
              <a:rPr lang="en-US" altLang="zh-CN"/>
              <a:t> </a:t>
            </a:r>
            <a:r>
              <a:rPr lang="en-US" altLang="zh-CN" i="1"/>
              <a:t>A</a:t>
            </a:r>
            <a:r>
              <a:rPr lang="en-US" altLang="zh-CN"/>
              <a:t>.</a:t>
            </a:r>
          </a:p>
        </p:txBody>
      </p:sp>
      <p:sp>
        <p:nvSpPr>
          <p:cNvPr id="2" name="灯片编号占位符 1">
            <a:extLst>
              <a:ext uri="{FF2B5EF4-FFF2-40B4-BE49-F238E27FC236}">
                <a16:creationId xmlns:a16="http://schemas.microsoft.com/office/drawing/2014/main" id="{C95A7D14-F49F-46C2-BA8F-BB5A0111A868}"/>
              </a:ext>
            </a:extLst>
          </p:cNvPr>
          <p:cNvSpPr>
            <a:spLocks noGrp="1"/>
          </p:cNvSpPr>
          <p:nvPr>
            <p:ph type="sldNum" sz="quarter" idx="12"/>
          </p:nvPr>
        </p:nvSpPr>
        <p:spPr/>
        <p:txBody>
          <a:bodyPr/>
          <a:lstStyle/>
          <a:p>
            <a:fld id="{95D10F2E-2536-4355-9232-8FA25989555F}" type="slidenum">
              <a:rPr lang="en-US" altLang="zh-CN" smtClean="0"/>
              <a:pPr/>
              <a:t>27</a:t>
            </a:fld>
            <a:endParaRPr lang="en-US" altLang="zh-CN"/>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3C3AD63-69D8-4D80-8F7C-BA0A643CEF99}"/>
              </a:ext>
            </a:extLst>
          </p:cNvPr>
          <p:cNvSpPr>
            <a:spLocks noGrp="1" noChangeArrowheads="1"/>
          </p:cNvSpPr>
          <p:nvPr>
            <p:ph type="title"/>
          </p:nvPr>
        </p:nvSpPr>
        <p:spPr>
          <a:xfrm>
            <a:off x="611188" y="260350"/>
            <a:ext cx="8229600" cy="1143000"/>
          </a:xfrm>
        </p:spPr>
        <p:txBody>
          <a:bodyPr/>
          <a:lstStyle/>
          <a:p>
            <a:pPr eaLnBrk="1" hangingPunct="1"/>
            <a:r>
              <a:rPr lang="en-US" altLang="zh-CN" b="1" dirty="0"/>
              <a:t>Set Difference Examples</a:t>
            </a:r>
          </a:p>
        </p:txBody>
      </p:sp>
      <p:sp>
        <p:nvSpPr>
          <p:cNvPr id="71683" name="Rectangle 3">
            <a:extLst>
              <a:ext uri="{FF2B5EF4-FFF2-40B4-BE49-F238E27FC236}">
                <a16:creationId xmlns:a16="http://schemas.microsoft.com/office/drawing/2014/main" id="{C5679A21-8FFE-4B69-AE61-8669BE53E3F3}"/>
              </a:ext>
            </a:extLst>
          </p:cNvPr>
          <p:cNvSpPr>
            <a:spLocks noGrp="1" noChangeArrowheads="1"/>
          </p:cNvSpPr>
          <p:nvPr>
            <p:ph type="body" idx="1"/>
          </p:nvPr>
        </p:nvSpPr>
        <p:spPr/>
        <p:txBody>
          <a:bodyPr/>
          <a:lstStyle/>
          <a:p>
            <a:pPr eaLnBrk="1" hangingPunct="1"/>
            <a:r>
              <a:rPr lang="en-US" altLang="zh-CN"/>
              <a:t>{1,2,3,4,5,6} </a:t>
            </a:r>
            <a:r>
              <a:rPr lang="en-US" altLang="zh-CN">
                <a:sym typeface="Symbol" panose="05050102010706020507" pitchFamily="18" charset="2"/>
              </a:rPr>
              <a:t></a:t>
            </a:r>
            <a:r>
              <a:rPr lang="en-US" altLang="zh-CN"/>
              <a:t> {2,3,5,7,9,11} =</a:t>
            </a:r>
            <a:br>
              <a:rPr lang="en-US" altLang="zh-CN"/>
            </a:br>
            <a:r>
              <a:rPr lang="en-US" altLang="zh-CN"/>
              <a:t>          ___________</a:t>
            </a:r>
            <a:endParaRPr lang="en-US" altLang="zh-CN" b="1"/>
          </a:p>
          <a:p>
            <a:pPr eaLnBrk="1" hangingPunct="1"/>
            <a:r>
              <a:rPr lang="en-US" altLang="zh-CN" b="1"/>
              <a:t>Z </a:t>
            </a:r>
            <a:r>
              <a:rPr lang="en-US" altLang="zh-CN">
                <a:sym typeface="Symbol" panose="05050102010706020507" pitchFamily="18" charset="2"/>
              </a:rPr>
              <a:t> </a:t>
            </a:r>
            <a:r>
              <a:rPr lang="en-US" altLang="zh-CN" b="1">
                <a:sym typeface="Symbol" panose="05050102010706020507" pitchFamily="18" charset="2"/>
              </a:rPr>
              <a:t>N </a:t>
            </a:r>
            <a:r>
              <a:rPr lang="en-US" altLang="zh-CN">
                <a:sym typeface="Symbol" panose="05050102010706020507" pitchFamily="18" charset="2"/>
              </a:rPr>
              <a:t>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 </a:t>
            </a:r>
            <a:r>
              <a:rPr lang="en-US" altLang="zh-CN">
                <a:cs typeface="Times New Roman" panose="02020603050405020304" pitchFamily="18" charset="0"/>
                <a:sym typeface="Symbol" panose="05050102010706020507" pitchFamily="18" charset="2"/>
              </a:rPr>
              <a:t>−</a:t>
            </a:r>
            <a:r>
              <a:rPr lang="en-US" altLang="zh-CN">
                <a:sym typeface="Symbol" panose="05050102010706020507" pitchFamily="18" charset="2"/>
              </a:rPr>
              <a:t>1, 0, 1, 2,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  {0, 1,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t>
            </a:r>
            <a:br>
              <a:rPr lang="en-US" altLang="zh-CN">
                <a:sym typeface="Symbol" panose="05050102010706020507" pitchFamily="18" charset="2"/>
              </a:rPr>
            </a:br>
            <a:r>
              <a:rPr lang="en-US" altLang="zh-CN">
                <a:sym typeface="Symbol" panose="05050102010706020507" pitchFamily="18" charset="2"/>
              </a:rPr>
              <a:t>           = {</a:t>
            </a:r>
            <a:r>
              <a:rPr lang="en-US" altLang="zh-CN" i="1">
                <a:sym typeface="Symbol" panose="05050102010706020507" pitchFamily="18" charset="2"/>
              </a:rPr>
              <a:t>x </a:t>
            </a:r>
            <a:r>
              <a:rPr lang="en-US" altLang="zh-CN">
                <a:sym typeface="Symbol" panose="05050102010706020507" pitchFamily="18" charset="2"/>
              </a:rPr>
              <a:t>| </a:t>
            </a:r>
            <a:r>
              <a:rPr lang="en-US" altLang="zh-CN" i="1">
                <a:sym typeface="Symbol" panose="05050102010706020507" pitchFamily="18" charset="2"/>
              </a:rPr>
              <a:t>x</a:t>
            </a:r>
            <a:r>
              <a:rPr lang="en-US" altLang="zh-CN">
                <a:sym typeface="Symbol" panose="05050102010706020507" pitchFamily="18" charset="2"/>
              </a:rPr>
              <a:t> is an integer but not a nat. #}</a:t>
            </a:r>
            <a:br>
              <a:rPr lang="en-US" altLang="zh-CN">
                <a:sym typeface="Symbol" panose="05050102010706020507" pitchFamily="18" charset="2"/>
              </a:rPr>
            </a:br>
            <a:r>
              <a:rPr lang="en-US" altLang="zh-CN">
                <a:sym typeface="Symbol" panose="05050102010706020507" pitchFamily="18" charset="2"/>
              </a:rPr>
              <a:t>           = {</a:t>
            </a:r>
            <a:r>
              <a:rPr lang="en-US" altLang="zh-CN" i="1">
                <a:sym typeface="Symbol" panose="05050102010706020507" pitchFamily="18" charset="2"/>
              </a:rPr>
              <a:t>x</a:t>
            </a:r>
            <a:r>
              <a:rPr lang="en-US" altLang="zh-CN">
                <a:sym typeface="Symbol" panose="05050102010706020507" pitchFamily="18" charset="2"/>
              </a:rPr>
              <a:t> |</a:t>
            </a:r>
            <a:r>
              <a:rPr lang="en-US" altLang="zh-CN" i="1">
                <a:sym typeface="Symbol" panose="05050102010706020507" pitchFamily="18" charset="2"/>
              </a:rPr>
              <a:t> x</a:t>
            </a:r>
            <a:r>
              <a:rPr lang="en-US" altLang="zh-CN">
                <a:sym typeface="Symbol" panose="05050102010706020507" pitchFamily="18" charset="2"/>
              </a:rPr>
              <a:t> is a negative integer}</a:t>
            </a:r>
            <a:br>
              <a:rPr lang="en-US" altLang="zh-CN">
                <a:sym typeface="Symbol" panose="05050102010706020507" pitchFamily="18" charset="2"/>
              </a:rPr>
            </a:br>
            <a:r>
              <a:rPr lang="en-US" altLang="zh-CN">
                <a:sym typeface="Symbol" panose="05050102010706020507" pitchFamily="18" charset="2"/>
              </a:rPr>
              <a:t>           = {</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 −3, −2, −1}</a:t>
            </a:r>
          </a:p>
        </p:txBody>
      </p:sp>
      <p:sp>
        <p:nvSpPr>
          <p:cNvPr id="46084" name="Text Box 4">
            <a:extLst>
              <a:ext uri="{FF2B5EF4-FFF2-40B4-BE49-F238E27FC236}">
                <a16:creationId xmlns:a16="http://schemas.microsoft.com/office/drawing/2014/main" id="{03F0C664-BC3B-4232-BEB6-F9EAA11A5FAB}"/>
              </a:ext>
            </a:extLst>
          </p:cNvPr>
          <p:cNvSpPr txBox="1">
            <a:spLocks noChangeArrowheads="1"/>
          </p:cNvSpPr>
          <p:nvPr/>
        </p:nvSpPr>
        <p:spPr bwMode="auto">
          <a:xfrm>
            <a:off x="2627313" y="2133600"/>
            <a:ext cx="1447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a:solidFill>
                  <a:srgbClr val="006600"/>
                </a:solidFill>
                <a:latin typeface="Times New Roman" panose="02020603050405020304" pitchFamily="18" charset="0"/>
              </a:rPr>
              <a:t>{1,4,6}</a:t>
            </a:r>
            <a:endParaRPr lang="en-US" altLang="zh-CN" sz="2400">
              <a:latin typeface="Times New Roman" panose="02020603050405020304" pitchFamily="18" charset="0"/>
            </a:endParaRPr>
          </a:p>
        </p:txBody>
      </p:sp>
      <p:sp>
        <p:nvSpPr>
          <p:cNvPr id="46085" name="Line 5">
            <a:extLst>
              <a:ext uri="{FF2B5EF4-FFF2-40B4-BE49-F238E27FC236}">
                <a16:creationId xmlns:a16="http://schemas.microsoft.com/office/drawing/2014/main" id="{4E186B8B-4995-4EA0-9D1D-7E196FDA350F}"/>
              </a:ext>
            </a:extLst>
          </p:cNvPr>
          <p:cNvSpPr>
            <a:spLocks noChangeShapeType="1"/>
          </p:cNvSpPr>
          <p:nvPr/>
        </p:nvSpPr>
        <p:spPr bwMode="auto">
          <a:xfrm flipH="1">
            <a:off x="1417638" y="1730375"/>
            <a:ext cx="152400" cy="392113"/>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6" name="Line 6">
            <a:extLst>
              <a:ext uri="{FF2B5EF4-FFF2-40B4-BE49-F238E27FC236}">
                <a16:creationId xmlns:a16="http://schemas.microsoft.com/office/drawing/2014/main" id="{BF96FADB-5963-4FE9-89F4-4A42F8B332D0}"/>
              </a:ext>
            </a:extLst>
          </p:cNvPr>
          <p:cNvSpPr>
            <a:spLocks noChangeShapeType="1"/>
          </p:cNvSpPr>
          <p:nvPr/>
        </p:nvSpPr>
        <p:spPr bwMode="auto">
          <a:xfrm flipH="1">
            <a:off x="1722438" y="1730375"/>
            <a:ext cx="152400" cy="392113"/>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7" name="Line 7">
            <a:extLst>
              <a:ext uri="{FF2B5EF4-FFF2-40B4-BE49-F238E27FC236}">
                <a16:creationId xmlns:a16="http://schemas.microsoft.com/office/drawing/2014/main" id="{CFC83238-EB51-4C0A-88EE-C04B266AA3D6}"/>
              </a:ext>
            </a:extLst>
          </p:cNvPr>
          <p:cNvSpPr>
            <a:spLocks noChangeShapeType="1"/>
          </p:cNvSpPr>
          <p:nvPr/>
        </p:nvSpPr>
        <p:spPr bwMode="auto">
          <a:xfrm flipH="1">
            <a:off x="2332038" y="1730375"/>
            <a:ext cx="152400" cy="392113"/>
          </a:xfrm>
          <a:prstGeom prst="line">
            <a:avLst/>
          </a:prstGeom>
          <a:noFill/>
          <a:ln w="571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Freeform 8">
            <a:extLst>
              <a:ext uri="{FF2B5EF4-FFF2-40B4-BE49-F238E27FC236}">
                <a16:creationId xmlns:a16="http://schemas.microsoft.com/office/drawing/2014/main" id="{AC5512FB-0F46-4110-81B5-8906FB4BCAED}"/>
              </a:ext>
            </a:extLst>
          </p:cNvPr>
          <p:cNvSpPr>
            <a:spLocks/>
          </p:cNvSpPr>
          <p:nvPr/>
        </p:nvSpPr>
        <p:spPr bwMode="auto">
          <a:xfrm>
            <a:off x="1570038" y="1196975"/>
            <a:ext cx="2057400" cy="4572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Freeform 9">
            <a:extLst>
              <a:ext uri="{FF2B5EF4-FFF2-40B4-BE49-F238E27FC236}">
                <a16:creationId xmlns:a16="http://schemas.microsoft.com/office/drawing/2014/main" id="{F5EA01A8-B330-4C68-9ECE-EA5D5994FD21}"/>
              </a:ext>
            </a:extLst>
          </p:cNvPr>
          <p:cNvSpPr>
            <a:spLocks/>
          </p:cNvSpPr>
          <p:nvPr/>
        </p:nvSpPr>
        <p:spPr bwMode="auto">
          <a:xfrm>
            <a:off x="1874838" y="1196975"/>
            <a:ext cx="2057400" cy="4572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0" name="Freeform 10">
            <a:extLst>
              <a:ext uri="{FF2B5EF4-FFF2-40B4-BE49-F238E27FC236}">
                <a16:creationId xmlns:a16="http://schemas.microsoft.com/office/drawing/2014/main" id="{1B81647B-F70A-4DF1-9AC2-71B8A67765A4}"/>
              </a:ext>
            </a:extLst>
          </p:cNvPr>
          <p:cNvSpPr>
            <a:spLocks/>
          </p:cNvSpPr>
          <p:nvPr/>
        </p:nvSpPr>
        <p:spPr bwMode="auto">
          <a:xfrm>
            <a:off x="2484438" y="1196975"/>
            <a:ext cx="1828800" cy="457200"/>
          </a:xfrm>
          <a:custGeom>
            <a:avLst/>
            <a:gdLst>
              <a:gd name="T0" fmla="*/ 2147483646 w 1392"/>
              <a:gd name="T1" fmla="*/ 2147483646 h 336"/>
              <a:gd name="T2" fmla="*/ 2147483646 w 1392"/>
              <a:gd name="T3" fmla="*/ 0 h 336"/>
              <a:gd name="T4" fmla="*/ 0 w 1392"/>
              <a:gd name="T5" fmla="*/ 2147483646 h 336"/>
              <a:gd name="T6" fmla="*/ 0 60000 65536"/>
              <a:gd name="T7" fmla="*/ 0 60000 65536"/>
              <a:gd name="T8" fmla="*/ 0 60000 65536"/>
            </a:gdLst>
            <a:ahLst/>
            <a:cxnLst>
              <a:cxn ang="T6">
                <a:pos x="T0" y="T1"/>
              </a:cxn>
              <a:cxn ang="T7">
                <a:pos x="T2" y="T3"/>
              </a:cxn>
              <a:cxn ang="T8">
                <a:pos x="T4" y="T5"/>
              </a:cxn>
            </a:cxnLst>
            <a:rect l="0" t="0" r="r" b="b"/>
            <a:pathLst>
              <a:path w="1392" h="336">
                <a:moveTo>
                  <a:pt x="1392" y="336"/>
                </a:moveTo>
                <a:cubicBezTo>
                  <a:pt x="1148" y="168"/>
                  <a:pt x="904" y="0"/>
                  <a:pt x="672" y="0"/>
                </a:cubicBezTo>
                <a:cubicBezTo>
                  <a:pt x="440" y="0"/>
                  <a:pt x="112" y="280"/>
                  <a:pt x="0" y="336"/>
                </a:cubicBezTo>
              </a:path>
            </a:pathLst>
          </a:custGeom>
          <a:noFill/>
          <a:ln w="38100">
            <a:solidFill>
              <a:srgbClr val="FF66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1" name="Oval 11">
            <a:extLst>
              <a:ext uri="{FF2B5EF4-FFF2-40B4-BE49-F238E27FC236}">
                <a16:creationId xmlns:a16="http://schemas.microsoft.com/office/drawing/2014/main" id="{C5F9C847-E66A-45B4-9F51-511429C5145A}"/>
              </a:ext>
            </a:extLst>
          </p:cNvPr>
          <p:cNvSpPr>
            <a:spLocks noChangeArrowheads="1"/>
          </p:cNvSpPr>
          <p:nvPr/>
        </p:nvSpPr>
        <p:spPr bwMode="auto">
          <a:xfrm>
            <a:off x="1036638" y="1654175"/>
            <a:ext cx="304800" cy="4572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092" name="Oval 12">
            <a:extLst>
              <a:ext uri="{FF2B5EF4-FFF2-40B4-BE49-F238E27FC236}">
                <a16:creationId xmlns:a16="http://schemas.microsoft.com/office/drawing/2014/main" id="{170250B6-D2BE-4B66-A642-AB3C4E6A9721}"/>
              </a:ext>
            </a:extLst>
          </p:cNvPr>
          <p:cNvSpPr>
            <a:spLocks noChangeArrowheads="1"/>
          </p:cNvSpPr>
          <p:nvPr/>
        </p:nvSpPr>
        <p:spPr bwMode="auto">
          <a:xfrm>
            <a:off x="1951038" y="1654175"/>
            <a:ext cx="304800" cy="4572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093" name="Oval 13">
            <a:extLst>
              <a:ext uri="{FF2B5EF4-FFF2-40B4-BE49-F238E27FC236}">
                <a16:creationId xmlns:a16="http://schemas.microsoft.com/office/drawing/2014/main" id="{FB87403E-D85B-4A66-8B53-A1D1C186672E}"/>
              </a:ext>
            </a:extLst>
          </p:cNvPr>
          <p:cNvSpPr>
            <a:spLocks noChangeArrowheads="1"/>
          </p:cNvSpPr>
          <p:nvPr/>
        </p:nvSpPr>
        <p:spPr bwMode="auto">
          <a:xfrm>
            <a:off x="2560638" y="1654175"/>
            <a:ext cx="304800" cy="457200"/>
          </a:xfrm>
          <a:prstGeom prst="ellipse">
            <a:avLst/>
          </a:prstGeom>
          <a:noFill/>
          <a:ln w="57150">
            <a:solidFill>
              <a:srgbClr val="00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 name="灯片编号占位符 1">
            <a:extLst>
              <a:ext uri="{FF2B5EF4-FFF2-40B4-BE49-F238E27FC236}">
                <a16:creationId xmlns:a16="http://schemas.microsoft.com/office/drawing/2014/main" id="{9E439D39-9BD9-4F9D-83EE-2E1AA60F56D3}"/>
              </a:ext>
            </a:extLst>
          </p:cNvPr>
          <p:cNvSpPr>
            <a:spLocks noGrp="1"/>
          </p:cNvSpPr>
          <p:nvPr>
            <p:ph type="sldNum" sz="quarter" idx="12"/>
          </p:nvPr>
        </p:nvSpPr>
        <p:spPr/>
        <p:txBody>
          <a:bodyPr/>
          <a:lstStyle/>
          <a:p>
            <a:fld id="{95D10F2E-2536-4355-9232-8FA25989555F}" type="slidenum">
              <a:rPr lang="en-US" altLang="zh-CN" smtClean="0"/>
              <a:pPr/>
              <a:t>28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46088"/>
                                        </p:tgtEl>
                                        <p:attrNameLst>
                                          <p:attrName>style.visibility</p:attrName>
                                        </p:attrNameLst>
                                      </p:cBhvr>
                                      <p:to>
                                        <p:strVal val="visible"/>
                                      </p:to>
                                    </p:set>
                                    <p:animEffect transition="in" filter="wipe(right)">
                                      <p:cBhvr>
                                        <p:cTn id="7" dur="500"/>
                                        <p:tgtEl>
                                          <p:spTgt spid="46088"/>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6085"/>
                                        </p:tgtEl>
                                        <p:attrNameLst>
                                          <p:attrName>style.visibility</p:attrName>
                                        </p:attrNameLst>
                                      </p:cBhvr>
                                      <p:to>
                                        <p:strVal val="visible"/>
                                      </p:to>
                                    </p:set>
                                    <p:animEffect transition="in" filter="wipe(up)">
                                      <p:cBhvr>
                                        <p:cTn id="12" dur="500"/>
                                        <p:tgtEl>
                                          <p:spTgt spid="46085"/>
                                        </p:tgtEl>
                                      </p:cBhvr>
                                    </p:animEffect>
                                  </p:childTnLst>
                                  <p:subTnLst>
                                    <p:audio>
                                      <p:cMediaNode>
                                        <p:cTn display="0" masterRel="sameClick">
                                          <p:stCondLst>
                                            <p:cond evt="begin" delay="0">
                                              <p:tn val="10"/>
                                            </p:cond>
                                          </p:stCondLst>
                                          <p:endCondLst>
                                            <p:cond evt="onStopAudio" delay="0">
                                              <p:tgtEl>
                                                <p:sldTgt/>
                                              </p:tgtEl>
                                            </p:cond>
                                          </p:endCondLst>
                                        </p:cTn>
                                        <p:tgtEl>
                                          <p:sndTgt r:embed="rId4"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46089"/>
                                        </p:tgtEl>
                                        <p:attrNameLst>
                                          <p:attrName>style.visibility</p:attrName>
                                        </p:attrNameLst>
                                      </p:cBhvr>
                                      <p:to>
                                        <p:strVal val="visible"/>
                                      </p:to>
                                    </p:set>
                                    <p:animEffect transition="in" filter="wipe(right)">
                                      <p:cBhvr>
                                        <p:cTn id="17" dur="500"/>
                                        <p:tgtEl>
                                          <p:spTgt spid="46089"/>
                                        </p:tgtEl>
                                      </p:cBhvr>
                                    </p:animEffect>
                                  </p:childTnLst>
                                  <p:subTnLst>
                                    <p:audio>
                                      <p:cMediaNode>
                                        <p:cTn display="0" masterRel="sameClick">
                                          <p:stCondLst>
                                            <p:cond evt="begin" delay="0">
                                              <p:tn val="15"/>
                                            </p:cond>
                                          </p:stCondLst>
                                          <p:endCondLst>
                                            <p:cond evt="onStopAudio" delay="0">
                                              <p:tgtEl>
                                                <p:sldTgt/>
                                              </p:tgtEl>
                                            </p:cond>
                                          </p:endCondLst>
                                        </p:cTn>
                                        <p:tgtEl>
                                          <p:sndTgt r:embed="rId3"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6086"/>
                                        </p:tgtEl>
                                        <p:attrNameLst>
                                          <p:attrName>style.visibility</p:attrName>
                                        </p:attrNameLst>
                                      </p:cBhvr>
                                      <p:to>
                                        <p:strVal val="visible"/>
                                      </p:to>
                                    </p:set>
                                    <p:animEffect transition="in" filter="wipe(up)">
                                      <p:cBhvr>
                                        <p:cTn id="22" dur="500"/>
                                        <p:tgtEl>
                                          <p:spTgt spid="46086"/>
                                        </p:tgtEl>
                                      </p:cBhvr>
                                    </p:animEffect>
                                  </p:childTnLst>
                                  <p:subTnLs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nodeType="clickEffect">
                                  <p:stCondLst>
                                    <p:cond delay="0"/>
                                  </p:stCondLst>
                                  <p:childTnLst>
                                    <p:set>
                                      <p:cBhvr>
                                        <p:cTn id="26" dur="1" fill="hold">
                                          <p:stCondLst>
                                            <p:cond delay="0"/>
                                          </p:stCondLst>
                                        </p:cTn>
                                        <p:tgtEl>
                                          <p:spTgt spid="46090"/>
                                        </p:tgtEl>
                                        <p:attrNameLst>
                                          <p:attrName>style.visibility</p:attrName>
                                        </p:attrNameLst>
                                      </p:cBhvr>
                                      <p:to>
                                        <p:strVal val="visible"/>
                                      </p:to>
                                    </p:set>
                                    <p:animEffect transition="in" filter="wipe(right)">
                                      <p:cBhvr>
                                        <p:cTn id="27" dur="500"/>
                                        <p:tgtEl>
                                          <p:spTgt spid="46090"/>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6087"/>
                                        </p:tgtEl>
                                        <p:attrNameLst>
                                          <p:attrName>style.visibility</p:attrName>
                                        </p:attrNameLst>
                                      </p:cBhvr>
                                      <p:to>
                                        <p:strVal val="visible"/>
                                      </p:to>
                                    </p:set>
                                    <p:animEffect transition="in" filter="wipe(up)">
                                      <p:cBhvr>
                                        <p:cTn id="32" dur="500"/>
                                        <p:tgtEl>
                                          <p:spTgt spid="46087"/>
                                        </p:tgtEl>
                                      </p:cBhvr>
                                    </p:animEffect>
                                  </p:childTnLst>
                                  <p:subTnLst>
                                    <p:audio>
                                      <p:cMediaNode>
                                        <p:cTn display="0" masterRel="sameClick">
                                          <p:stCondLst>
                                            <p:cond evt="begin" delay="0">
                                              <p:tn val="30"/>
                                            </p:cond>
                                          </p:stCondLst>
                                          <p:endCondLst>
                                            <p:cond evt="onStopAudio" delay="0">
                                              <p:tgtEl>
                                                <p:sldTgt/>
                                              </p:tgtEl>
                                            </p:cond>
                                          </p:endCondLst>
                                        </p:cTn>
                                        <p:tgtEl>
                                          <p:sndTgt r:embed="rId4"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46091"/>
                                        </p:tgtEl>
                                        <p:attrNameLst>
                                          <p:attrName>style.visibility</p:attrName>
                                        </p:attrNameLst>
                                      </p:cBhvr>
                                      <p:to>
                                        <p:strVal val="visible"/>
                                      </p:to>
                                    </p:set>
                                    <p:anim calcmode="lin" valueType="num">
                                      <p:cBhvr>
                                        <p:cTn id="37" dur="500" fill="hold"/>
                                        <p:tgtEl>
                                          <p:spTgt spid="46091"/>
                                        </p:tgtEl>
                                        <p:attrNameLst>
                                          <p:attrName>ppt_w</p:attrName>
                                        </p:attrNameLst>
                                      </p:cBhvr>
                                      <p:tavLst>
                                        <p:tav tm="0">
                                          <p:val>
                                            <p:strVal val="4*#ppt_w"/>
                                          </p:val>
                                        </p:tav>
                                        <p:tav tm="100000">
                                          <p:val>
                                            <p:strVal val="#ppt_w"/>
                                          </p:val>
                                        </p:tav>
                                      </p:tavLst>
                                    </p:anim>
                                    <p:anim calcmode="lin" valueType="num">
                                      <p:cBhvr>
                                        <p:cTn id="38" dur="500" fill="hold"/>
                                        <p:tgtEl>
                                          <p:spTgt spid="46091"/>
                                        </p:tgtEl>
                                        <p:attrNameLst>
                                          <p:attrName>ppt_h</p:attrName>
                                        </p:attrNameLst>
                                      </p:cBhvr>
                                      <p:tavLst>
                                        <p:tav tm="0">
                                          <p:val>
                                            <p:strVal val="4*#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3" presetClass="entr" presetSubtype="32" fill="hold" grpId="0" nodeType="clickEffect">
                                  <p:stCondLst>
                                    <p:cond delay="0"/>
                                  </p:stCondLst>
                                  <p:childTnLst>
                                    <p:set>
                                      <p:cBhvr>
                                        <p:cTn id="42" dur="1" fill="hold">
                                          <p:stCondLst>
                                            <p:cond delay="0"/>
                                          </p:stCondLst>
                                        </p:cTn>
                                        <p:tgtEl>
                                          <p:spTgt spid="46092"/>
                                        </p:tgtEl>
                                        <p:attrNameLst>
                                          <p:attrName>style.visibility</p:attrName>
                                        </p:attrNameLst>
                                      </p:cBhvr>
                                      <p:to>
                                        <p:strVal val="visible"/>
                                      </p:to>
                                    </p:set>
                                    <p:anim calcmode="lin" valueType="num">
                                      <p:cBhvr>
                                        <p:cTn id="43" dur="500" fill="hold"/>
                                        <p:tgtEl>
                                          <p:spTgt spid="46092"/>
                                        </p:tgtEl>
                                        <p:attrNameLst>
                                          <p:attrName>ppt_w</p:attrName>
                                        </p:attrNameLst>
                                      </p:cBhvr>
                                      <p:tavLst>
                                        <p:tav tm="0">
                                          <p:val>
                                            <p:strVal val="4*#ppt_w"/>
                                          </p:val>
                                        </p:tav>
                                        <p:tav tm="100000">
                                          <p:val>
                                            <p:strVal val="#ppt_w"/>
                                          </p:val>
                                        </p:tav>
                                      </p:tavLst>
                                    </p:anim>
                                    <p:anim calcmode="lin" valueType="num">
                                      <p:cBhvr>
                                        <p:cTn id="44" dur="500" fill="hold"/>
                                        <p:tgtEl>
                                          <p:spTgt spid="46092"/>
                                        </p:tgtEl>
                                        <p:attrNameLst>
                                          <p:attrName>ppt_h</p:attrName>
                                        </p:attrNameLst>
                                      </p:cBhvr>
                                      <p:tavLst>
                                        <p:tav tm="0">
                                          <p:val>
                                            <p:strVal val="4*#ppt_h"/>
                                          </p:val>
                                        </p:tav>
                                        <p:tav tm="100000">
                                          <p:val>
                                            <p:strVal val="#ppt_h"/>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32" fill="hold" grpId="0" nodeType="clickEffect">
                                  <p:stCondLst>
                                    <p:cond delay="0"/>
                                  </p:stCondLst>
                                  <p:childTnLst>
                                    <p:set>
                                      <p:cBhvr>
                                        <p:cTn id="48" dur="1" fill="hold">
                                          <p:stCondLst>
                                            <p:cond delay="0"/>
                                          </p:stCondLst>
                                        </p:cTn>
                                        <p:tgtEl>
                                          <p:spTgt spid="46093"/>
                                        </p:tgtEl>
                                        <p:attrNameLst>
                                          <p:attrName>style.visibility</p:attrName>
                                        </p:attrNameLst>
                                      </p:cBhvr>
                                      <p:to>
                                        <p:strVal val="visible"/>
                                      </p:to>
                                    </p:set>
                                    <p:anim calcmode="lin" valueType="num">
                                      <p:cBhvr>
                                        <p:cTn id="49" dur="500" fill="hold"/>
                                        <p:tgtEl>
                                          <p:spTgt spid="46093"/>
                                        </p:tgtEl>
                                        <p:attrNameLst>
                                          <p:attrName>ppt_w</p:attrName>
                                        </p:attrNameLst>
                                      </p:cBhvr>
                                      <p:tavLst>
                                        <p:tav tm="0">
                                          <p:val>
                                            <p:strVal val="4*#ppt_w"/>
                                          </p:val>
                                        </p:tav>
                                        <p:tav tm="100000">
                                          <p:val>
                                            <p:strVal val="#ppt_w"/>
                                          </p:val>
                                        </p:tav>
                                      </p:tavLst>
                                    </p:anim>
                                    <p:anim calcmode="lin" valueType="num">
                                      <p:cBhvr>
                                        <p:cTn id="50" dur="500" fill="hold"/>
                                        <p:tgtEl>
                                          <p:spTgt spid="46093"/>
                                        </p:tgtEl>
                                        <p:attrNameLst>
                                          <p:attrName>ppt_h</p:attrName>
                                        </p:attrNameLst>
                                      </p:cBhvr>
                                      <p:tavLst>
                                        <p:tav tm="0">
                                          <p:val>
                                            <p:strVal val="4*#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3" presetClass="entr" presetSubtype="32" fill="hold" grpId="0" nodeType="clickEffect">
                                  <p:stCondLst>
                                    <p:cond delay="0"/>
                                  </p:stCondLst>
                                  <p:childTnLst>
                                    <p:set>
                                      <p:cBhvr>
                                        <p:cTn id="54" dur="1" fill="hold">
                                          <p:stCondLst>
                                            <p:cond delay="0"/>
                                          </p:stCondLst>
                                        </p:cTn>
                                        <p:tgtEl>
                                          <p:spTgt spid="46084"/>
                                        </p:tgtEl>
                                        <p:attrNameLst>
                                          <p:attrName>style.visibility</p:attrName>
                                        </p:attrNameLst>
                                      </p:cBhvr>
                                      <p:to>
                                        <p:strVal val="visible"/>
                                      </p:to>
                                    </p:set>
                                    <p:anim calcmode="lin" valueType="num">
                                      <p:cBhvr>
                                        <p:cTn id="55" dur="500" fill="hold"/>
                                        <p:tgtEl>
                                          <p:spTgt spid="46084"/>
                                        </p:tgtEl>
                                        <p:attrNameLst>
                                          <p:attrName>ppt_w</p:attrName>
                                        </p:attrNameLst>
                                      </p:cBhvr>
                                      <p:tavLst>
                                        <p:tav tm="0">
                                          <p:val>
                                            <p:strVal val="4*#ppt_w"/>
                                          </p:val>
                                        </p:tav>
                                        <p:tav tm="100000">
                                          <p:val>
                                            <p:strVal val="#ppt_w"/>
                                          </p:val>
                                        </p:tav>
                                      </p:tavLst>
                                    </p:anim>
                                    <p:anim calcmode="lin" valueType="num">
                                      <p:cBhvr>
                                        <p:cTn id="56" dur="500" fill="hold"/>
                                        <p:tgtEl>
                                          <p:spTgt spid="4608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3"/>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utoUpdateAnimBg="0"/>
      <p:bldP spid="46091" grpId="0" animBg="1"/>
      <p:bldP spid="46092" grpId="0" animBg="1"/>
      <p:bldP spid="4609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1D684EC8-4A54-484B-AB42-D5AD11F18BDB}"/>
              </a:ext>
            </a:extLst>
          </p:cNvPr>
          <p:cNvSpPr>
            <a:spLocks noGrp="1" noChangeArrowheads="1"/>
          </p:cNvSpPr>
          <p:nvPr>
            <p:ph type="title"/>
          </p:nvPr>
        </p:nvSpPr>
        <p:spPr/>
        <p:txBody>
          <a:bodyPr/>
          <a:lstStyle/>
          <a:p>
            <a:pPr eaLnBrk="1" hangingPunct="1"/>
            <a:r>
              <a:rPr lang="en-US" altLang="zh-CN" b="1" dirty="0"/>
              <a:t>Set Difference - Venn Diagram</a:t>
            </a:r>
          </a:p>
        </p:txBody>
      </p:sp>
      <p:sp>
        <p:nvSpPr>
          <p:cNvPr id="73731" name="Rectangle 3">
            <a:extLst>
              <a:ext uri="{FF2B5EF4-FFF2-40B4-BE49-F238E27FC236}">
                <a16:creationId xmlns:a16="http://schemas.microsoft.com/office/drawing/2014/main" id="{0097ED99-FA70-4637-BE32-9CE9008AC64C}"/>
              </a:ext>
            </a:extLst>
          </p:cNvPr>
          <p:cNvSpPr>
            <a:spLocks noGrp="1" noChangeArrowheads="1"/>
          </p:cNvSpPr>
          <p:nvPr>
            <p:ph type="body" idx="1"/>
          </p:nvPr>
        </p:nvSpPr>
        <p:spPr/>
        <p:txBody>
          <a:bodyPr/>
          <a:lstStyle/>
          <a:p>
            <a:pPr eaLnBrk="1" hangingPunct="1"/>
            <a:r>
              <a:rPr lang="en-US" altLang="zh-CN" i="1"/>
              <a:t>A</a:t>
            </a:r>
            <a:r>
              <a:rPr lang="en-US" altLang="zh-CN">
                <a:cs typeface="Times New Roman" panose="02020603050405020304" pitchFamily="18" charset="0"/>
              </a:rPr>
              <a:t>−</a:t>
            </a:r>
            <a:r>
              <a:rPr lang="en-US" altLang="zh-CN" i="1"/>
              <a:t>B</a:t>
            </a:r>
            <a:r>
              <a:rPr lang="en-US" altLang="zh-CN"/>
              <a:t> is what</a:t>
            </a:r>
            <a:r>
              <a:rPr lang="en-US" altLang="zh-CN">
                <a:latin typeface="Times New Roman" panose="02020603050405020304" pitchFamily="18" charset="0"/>
              </a:rPr>
              <a:t>’</a:t>
            </a:r>
            <a:r>
              <a:rPr lang="en-US" altLang="zh-CN"/>
              <a:t>s left after </a:t>
            </a:r>
            <a:r>
              <a:rPr lang="en-US" altLang="zh-CN" i="1"/>
              <a:t>B</a:t>
            </a:r>
            <a:br>
              <a:rPr lang="en-US" altLang="zh-CN"/>
            </a:br>
            <a:r>
              <a:rPr lang="en-US" altLang="zh-CN">
                <a:latin typeface="Times New Roman" panose="02020603050405020304" pitchFamily="18" charset="0"/>
              </a:rPr>
              <a:t>“</a:t>
            </a:r>
            <a:r>
              <a:rPr lang="en-US" altLang="zh-CN"/>
              <a:t>takes a bite out of </a:t>
            </a:r>
            <a:r>
              <a:rPr lang="en-US" altLang="zh-CN" i="1"/>
              <a:t>A</a:t>
            </a:r>
            <a:r>
              <a:rPr lang="en-US" altLang="zh-CN">
                <a:latin typeface="Times New Roman" panose="02020603050405020304" pitchFamily="18" charset="0"/>
              </a:rPr>
              <a:t>”</a:t>
            </a:r>
            <a:endParaRPr lang="en-US" altLang="zh-CN"/>
          </a:p>
        </p:txBody>
      </p:sp>
      <p:sp>
        <p:nvSpPr>
          <p:cNvPr id="73732" name="Oval 4">
            <a:extLst>
              <a:ext uri="{FF2B5EF4-FFF2-40B4-BE49-F238E27FC236}">
                <a16:creationId xmlns:a16="http://schemas.microsoft.com/office/drawing/2014/main" id="{CA06A117-8A5D-43F1-90A3-CB766B368671}"/>
              </a:ext>
            </a:extLst>
          </p:cNvPr>
          <p:cNvSpPr>
            <a:spLocks noChangeArrowheads="1"/>
          </p:cNvSpPr>
          <p:nvPr/>
        </p:nvSpPr>
        <p:spPr bwMode="auto">
          <a:xfrm>
            <a:off x="1371600" y="3124200"/>
            <a:ext cx="3200400" cy="2057400"/>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3" name="Text Box 5">
            <a:extLst>
              <a:ext uri="{FF2B5EF4-FFF2-40B4-BE49-F238E27FC236}">
                <a16:creationId xmlns:a16="http://schemas.microsoft.com/office/drawing/2014/main" id="{FDEC6D5B-6FA8-4E1B-AF82-2F56B5B3CC81}"/>
              </a:ext>
            </a:extLst>
          </p:cNvPr>
          <p:cNvSpPr txBox="1">
            <a:spLocks noChangeArrowheads="1"/>
          </p:cNvSpPr>
          <p:nvPr/>
        </p:nvSpPr>
        <p:spPr bwMode="auto">
          <a:xfrm>
            <a:off x="2286000" y="51054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a:latin typeface="Times New Roman" panose="02020603050405020304" pitchFamily="18" charset="0"/>
              </a:rPr>
              <a:t>Set </a:t>
            </a:r>
            <a:r>
              <a:rPr lang="en-US" altLang="zh-CN" sz="4000" i="1">
                <a:latin typeface="Times New Roman" panose="02020603050405020304" pitchFamily="18" charset="0"/>
              </a:rPr>
              <a:t>A</a:t>
            </a:r>
            <a:endParaRPr lang="en-US" altLang="zh-CN" sz="2400">
              <a:latin typeface="Times New Roman" panose="02020603050405020304" pitchFamily="18" charset="0"/>
            </a:endParaRPr>
          </a:p>
        </p:txBody>
      </p:sp>
      <p:sp>
        <p:nvSpPr>
          <p:cNvPr id="73734" name="Oval 6">
            <a:extLst>
              <a:ext uri="{FF2B5EF4-FFF2-40B4-BE49-F238E27FC236}">
                <a16:creationId xmlns:a16="http://schemas.microsoft.com/office/drawing/2014/main" id="{BED1F978-4500-4831-8B41-9FCC7917B5A7}"/>
              </a:ext>
            </a:extLst>
          </p:cNvPr>
          <p:cNvSpPr>
            <a:spLocks noChangeArrowheads="1"/>
          </p:cNvSpPr>
          <p:nvPr/>
        </p:nvSpPr>
        <p:spPr bwMode="auto">
          <a:xfrm>
            <a:off x="3429000" y="3200400"/>
            <a:ext cx="3276600" cy="2057400"/>
          </a:xfrm>
          <a:prstGeom prst="ellipse">
            <a:avLst/>
          </a:prstGeom>
          <a:solidFill>
            <a:srgbClr val="0000FF">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35" name="Text Box 7">
            <a:extLst>
              <a:ext uri="{FF2B5EF4-FFF2-40B4-BE49-F238E27FC236}">
                <a16:creationId xmlns:a16="http://schemas.microsoft.com/office/drawing/2014/main" id="{E2B87587-3C88-4AD7-A30E-393811B67D66}"/>
              </a:ext>
            </a:extLst>
          </p:cNvPr>
          <p:cNvSpPr txBox="1">
            <a:spLocks noChangeArrowheads="1"/>
          </p:cNvSpPr>
          <p:nvPr/>
        </p:nvSpPr>
        <p:spPr bwMode="auto">
          <a:xfrm>
            <a:off x="4419600" y="5181600"/>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a:latin typeface="Times New Roman" panose="02020603050405020304" pitchFamily="18" charset="0"/>
              </a:rPr>
              <a:t>Set </a:t>
            </a:r>
            <a:r>
              <a:rPr lang="en-US" altLang="zh-CN" sz="4000" i="1">
                <a:latin typeface="Times New Roman" panose="02020603050405020304" pitchFamily="18" charset="0"/>
              </a:rPr>
              <a:t>B</a:t>
            </a:r>
            <a:endParaRPr lang="en-US" altLang="zh-CN" sz="2400">
              <a:latin typeface="Times New Roman" panose="02020603050405020304" pitchFamily="18" charset="0"/>
            </a:endParaRPr>
          </a:p>
        </p:txBody>
      </p:sp>
      <p:grpSp>
        <p:nvGrpSpPr>
          <p:cNvPr id="47112" name="Group 8">
            <a:extLst>
              <a:ext uri="{FF2B5EF4-FFF2-40B4-BE49-F238E27FC236}">
                <a16:creationId xmlns:a16="http://schemas.microsoft.com/office/drawing/2014/main" id="{F7640018-E1A4-4264-95E1-E400E1FD051D}"/>
              </a:ext>
            </a:extLst>
          </p:cNvPr>
          <p:cNvGrpSpPr>
            <a:grpSpLocks/>
          </p:cNvGrpSpPr>
          <p:nvPr/>
        </p:nvGrpSpPr>
        <p:grpSpPr bwMode="auto">
          <a:xfrm>
            <a:off x="1397000" y="3140075"/>
            <a:ext cx="2695575" cy="2046288"/>
            <a:chOff x="880" y="1978"/>
            <a:chExt cx="1698" cy="1289"/>
          </a:xfrm>
        </p:grpSpPr>
        <p:sp>
          <p:nvSpPr>
            <p:cNvPr id="73751" name="Freeform 9">
              <a:extLst>
                <a:ext uri="{FF2B5EF4-FFF2-40B4-BE49-F238E27FC236}">
                  <a16:creationId xmlns:a16="http://schemas.microsoft.com/office/drawing/2014/main" id="{D5A9DA58-2626-4991-BA95-8A7692C1EA0E}"/>
                </a:ext>
              </a:extLst>
            </p:cNvPr>
            <p:cNvSpPr>
              <a:spLocks/>
            </p:cNvSpPr>
            <p:nvPr/>
          </p:nvSpPr>
          <p:spPr bwMode="auto">
            <a:xfrm>
              <a:off x="880" y="1978"/>
              <a:ext cx="1698" cy="1289"/>
            </a:xfrm>
            <a:custGeom>
              <a:avLst/>
              <a:gdLst>
                <a:gd name="T0" fmla="*/ 466 w 1698"/>
                <a:gd name="T1" fmla="*/ 1176 h 1289"/>
                <a:gd name="T2" fmla="*/ 320 w 1698"/>
                <a:gd name="T3" fmla="*/ 1119 h 1289"/>
                <a:gd name="T4" fmla="*/ 271 w 1698"/>
                <a:gd name="T5" fmla="*/ 1087 h 1289"/>
                <a:gd name="T6" fmla="*/ 198 w 1698"/>
                <a:gd name="T7" fmla="*/ 1006 h 1289"/>
                <a:gd name="T8" fmla="*/ 166 w 1698"/>
                <a:gd name="T9" fmla="*/ 965 h 1289"/>
                <a:gd name="T10" fmla="*/ 125 w 1698"/>
                <a:gd name="T11" fmla="*/ 933 h 1289"/>
                <a:gd name="T12" fmla="*/ 93 w 1698"/>
                <a:gd name="T13" fmla="*/ 860 h 1289"/>
                <a:gd name="T14" fmla="*/ 61 w 1698"/>
                <a:gd name="T15" fmla="*/ 819 h 1289"/>
                <a:gd name="T16" fmla="*/ 36 w 1698"/>
                <a:gd name="T17" fmla="*/ 746 h 1289"/>
                <a:gd name="T18" fmla="*/ 28 w 1698"/>
                <a:gd name="T19" fmla="*/ 722 h 1289"/>
                <a:gd name="T20" fmla="*/ 20 w 1698"/>
                <a:gd name="T21" fmla="*/ 511 h 1289"/>
                <a:gd name="T22" fmla="*/ 69 w 1698"/>
                <a:gd name="T23" fmla="*/ 398 h 1289"/>
                <a:gd name="T24" fmla="*/ 101 w 1698"/>
                <a:gd name="T25" fmla="*/ 333 h 1289"/>
                <a:gd name="T26" fmla="*/ 158 w 1698"/>
                <a:gd name="T27" fmla="*/ 276 h 1289"/>
                <a:gd name="T28" fmla="*/ 231 w 1698"/>
                <a:gd name="T29" fmla="*/ 227 h 1289"/>
                <a:gd name="T30" fmla="*/ 312 w 1698"/>
                <a:gd name="T31" fmla="*/ 162 h 1289"/>
                <a:gd name="T32" fmla="*/ 450 w 1698"/>
                <a:gd name="T33" fmla="*/ 106 h 1289"/>
                <a:gd name="T34" fmla="*/ 701 w 1698"/>
                <a:gd name="T35" fmla="*/ 25 h 1289"/>
                <a:gd name="T36" fmla="*/ 1034 w 1698"/>
                <a:gd name="T37" fmla="*/ 0 h 1289"/>
                <a:gd name="T38" fmla="*/ 1423 w 1698"/>
                <a:gd name="T39" fmla="*/ 73 h 1289"/>
                <a:gd name="T40" fmla="*/ 1577 w 1698"/>
                <a:gd name="T41" fmla="*/ 122 h 1289"/>
                <a:gd name="T42" fmla="*/ 1691 w 1698"/>
                <a:gd name="T43" fmla="*/ 171 h 1289"/>
                <a:gd name="T44" fmla="*/ 1609 w 1698"/>
                <a:gd name="T45" fmla="*/ 195 h 1289"/>
                <a:gd name="T46" fmla="*/ 1536 w 1698"/>
                <a:gd name="T47" fmla="*/ 235 h 1289"/>
                <a:gd name="T48" fmla="*/ 1455 w 1698"/>
                <a:gd name="T49" fmla="*/ 292 h 1289"/>
                <a:gd name="T50" fmla="*/ 1439 w 1698"/>
                <a:gd name="T51" fmla="*/ 325 h 1289"/>
                <a:gd name="T52" fmla="*/ 1374 w 1698"/>
                <a:gd name="T53" fmla="*/ 389 h 1289"/>
                <a:gd name="T54" fmla="*/ 1342 w 1698"/>
                <a:gd name="T55" fmla="*/ 438 h 1289"/>
                <a:gd name="T56" fmla="*/ 1293 w 1698"/>
                <a:gd name="T57" fmla="*/ 519 h 1289"/>
                <a:gd name="T58" fmla="*/ 1277 w 1698"/>
                <a:gd name="T59" fmla="*/ 584 h 1289"/>
                <a:gd name="T60" fmla="*/ 1269 w 1698"/>
                <a:gd name="T61" fmla="*/ 633 h 1289"/>
                <a:gd name="T62" fmla="*/ 1285 w 1698"/>
                <a:gd name="T63" fmla="*/ 852 h 1289"/>
                <a:gd name="T64" fmla="*/ 1399 w 1698"/>
                <a:gd name="T65" fmla="*/ 1046 h 1289"/>
                <a:gd name="T66" fmla="*/ 1601 w 1698"/>
                <a:gd name="T67" fmla="*/ 1168 h 1289"/>
                <a:gd name="T68" fmla="*/ 1285 w 1698"/>
                <a:gd name="T69" fmla="*/ 1273 h 1289"/>
                <a:gd name="T70" fmla="*/ 985 w 1698"/>
                <a:gd name="T71" fmla="*/ 1289 h 1289"/>
                <a:gd name="T72" fmla="*/ 685 w 1698"/>
                <a:gd name="T73" fmla="*/ 1257 h 1289"/>
                <a:gd name="T74" fmla="*/ 555 w 1698"/>
                <a:gd name="T75" fmla="*/ 1200 h 1289"/>
                <a:gd name="T76" fmla="*/ 466 w 1698"/>
                <a:gd name="T77" fmla="*/ 1176 h 128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698" h="1289">
                  <a:moveTo>
                    <a:pt x="466" y="1176"/>
                  </a:moveTo>
                  <a:cubicBezTo>
                    <a:pt x="416" y="1160"/>
                    <a:pt x="366" y="1144"/>
                    <a:pt x="320" y="1119"/>
                  </a:cubicBezTo>
                  <a:cubicBezTo>
                    <a:pt x="303" y="1110"/>
                    <a:pt x="271" y="1087"/>
                    <a:pt x="271" y="1087"/>
                  </a:cubicBezTo>
                  <a:cubicBezTo>
                    <a:pt x="260" y="1051"/>
                    <a:pt x="227" y="1029"/>
                    <a:pt x="198" y="1006"/>
                  </a:cubicBezTo>
                  <a:cubicBezTo>
                    <a:pt x="163" y="978"/>
                    <a:pt x="202" y="1001"/>
                    <a:pt x="166" y="965"/>
                  </a:cubicBezTo>
                  <a:cubicBezTo>
                    <a:pt x="154" y="953"/>
                    <a:pt x="138" y="945"/>
                    <a:pt x="125" y="933"/>
                  </a:cubicBezTo>
                  <a:cubicBezTo>
                    <a:pt x="117" y="909"/>
                    <a:pt x="106" y="881"/>
                    <a:pt x="93" y="860"/>
                  </a:cubicBezTo>
                  <a:cubicBezTo>
                    <a:pt x="65" y="812"/>
                    <a:pt x="88" y="880"/>
                    <a:pt x="61" y="819"/>
                  </a:cubicBezTo>
                  <a:cubicBezTo>
                    <a:pt x="58" y="812"/>
                    <a:pt x="41" y="762"/>
                    <a:pt x="36" y="746"/>
                  </a:cubicBezTo>
                  <a:cubicBezTo>
                    <a:pt x="33" y="738"/>
                    <a:pt x="28" y="722"/>
                    <a:pt x="28" y="722"/>
                  </a:cubicBezTo>
                  <a:cubicBezTo>
                    <a:pt x="38" y="622"/>
                    <a:pt x="0" y="610"/>
                    <a:pt x="20" y="511"/>
                  </a:cubicBezTo>
                  <a:cubicBezTo>
                    <a:pt x="22" y="499"/>
                    <a:pt x="64" y="402"/>
                    <a:pt x="69" y="398"/>
                  </a:cubicBezTo>
                  <a:cubicBezTo>
                    <a:pt x="85" y="387"/>
                    <a:pt x="82" y="339"/>
                    <a:pt x="101" y="333"/>
                  </a:cubicBezTo>
                  <a:cubicBezTo>
                    <a:pt x="117" y="328"/>
                    <a:pt x="144" y="285"/>
                    <a:pt x="158" y="276"/>
                  </a:cubicBezTo>
                  <a:cubicBezTo>
                    <a:pt x="214" y="239"/>
                    <a:pt x="188" y="241"/>
                    <a:pt x="231" y="227"/>
                  </a:cubicBezTo>
                  <a:cubicBezTo>
                    <a:pt x="274" y="164"/>
                    <a:pt x="226" y="243"/>
                    <a:pt x="312" y="162"/>
                  </a:cubicBezTo>
                  <a:cubicBezTo>
                    <a:pt x="332" y="144"/>
                    <a:pt x="423" y="117"/>
                    <a:pt x="450" y="106"/>
                  </a:cubicBezTo>
                  <a:cubicBezTo>
                    <a:pt x="511" y="80"/>
                    <a:pt x="637" y="37"/>
                    <a:pt x="701" y="25"/>
                  </a:cubicBezTo>
                  <a:cubicBezTo>
                    <a:pt x="831" y="1"/>
                    <a:pt x="903" y="18"/>
                    <a:pt x="1034" y="0"/>
                  </a:cubicBezTo>
                  <a:cubicBezTo>
                    <a:pt x="1185" y="14"/>
                    <a:pt x="1278" y="27"/>
                    <a:pt x="1423" y="73"/>
                  </a:cubicBezTo>
                  <a:cubicBezTo>
                    <a:pt x="1450" y="91"/>
                    <a:pt x="1546" y="112"/>
                    <a:pt x="1577" y="122"/>
                  </a:cubicBezTo>
                  <a:cubicBezTo>
                    <a:pt x="1582" y="128"/>
                    <a:pt x="1685" y="166"/>
                    <a:pt x="1691" y="171"/>
                  </a:cubicBezTo>
                  <a:cubicBezTo>
                    <a:pt x="1698" y="177"/>
                    <a:pt x="1609" y="185"/>
                    <a:pt x="1609" y="195"/>
                  </a:cubicBezTo>
                  <a:cubicBezTo>
                    <a:pt x="1609" y="199"/>
                    <a:pt x="1543" y="229"/>
                    <a:pt x="1536" y="235"/>
                  </a:cubicBezTo>
                  <a:cubicBezTo>
                    <a:pt x="1512" y="254"/>
                    <a:pt x="1482" y="276"/>
                    <a:pt x="1455" y="292"/>
                  </a:cubicBezTo>
                  <a:cubicBezTo>
                    <a:pt x="1401" y="324"/>
                    <a:pt x="1494" y="281"/>
                    <a:pt x="1439" y="325"/>
                  </a:cubicBezTo>
                  <a:cubicBezTo>
                    <a:pt x="1412" y="347"/>
                    <a:pt x="1398" y="363"/>
                    <a:pt x="1374" y="389"/>
                  </a:cubicBezTo>
                  <a:cubicBezTo>
                    <a:pt x="1358" y="437"/>
                    <a:pt x="1379" y="391"/>
                    <a:pt x="1342" y="438"/>
                  </a:cubicBezTo>
                  <a:cubicBezTo>
                    <a:pt x="1319" y="468"/>
                    <a:pt x="1314" y="487"/>
                    <a:pt x="1293" y="519"/>
                  </a:cubicBezTo>
                  <a:cubicBezTo>
                    <a:pt x="1283" y="533"/>
                    <a:pt x="1283" y="568"/>
                    <a:pt x="1277" y="584"/>
                  </a:cubicBezTo>
                  <a:cubicBezTo>
                    <a:pt x="1274" y="592"/>
                    <a:pt x="1269" y="633"/>
                    <a:pt x="1269" y="633"/>
                  </a:cubicBezTo>
                  <a:cubicBezTo>
                    <a:pt x="1287" y="746"/>
                    <a:pt x="1249" y="743"/>
                    <a:pt x="1285" y="852"/>
                  </a:cubicBezTo>
                  <a:cubicBezTo>
                    <a:pt x="1291" y="870"/>
                    <a:pt x="1388" y="1030"/>
                    <a:pt x="1399" y="1046"/>
                  </a:cubicBezTo>
                  <a:cubicBezTo>
                    <a:pt x="1445" y="1115"/>
                    <a:pt x="1575" y="1091"/>
                    <a:pt x="1601" y="1168"/>
                  </a:cubicBezTo>
                  <a:cubicBezTo>
                    <a:pt x="1514" y="1197"/>
                    <a:pt x="1389" y="1268"/>
                    <a:pt x="1285" y="1273"/>
                  </a:cubicBezTo>
                  <a:cubicBezTo>
                    <a:pt x="1217" y="1282"/>
                    <a:pt x="1052" y="1276"/>
                    <a:pt x="985" y="1289"/>
                  </a:cubicBezTo>
                  <a:cubicBezTo>
                    <a:pt x="861" y="1274"/>
                    <a:pt x="810" y="1268"/>
                    <a:pt x="685" y="1257"/>
                  </a:cubicBezTo>
                  <a:cubicBezTo>
                    <a:pt x="656" y="1251"/>
                    <a:pt x="591" y="1210"/>
                    <a:pt x="555" y="1200"/>
                  </a:cubicBezTo>
                  <a:cubicBezTo>
                    <a:pt x="527" y="1192"/>
                    <a:pt x="495" y="1176"/>
                    <a:pt x="466" y="1176"/>
                  </a:cubicBezTo>
                  <a:close/>
                </a:path>
              </a:pathLst>
            </a:custGeom>
            <a:noFill/>
            <a:ln w="1016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52" name="Text Box 10">
              <a:extLst>
                <a:ext uri="{FF2B5EF4-FFF2-40B4-BE49-F238E27FC236}">
                  <a16:creationId xmlns:a16="http://schemas.microsoft.com/office/drawing/2014/main" id="{5296E33E-7872-4389-871A-9DAB12521749}"/>
                </a:ext>
              </a:extLst>
            </p:cNvPr>
            <p:cNvSpPr txBox="1">
              <a:spLocks noChangeArrowheads="1"/>
            </p:cNvSpPr>
            <p:nvPr/>
          </p:nvSpPr>
          <p:spPr bwMode="auto">
            <a:xfrm>
              <a:off x="1200" y="2160"/>
              <a:ext cx="912" cy="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b="1">
                  <a:solidFill>
                    <a:srgbClr val="FF0000"/>
                  </a:solidFill>
                  <a:latin typeface="Times New Roman" panose="02020603050405020304" pitchFamily="18" charset="0"/>
                </a:rPr>
                <a:t> Set</a:t>
              </a:r>
              <a:br>
                <a:rPr lang="en-US" altLang="zh-CN" sz="4000" b="1">
                  <a:solidFill>
                    <a:srgbClr val="FF0000"/>
                  </a:solidFill>
                  <a:latin typeface="Times New Roman" panose="02020603050405020304" pitchFamily="18" charset="0"/>
                </a:rPr>
              </a:br>
              <a:r>
                <a:rPr lang="en-US" altLang="zh-CN" sz="4000" b="1" i="1">
                  <a:solidFill>
                    <a:srgbClr val="FF0000"/>
                  </a:solidFill>
                  <a:latin typeface="Times New Roman" panose="02020603050405020304" pitchFamily="18" charset="0"/>
                </a:rPr>
                <a:t>A</a:t>
              </a:r>
              <a:r>
                <a:rPr lang="en-US" altLang="zh-CN" sz="4000">
                  <a:solidFill>
                    <a:srgbClr val="FF0000"/>
                  </a:solidFill>
                  <a:latin typeface="Times New Roman" panose="02020603050405020304" pitchFamily="18" charset="0"/>
                  <a:sym typeface="Symbol" panose="05050102010706020507" pitchFamily="18" charset="2"/>
                </a:rPr>
                <a:t></a:t>
              </a:r>
              <a:r>
                <a:rPr lang="en-US" altLang="zh-CN" sz="4000" b="1" i="1">
                  <a:solidFill>
                    <a:srgbClr val="FF0000"/>
                  </a:solidFill>
                  <a:latin typeface="Times New Roman" panose="02020603050405020304" pitchFamily="18" charset="0"/>
                  <a:sym typeface="Symbol" panose="05050102010706020507" pitchFamily="18" charset="2"/>
                </a:rPr>
                <a:t>B</a:t>
              </a:r>
              <a:endParaRPr lang="en-US" altLang="zh-CN" sz="2400">
                <a:latin typeface="Times New Roman" panose="02020603050405020304" pitchFamily="18" charset="0"/>
              </a:endParaRPr>
            </a:p>
          </p:txBody>
        </p:sp>
      </p:grpSp>
      <p:grpSp>
        <p:nvGrpSpPr>
          <p:cNvPr id="47115" name="Group 11">
            <a:extLst>
              <a:ext uri="{FF2B5EF4-FFF2-40B4-BE49-F238E27FC236}">
                <a16:creationId xmlns:a16="http://schemas.microsoft.com/office/drawing/2014/main" id="{E93E92CE-453E-4C9C-B20E-F7B875C21123}"/>
              </a:ext>
            </a:extLst>
          </p:cNvPr>
          <p:cNvGrpSpPr>
            <a:grpSpLocks/>
          </p:cNvGrpSpPr>
          <p:nvPr/>
        </p:nvGrpSpPr>
        <p:grpSpPr bwMode="auto">
          <a:xfrm>
            <a:off x="3657600" y="2514600"/>
            <a:ext cx="5181600" cy="2514600"/>
            <a:chOff x="2304" y="1536"/>
            <a:chExt cx="3264" cy="1584"/>
          </a:xfrm>
        </p:grpSpPr>
        <p:sp>
          <p:nvSpPr>
            <p:cNvPr id="73738" name="AutoShape 12">
              <a:extLst>
                <a:ext uri="{FF2B5EF4-FFF2-40B4-BE49-F238E27FC236}">
                  <a16:creationId xmlns:a16="http://schemas.microsoft.com/office/drawing/2014/main" id="{505188A8-8068-4F41-9D57-FCA86DAE6522}"/>
                </a:ext>
              </a:extLst>
            </p:cNvPr>
            <p:cNvSpPr>
              <a:spLocks noChangeArrowheads="1"/>
            </p:cNvSpPr>
            <p:nvPr/>
          </p:nvSpPr>
          <p:spPr bwMode="auto">
            <a:xfrm>
              <a:off x="4272" y="1536"/>
              <a:ext cx="1296" cy="864"/>
            </a:xfrm>
            <a:prstGeom prst="wedgeEllipseCallout">
              <a:avLst>
                <a:gd name="adj1" fmla="val -58796"/>
                <a:gd name="adj2" fmla="val 3622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4000">
                  <a:latin typeface="Beesknees ITC"/>
                </a:rPr>
                <a:t>Chomp!</a:t>
              </a:r>
              <a:endParaRPr lang="en-US" altLang="zh-CN" sz="2400">
                <a:latin typeface="Times New Roman" panose="02020603050405020304" pitchFamily="18" charset="0"/>
              </a:endParaRPr>
            </a:p>
          </p:txBody>
        </p:sp>
        <p:grpSp>
          <p:nvGrpSpPr>
            <p:cNvPr id="73739" name="Group 13">
              <a:extLst>
                <a:ext uri="{FF2B5EF4-FFF2-40B4-BE49-F238E27FC236}">
                  <a16:creationId xmlns:a16="http://schemas.microsoft.com/office/drawing/2014/main" id="{B6BBF5DF-D968-4484-AC6C-E67AC1A3C4A5}"/>
                </a:ext>
              </a:extLst>
            </p:cNvPr>
            <p:cNvGrpSpPr>
              <a:grpSpLocks/>
            </p:cNvGrpSpPr>
            <p:nvPr/>
          </p:nvGrpSpPr>
          <p:grpSpPr bwMode="auto">
            <a:xfrm rot="240913">
              <a:off x="2304" y="2592"/>
              <a:ext cx="624" cy="528"/>
              <a:chOff x="2880" y="2544"/>
              <a:chExt cx="624" cy="528"/>
            </a:xfrm>
          </p:grpSpPr>
          <p:sp>
            <p:nvSpPr>
              <p:cNvPr id="73746" name="AutoShape 14">
                <a:extLst>
                  <a:ext uri="{FF2B5EF4-FFF2-40B4-BE49-F238E27FC236}">
                    <a16:creationId xmlns:a16="http://schemas.microsoft.com/office/drawing/2014/main" id="{7A5DCCC9-2CAF-4D81-8B10-859F82FA2BBD}"/>
                  </a:ext>
                </a:extLst>
              </p:cNvPr>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7" name="AutoShape 15">
                <a:extLst>
                  <a:ext uri="{FF2B5EF4-FFF2-40B4-BE49-F238E27FC236}">
                    <a16:creationId xmlns:a16="http://schemas.microsoft.com/office/drawing/2014/main" id="{F93E1334-58D4-4C42-8E27-F9A48707DB83}"/>
                  </a:ext>
                </a:extLst>
              </p:cNvPr>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8" name="AutoShape 16">
                <a:extLst>
                  <a:ext uri="{FF2B5EF4-FFF2-40B4-BE49-F238E27FC236}">
                    <a16:creationId xmlns:a16="http://schemas.microsoft.com/office/drawing/2014/main" id="{0B698B29-73BB-4504-A96C-C36682DDCE47}"/>
                  </a:ext>
                </a:extLst>
              </p:cNvPr>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9" name="AutoShape 17">
                <a:extLst>
                  <a:ext uri="{FF2B5EF4-FFF2-40B4-BE49-F238E27FC236}">
                    <a16:creationId xmlns:a16="http://schemas.microsoft.com/office/drawing/2014/main" id="{96F22DFE-0292-44E1-B68E-A2F25F0D8D27}"/>
                  </a:ext>
                </a:extLst>
              </p:cNvPr>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50" name="AutoShape 18">
                <a:extLst>
                  <a:ext uri="{FF2B5EF4-FFF2-40B4-BE49-F238E27FC236}">
                    <a16:creationId xmlns:a16="http://schemas.microsoft.com/office/drawing/2014/main" id="{4DB234B0-92AD-4906-B802-21F0C3744925}"/>
                  </a:ext>
                </a:extLst>
              </p:cNvPr>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nvGrpSpPr>
            <p:cNvPr id="73740" name="Group 19">
              <a:extLst>
                <a:ext uri="{FF2B5EF4-FFF2-40B4-BE49-F238E27FC236}">
                  <a16:creationId xmlns:a16="http://schemas.microsoft.com/office/drawing/2014/main" id="{E9DCEB76-3EF9-4F28-B01E-5409A3ABD04D}"/>
                </a:ext>
              </a:extLst>
            </p:cNvPr>
            <p:cNvGrpSpPr>
              <a:grpSpLocks/>
            </p:cNvGrpSpPr>
            <p:nvPr/>
          </p:nvGrpSpPr>
          <p:grpSpPr bwMode="auto">
            <a:xfrm rot="21577889" flipV="1">
              <a:off x="2400" y="2160"/>
              <a:ext cx="624" cy="528"/>
              <a:chOff x="2880" y="2544"/>
              <a:chExt cx="624" cy="528"/>
            </a:xfrm>
          </p:grpSpPr>
          <p:sp>
            <p:nvSpPr>
              <p:cNvPr id="73741" name="AutoShape 20">
                <a:extLst>
                  <a:ext uri="{FF2B5EF4-FFF2-40B4-BE49-F238E27FC236}">
                    <a16:creationId xmlns:a16="http://schemas.microsoft.com/office/drawing/2014/main" id="{998FF57F-796D-42A0-A1DF-07749CB4CEC7}"/>
                  </a:ext>
                </a:extLst>
              </p:cNvPr>
              <p:cNvSpPr>
                <a:spLocks noChangeArrowheads="1"/>
              </p:cNvSpPr>
              <p:nvPr/>
            </p:nvSpPr>
            <p:spPr bwMode="auto">
              <a:xfrm rot="-2945991">
                <a:off x="2928" y="2880"/>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2" name="AutoShape 21">
                <a:extLst>
                  <a:ext uri="{FF2B5EF4-FFF2-40B4-BE49-F238E27FC236}">
                    <a16:creationId xmlns:a16="http://schemas.microsoft.com/office/drawing/2014/main" id="{E950A4E2-C2E5-47AB-9061-B2B3A494365D}"/>
                  </a:ext>
                </a:extLst>
              </p:cNvPr>
              <p:cNvSpPr>
                <a:spLocks noChangeArrowheads="1"/>
              </p:cNvSpPr>
              <p:nvPr/>
            </p:nvSpPr>
            <p:spPr bwMode="auto">
              <a:xfrm rot="-2945991">
                <a:off x="3120" y="2688"/>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3" name="AutoShape 22">
                <a:extLst>
                  <a:ext uri="{FF2B5EF4-FFF2-40B4-BE49-F238E27FC236}">
                    <a16:creationId xmlns:a16="http://schemas.microsoft.com/office/drawing/2014/main" id="{50B8AD55-2B0F-4AF0-A85C-DB3527A0B495}"/>
                  </a:ext>
                </a:extLst>
              </p:cNvPr>
              <p:cNvSpPr>
                <a:spLocks noChangeArrowheads="1"/>
              </p:cNvSpPr>
              <p:nvPr/>
            </p:nvSpPr>
            <p:spPr bwMode="auto">
              <a:xfrm rot="-2945991">
                <a:off x="3024" y="2784"/>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4" name="AutoShape 23">
                <a:extLst>
                  <a:ext uri="{FF2B5EF4-FFF2-40B4-BE49-F238E27FC236}">
                    <a16:creationId xmlns:a16="http://schemas.microsoft.com/office/drawing/2014/main" id="{8F460AC9-6889-42F8-A853-F48D552BB21E}"/>
                  </a:ext>
                </a:extLst>
              </p:cNvPr>
              <p:cNvSpPr>
                <a:spLocks noChangeArrowheads="1"/>
              </p:cNvSpPr>
              <p:nvPr/>
            </p:nvSpPr>
            <p:spPr bwMode="auto">
              <a:xfrm rot="-2945991">
                <a:off x="3312" y="2496"/>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3745" name="AutoShape 24">
                <a:extLst>
                  <a:ext uri="{FF2B5EF4-FFF2-40B4-BE49-F238E27FC236}">
                    <a16:creationId xmlns:a16="http://schemas.microsoft.com/office/drawing/2014/main" id="{61491656-FFAA-46F5-A67A-47A22815CB4D}"/>
                  </a:ext>
                </a:extLst>
              </p:cNvPr>
              <p:cNvSpPr>
                <a:spLocks noChangeArrowheads="1"/>
              </p:cNvSpPr>
              <p:nvPr/>
            </p:nvSpPr>
            <p:spPr bwMode="auto">
              <a:xfrm rot="-2945991">
                <a:off x="3216" y="2592"/>
                <a:ext cx="144" cy="240"/>
              </a:xfrm>
              <a:prstGeom prst="triangle">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
        <p:nvSpPr>
          <p:cNvPr id="2" name="灯片编号占位符 1">
            <a:extLst>
              <a:ext uri="{FF2B5EF4-FFF2-40B4-BE49-F238E27FC236}">
                <a16:creationId xmlns:a16="http://schemas.microsoft.com/office/drawing/2014/main" id="{4560BB26-9787-4B10-93C2-F4C1EDA58743}"/>
              </a:ext>
            </a:extLst>
          </p:cNvPr>
          <p:cNvSpPr>
            <a:spLocks noGrp="1"/>
          </p:cNvSpPr>
          <p:nvPr>
            <p:ph type="sldNum" sz="quarter" idx="12"/>
          </p:nvPr>
        </p:nvSpPr>
        <p:spPr/>
        <p:txBody>
          <a:bodyPr/>
          <a:lstStyle/>
          <a:p>
            <a:fld id="{95D10F2E-2536-4355-9232-8FA25989555F}" type="slidenum">
              <a:rPr lang="en-US" altLang="zh-CN" smtClean="0"/>
              <a:pPr/>
              <a:t>29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7112"/>
                                        </p:tgtEl>
                                        <p:attrNameLst>
                                          <p:attrName>style.visibility</p:attrName>
                                        </p:attrNameLst>
                                      </p:cBhvr>
                                      <p:to>
                                        <p:strVal val="visible"/>
                                      </p:to>
                                    </p:set>
                                    <p:animEffect transition="in" filter="dissolve">
                                      <p:cBhvr>
                                        <p:cTn id="7" dur="500"/>
                                        <p:tgtEl>
                                          <p:spTgt spid="47112"/>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7115"/>
                                        </p:tgtEl>
                                        <p:attrNameLst>
                                          <p:attrName>style.visibility</p:attrName>
                                        </p:attrNameLst>
                                      </p:cBhvr>
                                      <p:to>
                                        <p:strVal val="visible"/>
                                      </p:to>
                                    </p:set>
                                    <p:animEffect transition="in" filter="dissolve">
                                      <p:cBhvr>
                                        <p:cTn id="12" dur="500"/>
                                        <p:tgtEl>
                                          <p:spTgt spid="47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88C9900-6AEF-4572-9EBD-7AE5E1E02302}"/>
              </a:ext>
            </a:extLst>
          </p:cNvPr>
          <p:cNvSpPr>
            <a:spLocks noGrp="1" noChangeArrowheads="1"/>
          </p:cNvSpPr>
          <p:nvPr>
            <p:ph type="title"/>
          </p:nvPr>
        </p:nvSpPr>
        <p:spPr/>
        <p:txBody>
          <a:bodyPr/>
          <a:lstStyle/>
          <a:p>
            <a:pPr eaLnBrk="1" hangingPunct="1"/>
            <a:r>
              <a:rPr lang="en-US" altLang="zh-CN" b="1" dirty="0"/>
              <a:t>Basic notations for sets</a:t>
            </a:r>
          </a:p>
        </p:txBody>
      </p:sp>
      <p:sp>
        <p:nvSpPr>
          <p:cNvPr id="11267" name="Rectangle 3">
            <a:extLst>
              <a:ext uri="{FF2B5EF4-FFF2-40B4-BE49-F238E27FC236}">
                <a16:creationId xmlns:a16="http://schemas.microsoft.com/office/drawing/2014/main" id="{35B7FFE8-91EB-4E9B-BC86-C1228560842F}"/>
              </a:ext>
            </a:extLst>
          </p:cNvPr>
          <p:cNvSpPr>
            <a:spLocks noGrp="1" noChangeArrowheads="1"/>
          </p:cNvSpPr>
          <p:nvPr>
            <p:ph type="body" idx="1"/>
          </p:nvPr>
        </p:nvSpPr>
        <p:spPr/>
        <p:txBody>
          <a:bodyPr/>
          <a:lstStyle/>
          <a:p>
            <a:pPr eaLnBrk="1" hangingPunct="1"/>
            <a:r>
              <a:rPr lang="en-US" altLang="zh-CN" dirty="0"/>
              <a:t>For sets, we</a:t>
            </a:r>
            <a:r>
              <a:rPr lang="en-US" altLang="zh-CN" dirty="0">
                <a:latin typeface="Times New Roman" panose="02020603050405020304" pitchFamily="18" charset="0"/>
              </a:rPr>
              <a:t>’</a:t>
            </a:r>
            <a:r>
              <a:rPr lang="en-US" altLang="zh-CN" dirty="0"/>
              <a:t>ll use variables </a:t>
            </a:r>
            <a:r>
              <a:rPr lang="en-US" altLang="zh-CN" i="1" dirty="0"/>
              <a:t>S</a:t>
            </a:r>
            <a:r>
              <a:rPr lang="en-US" altLang="zh-CN" dirty="0"/>
              <a:t>, </a:t>
            </a:r>
            <a:r>
              <a:rPr lang="en-US" altLang="zh-CN" i="1" dirty="0"/>
              <a:t>T</a:t>
            </a:r>
            <a:r>
              <a:rPr lang="en-US" altLang="zh-CN" dirty="0"/>
              <a:t>, </a:t>
            </a:r>
            <a:r>
              <a:rPr lang="en-US" altLang="zh-CN" i="1" dirty="0"/>
              <a:t>U</a:t>
            </a:r>
            <a:r>
              <a:rPr lang="en-US" altLang="zh-CN" dirty="0"/>
              <a:t>, </a:t>
            </a:r>
            <a:r>
              <a:rPr lang="en-US" altLang="zh-CN" dirty="0">
                <a:latin typeface="Times New Roman" panose="02020603050405020304" pitchFamily="18" charset="0"/>
              </a:rPr>
              <a:t>…</a:t>
            </a:r>
            <a:r>
              <a:rPr lang="en-US" altLang="zh-CN" dirty="0"/>
              <a:t> </a:t>
            </a:r>
          </a:p>
          <a:p>
            <a:pPr eaLnBrk="1" hangingPunct="1"/>
            <a:r>
              <a:rPr lang="en-US" altLang="zh-CN" sz="3200" dirty="0"/>
              <a:t>Roster method</a:t>
            </a:r>
            <a:r>
              <a:rPr lang="en-US" altLang="zh-CN" dirty="0"/>
              <a:t>:</a:t>
            </a:r>
            <a:r>
              <a:rPr lang="zh-CN" altLang="en-US" dirty="0"/>
              <a:t> </a:t>
            </a:r>
            <a:r>
              <a:rPr lang="en-US" altLang="zh-CN" dirty="0"/>
              <a:t>we can denote a set </a:t>
            </a:r>
            <a:r>
              <a:rPr lang="en-US" altLang="zh-CN" i="1" dirty="0"/>
              <a:t>S</a:t>
            </a:r>
            <a:r>
              <a:rPr lang="en-US" altLang="zh-CN" dirty="0"/>
              <a:t> in writing by listing all of its elements in curly braces: </a:t>
            </a:r>
          </a:p>
          <a:p>
            <a:pPr lvl="1" eaLnBrk="1" hangingPunct="1"/>
            <a:r>
              <a:rPr lang="en-US" altLang="zh-CN" dirty="0">
                <a:solidFill>
                  <a:srgbClr val="C00000"/>
                </a:solidFill>
              </a:rPr>
              <a:t>{</a:t>
            </a:r>
            <a:r>
              <a:rPr lang="en-US" altLang="zh-CN" i="1" dirty="0">
                <a:solidFill>
                  <a:srgbClr val="C00000"/>
                </a:solidFill>
              </a:rPr>
              <a:t>a, b, c</a:t>
            </a:r>
            <a:r>
              <a:rPr lang="en-US" altLang="zh-CN" dirty="0">
                <a:solidFill>
                  <a:srgbClr val="C00000"/>
                </a:solidFill>
              </a:rPr>
              <a:t>} </a:t>
            </a:r>
            <a:r>
              <a:rPr lang="en-US" altLang="zh-CN" dirty="0"/>
              <a:t>is the set of whatever 3 objects are denoted by </a:t>
            </a:r>
            <a:r>
              <a:rPr lang="en-US" altLang="zh-CN" i="1" dirty="0"/>
              <a:t>a, b, c</a:t>
            </a:r>
            <a:r>
              <a:rPr lang="en-US" altLang="zh-CN" dirty="0"/>
              <a:t>.</a:t>
            </a:r>
          </a:p>
          <a:p>
            <a:pPr eaLnBrk="1" hangingPunct="1"/>
            <a:r>
              <a:rPr lang="en-US" altLang="zh-CN" i="1" dirty="0"/>
              <a:t>Set</a:t>
            </a:r>
            <a:r>
              <a:rPr lang="en-US" altLang="zh-CN" dirty="0"/>
              <a:t> </a:t>
            </a:r>
            <a:r>
              <a:rPr lang="en-US" altLang="zh-CN" i="1" dirty="0"/>
              <a:t>builder notation</a:t>
            </a:r>
            <a:r>
              <a:rPr lang="en-US" altLang="zh-CN" dirty="0"/>
              <a:t>: For any proposition </a:t>
            </a:r>
            <a:r>
              <a:rPr lang="en-US" altLang="zh-CN" i="1" dirty="0"/>
              <a:t>P</a:t>
            </a:r>
            <a:r>
              <a:rPr lang="en-US" altLang="zh-CN" dirty="0"/>
              <a:t>(</a:t>
            </a:r>
            <a:r>
              <a:rPr lang="en-US" altLang="zh-CN" i="1" dirty="0"/>
              <a:t>x</a:t>
            </a:r>
            <a:r>
              <a:rPr lang="en-US" altLang="zh-CN" dirty="0"/>
              <a:t>) over any universe of discourse, </a:t>
            </a:r>
          </a:p>
          <a:p>
            <a:pPr marL="0" indent="0" eaLnBrk="1" hangingPunct="1">
              <a:buNone/>
            </a:pPr>
            <a:r>
              <a:rPr lang="en-US" altLang="zh-CN" dirty="0">
                <a:solidFill>
                  <a:srgbClr val="C00000"/>
                </a:solidFill>
              </a:rPr>
              <a:t>   {</a:t>
            </a:r>
            <a:r>
              <a:rPr lang="en-US" altLang="zh-CN" i="1" dirty="0">
                <a:solidFill>
                  <a:srgbClr val="C00000"/>
                </a:solidFill>
              </a:rPr>
              <a:t>x </a:t>
            </a:r>
            <a:r>
              <a:rPr lang="en-US" altLang="zh-CN" dirty="0">
                <a:solidFill>
                  <a:srgbClr val="C00000"/>
                </a:solidFill>
              </a:rPr>
              <a:t>| </a:t>
            </a:r>
            <a:r>
              <a:rPr lang="en-US" altLang="zh-CN" i="1" dirty="0">
                <a:solidFill>
                  <a:srgbClr val="C00000"/>
                </a:solidFill>
              </a:rPr>
              <a:t>P</a:t>
            </a:r>
            <a:r>
              <a:rPr lang="en-US" altLang="zh-CN" dirty="0">
                <a:solidFill>
                  <a:srgbClr val="C00000"/>
                </a:solidFill>
              </a:rPr>
              <a:t>(</a:t>
            </a:r>
            <a:r>
              <a:rPr lang="en-US" altLang="zh-CN" i="1" dirty="0">
                <a:solidFill>
                  <a:srgbClr val="C00000"/>
                </a:solidFill>
              </a:rPr>
              <a:t>x</a:t>
            </a:r>
            <a:r>
              <a:rPr lang="en-US" altLang="zh-CN" dirty="0">
                <a:solidFill>
                  <a:srgbClr val="C00000"/>
                </a:solidFill>
              </a:rPr>
              <a:t>)} </a:t>
            </a:r>
            <a:r>
              <a:rPr lang="en-US" altLang="zh-CN" dirty="0"/>
              <a:t>is </a:t>
            </a:r>
            <a:r>
              <a:rPr lang="en-US" altLang="zh-CN" i="1" dirty="0"/>
              <a:t>the set of all x such that P(x).</a:t>
            </a:r>
          </a:p>
        </p:txBody>
      </p:sp>
      <p:sp>
        <p:nvSpPr>
          <p:cNvPr id="2" name="灯片编号占位符 1">
            <a:extLst>
              <a:ext uri="{FF2B5EF4-FFF2-40B4-BE49-F238E27FC236}">
                <a16:creationId xmlns:a16="http://schemas.microsoft.com/office/drawing/2014/main" id="{BD6686F9-C92F-45FE-8F38-BA5DDCC2E1DF}"/>
              </a:ext>
            </a:extLst>
          </p:cNvPr>
          <p:cNvSpPr>
            <a:spLocks noGrp="1"/>
          </p:cNvSpPr>
          <p:nvPr>
            <p:ph type="sldNum" sz="quarter" idx="12"/>
          </p:nvPr>
        </p:nvSpPr>
        <p:spPr/>
        <p:txBody>
          <a:bodyPr/>
          <a:lstStyle/>
          <a:p>
            <a:fld id="{95D10F2E-2536-4355-9232-8FA25989555F}" type="slidenum">
              <a:rPr lang="en-US" altLang="zh-CN" smtClean="0"/>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0F81C74-2D3B-4B78-B7DC-8F1532E193E3}"/>
              </a:ext>
            </a:extLst>
          </p:cNvPr>
          <p:cNvSpPr>
            <a:spLocks noGrp="1" noChangeArrowheads="1"/>
          </p:cNvSpPr>
          <p:nvPr>
            <p:ph type="title"/>
          </p:nvPr>
        </p:nvSpPr>
        <p:spPr/>
        <p:txBody>
          <a:bodyPr/>
          <a:lstStyle/>
          <a:p>
            <a:pPr eaLnBrk="1" hangingPunct="1"/>
            <a:r>
              <a:rPr lang="en-US" altLang="zh-CN" b="1" dirty="0"/>
              <a:t>Set Complements </a:t>
            </a:r>
            <a:r>
              <a:rPr lang="zh-CN" altLang="en-US" b="1" dirty="0">
                <a:latin typeface="微软雅黑" panose="020B0503020204020204" pitchFamily="34" charset="-122"/>
                <a:ea typeface="微软雅黑" panose="020B0503020204020204" pitchFamily="34" charset="-122"/>
              </a:rPr>
              <a:t>补集</a:t>
            </a:r>
          </a:p>
        </p:txBody>
      </p:sp>
      <p:sp>
        <p:nvSpPr>
          <p:cNvPr id="75779" name="Rectangle 3">
            <a:extLst>
              <a:ext uri="{FF2B5EF4-FFF2-40B4-BE49-F238E27FC236}">
                <a16:creationId xmlns:a16="http://schemas.microsoft.com/office/drawing/2014/main" id="{9D3B75F1-98E2-434B-8CB6-E4CD1433AA41}"/>
              </a:ext>
            </a:extLst>
          </p:cNvPr>
          <p:cNvSpPr>
            <a:spLocks noGrp="1" noChangeArrowheads="1"/>
          </p:cNvSpPr>
          <p:nvPr>
            <p:ph type="body" idx="1"/>
          </p:nvPr>
        </p:nvSpPr>
        <p:spPr/>
        <p:txBody>
          <a:bodyPr/>
          <a:lstStyle/>
          <a:p>
            <a:pPr eaLnBrk="1" hangingPunct="1"/>
            <a:r>
              <a:rPr lang="en-US" altLang="zh-CN" dirty="0"/>
              <a:t>The </a:t>
            </a:r>
            <a:r>
              <a:rPr lang="en-US" altLang="zh-CN" i="1" dirty="0">
                <a:solidFill>
                  <a:srgbClr val="C00000"/>
                </a:solidFill>
              </a:rPr>
              <a:t>universe of discourse</a:t>
            </a:r>
            <a:r>
              <a:rPr lang="en-US" altLang="zh-CN" dirty="0">
                <a:solidFill>
                  <a:srgbClr val="C00000"/>
                </a:solidFill>
              </a:rPr>
              <a:t> </a:t>
            </a:r>
            <a:r>
              <a:rPr lang="en-US" altLang="zh-CN" dirty="0"/>
              <a:t>can itself be considered a set, call it </a:t>
            </a:r>
            <a:r>
              <a:rPr lang="en-US" altLang="zh-CN" i="1" dirty="0"/>
              <a:t>U</a:t>
            </a:r>
            <a:r>
              <a:rPr lang="en-US" altLang="zh-CN" dirty="0"/>
              <a:t>.</a:t>
            </a:r>
          </a:p>
          <a:p>
            <a:pPr eaLnBrk="1" hangingPunct="1"/>
            <a:r>
              <a:rPr lang="en-US" altLang="zh-CN" dirty="0"/>
              <a:t>When the context clearly defines </a:t>
            </a:r>
            <a:r>
              <a:rPr lang="en-US" altLang="zh-CN" i="1" dirty="0"/>
              <a:t>U</a:t>
            </a:r>
            <a:r>
              <a:rPr lang="en-US" altLang="zh-CN" dirty="0"/>
              <a:t>, we say that for any set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U</a:t>
            </a:r>
            <a:r>
              <a:rPr lang="en-US" altLang="zh-CN" dirty="0">
                <a:sym typeface="Symbol" panose="05050102010706020507" pitchFamily="18" charset="2"/>
              </a:rPr>
              <a:t>,</a:t>
            </a:r>
            <a:r>
              <a:rPr lang="en-US" altLang="zh-CN" dirty="0"/>
              <a:t> the </a:t>
            </a:r>
            <a:r>
              <a:rPr lang="en-US" altLang="zh-CN" i="1" dirty="0"/>
              <a:t>complement</a:t>
            </a:r>
            <a:r>
              <a:rPr lang="en-US" altLang="zh-CN" dirty="0"/>
              <a:t> of </a:t>
            </a:r>
            <a:r>
              <a:rPr lang="en-US" altLang="zh-CN" i="1" dirty="0"/>
              <a:t>A</a:t>
            </a:r>
            <a:r>
              <a:rPr lang="en-US" altLang="zh-CN" dirty="0"/>
              <a:t>, written    , is the complement of </a:t>
            </a:r>
            <a:r>
              <a:rPr lang="en-US" altLang="zh-CN" i="1" dirty="0"/>
              <a:t>A</a:t>
            </a:r>
            <a:r>
              <a:rPr lang="en-US" altLang="zh-CN" dirty="0"/>
              <a:t> </a:t>
            </a:r>
            <a:r>
              <a:rPr lang="en-US" altLang="zh-CN" dirty="0" err="1"/>
              <a:t>w.r.t.</a:t>
            </a:r>
            <a:r>
              <a:rPr lang="en-US" altLang="zh-CN" dirty="0"/>
              <a:t> </a:t>
            </a:r>
            <a:r>
              <a:rPr lang="en-US" altLang="zh-CN" i="1" dirty="0"/>
              <a:t>U</a:t>
            </a:r>
            <a:r>
              <a:rPr lang="en-US" altLang="zh-CN" dirty="0"/>
              <a:t>, </a:t>
            </a:r>
            <a:r>
              <a:rPr lang="en-US" altLang="zh-CN" i="1" dirty="0"/>
              <a:t>i.e.</a:t>
            </a:r>
            <a:r>
              <a:rPr lang="en-US" altLang="zh-CN" dirty="0"/>
              <a:t>,</a:t>
            </a:r>
            <a:r>
              <a:rPr lang="en-US" altLang="zh-CN" i="1" dirty="0"/>
              <a:t> </a:t>
            </a:r>
            <a:r>
              <a:rPr lang="en-US" altLang="zh-CN" dirty="0"/>
              <a:t>it is </a:t>
            </a:r>
            <a:r>
              <a:rPr lang="en-US" altLang="zh-CN" i="1" dirty="0"/>
              <a:t>U</a:t>
            </a:r>
            <a:r>
              <a:rPr lang="en-US" altLang="zh-CN" dirty="0">
                <a:sym typeface="Symbol" panose="05050102010706020507" pitchFamily="18" charset="2"/>
              </a:rPr>
              <a:t></a:t>
            </a:r>
            <a:r>
              <a:rPr lang="en-US" altLang="zh-CN" i="1" dirty="0">
                <a:sym typeface="Symbol" panose="05050102010706020507" pitchFamily="18" charset="2"/>
              </a:rPr>
              <a:t>A.</a:t>
            </a:r>
          </a:p>
          <a:p>
            <a:pPr eaLnBrk="1" hangingPunct="1"/>
            <a:r>
              <a:rPr lang="en-US" altLang="zh-CN" i="1" dirty="0">
                <a:sym typeface="Symbol" panose="05050102010706020507" pitchFamily="18" charset="2"/>
              </a:rPr>
              <a:t>E.g., </a:t>
            </a:r>
            <a:r>
              <a:rPr lang="en-US" altLang="zh-CN" dirty="0">
                <a:sym typeface="Symbol" panose="05050102010706020507" pitchFamily="18" charset="2"/>
              </a:rPr>
              <a:t>If </a:t>
            </a:r>
            <a:r>
              <a:rPr lang="en-US" altLang="zh-CN" i="1" dirty="0">
                <a:sym typeface="Symbol" panose="05050102010706020507" pitchFamily="18" charset="2"/>
              </a:rPr>
              <a:t>U</a:t>
            </a:r>
            <a:r>
              <a:rPr lang="en-US" altLang="zh-CN" dirty="0">
                <a:sym typeface="Symbol" panose="05050102010706020507" pitchFamily="18" charset="2"/>
              </a:rPr>
              <a:t>=</a:t>
            </a:r>
            <a:r>
              <a:rPr lang="en-US" altLang="zh-CN" b="1" dirty="0">
                <a:sym typeface="Symbol" panose="05050102010706020507" pitchFamily="18" charset="2"/>
              </a:rPr>
              <a:t>N</a:t>
            </a:r>
            <a:r>
              <a:rPr lang="en-US" altLang="zh-CN" dirty="0">
                <a:sym typeface="Symbol" panose="05050102010706020507" pitchFamily="18" charset="2"/>
              </a:rPr>
              <a:t>, </a:t>
            </a:r>
            <a:r>
              <a:rPr lang="en-US" altLang="zh-CN" i="1" dirty="0"/>
              <a:t> </a:t>
            </a:r>
            <a:endParaRPr lang="en-US" altLang="zh-CN" dirty="0"/>
          </a:p>
        </p:txBody>
      </p:sp>
      <p:graphicFrame>
        <p:nvGraphicFramePr>
          <p:cNvPr id="75780" name="Object 4">
            <a:extLst>
              <a:ext uri="{FF2B5EF4-FFF2-40B4-BE49-F238E27FC236}">
                <a16:creationId xmlns:a16="http://schemas.microsoft.com/office/drawing/2014/main" id="{BC96E140-DD89-4749-8B1B-3F0F9DA97927}"/>
              </a:ext>
            </a:extLst>
          </p:cNvPr>
          <p:cNvGraphicFramePr>
            <a:graphicFrameLocks noChangeAspect="1"/>
          </p:cNvGraphicFramePr>
          <p:nvPr/>
        </p:nvGraphicFramePr>
        <p:xfrm>
          <a:off x="3059113" y="3644900"/>
          <a:ext cx="458787" cy="533400"/>
        </p:xfrm>
        <a:graphic>
          <a:graphicData uri="http://schemas.openxmlformats.org/presentationml/2006/ole">
            <mc:AlternateContent xmlns:mc="http://schemas.openxmlformats.org/markup-compatibility/2006">
              <mc:Choice xmlns:v="urn:schemas-microsoft-com:vml" Requires="v">
                <p:oleObj spid="_x0000_s2054" name="Equation" r:id="rId4" imgW="164957" imgH="190335" progId="Equation.3">
                  <p:embed/>
                </p:oleObj>
              </mc:Choice>
              <mc:Fallback>
                <p:oleObj name="Equation" r:id="rId4" imgW="164957" imgH="19033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3644900"/>
                        <a:ext cx="4587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5">
            <a:extLst>
              <a:ext uri="{FF2B5EF4-FFF2-40B4-BE49-F238E27FC236}">
                <a16:creationId xmlns:a16="http://schemas.microsoft.com/office/drawing/2014/main" id="{ECD39EB1-2B5A-4594-8812-C727FA83F131}"/>
              </a:ext>
            </a:extLst>
          </p:cNvPr>
          <p:cNvGraphicFramePr>
            <a:graphicFrameLocks noChangeAspect="1"/>
          </p:cNvGraphicFramePr>
          <p:nvPr/>
        </p:nvGraphicFramePr>
        <p:xfrm>
          <a:off x="3708400" y="4797425"/>
          <a:ext cx="4279900" cy="749300"/>
        </p:xfrm>
        <a:graphic>
          <a:graphicData uri="http://schemas.openxmlformats.org/presentationml/2006/ole">
            <mc:AlternateContent xmlns:mc="http://schemas.openxmlformats.org/markup-compatibility/2006">
              <mc:Choice xmlns:v="urn:schemas-microsoft-com:vml" Requires="v">
                <p:oleObj spid="_x0000_s2055" name="Equation" r:id="rId6" imgW="1371600" imgH="241300" progId="Equation.3">
                  <p:embed/>
                </p:oleObj>
              </mc:Choice>
              <mc:Fallback>
                <p:oleObj name="Equation" r:id="rId6" imgW="1371600" imgH="241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4797425"/>
                        <a:ext cx="42799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58D5A555-FFF6-4378-A1AD-5ECCA08C9BB9}"/>
              </a:ext>
            </a:extLst>
          </p:cNvPr>
          <p:cNvSpPr>
            <a:spLocks noGrp="1"/>
          </p:cNvSpPr>
          <p:nvPr>
            <p:ph type="sldNum" sz="quarter" idx="12"/>
          </p:nvPr>
        </p:nvSpPr>
        <p:spPr/>
        <p:txBody>
          <a:bodyPr/>
          <a:lstStyle/>
          <a:p>
            <a:fld id="{95D10F2E-2536-4355-9232-8FA25989555F}" type="slidenum">
              <a:rPr lang="en-US" altLang="zh-CN" smtClean="0"/>
              <a:pPr/>
              <a:t>30</a:t>
            </a:fld>
            <a:endParaRPr lang="en-US" altLang="zh-CN"/>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7B98E4BB-403D-422B-B1C9-E0137472AA78}"/>
              </a:ext>
            </a:extLst>
          </p:cNvPr>
          <p:cNvSpPr>
            <a:spLocks noGrp="1" noChangeArrowheads="1"/>
          </p:cNvSpPr>
          <p:nvPr>
            <p:ph type="title"/>
          </p:nvPr>
        </p:nvSpPr>
        <p:spPr/>
        <p:txBody>
          <a:bodyPr/>
          <a:lstStyle/>
          <a:p>
            <a:pPr eaLnBrk="1" hangingPunct="1"/>
            <a:r>
              <a:rPr lang="en-US" altLang="zh-CN" b="1" dirty="0"/>
              <a:t>More on Set Complements</a:t>
            </a:r>
          </a:p>
        </p:txBody>
      </p:sp>
      <p:sp>
        <p:nvSpPr>
          <p:cNvPr id="77827" name="Rectangle 3">
            <a:extLst>
              <a:ext uri="{FF2B5EF4-FFF2-40B4-BE49-F238E27FC236}">
                <a16:creationId xmlns:a16="http://schemas.microsoft.com/office/drawing/2014/main" id="{AEFC2D7E-F43A-42FA-93D1-3F866F9C77A6}"/>
              </a:ext>
            </a:extLst>
          </p:cNvPr>
          <p:cNvSpPr>
            <a:spLocks noGrp="1" noChangeArrowheads="1"/>
          </p:cNvSpPr>
          <p:nvPr>
            <p:ph type="body" idx="1"/>
          </p:nvPr>
        </p:nvSpPr>
        <p:spPr/>
        <p:txBody>
          <a:bodyPr/>
          <a:lstStyle/>
          <a:p>
            <a:pPr eaLnBrk="1" hangingPunct="1"/>
            <a:r>
              <a:rPr lang="en-US" altLang="zh-CN"/>
              <a:t>An equivalent definition, when </a:t>
            </a:r>
            <a:r>
              <a:rPr lang="en-US" altLang="zh-CN" i="1"/>
              <a:t>U</a:t>
            </a:r>
            <a:r>
              <a:rPr lang="en-US" altLang="zh-CN"/>
              <a:t> is clear:</a:t>
            </a:r>
            <a:br>
              <a:rPr lang="en-US" altLang="zh-CN"/>
            </a:br>
            <a:endParaRPr lang="en-US" altLang="zh-CN"/>
          </a:p>
        </p:txBody>
      </p:sp>
      <p:graphicFrame>
        <p:nvGraphicFramePr>
          <p:cNvPr id="77828" name="Object 4">
            <a:extLst>
              <a:ext uri="{FF2B5EF4-FFF2-40B4-BE49-F238E27FC236}">
                <a16:creationId xmlns:a16="http://schemas.microsoft.com/office/drawing/2014/main" id="{373B3030-9717-4202-9D06-F48DE9075491}"/>
              </a:ext>
            </a:extLst>
          </p:cNvPr>
          <p:cNvGraphicFramePr>
            <a:graphicFrameLocks noChangeAspect="1"/>
          </p:cNvGraphicFramePr>
          <p:nvPr/>
        </p:nvGraphicFramePr>
        <p:xfrm>
          <a:off x="2819400" y="2590800"/>
          <a:ext cx="2895600" cy="723900"/>
        </p:xfrm>
        <a:graphic>
          <a:graphicData uri="http://schemas.openxmlformats.org/presentationml/2006/ole">
            <mc:AlternateContent xmlns:mc="http://schemas.openxmlformats.org/markup-compatibility/2006">
              <mc:Choice xmlns:v="urn:schemas-microsoft-com:vml" Requires="v">
                <p:oleObj spid="_x0000_s3078" name="Equation" r:id="rId5" imgW="914400" imgH="228600" progId="Equation.3">
                  <p:embed/>
                </p:oleObj>
              </mc:Choice>
              <mc:Fallback>
                <p:oleObj name="Equation" r:id="rId5" imgW="914400" imgH="2286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2590800"/>
                        <a:ext cx="28956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29" name="Rectangle 5">
            <a:extLst>
              <a:ext uri="{FF2B5EF4-FFF2-40B4-BE49-F238E27FC236}">
                <a16:creationId xmlns:a16="http://schemas.microsoft.com/office/drawing/2014/main" id="{72678FA9-A439-48AF-BEEA-0ABDFB6C0EAC}"/>
              </a:ext>
            </a:extLst>
          </p:cNvPr>
          <p:cNvSpPr>
            <a:spLocks noChangeArrowheads="1"/>
          </p:cNvSpPr>
          <p:nvPr/>
        </p:nvSpPr>
        <p:spPr bwMode="auto">
          <a:xfrm>
            <a:off x="1371600" y="3505200"/>
            <a:ext cx="28194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0" name="Oval 6">
            <a:extLst>
              <a:ext uri="{FF2B5EF4-FFF2-40B4-BE49-F238E27FC236}">
                <a16:creationId xmlns:a16="http://schemas.microsoft.com/office/drawing/2014/main" id="{83036DDE-AA79-44DD-8E0B-64F13299AA68}"/>
              </a:ext>
            </a:extLst>
          </p:cNvPr>
          <p:cNvSpPr>
            <a:spLocks noChangeArrowheads="1"/>
          </p:cNvSpPr>
          <p:nvPr/>
        </p:nvSpPr>
        <p:spPr bwMode="auto">
          <a:xfrm>
            <a:off x="1828800" y="4191000"/>
            <a:ext cx="1447800" cy="1143000"/>
          </a:xfrm>
          <a:prstGeom prst="ellipse">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1" name="Text Box 7">
            <a:extLst>
              <a:ext uri="{FF2B5EF4-FFF2-40B4-BE49-F238E27FC236}">
                <a16:creationId xmlns:a16="http://schemas.microsoft.com/office/drawing/2014/main" id="{F821793A-37DB-4F22-B810-C57479D33596}"/>
              </a:ext>
            </a:extLst>
          </p:cNvPr>
          <p:cNvSpPr txBox="1">
            <a:spLocks noChangeArrowheads="1"/>
          </p:cNvSpPr>
          <p:nvPr/>
        </p:nvSpPr>
        <p:spPr bwMode="auto">
          <a:xfrm>
            <a:off x="2286000" y="44196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A</a:t>
            </a:r>
            <a:endParaRPr lang="en-US" altLang="zh-CN" sz="2400">
              <a:latin typeface="Times New Roman" panose="02020603050405020304" pitchFamily="18" charset="0"/>
            </a:endParaRPr>
          </a:p>
        </p:txBody>
      </p:sp>
      <p:sp>
        <p:nvSpPr>
          <p:cNvPr id="77832" name="Text Box 8">
            <a:extLst>
              <a:ext uri="{FF2B5EF4-FFF2-40B4-BE49-F238E27FC236}">
                <a16:creationId xmlns:a16="http://schemas.microsoft.com/office/drawing/2014/main" id="{F6774120-D98D-458F-B670-413ED1D07C94}"/>
              </a:ext>
            </a:extLst>
          </p:cNvPr>
          <p:cNvSpPr txBox="1">
            <a:spLocks noChangeArrowheads="1"/>
          </p:cNvSpPr>
          <p:nvPr/>
        </p:nvSpPr>
        <p:spPr bwMode="auto">
          <a:xfrm>
            <a:off x="838200" y="5105400"/>
            <a:ext cx="838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U</a:t>
            </a:r>
            <a:endParaRPr lang="en-US" altLang="zh-CN" sz="2400">
              <a:latin typeface="Times New Roman" panose="02020603050405020304" pitchFamily="18" charset="0"/>
            </a:endParaRPr>
          </a:p>
        </p:txBody>
      </p:sp>
      <p:sp>
        <p:nvSpPr>
          <p:cNvPr id="77833" name="Rectangle 9">
            <a:extLst>
              <a:ext uri="{FF2B5EF4-FFF2-40B4-BE49-F238E27FC236}">
                <a16:creationId xmlns:a16="http://schemas.microsoft.com/office/drawing/2014/main" id="{AABBF164-6F8B-4EAF-B0C9-94A863077C91}"/>
              </a:ext>
            </a:extLst>
          </p:cNvPr>
          <p:cNvSpPr>
            <a:spLocks noChangeArrowheads="1"/>
          </p:cNvSpPr>
          <p:nvPr/>
        </p:nvSpPr>
        <p:spPr bwMode="auto">
          <a:xfrm>
            <a:off x="4724400" y="3505200"/>
            <a:ext cx="2819400" cy="2133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4" name="Oval 10">
            <a:extLst>
              <a:ext uri="{FF2B5EF4-FFF2-40B4-BE49-F238E27FC236}">
                <a16:creationId xmlns:a16="http://schemas.microsoft.com/office/drawing/2014/main" id="{59ABB8EE-4144-4B73-A518-4D08D518535C}"/>
              </a:ext>
            </a:extLst>
          </p:cNvPr>
          <p:cNvSpPr>
            <a:spLocks noChangeArrowheads="1"/>
          </p:cNvSpPr>
          <p:nvPr/>
        </p:nvSpPr>
        <p:spPr bwMode="auto">
          <a:xfrm>
            <a:off x="5181600" y="4191000"/>
            <a:ext cx="1447800" cy="11430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77835" name="Object 11">
            <a:extLst>
              <a:ext uri="{FF2B5EF4-FFF2-40B4-BE49-F238E27FC236}">
                <a16:creationId xmlns:a16="http://schemas.microsoft.com/office/drawing/2014/main" id="{2A1898F6-B76E-42D2-B8AF-A8703D4145E8}"/>
              </a:ext>
            </a:extLst>
          </p:cNvPr>
          <p:cNvGraphicFramePr>
            <a:graphicFrameLocks noChangeAspect="1"/>
          </p:cNvGraphicFramePr>
          <p:nvPr/>
        </p:nvGraphicFramePr>
        <p:xfrm>
          <a:off x="6629400" y="3657600"/>
          <a:ext cx="719138" cy="838200"/>
        </p:xfrm>
        <a:graphic>
          <a:graphicData uri="http://schemas.openxmlformats.org/presentationml/2006/ole">
            <mc:AlternateContent xmlns:mc="http://schemas.openxmlformats.org/markup-compatibility/2006">
              <mc:Choice xmlns:v="urn:schemas-microsoft-com:vml" Requires="v">
                <p:oleObj spid="_x0000_s3079" name="Equation" r:id="rId7" imgW="164957" imgH="190335" progId="Equation.3">
                  <p:embed/>
                </p:oleObj>
              </mc:Choice>
              <mc:Fallback>
                <p:oleObj name="Equation" r:id="rId7" imgW="164957" imgH="190335"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29400" y="3657600"/>
                        <a:ext cx="719138"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9164" name="Group 12">
            <a:extLst>
              <a:ext uri="{FF2B5EF4-FFF2-40B4-BE49-F238E27FC236}">
                <a16:creationId xmlns:a16="http://schemas.microsoft.com/office/drawing/2014/main" id="{B1A4E415-07FA-44C0-82CC-8A47291254E4}"/>
              </a:ext>
            </a:extLst>
          </p:cNvPr>
          <p:cNvGrpSpPr>
            <a:grpSpLocks/>
          </p:cNvGrpSpPr>
          <p:nvPr/>
        </p:nvGrpSpPr>
        <p:grpSpPr bwMode="auto">
          <a:xfrm>
            <a:off x="5289550" y="2882900"/>
            <a:ext cx="738188" cy="3965575"/>
            <a:chOff x="3332" y="1816"/>
            <a:chExt cx="465" cy="2498"/>
          </a:xfrm>
        </p:grpSpPr>
        <p:sp>
          <p:nvSpPr>
            <p:cNvPr id="77837" name="AutoShape 13">
              <a:extLst>
                <a:ext uri="{FF2B5EF4-FFF2-40B4-BE49-F238E27FC236}">
                  <a16:creationId xmlns:a16="http://schemas.microsoft.com/office/drawing/2014/main" id="{B0ED3116-FB8C-4C9D-9FF0-4CBF528EE7A7}"/>
                </a:ext>
              </a:extLst>
            </p:cNvPr>
            <p:cNvSpPr>
              <a:spLocks noChangeArrowheads="1"/>
            </p:cNvSpPr>
            <p:nvPr/>
          </p:nvSpPr>
          <p:spPr bwMode="auto">
            <a:xfrm rot="-4527339">
              <a:off x="2933" y="2488"/>
              <a:ext cx="1535" cy="192"/>
            </a:xfrm>
            <a:prstGeom prst="doubleWave">
              <a:avLst>
                <a:gd name="adj1" fmla="val 10319"/>
                <a:gd name="adj2" fmla="val -676"/>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7838" name="AutoShape 14">
              <a:extLst>
                <a:ext uri="{FF2B5EF4-FFF2-40B4-BE49-F238E27FC236}">
                  <a16:creationId xmlns:a16="http://schemas.microsoft.com/office/drawing/2014/main" id="{ABA4ADD6-45C1-4633-9615-1A9379921A90}"/>
                </a:ext>
              </a:extLst>
            </p:cNvPr>
            <p:cNvSpPr>
              <a:spLocks noChangeArrowheads="1"/>
            </p:cNvSpPr>
            <p:nvPr/>
          </p:nvSpPr>
          <p:spPr bwMode="auto">
            <a:xfrm rot="-4527339">
              <a:off x="3023" y="3832"/>
              <a:ext cx="791" cy="173"/>
            </a:xfrm>
            <a:prstGeom prst="doubleWave">
              <a:avLst>
                <a:gd name="adj1" fmla="val 10319"/>
                <a:gd name="adj2" fmla="val 2204"/>
              </a:avLst>
            </a:prstGeom>
            <a:solidFill>
              <a:srgbClr val="33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A0E1EA81-3980-4FA8-88C5-FA1A7691BCB3}"/>
              </a:ext>
            </a:extLst>
          </p:cNvPr>
          <p:cNvSpPr>
            <a:spLocks noGrp="1"/>
          </p:cNvSpPr>
          <p:nvPr>
            <p:ph type="sldNum" sz="quarter" idx="12"/>
          </p:nvPr>
        </p:nvSpPr>
        <p:spPr/>
        <p:txBody>
          <a:bodyPr/>
          <a:lstStyle/>
          <a:p>
            <a:fld id="{95D10F2E-2536-4355-9232-8FA25989555F}" type="slidenum">
              <a:rPr lang="en-US" altLang="zh-CN" smtClean="0"/>
              <a:pPr/>
              <a:t>31</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164"/>
                                        </p:tgtEl>
                                        <p:attrNameLst>
                                          <p:attrName>style.visibility</p:attrName>
                                        </p:attrNameLst>
                                      </p:cBhvr>
                                      <p:to>
                                        <p:strVal val="visible"/>
                                      </p:to>
                                    </p:set>
                                    <p:animEffect transition="in" filter="wipe(up)">
                                      <p:cBhvr>
                                        <p:cTn id="7" dur="500"/>
                                        <p:tgtEl>
                                          <p:spTgt spid="49164"/>
                                        </p:tgtEl>
                                      </p:cBhvr>
                                    </p:animEffect>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dirty="0">
                <a:solidFill>
                  <a:schemeClr val="tx2"/>
                </a:solidFill>
                <a:cs typeface="+mj-cs"/>
              </a:rPr>
              <a:t>Symmetric Difference (optional)</a:t>
            </a:r>
          </a:p>
        </p:txBody>
      </p:sp>
      <p:sp>
        <p:nvSpPr>
          <p:cNvPr id="11" name="Content Placeholder 2"/>
          <p:cNvSpPr>
            <a:spLocks noGrp="1"/>
          </p:cNvSpPr>
          <p:nvPr>
            <p:ph idx="1"/>
          </p:nvPr>
        </p:nvSpPr>
        <p:spPr>
          <a:xfrm>
            <a:off x="457200" y="1295400"/>
            <a:ext cx="8229600" cy="1066800"/>
          </a:xfrm>
        </p:spPr>
        <p:txBody>
          <a:bodyPr/>
          <a:lstStyle/>
          <a:p>
            <a:r>
              <a:rPr lang="en-US" b="1" dirty="0"/>
              <a:t>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a:t>
            </a:r>
          </a:p>
        </p:txBody>
      </p:sp>
      <p:graphicFrame>
        <p:nvGraphicFramePr>
          <p:cNvPr id="12" name="Object 3"/>
          <p:cNvGraphicFramePr>
            <a:graphicFrameLocks noChangeAspect="1"/>
          </p:cNvGraphicFramePr>
          <p:nvPr>
            <p:extLst>
              <p:ext uri="{D42A27DB-BD31-4B8C-83A1-F6EECF244321}">
                <p14:modId xmlns:p14="http://schemas.microsoft.com/office/powerpoint/2010/main" val="3234296460"/>
              </p:ext>
            </p:extLst>
          </p:nvPr>
        </p:nvGraphicFramePr>
        <p:xfrm>
          <a:off x="4067945" y="1897448"/>
          <a:ext cx="992239" cy="420949"/>
        </p:xfrm>
        <a:graphic>
          <a:graphicData uri="http://schemas.openxmlformats.org/presentationml/2006/ole">
            <mc:AlternateContent xmlns:mc="http://schemas.openxmlformats.org/markup-compatibility/2006">
              <mc:Choice xmlns:v="urn:schemas-microsoft-com:vml" Requires="v">
                <p:oleObj spid="_x0000_s4104" name="Equation" r:id="rId3" imgW="419040" imgH="177480" progId="Equation.DSMT4">
                  <p:embed/>
                </p:oleObj>
              </mc:Choice>
              <mc:Fallback>
                <p:oleObj name="Equation" r:id="rId3" imgW="419040" imgH="177480" progId="Equation.DSMT4">
                  <p:embed/>
                  <p:pic>
                    <p:nvPicPr>
                      <p:cNvPr id="12" name="Object 3"/>
                      <p:cNvPicPr/>
                      <p:nvPr/>
                    </p:nvPicPr>
                    <p:blipFill>
                      <a:blip r:embed="rId4"/>
                      <a:stretch>
                        <a:fillRect/>
                      </a:stretch>
                    </p:blipFill>
                    <p:spPr>
                      <a:xfrm>
                        <a:off x="4067945" y="1897448"/>
                        <a:ext cx="992239" cy="420949"/>
                      </a:xfrm>
                      <a:prstGeom prst="rect">
                        <a:avLst/>
                      </a:prstGeom>
                    </p:spPr>
                  </p:pic>
                </p:oleObj>
              </mc:Fallback>
            </mc:AlternateContent>
          </a:graphicData>
        </a:graphic>
      </p:graphicFrame>
      <p:sp>
        <p:nvSpPr>
          <p:cNvPr id="4" name="Content Placeholder 4"/>
          <p:cNvSpPr>
            <a:spLocks noGrp="1"/>
          </p:cNvSpPr>
          <p:nvPr>
            <p:ph idx="13"/>
          </p:nvPr>
        </p:nvSpPr>
        <p:spPr>
          <a:xfrm>
            <a:off x="5148064" y="1767772"/>
            <a:ext cx="1828800" cy="563880"/>
          </a:xfrm>
        </p:spPr>
        <p:txBody>
          <a:bodyPr/>
          <a:lstStyle/>
          <a:p>
            <a:r>
              <a:rPr lang="en-US" dirty="0"/>
              <a:t>is the set</a:t>
            </a:r>
          </a:p>
        </p:txBody>
      </p:sp>
      <p:graphicFrame>
        <p:nvGraphicFramePr>
          <p:cNvPr id="13" name="Object 5"/>
          <p:cNvGraphicFramePr>
            <a:graphicFrameLocks noChangeAspect="1"/>
          </p:cNvGraphicFramePr>
          <p:nvPr/>
        </p:nvGraphicFramePr>
        <p:xfrm>
          <a:off x="2195513" y="2476500"/>
          <a:ext cx="2514600" cy="571500"/>
        </p:xfrm>
        <a:graphic>
          <a:graphicData uri="http://schemas.openxmlformats.org/presentationml/2006/ole">
            <mc:AlternateContent xmlns:mc="http://schemas.openxmlformats.org/markup-compatibility/2006">
              <mc:Choice xmlns:v="urn:schemas-microsoft-com:vml" Requires="v">
                <p:oleObj spid="_x0000_s4105" name="Equation" r:id="rId5" imgW="1117440" imgH="253800" progId="Equation.DSMT4">
                  <p:embed/>
                </p:oleObj>
              </mc:Choice>
              <mc:Fallback>
                <p:oleObj name="Equation" r:id="rId5" imgW="1117440" imgH="253800" progId="Equation.DSMT4">
                  <p:embed/>
                  <p:pic>
                    <p:nvPicPr>
                      <p:cNvPr id="13" name="Object 5"/>
                      <p:cNvPicPr/>
                      <p:nvPr/>
                    </p:nvPicPr>
                    <p:blipFill>
                      <a:blip r:embed="rId6"/>
                      <a:stretch>
                        <a:fillRect/>
                      </a:stretch>
                    </p:blipFill>
                    <p:spPr>
                      <a:xfrm>
                        <a:off x="2195513" y="2476500"/>
                        <a:ext cx="2514600" cy="571500"/>
                      </a:xfrm>
                      <a:prstGeom prst="rect">
                        <a:avLst/>
                      </a:prstGeom>
                    </p:spPr>
                  </p:pic>
                </p:oleObj>
              </mc:Fallback>
            </mc:AlternateContent>
          </a:graphicData>
        </a:graphic>
      </p:graphicFrame>
      <p:sp>
        <p:nvSpPr>
          <p:cNvPr id="5" name="Content Placeholder 6"/>
          <p:cNvSpPr>
            <a:spLocks noGrp="1"/>
          </p:cNvSpPr>
          <p:nvPr>
            <p:ph idx="14"/>
          </p:nvPr>
        </p:nvSpPr>
        <p:spPr>
          <a:xfrm>
            <a:off x="457200" y="3063239"/>
            <a:ext cx="8229600" cy="2476661"/>
          </a:xfrm>
        </p:spPr>
        <p:txBody>
          <a:bodyPr/>
          <a:lstStyle/>
          <a:p>
            <a:r>
              <a:rPr lang="en-US" b="1" dirty="0"/>
              <a:t>Example</a:t>
            </a:r>
            <a:r>
              <a:rPr lang="en-US" dirty="0"/>
              <a:t>:</a:t>
            </a:r>
          </a:p>
          <a:p>
            <a:pPr lvl="1">
              <a:buNone/>
            </a:pPr>
            <a:r>
              <a:rPr lang="en-US" i="1" dirty="0">
                <a:ea typeface="Cambria Math" pitchFamily="18" charset="0"/>
              </a:rPr>
              <a:t>U</a:t>
            </a:r>
            <a:r>
              <a:rPr lang="en-US" dirty="0">
                <a:ea typeface="Cambria Math" pitchFamily="18" charset="0"/>
              </a:rPr>
              <a:t> = {0,1,2,3,4,5,6,7,8,9,10}  </a:t>
            </a:r>
          </a:p>
          <a:p>
            <a:pPr lvl="1">
              <a:buNone/>
            </a:pPr>
            <a:r>
              <a:rPr lang="en-US" i="1" dirty="0">
                <a:ea typeface="Cambria Math" pitchFamily="18" charset="0"/>
              </a:rPr>
              <a:t>A</a:t>
            </a:r>
            <a:r>
              <a:rPr lang="en-US" dirty="0">
                <a:ea typeface="Cambria Math" pitchFamily="18" charset="0"/>
              </a:rPr>
              <a:t> = {1,2,3,4,5}   </a:t>
            </a:r>
            <a:r>
              <a:rPr lang="en-US" i="1" dirty="0">
                <a:ea typeface="Cambria Math" pitchFamily="18" charset="0"/>
              </a:rPr>
              <a:t>B</a:t>
            </a:r>
            <a:r>
              <a:rPr lang="en-US" dirty="0">
                <a:ea typeface="Cambria Math" pitchFamily="18" charset="0"/>
              </a:rPr>
              <a:t> ={4,5,6,7,8}</a:t>
            </a:r>
          </a:p>
          <a:p>
            <a:pPr lvl="1">
              <a:buNone/>
            </a:pPr>
            <a:r>
              <a:rPr lang="en-US" dirty="0"/>
              <a:t>What is</a:t>
            </a:r>
          </a:p>
        </p:txBody>
      </p:sp>
      <p:graphicFrame>
        <p:nvGraphicFramePr>
          <p:cNvPr id="14" name="Object 7"/>
          <p:cNvGraphicFramePr>
            <a:graphicFrameLocks noChangeAspect="1"/>
          </p:cNvGraphicFramePr>
          <p:nvPr/>
        </p:nvGraphicFramePr>
        <p:xfrm>
          <a:off x="1771650" y="5140325"/>
          <a:ext cx="1057275" cy="400050"/>
        </p:xfrm>
        <a:graphic>
          <a:graphicData uri="http://schemas.openxmlformats.org/presentationml/2006/ole">
            <mc:AlternateContent xmlns:mc="http://schemas.openxmlformats.org/markup-compatibility/2006">
              <mc:Choice xmlns:v="urn:schemas-microsoft-com:vml" Requires="v">
                <p:oleObj spid="_x0000_s4106" name="Equation" r:id="rId7" imgW="469800" imgH="177480" progId="Equation.DSMT4">
                  <p:embed/>
                </p:oleObj>
              </mc:Choice>
              <mc:Fallback>
                <p:oleObj name="Equation" r:id="rId7" imgW="469800" imgH="177480" progId="Equation.DSMT4">
                  <p:embed/>
                  <p:pic>
                    <p:nvPicPr>
                      <p:cNvPr id="14" name="Object 7"/>
                      <p:cNvPicPr/>
                      <p:nvPr/>
                    </p:nvPicPr>
                    <p:blipFill>
                      <a:blip r:embed="rId8"/>
                      <a:stretch>
                        <a:fillRect/>
                      </a:stretch>
                    </p:blipFill>
                    <p:spPr>
                      <a:xfrm>
                        <a:off x="1771650" y="5140325"/>
                        <a:ext cx="1057275" cy="400050"/>
                      </a:xfrm>
                      <a:prstGeom prst="rect">
                        <a:avLst/>
                      </a:prstGeom>
                    </p:spPr>
                  </p:pic>
                </p:oleObj>
              </mc:Fallback>
            </mc:AlternateContent>
          </a:graphicData>
        </a:graphic>
      </p:graphicFrame>
      <p:sp>
        <p:nvSpPr>
          <p:cNvPr id="6" name="Content Placeholder 8"/>
          <p:cNvSpPr>
            <a:spLocks noGrp="1"/>
          </p:cNvSpPr>
          <p:nvPr>
            <p:ph idx="15"/>
          </p:nvPr>
        </p:nvSpPr>
        <p:spPr>
          <a:xfrm>
            <a:off x="457200" y="5636230"/>
            <a:ext cx="3368291" cy="731520"/>
          </a:xfrm>
        </p:spPr>
        <p:txBody>
          <a:bodyPr/>
          <a:lstStyle/>
          <a:p>
            <a:pPr marL="0" lvl="1" indent="0">
              <a:buClrTx/>
              <a:buNone/>
            </a:pPr>
            <a:r>
              <a:rPr lang="en-US" b="1" dirty="0">
                <a:ea typeface="Cambria Math" pitchFamily="18" charset="0"/>
              </a:rPr>
              <a:t>Solution</a:t>
            </a:r>
            <a:r>
              <a:rPr lang="en-US" dirty="0">
                <a:ea typeface="Cambria Math" pitchFamily="18" charset="0"/>
              </a:rPr>
              <a:t>: {1,2,3,6,7,8}</a:t>
            </a:r>
            <a:endParaRPr lang="en-US" dirty="0"/>
          </a:p>
        </p:txBody>
      </p:sp>
      <p:pic>
        <p:nvPicPr>
          <p:cNvPr id="17" name="Picture 9"/>
          <p:cNvPicPr>
            <a:picLocks noGrp="1" noChangeAspect="1" noChangeArrowheads="1"/>
          </p:cNvPicPr>
          <p:nvPr>
            <p:ph idx="16"/>
          </p:nvPr>
        </p:nvPicPr>
        <p:blipFill rotWithShape="1">
          <a:blip r:embed="rId9">
            <a:extLst>
              <a:ext uri="{28A0092B-C50C-407E-A947-70E740481C1C}">
                <a14:useLocalDpi xmlns:a14="http://schemas.microsoft.com/office/drawing/2010/main" val="0"/>
              </a:ext>
            </a:extLst>
          </a:blip>
          <a:srcRect l="44003"/>
          <a:stretch/>
        </p:blipFill>
        <p:spPr bwMode="auto">
          <a:xfrm>
            <a:off x="5843291" y="4457180"/>
            <a:ext cx="2843508" cy="1661772"/>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10"/>
          <p:cNvSpPr>
            <a:spLocks noGrp="1"/>
          </p:cNvSpPr>
          <p:nvPr>
            <p:ph idx="17"/>
          </p:nvPr>
        </p:nvSpPr>
        <p:spPr>
          <a:xfrm>
            <a:off x="6242372" y="6118952"/>
            <a:ext cx="2045346" cy="457200"/>
          </a:xfrm>
        </p:spPr>
        <p:txBody>
          <a:bodyPr/>
          <a:lstStyle/>
          <a:p>
            <a:r>
              <a:rPr lang="en-US" sz="2400" dirty="0"/>
              <a:t>Venn Diagram</a:t>
            </a:r>
          </a:p>
        </p:txBody>
      </p:sp>
    </p:spTree>
    <p:extLst>
      <p:ext uri="{BB962C8B-B14F-4D97-AF65-F5344CB8AC3E}">
        <p14:creationId xmlns:p14="http://schemas.microsoft.com/office/powerpoint/2010/main" val="2831792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FAEA3-F82F-478B-B403-31AFF0E31A5A}"/>
              </a:ext>
            </a:extLst>
          </p:cNvPr>
          <p:cNvSpPr>
            <a:spLocks noGrp="1"/>
          </p:cNvSpPr>
          <p:nvPr>
            <p:ph type="title"/>
          </p:nvPr>
        </p:nvSpPr>
        <p:spPr/>
        <p:txBody>
          <a:bodyPr/>
          <a:lstStyle/>
          <a:p>
            <a:r>
              <a:rPr lang="en-US" altLang="zh-CN" b="1" dirty="0">
                <a:latin typeface="+mn-lt"/>
                <a:cs typeface="Times New Roman" pitchFamily="18" charset="0"/>
              </a:rPr>
              <a:t>Venn Diagram</a:t>
            </a:r>
            <a:endParaRPr lang="zh-CN" altLang="en-US" b="1" dirty="0">
              <a:latin typeface="+mn-lt"/>
            </a:endParaRPr>
          </a:p>
        </p:txBody>
      </p:sp>
      <p:sp>
        <p:nvSpPr>
          <p:cNvPr id="3" name="内容占位符 2">
            <a:extLst>
              <a:ext uri="{FF2B5EF4-FFF2-40B4-BE49-F238E27FC236}">
                <a16:creationId xmlns:a16="http://schemas.microsoft.com/office/drawing/2014/main" id="{AC212AF5-2182-410A-9B86-6D28B48E66A6}"/>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C57F82E0-27B0-4E27-A5AD-C867195CF0A0}"/>
              </a:ext>
            </a:extLst>
          </p:cNvPr>
          <p:cNvSpPr>
            <a:spLocks noGrp="1"/>
          </p:cNvSpPr>
          <p:nvPr>
            <p:ph type="sldNum" sz="quarter" idx="12"/>
          </p:nvPr>
        </p:nvSpPr>
        <p:spPr/>
        <p:txBody>
          <a:bodyPr/>
          <a:lstStyle/>
          <a:p>
            <a:fld id="{95D10F2E-2536-4355-9232-8FA25989555F}" type="slidenum">
              <a:rPr lang="en-US" altLang="zh-CN" smtClean="0"/>
              <a:pPr/>
              <a:t>33</a:t>
            </a:fld>
            <a:endParaRPr lang="en-US" altLang="zh-CN"/>
          </a:p>
        </p:txBody>
      </p:sp>
      <p:pic>
        <p:nvPicPr>
          <p:cNvPr id="5" name="图片 4">
            <a:extLst>
              <a:ext uri="{FF2B5EF4-FFF2-40B4-BE49-F238E27FC236}">
                <a16:creationId xmlns:a16="http://schemas.microsoft.com/office/drawing/2014/main" id="{1749B85E-B90E-430A-AEEA-4B6D8DD15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9991"/>
          <a:stretch>
            <a:fillRect/>
          </a:stretch>
        </p:blipFill>
        <p:spPr bwMode="auto">
          <a:xfrm>
            <a:off x="458065" y="1556082"/>
            <a:ext cx="8331035"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42C087D-4102-4CC3-8C72-18840593103D}"/>
              </a:ext>
            </a:extLst>
          </p:cNvPr>
          <p:cNvSpPr/>
          <p:nvPr/>
        </p:nvSpPr>
        <p:spPr>
          <a:xfrm>
            <a:off x="6948264" y="5733256"/>
            <a:ext cx="57606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Object 4">
            <a:extLst>
              <a:ext uri="{FF2B5EF4-FFF2-40B4-BE49-F238E27FC236}">
                <a16:creationId xmlns:a16="http://schemas.microsoft.com/office/drawing/2014/main" id="{67CE1185-E2F8-41DE-AC9A-41955EF24402}"/>
              </a:ext>
            </a:extLst>
          </p:cNvPr>
          <p:cNvGraphicFramePr>
            <a:graphicFrameLocks noChangeAspect="1"/>
          </p:cNvGraphicFramePr>
          <p:nvPr>
            <p:extLst>
              <p:ext uri="{D42A27DB-BD31-4B8C-83A1-F6EECF244321}">
                <p14:modId xmlns:p14="http://schemas.microsoft.com/office/powerpoint/2010/main" val="12095422"/>
              </p:ext>
            </p:extLst>
          </p:nvPr>
        </p:nvGraphicFramePr>
        <p:xfrm>
          <a:off x="7081795" y="5703531"/>
          <a:ext cx="273309" cy="317757"/>
        </p:xfrm>
        <a:graphic>
          <a:graphicData uri="http://schemas.openxmlformats.org/presentationml/2006/ole">
            <mc:AlternateContent xmlns:mc="http://schemas.openxmlformats.org/markup-compatibility/2006">
              <mc:Choice xmlns:v="urn:schemas-microsoft-com:vml" Requires="v">
                <p:oleObj spid="_x0000_s5124" name="Equation" r:id="rId4" imgW="164957" imgH="190335" progId="Equation.3">
                  <p:embed/>
                </p:oleObj>
              </mc:Choice>
              <mc:Fallback>
                <p:oleObj name="Equation" r:id="rId4" imgW="164957" imgH="190335" progId="Equation.3">
                  <p:embed/>
                  <p:pic>
                    <p:nvPicPr>
                      <p:cNvPr id="75780" name="Object 4">
                        <a:extLst>
                          <a:ext uri="{FF2B5EF4-FFF2-40B4-BE49-F238E27FC236}">
                            <a16:creationId xmlns:a16="http://schemas.microsoft.com/office/drawing/2014/main" id="{BC96E140-DD89-4749-8B1B-3F0F9DA979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1795" y="5703531"/>
                        <a:ext cx="273309" cy="3177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96130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cs typeface="+mj-cs"/>
              </a:rPr>
              <a:t>Set Identities</a:t>
            </a:r>
          </a:p>
        </p:txBody>
      </p:sp>
      <p:sp>
        <p:nvSpPr>
          <p:cNvPr id="9" name="Content Placeholder 2"/>
          <p:cNvSpPr>
            <a:spLocks noGrp="1"/>
          </p:cNvSpPr>
          <p:nvPr>
            <p:ph idx="1"/>
          </p:nvPr>
        </p:nvSpPr>
        <p:spPr>
          <a:xfrm>
            <a:off x="457200" y="1295400"/>
            <a:ext cx="8229600" cy="609600"/>
          </a:xfrm>
        </p:spPr>
        <p:txBody>
          <a:bodyPr/>
          <a:lstStyle/>
          <a:p>
            <a:r>
              <a:rPr lang="en-US" dirty="0"/>
              <a:t>Identity laws</a:t>
            </a:r>
          </a:p>
        </p:txBody>
      </p:sp>
      <p:graphicFrame>
        <p:nvGraphicFramePr>
          <p:cNvPr id="10" name="Object 3"/>
          <p:cNvGraphicFramePr>
            <a:graphicFrameLocks noChangeAspect="1"/>
          </p:cNvGraphicFramePr>
          <p:nvPr/>
        </p:nvGraphicFramePr>
        <p:xfrm>
          <a:off x="1752600" y="1876425"/>
          <a:ext cx="4665890" cy="514350"/>
        </p:xfrm>
        <a:graphic>
          <a:graphicData uri="http://schemas.openxmlformats.org/presentationml/2006/ole">
            <mc:AlternateContent xmlns:mc="http://schemas.openxmlformats.org/markup-compatibility/2006">
              <mc:Choice xmlns:v="urn:schemas-microsoft-com:vml" Requires="v">
                <p:oleObj spid="_x0000_s6154" name="Equation" r:id="rId3" imgW="1612800" imgH="177480" progId="Equation.DSMT4">
                  <p:embed/>
                </p:oleObj>
              </mc:Choice>
              <mc:Fallback>
                <p:oleObj name="Equation" r:id="rId3" imgW="1612800" imgH="177480" progId="Equation.DSMT4">
                  <p:embed/>
                  <p:pic>
                    <p:nvPicPr>
                      <p:cNvPr id="10" name="Object 3"/>
                      <p:cNvPicPr/>
                      <p:nvPr/>
                    </p:nvPicPr>
                    <p:blipFill>
                      <a:blip r:embed="rId4"/>
                      <a:stretch>
                        <a:fillRect/>
                      </a:stretch>
                    </p:blipFill>
                    <p:spPr>
                      <a:xfrm>
                        <a:off x="1752600" y="1876425"/>
                        <a:ext cx="466589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Domination laws</a:t>
            </a:r>
          </a:p>
        </p:txBody>
      </p:sp>
      <p:graphicFrame>
        <p:nvGraphicFramePr>
          <p:cNvPr id="11" name="Object 5"/>
          <p:cNvGraphicFramePr>
            <a:graphicFrameLocks noChangeAspect="1"/>
          </p:cNvGraphicFramePr>
          <p:nvPr/>
        </p:nvGraphicFramePr>
        <p:xfrm>
          <a:off x="1868488" y="3162300"/>
          <a:ext cx="4738687" cy="514350"/>
        </p:xfrm>
        <a:graphic>
          <a:graphicData uri="http://schemas.openxmlformats.org/presentationml/2006/ole">
            <mc:AlternateContent xmlns:mc="http://schemas.openxmlformats.org/markup-compatibility/2006">
              <mc:Choice xmlns:v="urn:schemas-microsoft-com:vml" Requires="v">
                <p:oleObj spid="_x0000_s6155" name="Equation" r:id="rId5" imgW="1638000" imgH="177480" progId="Equation.DSMT4">
                  <p:embed/>
                </p:oleObj>
              </mc:Choice>
              <mc:Fallback>
                <p:oleObj name="Equation" r:id="rId5" imgW="1638000" imgH="177480" progId="Equation.DSMT4">
                  <p:embed/>
                  <p:pic>
                    <p:nvPicPr>
                      <p:cNvPr id="11" name="Object 5"/>
                      <p:cNvPicPr/>
                      <p:nvPr/>
                    </p:nvPicPr>
                    <p:blipFill>
                      <a:blip r:embed="rId6"/>
                      <a:stretch>
                        <a:fillRect/>
                      </a:stretch>
                    </p:blipFill>
                    <p:spPr>
                      <a:xfrm>
                        <a:off x="1868488" y="3162300"/>
                        <a:ext cx="4738687" cy="514350"/>
                      </a:xfrm>
                      <a:prstGeom prst="rect">
                        <a:avLst/>
                      </a:prstGeom>
                    </p:spPr>
                  </p:pic>
                </p:oleObj>
              </mc:Fallback>
            </mc:AlternateContent>
          </a:graphicData>
        </a:graphic>
      </p:graphicFrame>
      <p:sp>
        <p:nvSpPr>
          <p:cNvPr id="5" name="Content Placeholder 6"/>
          <p:cNvSpPr>
            <a:spLocks noGrp="1"/>
          </p:cNvSpPr>
          <p:nvPr>
            <p:ph idx="14"/>
          </p:nvPr>
        </p:nvSpPr>
        <p:spPr>
          <a:xfrm>
            <a:off x="457200" y="3810000"/>
            <a:ext cx="8229600" cy="609600"/>
          </a:xfrm>
        </p:spPr>
        <p:txBody>
          <a:bodyPr/>
          <a:lstStyle/>
          <a:p>
            <a:r>
              <a:rPr lang="en-US" dirty="0"/>
              <a:t>Idempotent laws</a:t>
            </a:r>
          </a:p>
        </p:txBody>
      </p:sp>
      <p:graphicFrame>
        <p:nvGraphicFramePr>
          <p:cNvPr id="12" name="Object 7"/>
          <p:cNvGraphicFramePr>
            <a:graphicFrameLocks noChangeAspect="1"/>
          </p:cNvGraphicFramePr>
          <p:nvPr/>
        </p:nvGraphicFramePr>
        <p:xfrm>
          <a:off x="1985963" y="4467225"/>
          <a:ext cx="4627562" cy="514350"/>
        </p:xfrm>
        <a:graphic>
          <a:graphicData uri="http://schemas.openxmlformats.org/presentationml/2006/ole">
            <mc:AlternateContent xmlns:mc="http://schemas.openxmlformats.org/markup-compatibility/2006">
              <mc:Choice xmlns:v="urn:schemas-microsoft-com:vml" Requires="v">
                <p:oleObj spid="_x0000_s6156" name="Equation" r:id="rId7" imgW="1600200" imgH="177480" progId="Equation.DSMT4">
                  <p:embed/>
                </p:oleObj>
              </mc:Choice>
              <mc:Fallback>
                <p:oleObj name="Equation" r:id="rId7" imgW="1600200" imgH="177480" progId="Equation.DSMT4">
                  <p:embed/>
                  <p:pic>
                    <p:nvPicPr>
                      <p:cNvPr id="12" name="Object 7"/>
                      <p:cNvPicPr/>
                      <p:nvPr/>
                    </p:nvPicPr>
                    <p:blipFill>
                      <a:blip r:embed="rId8"/>
                      <a:stretch>
                        <a:fillRect/>
                      </a:stretch>
                    </p:blipFill>
                    <p:spPr>
                      <a:xfrm>
                        <a:off x="1985963" y="4467225"/>
                        <a:ext cx="4627562" cy="514350"/>
                      </a:xfrm>
                      <a:prstGeom prst="rect">
                        <a:avLst/>
                      </a:prstGeom>
                    </p:spPr>
                  </p:pic>
                </p:oleObj>
              </mc:Fallback>
            </mc:AlternateContent>
          </a:graphicData>
        </a:graphic>
      </p:graphicFrame>
      <p:sp>
        <p:nvSpPr>
          <p:cNvPr id="6" name="Content Placeholder 8"/>
          <p:cNvSpPr>
            <a:spLocks noGrp="1"/>
          </p:cNvSpPr>
          <p:nvPr>
            <p:ph idx="15"/>
          </p:nvPr>
        </p:nvSpPr>
        <p:spPr>
          <a:xfrm>
            <a:off x="457200" y="5029200"/>
            <a:ext cx="8229600" cy="533400"/>
          </a:xfrm>
        </p:spPr>
        <p:txBody>
          <a:bodyPr/>
          <a:lstStyle/>
          <a:p>
            <a:r>
              <a:rPr lang="en-US" dirty="0"/>
              <a:t>Complementation law</a:t>
            </a:r>
          </a:p>
        </p:txBody>
      </p:sp>
      <p:graphicFrame>
        <p:nvGraphicFramePr>
          <p:cNvPr id="13" name="Object 9"/>
          <p:cNvGraphicFramePr>
            <a:graphicFrameLocks noChangeAspect="1"/>
          </p:cNvGraphicFramePr>
          <p:nvPr/>
        </p:nvGraphicFramePr>
        <p:xfrm>
          <a:off x="3990181" y="5652330"/>
          <a:ext cx="1163638" cy="738156"/>
        </p:xfrm>
        <a:graphic>
          <a:graphicData uri="http://schemas.openxmlformats.org/presentationml/2006/ole">
            <mc:AlternateContent xmlns:mc="http://schemas.openxmlformats.org/markup-compatibility/2006">
              <mc:Choice xmlns:v="urn:schemas-microsoft-com:vml" Requires="v">
                <p:oleObj spid="_x0000_s6157" name="Equation" r:id="rId9" imgW="520560" imgH="330120" progId="Equation.DSMT4">
                  <p:embed/>
                </p:oleObj>
              </mc:Choice>
              <mc:Fallback>
                <p:oleObj name="Equation" r:id="rId9" imgW="520560" imgH="330120" progId="Equation.DSMT4">
                  <p:embed/>
                  <p:pic>
                    <p:nvPicPr>
                      <p:cNvPr id="13" name="Object 9"/>
                      <p:cNvPicPr/>
                      <p:nvPr/>
                    </p:nvPicPr>
                    <p:blipFill>
                      <a:blip r:embed="rId10"/>
                      <a:stretch>
                        <a:fillRect/>
                      </a:stretch>
                    </p:blipFill>
                    <p:spPr>
                      <a:xfrm>
                        <a:off x="3990181" y="5652330"/>
                        <a:ext cx="1163638" cy="738156"/>
                      </a:xfrm>
                      <a:prstGeom prst="rect">
                        <a:avLst/>
                      </a:prstGeom>
                    </p:spPr>
                  </p:pic>
                </p:oleObj>
              </mc:Fallback>
            </mc:AlternateContent>
          </a:graphicData>
        </a:graphic>
      </p:graphicFrame>
    </p:spTree>
    <p:extLst>
      <p:ext uri="{BB962C8B-B14F-4D97-AF65-F5344CB8AC3E}">
        <p14:creationId xmlns:p14="http://schemas.microsoft.com/office/powerpoint/2010/main" val="1848868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2</a:t>
            </a:r>
          </a:p>
        </p:txBody>
      </p:sp>
      <p:sp>
        <p:nvSpPr>
          <p:cNvPr id="9" name="Content Placeholder 2"/>
          <p:cNvSpPr>
            <a:spLocks noGrp="1"/>
          </p:cNvSpPr>
          <p:nvPr>
            <p:ph idx="1"/>
          </p:nvPr>
        </p:nvSpPr>
        <p:spPr>
          <a:xfrm>
            <a:off x="457200" y="1295400"/>
            <a:ext cx="8229600" cy="609600"/>
          </a:xfrm>
        </p:spPr>
        <p:txBody>
          <a:bodyPr/>
          <a:lstStyle/>
          <a:p>
            <a:r>
              <a:rPr lang="en-US" dirty="0"/>
              <a:t>Commutative laws</a:t>
            </a:r>
          </a:p>
        </p:txBody>
      </p:sp>
      <p:graphicFrame>
        <p:nvGraphicFramePr>
          <p:cNvPr id="10" name="Object 3"/>
          <p:cNvGraphicFramePr>
            <a:graphicFrameLocks noChangeAspect="1"/>
          </p:cNvGraphicFramePr>
          <p:nvPr/>
        </p:nvGraphicFramePr>
        <p:xfrm>
          <a:off x="742950" y="1876425"/>
          <a:ext cx="6686550" cy="514350"/>
        </p:xfrm>
        <a:graphic>
          <a:graphicData uri="http://schemas.openxmlformats.org/presentationml/2006/ole">
            <mc:AlternateContent xmlns:mc="http://schemas.openxmlformats.org/markup-compatibility/2006">
              <mc:Choice xmlns:v="urn:schemas-microsoft-com:vml" Requires="v">
                <p:oleObj spid="_x0000_s7176" name="Equation" r:id="rId3" imgW="2311200" imgH="177480" progId="Equation.DSMT4">
                  <p:embed/>
                </p:oleObj>
              </mc:Choice>
              <mc:Fallback>
                <p:oleObj name="Equation" r:id="rId3" imgW="2311200" imgH="177480" progId="Equation.DSMT4">
                  <p:embed/>
                  <p:pic>
                    <p:nvPicPr>
                      <p:cNvPr id="10" name="Object 3"/>
                      <p:cNvPicPr/>
                      <p:nvPr/>
                    </p:nvPicPr>
                    <p:blipFill>
                      <a:blip r:embed="rId4"/>
                      <a:stretch>
                        <a:fillRect/>
                      </a:stretch>
                    </p:blipFill>
                    <p:spPr>
                      <a:xfrm>
                        <a:off x="742950" y="1876425"/>
                        <a:ext cx="668655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Associative laws</a:t>
            </a:r>
          </a:p>
        </p:txBody>
      </p:sp>
      <p:graphicFrame>
        <p:nvGraphicFramePr>
          <p:cNvPr id="11" name="Object 5"/>
          <p:cNvGraphicFramePr>
            <a:graphicFrameLocks noChangeAspect="1"/>
          </p:cNvGraphicFramePr>
          <p:nvPr/>
        </p:nvGraphicFramePr>
        <p:xfrm>
          <a:off x="1739900" y="3048000"/>
          <a:ext cx="4995863" cy="1470025"/>
        </p:xfrm>
        <a:graphic>
          <a:graphicData uri="http://schemas.openxmlformats.org/presentationml/2006/ole">
            <mc:AlternateContent xmlns:mc="http://schemas.openxmlformats.org/markup-compatibility/2006">
              <mc:Choice xmlns:v="urn:schemas-microsoft-com:vml" Requires="v">
                <p:oleObj spid="_x0000_s7177" name="Equation" r:id="rId5" imgW="1726920" imgH="507960" progId="Equation.DSMT4">
                  <p:embed/>
                </p:oleObj>
              </mc:Choice>
              <mc:Fallback>
                <p:oleObj name="Equation" r:id="rId5" imgW="1726920" imgH="507960" progId="Equation.DSMT4">
                  <p:embed/>
                  <p:pic>
                    <p:nvPicPr>
                      <p:cNvPr id="11" name="Object 5"/>
                      <p:cNvPicPr/>
                      <p:nvPr/>
                    </p:nvPicPr>
                    <p:blipFill>
                      <a:blip r:embed="rId6"/>
                      <a:stretch>
                        <a:fillRect/>
                      </a:stretch>
                    </p:blipFill>
                    <p:spPr>
                      <a:xfrm>
                        <a:off x="1739900" y="3048000"/>
                        <a:ext cx="4995863" cy="1470025"/>
                      </a:xfrm>
                      <a:prstGeom prst="rect">
                        <a:avLst/>
                      </a:prstGeom>
                    </p:spPr>
                  </p:pic>
                </p:oleObj>
              </mc:Fallback>
            </mc:AlternateContent>
          </a:graphicData>
        </a:graphic>
      </p:graphicFrame>
      <p:sp>
        <p:nvSpPr>
          <p:cNvPr id="5" name="Content Placeholder 6"/>
          <p:cNvSpPr>
            <a:spLocks noGrp="1"/>
          </p:cNvSpPr>
          <p:nvPr>
            <p:ph idx="14"/>
          </p:nvPr>
        </p:nvSpPr>
        <p:spPr>
          <a:xfrm>
            <a:off x="457200" y="4419600"/>
            <a:ext cx="8229600" cy="609600"/>
          </a:xfrm>
        </p:spPr>
        <p:txBody>
          <a:bodyPr/>
          <a:lstStyle/>
          <a:p>
            <a:r>
              <a:rPr lang="en-US" dirty="0"/>
              <a:t>Distributive laws</a:t>
            </a:r>
          </a:p>
        </p:txBody>
      </p:sp>
      <p:graphicFrame>
        <p:nvGraphicFramePr>
          <p:cNvPr id="14" name="Object 7"/>
          <p:cNvGraphicFramePr>
            <a:graphicFrameLocks noChangeAspect="1"/>
          </p:cNvGraphicFramePr>
          <p:nvPr/>
        </p:nvGraphicFramePr>
        <p:xfrm>
          <a:off x="1189038" y="5029200"/>
          <a:ext cx="6097587" cy="1470025"/>
        </p:xfrm>
        <a:graphic>
          <a:graphicData uri="http://schemas.openxmlformats.org/presentationml/2006/ole">
            <mc:AlternateContent xmlns:mc="http://schemas.openxmlformats.org/markup-compatibility/2006">
              <mc:Choice xmlns:v="urn:schemas-microsoft-com:vml" Requires="v">
                <p:oleObj spid="_x0000_s7178" name="Equation" r:id="rId7" imgW="2108160" imgH="507960" progId="Equation.DSMT4">
                  <p:embed/>
                </p:oleObj>
              </mc:Choice>
              <mc:Fallback>
                <p:oleObj name="Equation" r:id="rId7" imgW="2108160" imgH="507960" progId="Equation.DSMT4">
                  <p:embed/>
                  <p:pic>
                    <p:nvPicPr>
                      <p:cNvPr id="14" name="Object 7"/>
                      <p:cNvPicPr/>
                      <p:nvPr/>
                    </p:nvPicPr>
                    <p:blipFill>
                      <a:blip r:embed="rId8"/>
                      <a:stretch>
                        <a:fillRect/>
                      </a:stretch>
                    </p:blipFill>
                    <p:spPr>
                      <a:xfrm>
                        <a:off x="1189038" y="5029200"/>
                        <a:ext cx="6097587" cy="1470025"/>
                      </a:xfrm>
                      <a:prstGeom prst="rect">
                        <a:avLst/>
                      </a:prstGeom>
                    </p:spPr>
                  </p:pic>
                </p:oleObj>
              </mc:Fallback>
            </mc:AlternateContent>
          </a:graphicData>
        </a:graphic>
      </p:graphicFrame>
    </p:spTree>
    <p:extLst>
      <p:ext uri="{BB962C8B-B14F-4D97-AF65-F5344CB8AC3E}">
        <p14:creationId xmlns:p14="http://schemas.microsoft.com/office/powerpoint/2010/main" val="3397515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3</a:t>
            </a:r>
          </a:p>
        </p:txBody>
      </p:sp>
      <p:sp>
        <p:nvSpPr>
          <p:cNvPr id="9" name="Content Placeholder 2"/>
          <p:cNvSpPr>
            <a:spLocks noGrp="1"/>
          </p:cNvSpPr>
          <p:nvPr>
            <p:ph idx="1"/>
          </p:nvPr>
        </p:nvSpPr>
        <p:spPr>
          <a:xfrm>
            <a:off x="457200" y="1295400"/>
            <a:ext cx="8229600" cy="609600"/>
          </a:xfrm>
        </p:spPr>
        <p:txBody>
          <a:bodyPr/>
          <a:lstStyle/>
          <a:p>
            <a:r>
              <a:rPr lang="en-US" dirty="0"/>
              <a:t>De Morgan’s laws</a:t>
            </a:r>
          </a:p>
        </p:txBody>
      </p:sp>
      <p:graphicFrame>
        <p:nvGraphicFramePr>
          <p:cNvPr id="10" name="Object 3"/>
          <p:cNvGraphicFramePr>
            <a:graphicFrameLocks noChangeAspect="1"/>
          </p:cNvGraphicFramePr>
          <p:nvPr/>
        </p:nvGraphicFramePr>
        <p:xfrm>
          <a:off x="857250" y="2099459"/>
          <a:ext cx="6457950" cy="604092"/>
        </p:xfrm>
        <a:graphic>
          <a:graphicData uri="http://schemas.openxmlformats.org/presentationml/2006/ole">
            <mc:AlternateContent xmlns:mc="http://schemas.openxmlformats.org/markup-compatibility/2006">
              <mc:Choice xmlns:v="urn:schemas-microsoft-com:vml" Requires="v">
                <p:oleObj spid="_x0000_s8200" name="Equation" r:id="rId3" imgW="2311200" imgH="215640" progId="Equation.DSMT4">
                  <p:embed/>
                </p:oleObj>
              </mc:Choice>
              <mc:Fallback>
                <p:oleObj name="Equation" r:id="rId3" imgW="2311200" imgH="215640" progId="Equation.DSMT4">
                  <p:embed/>
                  <p:pic>
                    <p:nvPicPr>
                      <p:cNvPr id="10" name="Object 3"/>
                      <p:cNvPicPr/>
                      <p:nvPr/>
                    </p:nvPicPr>
                    <p:blipFill>
                      <a:blip r:embed="rId4"/>
                      <a:stretch>
                        <a:fillRect/>
                      </a:stretch>
                    </p:blipFill>
                    <p:spPr>
                      <a:xfrm>
                        <a:off x="857250" y="2099459"/>
                        <a:ext cx="6457950" cy="604092"/>
                      </a:xfrm>
                      <a:prstGeom prst="rect">
                        <a:avLst/>
                      </a:prstGeom>
                    </p:spPr>
                  </p:pic>
                </p:oleObj>
              </mc:Fallback>
            </mc:AlternateContent>
          </a:graphicData>
        </a:graphic>
      </p:graphicFrame>
      <p:sp>
        <p:nvSpPr>
          <p:cNvPr id="4" name="Content Placeholder 4"/>
          <p:cNvSpPr>
            <a:spLocks noGrp="1"/>
          </p:cNvSpPr>
          <p:nvPr>
            <p:ph idx="13"/>
          </p:nvPr>
        </p:nvSpPr>
        <p:spPr>
          <a:xfrm>
            <a:off x="457200" y="2898010"/>
            <a:ext cx="8229600" cy="533400"/>
          </a:xfrm>
        </p:spPr>
        <p:txBody>
          <a:bodyPr/>
          <a:lstStyle/>
          <a:p>
            <a:r>
              <a:rPr lang="en-US" dirty="0"/>
              <a:t>Absorption laws</a:t>
            </a:r>
          </a:p>
        </p:txBody>
      </p:sp>
      <p:graphicFrame>
        <p:nvGraphicFramePr>
          <p:cNvPr id="14" name="Object 5"/>
          <p:cNvGraphicFramePr>
            <a:graphicFrameLocks noChangeAspect="1"/>
          </p:cNvGraphicFramePr>
          <p:nvPr/>
        </p:nvGraphicFramePr>
        <p:xfrm>
          <a:off x="681038" y="3625869"/>
          <a:ext cx="6811962" cy="712787"/>
        </p:xfrm>
        <a:graphic>
          <a:graphicData uri="http://schemas.openxmlformats.org/presentationml/2006/ole">
            <mc:AlternateContent xmlns:mc="http://schemas.openxmlformats.org/markup-compatibility/2006">
              <mc:Choice xmlns:v="urn:schemas-microsoft-com:vml" Requires="v">
                <p:oleObj spid="_x0000_s8201" name="Equation" r:id="rId5" imgW="2438280" imgH="253800" progId="Equation.DSMT4">
                  <p:embed/>
                </p:oleObj>
              </mc:Choice>
              <mc:Fallback>
                <p:oleObj name="Equation" r:id="rId5" imgW="2438280" imgH="253800" progId="Equation.DSMT4">
                  <p:embed/>
                  <p:pic>
                    <p:nvPicPr>
                      <p:cNvPr id="14" name="Object 5"/>
                      <p:cNvPicPr/>
                      <p:nvPr/>
                    </p:nvPicPr>
                    <p:blipFill>
                      <a:blip r:embed="rId6"/>
                      <a:stretch>
                        <a:fillRect/>
                      </a:stretch>
                    </p:blipFill>
                    <p:spPr>
                      <a:xfrm>
                        <a:off x="681038" y="3625869"/>
                        <a:ext cx="6811962" cy="712787"/>
                      </a:xfrm>
                      <a:prstGeom prst="rect">
                        <a:avLst/>
                      </a:prstGeom>
                    </p:spPr>
                  </p:pic>
                </p:oleObj>
              </mc:Fallback>
            </mc:AlternateContent>
          </a:graphicData>
        </a:graphic>
      </p:graphicFrame>
      <p:sp>
        <p:nvSpPr>
          <p:cNvPr id="5" name="Content Placeholder 6"/>
          <p:cNvSpPr>
            <a:spLocks noGrp="1"/>
          </p:cNvSpPr>
          <p:nvPr>
            <p:ph idx="14"/>
          </p:nvPr>
        </p:nvSpPr>
        <p:spPr>
          <a:xfrm>
            <a:off x="457200" y="4533115"/>
            <a:ext cx="8229600" cy="609600"/>
          </a:xfrm>
        </p:spPr>
        <p:txBody>
          <a:bodyPr/>
          <a:lstStyle/>
          <a:p>
            <a:r>
              <a:rPr lang="en-US" dirty="0"/>
              <a:t>Complement laws</a:t>
            </a:r>
          </a:p>
        </p:txBody>
      </p:sp>
      <p:graphicFrame>
        <p:nvGraphicFramePr>
          <p:cNvPr id="15" name="Object 7"/>
          <p:cNvGraphicFramePr>
            <a:graphicFrameLocks noChangeAspect="1"/>
          </p:cNvGraphicFramePr>
          <p:nvPr/>
        </p:nvGraphicFramePr>
        <p:xfrm>
          <a:off x="1941513" y="5337175"/>
          <a:ext cx="4505325" cy="606425"/>
        </p:xfrm>
        <a:graphic>
          <a:graphicData uri="http://schemas.openxmlformats.org/presentationml/2006/ole">
            <mc:AlternateContent xmlns:mc="http://schemas.openxmlformats.org/markup-compatibility/2006">
              <mc:Choice xmlns:v="urn:schemas-microsoft-com:vml" Requires="v">
                <p:oleObj spid="_x0000_s8202" name="Equation" r:id="rId7" imgW="1612800" imgH="215640" progId="Equation.DSMT4">
                  <p:embed/>
                </p:oleObj>
              </mc:Choice>
              <mc:Fallback>
                <p:oleObj name="Equation" r:id="rId7" imgW="1612800" imgH="215640" progId="Equation.DSMT4">
                  <p:embed/>
                  <p:pic>
                    <p:nvPicPr>
                      <p:cNvPr id="15" name="Object 7"/>
                      <p:cNvPicPr/>
                      <p:nvPr/>
                    </p:nvPicPr>
                    <p:blipFill>
                      <a:blip r:embed="rId8"/>
                      <a:stretch>
                        <a:fillRect/>
                      </a:stretch>
                    </p:blipFill>
                    <p:spPr>
                      <a:xfrm>
                        <a:off x="1941513" y="5337175"/>
                        <a:ext cx="4505325" cy="606425"/>
                      </a:xfrm>
                      <a:prstGeom prst="rect">
                        <a:avLst/>
                      </a:prstGeom>
                    </p:spPr>
                  </p:pic>
                </p:oleObj>
              </mc:Fallback>
            </mc:AlternateContent>
          </a:graphicData>
        </a:graphic>
      </p:graphicFrame>
    </p:spTree>
    <p:extLst>
      <p:ext uri="{BB962C8B-B14F-4D97-AF65-F5344CB8AC3E}">
        <p14:creationId xmlns:p14="http://schemas.microsoft.com/office/powerpoint/2010/main" val="575281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E83681-974C-4654-B29D-037CA208CCF1}"/>
              </a:ext>
            </a:extLst>
          </p:cNvPr>
          <p:cNvSpPr>
            <a:spLocks noGrp="1" noChangeArrowheads="1"/>
          </p:cNvSpPr>
          <p:nvPr>
            <p:ph type="title"/>
          </p:nvPr>
        </p:nvSpPr>
        <p:spPr/>
        <p:txBody>
          <a:bodyPr/>
          <a:lstStyle/>
          <a:p>
            <a:pPr eaLnBrk="1" hangingPunct="1"/>
            <a:r>
              <a:rPr lang="en-US" altLang="zh-CN" b="1" dirty="0" err="1"/>
              <a:t>DeMorgan’s</a:t>
            </a:r>
            <a:r>
              <a:rPr lang="en-US" altLang="zh-CN" b="1" dirty="0"/>
              <a:t> Law for Sets</a:t>
            </a:r>
          </a:p>
        </p:txBody>
      </p:sp>
      <p:sp>
        <p:nvSpPr>
          <p:cNvPr id="81923" name="Rectangle 3">
            <a:extLst>
              <a:ext uri="{FF2B5EF4-FFF2-40B4-BE49-F238E27FC236}">
                <a16:creationId xmlns:a16="http://schemas.microsoft.com/office/drawing/2014/main" id="{379C3C8D-FBA4-43BA-A5B9-108C1318F624}"/>
              </a:ext>
            </a:extLst>
          </p:cNvPr>
          <p:cNvSpPr>
            <a:spLocks noGrp="1" noChangeArrowheads="1"/>
          </p:cNvSpPr>
          <p:nvPr>
            <p:ph type="body" idx="1"/>
          </p:nvPr>
        </p:nvSpPr>
        <p:spPr/>
        <p:txBody>
          <a:bodyPr/>
          <a:lstStyle/>
          <a:p>
            <a:pPr eaLnBrk="1" hangingPunct="1"/>
            <a:r>
              <a:rPr lang="en-US" altLang="zh-CN"/>
              <a:t>Exactly analogous to (and provable from) DeMorgan</a:t>
            </a:r>
            <a:r>
              <a:rPr lang="en-US" altLang="zh-CN">
                <a:latin typeface="Times New Roman" panose="02020603050405020304" pitchFamily="18" charset="0"/>
              </a:rPr>
              <a:t>’</a:t>
            </a:r>
            <a:r>
              <a:rPr lang="en-US" altLang="zh-CN"/>
              <a:t>s Law for propositions.</a:t>
            </a:r>
          </a:p>
          <a:p>
            <a:pPr eaLnBrk="1" hangingPunct="1"/>
            <a:endParaRPr lang="en-US" altLang="zh-CN"/>
          </a:p>
        </p:txBody>
      </p:sp>
      <p:graphicFrame>
        <p:nvGraphicFramePr>
          <p:cNvPr id="81924" name="Object 4">
            <a:extLst>
              <a:ext uri="{FF2B5EF4-FFF2-40B4-BE49-F238E27FC236}">
                <a16:creationId xmlns:a16="http://schemas.microsoft.com/office/drawing/2014/main" id="{D4C10EF8-AB7E-42AE-AA7C-C72324E27EFE}"/>
              </a:ext>
            </a:extLst>
          </p:cNvPr>
          <p:cNvGraphicFramePr>
            <a:graphicFrameLocks noChangeAspect="1"/>
          </p:cNvGraphicFramePr>
          <p:nvPr/>
        </p:nvGraphicFramePr>
        <p:xfrm>
          <a:off x="2397125" y="3430588"/>
          <a:ext cx="3625850" cy="1717675"/>
        </p:xfrm>
        <a:graphic>
          <a:graphicData uri="http://schemas.openxmlformats.org/presentationml/2006/ole">
            <mc:AlternateContent xmlns:mc="http://schemas.openxmlformats.org/markup-compatibility/2006">
              <mc:Choice xmlns:v="urn:schemas-microsoft-com:vml" Requires="v">
                <p:oleObj spid="_x0000_s9220" name="Equation" r:id="rId4" imgW="965200" imgH="457200" progId="Equation.3">
                  <p:embed/>
                </p:oleObj>
              </mc:Choice>
              <mc:Fallback>
                <p:oleObj name="Equation" r:id="rId4" imgW="9652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25" y="3430588"/>
                        <a:ext cx="362585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3F3448F8-F607-4F1D-8329-25B986FC48C4}"/>
              </a:ext>
            </a:extLst>
          </p:cNvPr>
          <p:cNvSpPr>
            <a:spLocks noGrp="1"/>
          </p:cNvSpPr>
          <p:nvPr>
            <p:ph type="sldNum" sz="quarter" idx="12"/>
          </p:nvPr>
        </p:nvSpPr>
        <p:spPr/>
        <p:txBody>
          <a:bodyPr/>
          <a:lstStyle/>
          <a:p>
            <a:fld id="{95D10F2E-2536-4355-9232-8FA25989555F}" type="slidenum">
              <a:rPr lang="en-US" altLang="zh-CN" smtClean="0"/>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Proving Set Identities</a:t>
            </a:r>
          </a:p>
        </p:txBody>
      </p:sp>
      <p:sp>
        <p:nvSpPr>
          <p:cNvPr id="3" name="Content Placeholder 2"/>
          <p:cNvSpPr>
            <a:spLocks noGrp="1"/>
          </p:cNvSpPr>
          <p:nvPr>
            <p:ph idx="1"/>
          </p:nvPr>
        </p:nvSpPr>
        <p:spPr>
          <a:xfrm>
            <a:off x="457200" y="1295400"/>
            <a:ext cx="8412480" cy="5303520"/>
          </a:xfrm>
        </p:spPr>
        <p:txBody>
          <a:bodyPr/>
          <a:lstStyle/>
          <a:p>
            <a:pPr marL="514350" indent="-514350"/>
            <a:r>
              <a:rPr lang="en-US" dirty="0"/>
              <a:t>Different ways to prove set identities:</a:t>
            </a:r>
          </a:p>
          <a:p>
            <a:pPr marL="880110" lvl="1" indent="-514350">
              <a:buClrTx/>
              <a:buFont typeface="+mj-lt"/>
              <a:buAutoNum type="arabicPeriod"/>
            </a:pPr>
            <a:r>
              <a:rPr lang="en-US" dirty="0"/>
              <a:t>Prove that each set (side of the identity) is a subset of the other.</a:t>
            </a:r>
          </a:p>
          <a:p>
            <a:pPr marL="880110" lvl="1" indent="-514350">
              <a:buClrTx/>
              <a:buFont typeface="+mj-lt"/>
              <a:buAutoNum type="arabicPeriod"/>
            </a:pPr>
            <a:r>
              <a:rPr lang="en-US" dirty="0"/>
              <a:t>Use set builder notation and propositional logic.</a:t>
            </a:r>
          </a:p>
          <a:p>
            <a:pPr marL="880110" lvl="1" indent="-514350">
              <a:buClrTx/>
              <a:buFont typeface="+mj-lt"/>
              <a:buAutoNum type="arabicPeriod"/>
            </a:pPr>
            <a:r>
              <a:rPr lang="en-US" dirty="0"/>
              <a:t>Membership Tables: Verify that elements in the same combination of sets always either belong or do not belong to the same side of the identity.  Use </a:t>
            </a:r>
            <a:r>
              <a:rPr lang="en-US" dirty="0">
                <a:ea typeface="Cambria Math" pitchFamily="18" charset="0"/>
              </a:rPr>
              <a:t>1</a:t>
            </a:r>
            <a:r>
              <a:rPr lang="en-US" dirty="0"/>
              <a:t> to indicate it is in the set and a </a:t>
            </a:r>
            <a:r>
              <a:rPr lang="en-US" dirty="0">
                <a:ea typeface="Cambria Math" pitchFamily="18" charset="0"/>
              </a:rPr>
              <a:t>0</a:t>
            </a:r>
            <a:r>
              <a:rPr lang="en-US" dirty="0"/>
              <a:t> to indicate that it is not</a:t>
            </a:r>
          </a:p>
        </p:txBody>
      </p:sp>
    </p:spTree>
    <p:extLst>
      <p:ext uri="{BB962C8B-B14F-4D97-AF65-F5344CB8AC3E}">
        <p14:creationId xmlns:p14="http://schemas.microsoft.com/office/powerpoint/2010/main" val="87221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1</a:t>
            </a:r>
          </a:p>
        </p:txBody>
      </p:sp>
      <p:sp>
        <p:nvSpPr>
          <p:cNvPr id="5" name="Content Placeholder 2"/>
          <p:cNvSpPr>
            <a:spLocks noGrp="1"/>
          </p:cNvSpPr>
          <p:nvPr>
            <p:ph idx="1"/>
          </p:nvPr>
        </p:nvSpPr>
        <p:spPr>
          <a:xfrm>
            <a:off x="457200" y="1295400"/>
            <a:ext cx="8229600" cy="685800"/>
          </a:xfrm>
        </p:spPr>
        <p:txBody>
          <a:bodyPr/>
          <a:lstStyle/>
          <a:p>
            <a:r>
              <a:rPr lang="en-US" b="1" dirty="0"/>
              <a:t>Example</a:t>
            </a:r>
            <a:r>
              <a:rPr lang="en-US" dirty="0"/>
              <a:t>: Prove that</a:t>
            </a:r>
          </a:p>
        </p:txBody>
      </p:sp>
      <p:graphicFrame>
        <p:nvGraphicFramePr>
          <p:cNvPr id="8" name="Object 3"/>
          <p:cNvGraphicFramePr>
            <a:graphicFrameLocks noChangeAspect="1"/>
          </p:cNvGraphicFramePr>
          <p:nvPr>
            <p:extLst>
              <p:ext uri="{D42A27DB-BD31-4B8C-83A1-F6EECF244321}">
                <p14:modId xmlns:p14="http://schemas.microsoft.com/office/powerpoint/2010/main" val="323457688"/>
              </p:ext>
            </p:extLst>
          </p:nvPr>
        </p:nvGraphicFramePr>
        <p:xfrm>
          <a:off x="4427984" y="1405974"/>
          <a:ext cx="1874838" cy="420432"/>
        </p:xfrm>
        <a:graphic>
          <a:graphicData uri="http://schemas.openxmlformats.org/presentationml/2006/ole">
            <mc:AlternateContent xmlns:mc="http://schemas.openxmlformats.org/markup-compatibility/2006">
              <mc:Choice xmlns:v="urn:schemas-microsoft-com:vml" Requires="v">
                <p:oleObj spid="_x0000_s10246" name="Equation" r:id="rId3" imgW="965160" imgH="215640" progId="Equation.DSMT4">
                  <p:embed/>
                </p:oleObj>
              </mc:Choice>
              <mc:Fallback>
                <p:oleObj name="Equation" r:id="rId3" imgW="965160" imgH="215640" progId="Equation.DSMT4">
                  <p:embed/>
                  <p:pic>
                    <p:nvPicPr>
                      <p:cNvPr id="8" name="Object 3"/>
                      <p:cNvPicPr/>
                      <p:nvPr/>
                    </p:nvPicPr>
                    <p:blipFill>
                      <a:blip r:embed="rId4"/>
                      <a:stretch>
                        <a:fillRect/>
                      </a:stretch>
                    </p:blipFill>
                    <p:spPr>
                      <a:xfrm>
                        <a:off x="4427984" y="1405974"/>
                        <a:ext cx="1874838" cy="420432"/>
                      </a:xfrm>
                      <a:prstGeom prst="rect">
                        <a:avLst/>
                      </a:prstGeom>
                    </p:spPr>
                  </p:pic>
                </p:oleObj>
              </mc:Fallback>
            </mc:AlternateContent>
          </a:graphicData>
        </a:graphic>
      </p:graphicFrame>
      <p:sp>
        <p:nvSpPr>
          <p:cNvPr id="3" name="Content Placeholder 4"/>
          <p:cNvSpPr>
            <a:spLocks noGrp="1"/>
          </p:cNvSpPr>
          <p:nvPr>
            <p:ph idx="13"/>
          </p:nvPr>
        </p:nvSpPr>
        <p:spPr>
          <a:xfrm>
            <a:off x="457200" y="1981200"/>
            <a:ext cx="8382000" cy="609600"/>
          </a:xfrm>
        </p:spPr>
        <p:txBody>
          <a:bodyPr/>
          <a:lstStyle/>
          <a:p>
            <a:r>
              <a:rPr lang="en-US" b="1" dirty="0"/>
              <a:t>Solution</a:t>
            </a:r>
            <a:r>
              <a:rPr lang="en-US" dirty="0"/>
              <a:t>: We prove this identity by showing that:</a:t>
            </a:r>
          </a:p>
          <a:p>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3157781316"/>
              </p:ext>
            </p:extLst>
          </p:nvPr>
        </p:nvGraphicFramePr>
        <p:xfrm>
          <a:off x="2386460" y="2999857"/>
          <a:ext cx="3916362" cy="1267344"/>
        </p:xfrm>
        <a:graphic>
          <a:graphicData uri="http://schemas.openxmlformats.org/presentationml/2006/ole">
            <mc:AlternateContent xmlns:mc="http://schemas.openxmlformats.org/markup-compatibility/2006">
              <mc:Choice xmlns:v="urn:schemas-microsoft-com:vml" Requires="v">
                <p:oleObj spid="_x0000_s10247" name="Equation" r:id="rId5" imgW="1650960" imgH="533160" progId="Equation.DSMT4">
                  <p:embed/>
                </p:oleObj>
              </mc:Choice>
              <mc:Fallback>
                <p:oleObj name="Equation" r:id="rId5" imgW="1650960" imgH="533160" progId="Equation.DSMT4">
                  <p:embed/>
                  <p:pic>
                    <p:nvPicPr>
                      <p:cNvPr id="10" name="Object 5"/>
                      <p:cNvPicPr/>
                      <p:nvPr/>
                    </p:nvPicPr>
                    <p:blipFill>
                      <a:blip r:embed="rId6"/>
                      <a:stretch>
                        <a:fillRect/>
                      </a:stretch>
                    </p:blipFill>
                    <p:spPr>
                      <a:xfrm>
                        <a:off x="2386460" y="2999857"/>
                        <a:ext cx="3916362" cy="1267344"/>
                      </a:xfrm>
                      <a:prstGeom prst="rect">
                        <a:avLst/>
                      </a:prstGeom>
                    </p:spPr>
                  </p:pic>
                </p:oleObj>
              </mc:Fallback>
            </mc:AlternateContent>
          </a:graphicData>
        </a:graphic>
      </p:graphicFrame>
    </p:spTree>
    <p:extLst>
      <p:ext uri="{BB962C8B-B14F-4D97-AF65-F5344CB8AC3E}">
        <p14:creationId xmlns:p14="http://schemas.microsoft.com/office/powerpoint/2010/main" val="306571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1858177F-3E89-4070-8002-37D142B0CD17}"/>
              </a:ext>
            </a:extLst>
          </p:cNvPr>
          <p:cNvSpPr>
            <a:spLocks noGrp="1"/>
          </p:cNvSpPr>
          <p:nvPr>
            <p:ph type="title"/>
          </p:nvPr>
        </p:nvSpPr>
        <p:spPr>
          <a:xfrm>
            <a:off x="454931" y="188640"/>
            <a:ext cx="8229600" cy="1143000"/>
          </a:xfrm>
        </p:spPr>
        <p:txBody>
          <a:bodyPr/>
          <a:lstStyle/>
          <a:p>
            <a:r>
              <a:rPr lang="en-US" altLang="zh-CN" b="1" dirty="0"/>
              <a:t>Example</a:t>
            </a:r>
            <a:endParaRPr lang="zh-CN" altLang="en-US" b="1" dirty="0"/>
          </a:p>
        </p:txBody>
      </p:sp>
      <p:sp>
        <p:nvSpPr>
          <p:cNvPr id="13315" name="内容占位符 2">
            <a:extLst>
              <a:ext uri="{FF2B5EF4-FFF2-40B4-BE49-F238E27FC236}">
                <a16:creationId xmlns:a16="http://schemas.microsoft.com/office/drawing/2014/main" id="{D323A0CE-F625-4F1A-8A98-CF1F14BC1702}"/>
              </a:ext>
            </a:extLst>
          </p:cNvPr>
          <p:cNvSpPr>
            <a:spLocks noGrp="1"/>
          </p:cNvSpPr>
          <p:nvPr>
            <p:ph idx="1"/>
          </p:nvPr>
        </p:nvSpPr>
        <p:spPr>
          <a:xfrm>
            <a:off x="457200" y="1417638"/>
            <a:ext cx="8229600" cy="4963690"/>
          </a:xfrm>
        </p:spPr>
        <p:txBody>
          <a:bodyPr/>
          <a:lstStyle/>
          <a:p>
            <a:r>
              <a:rPr lang="en-US" altLang="zh-CN" dirty="0"/>
              <a:t>The set </a:t>
            </a:r>
            <a:r>
              <a:rPr lang="en-US" altLang="zh-CN" dirty="0">
                <a:solidFill>
                  <a:srgbClr val="C00000"/>
                </a:solidFill>
              </a:rPr>
              <a:t>V</a:t>
            </a:r>
            <a:r>
              <a:rPr lang="en-US" altLang="zh-CN" dirty="0"/>
              <a:t> of all vowels in English alphabet can be written as </a:t>
            </a:r>
            <a:r>
              <a:rPr lang="en-US" altLang="zh-CN" dirty="0">
                <a:solidFill>
                  <a:srgbClr val="C00000"/>
                </a:solidFill>
              </a:rPr>
              <a:t>V</a:t>
            </a:r>
            <a:r>
              <a:rPr lang="en-US" altLang="zh-CN" dirty="0"/>
              <a:t>={</a:t>
            </a:r>
            <a:r>
              <a:rPr lang="en-US" altLang="zh-CN" i="1" dirty="0" err="1"/>
              <a:t>a,e,i,o,u</a:t>
            </a:r>
            <a:r>
              <a:rPr lang="en-US" altLang="zh-CN" dirty="0"/>
              <a:t>}.   </a:t>
            </a:r>
          </a:p>
          <a:p>
            <a:r>
              <a:rPr lang="en-US" altLang="zh-CN" dirty="0"/>
              <a:t>Speech sounds are generally divided into vowels and consonants.</a:t>
            </a:r>
          </a:p>
          <a:p>
            <a:r>
              <a:rPr lang="en-US" altLang="zh-CN" dirty="0"/>
              <a:t>The set </a:t>
            </a:r>
            <a:r>
              <a:rPr lang="en-US" altLang="zh-CN" dirty="0">
                <a:solidFill>
                  <a:srgbClr val="C00000"/>
                </a:solidFill>
              </a:rPr>
              <a:t>O</a:t>
            </a:r>
            <a:r>
              <a:rPr lang="en-US" altLang="zh-CN" dirty="0"/>
              <a:t> of odd positive integers less than 10 can be expressed by </a:t>
            </a:r>
            <a:r>
              <a:rPr lang="en-US" altLang="zh-CN" dirty="0">
                <a:solidFill>
                  <a:srgbClr val="C00000"/>
                </a:solidFill>
              </a:rPr>
              <a:t>O</a:t>
            </a:r>
            <a:r>
              <a:rPr lang="en-US" altLang="zh-CN" dirty="0"/>
              <a:t>={1,3,5,7,9}.</a:t>
            </a:r>
          </a:p>
          <a:p>
            <a:r>
              <a:rPr lang="en-US" altLang="zh-CN" dirty="0"/>
              <a:t>The set of positive integers less than 100 can be denoted by {1,2,3,…,99}.</a:t>
            </a:r>
            <a:endParaRPr lang="zh-CN" altLang="en-US" dirty="0"/>
          </a:p>
        </p:txBody>
      </p:sp>
      <p:sp>
        <p:nvSpPr>
          <p:cNvPr id="2" name="灯片编号占位符 1">
            <a:extLst>
              <a:ext uri="{FF2B5EF4-FFF2-40B4-BE49-F238E27FC236}">
                <a16:creationId xmlns:a16="http://schemas.microsoft.com/office/drawing/2014/main" id="{973CF0F6-C14C-4799-BAEE-F1BE2FDC66C3}"/>
              </a:ext>
            </a:extLst>
          </p:cNvPr>
          <p:cNvSpPr>
            <a:spLocks noGrp="1"/>
          </p:cNvSpPr>
          <p:nvPr>
            <p:ph type="sldNum" sz="quarter" idx="12"/>
          </p:nvPr>
        </p:nvSpPr>
        <p:spPr/>
        <p:txBody>
          <a:bodyPr/>
          <a:lstStyle/>
          <a:p>
            <a:fld id="{95D10F2E-2536-4355-9232-8FA25989555F}" type="slidenum">
              <a:rPr lang="en-US" altLang="zh-CN" smtClean="0"/>
              <a:pPr/>
              <a:t>4</a:t>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2</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3286096035"/>
              </p:ext>
            </p:extLst>
          </p:nvPr>
        </p:nvGraphicFramePr>
        <p:xfrm>
          <a:off x="5004048" y="1365798"/>
          <a:ext cx="1874838" cy="446087"/>
        </p:xfrm>
        <a:graphic>
          <a:graphicData uri="http://schemas.openxmlformats.org/presentationml/2006/ole">
            <mc:AlternateContent xmlns:mc="http://schemas.openxmlformats.org/markup-compatibility/2006">
              <mc:Choice xmlns:v="urn:schemas-microsoft-com:vml" Requires="v">
                <p:oleObj spid="_x0000_s11270" name="Equation" r:id="rId3" imgW="965160" imgH="228600" progId="Equation.DSMT4">
                  <p:embed/>
                </p:oleObj>
              </mc:Choice>
              <mc:Fallback>
                <p:oleObj name="Equation" r:id="rId3" imgW="965160" imgH="228600" progId="Equation.DSMT4">
                  <p:embed/>
                  <p:pic>
                    <p:nvPicPr>
                      <p:cNvPr id="5" name="Object 3"/>
                      <p:cNvPicPr/>
                      <p:nvPr/>
                    </p:nvPicPr>
                    <p:blipFill>
                      <a:blip r:embed="rId4"/>
                      <a:stretch>
                        <a:fillRect/>
                      </a:stretch>
                    </p:blipFill>
                    <p:spPr>
                      <a:xfrm>
                        <a:off x="5004048" y="1365798"/>
                        <a:ext cx="1874838" cy="446087"/>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512054768"/>
              </p:ext>
            </p:extLst>
          </p:nvPr>
        </p:nvGraphicFramePr>
        <p:xfrm>
          <a:off x="762000" y="2065338"/>
          <a:ext cx="6831013" cy="3421062"/>
        </p:xfrm>
        <a:graphic>
          <a:graphicData uri="http://schemas.openxmlformats.org/presentationml/2006/ole">
            <mc:AlternateContent xmlns:mc="http://schemas.openxmlformats.org/markup-compatibility/2006">
              <mc:Choice xmlns:v="urn:schemas-microsoft-com:vml" Requires="v">
                <p:oleObj spid="_x0000_s11271" name="Equation" r:id="rId5" imgW="3517560" imgH="1752480" progId="Equation.DSMT4">
                  <p:embed/>
                </p:oleObj>
              </mc:Choice>
              <mc:Fallback>
                <p:oleObj name="Equation" r:id="rId5" imgW="3517560" imgH="1752480" progId="Equation.DSMT4">
                  <p:embed/>
                  <p:pic>
                    <p:nvPicPr>
                      <p:cNvPr id="6" name="Object 4"/>
                      <p:cNvPicPr/>
                      <p:nvPr/>
                    </p:nvPicPr>
                    <p:blipFill>
                      <a:blip r:embed="rId6"/>
                      <a:stretch>
                        <a:fillRect/>
                      </a:stretch>
                    </p:blipFill>
                    <p:spPr>
                      <a:xfrm>
                        <a:off x="762000" y="2065338"/>
                        <a:ext cx="6831013" cy="3421062"/>
                      </a:xfrm>
                      <a:prstGeom prst="rect">
                        <a:avLst/>
                      </a:prstGeom>
                    </p:spPr>
                  </p:pic>
                </p:oleObj>
              </mc:Fallback>
            </mc:AlternateContent>
          </a:graphicData>
        </a:graphic>
      </p:graphicFrame>
    </p:spTree>
    <p:extLst>
      <p:ext uri="{BB962C8B-B14F-4D97-AF65-F5344CB8AC3E}">
        <p14:creationId xmlns:p14="http://schemas.microsoft.com/office/powerpoint/2010/main" val="2266185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3</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4078650245"/>
              </p:ext>
            </p:extLst>
          </p:nvPr>
        </p:nvGraphicFramePr>
        <p:xfrm>
          <a:off x="5076056" y="1395413"/>
          <a:ext cx="1851025" cy="446087"/>
        </p:xfrm>
        <a:graphic>
          <a:graphicData uri="http://schemas.openxmlformats.org/presentationml/2006/ole">
            <mc:AlternateContent xmlns:mc="http://schemas.openxmlformats.org/markup-compatibility/2006">
              <mc:Choice xmlns:v="urn:schemas-microsoft-com:vml" Requires="v">
                <p:oleObj spid="_x0000_s12294" name="Equation" r:id="rId3" imgW="952200" imgH="228600" progId="Equation.DSMT4">
                  <p:embed/>
                </p:oleObj>
              </mc:Choice>
              <mc:Fallback>
                <p:oleObj name="Equation" r:id="rId3" imgW="952200" imgH="228600" progId="Equation.DSMT4">
                  <p:embed/>
                  <p:pic>
                    <p:nvPicPr>
                      <p:cNvPr id="5" name="Object 3"/>
                      <p:cNvPicPr/>
                      <p:nvPr/>
                    </p:nvPicPr>
                    <p:blipFill>
                      <a:blip r:embed="rId4"/>
                      <a:stretch>
                        <a:fillRect/>
                      </a:stretch>
                    </p:blipFill>
                    <p:spPr>
                      <a:xfrm>
                        <a:off x="5076056" y="1395413"/>
                        <a:ext cx="1851025" cy="446087"/>
                      </a:xfrm>
                      <a:prstGeom prst="rect">
                        <a:avLst/>
                      </a:prstGeom>
                    </p:spPr>
                  </p:pic>
                </p:oleObj>
              </mc:Fallback>
            </mc:AlternateContent>
          </a:graphicData>
        </a:graphic>
      </p:graphicFrame>
      <p:graphicFrame>
        <p:nvGraphicFramePr>
          <p:cNvPr id="6" name="Object 4"/>
          <p:cNvGraphicFramePr>
            <a:graphicFrameLocks noChangeAspect="1"/>
          </p:cNvGraphicFramePr>
          <p:nvPr/>
        </p:nvGraphicFramePr>
        <p:xfrm>
          <a:off x="966787" y="2209800"/>
          <a:ext cx="7720013" cy="3768725"/>
        </p:xfrm>
        <a:graphic>
          <a:graphicData uri="http://schemas.openxmlformats.org/presentationml/2006/ole">
            <mc:AlternateContent xmlns:mc="http://schemas.openxmlformats.org/markup-compatibility/2006">
              <mc:Choice xmlns:v="urn:schemas-microsoft-com:vml" Requires="v">
                <p:oleObj spid="_x0000_s12295" name="Equation" r:id="rId5" imgW="3974760" imgH="1930320" progId="Equation.DSMT4">
                  <p:embed/>
                </p:oleObj>
              </mc:Choice>
              <mc:Fallback>
                <p:oleObj name="Equation" r:id="rId5" imgW="3974760" imgH="1930320" progId="Equation.DSMT4">
                  <p:embed/>
                  <p:pic>
                    <p:nvPicPr>
                      <p:cNvPr id="6" name="Object 4"/>
                      <p:cNvPicPr/>
                      <p:nvPr/>
                    </p:nvPicPr>
                    <p:blipFill>
                      <a:blip r:embed="rId6"/>
                      <a:stretch>
                        <a:fillRect/>
                      </a:stretch>
                    </p:blipFill>
                    <p:spPr>
                      <a:xfrm>
                        <a:off x="966787" y="2209800"/>
                        <a:ext cx="7720013" cy="3768725"/>
                      </a:xfrm>
                      <a:prstGeom prst="rect">
                        <a:avLst/>
                      </a:prstGeom>
                    </p:spPr>
                  </p:pic>
                </p:oleObj>
              </mc:Fallback>
            </mc:AlternateContent>
          </a:graphicData>
        </a:graphic>
      </p:graphicFrame>
    </p:spTree>
    <p:extLst>
      <p:ext uri="{BB962C8B-B14F-4D97-AF65-F5344CB8AC3E}">
        <p14:creationId xmlns:p14="http://schemas.microsoft.com/office/powerpoint/2010/main" val="38807219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Set-Builder Notation: Second De Morgan Law</a:t>
            </a:r>
            <a:endParaRPr lang="en-US" sz="1400" b="1" dirty="0">
              <a:solidFill>
                <a:schemeClr val="tx1"/>
              </a:solidFill>
            </a:endParaRPr>
          </a:p>
        </p:txBody>
      </p:sp>
      <mc:AlternateContent xmlns:mc="http://schemas.openxmlformats.org/markup-compatibility/2006" xmlns:a14="http://schemas.microsoft.com/office/drawing/2010/main">
        <mc:Choice Requires="a14">
          <p:sp>
            <p:nvSpPr>
              <p:cNvPr id="6" name="Object 2"/>
              <p:cNvSpPr txBox="1"/>
              <p:nvPr/>
            </p:nvSpPr>
            <p:spPr>
              <a:xfrm>
                <a:off x="1331641" y="1556792"/>
                <a:ext cx="7812360" cy="4837113"/>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en-US" altLang="zh-CN" sz="2400" b="0"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	}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complement</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does</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belong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symbol</m:t>
                      </m:r>
                      <m:r>
                        <a:rPr lang="zh-CN" altLang="en-US" sz="2400" i="1">
                          <a:solidFill>
                            <a:srgbClr val="000000"/>
                          </a:solidFill>
                          <a:latin typeface="Cambria Math" panose="02040503050406030204" pitchFamily="18" charset="0"/>
                        </a:rPr>
                        <m:t>	</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intersection</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e>
                          </m:d>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1</m:t>
                      </m:r>
                      <m:r>
                        <m:rPr>
                          <m:nor/>
                        </m:rPr>
                        <a:rPr lang="zh-CN" altLang="en-US" sz="2400" i="0">
                          <a:solidFill>
                            <a:srgbClr val="000000"/>
                          </a:solidFill>
                          <a:latin typeface="Cambria Math" panose="02040503050406030204" pitchFamily="18" charset="0"/>
                        </a:rPr>
                        <m:t>st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Morgan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law</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for</m:t>
                      </m:r>
                    </m:oMath>
                    <m:oMath xmlns:m="http://schemas.openxmlformats.org/officeDocument/2006/math">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Prop</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Logic</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belong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symbol</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complement</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union</m:t>
                      </m:r>
                    </m:oMath>
                    <m:oMath xmlns:m="http://schemas.openxmlformats.org/officeDocument/2006/math">
                      <m:r>
                        <a:rPr lang="zh-CN" altLang="en-US" sz="2400" i="1">
                          <a:solidFill>
                            <a:srgbClr val="000000"/>
                          </a:solidFill>
                          <a:latin typeface="Cambria Math" panose="02040503050406030204" pitchFamily="18" charset="0"/>
                        </a:rPr>
                        <m:t>	=</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meaning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notation</m:t>
                      </m:r>
                    </m:oMath>
                  </m:oMathPara>
                </a14:m>
                <a:endParaRPr lang="zh-CN" altLang="en-US" sz="2400" dirty="0"/>
              </a:p>
            </p:txBody>
          </p:sp>
        </mc:Choice>
        <mc:Fallback xmlns="">
          <p:sp>
            <p:nvSpPr>
              <p:cNvPr id="6" name="Object 2"/>
              <p:cNvSpPr txBox="1">
                <a:spLocks noRot="1" noChangeAspect="1" noMove="1" noResize="1" noEditPoints="1" noAdjustHandles="1" noChangeArrowheads="1" noChangeShapeType="1" noTextEdit="1"/>
              </p:cNvSpPr>
              <p:nvPr/>
            </p:nvSpPr>
            <p:spPr>
              <a:xfrm>
                <a:off x="1331641" y="1556792"/>
                <a:ext cx="7812360" cy="483711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0BB3D0F-A93C-B9F6-936F-56744229A030}"/>
                  </a:ext>
                </a:extLst>
              </p:cNvPr>
              <p:cNvSpPr txBox="1"/>
              <p:nvPr/>
            </p:nvSpPr>
            <p:spPr>
              <a:xfrm>
                <a:off x="467544" y="1556792"/>
                <a:ext cx="1080120" cy="505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bar>
                        <m:barPr>
                          <m:pos m:val="top"/>
                          <m:ctrlPr>
                            <a:rPr lang="zh-CN" altLang="en-US" sz="2400" i="1" smtClean="0">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	</m:t>
                      </m:r>
                    </m:oMath>
                  </m:oMathPara>
                </a14:m>
                <a:endParaRPr lang="zh-CN" altLang="en-US" dirty="0"/>
              </a:p>
            </p:txBody>
          </p:sp>
        </mc:Choice>
        <mc:Fallback xmlns="">
          <p:sp>
            <p:nvSpPr>
              <p:cNvPr id="7" name="文本框 6">
                <a:extLst>
                  <a:ext uri="{FF2B5EF4-FFF2-40B4-BE49-F238E27FC236}">
                    <a16:creationId xmlns:a16="http://schemas.microsoft.com/office/drawing/2014/main" id="{F0BB3D0F-A93C-B9F6-936F-56744229A030}"/>
                  </a:ext>
                </a:extLst>
              </p:cNvPr>
              <p:cNvSpPr txBox="1">
                <a:spLocks noRot="1" noChangeAspect="1" noMove="1" noResize="1" noEditPoints="1" noAdjustHandles="1" noChangeArrowheads="1" noChangeShapeType="1" noTextEdit="1"/>
              </p:cNvSpPr>
              <p:nvPr/>
            </p:nvSpPr>
            <p:spPr>
              <a:xfrm>
                <a:off x="467544" y="1556792"/>
                <a:ext cx="1080120" cy="5052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27674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b="1" dirty="0">
                <a:solidFill>
                  <a:schemeClr val="tx1"/>
                </a:solidFill>
              </a:rPr>
              <a:t>Membership Table</a:t>
            </a:r>
          </a:p>
        </p:txBody>
      </p:sp>
      <p:sp>
        <p:nvSpPr>
          <p:cNvPr id="12" name="Content Placeholder 2"/>
          <p:cNvSpPr>
            <a:spLocks noGrp="1"/>
          </p:cNvSpPr>
          <p:nvPr>
            <p:ph idx="1"/>
          </p:nvPr>
        </p:nvSpPr>
        <p:spPr>
          <a:xfrm>
            <a:off x="457200" y="1295400"/>
            <a:ext cx="8229600" cy="838200"/>
          </a:xfrm>
        </p:spPr>
        <p:txBody>
          <a:bodyPr/>
          <a:lstStyle/>
          <a:p>
            <a:r>
              <a:rPr lang="en-US" sz="2600" b="1" dirty="0"/>
              <a:t>Example</a:t>
            </a:r>
            <a:r>
              <a:rPr lang="en-US" sz="2600" dirty="0"/>
              <a:t>: Construct a membership table to show that the distributive law holds.</a:t>
            </a:r>
          </a:p>
        </p:txBody>
      </p:sp>
      <p:graphicFrame>
        <p:nvGraphicFramePr>
          <p:cNvPr id="16" name="Object 3"/>
          <p:cNvGraphicFramePr>
            <a:graphicFrameLocks noChangeAspect="1"/>
          </p:cNvGraphicFramePr>
          <p:nvPr/>
        </p:nvGraphicFramePr>
        <p:xfrm>
          <a:off x="2057400" y="2133600"/>
          <a:ext cx="4046537" cy="493713"/>
        </p:xfrm>
        <a:graphic>
          <a:graphicData uri="http://schemas.openxmlformats.org/presentationml/2006/ole">
            <mc:AlternateContent xmlns:mc="http://schemas.openxmlformats.org/markup-compatibility/2006">
              <mc:Choice xmlns:v="urn:schemas-microsoft-com:vml" Requires="v">
                <p:oleObj spid="_x0000_s13316" name="Equation" r:id="rId3" imgW="2082600" imgH="253800" progId="Equation.DSMT4">
                  <p:embed/>
                </p:oleObj>
              </mc:Choice>
              <mc:Fallback>
                <p:oleObj name="Equation" r:id="rId3" imgW="2082600" imgH="253800" progId="Equation.DSMT4">
                  <p:embed/>
                  <p:pic>
                    <p:nvPicPr>
                      <p:cNvPr id="16" name="Object 3"/>
                      <p:cNvPicPr/>
                      <p:nvPr/>
                    </p:nvPicPr>
                    <p:blipFill>
                      <a:blip r:embed="rId4"/>
                      <a:stretch>
                        <a:fillRect/>
                      </a:stretch>
                    </p:blipFill>
                    <p:spPr>
                      <a:xfrm>
                        <a:off x="2057400" y="2133600"/>
                        <a:ext cx="4046537" cy="493713"/>
                      </a:xfrm>
                      <a:prstGeom prst="rect">
                        <a:avLst/>
                      </a:prstGeom>
                    </p:spPr>
                  </p:pic>
                </p:oleObj>
              </mc:Fallback>
            </mc:AlternateContent>
          </a:graphicData>
        </a:graphic>
      </p:graphicFrame>
      <p:sp>
        <p:nvSpPr>
          <p:cNvPr id="13" name="Content Placeholder 4"/>
          <p:cNvSpPr>
            <a:spLocks noGrp="1"/>
          </p:cNvSpPr>
          <p:nvPr>
            <p:ph idx="13"/>
          </p:nvPr>
        </p:nvSpPr>
        <p:spPr>
          <a:xfrm>
            <a:off x="457200" y="2602298"/>
            <a:ext cx="1653480" cy="457200"/>
          </a:xfrm>
        </p:spPr>
        <p:txBody>
          <a:bodyPr/>
          <a:lstStyle/>
          <a:p>
            <a:r>
              <a:rPr lang="en-US" sz="2600" b="1" dirty="0"/>
              <a:t>Solution</a:t>
            </a:r>
            <a:r>
              <a:rPr lang="en-US" sz="2600" dirty="0"/>
              <a:t>:</a:t>
            </a:r>
          </a:p>
        </p:txBody>
      </p:sp>
      <mc:AlternateContent xmlns:mc="http://schemas.openxmlformats.org/markup-compatibility/2006" xmlns:a14="http://schemas.microsoft.com/office/drawing/2010/main">
        <mc:Choice Requires="a14">
          <p:graphicFrame>
            <p:nvGraphicFramePr>
              <p:cNvPr id="17" name="Table 5"/>
              <p:cNvGraphicFramePr>
                <a:graphicFrameLocks noGrp="1"/>
              </p:cNvGraphicFramePr>
              <p:nvPr>
                <p:extLst>
                  <p:ext uri="{D42A27DB-BD31-4B8C-83A1-F6EECF244321}">
                    <p14:modId xmlns:p14="http://schemas.microsoft.com/office/powerpoint/2010/main" val="1475434222"/>
                  </p:ext>
                </p:extLst>
              </p:nvPr>
            </p:nvGraphicFramePr>
            <p:xfrm>
              <a:off x="971600" y="3212976"/>
              <a:ext cx="7380000" cy="3337560"/>
            </p:xfrm>
            <a:graphic>
              <a:graphicData uri="http://schemas.openxmlformats.org/drawingml/2006/table">
                <a:tbl>
                  <a:tblPr firstRow="1" bandRow="1">
                    <a:tableStyleId>{5C22544A-7EE6-4342-B048-85BDC9FD1C3A}</a:tableStyleId>
                  </a:tblPr>
                  <a:tblGrid>
                    <a:gridCol w="427827">
                      <a:extLst>
                        <a:ext uri="{9D8B030D-6E8A-4147-A177-3AD203B41FA5}">
                          <a16:colId xmlns:a16="http://schemas.microsoft.com/office/drawing/2014/main" val="1083418368"/>
                        </a:ext>
                      </a:extLst>
                    </a:gridCol>
                    <a:gridCol w="427827">
                      <a:extLst>
                        <a:ext uri="{9D8B030D-6E8A-4147-A177-3AD203B41FA5}">
                          <a16:colId xmlns:a16="http://schemas.microsoft.com/office/drawing/2014/main" val="2523832045"/>
                        </a:ext>
                      </a:extLst>
                    </a:gridCol>
                    <a:gridCol w="427827">
                      <a:extLst>
                        <a:ext uri="{9D8B030D-6E8A-4147-A177-3AD203B41FA5}">
                          <a16:colId xmlns:a16="http://schemas.microsoft.com/office/drawing/2014/main" val="3594459888"/>
                        </a:ext>
                      </a:extLst>
                    </a:gridCol>
                    <a:gridCol w="815546">
                      <a:extLst>
                        <a:ext uri="{9D8B030D-6E8A-4147-A177-3AD203B41FA5}">
                          <a16:colId xmlns:a16="http://schemas.microsoft.com/office/drawing/2014/main" val="4130070648"/>
                        </a:ext>
                      </a:extLst>
                    </a:gridCol>
                    <a:gridCol w="1351677">
                      <a:extLst>
                        <a:ext uri="{9D8B030D-6E8A-4147-A177-3AD203B41FA5}">
                          <a16:colId xmlns:a16="http://schemas.microsoft.com/office/drawing/2014/main" val="3314860136"/>
                        </a:ext>
                      </a:extLst>
                    </a:gridCol>
                    <a:gridCol w="792088">
                      <a:extLst>
                        <a:ext uri="{9D8B030D-6E8A-4147-A177-3AD203B41FA5}">
                          <a16:colId xmlns:a16="http://schemas.microsoft.com/office/drawing/2014/main" val="4024246663"/>
                        </a:ext>
                      </a:extLst>
                    </a:gridCol>
                    <a:gridCol w="864096">
                      <a:extLst>
                        <a:ext uri="{9D8B030D-6E8A-4147-A177-3AD203B41FA5}">
                          <a16:colId xmlns:a16="http://schemas.microsoft.com/office/drawing/2014/main" val="3060255362"/>
                        </a:ext>
                      </a:extLst>
                    </a:gridCol>
                    <a:gridCol w="2273112">
                      <a:extLst>
                        <a:ext uri="{9D8B030D-6E8A-4147-A177-3AD203B41FA5}">
                          <a16:colId xmlns:a16="http://schemas.microsoft.com/office/drawing/2014/main" val="2075488130"/>
                        </a:ext>
                      </a:extLst>
                    </a:gridCol>
                  </a:tblGrid>
                  <a:tr h="370840">
                    <a:tc>
                      <a:txBody>
                        <a:bodyPr/>
                        <a:lstStyle/>
                        <a:p>
                          <a:pPr algn="ctr"/>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 (B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 ∩</m:t>
                              </m:r>
                            </m:oMath>
                          </a14:m>
                          <a:r>
                            <a:rPr lang="en-US" i="1" dirty="0">
                              <a:solidFill>
                                <a:schemeClr val="tx1"/>
                              </a:solidFill>
                            </a:rPr>
                            <a:t> (A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1492407654"/>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Choice>
        <mc:Fallback xmlns="">
          <p:graphicFrame>
            <p:nvGraphicFramePr>
              <p:cNvPr id="17" name="Table 5"/>
              <p:cNvGraphicFramePr>
                <a:graphicFrameLocks noGrp="1"/>
              </p:cNvGraphicFramePr>
              <p:nvPr>
                <p:extLst>
                  <p:ext uri="{D42A27DB-BD31-4B8C-83A1-F6EECF244321}">
                    <p14:modId xmlns:p14="http://schemas.microsoft.com/office/powerpoint/2010/main" val="1475434222"/>
                  </p:ext>
                </p:extLst>
              </p:nvPr>
            </p:nvGraphicFramePr>
            <p:xfrm>
              <a:off x="971600" y="3212976"/>
              <a:ext cx="7380000" cy="3337560"/>
            </p:xfrm>
            <a:graphic>
              <a:graphicData uri="http://schemas.openxmlformats.org/drawingml/2006/table">
                <a:tbl>
                  <a:tblPr firstRow="1" bandRow="1">
                    <a:tableStyleId>{5C22544A-7EE6-4342-B048-85BDC9FD1C3A}</a:tableStyleId>
                  </a:tblPr>
                  <a:tblGrid>
                    <a:gridCol w="427827">
                      <a:extLst>
                        <a:ext uri="{9D8B030D-6E8A-4147-A177-3AD203B41FA5}">
                          <a16:colId xmlns:a16="http://schemas.microsoft.com/office/drawing/2014/main" val="1083418368"/>
                        </a:ext>
                      </a:extLst>
                    </a:gridCol>
                    <a:gridCol w="427827">
                      <a:extLst>
                        <a:ext uri="{9D8B030D-6E8A-4147-A177-3AD203B41FA5}">
                          <a16:colId xmlns:a16="http://schemas.microsoft.com/office/drawing/2014/main" val="2523832045"/>
                        </a:ext>
                      </a:extLst>
                    </a:gridCol>
                    <a:gridCol w="427827">
                      <a:extLst>
                        <a:ext uri="{9D8B030D-6E8A-4147-A177-3AD203B41FA5}">
                          <a16:colId xmlns:a16="http://schemas.microsoft.com/office/drawing/2014/main" val="3594459888"/>
                        </a:ext>
                      </a:extLst>
                    </a:gridCol>
                    <a:gridCol w="815546">
                      <a:extLst>
                        <a:ext uri="{9D8B030D-6E8A-4147-A177-3AD203B41FA5}">
                          <a16:colId xmlns:a16="http://schemas.microsoft.com/office/drawing/2014/main" val="4130070648"/>
                        </a:ext>
                      </a:extLst>
                    </a:gridCol>
                    <a:gridCol w="1351677">
                      <a:extLst>
                        <a:ext uri="{9D8B030D-6E8A-4147-A177-3AD203B41FA5}">
                          <a16:colId xmlns:a16="http://schemas.microsoft.com/office/drawing/2014/main" val="3314860136"/>
                        </a:ext>
                      </a:extLst>
                    </a:gridCol>
                    <a:gridCol w="792088">
                      <a:extLst>
                        <a:ext uri="{9D8B030D-6E8A-4147-A177-3AD203B41FA5}">
                          <a16:colId xmlns:a16="http://schemas.microsoft.com/office/drawing/2014/main" val="4024246663"/>
                        </a:ext>
                      </a:extLst>
                    </a:gridCol>
                    <a:gridCol w="864096">
                      <a:extLst>
                        <a:ext uri="{9D8B030D-6E8A-4147-A177-3AD203B41FA5}">
                          <a16:colId xmlns:a16="http://schemas.microsoft.com/office/drawing/2014/main" val="3060255362"/>
                        </a:ext>
                      </a:extLst>
                    </a:gridCol>
                    <a:gridCol w="2273112">
                      <a:extLst>
                        <a:ext uri="{9D8B030D-6E8A-4147-A177-3AD203B41FA5}">
                          <a16:colId xmlns:a16="http://schemas.microsoft.com/office/drawing/2014/main" val="2075488130"/>
                        </a:ext>
                      </a:extLst>
                    </a:gridCol>
                  </a:tblGrid>
                  <a:tr h="370840">
                    <a:tc>
                      <a:txBody>
                        <a:bodyPr/>
                        <a:lstStyle/>
                        <a:p>
                          <a:pPr algn="ctr"/>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58955" t="-8197" r="-650000" b="-822951"/>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56306" t="-8197" r="-292342" b="-822951"/>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437692" t="-8197" r="-399231" b="-822951"/>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492254" t="-8197" r="-265493" b="-822951"/>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225469" t="-8197" r="-1072" b="-822951"/>
                          </a:stretch>
                        </a:blipFill>
                      </a:tcPr>
                    </a:tc>
                    <a:extLst>
                      <a:ext uri="{0D108BD9-81ED-4DB2-BD59-A6C34878D82A}">
                        <a16:rowId xmlns:a16="http://schemas.microsoft.com/office/drawing/2014/main" val="1492407654"/>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Fallback>
      </mc:AlternateContent>
    </p:spTree>
    <p:extLst>
      <p:ext uri="{BB962C8B-B14F-4D97-AF65-F5344CB8AC3E}">
        <p14:creationId xmlns:p14="http://schemas.microsoft.com/office/powerpoint/2010/main" val="1497184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0726C24C-8E0F-4F7E-AE0A-89042BEA8A04}"/>
              </a:ext>
            </a:extLst>
          </p:cNvPr>
          <p:cNvSpPr>
            <a:spLocks noGrp="1" noChangeArrowheads="1"/>
          </p:cNvSpPr>
          <p:nvPr>
            <p:ph type="title"/>
          </p:nvPr>
        </p:nvSpPr>
        <p:spPr/>
        <p:txBody>
          <a:bodyPr/>
          <a:lstStyle/>
          <a:p>
            <a:pPr eaLnBrk="1" hangingPunct="1"/>
            <a:r>
              <a:rPr lang="en-US" altLang="zh-CN" b="1" dirty="0"/>
              <a:t>Review of §2.1-2.2</a:t>
            </a:r>
          </a:p>
        </p:txBody>
      </p:sp>
      <p:sp>
        <p:nvSpPr>
          <p:cNvPr id="94211" name="Rectangle 3">
            <a:extLst>
              <a:ext uri="{FF2B5EF4-FFF2-40B4-BE49-F238E27FC236}">
                <a16:creationId xmlns:a16="http://schemas.microsoft.com/office/drawing/2014/main" id="{1A96C9AF-D654-490D-91F3-C284C90EC763}"/>
              </a:ext>
            </a:extLst>
          </p:cNvPr>
          <p:cNvSpPr>
            <a:spLocks noGrp="1" noChangeArrowheads="1"/>
          </p:cNvSpPr>
          <p:nvPr>
            <p:ph type="body" idx="1"/>
          </p:nvPr>
        </p:nvSpPr>
        <p:spPr/>
        <p:txBody>
          <a:bodyPr/>
          <a:lstStyle/>
          <a:p>
            <a:pPr eaLnBrk="1" hangingPunct="1"/>
            <a:r>
              <a:rPr lang="en-US" altLang="zh-CN"/>
              <a:t>Sets </a:t>
            </a:r>
            <a:r>
              <a:rPr lang="en-US" altLang="zh-CN" i="1"/>
              <a:t>S</a:t>
            </a:r>
            <a:r>
              <a:rPr lang="en-US" altLang="zh-CN"/>
              <a:t>, </a:t>
            </a:r>
            <a:r>
              <a:rPr lang="en-US" altLang="zh-CN" i="1"/>
              <a:t>T</a:t>
            </a:r>
            <a:r>
              <a:rPr lang="en-US" altLang="zh-CN"/>
              <a:t>, </a:t>
            </a:r>
            <a:r>
              <a:rPr lang="en-US" altLang="zh-CN" i="1"/>
              <a:t>U</a:t>
            </a:r>
            <a:r>
              <a:rPr lang="en-US" altLang="zh-CN">
                <a:latin typeface="Times New Roman" panose="02020603050405020304" pitchFamily="18" charset="0"/>
              </a:rPr>
              <a:t>…</a:t>
            </a:r>
            <a:r>
              <a:rPr lang="en-US" altLang="zh-CN"/>
              <a:t> Special sets </a:t>
            </a:r>
            <a:r>
              <a:rPr lang="en-US" altLang="zh-CN" b="1"/>
              <a:t>N</a:t>
            </a:r>
            <a:r>
              <a:rPr lang="en-US" altLang="zh-CN"/>
              <a:t>, </a:t>
            </a:r>
            <a:r>
              <a:rPr lang="en-US" altLang="zh-CN" b="1"/>
              <a:t>Z</a:t>
            </a:r>
            <a:r>
              <a:rPr lang="en-US" altLang="zh-CN"/>
              <a:t>, </a:t>
            </a:r>
            <a:r>
              <a:rPr lang="en-US" altLang="zh-CN" b="1"/>
              <a:t>R</a:t>
            </a:r>
            <a:r>
              <a:rPr lang="en-US" altLang="zh-CN"/>
              <a:t>.</a:t>
            </a:r>
          </a:p>
          <a:p>
            <a:pPr eaLnBrk="1" hangingPunct="1"/>
            <a:r>
              <a:rPr lang="en-US" altLang="zh-CN"/>
              <a:t>Set notations {a,b,...}, {</a:t>
            </a:r>
            <a:r>
              <a:rPr lang="en-US" altLang="zh-CN" i="1"/>
              <a:t>x</a:t>
            </a:r>
            <a:r>
              <a:rPr lang="en-US" altLang="zh-CN"/>
              <a:t>|</a:t>
            </a:r>
            <a:r>
              <a:rPr lang="en-US" altLang="zh-CN" i="1"/>
              <a:t>P</a:t>
            </a:r>
            <a:r>
              <a:rPr lang="en-US" altLang="zh-CN"/>
              <a:t>(</a:t>
            </a:r>
            <a:r>
              <a:rPr lang="en-US" altLang="zh-CN" i="1"/>
              <a:t>x</a:t>
            </a:r>
            <a:r>
              <a:rPr lang="en-US" altLang="zh-CN"/>
              <a:t>)}</a:t>
            </a:r>
            <a:r>
              <a:rPr lang="en-US" altLang="zh-CN">
                <a:latin typeface="Times New Roman" panose="02020603050405020304" pitchFamily="18" charset="0"/>
              </a:rPr>
              <a:t>…</a:t>
            </a:r>
            <a:endParaRPr lang="en-US" altLang="zh-CN"/>
          </a:p>
          <a:p>
            <a:pPr eaLnBrk="1" hangingPunct="1"/>
            <a:r>
              <a:rPr lang="en-US" altLang="zh-CN"/>
              <a:t>Relations </a:t>
            </a:r>
            <a:r>
              <a:rPr lang="en-US" altLang="zh-CN" i="1"/>
              <a:t>x</a:t>
            </a:r>
            <a:r>
              <a:rPr lang="en-US" altLang="zh-CN">
                <a:sym typeface="Symbol" panose="05050102010706020507" pitchFamily="18" charset="2"/>
              </a:rPr>
              <a:t></a:t>
            </a:r>
            <a:r>
              <a:rPr lang="en-US" altLang="zh-CN" i="1">
                <a:sym typeface="Symbol" panose="05050102010706020507" pitchFamily="18" charset="2"/>
              </a:rPr>
              <a:t>S</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r>
              <a:rPr lang="en-US" altLang="zh-CN" i="1">
                <a:sym typeface="Symbol" panose="05050102010706020507" pitchFamily="18" charset="2"/>
              </a:rPr>
              <a:t>S</a:t>
            </a:r>
            <a:r>
              <a:rPr lang="en-US" altLang="zh-CN">
                <a:sym typeface="Symbol" panose="05050102010706020507" pitchFamily="18" charset="2"/>
              </a:rPr>
              <a:t></a:t>
            </a:r>
            <a:r>
              <a:rPr lang="en-US" altLang="zh-CN" i="1">
                <a:sym typeface="Symbol" panose="05050102010706020507" pitchFamily="18" charset="2"/>
              </a:rPr>
              <a:t>T</a:t>
            </a:r>
            <a:r>
              <a:rPr lang="en-US" altLang="zh-CN">
                <a:sym typeface="Symbol" panose="05050102010706020507" pitchFamily="18" charset="2"/>
              </a:rPr>
              <a:t>.  </a:t>
            </a:r>
          </a:p>
          <a:p>
            <a:pPr eaLnBrk="1" hangingPunct="1"/>
            <a:r>
              <a:rPr lang="en-US" altLang="zh-CN">
                <a:sym typeface="Symbol" panose="05050102010706020507" pitchFamily="18" charset="2"/>
              </a:rPr>
              <a:t>Operations |</a:t>
            </a:r>
            <a:r>
              <a:rPr lang="en-US" altLang="zh-CN" i="1">
                <a:sym typeface="Symbol" panose="05050102010706020507" pitchFamily="18" charset="2"/>
              </a:rPr>
              <a:t>S</a:t>
            </a:r>
            <a:r>
              <a:rPr lang="en-US" altLang="zh-CN">
                <a:sym typeface="Symbol" panose="05050102010706020507" pitchFamily="18" charset="2"/>
              </a:rPr>
              <a:t>|, P(</a:t>
            </a:r>
            <a:r>
              <a:rPr lang="en-US" altLang="zh-CN" i="1">
                <a:sym typeface="Symbol" panose="05050102010706020507" pitchFamily="18" charset="2"/>
              </a:rPr>
              <a:t>S</a:t>
            </a:r>
            <a:r>
              <a:rPr lang="en-US" altLang="zh-CN">
                <a:sym typeface="Symbol" panose="05050102010706020507" pitchFamily="18" charset="2"/>
              </a:rPr>
              <a:t>), , , , , </a:t>
            </a:r>
            <a:endParaRPr lang="en-US" altLang="zh-CN" i="1">
              <a:sym typeface="Symbol" panose="05050102010706020507" pitchFamily="18" charset="2"/>
            </a:endParaRPr>
          </a:p>
          <a:p>
            <a:pPr eaLnBrk="1" hangingPunct="1"/>
            <a:r>
              <a:rPr lang="en-US" altLang="zh-CN">
                <a:sym typeface="Symbol" panose="05050102010706020507" pitchFamily="18" charset="2"/>
              </a:rPr>
              <a:t>Set equality proof techniques:</a:t>
            </a:r>
          </a:p>
          <a:p>
            <a:pPr lvl="1" eaLnBrk="1" hangingPunct="1"/>
            <a:r>
              <a:rPr lang="en-US" altLang="zh-CN">
                <a:sym typeface="Symbol" panose="05050102010706020507" pitchFamily="18" charset="2"/>
              </a:rPr>
              <a:t>Mutual subsets.</a:t>
            </a:r>
          </a:p>
          <a:p>
            <a:pPr lvl="1" eaLnBrk="1" hangingPunct="1"/>
            <a:r>
              <a:rPr lang="en-US" altLang="zh-CN">
                <a:sym typeface="Symbol" panose="05050102010706020507" pitchFamily="18" charset="2"/>
              </a:rPr>
              <a:t>Derivation using logical equivalences.</a:t>
            </a:r>
          </a:p>
        </p:txBody>
      </p:sp>
      <p:graphicFrame>
        <p:nvGraphicFramePr>
          <p:cNvPr id="94212" name="Object 4">
            <a:extLst>
              <a:ext uri="{FF2B5EF4-FFF2-40B4-BE49-F238E27FC236}">
                <a16:creationId xmlns:a16="http://schemas.microsoft.com/office/drawing/2014/main" id="{674DD35A-9632-4A72-92A3-203019AA9660}"/>
              </a:ext>
            </a:extLst>
          </p:cNvPr>
          <p:cNvGraphicFramePr>
            <a:graphicFrameLocks noChangeAspect="1"/>
          </p:cNvGraphicFramePr>
          <p:nvPr>
            <p:extLst>
              <p:ext uri="{D42A27DB-BD31-4B8C-83A1-F6EECF244321}">
                <p14:modId xmlns:p14="http://schemas.microsoft.com/office/powerpoint/2010/main" val="719237049"/>
              </p:ext>
            </p:extLst>
          </p:nvPr>
        </p:nvGraphicFramePr>
        <p:xfrm>
          <a:off x="6660232" y="3429000"/>
          <a:ext cx="423863" cy="565150"/>
        </p:xfrm>
        <a:graphic>
          <a:graphicData uri="http://schemas.openxmlformats.org/presentationml/2006/ole">
            <mc:AlternateContent xmlns:mc="http://schemas.openxmlformats.org/markup-compatibility/2006">
              <mc:Choice xmlns:v="urn:schemas-microsoft-com:vml" Requires="v">
                <p:oleObj spid="_x0000_s14340" name="Equation" r:id="rId4" imgW="152268" imgH="203024" progId="Equation.3">
                  <p:embed/>
                </p:oleObj>
              </mc:Choice>
              <mc:Fallback>
                <p:oleObj name="Equation" r:id="rId4" imgW="152268" imgH="203024"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3429000"/>
                        <a:ext cx="423863"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247F5649-4B69-466A-8704-0691D8451A6A}"/>
              </a:ext>
            </a:extLst>
          </p:cNvPr>
          <p:cNvSpPr>
            <a:spLocks noGrp="1"/>
          </p:cNvSpPr>
          <p:nvPr>
            <p:ph type="sldNum" sz="quarter" idx="12"/>
          </p:nvPr>
        </p:nvSpPr>
        <p:spPr/>
        <p:txBody>
          <a:bodyPr/>
          <a:lstStyle/>
          <a:p>
            <a:fld id="{95D10F2E-2536-4355-9232-8FA25989555F}" type="slidenum">
              <a:rPr lang="en-US" altLang="zh-CN" smtClean="0"/>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32325FD-F297-44DA-872F-BFB5D1831E10}"/>
              </a:ext>
            </a:extLst>
          </p:cNvPr>
          <p:cNvSpPr>
            <a:spLocks noGrp="1" noChangeArrowheads="1"/>
          </p:cNvSpPr>
          <p:nvPr>
            <p:ph type="title"/>
          </p:nvPr>
        </p:nvSpPr>
        <p:spPr>
          <a:xfrm>
            <a:off x="179512" y="260648"/>
            <a:ext cx="8784976" cy="1143000"/>
          </a:xfrm>
        </p:spPr>
        <p:txBody>
          <a:bodyPr/>
          <a:lstStyle/>
          <a:p>
            <a:pPr eaLnBrk="1" hangingPunct="1"/>
            <a:r>
              <a:rPr lang="en-US" altLang="zh-CN" sz="4000" b="1" dirty="0"/>
              <a:t>Generalized Unions &amp; Intersections</a:t>
            </a:r>
            <a:endParaRPr lang="en-US" altLang="zh-CN" b="1" dirty="0"/>
          </a:p>
        </p:txBody>
      </p:sp>
      <p:sp>
        <p:nvSpPr>
          <p:cNvPr id="96259" name="Rectangle 3">
            <a:extLst>
              <a:ext uri="{FF2B5EF4-FFF2-40B4-BE49-F238E27FC236}">
                <a16:creationId xmlns:a16="http://schemas.microsoft.com/office/drawing/2014/main" id="{72EA78CC-043F-455B-BDF1-D6FCD0261A5D}"/>
              </a:ext>
            </a:extLst>
          </p:cNvPr>
          <p:cNvSpPr>
            <a:spLocks noGrp="1" noChangeArrowheads="1"/>
          </p:cNvSpPr>
          <p:nvPr>
            <p:ph type="body" idx="1"/>
          </p:nvPr>
        </p:nvSpPr>
        <p:spPr/>
        <p:txBody>
          <a:bodyPr/>
          <a:lstStyle/>
          <a:p>
            <a:pPr eaLnBrk="1" hangingPunct="1"/>
            <a:r>
              <a:rPr lang="en-US" altLang="zh-CN" dirty="0"/>
              <a:t>Since union &amp; intersection are commutative and associative, we can extend them from operating on </a:t>
            </a:r>
            <a:r>
              <a:rPr lang="en-US" altLang="zh-CN" i="1" dirty="0"/>
              <a:t>ordered pairs</a:t>
            </a:r>
            <a:r>
              <a:rPr lang="en-US" altLang="zh-CN" dirty="0"/>
              <a:t> of sets (</a:t>
            </a:r>
            <a:r>
              <a:rPr lang="en-US" altLang="zh-CN" i="1" dirty="0"/>
              <a:t>A</a:t>
            </a:r>
            <a:r>
              <a:rPr lang="en-US" altLang="zh-CN" dirty="0"/>
              <a:t>,</a:t>
            </a:r>
            <a:r>
              <a:rPr lang="en-US" altLang="zh-CN" i="1" dirty="0"/>
              <a:t>B</a:t>
            </a:r>
            <a:r>
              <a:rPr lang="en-US" altLang="zh-CN" dirty="0"/>
              <a:t>) to operating on sequences of sets (</a:t>
            </a:r>
            <a:r>
              <a:rPr lang="en-US" altLang="zh-CN" i="1" dirty="0"/>
              <a:t>A</a:t>
            </a:r>
            <a:r>
              <a:rPr lang="en-US" altLang="zh-CN" baseline="-25000" dirty="0"/>
              <a:t>1</a:t>
            </a:r>
            <a:r>
              <a:rPr lang="en-US" altLang="zh-CN" dirty="0"/>
              <a:t>,</a:t>
            </a:r>
            <a:r>
              <a:rPr lang="en-US" altLang="zh-CN" dirty="0">
                <a:latin typeface="Times New Roman" panose="02020603050405020304" pitchFamily="18" charset="0"/>
              </a:rPr>
              <a:t>…</a:t>
            </a:r>
            <a:r>
              <a:rPr lang="en-US" altLang="zh-CN" dirty="0"/>
              <a:t>,</a:t>
            </a:r>
            <a:r>
              <a:rPr lang="en-US" altLang="zh-CN" i="1" dirty="0"/>
              <a:t>A</a:t>
            </a:r>
            <a:r>
              <a:rPr lang="en-US" altLang="zh-CN" i="1" baseline="-25000" dirty="0"/>
              <a:t>n</a:t>
            </a:r>
            <a:r>
              <a:rPr lang="en-US" altLang="zh-CN" dirty="0"/>
              <a:t>), or even on unordered </a:t>
            </a:r>
            <a:r>
              <a:rPr lang="en-US" altLang="zh-CN" i="1" dirty="0"/>
              <a:t>sets</a:t>
            </a:r>
            <a:r>
              <a:rPr lang="en-US" altLang="zh-CN" dirty="0"/>
              <a:t> of sets,</a:t>
            </a:r>
            <a:br>
              <a:rPr lang="en-US" altLang="zh-CN" dirty="0"/>
            </a:br>
            <a:r>
              <a:rPr lang="en-US" altLang="zh-CN" i="1" dirty="0"/>
              <a:t>X</a:t>
            </a:r>
            <a:r>
              <a:rPr lang="en-US" altLang="zh-CN" dirty="0"/>
              <a:t>={</a:t>
            </a:r>
            <a:r>
              <a:rPr lang="en-US" altLang="zh-CN" i="1" dirty="0"/>
              <a:t>A | P</a:t>
            </a:r>
            <a:r>
              <a:rPr lang="en-US" altLang="zh-CN" dirty="0"/>
              <a:t>(</a:t>
            </a:r>
            <a:r>
              <a:rPr lang="en-US" altLang="zh-CN" i="1" dirty="0"/>
              <a:t>A</a:t>
            </a:r>
            <a:r>
              <a:rPr lang="en-US" altLang="zh-CN" dirty="0"/>
              <a:t>)}.</a:t>
            </a:r>
          </a:p>
        </p:txBody>
      </p:sp>
      <p:sp>
        <p:nvSpPr>
          <p:cNvPr id="2" name="灯片编号占位符 1">
            <a:extLst>
              <a:ext uri="{FF2B5EF4-FFF2-40B4-BE49-F238E27FC236}">
                <a16:creationId xmlns:a16="http://schemas.microsoft.com/office/drawing/2014/main" id="{AE6852AA-20E4-4D49-9963-E6DC0A6FE906}"/>
              </a:ext>
            </a:extLst>
          </p:cNvPr>
          <p:cNvSpPr>
            <a:spLocks noGrp="1"/>
          </p:cNvSpPr>
          <p:nvPr>
            <p:ph type="sldNum" sz="quarter" idx="12"/>
          </p:nvPr>
        </p:nvSpPr>
        <p:spPr/>
        <p:txBody>
          <a:bodyPr/>
          <a:lstStyle/>
          <a:p>
            <a:fld id="{95D10F2E-2536-4355-9232-8FA25989555F}" type="slidenum">
              <a:rPr lang="en-US" altLang="zh-CN" smtClean="0"/>
              <a:pPr/>
              <a:t>45</a:t>
            </a:fld>
            <a:endParaRPr lang="en-US" altLang="zh-CN"/>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66BE94A-2A9E-4388-88AA-C690BC6BA5D7}"/>
              </a:ext>
            </a:extLst>
          </p:cNvPr>
          <p:cNvSpPr>
            <a:spLocks noGrp="1" noChangeArrowheads="1"/>
          </p:cNvSpPr>
          <p:nvPr>
            <p:ph type="title"/>
          </p:nvPr>
        </p:nvSpPr>
        <p:spPr/>
        <p:txBody>
          <a:bodyPr/>
          <a:lstStyle/>
          <a:p>
            <a:pPr eaLnBrk="1" hangingPunct="1"/>
            <a:r>
              <a:rPr lang="en-US" altLang="zh-CN" b="1" dirty="0"/>
              <a:t>Generalized Union</a:t>
            </a:r>
          </a:p>
        </p:txBody>
      </p:sp>
      <p:sp>
        <p:nvSpPr>
          <p:cNvPr id="98307" name="Rectangle 3">
            <a:extLst>
              <a:ext uri="{FF2B5EF4-FFF2-40B4-BE49-F238E27FC236}">
                <a16:creationId xmlns:a16="http://schemas.microsoft.com/office/drawing/2014/main" id="{D55E99EE-0FFD-4C85-B1CB-018C2C201294}"/>
              </a:ext>
            </a:extLst>
          </p:cNvPr>
          <p:cNvSpPr>
            <a:spLocks noGrp="1" noChangeArrowheads="1"/>
          </p:cNvSpPr>
          <p:nvPr>
            <p:ph type="body" idx="1"/>
          </p:nvPr>
        </p:nvSpPr>
        <p:spPr/>
        <p:txBody>
          <a:bodyPr/>
          <a:lstStyle/>
          <a:p>
            <a:pPr eaLnBrk="1" hangingPunct="1">
              <a:lnSpc>
                <a:spcPct val="150000"/>
              </a:lnSpc>
            </a:pPr>
            <a:r>
              <a:rPr lang="en-US" altLang="zh-CN" dirty="0"/>
              <a:t>Binary union operator: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B</a:t>
            </a:r>
            <a:endParaRPr lang="en-US" altLang="zh-CN" dirty="0">
              <a:sym typeface="Symbol" panose="05050102010706020507" pitchFamily="18" charset="2"/>
            </a:endParaRPr>
          </a:p>
          <a:p>
            <a:pPr eaLnBrk="1" hangingPunct="1">
              <a:lnSpc>
                <a:spcPct val="150000"/>
              </a:lnSpc>
            </a:pPr>
            <a:r>
              <a:rPr lang="en-US" altLang="zh-CN" i="1" dirty="0">
                <a:sym typeface="Symbol" panose="05050102010706020507" pitchFamily="18" charset="2"/>
              </a:rPr>
              <a:t>n</a:t>
            </a:r>
            <a:r>
              <a:rPr lang="en-US" altLang="zh-CN" dirty="0">
                <a:sym typeface="Symbol" panose="05050102010706020507" pitchFamily="18" charset="2"/>
              </a:rPr>
              <a:t>-</a:t>
            </a:r>
            <a:r>
              <a:rPr lang="en-US" altLang="zh-CN" dirty="0" err="1">
                <a:sym typeface="Symbol" panose="05050102010706020507" pitchFamily="18" charset="2"/>
              </a:rPr>
              <a:t>ary</a:t>
            </a:r>
            <a:r>
              <a:rPr lang="en-US" altLang="zh-CN" dirty="0">
                <a:sym typeface="Symbol" panose="05050102010706020507" pitchFamily="18" charset="2"/>
              </a:rPr>
              <a:t> union:</a:t>
            </a:r>
            <a:br>
              <a:rPr lang="en-US" altLang="zh-CN" dirty="0">
                <a:sym typeface="Symbol" panose="05050102010706020507" pitchFamily="18" charset="2"/>
              </a:rPr>
            </a:b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2</a:t>
            </a:r>
            <a:r>
              <a:rPr lang="en-US" altLang="zh-CN" dirty="0">
                <a:solidFill>
                  <a:srgbClr val="FF0000"/>
                </a:solidFill>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i="1" baseline="-25000"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 :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1</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2</a:t>
            </a:r>
            <a:r>
              <a:rPr lang="en-US" altLang="zh-CN" dirty="0">
                <a:solidFill>
                  <a:srgbClr val="FF0000"/>
                </a:solidFill>
                <a:sym typeface="Symbol" panose="05050102010706020507" pitchFamily="18" charset="2"/>
              </a:rPr>
              <a:t>)</a:t>
            </a:r>
            <a:r>
              <a:rPr lang="en-US" altLang="zh-CN" baseline="-25000" dirty="0">
                <a:solidFill>
                  <a:srgbClr val="FF0000"/>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i="1" baseline="-25000"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(grouping &amp; order is irrelevant)</a:t>
            </a:r>
          </a:p>
          <a:p>
            <a:pPr eaLnBrk="1" hangingPunct="1">
              <a:lnSpc>
                <a:spcPct val="150000"/>
              </a:lnSpc>
            </a:pP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Big U</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notation:</a:t>
            </a:r>
            <a:br>
              <a:rPr lang="en-US" altLang="zh-CN" dirty="0">
                <a:sym typeface="Symbol" panose="05050102010706020507" pitchFamily="18" charset="2"/>
              </a:rPr>
            </a:br>
            <a:endParaRPr lang="en-US" altLang="zh-CN" dirty="0">
              <a:sym typeface="Symbol" panose="05050102010706020507" pitchFamily="18" charset="2"/>
            </a:endParaRPr>
          </a:p>
        </p:txBody>
      </p:sp>
      <mc:AlternateContent xmlns:mc="http://schemas.openxmlformats.org/markup-compatibility/2006" xmlns:a14="http://schemas.microsoft.com/office/drawing/2010/main">
        <mc:Choice Requires="a14">
          <p:sp>
            <p:nvSpPr>
              <p:cNvPr id="98308" name="Object 4">
                <a:extLst>
                  <a:ext uri="{FF2B5EF4-FFF2-40B4-BE49-F238E27FC236}">
                    <a16:creationId xmlns:a16="http://schemas.microsoft.com/office/drawing/2014/main" id="{36547C87-8421-4D9F-A90A-80CF4BFEDCDB}"/>
                  </a:ext>
                </a:extLst>
              </p:cNvPr>
              <p:cNvSpPr txBox="1"/>
              <p:nvPr/>
            </p:nvSpPr>
            <p:spPr bwMode="auto">
              <a:xfrm>
                <a:off x="4572000" y="4725144"/>
                <a:ext cx="1224136" cy="11747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𝐴</m:t>
                              </m:r>
                            </m:e>
                            <m:sub>
                              <m:r>
                                <a:rPr lang="zh-CN" altLang="en-US" sz="2400"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98308" name="Object 4">
                <a:extLst>
                  <a:ext uri="{FF2B5EF4-FFF2-40B4-BE49-F238E27FC236}">
                    <a16:creationId xmlns:a16="http://schemas.microsoft.com/office/drawing/2014/main" id="{36547C87-8421-4D9F-A90A-80CF4BFEDCDB}"/>
                  </a:ext>
                </a:extLst>
              </p:cNvPr>
              <p:cNvSpPr txBox="1">
                <a:spLocks noRot="1" noChangeAspect="1" noMove="1" noResize="1" noEditPoints="1" noAdjustHandles="1" noChangeArrowheads="1" noChangeShapeType="1" noTextEdit="1"/>
              </p:cNvSpPr>
              <p:nvPr/>
            </p:nvSpPr>
            <p:spPr bwMode="auto">
              <a:xfrm>
                <a:off x="4572000" y="4725144"/>
                <a:ext cx="1224136" cy="117475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91C9C860-D0AE-4268-BEEB-C4051A3415E6}"/>
              </a:ext>
            </a:extLst>
          </p:cNvPr>
          <p:cNvSpPr>
            <a:spLocks noGrp="1"/>
          </p:cNvSpPr>
          <p:nvPr>
            <p:ph type="sldNum" sz="quarter" idx="12"/>
          </p:nvPr>
        </p:nvSpPr>
        <p:spPr/>
        <p:txBody>
          <a:bodyPr/>
          <a:lstStyle/>
          <a:p>
            <a:fld id="{95D10F2E-2536-4355-9232-8FA25989555F}" type="slidenum">
              <a:rPr lang="en-US" altLang="zh-CN" smtClean="0"/>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3AC6F5F-3B24-490F-AA51-D9BE27DD98C9}"/>
              </a:ext>
            </a:extLst>
          </p:cNvPr>
          <p:cNvSpPr>
            <a:spLocks noGrp="1" noChangeArrowheads="1"/>
          </p:cNvSpPr>
          <p:nvPr>
            <p:ph type="title"/>
          </p:nvPr>
        </p:nvSpPr>
        <p:spPr/>
        <p:txBody>
          <a:bodyPr/>
          <a:lstStyle/>
          <a:p>
            <a:pPr eaLnBrk="1" hangingPunct="1"/>
            <a:r>
              <a:rPr lang="en-US" altLang="zh-CN" b="1" dirty="0"/>
              <a:t>Generalized Intersection</a:t>
            </a:r>
          </a:p>
        </p:txBody>
      </p:sp>
      <p:sp>
        <p:nvSpPr>
          <p:cNvPr id="100355" name="Rectangle 3">
            <a:extLst>
              <a:ext uri="{FF2B5EF4-FFF2-40B4-BE49-F238E27FC236}">
                <a16:creationId xmlns:a16="http://schemas.microsoft.com/office/drawing/2014/main" id="{56C5F81C-B089-4C67-B991-7CCA4E35674D}"/>
              </a:ext>
            </a:extLst>
          </p:cNvPr>
          <p:cNvSpPr>
            <a:spLocks noGrp="1" noChangeArrowheads="1"/>
          </p:cNvSpPr>
          <p:nvPr>
            <p:ph type="body" idx="1"/>
          </p:nvPr>
        </p:nvSpPr>
        <p:spPr/>
        <p:txBody>
          <a:bodyPr/>
          <a:lstStyle/>
          <a:p>
            <a:pPr eaLnBrk="1" hangingPunct="1">
              <a:lnSpc>
                <a:spcPct val="150000"/>
              </a:lnSpc>
            </a:pPr>
            <a:r>
              <a:rPr lang="en-US" altLang="zh-CN" dirty="0"/>
              <a:t>Binary intersection operator: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B</a:t>
            </a:r>
            <a:endParaRPr lang="en-US" altLang="zh-CN" dirty="0">
              <a:sym typeface="Symbol" panose="05050102010706020507" pitchFamily="18" charset="2"/>
            </a:endParaRPr>
          </a:p>
          <a:p>
            <a:pPr eaLnBrk="1" hangingPunct="1">
              <a:lnSpc>
                <a:spcPct val="150000"/>
              </a:lnSpc>
            </a:pPr>
            <a:r>
              <a:rPr lang="en-US" altLang="zh-CN" i="1" dirty="0">
                <a:sym typeface="Symbol" panose="05050102010706020507" pitchFamily="18" charset="2"/>
              </a:rPr>
              <a:t>n</a:t>
            </a:r>
            <a:r>
              <a:rPr lang="en-US" altLang="zh-CN" dirty="0">
                <a:sym typeface="Symbol" panose="05050102010706020507" pitchFamily="18" charset="2"/>
              </a:rPr>
              <a:t>-</a:t>
            </a:r>
            <a:r>
              <a:rPr lang="en-US" altLang="zh-CN" dirty="0" err="1">
                <a:sym typeface="Symbol" panose="05050102010706020507" pitchFamily="18" charset="2"/>
              </a:rPr>
              <a:t>ary</a:t>
            </a:r>
            <a:r>
              <a:rPr lang="en-US" altLang="zh-CN" dirty="0">
                <a:sym typeface="Symbol" panose="05050102010706020507" pitchFamily="18" charset="2"/>
              </a:rPr>
              <a:t> intersection:</a:t>
            </a:r>
            <a:br>
              <a:rPr lang="en-US" altLang="zh-CN" dirty="0">
                <a:sym typeface="Symbol" panose="05050102010706020507" pitchFamily="18" charset="2"/>
              </a:rPr>
            </a:b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(grouping &amp; order is irrelevant)</a:t>
            </a:r>
          </a:p>
          <a:p>
            <a:pPr eaLnBrk="1" hangingPunct="1">
              <a:lnSpc>
                <a:spcPct val="150000"/>
              </a:lnSpc>
            </a:pP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Big Arch</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notation:</a:t>
            </a:r>
            <a:br>
              <a:rPr lang="en-US" altLang="zh-CN" dirty="0">
                <a:sym typeface="Symbol" panose="05050102010706020507" pitchFamily="18" charset="2"/>
              </a:rPr>
            </a:br>
            <a:endParaRPr lang="en-US" altLang="zh-CN" dirty="0">
              <a:sym typeface="Symbol" panose="05050102010706020507" pitchFamily="18" charset="2"/>
            </a:endParaRPr>
          </a:p>
        </p:txBody>
      </p:sp>
      <mc:AlternateContent xmlns:mc="http://schemas.openxmlformats.org/markup-compatibility/2006" xmlns:a14="http://schemas.microsoft.com/office/drawing/2010/main">
        <mc:Choice Requires="a14">
          <p:sp>
            <p:nvSpPr>
              <p:cNvPr id="100356" name="Object 4">
                <a:extLst>
                  <a:ext uri="{FF2B5EF4-FFF2-40B4-BE49-F238E27FC236}">
                    <a16:creationId xmlns:a16="http://schemas.microsoft.com/office/drawing/2014/main" id="{1294753B-D173-4610-804D-985450F1059A}"/>
                  </a:ext>
                </a:extLst>
              </p:cNvPr>
              <p:cNvSpPr txBox="1"/>
              <p:nvPr/>
            </p:nvSpPr>
            <p:spPr bwMode="auto">
              <a:xfrm>
                <a:off x="4932040" y="4725144"/>
                <a:ext cx="931862" cy="11747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𝐴</m:t>
                              </m:r>
                            </m:e>
                            <m:sub>
                              <m:r>
                                <a:rPr lang="zh-CN" altLang="en-US" sz="2400"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00356" name="Object 4">
                <a:extLst>
                  <a:ext uri="{FF2B5EF4-FFF2-40B4-BE49-F238E27FC236}">
                    <a16:creationId xmlns:a16="http://schemas.microsoft.com/office/drawing/2014/main" id="{1294753B-D173-4610-804D-985450F1059A}"/>
                  </a:ext>
                </a:extLst>
              </p:cNvPr>
              <p:cNvSpPr txBox="1">
                <a:spLocks noRot="1" noChangeAspect="1" noMove="1" noResize="1" noEditPoints="1" noAdjustHandles="1" noChangeArrowheads="1" noChangeShapeType="1" noTextEdit="1"/>
              </p:cNvSpPr>
              <p:nvPr/>
            </p:nvSpPr>
            <p:spPr bwMode="auto">
              <a:xfrm>
                <a:off x="4932040" y="4725144"/>
                <a:ext cx="931862" cy="117475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48443134-9E1B-4CD3-9E8A-151BE7BF4ACD}"/>
              </a:ext>
            </a:extLst>
          </p:cNvPr>
          <p:cNvSpPr>
            <a:spLocks noGrp="1"/>
          </p:cNvSpPr>
          <p:nvPr>
            <p:ph type="sldNum" sz="quarter" idx="12"/>
          </p:nvPr>
        </p:nvSpPr>
        <p:spPr/>
        <p:txBody>
          <a:bodyPr/>
          <a:lstStyle/>
          <a:p>
            <a:fld id="{95D10F2E-2536-4355-9232-8FA25989555F}" type="slidenum">
              <a:rPr lang="en-US" altLang="zh-CN" smtClean="0"/>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7A32E06-FFA5-46B7-A10D-8ADE5C206521}"/>
              </a:ext>
            </a:extLst>
          </p:cNvPr>
          <p:cNvSpPr>
            <a:spLocks noGrp="1" noChangeArrowheads="1"/>
          </p:cNvSpPr>
          <p:nvPr>
            <p:ph type="title"/>
          </p:nvPr>
        </p:nvSpPr>
        <p:spPr/>
        <p:txBody>
          <a:bodyPr/>
          <a:lstStyle/>
          <a:p>
            <a:pPr eaLnBrk="1" hangingPunct="1"/>
            <a:r>
              <a:rPr lang="en-US" altLang="zh-CN" b="1" dirty="0"/>
              <a:t>Representations</a:t>
            </a:r>
          </a:p>
        </p:txBody>
      </p:sp>
      <p:sp>
        <p:nvSpPr>
          <p:cNvPr id="102403" name="Rectangle 3">
            <a:extLst>
              <a:ext uri="{FF2B5EF4-FFF2-40B4-BE49-F238E27FC236}">
                <a16:creationId xmlns:a16="http://schemas.microsoft.com/office/drawing/2014/main" id="{8FC2A715-1CF7-468D-8DBB-91DFB3708763}"/>
              </a:ext>
            </a:extLst>
          </p:cNvPr>
          <p:cNvSpPr>
            <a:spLocks noGrp="1" noChangeArrowheads="1"/>
          </p:cNvSpPr>
          <p:nvPr>
            <p:ph type="body" idx="1"/>
          </p:nvPr>
        </p:nvSpPr>
        <p:spPr/>
        <p:txBody>
          <a:bodyPr/>
          <a:lstStyle/>
          <a:p>
            <a:pPr eaLnBrk="1" hangingPunct="1">
              <a:lnSpc>
                <a:spcPct val="90000"/>
              </a:lnSpc>
            </a:pPr>
            <a:r>
              <a:rPr lang="en-US" altLang="zh-CN"/>
              <a:t>A frequent theme of this course will be methods of </a:t>
            </a:r>
            <a:r>
              <a:rPr lang="en-US" altLang="zh-CN" i="1"/>
              <a:t>representing</a:t>
            </a:r>
            <a:r>
              <a:rPr lang="en-US" altLang="zh-CN"/>
              <a:t> one discrete structure using another discrete structure of a different type.  </a:t>
            </a:r>
          </a:p>
          <a:p>
            <a:pPr eaLnBrk="1" hangingPunct="1">
              <a:lnSpc>
                <a:spcPct val="90000"/>
              </a:lnSpc>
            </a:pPr>
            <a:r>
              <a:rPr lang="en-US" altLang="zh-CN" i="1"/>
              <a:t>E.g.</a:t>
            </a:r>
            <a:r>
              <a:rPr lang="en-US" altLang="zh-CN"/>
              <a:t>, one can represent natural numbers as</a:t>
            </a:r>
          </a:p>
          <a:p>
            <a:pPr lvl="1" eaLnBrk="1" hangingPunct="1">
              <a:lnSpc>
                <a:spcPct val="90000"/>
              </a:lnSpc>
            </a:pPr>
            <a:r>
              <a:rPr lang="en-US" altLang="zh-CN"/>
              <a:t>Sets: </a:t>
            </a:r>
            <a:r>
              <a:rPr lang="en-US" altLang="zh-CN" b="1"/>
              <a:t>0</a:t>
            </a:r>
            <a:r>
              <a:rPr lang="en-US" altLang="zh-CN"/>
              <a:t>:</a:t>
            </a:r>
            <a:r>
              <a:rPr lang="en-US" altLang="zh-CN">
                <a:sym typeface="Symbol" panose="05050102010706020507" pitchFamily="18" charset="2"/>
              </a:rPr>
              <a:t>, </a:t>
            </a:r>
            <a:r>
              <a:rPr lang="en-US" altLang="zh-CN" b="1">
                <a:sym typeface="Symbol" panose="05050102010706020507" pitchFamily="18" charset="2"/>
              </a:rPr>
              <a:t>1</a:t>
            </a:r>
            <a:r>
              <a:rPr lang="en-US" altLang="zh-CN"/>
              <a:t>:</a:t>
            </a:r>
            <a:r>
              <a:rPr lang="en-US" altLang="zh-CN">
                <a:sym typeface="Symbol" panose="05050102010706020507" pitchFamily="18" charset="2"/>
              </a:rPr>
              <a:t>{</a:t>
            </a:r>
            <a:r>
              <a:rPr lang="en-US" altLang="zh-CN" b="1">
                <a:sym typeface="Symbol" panose="05050102010706020507" pitchFamily="18" charset="2"/>
              </a:rPr>
              <a:t>0</a:t>
            </a:r>
            <a:r>
              <a:rPr lang="en-US" altLang="zh-CN">
                <a:sym typeface="Symbol" panose="05050102010706020507" pitchFamily="18" charset="2"/>
              </a:rPr>
              <a:t>}, </a:t>
            </a:r>
            <a:r>
              <a:rPr lang="en-US" altLang="zh-CN" b="1">
                <a:sym typeface="Symbol" panose="05050102010706020507" pitchFamily="18" charset="2"/>
              </a:rPr>
              <a:t>2</a:t>
            </a:r>
            <a:r>
              <a:rPr lang="en-US" altLang="zh-CN"/>
              <a:t>:</a:t>
            </a:r>
            <a:r>
              <a:rPr lang="en-US" altLang="zh-CN">
                <a:sym typeface="Symbol" panose="05050102010706020507" pitchFamily="18" charset="2"/>
              </a:rPr>
              <a:t>{</a:t>
            </a:r>
            <a:r>
              <a:rPr lang="en-US" altLang="zh-CN" b="1">
                <a:sym typeface="Symbol" panose="05050102010706020507" pitchFamily="18" charset="2"/>
              </a:rPr>
              <a:t>0</a:t>
            </a:r>
            <a:r>
              <a:rPr lang="en-US" altLang="zh-CN">
                <a:sym typeface="Symbol" panose="05050102010706020507" pitchFamily="18" charset="2"/>
              </a:rPr>
              <a:t>,</a:t>
            </a:r>
            <a:r>
              <a:rPr lang="en-US" altLang="zh-CN" b="1">
                <a:sym typeface="Symbol" panose="05050102010706020507" pitchFamily="18" charset="2"/>
              </a:rPr>
              <a:t>1</a:t>
            </a:r>
            <a:r>
              <a:rPr lang="en-US" altLang="zh-CN">
                <a:sym typeface="Symbol" panose="05050102010706020507" pitchFamily="18" charset="2"/>
              </a:rPr>
              <a:t>}, </a:t>
            </a:r>
            <a:r>
              <a:rPr lang="en-US" altLang="zh-CN" b="1">
                <a:sym typeface="Symbol" panose="05050102010706020507" pitchFamily="18" charset="2"/>
              </a:rPr>
              <a:t>3</a:t>
            </a:r>
            <a:r>
              <a:rPr lang="en-US" altLang="zh-CN"/>
              <a:t>:</a:t>
            </a:r>
            <a:r>
              <a:rPr lang="en-US" altLang="zh-CN">
                <a:sym typeface="Symbol" panose="05050102010706020507" pitchFamily="18" charset="2"/>
              </a:rPr>
              <a:t>{</a:t>
            </a:r>
            <a:r>
              <a:rPr lang="en-US" altLang="zh-CN" b="1">
                <a:sym typeface="Symbol" panose="05050102010706020507" pitchFamily="18" charset="2"/>
              </a:rPr>
              <a:t>0</a:t>
            </a:r>
            <a:r>
              <a:rPr lang="en-US" altLang="zh-CN">
                <a:sym typeface="Symbol" panose="05050102010706020507" pitchFamily="18" charset="2"/>
              </a:rPr>
              <a:t>,</a:t>
            </a:r>
            <a:r>
              <a:rPr lang="en-US" altLang="zh-CN" b="1">
                <a:sym typeface="Symbol" panose="05050102010706020507" pitchFamily="18" charset="2"/>
              </a:rPr>
              <a:t>1</a:t>
            </a:r>
            <a:r>
              <a:rPr lang="en-US" altLang="zh-CN">
                <a:sym typeface="Symbol" panose="05050102010706020507" pitchFamily="18" charset="2"/>
              </a:rPr>
              <a:t>,</a:t>
            </a:r>
            <a:r>
              <a:rPr lang="en-US" altLang="zh-CN" b="1">
                <a:sym typeface="Symbol" panose="05050102010706020507" pitchFamily="18" charset="2"/>
              </a:rPr>
              <a:t>2</a:t>
            </a:r>
            <a:r>
              <a:rPr lang="en-US" altLang="zh-CN">
                <a:sym typeface="Symbol" panose="05050102010706020507" pitchFamily="18" charset="2"/>
              </a:rPr>
              <a:t>}, </a:t>
            </a:r>
            <a:r>
              <a:rPr lang="en-US" altLang="zh-CN">
                <a:latin typeface="Times New Roman" panose="02020603050405020304" pitchFamily="18" charset="0"/>
                <a:sym typeface="Symbol" panose="05050102010706020507" pitchFamily="18" charset="2"/>
              </a:rPr>
              <a:t>…</a:t>
            </a:r>
            <a:endParaRPr lang="en-US" altLang="zh-CN">
              <a:sym typeface="Symbol" panose="05050102010706020507" pitchFamily="18" charset="2"/>
            </a:endParaRPr>
          </a:p>
          <a:p>
            <a:pPr lvl="1" eaLnBrk="1" hangingPunct="1">
              <a:lnSpc>
                <a:spcPct val="90000"/>
              </a:lnSpc>
            </a:pPr>
            <a:r>
              <a:rPr lang="en-US" altLang="zh-CN">
                <a:sym typeface="Symbol" panose="05050102010706020507" pitchFamily="18" charset="2"/>
              </a:rPr>
              <a:t>Bit strings: </a:t>
            </a:r>
            <a:br>
              <a:rPr lang="en-US" altLang="zh-CN">
                <a:sym typeface="Symbol" panose="05050102010706020507" pitchFamily="18" charset="2"/>
              </a:rPr>
            </a:br>
            <a:r>
              <a:rPr lang="en-US" altLang="zh-CN" b="1">
                <a:sym typeface="Symbol" panose="05050102010706020507" pitchFamily="18" charset="2"/>
              </a:rPr>
              <a:t>0</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0</a:t>
            </a:r>
            <a:r>
              <a:rPr lang="en-US" altLang="zh-CN">
                <a:sym typeface="Symbol" panose="05050102010706020507" pitchFamily="18" charset="2"/>
              </a:rPr>
              <a:t>, </a:t>
            </a:r>
            <a:r>
              <a:rPr lang="en-US" altLang="zh-CN" b="1">
                <a:sym typeface="Symbol" panose="05050102010706020507" pitchFamily="18" charset="2"/>
              </a:rPr>
              <a:t>1</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1</a:t>
            </a:r>
            <a:r>
              <a:rPr lang="en-US" altLang="zh-CN">
                <a:sym typeface="Symbol" panose="05050102010706020507" pitchFamily="18" charset="2"/>
              </a:rPr>
              <a:t>, </a:t>
            </a:r>
            <a:r>
              <a:rPr lang="en-US" altLang="zh-CN" b="1">
                <a:sym typeface="Symbol" panose="05050102010706020507" pitchFamily="18" charset="2"/>
              </a:rPr>
              <a:t>2</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10</a:t>
            </a:r>
            <a:r>
              <a:rPr lang="en-US" altLang="zh-CN">
                <a:sym typeface="Symbol" panose="05050102010706020507" pitchFamily="18" charset="2"/>
              </a:rPr>
              <a:t>, </a:t>
            </a:r>
            <a:r>
              <a:rPr lang="en-US" altLang="zh-CN" b="1">
                <a:sym typeface="Symbol" panose="05050102010706020507" pitchFamily="18" charset="2"/>
              </a:rPr>
              <a:t>3</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11</a:t>
            </a:r>
            <a:r>
              <a:rPr lang="en-US" altLang="zh-CN">
                <a:sym typeface="Symbol" panose="05050102010706020507" pitchFamily="18" charset="2"/>
              </a:rPr>
              <a:t>, </a:t>
            </a:r>
            <a:r>
              <a:rPr lang="en-US" altLang="zh-CN" b="1">
                <a:sym typeface="Symbol" panose="05050102010706020507" pitchFamily="18" charset="2"/>
              </a:rPr>
              <a:t>4</a:t>
            </a:r>
            <a:r>
              <a:rPr lang="en-US" altLang="zh-CN"/>
              <a:t>:</a:t>
            </a:r>
            <a:r>
              <a:rPr lang="en-US" altLang="zh-CN">
                <a:sym typeface="Symbol" panose="05050102010706020507" pitchFamily="18" charset="2"/>
              </a:rPr>
              <a:t></a:t>
            </a:r>
            <a:r>
              <a:rPr lang="en-US" altLang="zh-CN">
                <a:latin typeface="Courier New" panose="02070309020205020404" pitchFamily="49" charset="0"/>
                <a:sym typeface="Symbol" panose="05050102010706020507" pitchFamily="18" charset="2"/>
              </a:rPr>
              <a:t>100</a:t>
            </a:r>
            <a:r>
              <a:rPr lang="en-US" altLang="zh-CN">
                <a:sym typeface="Symbol" panose="05050102010706020507" pitchFamily="18" charset="2"/>
              </a:rPr>
              <a:t>, </a:t>
            </a:r>
            <a:r>
              <a:rPr lang="en-US" altLang="zh-CN">
                <a:latin typeface="Times New Roman" panose="02020603050405020304" pitchFamily="18" charset="0"/>
                <a:sym typeface="Symbol" panose="05050102010706020507" pitchFamily="18" charset="2"/>
              </a:rPr>
              <a:t>…</a:t>
            </a:r>
            <a:endParaRPr lang="en-US" altLang="zh-CN">
              <a:sym typeface="Symbol" panose="05050102010706020507" pitchFamily="18" charset="2"/>
            </a:endParaRPr>
          </a:p>
        </p:txBody>
      </p:sp>
      <p:sp>
        <p:nvSpPr>
          <p:cNvPr id="2" name="灯片编号占位符 1">
            <a:extLst>
              <a:ext uri="{FF2B5EF4-FFF2-40B4-BE49-F238E27FC236}">
                <a16:creationId xmlns:a16="http://schemas.microsoft.com/office/drawing/2014/main" id="{1261C041-89AE-4B04-97AF-AF797B9A6FC8}"/>
              </a:ext>
            </a:extLst>
          </p:cNvPr>
          <p:cNvSpPr>
            <a:spLocks noGrp="1"/>
          </p:cNvSpPr>
          <p:nvPr>
            <p:ph type="sldNum" sz="quarter" idx="12"/>
          </p:nvPr>
        </p:nvSpPr>
        <p:spPr/>
        <p:txBody>
          <a:bodyPr/>
          <a:lstStyle/>
          <a:p>
            <a:fld id="{95D10F2E-2536-4355-9232-8FA25989555F}" type="slidenum">
              <a:rPr lang="en-US" altLang="zh-CN" smtClean="0"/>
              <a:pPr/>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7203E3A-0184-479C-8880-4B431A187BFF}"/>
              </a:ext>
            </a:extLst>
          </p:cNvPr>
          <p:cNvSpPr>
            <a:spLocks noGrp="1" noChangeArrowheads="1"/>
          </p:cNvSpPr>
          <p:nvPr>
            <p:ph type="title"/>
          </p:nvPr>
        </p:nvSpPr>
        <p:spPr>
          <a:xfrm>
            <a:off x="280120" y="260648"/>
            <a:ext cx="8579296" cy="1143000"/>
          </a:xfrm>
        </p:spPr>
        <p:txBody>
          <a:bodyPr/>
          <a:lstStyle/>
          <a:p>
            <a:pPr eaLnBrk="1" hangingPunct="1"/>
            <a:r>
              <a:rPr lang="en-US" altLang="zh-CN" sz="4000" b="1" dirty="0"/>
              <a:t>Representing Sets with Bit Strings</a:t>
            </a:r>
            <a:endParaRPr lang="en-US" altLang="zh-CN" b="1" dirty="0"/>
          </a:p>
        </p:txBody>
      </p:sp>
      <p:sp>
        <p:nvSpPr>
          <p:cNvPr id="104451" name="Rectangle 3">
            <a:extLst>
              <a:ext uri="{FF2B5EF4-FFF2-40B4-BE49-F238E27FC236}">
                <a16:creationId xmlns:a16="http://schemas.microsoft.com/office/drawing/2014/main" id="{B946CC27-ACFC-4862-B610-D869B6820E8A}"/>
              </a:ext>
            </a:extLst>
          </p:cNvPr>
          <p:cNvSpPr>
            <a:spLocks noGrp="1" noChangeArrowheads="1"/>
          </p:cNvSpPr>
          <p:nvPr>
            <p:ph type="body" idx="1"/>
          </p:nvPr>
        </p:nvSpPr>
        <p:spPr>
          <a:xfrm>
            <a:off x="683568" y="1556792"/>
            <a:ext cx="7772400" cy="4751982"/>
          </a:xfrm>
        </p:spPr>
        <p:txBody>
          <a:bodyPr/>
          <a:lstStyle/>
          <a:p>
            <a:pPr eaLnBrk="1" hangingPunct="1">
              <a:buFontTx/>
              <a:buNone/>
            </a:pPr>
            <a:r>
              <a:rPr lang="en-US" altLang="zh-CN" dirty="0"/>
              <a:t>For an enumerable </a:t>
            </a:r>
            <a:r>
              <a:rPr lang="en-US" altLang="zh-CN" dirty="0" err="1"/>
              <a:t>u.d</a:t>
            </a:r>
            <a:r>
              <a:rPr lang="en-US" altLang="zh-CN" dirty="0"/>
              <a:t>. </a:t>
            </a:r>
            <a:r>
              <a:rPr lang="en-US" altLang="zh-CN" i="1" dirty="0"/>
              <a:t>U</a:t>
            </a:r>
            <a:r>
              <a:rPr lang="en-US" altLang="zh-CN" dirty="0"/>
              <a:t> with ordering </a:t>
            </a:r>
            <a:br>
              <a:rPr lang="en-US" altLang="zh-CN" dirty="0"/>
            </a:br>
            <a:r>
              <a:rPr lang="en-US" altLang="zh-CN" i="1" dirty="0"/>
              <a:t>x</a:t>
            </a:r>
            <a:r>
              <a:rPr lang="en-US" altLang="zh-CN" baseline="-25000" dirty="0"/>
              <a:t>1</a:t>
            </a:r>
            <a:r>
              <a:rPr lang="en-US" altLang="zh-CN" dirty="0"/>
              <a:t>, </a:t>
            </a:r>
            <a:r>
              <a:rPr lang="en-US" altLang="zh-CN" i="1" dirty="0"/>
              <a:t>x</a:t>
            </a:r>
            <a:r>
              <a:rPr lang="en-US" altLang="zh-CN" baseline="-25000" dirty="0"/>
              <a:t>2</a:t>
            </a:r>
            <a:r>
              <a:rPr lang="en-US" altLang="zh-CN" dirty="0"/>
              <a:t>, </a:t>
            </a:r>
            <a:r>
              <a:rPr lang="en-US" altLang="zh-CN" dirty="0">
                <a:latin typeface="Times New Roman" panose="02020603050405020304" pitchFamily="18" charset="0"/>
              </a:rPr>
              <a:t>…</a:t>
            </a:r>
            <a:r>
              <a:rPr lang="en-US" altLang="zh-CN" dirty="0"/>
              <a:t>, represent a finite set </a:t>
            </a:r>
            <a:r>
              <a:rPr lang="en-US" altLang="zh-CN" i="1" dirty="0"/>
              <a:t>S</a:t>
            </a:r>
            <a:r>
              <a:rPr lang="en-US" altLang="zh-CN" dirty="0">
                <a:sym typeface="Symbol" panose="05050102010706020507" pitchFamily="18" charset="2"/>
              </a:rPr>
              <a:t></a:t>
            </a:r>
            <a:r>
              <a:rPr lang="en-US" altLang="zh-CN" i="1" dirty="0">
                <a:sym typeface="Symbol" panose="05050102010706020507" pitchFamily="18" charset="2"/>
              </a:rPr>
              <a:t>U</a:t>
            </a:r>
            <a:r>
              <a:rPr lang="en-US" altLang="zh-CN" dirty="0">
                <a:sym typeface="Symbol" panose="05050102010706020507" pitchFamily="18" charset="2"/>
              </a:rPr>
              <a:t> as the finite bit string B=</a:t>
            </a:r>
            <a:r>
              <a:rPr lang="en-US" altLang="zh-CN" i="1" dirty="0">
                <a:sym typeface="Symbol" panose="05050102010706020507" pitchFamily="18" charset="2"/>
              </a:rPr>
              <a:t>b</a:t>
            </a:r>
            <a:r>
              <a:rPr lang="en-US" altLang="zh-CN" baseline="-25000" dirty="0">
                <a:sym typeface="Symbol" panose="05050102010706020507" pitchFamily="18" charset="2"/>
              </a:rPr>
              <a:t>1</a:t>
            </a:r>
            <a:r>
              <a:rPr lang="en-US" altLang="zh-CN" i="1" dirty="0">
                <a:sym typeface="Symbol" panose="05050102010706020507" pitchFamily="18" charset="2"/>
              </a:rPr>
              <a:t>b</a:t>
            </a:r>
            <a:r>
              <a:rPr lang="en-US" altLang="zh-CN" baseline="-25000" dirty="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i="1" dirty="0" err="1">
                <a:sym typeface="Symbol" panose="05050102010706020507" pitchFamily="18" charset="2"/>
              </a:rPr>
              <a:t>b</a:t>
            </a:r>
            <a:r>
              <a:rPr lang="en-US" altLang="zh-CN" i="1" baseline="-25000" dirty="0" err="1">
                <a:sym typeface="Symbol" panose="05050102010706020507" pitchFamily="18" charset="2"/>
              </a:rPr>
              <a:t>n</a:t>
            </a:r>
            <a:r>
              <a:rPr lang="en-US" altLang="zh-CN" dirty="0">
                <a:sym typeface="Symbol" panose="05050102010706020507" pitchFamily="18" charset="2"/>
              </a:rPr>
              <a:t> where</a:t>
            </a:r>
            <a:br>
              <a:rPr lang="en-US" altLang="zh-CN" dirty="0">
                <a:sym typeface="Symbol" panose="05050102010706020507" pitchFamily="18" charset="2"/>
              </a:rPr>
            </a:br>
            <a:r>
              <a:rPr lang="en-US" altLang="zh-CN" dirty="0">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i</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 </a:t>
            </a:r>
            <a:r>
              <a:rPr lang="en-US" altLang="zh-CN" i="1" dirty="0" err="1">
                <a:solidFill>
                  <a:srgbClr val="FF0000"/>
                </a:solidFill>
                <a:sym typeface="Symbol" panose="05050102010706020507" pitchFamily="18" charset="2"/>
              </a:rPr>
              <a:t>x</a:t>
            </a:r>
            <a:r>
              <a:rPr lang="en-US" altLang="zh-CN" i="1" baseline="-25000" dirty="0" err="1">
                <a:solidFill>
                  <a:srgbClr val="FF0000"/>
                </a:solidFill>
                <a:sym typeface="Symbol" panose="05050102010706020507" pitchFamily="18" charset="2"/>
              </a:rPr>
              <a:t>i</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S</a:t>
            </a:r>
            <a:r>
              <a:rPr lang="en-US" altLang="zh-CN" i="1" dirty="0">
                <a:solidFill>
                  <a:srgbClr val="FF0000"/>
                </a:solidFill>
                <a:sym typeface="Symbol" panose="05050102010706020507" pitchFamily="18" charset="2"/>
              </a:rPr>
              <a:t> </a:t>
            </a:r>
            <a:r>
              <a:rPr lang="en-US" altLang="zh-CN" dirty="0">
                <a:solidFill>
                  <a:srgbClr val="FF0000"/>
                </a:solidFill>
                <a:sym typeface="Symbol" panose="05050102010706020507" pitchFamily="18" charset="2"/>
              </a:rPr>
              <a:t> (</a:t>
            </a:r>
            <a:r>
              <a:rPr lang="en-US" altLang="zh-CN" i="1" dirty="0" err="1">
                <a:solidFill>
                  <a:srgbClr val="FF0000"/>
                </a:solidFill>
                <a:sym typeface="Symbol" panose="05050102010706020507" pitchFamily="18" charset="2"/>
              </a:rPr>
              <a:t>i</a:t>
            </a:r>
            <a:r>
              <a:rPr lang="en-US" altLang="zh-CN" dirty="0">
                <a:solidFill>
                  <a:srgbClr val="FF0000"/>
                </a:solidFill>
                <a:sym typeface="Symbol" panose="05050102010706020507" pitchFamily="18" charset="2"/>
              </a:rPr>
              <a:t>&lt;</a:t>
            </a:r>
            <a:r>
              <a:rPr lang="en-US" altLang="zh-CN" i="1"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  </a:t>
            </a:r>
            <a:r>
              <a:rPr lang="en-US" altLang="zh-CN" i="1" dirty="0">
                <a:solidFill>
                  <a:srgbClr val="FF0000"/>
                </a:solidFill>
                <a:sym typeface="Symbol" panose="05050102010706020507" pitchFamily="18" charset="2"/>
              </a:rPr>
              <a:t>b</a:t>
            </a:r>
            <a:r>
              <a:rPr lang="en-US" altLang="zh-CN" i="1" baseline="-25000" dirty="0">
                <a:solidFill>
                  <a:srgbClr val="FF0000"/>
                </a:solidFill>
                <a:sym typeface="Symbol" panose="05050102010706020507" pitchFamily="18" charset="2"/>
              </a:rPr>
              <a:t>i</a:t>
            </a:r>
            <a:r>
              <a:rPr lang="en-US" altLang="zh-CN" dirty="0">
                <a:solidFill>
                  <a:srgbClr val="FF0000"/>
                </a:solidFill>
                <a:sym typeface="Symbol" panose="05050102010706020507" pitchFamily="18" charset="2"/>
              </a:rPr>
              <a:t>=1)</a:t>
            </a:r>
            <a:r>
              <a:rPr lang="en-US" altLang="zh-CN" dirty="0">
                <a:sym typeface="Symbol" panose="05050102010706020507" pitchFamily="18" charset="2"/>
              </a:rPr>
              <a:t>.</a:t>
            </a:r>
          </a:p>
          <a:p>
            <a:pPr eaLnBrk="1" hangingPunct="1">
              <a:buFontTx/>
              <a:buNone/>
            </a:pPr>
            <a:r>
              <a:rPr lang="en-US" altLang="zh-CN" i="1" dirty="0">
                <a:solidFill>
                  <a:schemeClr val="accent2"/>
                </a:solidFill>
                <a:sym typeface="Symbol" panose="05050102010706020507" pitchFamily="18" charset="2"/>
              </a:rPr>
              <a:t>E.g.</a:t>
            </a:r>
            <a:r>
              <a:rPr lang="en-US" altLang="zh-CN"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U</a:t>
            </a:r>
            <a:r>
              <a:rPr lang="en-US" altLang="zh-CN" dirty="0">
                <a:solidFill>
                  <a:schemeClr val="accent2"/>
                </a:solidFill>
                <a:sym typeface="Symbol" panose="05050102010706020507" pitchFamily="18" charset="2"/>
              </a:rPr>
              <a:t>=</a:t>
            </a:r>
            <a:r>
              <a:rPr lang="en-US" altLang="zh-CN" b="1" dirty="0">
                <a:solidFill>
                  <a:schemeClr val="accent2"/>
                </a:solidFill>
                <a:sym typeface="Symbol" panose="05050102010706020507" pitchFamily="18" charset="2"/>
              </a:rPr>
              <a:t>N</a:t>
            </a:r>
            <a:r>
              <a:rPr lang="en-US" altLang="zh-CN" dirty="0">
                <a:solidFill>
                  <a:schemeClr val="accent2"/>
                </a:solidFill>
                <a:sym typeface="Symbol" panose="05050102010706020507" pitchFamily="18" charset="2"/>
              </a:rPr>
              <a:t>,</a:t>
            </a:r>
            <a:r>
              <a:rPr lang="en-US" altLang="zh-CN" b="1" dirty="0">
                <a:solidFill>
                  <a:schemeClr val="accent2"/>
                </a:solidFill>
                <a:sym typeface="Symbol" panose="05050102010706020507" pitchFamily="18" charset="2"/>
              </a:rPr>
              <a:t> </a:t>
            </a:r>
            <a:r>
              <a:rPr lang="en-US" altLang="zh-CN" i="1" dirty="0">
                <a:solidFill>
                  <a:schemeClr val="accent2"/>
                </a:solidFill>
                <a:sym typeface="Symbol" panose="05050102010706020507" pitchFamily="18" charset="2"/>
              </a:rPr>
              <a:t>S=</a:t>
            </a:r>
            <a:r>
              <a:rPr lang="en-US" altLang="zh-CN" dirty="0">
                <a:solidFill>
                  <a:schemeClr val="accent2"/>
                </a:solidFill>
                <a:sym typeface="Symbol" panose="05050102010706020507" pitchFamily="18" charset="2"/>
              </a:rPr>
              <a:t>{2,3,5,7,11}, B=001101010001.</a:t>
            </a:r>
          </a:p>
          <a:p>
            <a:pPr eaLnBrk="1" hangingPunct="1">
              <a:buFontTx/>
              <a:buNone/>
            </a:pPr>
            <a:r>
              <a:rPr lang="en-US" altLang="zh-CN" dirty="0">
                <a:sym typeface="Symbol" panose="05050102010706020507" pitchFamily="18" charset="2"/>
              </a:rPr>
              <a:t>In this representation, the set operators</a:t>
            </a:r>
            <a:br>
              <a:rPr lang="en-US" altLang="zh-CN" dirty="0">
                <a:sym typeface="Symbol" panose="05050102010706020507" pitchFamily="18" charset="2"/>
              </a:rPr>
            </a:b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are implemented directly by bitwise OR, AND, NOT!</a:t>
            </a:r>
            <a:endParaRPr lang="en-US" altLang="zh-CN" dirty="0"/>
          </a:p>
        </p:txBody>
      </p:sp>
      <p:sp>
        <p:nvSpPr>
          <p:cNvPr id="2" name="灯片编号占位符 1">
            <a:extLst>
              <a:ext uri="{FF2B5EF4-FFF2-40B4-BE49-F238E27FC236}">
                <a16:creationId xmlns:a16="http://schemas.microsoft.com/office/drawing/2014/main" id="{2950EF80-460C-43B5-BA86-39BED0D9A238}"/>
              </a:ext>
            </a:extLst>
          </p:cNvPr>
          <p:cNvSpPr>
            <a:spLocks noGrp="1"/>
          </p:cNvSpPr>
          <p:nvPr>
            <p:ph type="sldNum" sz="quarter" idx="12"/>
          </p:nvPr>
        </p:nvSpPr>
        <p:spPr/>
        <p:txBody>
          <a:bodyPr/>
          <a:lstStyle/>
          <a:p>
            <a:fld id="{95D10F2E-2536-4355-9232-8FA25989555F}" type="slidenum">
              <a:rPr lang="en-US" altLang="zh-CN" smtClean="0"/>
              <a:pPr/>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8B5B933-CB9D-49C8-9C0D-3F162C62DA3F}"/>
              </a:ext>
            </a:extLst>
          </p:cNvPr>
          <p:cNvSpPr>
            <a:spLocks noGrp="1" noChangeArrowheads="1"/>
          </p:cNvSpPr>
          <p:nvPr>
            <p:ph type="title"/>
          </p:nvPr>
        </p:nvSpPr>
        <p:spPr/>
        <p:txBody>
          <a:bodyPr/>
          <a:lstStyle/>
          <a:p>
            <a:pPr eaLnBrk="1" hangingPunct="1"/>
            <a:r>
              <a:rPr lang="en-US" altLang="zh-CN" b="1" dirty="0"/>
              <a:t>Basic properties of sets</a:t>
            </a:r>
          </a:p>
        </p:txBody>
      </p:sp>
      <p:sp>
        <p:nvSpPr>
          <p:cNvPr id="15363" name="Rectangle 3">
            <a:extLst>
              <a:ext uri="{FF2B5EF4-FFF2-40B4-BE49-F238E27FC236}">
                <a16:creationId xmlns:a16="http://schemas.microsoft.com/office/drawing/2014/main" id="{4D7A75A8-452B-4815-BB81-A4DCCC510B93}"/>
              </a:ext>
            </a:extLst>
          </p:cNvPr>
          <p:cNvSpPr>
            <a:spLocks noGrp="1" noChangeArrowheads="1"/>
          </p:cNvSpPr>
          <p:nvPr>
            <p:ph type="body" idx="1"/>
          </p:nvPr>
        </p:nvSpPr>
        <p:spPr>
          <a:xfrm>
            <a:off x="684213" y="1412875"/>
            <a:ext cx="7772400" cy="4495800"/>
          </a:xfrm>
        </p:spPr>
        <p:txBody>
          <a:bodyPr/>
          <a:lstStyle/>
          <a:p>
            <a:pPr eaLnBrk="1" hangingPunct="1"/>
            <a:r>
              <a:rPr lang="en-US" altLang="zh-CN" dirty="0"/>
              <a:t>Sets are inherently </a:t>
            </a:r>
            <a:r>
              <a:rPr lang="en-US" altLang="zh-CN" i="1" dirty="0"/>
              <a:t>unordered</a:t>
            </a:r>
            <a:r>
              <a:rPr lang="en-US" altLang="zh-CN" dirty="0"/>
              <a:t>:</a:t>
            </a:r>
          </a:p>
          <a:p>
            <a:pPr lvl="1" eaLnBrk="1" hangingPunct="1"/>
            <a:r>
              <a:rPr lang="en-US" altLang="zh-CN" dirty="0"/>
              <a:t>No matter what objects a, b, and c denote, </a:t>
            </a:r>
            <a:br>
              <a:rPr lang="en-US" altLang="zh-CN" dirty="0"/>
            </a:br>
            <a:r>
              <a:rPr lang="en-US" altLang="zh-CN" dirty="0"/>
              <a:t>{a, b, c} = {a, c, b} = {b, a, c} =</a:t>
            </a:r>
            <a:br>
              <a:rPr lang="en-US" altLang="zh-CN" dirty="0"/>
            </a:br>
            <a:r>
              <a:rPr lang="en-US" altLang="zh-CN" dirty="0"/>
              <a:t>{b, c, a} = {c, a, b} = {c, b, a}.</a:t>
            </a:r>
          </a:p>
          <a:p>
            <a:pPr eaLnBrk="1" hangingPunct="1"/>
            <a:r>
              <a:rPr lang="en-US" altLang="zh-CN" dirty="0"/>
              <a:t>All elements are </a:t>
            </a:r>
            <a:r>
              <a:rPr lang="en-US" altLang="zh-CN" i="1" dirty="0"/>
              <a:t>distinct</a:t>
            </a:r>
            <a:r>
              <a:rPr lang="en-US" altLang="zh-CN" dirty="0"/>
              <a:t> (unequal);</a:t>
            </a:r>
            <a:br>
              <a:rPr lang="en-US" altLang="zh-CN" dirty="0"/>
            </a:br>
            <a:r>
              <a:rPr lang="en-US" altLang="zh-CN" dirty="0"/>
              <a:t>multiple listings make no difference!</a:t>
            </a:r>
          </a:p>
          <a:p>
            <a:pPr lvl="1" eaLnBrk="1" hangingPunct="1"/>
            <a:r>
              <a:rPr lang="en-US" altLang="zh-CN" dirty="0"/>
              <a:t>If a=b, then {a, b, c} = {a, c} = {b, c} = </a:t>
            </a:r>
            <a:br>
              <a:rPr lang="en-US" altLang="zh-CN" dirty="0"/>
            </a:br>
            <a:r>
              <a:rPr lang="en-US" altLang="zh-CN" dirty="0"/>
              <a:t>{a, a, b, a, b, c, c, c, c}. </a:t>
            </a:r>
          </a:p>
          <a:p>
            <a:pPr lvl="1" eaLnBrk="1" hangingPunct="1"/>
            <a:r>
              <a:rPr lang="en-US" altLang="zh-CN" dirty="0"/>
              <a:t>This set contains (at most) 2 elements!</a:t>
            </a:r>
          </a:p>
        </p:txBody>
      </p:sp>
      <p:sp>
        <p:nvSpPr>
          <p:cNvPr id="2" name="灯片编号占位符 1">
            <a:extLst>
              <a:ext uri="{FF2B5EF4-FFF2-40B4-BE49-F238E27FC236}">
                <a16:creationId xmlns:a16="http://schemas.microsoft.com/office/drawing/2014/main" id="{9D54474D-AC9B-46AA-85FD-3CDC890A05B9}"/>
              </a:ext>
            </a:extLst>
          </p:cNvPr>
          <p:cNvSpPr>
            <a:spLocks noGrp="1"/>
          </p:cNvSpPr>
          <p:nvPr>
            <p:ph type="sldNum" sz="quarter" idx="12"/>
          </p:nvPr>
        </p:nvSpPr>
        <p:spPr/>
        <p:txBody>
          <a:bodyPr/>
          <a:lstStyle/>
          <a:p>
            <a:fld id="{95D10F2E-2536-4355-9232-8FA25989555F}" type="slidenum">
              <a:rPr lang="en-US" altLang="zh-CN"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8EBADF00-F351-4BDE-8348-7097B0C9F79C}"/>
              </a:ext>
            </a:extLst>
          </p:cNvPr>
          <p:cNvSpPr>
            <a:spLocks noGrp="1"/>
          </p:cNvSpPr>
          <p:nvPr>
            <p:ph type="title"/>
          </p:nvPr>
        </p:nvSpPr>
        <p:spPr>
          <a:xfrm>
            <a:off x="251520" y="332656"/>
            <a:ext cx="8748713" cy="2880320"/>
          </a:xfrm>
        </p:spPr>
        <p:txBody>
          <a:bodyPr/>
          <a:lstStyle/>
          <a:p>
            <a:pPr algn="l"/>
            <a:r>
              <a:rPr lang="en-US" altLang="zh-CN" sz="3200" b="1" dirty="0"/>
              <a:t>EXAMPLE 20 </a:t>
            </a:r>
            <a:r>
              <a:rPr lang="zh-CN" altLang="en-US" sz="3200" b="1" dirty="0"/>
              <a:t>：</a:t>
            </a:r>
            <a:r>
              <a:rPr lang="en-US" altLang="zh-CN" sz="2800" dirty="0"/>
              <a:t>The bit strings for the sets {1, 2, 3, 4, 5} and {1, 3, 5, 7, 9} are 11 1110 0000 and 10 1010 1010, respectively. Use bit strings to find the union and intersection of these sets.</a:t>
            </a:r>
            <a:br>
              <a:rPr lang="en-US" altLang="zh-CN" sz="2800" dirty="0"/>
            </a:br>
            <a:br>
              <a:rPr lang="en-US" altLang="zh-CN" sz="3200" dirty="0"/>
            </a:br>
            <a:endParaRPr lang="zh-CN" altLang="en-US" dirty="0"/>
          </a:p>
        </p:txBody>
      </p:sp>
      <p:sp>
        <p:nvSpPr>
          <p:cNvPr id="3" name="内容占位符 2">
            <a:extLst>
              <a:ext uri="{FF2B5EF4-FFF2-40B4-BE49-F238E27FC236}">
                <a16:creationId xmlns:a16="http://schemas.microsoft.com/office/drawing/2014/main" id="{9DA0A5DA-20DF-40C9-876F-B756F7A470DE}"/>
              </a:ext>
            </a:extLst>
          </p:cNvPr>
          <p:cNvSpPr>
            <a:spLocks noGrp="1"/>
          </p:cNvSpPr>
          <p:nvPr>
            <p:ph idx="1"/>
          </p:nvPr>
        </p:nvSpPr>
        <p:spPr>
          <a:xfrm>
            <a:off x="251520" y="2420888"/>
            <a:ext cx="8640960" cy="4525962"/>
          </a:xfrm>
        </p:spPr>
        <p:txBody>
          <a:bodyPr/>
          <a:lstStyle/>
          <a:p>
            <a:pPr>
              <a:defRPr/>
            </a:pPr>
            <a:r>
              <a:rPr lang="en-US" altLang="zh-CN" sz="2800" dirty="0"/>
              <a:t>Solution: The bit string for the union of these sets is</a:t>
            </a:r>
          </a:p>
          <a:p>
            <a:pPr marL="0" indent="0">
              <a:buFontTx/>
              <a:buNone/>
              <a:defRPr/>
            </a:pPr>
            <a:r>
              <a:rPr lang="en-US" altLang="zh-CN" sz="2800" dirty="0"/>
              <a:t>11 1110 0000 ∨ 10 1010 1010 = 11 1110 1010,</a:t>
            </a:r>
          </a:p>
          <a:p>
            <a:pPr marL="0" indent="0">
              <a:buFontTx/>
              <a:buNone/>
              <a:defRPr/>
            </a:pPr>
            <a:r>
              <a:rPr lang="en-US" altLang="zh-CN" sz="2800" dirty="0"/>
              <a:t>which corresponds to the set {1, 2, 3, 4, 5, 7, 9}. </a:t>
            </a:r>
          </a:p>
          <a:p>
            <a:pPr>
              <a:defRPr/>
            </a:pPr>
            <a:endParaRPr lang="en-US" altLang="zh-CN" sz="2800" dirty="0"/>
          </a:p>
          <a:p>
            <a:pPr>
              <a:defRPr/>
            </a:pPr>
            <a:r>
              <a:rPr lang="en-US" altLang="zh-CN" sz="2800" dirty="0"/>
              <a:t>The bit string for the intersection of these sets is</a:t>
            </a:r>
          </a:p>
          <a:p>
            <a:pPr marL="0" indent="0">
              <a:buFontTx/>
              <a:buNone/>
              <a:defRPr/>
            </a:pPr>
            <a:r>
              <a:rPr lang="en-US" altLang="zh-CN" sz="2800" dirty="0"/>
              <a:t>11 1110 0000 ∧ 10 1010 1010 = 10 1010 0000,</a:t>
            </a:r>
          </a:p>
          <a:p>
            <a:pPr marL="0" indent="0">
              <a:buFontTx/>
              <a:buNone/>
              <a:defRPr/>
            </a:pPr>
            <a:r>
              <a:rPr lang="en-US" altLang="zh-CN" sz="2800" dirty="0"/>
              <a:t>which corresponds to the set {1, 3, 5}.</a:t>
            </a:r>
            <a:endParaRPr lang="zh-CN" altLang="en-US" dirty="0"/>
          </a:p>
        </p:txBody>
      </p:sp>
      <p:sp>
        <p:nvSpPr>
          <p:cNvPr id="2" name="灯片编号占位符 1">
            <a:extLst>
              <a:ext uri="{FF2B5EF4-FFF2-40B4-BE49-F238E27FC236}">
                <a16:creationId xmlns:a16="http://schemas.microsoft.com/office/drawing/2014/main" id="{8D28D77A-AECF-48A9-ADF3-8FF8D84B3D15}"/>
              </a:ext>
            </a:extLst>
          </p:cNvPr>
          <p:cNvSpPr>
            <a:spLocks noGrp="1"/>
          </p:cNvSpPr>
          <p:nvPr>
            <p:ph type="sldNum" sz="quarter" idx="12"/>
          </p:nvPr>
        </p:nvSpPr>
        <p:spPr/>
        <p:txBody>
          <a:bodyPr/>
          <a:lstStyle/>
          <a:p>
            <a:fld id="{95D10F2E-2536-4355-9232-8FA25989555F}" type="slidenum">
              <a:rPr lang="en-US" altLang="zh-CN" smtClean="0"/>
              <a:pPr/>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848A03C8-0139-49BD-9BD3-F80F224DD145}"/>
              </a:ext>
            </a:extLst>
          </p:cNvPr>
          <p:cNvSpPr>
            <a:spLocks noGrp="1" noChangeArrowheads="1"/>
          </p:cNvSpPr>
          <p:nvPr>
            <p:ph type="title"/>
          </p:nvPr>
        </p:nvSpPr>
        <p:spPr/>
        <p:txBody>
          <a:bodyPr/>
          <a:lstStyle/>
          <a:p>
            <a:pPr eaLnBrk="1" hangingPunct="1"/>
            <a:r>
              <a:rPr lang="en-US" altLang="zh-CN" dirty="0"/>
              <a:t>Homework</a:t>
            </a:r>
            <a:r>
              <a:rPr lang="zh-CN" altLang="en-US" dirty="0"/>
              <a:t>　</a:t>
            </a:r>
          </a:p>
        </p:txBody>
      </p:sp>
      <p:sp>
        <p:nvSpPr>
          <p:cNvPr id="107523" name="Rectangle 3">
            <a:extLst>
              <a:ext uri="{FF2B5EF4-FFF2-40B4-BE49-F238E27FC236}">
                <a16:creationId xmlns:a16="http://schemas.microsoft.com/office/drawing/2014/main" id="{E867855F-BA6F-4349-9A00-D02A486ADF9C}"/>
              </a:ext>
            </a:extLst>
          </p:cNvPr>
          <p:cNvSpPr>
            <a:spLocks noGrp="1" noChangeArrowheads="1"/>
          </p:cNvSpPr>
          <p:nvPr>
            <p:ph type="body" idx="1"/>
          </p:nvPr>
        </p:nvSpPr>
        <p:spPr/>
        <p:txBody>
          <a:bodyPr/>
          <a:lstStyle/>
          <a:p>
            <a:pPr eaLnBrk="1" hangingPunct="1"/>
            <a:r>
              <a:rPr lang="en-US" altLang="zh-CN" dirty="0"/>
              <a:t>2.1   19, 27, 29</a:t>
            </a:r>
          </a:p>
          <a:p>
            <a:pPr eaLnBrk="1" hangingPunct="1"/>
            <a:r>
              <a:rPr lang="en-US" altLang="zh-CN" dirty="0"/>
              <a:t>2.2   4, 14, 20, 29, 37</a:t>
            </a:r>
          </a:p>
          <a:p>
            <a:pPr eaLnBrk="1" hangingPunct="1"/>
            <a:endParaRPr lang="en-US" altLang="zh-CN" dirty="0"/>
          </a:p>
          <a:p>
            <a:pPr eaLnBrk="1" hangingPunct="1"/>
            <a:r>
              <a:rPr lang="en-US" altLang="zh-CN" dirty="0"/>
              <a:t>Due date </a:t>
            </a:r>
            <a:r>
              <a:rPr lang="en-US" altLang="zh-CN"/>
              <a:t>: 2024.03.26</a:t>
            </a: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4F4A78E5-BB1F-4885-BB99-023E601C1F15}"/>
              </a:ext>
            </a:extLst>
          </p:cNvPr>
          <p:cNvSpPr>
            <a:spLocks noGrp="1"/>
          </p:cNvSpPr>
          <p:nvPr>
            <p:ph type="sldNum" sz="quarter" idx="12"/>
          </p:nvPr>
        </p:nvSpPr>
        <p:spPr/>
        <p:txBody>
          <a:bodyPr/>
          <a:lstStyle/>
          <a:p>
            <a:fld id="{95D10F2E-2536-4355-9232-8FA25989555F}" type="slidenum">
              <a:rPr lang="en-US" altLang="zh-CN" smtClean="0"/>
              <a:pPr/>
              <a:t>51</a:t>
            </a:fld>
            <a:endParaRPr lang="en-US" altLang="zh-CN"/>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8B1EEA3-E5A5-49C6-BEF4-3041ABABAB14}"/>
              </a:ext>
            </a:extLst>
          </p:cNvPr>
          <p:cNvSpPr>
            <a:spLocks noGrp="1" noChangeArrowheads="1"/>
          </p:cNvSpPr>
          <p:nvPr>
            <p:ph type="title"/>
          </p:nvPr>
        </p:nvSpPr>
        <p:spPr/>
        <p:txBody>
          <a:bodyPr/>
          <a:lstStyle/>
          <a:p>
            <a:pPr eaLnBrk="1" hangingPunct="1"/>
            <a:r>
              <a:rPr lang="en-US" altLang="zh-CN" sz="4000" b="1" dirty="0"/>
              <a:t>Definition of Set Equality</a:t>
            </a:r>
            <a:br>
              <a:rPr lang="en-US" altLang="zh-CN" sz="4000" dirty="0"/>
            </a:br>
            <a:r>
              <a:rPr lang="zh-CN" altLang="en-US" sz="4000" b="1" dirty="0">
                <a:latin typeface="微软雅黑" panose="020B0503020204020204" pitchFamily="34" charset="-122"/>
                <a:ea typeface="微软雅黑" panose="020B0503020204020204" pitchFamily="34" charset="-122"/>
              </a:rPr>
              <a:t>集合相等</a:t>
            </a:r>
          </a:p>
        </p:txBody>
      </p:sp>
      <p:sp>
        <p:nvSpPr>
          <p:cNvPr id="17411" name="Rectangle 3">
            <a:extLst>
              <a:ext uri="{FF2B5EF4-FFF2-40B4-BE49-F238E27FC236}">
                <a16:creationId xmlns:a16="http://schemas.microsoft.com/office/drawing/2014/main" id="{7151B6F3-D682-4DED-B80E-F8929CBDEEB1}"/>
              </a:ext>
            </a:extLst>
          </p:cNvPr>
          <p:cNvSpPr>
            <a:spLocks noGrp="1" noChangeArrowheads="1"/>
          </p:cNvSpPr>
          <p:nvPr>
            <p:ph type="body" idx="1"/>
          </p:nvPr>
        </p:nvSpPr>
        <p:spPr>
          <a:xfrm>
            <a:off x="685800" y="1844824"/>
            <a:ext cx="7772400" cy="4267200"/>
          </a:xfrm>
        </p:spPr>
        <p:txBody>
          <a:bodyPr/>
          <a:lstStyle/>
          <a:p>
            <a:pPr eaLnBrk="1" hangingPunct="1"/>
            <a:r>
              <a:rPr lang="en-US" altLang="zh-CN" sz="2800" dirty="0"/>
              <a:t>Two sets are declared to be equal </a:t>
            </a:r>
            <a:r>
              <a:rPr lang="en-US" altLang="zh-CN" sz="2800" i="1" dirty="0"/>
              <a:t>if and only if</a:t>
            </a:r>
            <a:r>
              <a:rPr lang="en-US" altLang="zh-CN" sz="2800" dirty="0"/>
              <a:t> they contain </a:t>
            </a:r>
            <a:r>
              <a:rPr lang="en-US" altLang="zh-CN" sz="2800" u="sng" dirty="0"/>
              <a:t>exactly the same</a:t>
            </a:r>
            <a:r>
              <a:rPr lang="en-US" altLang="zh-CN" sz="2800" dirty="0"/>
              <a:t> elements.</a:t>
            </a:r>
          </a:p>
          <a:p>
            <a:pPr eaLnBrk="1" hangingPunct="1"/>
            <a:r>
              <a:rPr lang="en-US" altLang="zh-CN" sz="2800" dirty="0">
                <a:solidFill>
                  <a:srgbClr val="FF0000"/>
                </a:solidFill>
              </a:rPr>
              <a:t>In particular, it does not matter </a:t>
            </a:r>
            <a:r>
              <a:rPr lang="en-US" altLang="zh-CN" sz="2800" i="1" dirty="0">
                <a:solidFill>
                  <a:srgbClr val="FF0000"/>
                </a:solidFill>
              </a:rPr>
              <a:t>how the set is defined or denoted.</a:t>
            </a:r>
            <a:endParaRPr lang="en-US" altLang="zh-CN" sz="2800" dirty="0">
              <a:solidFill>
                <a:srgbClr val="FF0000"/>
              </a:solidFill>
            </a:endParaRPr>
          </a:p>
          <a:p>
            <a:pPr eaLnBrk="1" hangingPunct="1"/>
            <a:r>
              <a:rPr lang="en-US" altLang="zh-CN" sz="2800" b="1" dirty="0"/>
              <a:t>For example:</a:t>
            </a:r>
            <a:r>
              <a:rPr lang="en-US" altLang="zh-CN" sz="2800" dirty="0"/>
              <a:t> </a:t>
            </a:r>
          </a:p>
          <a:p>
            <a:pPr eaLnBrk="1" hangingPunct="1"/>
            <a:r>
              <a:rPr lang="en-US" altLang="zh-CN" sz="2800" dirty="0"/>
              <a:t>The set {1, 2, 3, 4} </a:t>
            </a:r>
          </a:p>
          <a:p>
            <a:pPr marL="0" indent="0" eaLnBrk="1" hangingPunct="1">
              <a:buNone/>
            </a:pPr>
            <a:r>
              <a:rPr lang="en-US" altLang="zh-CN" sz="2800" dirty="0"/>
              <a:t>    = 	{</a:t>
            </a:r>
            <a:r>
              <a:rPr lang="en-US" altLang="zh-CN" sz="2800" i="1" dirty="0"/>
              <a:t>x</a:t>
            </a:r>
            <a:r>
              <a:rPr lang="en-US" altLang="zh-CN" sz="2800" dirty="0"/>
              <a:t> | </a:t>
            </a:r>
            <a:r>
              <a:rPr lang="en-US" altLang="zh-CN" sz="2800" i="1" dirty="0"/>
              <a:t>x</a:t>
            </a:r>
            <a:r>
              <a:rPr lang="en-US" altLang="zh-CN" sz="2800" dirty="0"/>
              <a:t> is an integer where </a:t>
            </a:r>
            <a:r>
              <a:rPr lang="en-US" altLang="zh-CN" sz="2800" i="1" dirty="0"/>
              <a:t>x</a:t>
            </a:r>
            <a:r>
              <a:rPr lang="en-US" altLang="zh-CN" sz="2800" dirty="0"/>
              <a:t>&gt;0 and </a:t>
            </a:r>
            <a:r>
              <a:rPr lang="en-US" altLang="zh-CN" sz="2800" i="1" dirty="0"/>
              <a:t>x</a:t>
            </a:r>
            <a:r>
              <a:rPr lang="en-US" altLang="zh-CN" sz="2800" dirty="0"/>
              <a:t>&lt;5 } </a:t>
            </a:r>
          </a:p>
          <a:p>
            <a:pPr marL="0" indent="0" eaLnBrk="1" hangingPunct="1">
              <a:buNone/>
            </a:pPr>
            <a:r>
              <a:rPr lang="en-US" altLang="zh-CN" sz="2800" dirty="0"/>
              <a:t>    = 	{</a:t>
            </a:r>
            <a:r>
              <a:rPr lang="en-US" altLang="zh-CN" sz="2800" i="1" dirty="0"/>
              <a:t>x</a:t>
            </a:r>
            <a:r>
              <a:rPr lang="en-US" altLang="zh-CN" sz="2800" dirty="0"/>
              <a:t> | </a:t>
            </a:r>
            <a:r>
              <a:rPr lang="en-US" altLang="zh-CN" sz="2800" i="1" dirty="0"/>
              <a:t>x</a:t>
            </a:r>
            <a:r>
              <a:rPr lang="en-US" altLang="zh-CN" sz="2800" dirty="0"/>
              <a:t> is a positive integer whose square</a:t>
            </a:r>
            <a:br>
              <a:rPr lang="en-US" altLang="zh-CN" sz="2800" dirty="0"/>
            </a:br>
            <a:r>
              <a:rPr lang="en-US" altLang="zh-CN" sz="2800" dirty="0"/>
              <a:t>               is  &gt;0 and &lt;25}</a:t>
            </a:r>
          </a:p>
        </p:txBody>
      </p:sp>
      <p:sp>
        <p:nvSpPr>
          <p:cNvPr id="2" name="灯片编号占位符 1">
            <a:extLst>
              <a:ext uri="{FF2B5EF4-FFF2-40B4-BE49-F238E27FC236}">
                <a16:creationId xmlns:a16="http://schemas.microsoft.com/office/drawing/2014/main" id="{2F317680-B6CE-450F-A7E1-D04CA8DF1071}"/>
              </a:ext>
            </a:extLst>
          </p:cNvPr>
          <p:cNvSpPr>
            <a:spLocks noGrp="1"/>
          </p:cNvSpPr>
          <p:nvPr>
            <p:ph type="sldNum" sz="quarter" idx="12"/>
          </p:nvPr>
        </p:nvSpPr>
        <p:spPr/>
        <p:txBody>
          <a:bodyPr/>
          <a:lstStyle/>
          <a:p>
            <a:fld id="{95D10F2E-2536-4355-9232-8FA25989555F}" type="slidenum">
              <a:rPr lang="en-US" altLang="zh-CN" smtClean="0"/>
              <a:pPr/>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707EE34-725E-420F-9BEF-BD7542158A86}"/>
              </a:ext>
            </a:extLst>
          </p:cNvPr>
          <p:cNvSpPr>
            <a:spLocks noGrp="1" noChangeArrowheads="1"/>
          </p:cNvSpPr>
          <p:nvPr>
            <p:ph type="title"/>
          </p:nvPr>
        </p:nvSpPr>
        <p:spPr/>
        <p:txBody>
          <a:bodyPr/>
          <a:lstStyle/>
          <a:p>
            <a:pPr eaLnBrk="1" hangingPunct="1"/>
            <a:r>
              <a:rPr lang="en-US" altLang="zh-CN" b="1" dirty="0"/>
              <a:t>Infinite Sets </a:t>
            </a:r>
            <a:r>
              <a:rPr lang="zh-CN" altLang="en-US" b="1" dirty="0">
                <a:latin typeface="微软雅黑" panose="020B0503020204020204" pitchFamily="34" charset="-122"/>
                <a:ea typeface="微软雅黑" panose="020B0503020204020204" pitchFamily="34" charset="-122"/>
              </a:rPr>
              <a:t>无限集</a:t>
            </a:r>
          </a:p>
        </p:txBody>
      </p:sp>
      <p:sp>
        <p:nvSpPr>
          <p:cNvPr id="19459" name="Rectangle 3">
            <a:extLst>
              <a:ext uri="{FF2B5EF4-FFF2-40B4-BE49-F238E27FC236}">
                <a16:creationId xmlns:a16="http://schemas.microsoft.com/office/drawing/2014/main" id="{75E8EC9F-4651-4C8C-9C35-1B1C1CFAFD83}"/>
              </a:ext>
            </a:extLst>
          </p:cNvPr>
          <p:cNvSpPr>
            <a:spLocks noGrp="1" noChangeArrowheads="1"/>
          </p:cNvSpPr>
          <p:nvPr>
            <p:ph type="body" idx="1"/>
          </p:nvPr>
        </p:nvSpPr>
        <p:spPr>
          <a:xfrm>
            <a:off x="899406" y="1417638"/>
            <a:ext cx="7345188" cy="4680991"/>
          </a:xfrm>
        </p:spPr>
        <p:txBody>
          <a:bodyPr/>
          <a:lstStyle/>
          <a:p>
            <a:pPr eaLnBrk="1" hangingPunct="1">
              <a:lnSpc>
                <a:spcPct val="90000"/>
              </a:lnSpc>
            </a:pPr>
            <a:r>
              <a:rPr lang="en-US" altLang="zh-CN" sz="2800" dirty="0"/>
              <a:t>Conceptually, sets may be </a:t>
            </a:r>
            <a:r>
              <a:rPr lang="en-US" altLang="zh-CN" sz="2800" i="1" dirty="0"/>
              <a:t>infinite</a:t>
            </a:r>
            <a:r>
              <a:rPr lang="en-US" altLang="zh-CN" sz="2800" dirty="0"/>
              <a:t> (</a:t>
            </a:r>
            <a:r>
              <a:rPr lang="en-US" altLang="zh-CN" sz="2800" i="1" dirty="0"/>
              <a:t>i.e., </a:t>
            </a:r>
            <a:r>
              <a:rPr lang="en-US" altLang="zh-CN" sz="2800" dirty="0"/>
              <a:t>not </a:t>
            </a:r>
            <a:r>
              <a:rPr lang="en-US" altLang="zh-CN" sz="2800" i="1" dirty="0"/>
              <a:t>finite</a:t>
            </a:r>
            <a:r>
              <a:rPr lang="en-US" altLang="zh-CN" sz="2800" dirty="0"/>
              <a:t>, without end, unending).</a:t>
            </a:r>
          </a:p>
          <a:p>
            <a:pPr eaLnBrk="1" hangingPunct="1">
              <a:lnSpc>
                <a:spcPct val="90000"/>
              </a:lnSpc>
            </a:pPr>
            <a:r>
              <a:rPr lang="en-US" altLang="zh-CN" sz="2800" dirty="0"/>
              <a:t>Symbols for some special infinite sets:</a:t>
            </a:r>
            <a:br>
              <a:rPr lang="en-US" altLang="zh-CN" sz="2800" dirty="0"/>
            </a:br>
            <a:r>
              <a:rPr lang="en-US" altLang="zh-CN" sz="2800" b="1" dirty="0">
                <a:solidFill>
                  <a:schemeClr val="accent2"/>
                </a:solidFill>
              </a:rPr>
              <a:t>N</a:t>
            </a:r>
            <a:r>
              <a:rPr lang="en-US" altLang="zh-CN" sz="2800" dirty="0">
                <a:solidFill>
                  <a:schemeClr val="accent2"/>
                </a:solidFill>
              </a:rPr>
              <a:t> = {0, 1, 2,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The </a:t>
            </a:r>
            <a:r>
              <a:rPr lang="en-US" altLang="zh-CN" sz="2800" b="1" dirty="0">
                <a:solidFill>
                  <a:schemeClr val="accent2"/>
                </a:solidFill>
              </a:rPr>
              <a:t>N</a:t>
            </a:r>
            <a:r>
              <a:rPr lang="en-US" altLang="zh-CN" sz="2800" dirty="0">
                <a:solidFill>
                  <a:schemeClr val="accent2"/>
                </a:solidFill>
              </a:rPr>
              <a:t>atural numbers.</a:t>
            </a:r>
            <a:br>
              <a:rPr lang="en-US" altLang="zh-CN" sz="2800" dirty="0">
                <a:solidFill>
                  <a:schemeClr val="accent2"/>
                </a:solidFill>
              </a:rPr>
            </a:br>
            <a:r>
              <a:rPr lang="en-US" altLang="zh-CN" sz="2800" b="1" dirty="0">
                <a:solidFill>
                  <a:schemeClr val="accent2"/>
                </a:solidFill>
              </a:rPr>
              <a:t>Z</a:t>
            </a:r>
            <a:r>
              <a:rPr lang="en-US" altLang="zh-CN" sz="2800" dirty="0">
                <a:solidFill>
                  <a:schemeClr val="accent2"/>
                </a:solidFill>
              </a:rPr>
              <a:t> =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-2, -1, 0, 1, 2,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The </a:t>
            </a:r>
            <a:r>
              <a:rPr lang="en-US" altLang="zh-CN" sz="2800" b="1" dirty="0" err="1">
                <a:solidFill>
                  <a:schemeClr val="accent2"/>
                </a:solidFill>
              </a:rPr>
              <a:t>Z</a:t>
            </a:r>
            <a:r>
              <a:rPr lang="en-US" altLang="zh-CN" sz="2800" dirty="0" err="1">
                <a:solidFill>
                  <a:schemeClr val="accent2"/>
                </a:solidFill>
              </a:rPr>
              <a:t>ntegers</a:t>
            </a:r>
            <a:r>
              <a:rPr lang="en-US" altLang="zh-CN" sz="2800" dirty="0">
                <a:solidFill>
                  <a:schemeClr val="accent2"/>
                </a:solidFill>
              </a:rPr>
              <a:t>.</a:t>
            </a:r>
            <a:br>
              <a:rPr lang="en-US" altLang="zh-CN" sz="2800" dirty="0">
                <a:solidFill>
                  <a:schemeClr val="accent2"/>
                </a:solidFill>
              </a:rPr>
            </a:br>
            <a:r>
              <a:rPr lang="en-US" altLang="zh-CN" sz="2800" b="1" dirty="0">
                <a:solidFill>
                  <a:schemeClr val="accent2"/>
                </a:solidFill>
              </a:rPr>
              <a:t>R</a:t>
            </a:r>
            <a:r>
              <a:rPr lang="en-US" altLang="zh-CN" sz="2800" dirty="0">
                <a:solidFill>
                  <a:schemeClr val="accent2"/>
                </a:solidFill>
              </a:rPr>
              <a:t> = The </a:t>
            </a:r>
            <a:r>
              <a:rPr lang="en-US" altLang="zh-CN" sz="2800" dirty="0">
                <a:solidFill>
                  <a:schemeClr val="accent2"/>
                </a:solidFill>
                <a:latin typeface="Times New Roman" panose="02020603050405020304" pitchFamily="18" charset="0"/>
              </a:rPr>
              <a:t>“</a:t>
            </a:r>
            <a:r>
              <a:rPr lang="en-US" altLang="zh-CN" sz="2800" b="1" dirty="0">
                <a:solidFill>
                  <a:schemeClr val="accent2"/>
                </a:solidFill>
              </a:rPr>
              <a:t>R</a:t>
            </a:r>
            <a:r>
              <a:rPr lang="en-US" altLang="zh-CN" sz="2800" dirty="0">
                <a:solidFill>
                  <a:schemeClr val="accent2"/>
                </a:solidFill>
              </a:rPr>
              <a:t>eal</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numbers, such as 374.1828471929498181917281943125</a:t>
            </a:r>
            <a:r>
              <a:rPr lang="en-US" altLang="zh-CN" sz="2800" dirty="0">
                <a:solidFill>
                  <a:schemeClr val="accent2"/>
                </a:solidFill>
                <a:latin typeface="Times New Roman" panose="02020603050405020304" pitchFamily="18" charset="0"/>
              </a:rPr>
              <a:t>…</a:t>
            </a:r>
            <a:endParaRPr lang="en-US" altLang="zh-CN" sz="2800" dirty="0">
              <a:solidFill>
                <a:schemeClr val="accent2"/>
              </a:solidFill>
            </a:endParaRPr>
          </a:p>
          <a:p>
            <a:pPr eaLnBrk="1" hangingPunct="1">
              <a:lnSpc>
                <a:spcPct val="90000"/>
              </a:lnSpc>
            </a:pPr>
            <a:r>
              <a:rPr lang="en-US" altLang="zh-CN" sz="2800" dirty="0">
                <a:latin typeface="Times New Roman" panose="02020603050405020304" pitchFamily="18" charset="0"/>
              </a:rPr>
              <a:t>“</a:t>
            </a:r>
            <a:r>
              <a:rPr lang="en-US" altLang="zh-CN" sz="2800" dirty="0"/>
              <a:t>Blackboard Bold</a:t>
            </a:r>
            <a:r>
              <a:rPr lang="en-US" altLang="zh-CN" sz="2800" dirty="0">
                <a:latin typeface="Times New Roman" panose="02020603050405020304" pitchFamily="18" charset="0"/>
              </a:rPr>
              <a:t>”</a:t>
            </a:r>
            <a:r>
              <a:rPr lang="en-US" altLang="zh-CN" sz="2800" dirty="0"/>
              <a:t> or double-struck font (</a:t>
            </a:r>
            <a:r>
              <a:rPr lang="en-US" altLang="zh-CN" sz="2800" dirty="0">
                <a:latin typeface="Arial Unicode MS" panose="020B0604020202020204" pitchFamily="34" charset="-122"/>
              </a:rPr>
              <a:t>ℕ</a:t>
            </a:r>
            <a:r>
              <a:rPr lang="en-US" altLang="zh-CN" sz="2800" dirty="0"/>
              <a:t>,</a:t>
            </a:r>
            <a:r>
              <a:rPr lang="en-US" altLang="zh-CN" sz="2800" dirty="0">
                <a:latin typeface="Arial Unicode MS" panose="020B0604020202020204" pitchFamily="34" charset="-122"/>
              </a:rPr>
              <a:t>ℤ</a:t>
            </a:r>
            <a:r>
              <a:rPr lang="en-US" altLang="zh-CN" sz="2800" dirty="0"/>
              <a:t>,</a:t>
            </a:r>
            <a:r>
              <a:rPr lang="en-US" altLang="zh-CN" sz="2800" dirty="0">
                <a:latin typeface="Arial Unicode MS" panose="020B0604020202020204" pitchFamily="34" charset="-122"/>
              </a:rPr>
              <a:t>ℝ</a:t>
            </a:r>
            <a:r>
              <a:rPr lang="en-US" altLang="zh-CN" sz="2800" dirty="0"/>
              <a:t>) is also often used for these special number sets.</a:t>
            </a:r>
          </a:p>
          <a:p>
            <a:pPr eaLnBrk="1" hangingPunct="1">
              <a:lnSpc>
                <a:spcPct val="90000"/>
              </a:lnSpc>
            </a:pPr>
            <a:r>
              <a:rPr lang="en-US" altLang="zh-CN" sz="2800" dirty="0"/>
              <a:t>Infinite sets come in different sizes!</a:t>
            </a:r>
          </a:p>
        </p:txBody>
      </p:sp>
      <p:sp>
        <p:nvSpPr>
          <p:cNvPr id="2" name="灯片编号占位符 1">
            <a:extLst>
              <a:ext uri="{FF2B5EF4-FFF2-40B4-BE49-F238E27FC236}">
                <a16:creationId xmlns:a16="http://schemas.microsoft.com/office/drawing/2014/main" id="{5DF64614-376F-4D73-876F-18705089517E}"/>
              </a:ext>
            </a:extLst>
          </p:cNvPr>
          <p:cNvSpPr>
            <a:spLocks noGrp="1"/>
          </p:cNvSpPr>
          <p:nvPr>
            <p:ph type="sldNum" sz="quarter" idx="12"/>
          </p:nvPr>
        </p:nvSpPr>
        <p:spPr/>
        <p:txBody>
          <a:bodyPr/>
          <a:lstStyle/>
          <a:p>
            <a:fld id="{95D10F2E-2536-4355-9232-8FA25989555F}" type="slidenum">
              <a:rPr lang="en-US" altLang="zh-CN" smtClean="0"/>
              <a:pPr/>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36700C7-E6BF-48D6-9C79-B08D5B3AF326}"/>
              </a:ext>
            </a:extLst>
          </p:cNvPr>
          <p:cNvSpPr>
            <a:spLocks noGrp="1" noChangeArrowheads="1"/>
          </p:cNvSpPr>
          <p:nvPr>
            <p:ph type="title"/>
          </p:nvPr>
        </p:nvSpPr>
        <p:spPr>
          <a:xfrm>
            <a:off x="354360" y="260648"/>
            <a:ext cx="8435280" cy="1143000"/>
          </a:xfrm>
        </p:spPr>
        <p:txBody>
          <a:bodyPr/>
          <a:lstStyle/>
          <a:p>
            <a:pPr eaLnBrk="1" hangingPunct="1"/>
            <a:r>
              <a:rPr lang="en-US" altLang="zh-CN" b="1" dirty="0"/>
              <a:t>Basic Set Relations: </a:t>
            </a:r>
            <a:br>
              <a:rPr lang="en-US" altLang="zh-CN" b="1" dirty="0"/>
            </a:br>
            <a:r>
              <a:rPr lang="en-US" altLang="zh-CN" b="1" dirty="0"/>
              <a:t>Member of (</a:t>
            </a:r>
            <a:r>
              <a:rPr lang="zh-CN" altLang="en-US" b="1" dirty="0">
                <a:latin typeface="微软雅黑" panose="020B0503020204020204" pitchFamily="34" charset="-122"/>
                <a:ea typeface="微软雅黑" panose="020B0503020204020204" pitchFamily="34" charset="-122"/>
                <a:sym typeface="Symbol" panose="05050102010706020507" pitchFamily="18" charset="2"/>
              </a:rPr>
              <a:t>成员</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579" name="Rectangle 3">
            <a:extLst>
              <a:ext uri="{FF2B5EF4-FFF2-40B4-BE49-F238E27FC236}">
                <a16:creationId xmlns:a16="http://schemas.microsoft.com/office/drawing/2014/main" id="{3EE6F523-6B4A-4D15-AB5A-F8B0587F7D0B}"/>
              </a:ext>
            </a:extLst>
          </p:cNvPr>
          <p:cNvSpPr>
            <a:spLocks noGrp="1" noChangeArrowheads="1"/>
          </p:cNvSpPr>
          <p:nvPr>
            <p:ph type="body" idx="1"/>
          </p:nvPr>
        </p:nvSpPr>
        <p:spPr/>
        <p:txBody>
          <a:bodyPr/>
          <a:lstStyle/>
          <a:p>
            <a:pPr eaLnBrk="1" hangingPunct="1"/>
            <a:r>
              <a:rPr lang="en-US" altLang="zh-CN" i="1" dirty="0" err="1"/>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i="1" dirty="0">
                <a:sym typeface="Symbol" panose="05050102010706020507" pitchFamily="18" charset="2"/>
              </a:rPr>
              <a:t> </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is in </a:t>
            </a:r>
            <a:r>
              <a:rPr lang="en-US" altLang="zh-CN" i="1" dirty="0">
                <a:sym typeface="Symbol" panose="05050102010706020507" pitchFamily="18" charset="2"/>
              </a:rPr>
              <a:t>S</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 </a:t>
            </a:r>
            <a:r>
              <a:rPr lang="en-US" altLang="zh-CN" dirty="0">
                <a:sym typeface="Symbol" panose="05050102010706020507" pitchFamily="18" charset="2"/>
              </a:rPr>
              <a:t>is the proposition that object </a:t>
            </a:r>
            <a:r>
              <a:rPr lang="en-US" altLang="zh-CN" i="1" dirty="0">
                <a:sym typeface="Symbol" panose="05050102010706020507" pitchFamily="18" charset="2"/>
              </a:rPr>
              <a:t>x</a:t>
            </a:r>
            <a:r>
              <a:rPr lang="en-US" altLang="zh-CN" dirty="0">
                <a:sym typeface="Symbol" panose="05050102010706020507" pitchFamily="18" charset="2"/>
              </a:rPr>
              <a:t> is an </a:t>
            </a:r>
            <a:r>
              <a:rPr lang="en-US" altLang="zh-CN" i="1" dirty="0">
                <a:sym typeface="Symbol" panose="05050102010706020507" pitchFamily="18" charset="2"/>
              </a:rPr>
              <a:t></a:t>
            </a:r>
            <a:r>
              <a:rPr lang="en-US" altLang="zh-CN" i="1" dirty="0" err="1">
                <a:sym typeface="Symbol" panose="05050102010706020507" pitchFamily="18" charset="2"/>
              </a:rPr>
              <a:t>lement</a:t>
            </a:r>
            <a:r>
              <a:rPr lang="en-US" altLang="zh-CN" dirty="0">
                <a:sym typeface="Symbol" panose="05050102010706020507" pitchFamily="18" charset="2"/>
              </a:rPr>
              <a:t> or </a:t>
            </a:r>
            <a:r>
              <a:rPr lang="en-US" altLang="zh-CN" i="1" dirty="0">
                <a:sym typeface="Symbol" panose="05050102010706020507" pitchFamily="18" charset="2"/>
              </a:rPr>
              <a:t>member</a:t>
            </a:r>
            <a:r>
              <a:rPr lang="en-US" altLang="zh-CN" dirty="0">
                <a:sym typeface="Symbol" panose="05050102010706020507" pitchFamily="18" charset="2"/>
              </a:rPr>
              <a:t> of set </a:t>
            </a:r>
            <a:r>
              <a:rPr lang="en-US" altLang="zh-CN" i="1" dirty="0">
                <a:sym typeface="Symbol" panose="05050102010706020507" pitchFamily="18" charset="2"/>
              </a:rPr>
              <a:t>S</a:t>
            </a:r>
            <a:r>
              <a:rPr lang="en-US" altLang="zh-CN" dirty="0">
                <a:sym typeface="Symbol" panose="05050102010706020507" pitchFamily="18" charset="2"/>
              </a:rPr>
              <a:t>.</a:t>
            </a:r>
          </a:p>
          <a:p>
            <a:pPr lvl="1" eaLnBrk="1" hangingPunct="1"/>
            <a:r>
              <a:rPr lang="en-US" altLang="zh-CN" i="1" dirty="0">
                <a:sym typeface="Symbol" panose="05050102010706020507" pitchFamily="18" charset="2"/>
              </a:rPr>
              <a:t>e.g.</a:t>
            </a:r>
            <a:r>
              <a:rPr lang="en-US" altLang="zh-CN" dirty="0">
                <a:sym typeface="Symbol" panose="05050102010706020507" pitchFamily="18" charset="2"/>
              </a:rPr>
              <a:t> 3</a:t>
            </a:r>
            <a:r>
              <a:rPr lang="en-US" altLang="zh-CN" b="1" dirty="0">
                <a:sym typeface="Symbol" panose="05050102010706020507" pitchFamily="18" charset="2"/>
              </a:rPr>
              <a:t>N</a:t>
            </a:r>
            <a:r>
              <a:rPr lang="en-US" altLang="zh-CN" b="1" i="1"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x </a:t>
            </a:r>
            <a:r>
              <a:rPr lang="en-US" altLang="zh-CN" dirty="0">
                <a:sym typeface="Symbol" panose="05050102010706020507" pitchFamily="18" charset="2"/>
              </a:rPr>
              <a:t>| </a:t>
            </a:r>
            <a:r>
              <a:rPr lang="en-US" altLang="zh-CN" i="1" dirty="0">
                <a:sym typeface="Symbol" panose="05050102010706020507" pitchFamily="18" charset="2"/>
              </a:rPr>
              <a:t>x</a:t>
            </a:r>
            <a:r>
              <a:rPr lang="en-US" altLang="zh-CN" dirty="0">
                <a:sym typeface="Symbol" panose="05050102010706020507" pitchFamily="18" charset="2"/>
              </a:rPr>
              <a:t> is a letter of the alphabet}</a:t>
            </a:r>
            <a:endParaRPr lang="en-US" altLang="zh-CN" b="1" dirty="0">
              <a:sym typeface="Symbol" panose="05050102010706020507" pitchFamily="18" charset="2"/>
            </a:endParaRPr>
          </a:p>
          <a:p>
            <a:pPr lvl="1" eaLnBrk="1" hangingPunct="1"/>
            <a:r>
              <a:rPr lang="en-US" altLang="zh-CN" dirty="0">
                <a:sym typeface="Symbol" panose="05050102010706020507" pitchFamily="18" charset="2"/>
              </a:rPr>
              <a:t>Can define set equality in terms of  relation:</a:t>
            </a:r>
            <a:br>
              <a:rPr lang="en-US" altLang="zh-CN" dirty="0">
                <a:sym typeface="Symbol" panose="05050102010706020507" pitchFamily="18" charset="2"/>
              </a:rPr>
            </a:b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x</a:t>
            </a:r>
            <a:r>
              <a:rPr lang="en-US" altLang="zh-CN" dirty="0">
                <a:solidFill>
                  <a:srgbClr val="FF0000"/>
                </a:solidFill>
                <a:sym typeface="Symbol" panose="05050102010706020507" pitchFamily="18" charset="2"/>
              </a:rPr>
              <a:t>: </a:t>
            </a:r>
            <a:r>
              <a:rPr lang="en-US" altLang="zh-CN" i="1" dirty="0" err="1">
                <a:solidFill>
                  <a:srgbClr val="FF0000"/>
                </a:solidFill>
                <a:sym typeface="Symbol" panose="05050102010706020507" pitchFamily="18" charset="2"/>
              </a:rPr>
              <a:t>x</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x</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a:t>
            </a:r>
            <a:br>
              <a:rPr lang="en-US" altLang="zh-CN" dirty="0">
                <a:solidFill>
                  <a:srgbClr val="FF0000"/>
                </a:solidFill>
                <a:sym typeface="Symbol" panose="05050102010706020507" pitchFamily="18" charset="2"/>
              </a:rPr>
            </a:b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Two sets are equal </a:t>
            </a:r>
            <a:r>
              <a:rPr lang="en-US" altLang="zh-CN" i="1" dirty="0" err="1">
                <a:sym typeface="Symbol" panose="05050102010706020507" pitchFamily="18" charset="2"/>
              </a:rPr>
              <a:t>iff</a:t>
            </a:r>
            <a:r>
              <a:rPr lang="en-US" altLang="zh-CN" dirty="0">
                <a:sym typeface="Symbol" panose="05050102010706020507" pitchFamily="18" charset="2"/>
              </a:rPr>
              <a:t> they have all the same members.</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a:p>
            <a:pPr eaLnBrk="1" hangingPunct="1"/>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i="1" dirty="0">
                <a:sym typeface="Symbol" panose="05050102010706020507" pitchFamily="18" charset="2"/>
              </a:rPr>
              <a:t> </a:t>
            </a:r>
            <a:r>
              <a:rPr lang="en-US" altLang="zh-CN" dirty="0">
                <a:sym typeface="Symbol" panose="05050102010706020507" pitchFamily="18" charset="2"/>
              </a:rPr>
              <a:t>: (</a:t>
            </a:r>
            <a:r>
              <a:rPr lang="en-US" altLang="zh-CN" i="1" dirty="0" err="1"/>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is not in </a:t>
            </a:r>
            <a:r>
              <a:rPr lang="en-US" altLang="zh-CN" i="1" dirty="0">
                <a:sym typeface="Symbol" panose="05050102010706020507" pitchFamily="18" charset="2"/>
              </a:rPr>
              <a:t>S</a:t>
            </a:r>
            <a:r>
              <a:rPr lang="en-US" altLang="zh-CN" dirty="0">
                <a:latin typeface="Times New Roman" panose="02020603050405020304" pitchFamily="18" charset="0"/>
                <a:sym typeface="Symbol" panose="05050102010706020507" pitchFamily="18" charset="2"/>
              </a:rPr>
              <a:t>”</a:t>
            </a:r>
            <a:endParaRPr lang="en-US" altLang="zh-CN" i="1" dirty="0">
              <a:sym typeface="Symbol" panose="05050102010706020507" pitchFamily="18" charset="2"/>
            </a:endParaRPr>
          </a:p>
        </p:txBody>
      </p:sp>
      <p:sp>
        <p:nvSpPr>
          <p:cNvPr id="2" name="灯片编号占位符 1">
            <a:extLst>
              <a:ext uri="{FF2B5EF4-FFF2-40B4-BE49-F238E27FC236}">
                <a16:creationId xmlns:a16="http://schemas.microsoft.com/office/drawing/2014/main" id="{8D1CACF1-F36B-4D69-8699-B50C77C32952}"/>
              </a:ext>
            </a:extLst>
          </p:cNvPr>
          <p:cNvSpPr>
            <a:spLocks noGrp="1"/>
          </p:cNvSpPr>
          <p:nvPr>
            <p:ph type="sldNum" sz="quarter" idx="12"/>
          </p:nvPr>
        </p:nvSpPr>
        <p:spPr/>
        <p:txBody>
          <a:bodyPr/>
          <a:lstStyle/>
          <a:p>
            <a:fld id="{95D10F2E-2536-4355-9232-8FA25989555F}" type="slidenum">
              <a:rPr lang="en-US" altLang="zh-CN" smtClean="0"/>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D52B51-F00E-46D0-8142-E4B8BA276B78}"/>
              </a:ext>
            </a:extLst>
          </p:cNvPr>
          <p:cNvSpPr>
            <a:spLocks noGrp="1" noChangeArrowheads="1"/>
          </p:cNvSpPr>
          <p:nvPr>
            <p:ph type="title"/>
          </p:nvPr>
        </p:nvSpPr>
        <p:spPr/>
        <p:txBody>
          <a:bodyPr/>
          <a:lstStyle/>
          <a:p>
            <a:pPr eaLnBrk="1" hangingPunct="1"/>
            <a:r>
              <a:rPr lang="en-US" altLang="zh-CN" b="1" dirty="0"/>
              <a:t>The Empty Set </a:t>
            </a:r>
            <a:r>
              <a:rPr lang="zh-CN" altLang="en-US" b="1" dirty="0">
                <a:latin typeface="微软雅黑" panose="020B0503020204020204" pitchFamily="34" charset="-122"/>
                <a:ea typeface="微软雅黑" panose="020B0503020204020204" pitchFamily="34" charset="-122"/>
              </a:rPr>
              <a:t>空集</a:t>
            </a:r>
          </a:p>
        </p:txBody>
      </p:sp>
      <p:sp>
        <p:nvSpPr>
          <p:cNvPr id="26627" name="Rectangle 3">
            <a:extLst>
              <a:ext uri="{FF2B5EF4-FFF2-40B4-BE49-F238E27FC236}">
                <a16:creationId xmlns:a16="http://schemas.microsoft.com/office/drawing/2014/main" id="{0274F440-3725-4290-8FEA-A13F61CA40A2}"/>
              </a:ext>
            </a:extLst>
          </p:cNvPr>
          <p:cNvSpPr>
            <a:spLocks noGrp="1" noChangeArrowheads="1"/>
          </p:cNvSpPr>
          <p:nvPr>
            <p:ph type="body" idx="1"/>
          </p:nvPr>
        </p:nvSpPr>
        <p:spPr/>
        <p:txBody>
          <a:bodyPr/>
          <a:lstStyle/>
          <a:p>
            <a:pPr eaLnBrk="1" hangingPunct="1"/>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null</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the empty set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is the unique set that contains no elements whatsoever.</a:t>
            </a:r>
          </a:p>
          <a:p>
            <a:pPr eaLnBrk="1" hangingPunct="1"/>
            <a:r>
              <a:rPr lang="en-US" altLang="zh-CN" dirty="0">
                <a:sym typeface="Symbol" panose="05050102010706020507" pitchFamily="18" charset="2"/>
              </a:rPr>
              <a:t> = {} = {</a:t>
            </a:r>
            <a:r>
              <a:rPr lang="en-US" altLang="zh-CN" i="1" dirty="0">
                <a:sym typeface="Symbol" panose="05050102010706020507" pitchFamily="18" charset="2"/>
              </a:rPr>
              <a:t>x | </a:t>
            </a:r>
            <a:r>
              <a:rPr lang="en-US" altLang="zh-CN" b="1" dirty="0">
                <a:sym typeface="Symbol" panose="05050102010706020507" pitchFamily="18" charset="2"/>
              </a:rPr>
              <a:t>False</a:t>
            </a:r>
            <a:r>
              <a:rPr lang="en-US" altLang="zh-CN" dirty="0">
                <a:sym typeface="Symbol" panose="05050102010706020507" pitchFamily="18" charset="2"/>
              </a:rPr>
              <a:t>}</a:t>
            </a:r>
          </a:p>
          <a:p>
            <a:pPr eaLnBrk="1" hangingPunct="1"/>
            <a:r>
              <a:rPr lang="en-US" altLang="zh-CN" dirty="0"/>
              <a:t>No matter the domain of discourse,</a:t>
            </a:r>
            <a:br>
              <a:rPr lang="en-US" altLang="zh-CN" dirty="0"/>
            </a:br>
            <a:r>
              <a:rPr lang="en-US" altLang="zh-CN" dirty="0"/>
              <a:t>we have the axiom </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en-US" altLang="zh-CN" i="1" dirty="0">
                <a:sym typeface="Symbol" panose="05050102010706020507" pitchFamily="18" charset="2"/>
              </a:rPr>
              <a:t>x</a:t>
            </a:r>
            <a:r>
              <a:rPr lang="en-US" altLang="zh-CN" dirty="0">
                <a:sym typeface="Symbol" panose="05050102010706020507" pitchFamily="18" charset="2"/>
              </a:rPr>
              <a:t>.</a:t>
            </a:r>
          </a:p>
          <a:p>
            <a:pPr eaLnBrk="1" hangingPunct="1"/>
            <a:endParaRPr lang="en-US" altLang="zh-CN" dirty="0">
              <a:sym typeface="Symbol" panose="05050102010706020507" pitchFamily="18" charset="2"/>
            </a:endParaRPr>
          </a:p>
        </p:txBody>
      </p:sp>
      <p:sp>
        <p:nvSpPr>
          <p:cNvPr id="2" name="灯片编号占位符 1">
            <a:extLst>
              <a:ext uri="{FF2B5EF4-FFF2-40B4-BE49-F238E27FC236}">
                <a16:creationId xmlns:a16="http://schemas.microsoft.com/office/drawing/2014/main" id="{5602B74D-5E9E-4F28-9C91-48C1577A87C0}"/>
              </a:ext>
            </a:extLst>
          </p:cNvPr>
          <p:cNvSpPr>
            <a:spLocks noGrp="1"/>
          </p:cNvSpPr>
          <p:nvPr>
            <p:ph type="sldNum" sz="quarter" idx="12"/>
          </p:nvPr>
        </p:nvSpPr>
        <p:spPr/>
        <p:txBody>
          <a:bodyPr/>
          <a:lstStyle/>
          <a:p>
            <a:fld id="{95D10F2E-2536-4355-9232-8FA25989555F}" type="slidenum">
              <a:rPr lang="en-US" altLang="zh-CN" smtClean="0"/>
              <a:pPr/>
              <a:t>9</a:t>
            </a:fld>
            <a:endParaRPr lang="en-US" altLang="zh-CN"/>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40422</TotalTime>
  <Words>4576</Words>
  <Application>Microsoft Office PowerPoint</Application>
  <PresentationFormat>全屏显示(4:3)</PresentationFormat>
  <Paragraphs>433</Paragraphs>
  <Slides>51</Slides>
  <Notes>39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4" baseType="lpstr">
      <vt:lpstr>Arial Unicode MS</vt:lpstr>
      <vt:lpstr>Beesknees ITC</vt:lpstr>
      <vt:lpstr>宋体</vt:lpstr>
      <vt:lpstr>微软雅黑</vt:lpstr>
      <vt:lpstr>Arial</vt:lpstr>
      <vt:lpstr>Arial Black</vt:lpstr>
      <vt:lpstr>Cambria Math</vt:lpstr>
      <vt:lpstr>Courier New</vt:lpstr>
      <vt:lpstr>Impact</vt:lpstr>
      <vt:lpstr>Symbol</vt:lpstr>
      <vt:lpstr>Times New Roman</vt:lpstr>
      <vt:lpstr>默认设计模板</vt:lpstr>
      <vt:lpstr>Equation</vt:lpstr>
      <vt:lpstr>2 Basic Structures: Sets, Functions, Sequences, Sums and Matrices</vt:lpstr>
      <vt:lpstr>Introduction to Set Theory  集合论(§2.1)</vt:lpstr>
      <vt:lpstr>Basic notations for sets</vt:lpstr>
      <vt:lpstr>Example</vt:lpstr>
      <vt:lpstr>Basic properties of sets</vt:lpstr>
      <vt:lpstr>Definition of Set Equality 集合相等</vt:lpstr>
      <vt:lpstr>Infinite Sets 无限集</vt:lpstr>
      <vt:lpstr>Basic Set Relations:  Member of (成员)   </vt:lpstr>
      <vt:lpstr>The Empty Set 空集</vt:lpstr>
      <vt:lpstr>Subset 子集</vt:lpstr>
      <vt:lpstr>Proper (Strict) Subsets 真子集</vt:lpstr>
      <vt:lpstr>Sets Can be Objects, Too!</vt:lpstr>
      <vt:lpstr>Cardinality and Finiteness 基数</vt:lpstr>
      <vt:lpstr>The Power Set (幂集) Operation</vt:lpstr>
      <vt:lpstr>Review: Set Notations So Far</vt:lpstr>
      <vt:lpstr>Ordered n-tuples 有序n元组</vt:lpstr>
      <vt:lpstr>Cartesian Products of Sets 笛卡尔集</vt:lpstr>
      <vt:lpstr>Definition of relations</vt:lpstr>
      <vt:lpstr>Review of §2.1</vt:lpstr>
      <vt:lpstr>Start §2.2:  集合运算The Union Operator 并集</vt:lpstr>
      <vt:lpstr>Union Examples</vt:lpstr>
      <vt:lpstr>The Intersection Operator 交集</vt:lpstr>
      <vt:lpstr>Intersection Examples</vt:lpstr>
      <vt:lpstr>A Venn diagram showing a union of the Chinese tea set and the Green tea set. At the intersection of these sets are different types of Chinese green tea.</vt:lpstr>
      <vt:lpstr>Disjointedness 互斥</vt:lpstr>
      <vt:lpstr>Inclusion-Exclusion Principle 容斥原理</vt:lpstr>
      <vt:lpstr>Set Difference 差集</vt:lpstr>
      <vt:lpstr>Set Difference Examples</vt:lpstr>
      <vt:lpstr>Set Difference - Venn Diagram</vt:lpstr>
      <vt:lpstr>Set Complements 补集</vt:lpstr>
      <vt:lpstr>More on Set Complements</vt:lpstr>
      <vt:lpstr>Symmetric Difference (optional)</vt:lpstr>
      <vt:lpstr>Venn Diagram</vt:lpstr>
      <vt:lpstr>Set Identities</vt:lpstr>
      <vt:lpstr>Set Identities 2</vt:lpstr>
      <vt:lpstr>Set Identities 3</vt:lpstr>
      <vt:lpstr>DeMorgan’s Law for Sets</vt:lpstr>
      <vt:lpstr>Proving Set Identities</vt:lpstr>
      <vt:lpstr>Proof of Second De Morgan Law 1</vt:lpstr>
      <vt:lpstr>Proof of Second De Morgan Law 2</vt:lpstr>
      <vt:lpstr>Proof of Second De Morgan Law 3</vt:lpstr>
      <vt:lpstr>Set-Builder Notation: Second De Morgan Law</vt:lpstr>
      <vt:lpstr>Membership Table</vt:lpstr>
      <vt:lpstr>Review of §2.1-2.2</vt:lpstr>
      <vt:lpstr>Generalized Unions &amp; Intersections</vt:lpstr>
      <vt:lpstr>Generalized Union</vt:lpstr>
      <vt:lpstr>Generalized Intersection</vt:lpstr>
      <vt:lpstr>Representations</vt:lpstr>
      <vt:lpstr>Representing Sets with Bit Strings</vt:lpstr>
      <vt:lpstr>EXAMPLE 20 ：The bit strings for the sets {1, 2, 3, 4, 5} and {1, 3, 5, 7, 9} are 11 1110 0000 and 10 1010 1010, respectively. Use bit strings to find the union and intersection of these sets.  </vt:lpstr>
      <vt:lpstr>Homework　</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The Theory of Sets</dc:title>
  <dc:creator>h2006</dc:creator>
  <cp:lastModifiedBy>Hao Jie</cp:lastModifiedBy>
  <cp:revision>165</cp:revision>
  <dcterms:created xsi:type="dcterms:W3CDTF">2006-02-10T03:41:35Z</dcterms:created>
  <dcterms:modified xsi:type="dcterms:W3CDTF">2024-03-19T01:21:41Z</dcterms:modified>
</cp:coreProperties>
</file>