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70"/>
  </p:notesMasterIdLst>
  <p:handoutMasterIdLst>
    <p:handoutMasterId r:id="rId71"/>
  </p:handoutMasterIdLst>
  <p:sldIdLst>
    <p:sldId id="451" r:id="rId10"/>
    <p:sldId id="462" r:id="rId11"/>
    <p:sldId id="493" r:id="rId12"/>
    <p:sldId id="494" r:id="rId13"/>
    <p:sldId id="495" r:id="rId14"/>
    <p:sldId id="463" r:id="rId15"/>
    <p:sldId id="464" r:id="rId16"/>
    <p:sldId id="496" r:id="rId17"/>
    <p:sldId id="497" r:id="rId18"/>
    <p:sldId id="498" r:id="rId19"/>
    <p:sldId id="499" r:id="rId20"/>
    <p:sldId id="465" r:id="rId21"/>
    <p:sldId id="466" r:id="rId22"/>
    <p:sldId id="467" r:id="rId23"/>
    <p:sldId id="500" r:id="rId24"/>
    <p:sldId id="468" r:id="rId25"/>
    <p:sldId id="501" r:id="rId26"/>
    <p:sldId id="502" r:id="rId27"/>
    <p:sldId id="469" r:id="rId28"/>
    <p:sldId id="470" r:id="rId29"/>
    <p:sldId id="503" r:id="rId30"/>
    <p:sldId id="471" r:id="rId31"/>
    <p:sldId id="472" r:id="rId32"/>
    <p:sldId id="473" r:id="rId33"/>
    <p:sldId id="474" r:id="rId34"/>
    <p:sldId id="475" r:id="rId35"/>
    <p:sldId id="476" r:id="rId36"/>
    <p:sldId id="504" r:id="rId37"/>
    <p:sldId id="505" r:id="rId38"/>
    <p:sldId id="506" r:id="rId39"/>
    <p:sldId id="507" r:id="rId40"/>
    <p:sldId id="508" r:id="rId41"/>
    <p:sldId id="509" r:id="rId42"/>
    <p:sldId id="510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25" r:id="rId58"/>
    <p:sldId id="526" r:id="rId59"/>
    <p:sldId id="527" r:id="rId60"/>
    <p:sldId id="528" r:id="rId61"/>
    <p:sldId id="529" r:id="rId62"/>
    <p:sldId id="530" r:id="rId63"/>
    <p:sldId id="531" r:id="rId64"/>
    <p:sldId id="532" r:id="rId65"/>
    <p:sldId id="533" r:id="rId66"/>
    <p:sldId id="534" r:id="rId67"/>
    <p:sldId id="535" r:id="rId68"/>
    <p:sldId id="569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87B"/>
    <a:srgbClr val="E1F3FF"/>
    <a:srgbClr val="14AAE1"/>
    <a:srgbClr val="00518B"/>
    <a:srgbClr val="5A5000"/>
    <a:srgbClr val="214E91"/>
    <a:srgbClr val="214E2D"/>
    <a:srgbClr val="04617B"/>
    <a:srgbClr val="505050"/>
    <a:srgbClr val="B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5566" autoAdjust="0"/>
  </p:normalViewPr>
  <p:slideViewPr>
    <p:cSldViewPr>
      <p:cViewPr varScale="1">
        <p:scale>
          <a:sx n="116" d="100"/>
          <a:sy n="116" d="100"/>
        </p:scale>
        <p:origin x="386" y="34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048"/>
    </p:cViewPr>
  </p:sorterViewPr>
  <p:notesViewPr>
    <p:cSldViewPr>
      <p:cViewPr varScale="1">
        <p:scale>
          <a:sx n="75" d="100"/>
          <a:sy n="75" d="100"/>
        </p:scale>
        <p:origin x="3448" y="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" Type="http://schemas.openxmlformats.org/officeDocument/2006/relationships/slideMaster" Target="slideMasters/slideMaster7.xml"/><Relationship Id="rId7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84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04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9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8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9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0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2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45720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28"/>
          </p:nvPr>
        </p:nvSpPr>
        <p:spPr>
          <a:xfrm>
            <a:off x="466344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idx="29"/>
          </p:nvPr>
        </p:nvSpPr>
        <p:spPr>
          <a:xfrm>
            <a:off x="45720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idx="30"/>
          </p:nvPr>
        </p:nvSpPr>
        <p:spPr>
          <a:xfrm>
            <a:off x="466344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330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gif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9C9E2B-52C7-43C4-AD41-F5B9C75A29FE}"/>
              </a:ext>
            </a:extLst>
          </p:cNvPr>
          <p:cNvSpPr txBox="1"/>
          <p:nvPr userDrawn="1"/>
        </p:nvSpPr>
        <p:spPr>
          <a:xfrm>
            <a:off x="8667750" y="64368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13724-0C03-4356-A208-813FCD8DD512}" type="slidenum">
              <a:rPr lang="zh-CN" altLang="en-US" sz="1400" smtClean="0">
                <a:latin typeface="+mn-lt"/>
              </a:rPr>
              <a:t>‹#›</a:t>
            </a:fld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6.wmf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3.jpg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image" Target="../media/image29.jpg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png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2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png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oeis.org/Spuzzle.html" TargetMode="Externa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oeis.org/Spuzzle.html" TargetMode="Externa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50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31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6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9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28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Functions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2.3</a:t>
            </a:r>
          </a:p>
        </p:txBody>
      </p:sp>
    </p:spTree>
    <p:extLst>
      <p:ext uri="{BB962C8B-B14F-4D97-AF65-F5344CB8AC3E}">
        <p14:creationId xmlns:p14="http://schemas.microsoft.com/office/powerpoint/2010/main" val="3890456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Surjections </a:t>
            </a:r>
            <a:r>
              <a:rPr lang="zh-CN" altLang="en-US" sz="4000" dirty="0"/>
              <a:t>满射函数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3632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function </a:t>
            </a:r>
            <a:r>
              <a:rPr lang="en-US" i="1" dirty="0"/>
              <a:t>f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is called </a:t>
            </a:r>
            <a:r>
              <a:rPr lang="en-US" i="1" dirty="0">
                <a:solidFill>
                  <a:srgbClr val="C00000"/>
                </a:solidFill>
              </a:rPr>
              <a:t>onto</a:t>
            </a:r>
            <a:r>
              <a:rPr lang="en-US" dirty="0"/>
              <a:t> or </a:t>
            </a:r>
            <a:r>
              <a:rPr lang="en-US" i="1" dirty="0">
                <a:solidFill>
                  <a:srgbClr val="C00000"/>
                </a:solidFill>
              </a:rPr>
              <a:t>surjective</a:t>
            </a:r>
            <a:r>
              <a:rPr lang="en-US" dirty="0"/>
              <a:t>, if and only if for every element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12276"/>
              </p:ext>
            </p:extLst>
          </p:nvPr>
        </p:nvGraphicFramePr>
        <p:xfrm>
          <a:off x="7936454" y="1905000"/>
          <a:ext cx="876506" cy="42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368280" imgH="177480" progId="Equation.DSMT4">
                  <p:embed/>
                </p:oleObj>
              </mc:Choice>
              <mc:Fallback>
                <p:oleObj name="Equation" r:id="rId3" imgW="368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6454" y="1905000"/>
                        <a:ext cx="876506" cy="42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2362200"/>
            <a:ext cx="3403600" cy="419188"/>
          </a:xfrm>
        </p:spPr>
        <p:txBody>
          <a:bodyPr anchor="ctr"/>
          <a:lstStyle/>
          <a:p>
            <a:r>
              <a:rPr lang="en-US" dirty="0"/>
              <a:t>there is an element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425521"/>
              </p:ext>
            </p:extLst>
          </p:nvPr>
        </p:nvGraphicFramePr>
        <p:xfrm>
          <a:off x="3810000" y="2362200"/>
          <a:ext cx="9080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5" imgW="380880" imgH="177480" progId="Equation.DSMT4">
                  <p:embed/>
                </p:oleObj>
              </mc:Choice>
              <mc:Fallback>
                <p:oleObj name="Equation" r:id="rId5" imgW="380880" imgH="177480" progId="Equation.DSMT4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10000" y="2362200"/>
                        <a:ext cx="9080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6"/>
          <p:cNvSpPr>
            <a:spLocks noGrp="1"/>
          </p:cNvSpPr>
          <p:nvPr>
            <p:ph idx="14"/>
          </p:nvPr>
        </p:nvSpPr>
        <p:spPr>
          <a:xfrm>
            <a:off x="4654550" y="2350770"/>
            <a:ext cx="984250" cy="387796"/>
          </a:xfrm>
        </p:spPr>
        <p:txBody>
          <a:bodyPr anchor="ctr"/>
          <a:lstStyle/>
          <a:p>
            <a:r>
              <a:rPr lang="en-US" dirty="0"/>
              <a:t>with</a:t>
            </a: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191677"/>
              </p:ext>
            </p:extLst>
          </p:nvPr>
        </p:nvGraphicFramePr>
        <p:xfrm>
          <a:off x="5573712" y="2297018"/>
          <a:ext cx="1512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7" imgW="634680" imgH="253800" progId="Equation.DSMT4">
                  <p:embed/>
                </p:oleObj>
              </mc:Choice>
              <mc:Fallback>
                <p:oleObj name="Equation" r:id="rId7" imgW="634680" imgH="25380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73712" y="2297018"/>
                        <a:ext cx="1512888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8"/>
          <p:cNvSpPr>
            <a:spLocks noGrp="1"/>
          </p:cNvSpPr>
          <p:nvPr>
            <p:ph idx="16"/>
          </p:nvPr>
        </p:nvSpPr>
        <p:spPr>
          <a:xfrm>
            <a:off x="443753" y="2811868"/>
            <a:ext cx="8229600" cy="509620"/>
          </a:xfrm>
        </p:spPr>
        <p:txBody>
          <a:bodyPr anchor="ctr"/>
          <a:lstStyle/>
          <a:p>
            <a:r>
              <a:rPr lang="en-US" dirty="0"/>
              <a:t>A function </a:t>
            </a:r>
            <a:r>
              <a:rPr lang="en-US" i="1" dirty="0"/>
              <a:t>f</a:t>
            </a:r>
            <a:r>
              <a:rPr lang="en-US" b="1" dirty="0"/>
              <a:t> </a:t>
            </a:r>
            <a:r>
              <a:rPr lang="en-US" dirty="0"/>
              <a:t>is called a </a:t>
            </a:r>
            <a:r>
              <a:rPr lang="en-US" i="1" dirty="0">
                <a:solidFill>
                  <a:srgbClr val="C00000"/>
                </a:solidFill>
              </a:rPr>
              <a:t>surjection</a:t>
            </a:r>
            <a:r>
              <a:rPr lang="en-US" dirty="0"/>
              <a:t> if it is </a:t>
            </a:r>
            <a:r>
              <a:rPr lang="en-US" i="1" dirty="0"/>
              <a:t>onto</a:t>
            </a:r>
            <a:r>
              <a:rPr lang="en-US" dirty="0"/>
              <a:t>.</a:t>
            </a:r>
          </a:p>
        </p:txBody>
      </p:sp>
      <p:pic>
        <p:nvPicPr>
          <p:cNvPr id="13" name="Picture 9"/>
          <p:cNvPicPr>
            <a:picLocks noGrp="1" noChangeAspect="1" noChangeArrowheads="1"/>
          </p:cNvPicPr>
          <p:nvPr>
            <p:ph idx="15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t="7524" r="9352" b="2182"/>
          <a:stretch/>
        </p:blipFill>
        <p:spPr bwMode="auto">
          <a:xfrm>
            <a:off x="3124200" y="3657600"/>
            <a:ext cx="2743200" cy="274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Bijections</a:t>
            </a:r>
            <a:r>
              <a:rPr lang="en-US" altLang="zh-CN" sz="4400" dirty="0"/>
              <a:t> </a:t>
            </a:r>
            <a:r>
              <a:rPr lang="zh-CN" altLang="en-US" sz="4000" dirty="0"/>
              <a:t>双射函数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16764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function f is a </a:t>
            </a:r>
            <a:r>
              <a:rPr lang="en-US" i="1" dirty="0">
                <a:solidFill>
                  <a:srgbClr val="C00000"/>
                </a:solidFill>
              </a:rPr>
              <a:t>one-to-one correspondence</a:t>
            </a:r>
            <a:r>
              <a:rPr lang="en-US" dirty="0"/>
              <a:t>, or a </a:t>
            </a:r>
            <a:r>
              <a:rPr lang="en-US" i="1" dirty="0">
                <a:solidFill>
                  <a:srgbClr val="C00000"/>
                </a:solidFill>
              </a:rPr>
              <a:t>bijection </a:t>
            </a:r>
            <a:r>
              <a:rPr lang="en-US" dirty="0"/>
              <a:t>if it is both one-to-one and onto (surjective and injective).</a:t>
            </a:r>
          </a:p>
        </p:txBody>
      </p:sp>
      <p:pic>
        <p:nvPicPr>
          <p:cNvPr id="16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9531" y="3124199"/>
            <a:ext cx="3284939" cy="32004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35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</a:t>
            </a:r>
            <a:r>
              <a:rPr lang="en-US" i="1" dirty="0"/>
              <a:t>f</a:t>
            </a:r>
            <a:r>
              <a:rPr lang="en-US" dirty="0"/>
              <a:t> is one-to-one or onto</a:t>
            </a:r>
            <a:r>
              <a:rPr lang="en-US" sz="1500" dirty="0"/>
              <a:t> 1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dirty="0"/>
              <a:t>Suppose that </a:t>
            </a:r>
            <a:r>
              <a:rPr lang="en-US" sz="3000" i="1" dirty="0"/>
              <a:t>f </a:t>
            </a:r>
            <a:r>
              <a:rPr lang="en-US" sz="3000" dirty="0"/>
              <a:t>: </a:t>
            </a:r>
            <a:r>
              <a:rPr lang="en-US" sz="3000" i="1" dirty="0"/>
              <a:t>A </a:t>
            </a:r>
            <a:r>
              <a:rPr lang="en-US" sz="3000" dirty="0">
                <a:sym typeface="Symbol" panose="05050102010706020507" pitchFamily="18" charset="2"/>
              </a:rPr>
              <a:t></a:t>
            </a:r>
            <a:r>
              <a:rPr lang="en-US" sz="3000" dirty="0"/>
              <a:t> </a:t>
            </a:r>
            <a:r>
              <a:rPr lang="en-US" sz="3000" i="1" dirty="0"/>
              <a:t>B</a:t>
            </a:r>
            <a:r>
              <a:rPr lang="en-US" sz="3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3000" i="1" dirty="0">
                <a:solidFill>
                  <a:srgbClr val="214E91"/>
                </a:solidFill>
              </a:rPr>
              <a:t>To show that f is injective </a:t>
            </a:r>
            <a:r>
              <a:rPr lang="en-US" sz="3000" dirty="0"/>
              <a:t>Show that if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y</a:t>
            </a:r>
            <a:r>
              <a:rPr lang="en-US" sz="3000" dirty="0"/>
              <a:t>) for arbitrary </a:t>
            </a:r>
            <a:r>
              <a:rPr lang="en-US" sz="3000" i="1" dirty="0"/>
              <a:t>x, y </a:t>
            </a:r>
            <a:r>
              <a:rPr lang="en-US" sz="3000" dirty="0"/>
              <a:t>∈ </a:t>
            </a:r>
            <a:r>
              <a:rPr lang="en-US" sz="3000" i="1" dirty="0"/>
              <a:t>A</a:t>
            </a:r>
            <a:r>
              <a:rPr lang="en-US" sz="3000" dirty="0"/>
              <a:t>, then </a:t>
            </a:r>
            <a:r>
              <a:rPr lang="en-US" sz="3000" i="1" dirty="0"/>
              <a:t>x </a:t>
            </a:r>
            <a:r>
              <a:rPr lang="en-US" sz="3000" dirty="0"/>
              <a:t>= </a:t>
            </a:r>
            <a:r>
              <a:rPr lang="en-US" sz="3000" i="1" dirty="0"/>
              <a:t>y</a:t>
            </a:r>
            <a:r>
              <a:rPr lang="en-US" sz="3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3000" i="1" dirty="0">
                <a:solidFill>
                  <a:srgbClr val="00518B"/>
                </a:solidFill>
              </a:rPr>
              <a:t>To show that f is not injective </a:t>
            </a:r>
            <a:r>
              <a:rPr lang="en-US" sz="3000" dirty="0"/>
              <a:t>Find particular elements </a:t>
            </a:r>
            <a:r>
              <a:rPr lang="en-US" sz="3000" i="1" dirty="0"/>
              <a:t>x, y </a:t>
            </a:r>
            <a:r>
              <a:rPr lang="en-US" sz="3000" dirty="0"/>
              <a:t>∈ </a:t>
            </a:r>
            <a:r>
              <a:rPr lang="en-US" sz="3000" i="1" dirty="0"/>
              <a:t>A </a:t>
            </a:r>
            <a:r>
              <a:rPr lang="en-US" sz="3000" dirty="0"/>
              <a:t>such that </a:t>
            </a:r>
            <a:r>
              <a:rPr lang="en-US" sz="3000" i="1" dirty="0"/>
              <a:t>x </a:t>
            </a:r>
            <a:r>
              <a:rPr lang="en-US" sz="3000" dirty="0"/>
              <a:t>≠ </a:t>
            </a:r>
            <a:r>
              <a:rPr lang="en-US" sz="3000" i="1" dirty="0"/>
              <a:t>y </a:t>
            </a:r>
            <a:r>
              <a:rPr lang="en-US" sz="3000" dirty="0"/>
              <a:t>and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y</a:t>
            </a:r>
            <a:r>
              <a:rPr lang="en-US" sz="3000" dirty="0"/>
              <a:t>).</a:t>
            </a:r>
          </a:p>
          <a:p>
            <a:pPr>
              <a:spcBef>
                <a:spcPts val="600"/>
              </a:spcBef>
            </a:pPr>
            <a:r>
              <a:rPr lang="en-US" sz="3000" i="1" dirty="0">
                <a:solidFill>
                  <a:srgbClr val="00518B"/>
                </a:solidFill>
              </a:rPr>
              <a:t>To show that f is surjective </a:t>
            </a:r>
            <a:r>
              <a:rPr lang="en-US" sz="3000" dirty="0"/>
              <a:t>Consider an arbitrary element </a:t>
            </a:r>
            <a:r>
              <a:rPr lang="en-US" sz="3000" i="1" dirty="0"/>
              <a:t>y </a:t>
            </a:r>
            <a:r>
              <a:rPr lang="en-US" sz="3000" dirty="0"/>
              <a:t>∈ </a:t>
            </a:r>
            <a:r>
              <a:rPr lang="en-US" sz="3000" i="1" dirty="0"/>
              <a:t>B </a:t>
            </a:r>
            <a:r>
              <a:rPr lang="en-US" sz="3000" dirty="0"/>
              <a:t>and find an element </a:t>
            </a:r>
            <a:r>
              <a:rPr lang="en-US" sz="3000" i="1" dirty="0"/>
              <a:t>x </a:t>
            </a:r>
            <a:r>
              <a:rPr lang="en-US" sz="3000" dirty="0"/>
              <a:t>∈ </a:t>
            </a:r>
            <a:r>
              <a:rPr lang="en-US" sz="3000" i="1" dirty="0"/>
              <a:t>A </a:t>
            </a:r>
            <a:r>
              <a:rPr lang="en-US" sz="3000" dirty="0"/>
              <a:t>such that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y</a:t>
            </a:r>
            <a:r>
              <a:rPr lang="en-US" sz="30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3000" i="1" dirty="0">
                <a:solidFill>
                  <a:srgbClr val="00518B"/>
                </a:solidFill>
              </a:rPr>
              <a:t>To show that f is not surjective </a:t>
            </a:r>
            <a:r>
              <a:rPr lang="en-US" sz="3000" dirty="0"/>
              <a:t>Find a particular </a:t>
            </a:r>
            <a:r>
              <a:rPr lang="en-US" sz="3000" i="1" dirty="0"/>
              <a:t>y </a:t>
            </a:r>
            <a:r>
              <a:rPr lang="en-US" sz="3000" dirty="0"/>
              <a:t>∈ </a:t>
            </a:r>
            <a:r>
              <a:rPr lang="en-US" sz="3000" i="1" dirty="0"/>
              <a:t>B </a:t>
            </a:r>
            <a:r>
              <a:rPr lang="en-US" sz="3000" dirty="0"/>
              <a:t>such that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≠ </a:t>
            </a:r>
            <a:r>
              <a:rPr lang="en-US" sz="3000" i="1" dirty="0"/>
              <a:t>y </a:t>
            </a:r>
            <a:r>
              <a:rPr lang="en-US" sz="3000" dirty="0"/>
              <a:t>for all </a:t>
            </a:r>
            <a:r>
              <a:rPr lang="en-US" sz="3000" i="1" dirty="0"/>
              <a:t>x </a:t>
            </a:r>
            <a:r>
              <a:rPr lang="en-US" sz="3000" dirty="0"/>
              <a:t>∈ </a:t>
            </a:r>
            <a:r>
              <a:rPr lang="en-US" sz="3000" i="1" dirty="0"/>
              <a:t>A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3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</a:t>
            </a:r>
            <a:r>
              <a:rPr lang="en-US" i="1" dirty="0"/>
              <a:t>f</a:t>
            </a:r>
            <a:r>
              <a:rPr lang="en-US" dirty="0"/>
              <a:t> is one-to-one or onto</a:t>
            </a:r>
            <a:r>
              <a:rPr lang="en-US" sz="1500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/>
              <a:t>Example </a:t>
            </a:r>
            <a:r>
              <a:rPr lang="en-US" sz="2800" b="1" dirty="0">
                <a:ea typeface="Cambria Math" pitchFamily="18" charset="0"/>
              </a:rPr>
              <a:t>1</a:t>
            </a:r>
            <a:r>
              <a:rPr lang="en-US" sz="2800" dirty="0"/>
              <a:t>: Let </a:t>
            </a:r>
            <a:r>
              <a:rPr lang="en-US" sz="2800" i="1" dirty="0"/>
              <a:t>f </a:t>
            </a:r>
            <a:r>
              <a:rPr lang="en-US" sz="2800" dirty="0"/>
              <a:t>be the function from {</a:t>
            </a:r>
            <a:r>
              <a:rPr lang="en-US" sz="2800" i="1" dirty="0"/>
              <a:t>a,b,c,d</a:t>
            </a:r>
            <a:r>
              <a:rPr lang="en-US" sz="2800" dirty="0"/>
              <a:t>} to {</a:t>
            </a:r>
            <a:r>
              <a:rPr lang="en-US" sz="2800" dirty="0">
                <a:ea typeface="Cambria Math" pitchFamily="18" charset="0"/>
              </a:rPr>
              <a:t>1,2,3</a:t>
            </a:r>
            <a:r>
              <a:rPr lang="en-US" sz="2800" dirty="0"/>
              <a:t>} defined by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) = </a:t>
            </a:r>
            <a:r>
              <a:rPr lang="en-US" sz="2800" dirty="0">
                <a:ea typeface="Cambria Math" pitchFamily="18" charset="0"/>
              </a:rPr>
              <a:t>3</a:t>
            </a:r>
            <a:r>
              <a:rPr lang="en-US" sz="2800" dirty="0"/>
              <a:t>,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dirty="0"/>
              <a:t>,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c</a:t>
            </a:r>
            <a:r>
              <a:rPr lang="en-US" sz="2800" dirty="0"/>
              <a:t>) = </a:t>
            </a:r>
            <a:r>
              <a:rPr lang="en-US" sz="2800" dirty="0">
                <a:ea typeface="Cambria Math" pitchFamily="18" charset="0"/>
              </a:rPr>
              <a:t>1</a:t>
            </a:r>
            <a:r>
              <a:rPr lang="en-US" sz="2800" dirty="0"/>
              <a:t>, and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d</a:t>
            </a:r>
            <a:r>
              <a:rPr lang="en-US" sz="2800" dirty="0"/>
              <a:t>) = </a:t>
            </a:r>
            <a:r>
              <a:rPr lang="en-US" sz="2800" dirty="0">
                <a:ea typeface="Cambria Math" pitchFamily="18" charset="0"/>
              </a:rPr>
              <a:t>3</a:t>
            </a:r>
            <a:r>
              <a:rPr lang="en-US" sz="2800" dirty="0"/>
              <a:t>. Is </a:t>
            </a:r>
            <a:r>
              <a:rPr lang="en-US" sz="2800" i="1" dirty="0"/>
              <a:t>f</a:t>
            </a:r>
            <a:r>
              <a:rPr lang="en-US" sz="2800" dirty="0"/>
              <a:t> an onto function?</a:t>
            </a:r>
          </a:p>
          <a:p>
            <a:pPr>
              <a:spcBef>
                <a:spcPts val="6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 Yes, </a:t>
            </a:r>
            <a:r>
              <a:rPr lang="en-US" sz="2800" i="1" dirty="0"/>
              <a:t>f </a:t>
            </a:r>
            <a:r>
              <a:rPr lang="en-US" sz="2800" dirty="0"/>
              <a:t>is onto since all three elements of the codomain are images of elements in the domain. If the codomain were changed to {</a:t>
            </a:r>
            <a:r>
              <a:rPr lang="en-US" sz="2800" dirty="0">
                <a:ea typeface="Cambria Math" pitchFamily="18" charset="0"/>
              </a:rPr>
              <a:t>1,2,3,4</a:t>
            </a:r>
            <a:r>
              <a:rPr lang="en-US" sz="2800" dirty="0"/>
              <a:t>}, </a:t>
            </a:r>
            <a:r>
              <a:rPr lang="en-US" sz="2800" i="1" dirty="0"/>
              <a:t>f  </a:t>
            </a:r>
            <a:r>
              <a:rPr lang="en-US" sz="2800" dirty="0"/>
              <a:t>would not be onto. </a:t>
            </a:r>
          </a:p>
          <a:p>
            <a:pPr>
              <a:spcBef>
                <a:spcPts val="600"/>
              </a:spcBef>
            </a:pPr>
            <a:r>
              <a:rPr lang="en-US" sz="2800" b="1" dirty="0"/>
              <a:t>Example </a:t>
            </a:r>
            <a:r>
              <a:rPr lang="en-US" sz="2800" b="1" dirty="0">
                <a:ea typeface="Cambria Math" pitchFamily="18" charset="0"/>
              </a:rPr>
              <a:t>2</a:t>
            </a:r>
            <a:r>
              <a:rPr lang="en-US" sz="2800" dirty="0"/>
              <a:t>: Is the function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</a:t>
            </a:r>
            <a:r>
              <a:rPr lang="en-US" sz="2800" i="1" dirty="0"/>
              <a:t> = x</a:t>
            </a:r>
            <a:r>
              <a:rPr lang="en-US" sz="2800" baseline="30000" dirty="0"/>
              <a:t>2</a:t>
            </a:r>
            <a:r>
              <a:rPr lang="en-US" sz="2800" i="1" baseline="30000" dirty="0"/>
              <a:t> </a:t>
            </a:r>
            <a:r>
              <a:rPr lang="en-US" sz="2800" dirty="0"/>
              <a:t>from the set of integers to the set of integers onto?  </a:t>
            </a:r>
          </a:p>
          <a:p>
            <a:pPr>
              <a:spcBef>
                <a:spcPts val="6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 No, </a:t>
            </a:r>
            <a:r>
              <a:rPr lang="en-US" sz="2800" i="1" dirty="0"/>
              <a:t>f</a:t>
            </a:r>
            <a:r>
              <a:rPr lang="en-US" sz="2800" dirty="0"/>
              <a:t> is not onto because there is no integer </a:t>
            </a:r>
            <a:r>
              <a:rPr lang="en-US" sz="2800" i="1" dirty="0"/>
              <a:t>x </a:t>
            </a:r>
            <a:r>
              <a:rPr lang="en-US" sz="2800" dirty="0"/>
              <a:t>with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i="1" baseline="30000" dirty="0"/>
              <a:t>  </a:t>
            </a:r>
            <a:r>
              <a:rPr lang="en-US" sz="2800" dirty="0"/>
              <a:t>= </a:t>
            </a:r>
            <a:r>
              <a:rPr lang="en-US" sz="2800" dirty="0">
                <a:ea typeface="Cambria Math"/>
                <a:cs typeface="Calibri" panose="020F0502020204030204" pitchFamily="34" charset="0"/>
              </a:rPr>
              <a:t>−</a:t>
            </a:r>
            <a:r>
              <a:rPr lang="en-US" sz="2800" dirty="0">
                <a:ea typeface="Cambria Math" pitchFamily="18" charset="0"/>
              </a:rPr>
              <a:t>1, for example.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2210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 </a:t>
            </a:r>
            <a:r>
              <a:rPr lang="zh-CN" altLang="en-US" sz="4000" dirty="0"/>
              <a:t>反函数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1026267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a bijection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. Then the </a:t>
            </a:r>
            <a:r>
              <a:rPr lang="en-US" i="1" dirty="0">
                <a:solidFill>
                  <a:srgbClr val="C00000"/>
                </a:solidFill>
              </a:rPr>
              <a:t>inverse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, denoted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0787"/>
              </p:ext>
            </p:extLst>
          </p:nvPr>
        </p:nvGraphicFramePr>
        <p:xfrm>
          <a:off x="4598624" y="1790700"/>
          <a:ext cx="72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91960" imgH="228600" progId="Equation.DSMT4">
                  <p:embed/>
                </p:oleObj>
              </mc:Choice>
              <mc:Fallback>
                <p:oleObj name="Equation" r:id="rId3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8624" y="1790700"/>
                        <a:ext cx="7299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5257800" y="1783080"/>
            <a:ext cx="3505200" cy="502920"/>
          </a:xfrm>
        </p:spPr>
        <p:txBody>
          <a:bodyPr/>
          <a:lstStyle/>
          <a:p>
            <a:r>
              <a:rPr lang="en-US" dirty="0"/>
              <a:t>is the function from</a:t>
            </a:r>
            <a:endParaRPr lang="en-US" b="1" dirty="0"/>
          </a:p>
        </p:txBody>
      </p:sp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0" y="2286000"/>
            <a:ext cx="2971800" cy="593725"/>
          </a:xfrm>
        </p:spPr>
        <p:txBody>
          <a:bodyPr/>
          <a:lstStyle/>
          <a:p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defined as</a:t>
            </a:r>
            <a:endParaRPr lang="en-US" b="1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537600"/>
              </p:ext>
            </p:extLst>
          </p:nvPr>
        </p:nvGraphicFramePr>
        <p:xfrm>
          <a:off x="3352800" y="2321667"/>
          <a:ext cx="3625850" cy="60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1511280" imgH="253800" progId="Equation.DSMT4">
                  <p:embed/>
                </p:oleObj>
              </mc:Choice>
              <mc:Fallback>
                <p:oleObj name="Equation" r:id="rId5" imgW="1511280" imgH="253800" progId="Equation.DSMT4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2800" y="2321667"/>
                        <a:ext cx="3625850" cy="609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7"/>
          <p:cNvSpPr>
            <a:spLocks noGrp="1"/>
          </p:cNvSpPr>
          <p:nvPr>
            <p:ph idx="15"/>
          </p:nvPr>
        </p:nvSpPr>
        <p:spPr>
          <a:xfrm>
            <a:off x="457200" y="2819400"/>
            <a:ext cx="8229600" cy="619708"/>
          </a:xfrm>
        </p:spPr>
        <p:txBody>
          <a:bodyPr/>
          <a:lstStyle/>
          <a:p>
            <a:r>
              <a:rPr lang="en-US" dirty="0"/>
              <a:t>No inverse exists unless </a:t>
            </a:r>
            <a:r>
              <a:rPr lang="en-US" i="1" dirty="0"/>
              <a:t>f</a:t>
            </a:r>
            <a:r>
              <a:rPr lang="en-US" dirty="0"/>
              <a:t> is a bijection. Why?</a:t>
            </a:r>
          </a:p>
        </p:txBody>
      </p:sp>
      <p:pic>
        <p:nvPicPr>
          <p:cNvPr id="20" name="Picture 8" descr="Illustration of function F power minus one is the inverse of function F.&#10;"/>
          <p:cNvPicPr>
            <a:picLocks noGrp="1" noChangeAspect="1" noChangeArrowheads="1"/>
          </p:cNvPicPr>
          <p:nvPr>
            <p:ph idx="16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7052" y="3691295"/>
            <a:ext cx="5324348" cy="2597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  <a:endParaRPr lang="en-US" sz="1500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524000"/>
            <a:ext cx="3367087" cy="426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4175" y="1447800"/>
            <a:ext cx="3515425" cy="449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825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sz="15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the function from {</a:t>
            </a:r>
            <a:r>
              <a:rPr lang="en-US" i="1" dirty="0"/>
              <a:t>a,b,c</a:t>
            </a:r>
            <a:r>
              <a:rPr lang="en-US" dirty="0"/>
              <a:t>} to {1,2,3}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i="1" dirty="0"/>
              <a:t>=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ea typeface="Cambria Math" pitchFamily="18" charset="0"/>
              </a:rPr>
              <a:t>1</a:t>
            </a:r>
            <a:r>
              <a:rPr lang="en-US" dirty="0"/>
              <a:t>. Is </a:t>
            </a:r>
            <a:r>
              <a:rPr lang="en-US" i="1" dirty="0"/>
              <a:t>f</a:t>
            </a:r>
            <a:r>
              <a:rPr lang="en-US" dirty="0"/>
              <a:t> invertible and if so what is its inverse?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invertible because it is a one-to-one correspondence. The inverse function </a:t>
            </a:r>
            <a:r>
              <a:rPr lang="en-US" i="1" dirty="0"/>
              <a:t>f</a:t>
            </a:r>
            <a:r>
              <a:rPr lang="en-US" i="1" baseline="30000" dirty="0"/>
              <a:t>−</a:t>
            </a:r>
            <a:r>
              <a:rPr lang="en-US" baseline="30000" dirty="0"/>
              <a:t>1 </a:t>
            </a:r>
            <a:r>
              <a:rPr lang="en-US" dirty="0"/>
              <a:t> reverses the correspondence given by </a:t>
            </a:r>
            <a:r>
              <a:rPr lang="en-US" i="1" dirty="0"/>
              <a:t>f</a:t>
            </a:r>
            <a:r>
              <a:rPr lang="en-US" dirty="0"/>
              <a:t>, so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i="1" baseline="30000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baseline="30000" dirty="0">
                <a:ea typeface="Cambria Math" pitchFamily="18" charset="0"/>
              </a:rPr>
              <a:t>1</a:t>
            </a:r>
            <a:r>
              <a:rPr lang="en-US" i="1" baseline="30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(1) =</a:t>
            </a:r>
            <a:r>
              <a:rPr lang="en-US" i="1" dirty="0">
                <a:ea typeface="Cambria Math" pitchFamily="18" charset="0"/>
              </a:rPr>
              <a:t> c</a:t>
            </a:r>
            <a:r>
              <a:rPr lang="en-US" dirty="0">
                <a:ea typeface="Cambria Math" pitchFamily="18" charset="0"/>
              </a:rPr>
              <a:t>,  </a:t>
            </a:r>
            <a:r>
              <a:rPr lang="en-US" i="1" dirty="0"/>
              <a:t>f</a:t>
            </a:r>
            <a:r>
              <a:rPr lang="en-US" i="1" baseline="30000" dirty="0"/>
              <a:t>−</a:t>
            </a:r>
            <a:r>
              <a:rPr lang="en-US" baseline="30000" dirty="0"/>
              <a:t>1</a:t>
            </a:r>
            <a:r>
              <a:rPr lang="en-US" i="1" baseline="30000" dirty="0"/>
              <a:t> 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a, 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i="1" baseline="30000" dirty="0"/>
              <a:t>−</a:t>
            </a:r>
            <a:r>
              <a:rPr lang="en-US" baseline="30000" dirty="0"/>
              <a:t>1</a:t>
            </a:r>
            <a:r>
              <a:rPr lang="en-US" i="1" baseline="30000" dirty="0"/>
              <a:t> 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sz="15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:</a:t>
            </a:r>
            <a:r>
              <a:rPr lang="en-US" b="1" dirty="0">
                <a:ea typeface="Cambria Math" pitchFamily="18" charset="0"/>
              </a:rPr>
              <a:t> </a:t>
            </a:r>
            <a:r>
              <a:rPr lang="en-US" dirty="0"/>
              <a:t>Let </a:t>
            </a:r>
            <a:r>
              <a:rPr lang="en-US" i="1" dirty="0"/>
              <a:t>f: </a:t>
            </a:r>
            <a:r>
              <a:rPr lang="en-US" b="1" dirty="0"/>
              <a:t>Z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Z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be such that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i="1" dirty="0">
                <a:sym typeface="Wingdings" pitchFamily="2" charset="2"/>
              </a:rPr>
              <a:t>x</a:t>
            </a:r>
            <a:r>
              <a:rPr lang="en-US" dirty="0">
                <a:sym typeface="Wingdings" pitchFamily="2" charset="2"/>
              </a:rPr>
              <a:t>)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=</a:t>
            </a:r>
            <a:r>
              <a:rPr lang="en-US" i="1" dirty="0">
                <a:sym typeface="Wingdings" pitchFamily="2" charset="2"/>
              </a:rPr>
              <a:t> x </a:t>
            </a:r>
            <a:r>
              <a:rPr lang="en-US" dirty="0">
                <a:sym typeface="Wingdings" pitchFamily="2" charset="2"/>
              </a:rPr>
              <a:t>+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ea typeface="Cambria Math" pitchFamily="18" charset="0"/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 Is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invertible, and if so, what is its inverse? 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invertible because it is a one-to-one correspondence. The inverse function </a:t>
            </a:r>
            <a:r>
              <a:rPr lang="en-US" i="1" dirty="0"/>
              <a:t>f</a:t>
            </a:r>
            <a:r>
              <a:rPr lang="en-US" baseline="30000" dirty="0">
                <a:cs typeface="Calibri" panose="020F0502020204030204" pitchFamily="34" charset="0"/>
              </a:rPr>
              <a:t>−</a:t>
            </a:r>
            <a:r>
              <a:rPr lang="en-US" baseline="30000" dirty="0"/>
              <a:t>1 </a:t>
            </a:r>
            <a:r>
              <a:rPr lang="en-US" dirty="0"/>
              <a:t>reverses the correspondence so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i="1" baseline="30000" dirty="0">
                <a:ea typeface="Cambria Math" pitchFamily="18" charset="0"/>
              </a:rPr>
              <a:t>−</a:t>
            </a:r>
            <a:r>
              <a:rPr lang="en-US" baseline="30000" dirty="0">
                <a:ea typeface="Cambria Math" pitchFamily="18" charset="0"/>
              </a:rPr>
              <a:t>1</a:t>
            </a:r>
            <a:r>
              <a:rPr lang="en-US" i="1" baseline="30000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ea typeface="Cambria Math" pitchFamily="18" charset="0"/>
              </a:rPr>
              <a:t>)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y </a:t>
            </a:r>
            <a:r>
              <a:rPr lang="en-US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dirty="0">
                <a:ea typeface="Cambria Math" pitchFamily="18" charset="0"/>
              </a:rPr>
              <a:t>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sz="15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248400" cy="5334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itchFamily="18" charset="0"/>
              </a:rPr>
              <a:t>3</a:t>
            </a:r>
            <a:r>
              <a:rPr lang="en-US" dirty="0">
                <a:ea typeface="Cambria Math" pitchFamily="18" charset="0"/>
              </a:rPr>
              <a:t>: </a:t>
            </a:r>
            <a:r>
              <a:rPr lang="en-US" dirty="0"/>
              <a:t>Let </a:t>
            </a:r>
            <a:r>
              <a:rPr lang="en-US" i="1" dirty="0"/>
              <a:t>f: </a:t>
            </a:r>
            <a:r>
              <a:rPr lang="en-US" b="1" dirty="0"/>
              <a:t>R</a:t>
            </a:r>
            <a:r>
              <a:rPr lang="en-US" i="1" dirty="0"/>
              <a:t> </a:t>
            </a:r>
            <a:r>
              <a:rPr lang="en-US" dirty="0">
                <a:ea typeface="Cambria Math"/>
                <a:sym typeface="Symbol" panose="05050102010706020507" pitchFamily="18" charset="2"/>
              </a:rPr>
              <a:t>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R</a:t>
            </a:r>
            <a:r>
              <a:rPr lang="en-US" i="1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be such that    </a:t>
            </a:r>
            <a:endParaRPr lang="en-US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088854"/>
              </p:ext>
            </p:extLst>
          </p:nvPr>
        </p:nvGraphicFramePr>
        <p:xfrm>
          <a:off x="6687239" y="1341120"/>
          <a:ext cx="1343406" cy="52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647640" imgH="253800" progId="Equation.DSMT4">
                  <p:embed/>
                </p:oleObj>
              </mc:Choice>
              <mc:Fallback>
                <p:oleObj name="Equation" r:id="rId3" imgW="647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7239" y="1341120"/>
                        <a:ext cx="1343406" cy="526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57200" y="1828800"/>
            <a:ext cx="8229600" cy="533400"/>
          </a:xfrm>
        </p:spPr>
        <p:txBody>
          <a:bodyPr/>
          <a:lstStyle/>
          <a:p>
            <a:r>
              <a:rPr lang="en-US" dirty="0">
                <a:sym typeface="Wingdings" pitchFamily="2" charset="2"/>
              </a:rPr>
              <a:t>Is </a:t>
            </a:r>
            <a:r>
              <a:rPr lang="en-US" i="1" dirty="0">
                <a:sym typeface="Wingdings" pitchFamily="2" charset="2"/>
              </a:rPr>
              <a:t>f</a:t>
            </a:r>
            <a:r>
              <a:rPr lang="en-US" dirty="0">
                <a:sym typeface="Wingdings" pitchFamily="2" charset="2"/>
              </a:rPr>
              <a:t> invertible, and if so, what is its inverse?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4"/>
          </p:nvPr>
        </p:nvSpPr>
        <p:spPr>
          <a:xfrm>
            <a:off x="457200" y="3657600"/>
            <a:ext cx="8229600" cy="990600"/>
          </a:xfrm>
        </p:spPr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not invertible because it is not one-to-one.</a:t>
            </a:r>
          </a:p>
        </p:txBody>
      </p:sp>
    </p:spTree>
    <p:extLst>
      <p:ext uri="{BB962C8B-B14F-4D97-AF65-F5344CB8AC3E}">
        <p14:creationId xmlns:p14="http://schemas.microsoft.com/office/powerpoint/2010/main" val="253167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  <a:r>
              <a:rPr lang="zh-CN" altLang="en-US" sz="4000" dirty="0"/>
              <a:t>复合函数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982027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Let </a:t>
            </a:r>
            <a:r>
              <a:rPr lang="en-US" sz="2800" i="1" dirty="0"/>
              <a:t>f</a:t>
            </a:r>
            <a:r>
              <a:rPr lang="en-US" sz="2800" dirty="0"/>
              <a:t>: </a:t>
            </a:r>
            <a:r>
              <a:rPr lang="en-US" sz="2800" i="1" dirty="0"/>
              <a:t>B</a:t>
            </a:r>
            <a:r>
              <a:rPr lang="en-US" sz="2800" dirty="0">
                <a:ea typeface="Cambria Math"/>
              </a:rPr>
              <a:t>→</a:t>
            </a:r>
            <a:r>
              <a:rPr lang="en-US" sz="2800" i="1" dirty="0">
                <a:sym typeface="Wingdings" pitchFamily="2" charset="2"/>
              </a:rPr>
              <a:t>C</a:t>
            </a:r>
            <a:r>
              <a:rPr lang="en-US" sz="2800" dirty="0">
                <a:sym typeface="Wingdings" pitchFamily="2" charset="2"/>
              </a:rPr>
              <a:t>, </a:t>
            </a:r>
            <a:r>
              <a:rPr lang="en-US" sz="2800" i="1" dirty="0">
                <a:sym typeface="Wingdings" pitchFamily="2" charset="2"/>
              </a:rPr>
              <a:t>g</a:t>
            </a:r>
            <a:r>
              <a:rPr lang="en-US" sz="2800" dirty="0">
                <a:sym typeface="Wingdings" pitchFamily="2" charset="2"/>
              </a:rPr>
              <a:t>: </a:t>
            </a:r>
            <a:r>
              <a:rPr lang="en-US" sz="2800" i="1" dirty="0">
                <a:sym typeface="Wingdings" pitchFamily="2" charset="2"/>
              </a:rPr>
              <a:t>A</a:t>
            </a:r>
            <a:r>
              <a:rPr lang="en-US" sz="2800" dirty="0">
                <a:ea typeface="Cambria Math"/>
              </a:rPr>
              <a:t>→</a:t>
            </a:r>
            <a:r>
              <a:rPr lang="en-US" sz="2800" i="1" dirty="0">
                <a:sym typeface="Wingdings" pitchFamily="2" charset="2"/>
              </a:rPr>
              <a:t>B</a:t>
            </a:r>
            <a:r>
              <a:rPr lang="en-US" sz="2800" dirty="0">
                <a:sym typeface="Wingdings" pitchFamily="2" charset="2"/>
              </a:rPr>
              <a:t>. The </a:t>
            </a:r>
            <a:r>
              <a:rPr lang="en-US" sz="2800" i="1" dirty="0">
                <a:solidFill>
                  <a:srgbClr val="C00000"/>
                </a:solidFill>
                <a:sym typeface="Wingdings" pitchFamily="2" charset="2"/>
              </a:rPr>
              <a:t>composition</a:t>
            </a:r>
            <a:r>
              <a:rPr lang="en-US" sz="2800" i="1" dirty="0">
                <a:sym typeface="Wingdings" pitchFamily="2" charset="2"/>
              </a:rPr>
              <a:t> of f with g</a:t>
            </a:r>
            <a:r>
              <a:rPr lang="en-US" sz="2800" dirty="0">
                <a:sym typeface="Wingdings" pitchFamily="2" charset="2"/>
              </a:rPr>
              <a:t>, denoted</a:t>
            </a:r>
            <a:endParaRPr lang="en-US" sz="28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588673"/>
              </p:ext>
            </p:extLst>
          </p:nvPr>
        </p:nvGraphicFramePr>
        <p:xfrm>
          <a:off x="2162175" y="1779588"/>
          <a:ext cx="781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342720" imgH="203040" progId="Equation.DSMT4">
                  <p:embed/>
                </p:oleObj>
              </mc:Choice>
              <mc:Fallback>
                <p:oleObj name="Equation" r:id="rId3" imgW="34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2175" y="1779588"/>
                        <a:ext cx="78105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2956193" y="1744027"/>
            <a:ext cx="5654407" cy="533400"/>
          </a:xfrm>
        </p:spPr>
        <p:txBody>
          <a:bodyPr/>
          <a:lstStyle/>
          <a:p>
            <a:r>
              <a:rPr lang="en-US" sz="2800" dirty="0">
                <a:sym typeface="Wingdings" pitchFamily="2" charset="2"/>
              </a:rPr>
              <a:t>is the function from </a:t>
            </a:r>
            <a:r>
              <a:rPr lang="en-US" sz="2800" i="1" dirty="0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to </a:t>
            </a:r>
            <a:r>
              <a:rPr lang="en-US" sz="2800" i="1" dirty="0">
                <a:sym typeface="Wingdings" pitchFamily="2" charset="2"/>
              </a:rPr>
              <a:t>C </a:t>
            </a:r>
            <a:r>
              <a:rPr lang="en-US" sz="2800" dirty="0">
                <a:sym typeface="Wingdings" pitchFamily="2" charset="2"/>
              </a:rPr>
              <a:t>defined by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431559"/>
              </p:ext>
            </p:extLst>
          </p:nvPr>
        </p:nvGraphicFramePr>
        <p:xfrm>
          <a:off x="471488" y="2209800"/>
          <a:ext cx="28908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5" imgW="1269720" imgH="253800" progId="Equation.DSMT4">
                  <p:embed/>
                </p:oleObj>
              </mc:Choice>
              <mc:Fallback>
                <p:oleObj name="Equation" r:id="rId5" imgW="1269720" imgH="2538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488" y="2209800"/>
                        <a:ext cx="289083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 descr="Illustration of the composition of functions F and G.&#10;"/>
          <p:cNvPicPr>
            <a:picLocks noGrp="1" noChangeAspect="1" noChangeArrowheads="1"/>
          </p:cNvPicPr>
          <p:nvPr>
            <p:ph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8256" y="3429000"/>
            <a:ext cx="5413248" cy="259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10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000" dirty="0"/>
              <a:t>Definition of a Function.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Domain, Codomain</a:t>
            </a:r>
          </a:p>
          <a:p>
            <a:pPr lvl="1">
              <a:spcBef>
                <a:spcPts val="600"/>
              </a:spcBef>
            </a:pPr>
            <a:r>
              <a:rPr lang="en-US" sz="2600" dirty="0"/>
              <a:t>Image, Preimage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Injection, Surjection, Bijection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Inverse Function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Function Composition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Graphing Functions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Floor, Ceiling, Factorial</a:t>
            </a:r>
          </a:p>
          <a:p>
            <a:pPr>
              <a:spcBef>
                <a:spcPts val="600"/>
              </a:spcBef>
            </a:pPr>
            <a:r>
              <a:rPr lang="en-US" sz="3000" dirty="0"/>
              <a:t>Partial Functions </a:t>
            </a:r>
          </a:p>
        </p:txBody>
      </p:sp>
    </p:spTree>
    <p:extLst>
      <p:ext uri="{BB962C8B-B14F-4D97-AF65-F5344CB8AC3E}">
        <p14:creationId xmlns:p14="http://schemas.microsoft.com/office/powerpoint/2010/main" val="47104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 </a:t>
            </a:r>
            <a:r>
              <a:rPr lang="zh-CN" altLang="en-US" sz="4000" dirty="0"/>
              <a:t>复合函数</a:t>
            </a:r>
            <a:endParaRPr lang="en-US" sz="1500" dirty="0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52600"/>
            <a:ext cx="4495800" cy="30606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1752600"/>
            <a:ext cx="3462828" cy="2993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29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 </a:t>
            </a:r>
            <a:r>
              <a:rPr lang="zh-CN" altLang="en-US" sz="4000" dirty="0"/>
              <a:t>复合函数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362200" cy="5334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itchFamily="18" charset="0"/>
              </a:rPr>
              <a:t>1</a:t>
            </a:r>
            <a:r>
              <a:rPr lang="en-US" dirty="0"/>
              <a:t>: If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76032"/>
              </p:ext>
            </p:extLst>
          </p:nvPr>
        </p:nvGraphicFramePr>
        <p:xfrm>
          <a:off x="2209800" y="2301986"/>
          <a:ext cx="4724400" cy="333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1815840" imgH="1282680" progId="Equation.DSMT4">
                  <p:embed/>
                </p:oleObj>
              </mc:Choice>
              <mc:Fallback>
                <p:oleObj name="Equation" r:id="rId3" imgW="1815840" imgH="1282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2301986"/>
                        <a:ext cx="4724400" cy="3336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432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Questions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3048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 </a:t>
            </a:r>
            <a:r>
              <a:rPr lang="en-US" sz="2600" b="1" dirty="0">
                <a:ea typeface="Cambria Math" pitchFamily="18" charset="0"/>
              </a:rPr>
              <a:t>2</a:t>
            </a:r>
            <a:r>
              <a:rPr lang="en-US" sz="2600" dirty="0"/>
              <a:t>: Let </a:t>
            </a:r>
            <a:r>
              <a:rPr lang="en-US" sz="2600" i="1" dirty="0"/>
              <a:t>g</a:t>
            </a:r>
            <a:r>
              <a:rPr lang="en-US" sz="2600" dirty="0"/>
              <a:t> be the function from the set {</a:t>
            </a:r>
            <a:r>
              <a:rPr lang="en-US" sz="2600" i="1" dirty="0" err="1"/>
              <a:t>a,b,c</a:t>
            </a:r>
            <a:r>
              <a:rPr lang="en-US" sz="2600" dirty="0"/>
              <a:t>}</a:t>
            </a:r>
            <a:r>
              <a:rPr lang="en-US" sz="2600" i="1" dirty="0"/>
              <a:t> </a:t>
            </a:r>
            <a:r>
              <a:rPr lang="en-US" sz="2600" dirty="0"/>
              <a:t>to itself such that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dirty="0"/>
              <a:t>)</a:t>
            </a:r>
            <a:r>
              <a:rPr lang="en-US" sz="2600" i="1" dirty="0"/>
              <a:t> = b</a:t>
            </a:r>
            <a:r>
              <a:rPr lang="en-US" sz="2600" dirty="0"/>
              <a:t>,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b</a:t>
            </a:r>
            <a:r>
              <a:rPr lang="en-US" sz="2600" dirty="0"/>
              <a:t>)</a:t>
            </a:r>
            <a:r>
              <a:rPr lang="en-US" sz="2600" i="1" dirty="0"/>
              <a:t> = c</a:t>
            </a:r>
            <a:r>
              <a:rPr lang="en-US" sz="2600" dirty="0"/>
              <a:t>, and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c</a:t>
            </a:r>
            <a:r>
              <a:rPr lang="en-US" sz="2600" dirty="0"/>
              <a:t>)</a:t>
            </a:r>
            <a:r>
              <a:rPr lang="en-US" sz="2600" i="1" dirty="0"/>
              <a:t> = a</a:t>
            </a:r>
            <a:r>
              <a:rPr lang="en-US" sz="2600" dirty="0"/>
              <a:t>. Let </a:t>
            </a:r>
            <a:r>
              <a:rPr lang="en-US" sz="2600" i="1" dirty="0"/>
              <a:t>f</a:t>
            </a:r>
            <a:r>
              <a:rPr lang="en-US" sz="2600" dirty="0"/>
              <a:t> be the function from the set {</a:t>
            </a:r>
            <a:r>
              <a:rPr lang="en-US" sz="2600" i="1" dirty="0" err="1"/>
              <a:t>a,b,c</a:t>
            </a:r>
            <a:r>
              <a:rPr lang="en-US" sz="2600" dirty="0"/>
              <a:t>}</a:t>
            </a:r>
            <a:r>
              <a:rPr lang="en-US" sz="2600" i="1" dirty="0"/>
              <a:t> </a:t>
            </a:r>
            <a:r>
              <a:rPr lang="en-US" sz="2600" dirty="0"/>
              <a:t>to the set {</a:t>
            </a:r>
            <a:r>
              <a:rPr lang="en-US" sz="2600" dirty="0">
                <a:ea typeface="Cambria Math" pitchFamily="18" charset="0"/>
              </a:rPr>
              <a:t>1,2,3</a:t>
            </a:r>
            <a:r>
              <a:rPr lang="en-US" sz="2600" dirty="0"/>
              <a:t>}</a:t>
            </a:r>
            <a:r>
              <a:rPr lang="en-US" sz="2600" i="1" dirty="0"/>
              <a:t> </a:t>
            </a:r>
            <a:r>
              <a:rPr lang="en-US" sz="2600" dirty="0"/>
              <a:t>such that 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dirty="0"/>
              <a:t>)</a:t>
            </a:r>
            <a:r>
              <a:rPr lang="en-US" sz="2600" i="1" dirty="0"/>
              <a:t> =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dirty="0"/>
              <a:t>, 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b</a:t>
            </a:r>
            <a:r>
              <a:rPr lang="en-US" sz="2600" dirty="0"/>
              <a:t>)</a:t>
            </a:r>
            <a:r>
              <a:rPr lang="en-US" sz="2600" i="1" dirty="0"/>
              <a:t> =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dirty="0"/>
              <a:t>, and 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c</a:t>
            </a:r>
            <a:r>
              <a:rPr lang="en-US" sz="2600" dirty="0"/>
              <a:t>)</a:t>
            </a:r>
            <a:r>
              <a:rPr lang="en-US" sz="2600" i="1" dirty="0"/>
              <a:t> =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1</a:t>
            </a:r>
            <a:r>
              <a:rPr lang="en-US" sz="26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What is the composition of </a:t>
            </a:r>
            <a:r>
              <a:rPr lang="en-US" sz="2600" i="1" dirty="0"/>
              <a:t>f</a:t>
            </a:r>
            <a:r>
              <a:rPr lang="en-US" sz="2600" dirty="0"/>
              <a:t> and </a:t>
            </a:r>
            <a:r>
              <a:rPr lang="en-US" sz="2600" i="1" dirty="0"/>
              <a:t>g</a:t>
            </a:r>
            <a:r>
              <a:rPr lang="en-US" sz="2600" dirty="0"/>
              <a:t>, and what is the composition of </a:t>
            </a:r>
            <a:r>
              <a:rPr lang="en-US" sz="2600" i="1" dirty="0"/>
              <a:t>g </a:t>
            </a:r>
            <a:r>
              <a:rPr lang="en-US" sz="2600" dirty="0"/>
              <a:t>and </a:t>
            </a:r>
            <a:r>
              <a:rPr lang="en-US" sz="2600" i="1" dirty="0"/>
              <a:t>f</a:t>
            </a:r>
            <a:r>
              <a:rPr lang="en-US" sz="2600" dirty="0"/>
              <a:t>.</a:t>
            </a:r>
          </a:p>
          <a:p>
            <a:pPr>
              <a:spcBef>
                <a:spcPts val="0"/>
              </a:spcBef>
            </a:pPr>
            <a:r>
              <a:rPr lang="en-US" sz="2600" b="1" dirty="0"/>
              <a:t>Solution: </a:t>
            </a:r>
            <a:r>
              <a:rPr lang="en-US" sz="2600" dirty="0"/>
              <a:t>The composition </a:t>
            </a:r>
            <a:r>
              <a:rPr lang="en-US" sz="2600" i="1" dirty="0"/>
              <a:t>f</a:t>
            </a:r>
            <a:r>
              <a:rPr lang="en-US" sz="2600" i="1" dirty="0">
                <a:ea typeface="Cambria Math"/>
              </a:rPr>
              <a:t>∘g</a:t>
            </a:r>
            <a:r>
              <a:rPr lang="en-US" sz="2600" dirty="0"/>
              <a:t> is defined 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/>
              <p:cNvSpPr txBox="1"/>
              <p:nvPr/>
            </p:nvSpPr>
            <p:spPr>
              <a:xfrm>
                <a:off x="762000" y="4265613"/>
                <a:ext cx="3886200" cy="152558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=2.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=1.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=3.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65613"/>
                <a:ext cx="3886200" cy="1525587"/>
              </a:xfrm>
              <a:prstGeom prst="rect">
                <a:avLst/>
              </a:prstGeom>
              <a:blipFill>
                <a:blip r:embed="rId3"/>
                <a:stretch>
                  <a:fillRect r="-10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5791200"/>
            <a:ext cx="8229600" cy="83820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600" dirty="0"/>
              <a:t>Note that </a:t>
            </a:r>
            <a:r>
              <a:rPr lang="en-US" sz="2600" i="1" dirty="0"/>
              <a:t>g</a:t>
            </a:r>
            <a:r>
              <a:rPr lang="en-US" sz="2600" i="1" dirty="0">
                <a:ea typeface="Cambria Math" panose="02040503050406030204" pitchFamily="18" charset="0"/>
              </a:rPr>
              <a:t>∘ </a:t>
            </a:r>
            <a:r>
              <a:rPr lang="en-US" sz="2600" i="1" dirty="0">
                <a:ea typeface="Cambria Math"/>
              </a:rPr>
              <a:t>f  </a:t>
            </a:r>
            <a:r>
              <a:rPr lang="en-US" sz="2600" dirty="0">
                <a:ea typeface="Cambria Math"/>
              </a:rPr>
              <a:t>is not defined, because the range of </a:t>
            </a:r>
            <a:r>
              <a:rPr lang="en-US" sz="2600" i="1" dirty="0">
                <a:ea typeface="Cambria Math"/>
              </a:rPr>
              <a:t>f</a:t>
            </a:r>
            <a:r>
              <a:rPr lang="en-US" sz="2600" dirty="0">
                <a:ea typeface="Cambria Math"/>
              </a:rPr>
              <a:t> is not a subset of the domain of </a:t>
            </a:r>
            <a:r>
              <a:rPr lang="en-US" sz="2600" i="1" dirty="0">
                <a:ea typeface="Cambria Math"/>
              </a:rPr>
              <a:t>g</a:t>
            </a:r>
            <a:r>
              <a:rPr lang="en-US" sz="2600" dirty="0">
                <a:ea typeface="Cambria Math"/>
              </a:rPr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4124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Questions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itchFamily="18" charset="0"/>
              </a:rPr>
              <a:t>2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be functions from the set of integers to the set of integers defined by 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6636"/>
              </p:ext>
            </p:extLst>
          </p:nvPr>
        </p:nvGraphicFramePr>
        <p:xfrm>
          <a:off x="609600" y="2489200"/>
          <a:ext cx="502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4" imgW="2286000" imgH="253800" progId="Equation.DSMT4">
                  <p:embed/>
                </p:oleObj>
              </mc:Choice>
              <mc:Fallback>
                <p:oleObj name="Equation" r:id="rId4" imgW="2286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" y="2489200"/>
                        <a:ext cx="5029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785447"/>
          </a:xfrm>
        </p:spPr>
        <p:txBody>
          <a:bodyPr/>
          <a:lstStyle/>
          <a:p>
            <a:r>
              <a:rPr lang="en-US" dirty="0"/>
              <a:t>What is the composition of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, and also the composition of </a:t>
            </a:r>
            <a:r>
              <a:rPr lang="en-US" i="1" dirty="0"/>
              <a:t>g</a:t>
            </a:r>
            <a:r>
              <a:rPr lang="en-US" dirty="0"/>
              <a:t> and </a:t>
            </a:r>
            <a:r>
              <a:rPr lang="en-US" i="1" dirty="0"/>
              <a:t>f </a:t>
            </a:r>
            <a:r>
              <a:rPr lang="en-US" dirty="0"/>
              <a:t>?</a:t>
            </a:r>
          </a:p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"/>
              <p:cNvSpPr txBox="1"/>
              <p:nvPr/>
            </p:nvSpPr>
            <p:spPr>
              <a:xfrm>
                <a:off x="609600" y="4976813"/>
                <a:ext cx="8229600" cy="117316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+3=6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</m:oMath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+2=6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76813"/>
                <a:ext cx="8229600" cy="1173162"/>
              </a:xfrm>
              <a:prstGeom prst="rect">
                <a:avLst/>
              </a:prstGeom>
              <a:blipFill>
                <a:blip r:embed="rId6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of Functions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914400"/>
          </a:xfrm>
        </p:spPr>
        <p:txBody>
          <a:bodyPr/>
          <a:lstStyle/>
          <a:p>
            <a:r>
              <a:rPr lang="en-US" sz="2800" dirty="0"/>
              <a:t>Let </a:t>
            </a:r>
            <a:r>
              <a:rPr lang="en-US" sz="2800" i="1" dirty="0"/>
              <a:t>f</a:t>
            </a:r>
            <a:r>
              <a:rPr lang="en-US" sz="2800" dirty="0"/>
              <a:t> be a function from the set </a:t>
            </a:r>
            <a:r>
              <a:rPr lang="en-US" sz="2800" i="1" dirty="0"/>
              <a:t>A</a:t>
            </a:r>
            <a:r>
              <a:rPr lang="en-US" sz="2800" dirty="0"/>
              <a:t> to the set </a:t>
            </a:r>
            <a:r>
              <a:rPr lang="en-US" sz="2800" i="1" dirty="0"/>
              <a:t>B</a:t>
            </a:r>
            <a:r>
              <a:rPr lang="en-US" sz="2800" dirty="0"/>
              <a:t>. The </a:t>
            </a:r>
            <a:r>
              <a:rPr lang="en-US" sz="2800" i="1" dirty="0"/>
              <a:t>graph</a:t>
            </a:r>
            <a:r>
              <a:rPr lang="en-US" sz="2800" dirty="0"/>
              <a:t> of the function </a:t>
            </a:r>
            <a:r>
              <a:rPr lang="en-US" sz="2800" i="1" dirty="0"/>
              <a:t>f</a:t>
            </a:r>
            <a:r>
              <a:rPr lang="en-US" sz="2800" dirty="0"/>
              <a:t> is the set of ordered pairs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160406"/>
              </p:ext>
            </p:extLst>
          </p:nvPr>
        </p:nvGraphicFramePr>
        <p:xfrm>
          <a:off x="537058" y="2232026"/>
          <a:ext cx="3501542" cy="51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3" imgW="1739880" imgH="253800" progId="Equation.DSMT4">
                  <p:embed/>
                </p:oleObj>
              </mc:Choice>
              <mc:Fallback>
                <p:oleObj name="Equation" r:id="rId3" imgW="17398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7058" y="2232026"/>
                        <a:ext cx="3501542" cy="511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" descr="A graph of F left parenthesis N right parenthesis equals two N plus one from Z to Z.&#10;"/>
          <p:cNvPicPr>
            <a:picLocks noGrp="1" noChangeAspect="1" noChangeArrowheads="1"/>
          </p:cNvPicPr>
          <p:nvPr>
            <p:ph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974848"/>
            <a:ext cx="2587752" cy="2587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1" y="5638800"/>
            <a:ext cx="3429000" cy="914400"/>
          </a:xfrm>
        </p:spPr>
        <p:txBody>
          <a:bodyPr/>
          <a:lstStyle/>
          <a:p>
            <a:r>
              <a:rPr lang="en-US" sz="2800" dirty="0"/>
              <a:t>Graph of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=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>
                <a:ea typeface="Cambria Math" pitchFamily="18" charset="0"/>
              </a:rPr>
              <a:t>+ 1</a:t>
            </a:r>
            <a:br>
              <a:rPr lang="en-US" sz="2800" dirty="0">
                <a:ea typeface="Cambria Math" pitchFamily="18" charset="0"/>
              </a:rPr>
            </a:br>
            <a:r>
              <a:rPr lang="en-US" sz="2800" dirty="0"/>
              <a:t>from Z to Z</a:t>
            </a:r>
          </a:p>
        </p:txBody>
      </p:sp>
      <p:pic>
        <p:nvPicPr>
          <p:cNvPr id="17" name="Picture 6" descr="The graph of F left parenthesis X right parenthesis equals x squared from Z to Z with 7 points plotted. -3, 9. -2, 4. -1, 1. 0, 0. 1, 1. 2, 4. 3, 9.&#10;"/>
          <p:cNvPicPr>
            <a:picLocks noGrp="1" noChangeAspect="1" noChangeArrowheads="1"/>
          </p:cNvPicPr>
          <p:nvPr>
            <p:ph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2895600"/>
            <a:ext cx="2819400" cy="2546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7"/>
          <p:cNvSpPr>
            <a:spLocks noGrp="1"/>
          </p:cNvSpPr>
          <p:nvPr>
            <p:ph idx="16"/>
          </p:nvPr>
        </p:nvSpPr>
        <p:spPr>
          <a:xfrm>
            <a:off x="5410200" y="5715000"/>
            <a:ext cx="2667000" cy="861391"/>
          </a:xfrm>
        </p:spPr>
        <p:txBody>
          <a:bodyPr/>
          <a:lstStyle/>
          <a:p>
            <a:r>
              <a:rPr lang="en-US" sz="2800" dirty="0"/>
              <a:t>Graph of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= </a:t>
            </a:r>
            <a:r>
              <a:rPr lang="en-US" sz="2800" i="1" dirty="0"/>
              <a:t>x</a:t>
            </a:r>
            <a:r>
              <a:rPr lang="en-US" sz="2800" baseline="30000" dirty="0">
                <a:ea typeface="Cambria Math" pitchFamily="18" charset="0"/>
              </a:rPr>
              <a:t>2</a:t>
            </a:r>
            <a:br>
              <a:rPr lang="en-US" sz="2800" dirty="0"/>
            </a:br>
            <a:r>
              <a:rPr lang="en-US" sz="2800" dirty="0"/>
              <a:t>from Z to Z</a:t>
            </a:r>
          </a:p>
        </p:txBody>
      </p:sp>
    </p:spTree>
    <p:extLst>
      <p:ext uri="{BB962C8B-B14F-4D97-AF65-F5344CB8AC3E}">
        <p14:creationId xmlns:p14="http://schemas.microsoft.com/office/powerpoint/2010/main" val="217669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floor</a:t>
            </a:r>
            <a:r>
              <a:rPr lang="en-US" dirty="0"/>
              <a:t> function, denoted</a:t>
            </a:r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286294"/>
              </p:ext>
            </p:extLst>
          </p:nvPr>
        </p:nvGraphicFramePr>
        <p:xfrm>
          <a:off x="3048000" y="1935480"/>
          <a:ext cx="1831976" cy="66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3" imgW="736560" imgH="266400" progId="Equation.DSMT4">
                  <p:embed/>
                </p:oleObj>
              </mc:Choice>
              <mc:Fallback>
                <p:oleObj name="Equation" r:id="rId3" imgW="736560" imgH="266400" progId="Equation.DSMT4">
                  <p:embed/>
                  <p:pic>
                    <p:nvPicPr>
                      <p:cNvPr id="19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0" y="1935480"/>
                        <a:ext cx="1831976" cy="662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4"/>
          <p:cNvSpPr>
            <a:spLocks noGrp="1"/>
          </p:cNvSpPr>
          <p:nvPr>
            <p:ph idx="13"/>
          </p:nvPr>
        </p:nvSpPr>
        <p:spPr>
          <a:xfrm>
            <a:off x="457200" y="2590800"/>
            <a:ext cx="8229600" cy="11125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is the largest integer less than or equal to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dirty="0"/>
              <a:t>The </a:t>
            </a:r>
            <a:r>
              <a:rPr lang="en-US" i="1" dirty="0"/>
              <a:t>ceiling </a:t>
            </a:r>
            <a:r>
              <a:rPr lang="en-US" dirty="0"/>
              <a:t>function, denoted</a:t>
            </a:r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081662"/>
              </p:ext>
            </p:extLst>
          </p:nvPr>
        </p:nvGraphicFramePr>
        <p:xfrm>
          <a:off x="3429000" y="3920292"/>
          <a:ext cx="1834034" cy="66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5" imgW="736560" imgH="266400" progId="Equation.DSMT4">
                  <p:embed/>
                </p:oleObj>
              </mc:Choice>
              <mc:Fallback>
                <p:oleObj name="Equation" r:id="rId5" imgW="7365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9000" y="3920292"/>
                        <a:ext cx="1834034" cy="663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6"/>
          <p:cNvSpPr>
            <a:spLocks noGrp="1"/>
          </p:cNvSpPr>
          <p:nvPr>
            <p:ph idx="14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is the smallest integer greater than or  equal to </a:t>
            </a:r>
            <a:r>
              <a:rPr lang="en-US" i="1" dirty="0"/>
              <a:t>x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Example:</a:t>
            </a: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54920"/>
              </p:ext>
            </p:extLst>
          </p:nvPr>
        </p:nvGraphicFramePr>
        <p:xfrm>
          <a:off x="2727325" y="5334000"/>
          <a:ext cx="42068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7" imgW="1688760" imgH="457200" progId="Equation.DSMT4">
                  <p:embed/>
                </p:oleObj>
              </mc:Choice>
              <mc:Fallback>
                <p:oleObj name="Equation" r:id="rId7" imgW="1688760" imgH="457200" progId="Equation.DSMT4">
                  <p:embed/>
                  <p:pic>
                    <p:nvPicPr>
                      <p:cNvPr id="18" name="Object 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27325" y="5334000"/>
                        <a:ext cx="4206875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37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and Ceiling Functions</a:t>
            </a:r>
            <a:r>
              <a:rPr lang="en-US" sz="1500" dirty="0"/>
              <a:t> </a:t>
            </a:r>
          </a:p>
        </p:txBody>
      </p:sp>
      <p:pic>
        <p:nvPicPr>
          <p:cNvPr id="9" name="Picture 2" descr="Graphs of floor and ceiling functions on a rectangular coordinate system.&#10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89" y="1600200"/>
            <a:ext cx="7735823" cy="3581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457200" y="5638800"/>
            <a:ext cx="8229600" cy="609600"/>
          </a:xfrm>
        </p:spPr>
        <p:txBody>
          <a:bodyPr/>
          <a:lstStyle/>
          <a:p>
            <a:r>
              <a:rPr lang="en-US" dirty="0"/>
              <a:t>Graph of (a) Floor and (b) Ceiling Functions </a:t>
            </a:r>
          </a:p>
        </p:txBody>
      </p:sp>
    </p:spTree>
    <p:extLst>
      <p:ext uri="{BB962C8B-B14F-4D97-AF65-F5344CB8AC3E}">
        <p14:creationId xmlns:p14="http://schemas.microsoft.com/office/powerpoint/2010/main" val="1334320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and Ceiling Functions</a:t>
            </a:r>
            <a:r>
              <a:rPr lang="en-US" sz="15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160" y="1295400"/>
            <a:ext cx="5120640" cy="99060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/>
              <a:t>TABLE 1</a:t>
            </a:r>
            <a:r>
              <a:rPr lang="en-US" sz="2000" dirty="0"/>
              <a:t> Useful Properties of the Floor and Ceiling Functions.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dirty="0"/>
              <a:t>is an integer, </a:t>
            </a:r>
            <a:r>
              <a:rPr lang="en-US" sz="2000" i="1" dirty="0"/>
              <a:t>x </a:t>
            </a:r>
            <a:r>
              <a:rPr lang="en-US" sz="2000" dirty="0"/>
              <a:t>is a real number)</a:t>
            </a:r>
          </a:p>
        </p:txBody>
      </p:sp>
      <p:graphicFrame>
        <p:nvGraphicFramePr>
          <p:cNvPr id="1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22473"/>
              </p:ext>
            </p:extLst>
          </p:nvPr>
        </p:nvGraphicFramePr>
        <p:xfrm>
          <a:off x="2042160" y="2286000"/>
          <a:ext cx="51206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0">
                  <a:extLst>
                    <a:ext uri="{9D8B030D-6E8A-4147-A177-3AD203B41FA5}">
                      <a16:colId xmlns:a16="http://schemas.microsoft.com/office/drawing/2014/main" val="1661597984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3987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9598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0314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319098"/>
                  </a:ext>
                </a:extLst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985019"/>
              </p:ext>
            </p:extLst>
          </p:nvPr>
        </p:nvGraphicFramePr>
        <p:xfrm>
          <a:off x="2387940" y="2286000"/>
          <a:ext cx="4317660" cy="18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2539800" imgH="1066680" progId="Equation.DSMT4">
                  <p:embed/>
                </p:oleObj>
              </mc:Choice>
              <mc:Fallback>
                <p:oleObj name="Equation" r:id="rId3" imgW="253980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7940" y="2286000"/>
                        <a:ext cx="4317660" cy="1813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98863"/>
              </p:ext>
            </p:extLst>
          </p:nvPr>
        </p:nvGraphicFramePr>
        <p:xfrm>
          <a:off x="2387940" y="4114800"/>
          <a:ext cx="3691584" cy="45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2171520" imgH="266400" progId="Equation.DSMT4">
                  <p:embed/>
                </p:oleObj>
              </mc:Choice>
              <mc:Fallback>
                <p:oleObj name="Equation" r:id="rId5" imgW="2171520" imgH="266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7940" y="4114800"/>
                        <a:ext cx="3691584" cy="45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8915892"/>
              </p:ext>
            </p:extLst>
          </p:nvPr>
        </p:nvGraphicFramePr>
        <p:xfrm>
          <a:off x="2387940" y="4572000"/>
          <a:ext cx="2180556" cy="90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7" imgW="1282680" imgH="533160" progId="Equation.DSMT4">
                  <p:embed/>
                </p:oleObj>
              </mc:Choice>
              <mc:Fallback>
                <p:oleObj name="Equation" r:id="rId7" imgW="1282680" imgH="5331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7940" y="4572000"/>
                        <a:ext cx="2180556" cy="90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53483"/>
              </p:ext>
            </p:extLst>
          </p:nvPr>
        </p:nvGraphicFramePr>
        <p:xfrm>
          <a:off x="2387940" y="5486400"/>
          <a:ext cx="2569176" cy="90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9" imgW="1511280" imgH="533160" progId="Equation.DSMT4">
                  <p:embed/>
                </p:oleObj>
              </mc:Choice>
              <mc:Fallback>
                <p:oleObj name="Equation" r:id="rId9" imgW="1511280" imgH="5331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7940" y="5486400"/>
                        <a:ext cx="2569176" cy="90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8870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Properties of Functions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49640" cy="530352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dirty="0"/>
              <a:t>Example</a:t>
            </a:r>
            <a:r>
              <a:rPr lang="en-US" sz="2600" dirty="0"/>
              <a:t>: Prove that x is a real number, then</a:t>
            </a:r>
            <a:br>
              <a:rPr lang="en-US" sz="2600" dirty="0"/>
            </a:br>
            <a:r>
              <a:rPr lang="en-US" sz="2600" dirty="0"/>
              <a:t>					</a:t>
            </a:r>
            <a:r>
              <a:rPr lang="en-US" sz="2600" dirty="0">
                <a:ea typeface="Cambria Math"/>
              </a:rPr>
              <a:t>⌊2</a:t>
            </a:r>
            <a:r>
              <a:rPr lang="en-US" sz="2600" i="1" dirty="0">
                <a:ea typeface="Cambria Math"/>
              </a:rPr>
              <a:t>x</a:t>
            </a:r>
            <a:r>
              <a:rPr lang="en-US" sz="2600" dirty="0">
                <a:ea typeface="Cambria Math"/>
              </a:rPr>
              <a:t>⌋= ⌊</a:t>
            </a:r>
            <a:r>
              <a:rPr lang="en-US" sz="2600" i="1" dirty="0">
                <a:ea typeface="Cambria Math"/>
              </a:rPr>
              <a:t>x</a:t>
            </a:r>
            <a:r>
              <a:rPr lang="en-US" sz="2600" dirty="0">
                <a:ea typeface="Cambria Math"/>
              </a:rPr>
              <a:t>⌋ + ⌊</a:t>
            </a:r>
            <a:r>
              <a:rPr lang="en-US" sz="2600" i="1" dirty="0">
                <a:ea typeface="Cambria Math"/>
              </a:rPr>
              <a:t>x</a:t>
            </a:r>
            <a:r>
              <a:rPr lang="en-US" sz="2600" dirty="0">
                <a:ea typeface="Cambria Math"/>
              </a:rPr>
              <a:t> + 1/2⌋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dirty="0"/>
              <a:t>Solution</a:t>
            </a:r>
            <a:r>
              <a:rPr lang="en-US" sz="2600" dirty="0"/>
              <a:t>: Let </a:t>
            </a:r>
            <a:r>
              <a:rPr lang="en-US" sz="2600" i="1" dirty="0"/>
              <a:t>x</a:t>
            </a:r>
            <a:r>
              <a:rPr lang="en-US" sz="2600" dirty="0"/>
              <a:t> = </a:t>
            </a:r>
            <a:r>
              <a:rPr lang="en-US" sz="2600" i="1" dirty="0"/>
              <a:t>n</a:t>
            </a:r>
            <a:r>
              <a:rPr lang="en-US" sz="2600" dirty="0"/>
              <a:t> + </a:t>
            </a:r>
            <a:r>
              <a:rPr lang="el-GR" sz="2600" dirty="0">
                <a:ea typeface="Cambria Math"/>
              </a:rPr>
              <a:t>ε</a:t>
            </a:r>
            <a:r>
              <a:rPr lang="en-US" sz="2600" dirty="0">
                <a:ea typeface="Cambria Math"/>
              </a:rPr>
              <a:t>, where </a:t>
            </a:r>
            <a:r>
              <a:rPr lang="en-US" sz="2600" i="1" dirty="0">
                <a:ea typeface="Cambria Math"/>
              </a:rPr>
              <a:t>n</a:t>
            </a:r>
            <a:r>
              <a:rPr lang="en-US" sz="2600" dirty="0">
                <a:ea typeface="Cambria Math"/>
              </a:rPr>
              <a:t> is an integer and </a:t>
            </a:r>
            <a:r>
              <a:rPr lang="en-US" sz="2600" dirty="0">
                <a:ea typeface="Cambria Math" pitchFamily="18" charset="0"/>
              </a:rPr>
              <a:t>0 ≤ </a:t>
            </a:r>
            <a:r>
              <a:rPr lang="el-GR" sz="2600" dirty="0">
                <a:ea typeface="Cambria Math" pitchFamily="18" charset="0"/>
              </a:rPr>
              <a:t>ε</a:t>
            </a:r>
            <a:r>
              <a:rPr lang="en-US" sz="2600" dirty="0">
                <a:ea typeface="Cambria Math" pitchFamily="18" charset="0"/>
              </a:rPr>
              <a:t>&lt; 1</a:t>
            </a:r>
            <a:r>
              <a:rPr lang="en-US" sz="2600" dirty="0">
                <a:ea typeface="Cambria Math"/>
              </a:rPr>
              <a:t>.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i="1" dirty="0">
                <a:ea typeface="Cambria Math"/>
              </a:rPr>
              <a:t>Case 1:</a:t>
            </a:r>
            <a:r>
              <a:rPr lang="en-US" sz="2600" dirty="0">
                <a:ea typeface="Cambria Math"/>
              </a:rPr>
              <a:t> </a:t>
            </a:r>
            <a:r>
              <a:rPr lang="el-GR" sz="2600" dirty="0">
                <a:ea typeface="Cambria Math"/>
              </a:rPr>
              <a:t>ε </a:t>
            </a:r>
            <a:r>
              <a:rPr lang="en-US" sz="2600" dirty="0">
                <a:ea typeface="Cambria Math"/>
              </a:rPr>
              <a:t>&lt; ½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/>
              </a:rPr>
              <a:t>2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 = 2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+ 2</a:t>
            </a:r>
            <a:r>
              <a:rPr lang="el-GR" sz="2200" dirty="0">
                <a:ea typeface="Cambria Math"/>
              </a:rPr>
              <a:t>ε</a:t>
            </a:r>
            <a:r>
              <a:rPr lang="en-US" sz="2200" dirty="0">
                <a:ea typeface="Cambria Math"/>
              </a:rPr>
              <a:t>  and  ⌊2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⌋ = 2</a:t>
            </a:r>
            <a:r>
              <a:rPr lang="en-US" sz="2200" i="1" dirty="0">
                <a:ea typeface="Cambria Math"/>
              </a:rPr>
              <a:t>n,</a:t>
            </a:r>
            <a:r>
              <a:rPr lang="en-US" sz="2200" dirty="0">
                <a:ea typeface="Cambria Math"/>
              </a:rPr>
              <a:t> since </a:t>
            </a:r>
            <a:r>
              <a:rPr lang="en-US" sz="2200" dirty="0">
                <a:ea typeface="Cambria Math" pitchFamily="18" charset="0"/>
              </a:rPr>
              <a:t>0 </a:t>
            </a:r>
            <a:r>
              <a:rPr lang="en-US" sz="2200" dirty="0">
                <a:ea typeface="Cambria Math"/>
              </a:rPr>
              <a:t>≤ </a:t>
            </a:r>
            <a:r>
              <a:rPr lang="en-US" sz="2200" dirty="0">
                <a:ea typeface="Cambria Math" pitchFamily="18" charset="0"/>
              </a:rPr>
              <a:t>2</a:t>
            </a:r>
            <a:r>
              <a:rPr lang="el-GR" sz="2200" dirty="0">
                <a:ea typeface="Cambria Math"/>
              </a:rPr>
              <a:t>ε</a:t>
            </a:r>
            <a:r>
              <a:rPr lang="en-US" sz="2200" dirty="0">
                <a:ea typeface="Cambria Math"/>
              </a:rPr>
              <a:t>&lt; 1.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/>
              </a:rPr>
              <a:t>⌊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 + 1/2⌋ = </a:t>
            </a:r>
            <a:r>
              <a:rPr lang="en-US" sz="2200" i="1" dirty="0">
                <a:ea typeface="Cambria Math"/>
              </a:rPr>
              <a:t>n,</a:t>
            </a:r>
            <a:r>
              <a:rPr lang="en-US" sz="2200" dirty="0">
                <a:ea typeface="Cambria Math"/>
              </a:rPr>
              <a:t> since</a:t>
            </a:r>
            <a:r>
              <a:rPr lang="en-US" sz="2200" i="1" dirty="0">
                <a:ea typeface="Cambria Math"/>
              </a:rPr>
              <a:t> x</a:t>
            </a:r>
            <a:r>
              <a:rPr lang="en-US" sz="2200" dirty="0">
                <a:ea typeface="Cambria Math"/>
              </a:rPr>
              <a:t> + ½ = 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(</a:t>
            </a:r>
            <a:r>
              <a:rPr lang="en-US" sz="2200" dirty="0">
                <a:ea typeface="Cambria Math" pitchFamily="18" charset="0"/>
              </a:rPr>
              <a:t>1/2</a:t>
            </a:r>
            <a:r>
              <a:rPr lang="en-US" sz="2200" dirty="0">
                <a:ea typeface="Cambria Math"/>
              </a:rPr>
              <a:t> +</a:t>
            </a:r>
            <a:r>
              <a:rPr lang="el-GR" sz="2200" dirty="0">
                <a:ea typeface="Cambria Math"/>
              </a:rPr>
              <a:t> ε</a:t>
            </a:r>
            <a:r>
              <a:rPr lang="en-US" sz="2200" dirty="0">
                <a:ea typeface="Cambria Math"/>
              </a:rPr>
              <a:t> ) and </a:t>
            </a:r>
            <a:r>
              <a:rPr lang="en-US" sz="2200" dirty="0">
                <a:ea typeface="Cambria Math" pitchFamily="18" charset="0"/>
              </a:rPr>
              <a:t>0 </a:t>
            </a:r>
            <a:r>
              <a:rPr lang="en-US" sz="2200" dirty="0">
                <a:ea typeface="Cambria Math"/>
              </a:rPr>
              <a:t>≤ ½ +</a:t>
            </a:r>
            <a:r>
              <a:rPr lang="el-GR" sz="2200" dirty="0">
                <a:ea typeface="Cambria Math"/>
              </a:rPr>
              <a:t>ε</a:t>
            </a:r>
            <a:r>
              <a:rPr lang="en-US" sz="2200" dirty="0">
                <a:ea typeface="Cambria Math"/>
              </a:rPr>
              <a:t> &lt; 1.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/>
              </a:rPr>
              <a:t>Hence, ⌊2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⌋ = 2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and ⌊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⌋ + ⌊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 + 1/2⌋ = 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 = 2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.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i="1" dirty="0">
                <a:ea typeface="Cambria Math"/>
              </a:rPr>
              <a:t>Case 2:</a:t>
            </a:r>
            <a:r>
              <a:rPr lang="en-US" sz="2600" dirty="0">
                <a:ea typeface="Cambria Math"/>
              </a:rPr>
              <a:t> </a:t>
            </a:r>
            <a:r>
              <a:rPr lang="el-GR" sz="2600" dirty="0">
                <a:ea typeface="Cambria Math"/>
              </a:rPr>
              <a:t>ε</a:t>
            </a:r>
            <a:r>
              <a:rPr lang="en-US" sz="2600" dirty="0">
                <a:ea typeface="Cambria Math"/>
              </a:rPr>
              <a:t> ≥ ½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/>
              </a:rPr>
              <a:t>2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 = 2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+ 2</a:t>
            </a:r>
            <a:r>
              <a:rPr lang="el-GR" sz="2200" dirty="0">
                <a:ea typeface="Cambria Math" pitchFamily="18" charset="0"/>
              </a:rPr>
              <a:t>ε</a:t>
            </a:r>
            <a:r>
              <a:rPr lang="en-US" sz="2200" dirty="0">
                <a:ea typeface="Cambria Math"/>
              </a:rPr>
              <a:t> =  (2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+ 1) +(2</a:t>
            </a:r>
            <a:r>
              <a:rPr lang="el-GR" sz="2200" dirty="0">
                <a:ea typeface="Cambria Math"/>
              </a:rPr>
              <a:t>ε</a:t>
            </a:r>
            <a:r>
              <a:rPr lang="en-US" sz="2200" dirty="0">
                <a:ea typeface="Cambria Math"/>
              </a:rPr>
              <a:t> </a:t>
            </a:r>
            <a:r>
              <a:rPr lang="en-US" sz="2200" dirty="0">
                <a:ea typeface="Cambria Math"/>
                <a:cs typeface="Calibri" panose="020F0502020204030204" pitchFamily="34" charset="0"/>
              </a:rPr>
              <a:t>−</a:t>
            </a:r>
            <a:r>
              <a:rPr lang="en-US" sz="2200" dirty="0">
                <a:ea typeface="Cambria Math"/>
              </a:rPr>
              <a:t> 1)  and ⌊2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⌋ =2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+ 1, since </a:t>
            </a:r>
            <a:r>
              <a:rPr lang="en-US" sz="2200" dirty="0">
                <a:ea typeface="Cambria Math" pitchFamily="18" charset="0"/>
              </a:rPr>
              <a:t>0 ≤ 2</a:t>
            </a:r>
            <a:r>
              <a:rPr lang="el-GR" sz="2200" dirty="0">
                <a:ea typeface="Cambria Math" pitchFamily="18" charset="0"/>
              </a:rPr>
              <a:t> ε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sz="2200" dirty="0">
                <a:ea typeface="Cambria Math" pitchFamily="18" charset="0"/>
              </a:rPr>
              <a:t> 1&lt; 1. </a:t>
            </a:r>
            <a:endParaRPr lang="en-US" sz="2200" dirty="0">
              <a:ea typeface="Cambria Math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/>
              </a:rPr>
              <a:t>⌊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 + 1/2⌋ = ⌊ 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(1/2 +</a:t>
            </a:r>
            <a:r>
              <a:rPr lang="el-GR" sz="2200" dirty="0">
                <a:ea typeface="Cambria Math" pitchFamily="18" charset="0"/>
              </a:rPr>
              <a:t> ε</a:t>
            </a:r>
            <a:r>
              <a:rPr lang="en-US" sz="2200" dirty="0">
                <a:ea typeface="Cambria Math" pitchFamily="18" charset="0"/>
              </a:rPr>
              <a:t>)</a:t>
            </a:r>
            <a:r>
              <a:rPr lang="en-US" sz="2200" dirty="0">
                <a:ea typeface="Cambria Math"/>
              </a:rPr>
              <a:t>⌋ = ⌊ 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+ 1 +  (</a:t>
            </a:r>
            <a:r>
              <a:rPr lang="el-GR" sz="2200" dirty="0">
                <a:ea typeface="Cambria Math" pitchFamily="18" charset="0"/>
              </a:rPr>
              <a:t>ε</a:t>
            </a:r>
            <a:r>
              <a:rPr lang="en-US" sz="2200" dirty="0">
                <a:ea typeface="Cambria Math" pitchFamily="18" charset="0"/>
              </a:rPr>
              <a:t> – 1/2)</a:t>
            </a:r>
            <a:r>
              <a:rPr lang="en-US" sz="2200" dirty="0">
                <a:ea typeface="Cambria Math"/>
              </a:rPr>
              <a:t>⌋ = 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+ 1 since </a:t>
            </a:r>
            <a:r>
              <a:rPr lang="en-US" sz="2200" dirty="0">
                <a:ea typeface="Cambria Math" pitchFamily="18" charset="0"/>
              </a:rPr>
              <a:t>0 ≤ </a:t>
            </a:r>
            <a:r>
              <a:rPr lang="el-GR" sz="2200" dirty="0">
                <a:ea typeface="Cambria Math" pitchFamily="18" charset="0"/>
              </a:rPr>
              <a:t>ε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sz="2200" dirty="0">
                <a:ea typeface="Cambria Math" pitchFamily="18" charset="0"/>
              </a:rPr>
              <a:t> 1/2&lt; 1</a:t>
            </a:r>
            <a:r>
              <a:rPr lang="en-US" sz="2200" dirty="0">
                <a:ea typeface="Cambria Math"/>
              </a:rPr>
              <a:t>. </a:t>
            </a: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/>
              </a:rPr>
              <a:t>Hence,  ⌊2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⌋ = 2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+ 1 and ⌊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⌋ + ⌊</a:t>
            </a:r>
            <a:r>
              <a:rPr lang="en-US" sz="2200" i="1" dirty="0">
                <a:ea typeface="Cambria Math"/>
              </a:rPr>
              <a:t>x</a:t>
            </a:r>
            <a:r>
              <a:rPr lang="en-US" sz="2200" dirty="0">
                <a:ea typeface="Cambria Math"/>
              </a:rPr>
              <a:t> + 1/2⌋ = 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(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+ 1)  = 2</a:t>
            </a:r>
            <a:r>
              <a:rPr lang="en-US" sz="2200" i="1" dirty="0">
                <a:ea typeface="Cambria Math"/>
              </a:rPr>
              <a:t>n</a:t>
            </a:r>
            <a:r>
              <a:rPr lang="en-US" sz="2200" dirty="0">
                <a:ea typeface="Cambria Math"/>
              </a:rPr>
              <a:t> + 1.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8564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Function </a:t>
            </a:r>
            <a:r>
              <a:rPr lang="zh-CN" altLang="en-US" sz="4000" dirty="0"/>
              <a:t>阶乘函数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377950"/>
          </a:xfrm>
        </p:spPr>
        <p:txBody>
          <a:bodyPr/>
          <a:lstStyle/>
          <a:p>
            <a:r>
              <a:rPr lang="en-US" sz="2800" b="1" dirty="0"/>
              <a:t>Definition:  </a:t>
            </a:r>
            <a:r>
              <a:rPr lang="en-US" sz="2800" i="1" dirty="0"/>
              <a:t>f</a:t>
            </a:r>
            <a:r>
              <a:rPr lang="en-US" sz="2800" dirty="0"/>
              <a:t>:</a:t>
            </a:r>
            <a:r>
              <a:rPr lang="en-US" sz="2800" b="1" dirty="0"/>
              <a:t> N </a:t>
            </a:r>
            <a:r>
              <a:rPr lang="en-US" sz="2800" b="1" dirty="0">
                <a:ea typeface="Cambria Math"/>
                <a:sym typeface="Symbol" panose="05050102010706020507" pitchFamily="18" charset="2"/>
              </a:rPr>
              <a:t></a:t>
            </a:r>
            <a:r>
              <a:rPr lang="en-US" sz="2800" b="1" dirty="0">
                <a:sym typeface="Wingdings" pitchFamily="2" charset="2"/>
              </a:rPr>
              <a:t> Z</a:t>
            </a:r>
            <a:r>
              <a:rPr lang="en-US" sz="2800" b="1" baseline="30000" dirty="0">
                <a:sym typeface="Wingdings" pitchFamily="2" charset="2"/>
              </a:rPr>
              <a:t>+</a:t>
            </a:r>
            <a:r>
              <a:rPr lang="en-US" sz="2800" b="1" dirty="0">
                <a:sym typeface="Wingdings" pitchFamily="2" charset="2"/>
              </a:rPr>
              <a:t> , </a:t>
            </a:r>
            <a:r>
              <a:rPr lang="en-US" sz="2800" dirty="0">
                <a:sym typeface="Wingdings" pitchFamily="2" charset="2"/>
              </a:rPr>
              <a:t>denoted by </a:t>
            </a:r>
            <a:r>
              <a:rPr lang="en-US" sz="2800" i="1" dirty="0">
                <a:sym typeface="Wingdings" pitchFamily="2" charset="2"/>
              </a:rPr>
              <a:t>f</a:t>
            </a:r>
            <a:r>
              <a:rPr lang="en-US" sz="2800" dirty="0">
                <a:sym typeface="Wingdings" pitchFamily="2" charset="2"/>
              </a:rPr>
              <a:t>(</a:t>
            </a:r>
            <a:r>
              <a:rPr lang="en-US" sz="2800" i="1" dirty="0">
                <a:sym typeface="Wingdings" pitchFamily="2" charset="2"/>
              </a:rPr>
              <a:t>n</a:t>
            </a:r>
            <a:r>
              <a:rPr lang="en-US" sz="2800" dirty="0">
                <a:sym typeface="Wingdings" pitchFamily="2" charset="2"/>
              </a:rPr>
              <a:t>) = </a:t>
            </a:r>
            <a:r>
              <a:rPr lang="en-US" sz="2800" i="1" dirty="0">
                <a:sym typeface="Wingdings" pitchFamily="2" charset="2"/>
              </a:rPr>
              <a:t>n</a:t>
            </a:r>
            <a:r>
              <a:rPr lang="en-US" sz="2800" dirty="0">
                <a:sym typeface="Wingdings" pitchFamily="2" charset="2"/>
              </a:rPr>
              <a:t>! is the product of the first </a:t>
            </a:r>
            <a:r>
              <a:rPr lang="en-US" sz="2800" i="1" dirty="0">
                <a:sym typeface="Wingdings" pitchFamily="2" charset="2"/>
              </a:rPr>
              <a:t>n</a:t>
            </a:r>
            <a:r>
              <a:rPr lang="en-US" sz="2800" dirty="0">
                <a:sym typeface="Wingdings" pitchFamily="2" charset="2"/>
              </a:rPr>
              <a:t> positive integers when </a:t>
            </a:r>
            <a:r>
              <a:rPr lang="en-US" sz="2800" i="1" dirty="0">
                <a:sym typeface="Wingdings" pitchFamily="2" charset="2"/>
              </a:rPr>
              <a:t>n</a:t>
            </a:r>
            <a:r>
              <a:rPr lang="en-US" sz="2800" dirty="0">
                <a:sym typeface="Wingdings" pitchFamily="2" charset="2"/>
              </a:rPr>
              <a:t> is a nonnegative integer.</a:t>
            </a:r>
            <a:endParaRPr lang="en-US" sz="2800" baseline="30000" dirty="0">
              <a:sym typeface="Wingdings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/>
              <p:cNvSpPr txBox="1"/>
              <p:nvPr/>
            </p:nvSpPr>
            <p:spPr>
              <a:xfrm>
                <a:off x="533400" y="2740025"/>
                <a:ext cx="5638800" cy="5365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=1⋅2⋅⋅⋅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	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=0!=1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740025"/>
                <a:ext cx="5638800" cy="5365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609600" y="4114800"/>
            <a:ext cx="1905000" cy="533400"/>
          </a:xfrm>
        </p:spPr>
        <p:txBody>
          <a:bodyPr/>
          <a:lstStyle/>
          <a:p>
            <a:r>
              <a:rPr lang="en-US" sz="2800" b="1" dirty="0">
                <a:sym typeface="Wingdings" pitchFamily="2" charset="2"/>
              </a:rPr>
              <a:t>Examples: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5"/>
              <p:cNvSpPr txBox="1"/>
              <p:nvPr/>
            </p:nvSpPr>
            <p:spPr>
              <a:xfrm>
                <a:off x="304800" y="4648200"/>
                <a:ext cx="5002212" cy="1968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=1!=1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=2!=1⋅2=2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=6!=1⋅2⋅3⋅4⋅5⋅6=720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=2,432,902,008,176,640,000.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5002212" cy="1968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6"/>
          <p:cNvSpPr>
            <a:spLocks noGrp="1"/>
          </p:cNvSpPr>
          <p:nvPr>
            <p:ph idx="14"/>
          </p:nvPr>
        </p:nvSpPr>
        <p:spPr>
          <a:xfrm>
            <a:off x="4552950" y="3429000"/>
            <a:ext cx="3200400" cy="533400"/>
          </a:xfrm>
        </p:spPr>
        <p:txBody>
          <a:bodyPr/>
          <a:lstStyle/>
          <a:p>
            <a:r>
              <a:rPr lang="en-US" sz="2800" dirty="0"/>
              <a:t>Stirling’s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7"/>
              <p:cNvSpPr txBox="1"/>
              <p:nvPr/>
            </p:nvSpPr>
            <p:spPr>
              <a:xfrm>
                <a:off x="4403724" y="4076700"/>
                <a:ext cx="4598988" cy="99536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!∼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≐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24" y="4076700"/>
                <a:ext cx="4598988" cy="9953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6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sz="1500" dirty="0"/>
              <a:t> 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64998" cy="4038600"/>
          </a:xfrm>
        </p:spPr>
        <p:txBody>
          <a:bodyPr/>
          <a:lstStyle/>
          <a:p>
            <a:r>
              <a:rPr lang="en-US" sz="3000" b="1" dirty="0"/>
              <a:t>Definition</a:t>
            </a:r>
            <a:r>
              <a:rPr lang="en-US" sz="3000" dirty="0"/>
              <a:t>: Let </a:t>
            </a:r>
            <a:r>
              <a:rPr lang="en-US" sz="3000" i="1" dirty="0"/>
              <a:t>A</a:t>
            </a:r>
            <a:r>
              <a:rPr lang="en-US" sz="3000" dirty="0"/>
              <a:t> and </a:t>
            </a:r>
            <a:r>
              <a:rPr lang="en-US" sz="3000" i="1" dirty="0"/>
              <a:t>B </a:t>
            </a:r>
            <a:r>
              <a:rPr lang="en-US" sz="3000" dirty="0"/>
              <a:t>be nonempty sets. A </a:t>
            </a:r>
            <a:r>
              <a:rPr lang="en-US" sz="3000" i="1" dirty="0">
                <a:solidFill>
                  <a:srgbClr val="C00000"/>
                </a:solidFill>
              </a:rPr>
              <a:t>function</a:t>
            </a: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  from </a:t>
            </a:r>
            <a:r>
              <a:rPr lang="en-US" sz="3000" i="1" dirty="0"/>
              <a:t>A</a:t>
            </a:r>
            <a:r>
              <a:rPr lang="en-US" sz="3000" dirty="0"/>
              <a:t> to </a:t>
            </a:r>
            <a:r>
              <a:rPr lang="en-US" sz="3000" i="1" dirty="0"/>
              <a:t>B</a:t>
            </a:r>
            <a:r>
              <a:rPr lang="en-US" sz="3000" dirty="0"/>
              <a:t>, denoted </a:t>
            </a:r>
            <a:r>
              <a:rPr lang="en-US" sz="3000" i="1" dirty="0"/>
              <a:t>f</a:t>
            </a:r>
            <a:r>
              <a:rPr lang="en-US" sz="3000" dirty="0">
                <a:ea typeface="Cambria Math" pitchFamily="18" charset="0"/>
              </a:rPr>
              <a:t>: </a:t>
            </a:r>
            <a:r>
              <a:rPr lang="en-US" sz="3000" i="1" dirty="0">
                <a:ea typeface="Cambria Math" pitchFamily="18" charset="0"/>
              </a:rPr>
              <a:t>A</a:t>
            </a:r>
            <a:r>
              <a:rPr lang="en-US" sz="3000" dirty="0">
                <a:ea typeface="Cambria Math" pitchFamily="18" charset="0"/>
              </a:rPr>
              <a:t> </a:t>
            </a:r>
            <a:r>
              <a:rPr lang="en-US" sz="3000" dirty="0">
                <a:ea typeface="Cambria Math"/>
                <a:sym typeface="Symbol" panose="05050102010706020507" pitchFamily="18" charset="2"/>
              </a:rPr>
              <a:t>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 </a:t>
            </a:r>
            <a:r>
              <a:rPr lang="en-US" sz="3000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3000" b="1" dirty="0">
                <a:ea typeface="Cambria Math" pitchFamily="18" charset="0"/>
                <a:sym typeface="Wingdings" pitchFamily="2" charset="2"/>
              </a:rPr>
              <a:t> 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sz="3000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 to exactly one element of </a:t>
            </a:r>
            <a:r>
              <a:rPr lang="en-US" sz="3000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. We write</a:t>
            </a:r>
            <a:r>
              <a:rPr lang="en-US" sz="3000" dirty="0">
                <a:sym typeface="Wingdings" pitchFamily="2" charset="2"/>
              </a:rPr>
              <a:t> </a:t>
            </a:r>
            <a:r>
              <a:rPr lang="en-US" sz="3000" i="1" dirty="0"/>
              <a:t>f</a:t>
            </a:r>
            <a:r>
              <a:rPr lang="en-US" sz="3000" dirty="0">
                <a:ea typeface="Cambria Math" pitchFamily="18" charset="0"/>
              </a:rPr>
              <a:t>(</a:t>
            </a:r>
            <a:r>
              <a:rPr lang="en-US" sz="3000" i="1" dirty="0">
                <a:ea typeface="Cambria Math" pitchFamily="18" charset="0"/>
              </a:rPr>
              <a:t>a</a:t>
            </a:r>
            <a:r>
              <a:rPr lang="en-US" sz="3000" dirty="0">
                <a:ea typeface="Cambria Math" pitchFamily="18" charset="0"/>
              </a:rPr>
              <a:t>) = </a:t>
            </a:r>
            <a:r>
              <a:rPr lang="en-US" sz="3000" i="1" dirty="0">
                <a:ea typeface="Cambria Math" pitchFamily="18" charset="0"/>
              </a:rPr>
              <a:t>b</a:t>
            </a:r>
            <a:r>
              <a:rPr lang="en-US" sz="3000" b="1" dirty="0">
                <a:ea typeface="Cambria Math" pitchFamily="18" charset="0"/>
                <a:sym typeface="Wingdings" pitchFamily="2" charset="2"/>
              </a:rPr>
              <a:t>  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if </a:t>
            </a:r>
            <a:r>
              <a:rPr lang="en-US" sz="3000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 is the unique element of </a:t>
            </a:r>
            <a:r>
              <a:rPr lang="en-US" sz="3000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 assigned by the function </a:t>
            </a:r>
            <a:r>
              <a:rPr lang="en-US" sz="3000" dirty="0"/>
              <a:t>f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 to the element </a:t>
            </a:r>
            <a:r>
              <a:rPr lang="en-US" sz="3000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 of </a:t>
            </a:r>
            <a:r>
              <a:rPr lang="en-US" sz="3000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3000" dirty="0">
                <a:ea typeface="Cambria Math" pitchFamily="18" charset="0"/>
                <a:sym typeface="Wingdings" pitchFamily="2" charset="2"/>
              </a:rPr>
              <a:t>. </a:t>
            </a:r>
          </a:p>
          <a:p>
            <a:pPr lvl="1"/>
            <a:r>
              <a:rPr lang="en-US" sz="2600" dirty="0">
                <a:ea typeface="Cambria Math" pitchFamily="18" charset="0"/>
                <a:sym typeface="Wingdings" pitchFamily="2" charset="2"/>
              </a:rPr>
              <a:t>Functions are sometimes</a:t>
            </a:r>
            <a:br>
              <a:rPr lang="en-US" sz="2600" dirty="0">
                <a:ea typeface="Cambria Math" pitchFamily="18" charset="0"/>
                <a:sym typeface="Wingdings" pitchFamily="2" charset="2"/>
              </a:rPr>
            </a:br>
            <a:r>
              <a:rPr lang="en-US" sz="2600" dirty="0">
                <a:ea typeface="Cambria Math" pitchFamily="18" charset="0"/>
                <a:sym typeface="Wingdings" pitchFamily="2" charset="2"/>
              </a:rPr>
              <a:t>called </a:t>
            </a:r>
            <a:r>
              <a:rPr lang="en-US" sz="2600" i="1" dirty="0">
                <a:solidFill>
                  <a:srgbClr val="C00000"/>
                </a:solidFill>
                <a:ea typeface="Cambria Math" pitchFamily="18" charset="0"/>
                <a:sym typeface="Wingdings" pitchFamily="2" charset="2"/>
              </a:rPr>
              <a:t>mappings</a:t>
            </a:r>
            <a:br>
              <a:rPr lang="en-US" sz="2600" dirty="0">
                <a:ea typeface="Cambria Math" pitchFamily="18" charset="0"/>
                <a:sym typeface="Wingdings" pitchFamily="2" charset="2"/>
              </a:rPr>
            </a:br>
            <a:r>
              <a:rPr lang="en-US" sz="2600" dirty="0">
                <a:ea typeface="Cambria Math" pitchFamily="18" charset="0"/>
                <a:sym typeface="Wingdings" pitchFamily="2" charset="2"/>
              </a:rPr>
              <a:t>or </a:t>
            </a:r>
            <a:r>
              <a:rPr lang="en-US" sz="2600" i="1" dirty="0">
                <a:solidFill>
                  <a:srgbClr val="C00000"/>
                </a:solidFill>
                <a:ea typeface="Cambria Math" pitchFamily="18" charset="0"/>
                <a:sym typeface="Wingdings" pitchFamily="2" charset="2"/>
              </a:rPr>
              <a:t>transformations</a:t>
            </a:r>
            <a:r>
              <a:rPr lang="en-US" sz="2600" dirty="0">
                <a:ea typeface="Cambria Math" pitchFamily="18" charset="0"/>
                <a:sym typeface="Wingdings" pitchFamily="2" charset="2"/>
              </a:rPr>
              <a:t>.</a:t>
            </a:r>
            <a:endParaRPr lang="en-US" sz="2600" b="1" dirty="0">
              <a:ea typeface="Cambria Math" pitchFamily="18" charset="0"/>
              <a:sym typeface="Wingdings" pitchFamily="2" charset="2"/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8919" y="3916680"/>
            <a:ext cx="3893279" cy="2636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408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Functions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1816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600" b="1" dirty="0"/>
                  <a:t>Definition</a:t>
                </a:r>
                <a:r>
                  <a:rPr lang="en-US" sz="2600" dirty="0"/>
                  <a:t>: A </a:t>
                </a:r>
                <a:r>
                  <a:rPr lang="en-US" sz="2600" i="1" dirty="0">
                    <a:solidFill>
                      <a:srgbClr val="C00000"/>
                    </a:solidFill>
                  </a:rPr>
                  <a:t>partial function </a:t>
                </a:r>
                <a:r>
                  <a:rPr lang="en-US" sz="2600" i="1" dirty="0"/>
                  <a:t>f  </a:t>
                </a:r>
                <a:r>
                  <a:rPr lang="en-US" sz="2600" dirty="0"/>
                  <a:t>from a set </a:t>
                </a:r>
                <a:r>
                  <a:rPr lang="en-US" sz="2600" i="1" dirty="0"/>
                  <a:t>A</a:t>
                </a:r>
                <a:r>
                  <a:rPr lang="en-US" sz="2600" dirty="0"/>
                  <a:t> to a set </a:t>
                </a:r>
                <a:r>
                  <a:rPr lang="en-US" sz="2600" i="1" dirty="0"/>
                  <a:t>B</a:t>
                </a:r>
                <a:r>
                  <a:rPr lang="en-US" sz="2600" dirty="0"/>
                  <a:t>  is an assignment to each element </a:t>
                </a:r>
                <a:r>
                  <a:rPr lang="en-US" sz="2600" i="1" dirty="0"/>
                  <a:t>a</a:t>
                </a:r>
                <a:r>
                  <a:rPr lang="en-US" sz="2600" dirty="0"/>
                  <a:t> in a subset of </a:t>
                </a:r>
                <a:r>
                  <a:rPr lang="en-US" sz="2600" i="1" dirty="0"/>
                  <a:t>A</a:t>
                </a:r>
                <a:r>
                  <a:rPr lang="en-US" sz="2600" b="1" dirty="0"/>
                  <a:t>, </a:t>
                </a:r>
                <a:r>
                  <a:rPr lang="en-US" sz="2600" dirty="0"/>
                  <a:t>called the </a:t>
                </a:r>
                <a:r>
                  <a:rPr lang="en-US" sz="2600" i="1" dirty="0"/>
                  <a:t>domain of definition </a:t>
                </a:r>
                <a:r>
                  <a:rPr lang="en-US" sz="2600" dirty="0"/>
                  <a:t>of </a:t>
                </a:r>
                <a:r>
                  <a:rPr lang="en-US" sz="2600" i="1" dirty="0"/>
                  <a:t>f</a:t>
                </a:r>
                <a:r>
                  <a:rPr lang="en-US" sz="2600" dirty="0"/>
                  <a:t>, to a unique element </a:t>
                </a:r>
                <a:r>
                  <a:rPr lang="en-US" sz="2600" i="1" dirty="0"/>
                  <a:t>b</a:t>
                </a:r>
                <a:r>
                  <a:rPr lang="en-US" sz="2600" dirty="0"/>
                  <a:t> in </a:t>
                </a:r>
                <a:r>
                  <a:rPr lang="en-US" sz="2600" i="1" dirty="0"/>
                  <a:t>B</a:t>
                </a:r>
                <a:r>
                  <a:rPr lang="en-US" sz="26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/>
                  <a:t>The sets </a:t>
                </a:r>
                <a:r>
                  <a:rPr lang="en-US" sz="2200" i="1" dirty="0"/>
                  <a:t>A</a:t>
                </a:r>
                <a:r>
                  <a:rPr lang="en-US" sz="2200" dirty="0"/>
                  <a:t> and </a:t>
                </a:r>
                <a:r>
                  <a:rPr lang="en-US" sz="2200" i="1" dirty="0"/>
                  <a:t>B</a:t>
                </a:r>
                <a:r>
                  <a:rPr lang="en-US" sz="2200" dirty="0"/>
                  <a:t> are called the </a:t>
                </a:r>
                <a:r>
                  <a:rPr lang="en-US" sz="2200" i="1" dirty="0"/>
                  <a:t>domain</a:t>
                </a:r>
                <a:r>
                  <a:rPr lang="en-US" sz="2200" dirty="0"/>
                  <a:t> and </a:t>
                </a:r>
                <a:r>
                  <a:rPr lang="en-US" sz="2200" i="1" dirty="0"/>
                  <a:t>codomain</a:t>
                </a:r>
                <a:r>
                  <a:rPr lang="en-US" sz="2200" dirty="0"/>
                  <a:t> of </a:t>
                </a:r>
                <a:r>
                  <a:rPr lang="en-US" sz="2200" i="1" dirty="0"/>
                  <a:t>f</a:t>
                </a:r>
                <a:r>
                  <a:rPr lang="en-US" sz="2200" dirty="0"/>
                  <a:t>, respectively.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/>
                  <a:t>We day that </a:t>
                </a:r>
                <a:r>
                  <a:rPr lang="en-US" sz="2200" i="1" dirty="0"/>
                  <a:t>f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undefined</a:t>
                </a:r>
                <a:r>
                  <a:rPr lang="en-US" sz="2200" dirty="0"/>
                  <a:t>  for elements in </a:t>
                </a:r>
                <a:r>
                  <a:rPr lang="en-US" sz="2200" i="1" dirty="0"/>
                  <a:t>A</a:t>
                </a:r>
                <a:r>
                  <a:rPr lang="en-US" sz="2200" dirty="0"/>
                  <a:t> that are not in the domain of definition of </a:t>
                </a:r>
                <a:r>
                  <a:rPr lang="en-US" sz="2200" i="1" dirty="0"/>
                  <a:t>f</a:t>
                </a:r>
                <a:r>
                  <a:rPr lang="en-US" sz="22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/>
                  <a:t>When the domain of definition of </a:t>
                </a:r>
                <a:r>
                  <a:rPr lang="en-US" sz="2200" i="1" dirty="0"/>
                  <a:t>f</a:t>
                </a:r>
                <a:r>
                  <a:rPr lang="en-US" sz="2200" dirty="0"/>
                  <a:t> equals </a:t>
                </a:r>
                <a:r>
                  <a:rPr lang="en-US" sz="2200" i="1" dirty="0"/>
                  <a:t>A</a:t>
                </a:r>
                <a:r>
                  <a:rPr lang="en-US" sz="2200" dirty="0"/>
                  <a:t>, we say that </a:t>
                </a:r>
                <a:r>
                  <a:rPr lang="en-US" sz="2200" i="1" dirty="0"/>
                  <a:t>f</a:t>
                </a:r>
                <a:r>
                  <a:rPr lang="en-US" sz="2200" dirty="0"/>
                  <a:t> is a </a:t>
                </a:r>
                <a:r>
                  <a:rPr lang="en-US" sz="2200" i="1" dirty="0"/>
                  <a:t>total function</a:t>
                </a:r>
                <a:r>
                  <a:rPr lang="en-US" sz="22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600" b="1" dirty="0"/>
                  <a:t>Example: </a:t>
                </a:r>
                <a:r>
                  <a:rPr lang="en-US" sz="2600" i="1" dirty="0"/>
                  <a:t>f</a:t>
                </a:r>
                <a:r>
                  <a:rPr lang="en-US" sz="2600" dirty="0"/>
                  <a:t>:</a:t>
                </a:r>
                <a:r>
                  <a:rPr lang="en-US" sz="2600" b="1" dirty="0"/>
                  <a:t> N </a:t>
                </a:r>
                <a:r>
                  <a:rPr lang="en-US" sz="2600" b="1" dirty="0">
                    <a:ea typeface="Cambria Math"/>
                    <a:sym typeface="Symbol" panose="05050102010706020507" pitchFamily="18" charset="2"/>
                  </a:rPr>
                  <a:t></a:t>
                </a:r>
                <a:r>
                  <a:rPr lang="en-US" sz="2600" b="1" dirty="0">
                    <a:sym typeface="Wingdings" pitchFamily="2" charset="2"/>
                  </a:rPr>
                  <a:t> R </a:t>
                </a:r>
                <a:r>
                  <a:rPr lang="en-US" sz="2600" dirty="0">
                    <a:sym typeface="Wingdings" pitchFamily="2" charset="2"/>
                  </a:rPr>
                  <a:t>where </a:t>
                </a:r>
                <a:r>
                  <a:rPr lang="en-US" sz="2600" i="1" dirty="0">
                    <a:ea typeface="Cambria Math" pitchFamily="18" charset="0"/>
                    <a:sym typeface="Wingdings" pitchFamily="2" charset="2"/>
                  </a:rPr>
                  <a:t>f</a:t>
                </a:r>
                <a:r>
                  <a:rPr lang="en-US" sz="2600" dirty="0">
                    <a:ea typeface="Cambria Math" pitchFamily="18" charset="0"/>
                    <a:sym typeface="Wingdings" pitchFamily="2" charset="2"/>
                  </a:rPr>
                  <a:t>(</a:t>
                </a:r>
                <a:r>
                  <a:rPr lang="en-US" sz="2600" i="1" dirty="0">
                    <a:ea typeface="Cambria Math" pitchFamily="18" charset="0"/>
                    <a:sym typeface="Wingdings" pitchFamily="2" charset="2"/>
                  </a:rPr>
                  <a:t>n</a:t>
                </a:r>
                <a:r>
                  <a:rPr lang="en-US" sz="2600" dirty="0">
                    <a:ea typeface="Cambria Math" pitchFamily="18" charset="0"/>
                    <a:sym typeface="Wingdings" pitchFamily="2" charset="2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>
                    <a:ea typeface="Cambria Math" pitchFamily="18" charset="0"/>
                    <a:sym typeface="Wingdings" pitchFamily="2" charset="2"/>
                  </a:rPr>
                  <a:t> </a:t>
                </a:r>
                <a:r>
                  <a:rPr lang="en-US" sz="2600" dirty="0">
                    <a:ea typeface="Cambria Math" pitchFamily="18" charset="0"/>
                    <a:sym typeface="Wingdings" pitchFamily="2" charset="2"/>
                  </a:rPr>
                  <a:t>is a partial function from </a:t>
                </a:r>
                <a:r>
                  <a:rPr lang="en-US" sz="2600" b="1" dirty="0">
                    <a:ea typeface="Cambria Math" pitchFamily="18" charset="0"/>
                    <a:sym typeface="Wingdings" pitchFamily="2" charset="2"/>
                  </a:rPr>
                  <a:t>Z</a:t>
                </a:r>
                <a:r>
                  <a:rPr lang="en-US" sz="2600" dirty="0">
                    <a:ea typeface="Cambria Math" pitchFamily="18" charset="0"/>
                    <a:sym typeface="Wingdings" pitchFamily="2" charset="2"/>
                  </a:rPr>
                  <a:t> to </a:t>
                </a:r>
                <a:r>
                  <a:rPr lang="en-US" sz="2600" b="1" dirty="0">
                    <a:ea typeface="Cambria Math" pitchFamily="18" charset="0"/>
                    <a:sym typeface="Wingdings" pitchFamily="2" charset="2"/>
                  </a:rPr>
                  <a:t>R</a:t>
                </a:r>
                <a:r>
                  <a:rPr lang="en-US" sz="2600" dirty="0">
                    <a:ea typeface="Cambria Math" pitchFamily="18" charset="0"/>
                    <a:sym typeface="Wingdings" pitchFamily="2" charset="2"/>
                  </a:rPr>
                  <a:t> where the domain of definition is the set of nonnegative integers. Note that </a:t>
                </a:r>
                <a:r>
                  <a:rPr lang="en-US" sz="2600" i="1" dirty="0">
                    <a:ea typeface="Cambria Math" pitchFamily="18" charset="0"/>
                    <a:sym typeface="Wingdings" pitchFamily="2" charset="2"/>
                  </a:rPr>
                  <a:t>f</a:t>
                </a:r>
                <a:r>
                  <a:rPr lang="en-US" sz="2600" dirty="0">
                    <a:ea typeface="Cambria Math" pitchFamily="18" charset="0"/>
                    <a:sym typeface="Wingdings" pitchFamily="2" charset="2"/>
                  </a:rPr>
                  <a:t> is undefined for negative integers.</a:t>
                </a:r>
                <a:endParaRPr lang="en-US" sz="2600" dirty="0"/>
              </a:p>
            </p:txBody>
          </p:sp>
        </mc:Choice>
        <mc:Fallback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181600"/>
              </a:xfrm>
              <a:blipFill>
                <a:blip r:embed="rId3"/>
                <a:stretch>
                  <a:fillRect l="-1297" t="-1059" r="-793" b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353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Sequences and Summations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2.4</a:t>
            </a:r>
          </a:p>
        </p:txBody>
      </p:sp>
    </p:spTree>
    <p:extLst>
      <p:ext uri="{BB962C8B-B14F-4D97-AF65-F5344CB8AC3E}">
        <p14:creationId xmlns:p14="http://schemas.microsoft.com/office/powerpoint/2010/main" val="3236164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r>
              <a:rPr lang="en-US" dirty="0"/>
              <a:t>Sequences.</a:t>
            </a:r>
          </a:p>
          <a:p>
            <a:pPr lvl="1"/>
            <a:r>
              <a:rPr lang="en-US" dirty="0"/>
              <a:t>Examples: Geometric Progression, Arithmetic Progression</a:t>
            </a:r>
          </a:p>
          <a:p>
            <a:r>
              <a:rPr lang="en-US" dirty="0"/>
              <a:t>Recurrence Relations</a:t>
            </a:r>
          </a:p>
          <a:p>
            <a:pPr lvl="1"/>
            <a:r>
              <a:rPr lang="en-US" dirty="0"/>
              <a:t>Example: Fibonacci Sequence</a:t>
            </a:r>
          </a:p>
          <a:p>
            <a:r>
              <a:rPr lang="en-US" dirty="0"/>
              <a:t>Summations</a:t>
            </a:r>
          </a:p>
          <a:p>
            <a:r>
              <a:rPr lang="en-US" dirty="0"/>
              <a:t>Special Integer Sequences </a:t>
            </a:r>
          </a:p>
        </p:txBody>
      </p:sp>
    </p:spTree>
    <p:extLst>
      <p:ext uri="{BB962C8B-B14F-4D97-AF65-F5344CB8AC3E}">
        <p14:creationId xmlns:p14="http://schemas.microsoft.com/office/powerpoint/2010/main" val="3643543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12080"/>
          </a:xfrm>
        </p:spPr>
        <p:txBody>
          <a:bodyPr/>
          <a:lstStyle/>
          <a:p>
            <a:r>
              <a:rPr lang="en-US" dirty="0"/>
              <a:t>Sequences are ordered lists of elements. </a:t>
            </a:r>
          </a:p>
          <a:p>
            <a:pPr lvl="1"/>
            <a:r>
              <a:rPr lang="en-US" dirty="0"/>
              <a:t>1, 2, 3, 5, 8</a:t>
            </a:r>
          </a:p>
          <a:p>
            <a:pPr lvl="1"/>
            <a:r>
              <a:rPr lang="en-US" dirty="0"/>
              <a:t>1, 3,  9, 27, 81, …….</a:t>
            </a:r>
          </a:p>
          <a:p>
            <a:r>
              <a:rPr lang="en-US" dirty="0"/>
              <a:t>Sequences arise throughout mathematics, computer science, and in many other disciplines, ranging from botany to music.</a:t>
            </a:r>
          </a:p>
          <a:p>
            <a:r>
              <a:rPr lang="en-US" dirty="0"/>
              <a:t>We will introduce the  terminology to represent sequences and sums of the terms in the sequences.</a:t>
            </a:r>
          </a:p>
        </p:txBody>
      </p:sp>
    </p:spTree>
    <p:extLst>
      <p:ext uri="{BB962C8B-B14F-4D97-AF65-F5344CB8AC3E}">
        <p14:creationId xmlns:p14="http://schemas.microsoft.com/office/powerpoint/2010/main" val="453848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  <a:r>
              <a:rPr lang="zh-CN" altLang="en-US" sz="4000" dirty="0"/>
              <a:t>序列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1208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>
                <a:solidFill>
                  <a:srgbClr val="C00000"/>
                </a:solidFill>
              </a:rPr>
              <a:t>sequence</a:t>
            </a:r>
            <a:r>
              <a:rPr lang="en-US" dirty="0"/>
              <a:t> is a function from a subset of the integers (usually either the set {</a:t>
            </a:r>
            <a:r>
              <a:rPr lang="en-US" dirty="0">
                <a:ea typeface="Cambria Math" pitchFamily="18" charset="0"/>
              </a:rPr>
              <a:t>0, 1, 2, 3, 4, </a:t>
            </a:r>
            <a:r>
              <a:rPr lang="en-US" dirty="0"/>
              <a:t>…..} or {</a:t>
            </a:r>
            <a:r>
              <a:rPr lang="en-US" dirty="0">
                <a:ea typeface="Cambria Math" pitchFamily="18" charset="0"/>
              </a:rPr>
              <a:t>1, 2, 3, 4, </a:t>
            </a:r>
            <a:r>
              <a:rPr lang="en-US" dirty="0"/>
              <a:t>….}) to a set </a:t>
            </a:r>
            <a:r>
              <a:rPr lang="en-US" i="1" dirty="0"/>
              <a:t>S</a:t>
            </a:r>
            <a:r>
              <a:rPr lang="en-US" dirty="0"/>
              <a:t>.</a:t>
            </a:r>
          </a:p>
          <a:p>
            <a:r>
              <a:rPr lang="en-US" dirty="0"/>
              <a:t>The notation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is used to denote the image of the integer </a:t>
            </a:r>
            <a:r>
              <a:rPr lang="en-US" i="1" dirty="0"/>
              <a:t>n</a:t>
            </a:r>
            <a:r>
              <a:rPr lang="en-US" dirty="0"/>
              <a:t>. We can think of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as the equivalent of </a:t>
            </a:r>
            <a:r>
              <a:rPr lang="en-US" i="1" dirty="0"/>
              <a:t>f(n)</a:t>
            </a:r>
            <a:r>
              <a:rPr lang="en-US" dirty="0"/>
              <a:t> where </a:t>
            </a:r>
            <a:r>
              <a:rPr lang="en-US" i="1" dirty="0"/>
              <a:t>f</a:t>
            </a:r>
            <a:r>
              <a:rPr lang="en-US" dirty="0"/>
              <a:t> is a function from {</a:t>
            </a:r>
            <a:r>
              <a:rPr lang="en-US" dirty="0">
                <a:ea typeface="Cambria Math" pitchFamily="18" charset="0"/>
              </a:rPr>
              <a:t>0,1,2</a:t>
            </a:r>
            <a:r>
              <a:rPr lang="en-US" dirty="0"/>
              <a:t>,…..} to </a:t>
            </a:r>
            <a:r>
              <a:rPr lang="en-US" i="1" dirty="0"/>
              <a:t>S</a:t>
            </a:r>
            <a:r>
              <a:rPr lang="en-US" dirty="0"/>
              <a:t>.  We call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/>
              <a:t> a </a:t>
            </a:r>
            <a:r>
              <a:rPr lang="en-US" i="1" dirty="0"/>
              <a:t>term</a:t>
            </a:r>
            <a:r>
              <a:rPr lang="en-US" dirty="0"/>
              <a:t> of the sequence.</a:t>
            </a:r>
          </a:p>
        </p:txBody>
      </p:sp>
    </p:spTree>
    <p:extLst>
      <p:ext uri="{BB962C8B-B14F-4D97-AF65-F5344CB8AC3E}">
        <p14:creationId xmlns:p14="http://schemas.microsoft.com/office/powerpoint/2010/main" val="2286285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Sequences </a:t>
            </a:r>
            <a:r>
              <a:rPr lang="zh-CN" altLang="en-US" sz="4000" dirty="0"/>
              <a:t>序列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096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Consider the sequence </a:t>
            </a:r>
            <a:r>
              <a:rPr lang="en-US" dirty="0">
                <a:sym typeface="Symbol" panose="05050102010706020507" pitchFamily="18" charset="2"/>
              </a:rPr>
              <a:t>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 </a:t>
            </a:r>
            <a:r>
              <a:rPr lang="en-US" dirty="0"/>
              <a:t>where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470276"/>
              </p:ext>
            </p:extLst>
          </p:nvPr>
        </p:nvGraphicFramePr>
        <p:xfrm>
          <a:off x="1676400" y="2311905"/>
          <a:ext cx="5791200" cy="218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2158920" imgH="812520" progId="Equation.DSMT4">
                  <p:embed/>
                </p:oleObj>
              </mc:Choice>
              <mc:Fallback>
                <p:oleObj name="Equation" r:id="rId3" imgW="2158920" imgH="812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311905"/>
                        <a:ext cx="5791200" cy="2180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62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Progression </a:t>
            </a:r>
            <a:r>
              <a:rPr lang="zh-CN" altLang="en-US" sz="4000" dirty="0"/>
              <a:t>几何级数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sz="2600" b="1" dirty="0"/>
              <a:t>Definition</a:t>
            </a:r>
            <a:r>
              <a:rPr lang="en-US" sz="2600" dirty="0"/>
              <a:t>: A </a:t>
            </a:r>
            <a:r>
              <a:rPr lang="en-US" sz="2600" i="1" dirty="0">
                <a:solidFill>
                  <a:srgbClr val="C00000"/>
                </a:solidFill>
              </a:rPr>
              <a:t>geometric progression </a:t>
            </a:r>
            <a:r>
              <a:rPr lang="en-US" sz="2600" dirty="0"/>
              <a:t>is a sequence of the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/>
              <p:cNvSpPr txBox="1"/>
              <p:nvPr/>
            </p:nvSpPr>
            <p:spPr>
              <a:xfrm>
                <a:off x="1423307" y="1742757"/>
                <a:ext cx="2590800" cy="5683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307" y="1742757"/>
                <a:ext cx="2590800" cy="568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2600" dirty="0"/>
              <a:t>where the </a:t>
            </a:r>
            <a:r>
              <a:rPr lang="en-US" sz="2600" i="1" dirty="0">
                <a:solidFill>
                  <a:srgbClr val="C00000"/>
                </a:solidFill>
              </a:rPr>
              <a:t>initial term </a:t>
            </a:r>
            <a:r>
              <a:rPr lang="en-US" sz="2600" i="1" dirty="0">
                <a:solidFill>
                  <a:srgbClr val="1A587B"/>
                </a:solidFill>
              </a:rPr>
              <a:t>a</a:t>
            </a:r>
            <a:r>
              <a:rPr lang="en-US" sz="2600" dirty="0"/>
              <a:t> and the </a:t>
            </a:r>
            <a:r>
              <a:rPr lang="en-US" sz="2600" i="1" dirty="0">
                <a:solidFill>
                  <a:srgbClr val="C00000"/>
                </a:solidFill>
              </a:rPr>
              <a:t>common ratio </a:t>
            </a:r>
            <a:r>
              <a:rPr lang="en-US" sz="2600" i="1" dirty="0">
                <a:solidFill>
                  <a:srgbClr val="1A587B"/>
                </a:solidFill>
              </a:rPr>
              <a:t>r</a:t>
            </a:r>
            <a:r>
              <a:rPr lang="en-US" sz="2600" i="1" dirty="0"/>
              <a:t> </a:t>
            </a:r>
            <a:r>
              <a:rPr lang="en-US" sz="2600" dirty="0"/>
              <a:t>are real numbers.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5"/>
              <p:cNvSpPr txBox="1"/>
              <p:nvPr/>
            </p:nvSpPr>
            <p:spPr>
              <a:xfrm>
                <a:off x="457200" y="3051175"/>
                <a:ext cx="7162800" cy="36068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Examples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1,−1,1,−1,1,...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2,10,50,250,1250,...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=1/3.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6,2,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51175"/>
                <a:ext cx="7162800" cy="3606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98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 </a:t>
            </a:r>
            <a:r>
              <a:rPr lang="zh-CN" altLang="en-US" sz="4000" dirty="0"/>
              <a:t>算数级数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sz="2600" b="1" dirty="0"/>
              <a:t>Definition: </a:t>
            </a:r>
            <a:r>
              <a:rPr lang="en-US" sz="2600" dirty="0"/>
              <a:t>A </a:t>
            </a:r>
            <a:r>
              <a:rPr lang="en-US" sz="2600" i="1" dirty="0">
                <a:solidFill>
                  <a:srgbClr val="C00000"/>
                </a:solidFill>
              </a:rPr>
              <a:t>arithmetic progression </a:t>
            </a:r>
            <a:r>
              <a:rPr lang="en-US" sz="2600" dirty="0"/>
              <a:t>is a sequence of the form: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572547"/>
              </p:ext>
            </p:extLst>
          </p:nvPr>
        </p:nvGraphicFramePr>
        <p:xfrm>
          <a:off x="1368425" y="1676400"/>
          <a:ext cx="4422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4" imgW="1777680" imgH="203040" progId="Equation.DSMT4">
                  <p:embed/>
                </p:oleObj>
              </mc:Choice>
              <mc:Fallback>
                <p:oleObj name="Equation" r:id="rId4" imgW="1777680" imgH="203040" progId="Equation.DSMT4">
                  <p:embed/>
                  <p:pic>
                    <p:nvPicPr>
                      <p:cNvPr id="9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8425" y="1676400"/>
                        <a:ext cx="44227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2600" dirty="0"/>
              <a:t>where the </a:t>
            </a:r>
            <a:r>
              <a:rPr lang="en-US" sz="2600" i="1" dirty="0">
                <a:solidFill>
                  <a:srgbClr val="C00000"/>
                </a:solidFill>
              </a:rPr>
              <a:t>initial term </a:t>
            </a:r>
            <a:r>
              <a:rPr lang="en-US" sz="2600" i="1" dirty="0">
                <a:solidFill>
                  <a:srgbClr val="1A587B"/>
                </a:solidFill>
              </a:rPr>
              <a:t>a</a:t>
            </a:r>
            <a:r>
              <a:rPr lang="en-US" sz="2600" i="1" dirty="0"/>
              <a:t> </a:t>
            </a:r>
            <a:r>
              <a:rPr lang="en-US" sz="2600" dirty="0"/>
              <a:t>and the </a:t>
            </a:r>
            <a:r>
              <a:rPr lang="en-US" sz="2600" i="1" dirty="0">
                <a:solidFill>
                  <a:srgbClr val="C00000"/>
                </a:solidFill>
              </a:rPr>
              <a:t>common difference </a:t>
            </a:r>
            <a:r>
              <a:rPr lang="en-US" sz="2600" i="1" dirty="0">
                <a:solidFill>
                  <a:srgbClr val="1A587B"/>
                </a:solidFill>
              </a:rPr>
              <a:t>d</a:t>
            </a:r>
            <a:r>
              <a:rPr lang="en-US" sz="2600" i="1" dirty="0"/>
              <a:t> </a:t>
            </a:r>
            <a:r>
              <a:rPr lang="en-US" sz="2600" dirty="0"/>
              <a:t>are real numbers.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5"/>
              <p:cNvSpPr txBox="1"/>
              <p:nvPr/>
            </p:nvSpPr>
            <p:spPr>
              <a:xfrm>
                <a:off x="457200" y="3019425"/>
                <a:ext cx="6705600" cy="323532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Examples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=4: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=−3: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7,4,1,−2,−5,...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1,3,5,7,9,...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19425"/>
                <a:ext cx="6705600" cy="3235325"/>
              </a:xfrm>
              <a:prstGeom prst="rect">
                <a:avLst/>
              </a:prstGeom>
              <a:blipFill>
                <a:blip r:embed="rId6"/>
                <a:stretch>
                  <a:fillRect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385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r>
              <a:rPr lang="en-US" sz="1500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>
                <a:solidFill>
                  <a:srgbClr val="C00000"/>
                </a:solidFill>
              </a:rPr>
              <a:t>string</a:t>
            </a:r>
            <a:r>
              <a:rPr lang="en-US" dirty="0"/>
              <a:t> is a finite sequence of characters from a finite set (an alphabet).</a:t>
            </a:r>
          </a:p>
          <a:p>
            <a:r>
              <a:rPr lang="en-US" dirty="0"/>
              <a:t>Sequences of characters or bits  are important in computer science.</a:t>
            </a:r>
          </a:p>
          <a:p>
            <a:r>
              <a:rPr lang="en-US" dirty="0"/>
              <a:t>The </a:t>
            </a:r>
            <a:r>
              <a:rPr lang="en-US" i="1" dirty="0"/>
              <a:t>empty string </a:t>
            </a:r>
            <a:r>
              <a:rPr lang="en-US" dirty="0"/>
              <a:t>is represented by </a:t>
            </a:r>
            <a:r>
              <a:rPr lang="el-GR" i="1" dirty="0"/>
              <a:t>λ</a:t>
            </a:r>
            <a:r>
              <a:rPr lang="en-US" dirty="0"/>
              <a:t>.</a:t>
            </a:r>
          </a:p>
          <a:p>
            <a:r>
              <a:rPr lang="en-US" dirty="0"/>
              <a:t>The string  </a:t>
            </a:r>
            <a:r>
              <a:rPr lang="en-US" i="1" dirty="0" err="1"/>
              <a:t>abcde</a:t>
            </a:r>
            <a:r>
              <a:rPr lang="en-US" i="1" dirty="0"/>
              <a:t> </a:t>
            </a:r>
            <a:r>
              <a:rPr lang="en-US" dirty="0"/>
              <a:t>has </a:t>
            </a:r>
            <a:r>
              <a:rPr lang="en-US" i="1" dirty="0"/>
              <a:t>length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8147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 </a:t>
            </a:r>
            <a:r>
              <a:rPr lang="zh-CN" altLang="en-US" sz="4000" dirty="0"/>
              <a:t>递推关系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sz="3000" b="1" dirty="0"/>
              <a:t>Definition: </a:t>
            </a:r>
            <a:r>
              <a:rPr lang="en-US" sz="3000" dirty="0"/>
              <a:t>A </a:t>
            </a:r>
            <a:r>
              <a:rPr lang="en-US" sz="3000" i="1" dirty="0">
                <a:solidFill>
                  <a:srgbClr val="C00000"/>
                </a:solidFill>
              </a:rPr>
              <a:t>recurrence relation </a:t>
            </a:r>
            <a:r>
              <a:rPr lang="en-US" sz="3000" dirty="0"/>
              <a:t>for the sequence {</a:t>
            </a:r>
            <a:r>
              <a:rPr lang="en-US" sz="3000" i="1" dirty="0"/>
              <a:t>a</a:t>
            </a:r>
            <a:r>
              <a:rPr lang="en-US" sz="3000" i="1" baseline="-25000" dirty="0"/>
              <a:t>n</a:t>
            </a:r>
            <a:r>
              <a:rPr lang="en-US" sz="3000" dirty="0"/>
              <a:t>}</a:t>
            </a:r>
            <a:r>
              <a:rPr lang="en-US" sz="3000" i="1" dirty="0"/>
              <a:t> </a:t>
            </a:r>
            <a:r>
              <a:rPr lang="en-US" sz="3000" dirty="0"/>
              <a:t>is an equation that expresses </a:t>
            </a:r>
            <a:r>
              <a:rPr lang="en-US" sz="3000" i="1" dirty="0"/>
              <a:t>a</a:t>
            </a:r>
            <a:r>
              <a:rPr lang="en-US" sz="3000" i="1" baseline="-25000" dirty="0"/>
              <a:t>n</a:t>
            </a:r>
            <a:r>
              <a:rPr lang="en-US" sz="3000" dirty="0"/>
              <a:t> in terms of one or more of the previous terms of the sequence, namely, </a:t>
            </a:r>
            <a:r>
              <a:rPr lang="en-US" sz="3000" i="1" dirty="0"/>
              <a:t>a</a:t>
            </a:r>
            <a:r>
              <a:rPr lang="en-US" sz="3000" i="1" baseline="-25000" dirty="0"/>
              <a:t>0</a:t>
            </a:r>
            <a:r>
              <a:rPr lang="en-US" sz="3000" i="1" dirty="0"/>
              <a:t>, a</a:t>
            </a:r>
            <a:r>
              <a:rPr lang="en-US" sz="3000" i="1" baseline="-25000" dirty="0"/>
              <a:t>1</a:t>
            </a:r>
            <a:r>
              <a:rPr lang="en-US" sz="3000" i="1" dirty="0"/>
              <a:t>, …, a</a:t>
            </a:r>
            <a:r>
              <a:rPr lang="en-US" sz="3000" i="1" baseline="-25000" dirty="0"/>
              <a:t>n</a:t>
            </a:r>
            <a:r>
              <a:rPr lang="en-US" sz="3000" i="1" baseline="-25000" dirty="0">
                <a:cs typeface="Calibri" panose="020F0502020204030204" pitchFamily="34" charset="0"/>
              </a:rPr>
              <a:t>−</a:t>
            </a:r>
            <a:r>
              <a:rPr lang="en-US" sz="3000" i="1" baseline="-25000" dirty="0"/>
              <a:t>1</a:t>
            </a:r>
            <a:r>
              <a:rPr lang="en-US" sz="3000" dirty="0"/>
              <a:t>, for all integers </a:t>
            </a:r>
            <a:r>
              <a:rPr lang="en-US" sz="3000" i="1" dirty="0"/>
              <a:t>n</a:t>
            </a:r>
            <a:r>
              <a:rPr lang="en-US" sz="3000" dirty="0"/>
              <a:t> with </a:t>
            </a:r>
            <a:r>
              <a:rPr lang="en-US" sz="3000" i="1" dirty="0"/>
              <a:t>n ≥ n</a:t>
            </a:r>
            <a:r>
              <a:rPr lang="en-US" sz="3000" i="1" baseline="-25000" dirty="0"/>
              <a:t>0</a:t>
            </a:r>
            <a:r>
              <a:rPr lang="en-US" sz="3000" dirty="0"/>
              <a:t>, where </a:t>
            </a:r>
            <a:r>
              <a:rPr lang="en-US" sz="3000" i="1" dirty="0"/>
              <a:t>n</a:t>
            </a:r>
            <a:r>
              <a:rPr lang="en-US" sz="3000" i="1" baseline="-25000" dirty="0"/>
              <a:t>0</a:t>
            </a:r>
            <a:r>
              <a:rPr lang="en-US" sz="3000" dirty="0"/>
              <a:t> is a nonnegative integer.</a:t>
            </a:r>
          </a:p>
          <a:p>
            <a:r>
              <a:rPr lang="en-US" sz="3000" dirty="0"/>
              <a:t>A sequence is called a </a:t>
            </a:r>
            <a:r>
              <a:rPr lang="en-US" sz="3000" i="1" dirty="0">
                <a:solidFill>
                  <a:srgbClr val="C00000"/>
                </a:solidFill>
              </a:rPr>
              <a:t>solution</a:t>
            </a:r>
            <a:r>
              <a:rPr lang="en-US" sz="3000" dirty="0"/>
              <a:t> of a recurrence relation if its terms satisfy the recurrence relation.</a:t>
            </a:r>
          </a:p>
          <a:p>
            <a:r>
              <a:rPr lang="en-US" sz="3000" dirty="0"/>
              <a:t>The </a:t>
            </a:r>
            <a:r>
              <a:rPr lang="en-US" sz="3000" i="1" dirty="0">
                <a:solidFill>
                  <a:srgbClr val="C00000"/>
                </a:solidFill>
              </a:rPr>
              <a:t>initial conditions </a:t>
            </a:r>
            <a:r>
              <a:rPr lang="en-US" sz="3000" dirty="0"/>
              <a:t>for a sequence specify the terms that precede the first term where the recurrence relation takes effect.</a:t>
            </a:r>
          </a:p>
        </p:txBody>
      </p:sp>
    </p:spTree>
    <p:extLst>
      <p:ext uri="{BB962C8B-B14F-4D97-AF65-F5344CB8AC3E}">
        <p14:creationId xmlns:p14="http://schemas.microsoft.com/office/powerpoint/2010/main" val="102804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64998" cy="2895600"/>
          </a:xfrm>
        </p:spPr>
        <p:txBody>
          <a:bodyPr/>
          <a:lstStyle/>
          <a:p>
            <a:r>
              <a:rPr lang="en-US" sz="2800" dirty="0"/>
              <a:t>A function f</a:t>
            </a:r>
            <a:r>
              <a:rPr lang="en-US" sz="2800" dirty="0">
                <a:ea typeface="Cambria Math" pitchFamily="18" charset="0"/>
              </a:rPr>
              <a:t>: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>
                <a:ea typeface="Cambria Math" pitchFamily="18" charset="0"/>
              </a:rPr>
              <a:t> </a:t>
            </a:r>
            <a:r>
              <a:rPr lang="en-US" sz="2800" dirty="0">
                <a:ea typeface="Cambria Math"/>
                <a:sym typeface="Symbol" panose="05050102010706020507" pitchFamily="18" charset="2"/>
              </a:rPr>
              <a:t></a:t>
            </a:r>
            <a:r>
              <a:rPr lang="en-US" sz="2800" dirty="0"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800" dirty="0">
                <a:ea typeface="Cambria Math" pitchFamily="18" charset="0"/>
              </a:rPr>
              <a:t>  </a:t>
            </a:r>
            <a:r>
              <a:rPr lang="en-US" sz="2800" dirty="0"/>
              <a:t>can also be defined as a subset of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>
                <a:ea typeface="Cambria Math" pitchFamily="18" charset="0"/>
                <a:cs typeface="Calibri" panose="020F0502020204030204" pitchFamily="34" charset="0"/>
              </a:rPr>
              <a:t>×</a:t>
            </a:r>
            <a:r>
              <a:rPr lang="en-US" sz="2800" i="1" dirty="0">
                <a:ea typeface="Cambria Math" pitchFamily="18" charset="0"/>
              </a:rPr>
              <a:t>B</a:t>
            </a:r>
            <a:r>
              <a:rPr lang="en-US" sz="2800" dirty="0"/>
              <a:t> (a relation). This subset is restricted to be a relation where no two elements of the relation have the same first element. </a:t>
            </a:r>
          </a:p>
          <a:p>
            <a:r>
              <a:rPr lang="en-US" sz="2800" dirty="0"/>
              <a:t>Specifically, a function </a:t>
            </a:r>
            <a:r>
              <a:rPr lang="en-US" sz="2800" i="1" dirty="0"/>
              <a:t>f</a:t>
            </a:r>
            <a:r>
              <a:rPr lang="en-US" sz="2800" dirty="0"/>
              <a:t> from </a:t>
            </a:r>
            <a:r>
              <a:rPr lang="en-US" sz="2800" i="1" dirty="0"/>
              <a:t>A</a:t>
            </a:r>
            <a:r>
              <a:rPr lang="en-US" sz="2800" dirty="0"/>
              <a:t> to </a:t>
            </a:r>
            <a:r>
              <a:rPr lang="en-US" sz="2800" i="1" dirty="0"/>
              <a:t>B </a:t>
            </a:r>
            <a:r>
              <a:rPr lang="en-US" sz="2800" dirty="0"/>
              <a:t>contains one, and only one </a:t>
            </a:r>
            <a:r>
              <a:rPr lang="en-US" sz="2800" i="1" dirty="0"/>
              <a:t>ordered pair </a:t>
            </a:r>
            <a:r>
              <a:rPr lang="en-US" sz="2800" dirty="0"/>
              <a:t>(</a:t>
            </a:r>
            <a:r>
              <a:rPr lang="en-US" sz="2800" i="1" dirty="0">
                <a:ea typeface="Cambria Math" pitchFamily="18" charset="0"/>
              </a:rPr>
              <a:t>a, b</a:t>
            </a:r>
            <a:r>
              <a:rPr lang="en-US" sz="2800" dirty="0"/>
              <a:t>) for every element </a:t>
            </a:r>
            <a:r>
              <a:rPr lang="en-US" sz="2800" i="1" dirty="0"/>
              <a:t>a</a:t>
            </a:r>
            <a:r>
              <a:rPr lang="en-US" sz="2800" dirty="0">
                <a:ea typeface="Cambria Math"/>
              </a:rPr>
              <a:t>∈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74618"/>
              </p:ext>
            </p:extLst>
          </p:nvPr>
        </p:nvGraphicFramePr>
        <p:xfrm>
          <a:off x="1959843" y="4267200"/>
          <a:ext cx="5224314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298600" imgH="279360" progId="Equation.DSMT4">
                  <p:embed/>
                </p:oleObj>
              </mc:Choice>
              <mc:Fallback>
                <p:oleObj name="Equation" r:id="rId3" imgW="2298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843" y="4267200"/>
                        <a:ext cx="5224314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4"/>
          <p:cNvSpPr>
            <a:spLocks noGrp="1"/>
          </p:cNvSpPr>
          <p:nvPr>
            <p:ph idx="13"/>
          </p:nvPr>
        </p:nvSpPr>
        <p:spPr>
          <a:xfrm>
            <a:off x="457200" y="5029200"/>
            <a:ext cx="762000" cy="457200"/>
          </a:xfrm>
        </p:spPr>
        <p:txBody>
          <a:bodyPr/>
          <a:lstStyle/>
          <a:p>
            <a:r>
              <a:rPr lang="en-US" sz="2800" dirty="0"/>
              <a:t>and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968161"/>
              </p:ext>
            </p:extLst>
          </p:nvPr>
        </p:nvGraphicFramePr>
        <p:xfrm>
          <a:off x="1277938" y="5530850"/>
          <a:ext cx="67246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2958840" imgH="279360" progId="Equation.DSMT4">
                  <p:embed/>
                </p:oleObj>
              </mc:Choice>
              <mc:Fallback>
                <p:oleObj name="Equation" r:id="rId5" imgW="2958840" imgH="2793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7938" y="5530850"/>
                        <a:ext cx="672465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0596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Recurrence Relations</a:t>
            </a:r>
            <a:r>
              <a:rPr lang="en-US" sz="1500" dirty="0"/>
              <a:t>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2819400"/>
          </a:xfrm>
        </p:spPr>
        <p:txBody>
          <a:bodyPr/>
          <a:lstStyle/>
          <a:p>
            <a:r>
              <a:rPr lang="en-US" sz="3000" b="1" dirty="0"/>
              <a:t>Example </a:t>
            </a:r>
            <a:r>
              <a:rPr lang="en-US" sz="3000" dirty="0">
                <a:ea typeface="Cambria Math" pitchFamily="18" charset="0"/>
              </a:rPr>
              <a:t>1</a:t>
            </a:r>
            <a:r>
              <a:rPr lang="en-US" sz="3000" dirty="0"/>
              <a:t>: Let {</a:t>
            </a:r>
            <a:r>
              <a:rPr lang="en-US" sz="3000" i="1" dirty="0"/>
              <a:t>a</a:t>
            </a:r>
            <a:r>
              <a:rPr lang="en-US" sz="3000" i="1" baseline="-25000" dirty="0"/>
              <a:t>n</a:t>
            </a:r>
            <a:r>
              <a:rPr lang="en-US" sz="3000" dirty="0"/>
              <a:t>}</a:t>
            </a:r>
            <a:r>
              <a:rPr lang="en-US" sz="3000" i="1" dirty="0"/>
              <a:t> </a:t>
            </a:r>
            <a:r>
              <a:rPr lang="en-US" sz="3000" dirty="0"/>
              <a:t>be a sequence that satisfies the recurrence relation </a:t>
            </a:r>
            <a:r>
              <a:rPr lang="en-US" sz="3000" i="1" dirty="0"/>
              <a:t>a</a:t>
            </a:r>
            <a:r>
              <a:rPr lang="en-US" sz="3000" i="1" baseline="-25000" dirty="0"/>
              <a:t>n</a:t>
            </a:r>
            <a:r>
              <a:rPr lang="en-US" sz="3000" i="1" dirty="0"/>
              <a:t> = a</a:t>
            </a:r>
            <a:r>
              <a:rPr lang="en-US" sz="3000" i="1" baseline="-25000" dirty="0"/>
              <a:t>n</a:t>
            </a:r>
            <a:r>
              <a:rPr lang="en-US" sz="3000" i="1" baseline="-25000" dirty="0">
                <a:cs typeface="Calibri" panose="020F0502020204030204" pitchFamily="34" charset="0"/>
              </a:rPr>
              <a:t>−</a:t>
            </a:r>
            <a:r>
              <a:rPr lang="en-US" sz="3000" i="1" baseline="-25000" dirty="0"/>
              <a:t>1</a:t>
            </a:r>
            <a:r>
              <a:rPr lang="en-US" sz="3000" i="1" dirty="0"/>
              <a:t> </a:t>
            </a:r>
            <a:r>
              <a:rPr lang="en-US" sz="3000" dirty="0"/>
              <a:t>+</a:t>
            </a:r>
            <a:r>
              <a:rPr lang="en-US" sz="3000" i="1" dirty="0"/>
              <a:t> </a:t>
            </a:r>
            <a:r>
              <a:rPr lang="en-US" sz="3000" dirty="0">
                <a:ea typeface="Cambria Math" pitchFamily="18" charset="0"/>
              </a:rPr>
              <a:t>3</a:t>
            </a:r>
            <a:r>
              <a:rPr lang="en-US" sz="3000" baseline="-25000" dirty="0"/>
              <a:t> </a:t>
            </a:r>
            <a:r>
              <a:rPr lang="en-US" sz="3000" dirty="0"/>
              <a:t>for </a:t>
            </a:r>
            <a:r>
              <a:rPr lang="en-US" sz="3000" i="1" dirty="0"/>
              <a:t>n</a:t>
            </a:r>
            <a:r>
              <a:rPr lang="en-US" sz="3000" dirty="0"/>
              <a:t> = </a:t>
            </a:r>
            <a:r>
              <a:rPr lang="en-US" sz="3000" dirty="0">
                <a:ea typeface="Cambria Math" pitchFamily="18" charset="0"/>
              </a:rPr>
              <a:t>1,2,3,4,</a:t>
            </a:r>
            <a:r>
              <a:rPr lang="en-US" sz="3000" dirty="0"/>
              <a:t>…. and suppose that </a:t>
            </a:r>
            <a:r>
              <a:rPr lang="en-US" sz="3000" i="1" dirty="0"/>
              <a:t>a</a:t>
            </a:r>
            <a:r>
              <a:rPr lang="en-US" sz="3000" baseline="-25000" dirty="0">
                <a:ea typeface="Cambria Math" pitchFamily="18" charset="0"/>
              </a:rPr>
              <a:t>0</a:t>
            </a:r>
            <a:r>
              <a:rPr lang="en-US" sz="3000" i="1" dirty="0"/>
              <a:t> = </a:t>
            </a:r>
            <a:r>
              <a:rPr lang="en-US" sz="3000" dirty="0">
                <a:ea typeface="Cambria Math" pitchFamily="18" charset="0"/>
              </a:rPr>
              <a:t>2</a:t>
            </a:r>
            <a:r>
              <a:rPr lang="en-US" sz="3000" i="1" dirty="0"/>
              <a:t>.</a:t>
            </a:r>
            <a:r>
              <a:rPr lang="en-US" sz="3000" dirty="0"/>
              <a:t> What are </a:t>
            </a:r>
            <a:r>
              <a:rPr lang="en-US" sz="3000" i="1" dirty="0"/>
              <a:t>a</a:t>
            </a:r>
            <a:r>
              <a:rPr lang="en-US" sz="3000" i="1" baseline="-25000" dirty="0"/>
              <a:t>1</a:t>
            </a:r>
            <a:r>
              <a:rPr lang="en-US" sz="3000" baseline="-25000" dirty="0"/>
              <a:t> </a:t>
            </a:r>
            <a:r>
              <a:rPr lang="en-US" sz="3000" dirty="0"/>
              <a:t>, </a:t>
            </a:r>
            <a:r>
              <a:rPr lang="en-US" sz="3000" i="1" dirty="0"/>
              <a:t>a</a:t>
            </a:r>
            <a:r>
              <a:rPr lang="en-US" sz="3000" i="1" baseline="-25000" dirty="0"/>
              <a:t>2</a:t>
            </a:r>
            <a:r>
              <a:rPr lang="en-US" sz="3000" dirty="0"/>
              <a:t> and </a:t>
            </a:r>
            <a:r>
              <a:rPr lang="en-US" sz="3000" i="1" dirty="0"/>
              <a:t>a</a:t>
            </a:r>
            <a:r>
              <a:rPr lang="en-US" sz="3000" i="1" baseline="-25000" dirty="0"/>
              <a:t>3</a:t>
            </a:r>
            <a:r>
              <a:rPr lang="en-US" sz="3000" dirty="0"/>
              <a:t>? </a:t>
            </a:r>
          </a:p>
          <a:p>
            <a:r>
              <a:rPr lang="en-US" sz="3000" dirty="0"/>
              <a:t>[Here </a:t>
            </a:r>
            <a:r>
              <a:rPr lang="en-US" sz="3000" i="1" dirty="0"/>
              <a:t>a</a:t>
            </a:r>
            <a:r>
              <a:rPr lang="en-US" sz="3000" i="1" baseline="-25000" dirty="0"/>
              <a:t>0</a:t>
            </a:r>
            <a:r>
              <a:rPr lang="en-US" sz="3000" i="1" dirty="0"/>
              <a:t> = </a:t>
            </a:r>
            <a:r>
              <a:rPr lang="en-US" sz="3000" dirty="0">
                <a:ea typeface="Cambria Math" pitchFamily="18" charset="0"/>
              </a:rPr>
              <a:t>2</a:t>
            </a:r>
            <a:r>
              <a:rPr lang="en-US" sz="3000" i="1" dirty="0"/>
              <a:t> </a:t>
            </a:r>
            <a:r>
              <a:rPr lang="en-US" sz="3000" dirty="0"/>
              <a:t>is the initial condition</a:t>
            </a:r>
            <a:r>
              <a:rPr lang="en-US" sz="3000" i="1" dirty="0"/>
              <a:t>.</a:t>
            </a:r>
            <a:r>
              <a:rPr lang="en-US" sz="3000" dirty="0"/>
              <a:t>]</a:t>
            </a:r>
          </a:p>
          <a:p>
            <a:r>
              <a:rPr lang="en-US" sz="3000" b="1" dirty="0"/>
              <a:t>Solution</a:t>
            </a:r>
            <a:r>
              <a:rPr lang="en-US" sz="3000" dirty="0"/>
              <a:t>: We see from the recurrence relation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495300" y="4208463"/>
                <a:ext cx="3657600" cy="1900237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+3=2+3=5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=5+3=8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=8+3=11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208463"/>
                <a:ext cx="3657600" cy="19002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9991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Recurrence Relations</a:t>
            </a:r>
            <a:r>
              <a:rPr lang="en-US" sz="1500" dirty="0"/>
              <a:t>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3733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Example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: Let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be a sequence that satisfies the recurrence relation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= 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 – a</a:t>
            </a:r>
            <a:r>
              <a:rPr lang="en-US" i="1" baseline="-25000" dirty="0"/>
              <a:t>n-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baseline="-25000" dirty="0"/>
              <a:t> </a:t>
            </a: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2,3,4,….</a:t>
            </a:r>
            <a:r>
              <a:rPr lang="en-US" dirty="0"/>
              <a:t> and suppose that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0</a:t>
            </a:r>
            <a:r>
              <a:rPr lang="en-US" i="1" dirty="0"/>
              <a:t> =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=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. What are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aseline="-25000" dirty="0">
                <a:ea typeface="Cambria Math" pitchFamily="18" charset="0"/>
              </a:rPr>
              <a:t>3</a:t>
            </a:r>
            <a:r>
              <a:rPr lang="en-US" dirty="0"/>
              <a:t>? </a:t>
            </a:r>
          </a:p>
          <a:p>
            <a:pPr>
              <a:spcBef>
                <a:spcPts val="600"/>
              </a:spcBef>
            </a:pPr>
            <a:r>
              <a:rPr lang="en-US" dirty="0"/>
              <a:t>[Here the initial conditions are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 =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=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. ]  </a:t>
            </a:r>
          </a:p>
          <a:p>
            <a:pPr>
              <a:spcBef>
                <a:spcPts val="600"/>
              </a:spcBef>
            </a:pPr>
            <a:r>
              <a:rPr lang="en-US" b="1" dirty="0"/>
              <a:t>Solution</a:t>
            </a:r>
            <a:r>
              <a:rPr lang="en-US" dirty="0"/>
              <a:t>: We see from the recurrence relation that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157265"/>
              </p:ext>
            </p:extLst>
          </p:nvPr>
        </p:nvGraphicFramePr>
        <p:xfrm>
          <a:off x="533400" y="5135880"/>
          <a:ext cx="3898900" cy="122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1460160" imgH="457200" progId="Equation.DSMT4">
                  <p:embed/>
                </p:oleObj>
              </mc:Choice>
              <mc:Fallback>
                <p:oleObj name="Equation" r:id="rId3" imgW="1460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5135880"/>
                        <a:ext cx="3898900" cy="122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5973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 </a:t>
            </a:r>
            <a:r>
              <a:rPr lang="zh-CN" altLang="en-US" sz="4000" dirty="0"/>
              <a:t>斐波那契数列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2362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3000" b="1" dirty="0"/>
              <a:t>Definition: </a:t>
            </a:r>
            <a:r>
              <a:rPr lang="en-US" sz="3000" dirty="0">
                <a:ea typeface="Cambria Math" pitchFamily="18" charset="0"/>
              </a:rPr>
              <a:t>Define the </a:t>
            </a:r>
            <a:r>
              <a:rPr lang="en-US" sz="3000" i="1" dirty="0">
                <a:solidFill>
                  <a:srgbClr val="C00000"/>
                </a:solidFill>
                <a:ea typeface="Cambria Math" pitchFamily="18" charset="0"/>
              </a:rPr>
              <a:t>Fibonacci sequence</a:t>
            </a:r>
            <a:r>
              <a:rPr lang="en-US" sz="3000" dirty="0">
                <a:ea typeface="Cambria Math" pitchFamily="18" charset="0"/>
              </a:rPr>
              <a:t>, </a:t>
            </a:r>
            <a:r>
              <a:rPr lang="en-US" sz="3000" i="1" dirty="0"/>
              <a:t>f</a:t>
            </a:r>
            <a:r>
              <a:rPr lang="en-US" sz="3000" baseline="-25000" dirty="0">
                <a:ea typeface="Cambria Math" pitchFamily="18" charset="0"/>
              </a:rPr>
              <a:t>0</a:t>
            </a:r>
            <a:r>
              <a:rPr lang="en-US" sz="3000" i="1" baseline="-25000" dirty="0"/>
              <a:t> </a:t>
            </a:r>
            <a:r>
              <a:rPr lang="en-US" sz="3000" i="1" dirty="0"/>
              <a:t>,f</a:t>
            </a:r>
            <a:r>
              <a:rPr lang="en-US" sz="3000" baseline="-25000" dirty="0"/>
              <a:t>1</a:t>
            </a:r>
            <a:r>
              <a:rPr lang="en-US" sz="3000" i="1" baseline="-25000" dirty="0"/>
              <a:t> </a:t>
            </a:r>
            <a:r>
              <a:rPr lang="en-US" sz="3000" i="1" dirty="0"/>
              <a:t>,f</a:t>
            </a:r>
            <a:r>
              <a:rPr lang="en-US" sz="3000" baseline="-25000" dirty="0"/>
              <a:t>2</a:t>
            </a:r>
            <a:r>
              <a:rPr lang="en-US" sz="3000" i="1" dirty="0"/>
              <a:t>,…,</a:t>
            </a:r>
            <a:r>
              <a:rPr lang="en-US" sz="3000" dirty="0"/>
              <a:t> by: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600" dirty="0"/>
              <a:t>Initial Conditions: </a:t>
            </a:r>
            <a:r>
              <a:rPr lang="en-US" sz="2600" i="1" dirty="0"/>
              <a:t>f</a:t>
            </a:r>
            <a:r>
              <a:rPr lang="en-US" sz="2600" baseline="-25000" dirty="0">
                <a:ea typeface="Cambria Math" pitchFamily="18" charset="0"/>
              </a:rPr>
              <a:t>0</a:t>
            </a:r>
            <a:r>
              <a:rPr lang="en-US" sz="2600" i="1" baseline="-25000" dirty="0"/>
              <a:t> </a:t>
            </a:r>
            <a:r>
              <a:rPr lang="en-US" sz="2600" dirty="0"/>
              <a:t>=</a:t>
            </a:r>
            <a:r>
              <a:rPr lang="en-US" sz="2600" i="1" dirty="0"/>
              <a:t> </a:t>
            </a:r>
            <a:r>
              <a:rPr lang="en-US" sz="2600" dirty="0">
                <a:ea typeface="Cambria Math" pitchFamily="18" charset="0"/>
              </a:rPr>
              <a:t>0</a:t>
            </a:r>
            <a:r>
              <a:rPr lang="en-US" sz="2600" i="1" dirty="0"/>
              <a:t>, f</a:t>
            </a:r>
            <a:r>
              <a:rPr lang="en-US" sz="2600" baseline="-25000" dirty="0"/>
              <a:t>1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itchFamily="18" charset="0"/>
              </a:rPr>
              <a:t>= 1</a:t>
            </a: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600" dirty="0"/>
              <a:t>Recurrence Relation: </a:t>
            </a:r>
            <a:r>
              <a:rPr lang="en-US" sz="2600" i="1" dirty="0" err="1"/>
              <a:t>f</a:t>
            </a:r>
            <a:r>
              <a:rPr lang="en-US" sz="2600" i="1" baseline="-25000" dirty="0" err="1"/>
              <a:t>n</a:t>
            </a:r>
            <a:r>
              <a:rPr lang="en-US" sz="2600" i="1" baseline="-25000" dirty="0"/>
              <a:t> </a:t>
            </a:r>
            <a:r>
              <a:rPr lang="en-US" sz="2600" i="1" dirty="0"/>
              <a:t> = f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baseline="-25000" dirty="0"/>
              <a:t>1</a:t>
            </a:r>
            <a:r>
              <a:rPr lang="en-US" sz="2600" i="1" dirty="0"/>
              <a:t> </a:t>
            </a:r>
            <a:r>
              <a:rPr lang="en-US" sz="2600" i="1" baseline="-25000" dirty="0"/>
              <a:t> </a:t>
            </a:r>
            <a:r>
              <a:rPr lang="en-US" sz="2600" i="1" dirty="0"/>
              <a:t>+ f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baseline="-25000" dirty="0"/>
              <a:t>2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3000" dirty="0"/>
              <a:t>  </a:t>
            </a:r>
            <a:r>
              <a:rPr lang="en-US" sz="3000" b="1" dirty="0"/>
              <a:t>Example</a:t>
            </a:r>
            <a:r>
              <a:rPr lang="en-US" sz="3000" dirty="0"/>
              <a:t>: Find</a:t>
            </a:r>
            <a:r>
              <a:rPr lang="en-US" sz="3000" i="1" dirty="0"/>
              <a:t> f</a:t>
            </a:r>
            <a:r>
              <a:rPr lang="en-US" sz="3000" i="1" baseline="-25000" dirty="0"/>
              <a:t>2 </a:t>
            </a:r>
            <a:r>
              <a:rPr lang="en-US" sz="3000" i="1" dirty="0"/>
              <a:t>,f</a:t>
            </a:r>
            <a:r>
              <a:rPr lang="en-US" sz="3000" i="1" baseline="-25000" dirty="0"/>
              <a:t>3 </a:t>
            </a:r>
            <a:r>
              <a:rPr lang="en-US" sz="3000" i="1" dirty="0"/>
              <a:t>,f</a:t>
            </a:r>
            <a:r>
              <a:rPr lang="en-US" sz="3000" i="1" baseline="-25000" dirty="0"/>
              <a:t>4 </a:t>
            </a:r>
            <a:r>
              <a:rPr lang="en-US" sz="3000" i="1" dirty="0"/>
              <a:t>, f</a:t>
            </a:r>
            <a:r>
              <a:rPr lang="en-US" sz="3000" i="1" baseline="-25000" dirty="0"/>
              <a:t>5 </a:t>
            </a:r>
            <a:r>
              <a:rPr lang="en-US" sz="3000" i="1" dirty="0"/>
              <a:t> </a:t>
            </a:r>
            <a:r>
              <a:rPr lang="en-US" sz="3000" dirty="0"/>
              <a:t>and </a:t>
            </a:r>
            <a:r>
              <a:rPr lang="en-US" sz="3000" i="1" dirty="0"/>
              <a:t>f</a:t>
            </a:r>
            <a:r>
              <a:rPr lang="en-US" sz="3000" i="1" baseline="-25000" dirty="0"/>
              <a:t>6</a:t>
            </a:r>
            <a:r>
              <a:rPr lang="en-US" sz="3000" i="1" dirty="0"/>
              <a:t> .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/>
              <p:cNvSpPr txBox="1"/>
              <p:nvPr/>
            </p:nvSpPr>
            <p:spPr>
              <a:xfrm>
                <a:off x="762000" y="3743325"/>
                <a:ext cx="3733800" cy="2827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Answer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=1+0=1,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=1+1=2,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=2+1=3,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=3+2=5,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=5+3=8.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43325"/>
                <a:ext cx="3733800" cy="2827338"/>
              </a:xfrm>
              <a:prstGeom prst="rect">
                <a:avLst/>
              </a:prstGeom>
              <a:blipFill>
                <a:blip r:embed="rId3"/>
                <a:stretch>
                  <a:fillRect l="-1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9541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 sz="2800" dirty="0"/>
              <a:t>Finding a formula for the </a:t>
            </a:r>
            <a:r>
              <a:rPr lang="en-US" sz="2800" i="1" dirty="0"/>
              <a:t>n</a:t>
            </a:r>
            <a:r>
              <a:rPr lang="en-US" sz="2800" dirty="0"/>
              <a:t>th term of the sequence generated by a recurrence relation is </a:t>
            </a:r>
            <a:r>
              <a:rPr lang="en-US" sz="2800" dirty="0">
                <a:solidFill>
                  <a:srgbClr val="C00000"/>
                </a:solidFill>
              </a:rPr>
              <a:t>called </a:t>
            </a:r>
            <a:r>
              <a:rPr lang="en-US" sz="2800" i="1" dirty="0">
                <a:solidFill>
                  <a:srgbClr val="C00000"/>
                </a:solidFill>
              </a:rPr>
              <a:t>solving the recurrence relation</a:t>
            </a:r>
            <a:r>
              <a:rPr lang="en-US" sz="2800" dirty="0"/>
              <a:t>. </a:t>
            </a:r>
          </a:p>
          <a:p>
            <a:r>
              <a:rPr lang="en-US" sz="2800" dirty="0"/>
              <a:t>Such a formula is called a </a:t>
            </a:r>
            <a:r>
              <a:rPr lang="en-US" sz="2800" i="1" dirty="0">
                <a:solidFill>
                  <a:srgbClr val="C00000"/>
                </a:solidFill>
              </a:rPr>
              <a:t>closed formula</a:t>
            </a:r>
            <a:r>
              <a:rPr lang="en-US" sz="2800" dirty="0"/>
              <a:t>.</a:t>
            </a:r>
          </a:p>
          <a:p>
            <a:r>
              <a:rPr lang="en-US" sz="2800" dirty="0"/>
              <a:t>Various methods for solving recurrence relations will be covered in Chapter 8 where recurrence relations will be studied in greater depth.</a:t>
            </a:r>
          </a:p>
          <a:p>
            <a:r>
              <a:rPr lang="en-US" sz="2800" dirty="0"/>
              <a:t>Here we illustrate by example the method of iteration in which we need to guess the formula. The guess can be proved correct by the method of induction (Chapter 5).</a:t>
            </a:r>
          </a:p>
        </p:txBody>
      </p:sp>
    </p:spTree>
    <p:extLst>
      <p:ext uri="{BB962C8B-B14F-4D97-AF65-F5344CB8AC3E}">
        <p14:creationId xmlns:p14="http://schemas.microsoft.com/office/powerpoint/2010/main" val="371556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Solution Example</a:t>
            </a:r>
            <a:r>
              <a:rPr lang="en-US" sz="1500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/>
              <a:t>Method </a:t>
            </a:r>
            <a:r>
              <a:rPr lang="en-US" sz="2800" b="1" dirty="0">
                <a:ea typeface="Cambria Math" pitchFamily="18" charset="0"/>
              </a:rPr>
              <a:t>1</a:t>
            </a:r>
            <a:r>
              <a:rPr lang="en-US" sz="2800" dirty="0"/>
              <a:t>: Working upward, forward substitution Let </a:t>
            </a:r>
            <a:r>
              <a:rPr lang="en-US" sz="2800" dirty="0">
                <a:ea typeface="Cambria Math" pitchFamily="18" charset="0"/>
              </a:rPr>
              <a:t>{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ea typeface="Cambria Math" pitchFamily="18" charset="0"/>
              </a:rPr>
              <a:t>n</a:t>
            </a:r>
            <a:r>
              <a:rPr lang="en-US" sz="2800" dirty="0">
                <a:ea typeface="Cambria Math" pitchFamily="18" charset="0"/>
              </a:rPr>
              <a:t>}</a:t>
            </a:r>
            <a:r>
              <a:rPr lang="en-US" sz="2800" i="1" dirty="0">
                <a:ea typeface="Cambria Math" pitchFamily="18" charset="0"/>
              </a:rPr>
              <a:t> </a:t>
            </a:r>
            <a:r>
              <a:rPr lang="en-US" sz="2800" dirty="0"/>
              <a:t>be a sequence that satisfies the recurrence relation</a:t>
            </a:r>
            <a:br>
              <a:rPr lang="en-US" sz="2800" dirty="0"/>
            </a:b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ea typeface="Cambria Math" pitchFamily="18" charset="0"/>
              </a:rPr>
              <a:t>n</a:t>
            </a:r>
            <a:r>
              <a:rPr lang="en-US" sz="2800" i="1" dirty="0">
                <a:ea typeface="Cambria Math" pitchFamily="18" charset="0"/>
              </a:rPr>
              <a:t> </a:t>
            </a:r>
            <a:r>
              <a:rPr lang="en-US" sz="2800" dirty="0">
                <a:ea typeface="Cambria Math" pitchFamily="18" charset="0"/>
              </a:rPr>
              <a:t>=</a:t>
            </a:r>
            <a:r>
              <a:rPr lang="en-US" sz="2800" i="1" dirty="0">
                <a:ea typeface="Cambria Math" pitchFamily="18" charset="0"/>
              </a:rPr>
              <a:t> a</a:t>
            </a:r>
            <a:r>
              <a:rPr lang="en-US" sz="2800" i="1" baseline="-25000" dirty="0">
                <a:ea typeface="Cambria Math" pitchFamily="18" charset="0"/>
              </a:rPr>
              <a:t>n</a:t>
            </a:r>
            <a:r>
              <a:rPr lang="en-US" sz="2800" i="1" baseline="-25000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sz="2800" baseline="-25000" dirty="0">
                <a:ea typeface="Cambria Math" pitchFamily="18" charset="0"/>
              </a:rPr>
              <a:t>1</a:t>
            </a:r>
            <a:r>
              <a:rPr lang="en-US" sz="2800" i="1" dirty="0">
                <a:ea typeface="Cambria Math" pitchFamily="18" charset="0"/>
              </a:rPr>
              <a:t> </a:t>
            </a:r>
            <a:r>
              <a:rPr lang="en-US" sz="2800" dirty="0">
                <a:ea typeface="Cambria Math" pitchFamily="18" charset="0"/>
              </a:rPr>
              <a:t>+</a:t>
            </a:r>
            <a:r>
              <a:rPr lang="en-US" sz="2800" i="1" dirty="0">
                <a:ea typeface="Cambria Math" pitchFamily="18" charset="0"/>
              </a:rPr>
              <a:t> </a:t>
            </a:r>
            <a:r>
              <a:rPr lang="en-US" sz="2800" dirty="0">
                <a:ea typeface="Cambria Math" pitchFamily="18" charset="0"/>
              </a:rPr>
              <a:t>3</a:t>
            </a:r>
            <a:r>
              <a:rPr lang="en-US" sz="2800" baseline="-25000" dirty="0">
                <a:ea typeface="Cambria Math" pitchFamily="18" charset="0"/>
              </a:rPr>
              <a:t> </a:t>
            </a:r>
            <a:r>
              <a:rPr lang="en-US" sz="2800" baseline="-25000" dirty="0"/>
              <a:t> </a:t>
            </a:r>
            <a:r>
              <a:rPr lang="en-US" sz="2800" dirty="0"/>
              <a:t>for </a:t>
            </a:r>
            <a:r>
              <a:rPr lang="en-US" sz="2800" i="1" dirty="0">
                <a:ea typeface="Cambria Math" pitchFamily="18" charset="0"/>
              </a:rPr>
              <a:t>n</a:t>
            </a:r>
            <a:r>
              <a:rPr lang="en-US" sz="2800" dirty="0">
                <a:ea typeface="Cambria Math" pitchFamily="18" charset="0"/>
              </a:rPr>
              <a:t> = 2,3,4,….  </a:t>
            </a:r>
            <a:r>
              <a:rPr lang="en-US" sz="2800" dirty="0"/>
              <a:t>and suppose that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baseline="-25000" dirty="0">
                <a:ea typeface="Cambria Math" pitchFamily="18" charset="0"/>
              </a:rPr>
              <a:t>1</a:t>
            </a:r>
            <a:r>
              <a:rPr lang="en-US" sz="2800" i="1" dirty="0">
                <a:ea typeface="Cambria Math" pitchFamily="18" charset="0"/>
              </a:rPr>
              <a:t> </a:t>
            </a:r>
            <a:r>
              <a:rPr lang="en-US" sz="2800" dirty="0">
                <a:ea typeface="Cambria Math" pitchFamily="18" charset="0"/>
              </a:rPr>
              <a:t>=</a:t>
            </a:r>
            <a:r>
              <a:rPr lang="en-US" sz="2800" i="1" dirty="0">
                <a:ea typeface="Cambria Math" pitchFamily="18" charset="0"/>
              </a:rPr>
              <a:t> </a:t>
            </a:r>
            <a:r>
              <a:rPr lang="en-US" sz="2800" dirty="0">
                <a:ea typeface="Cambria Math" pitchFamily="18" charset="0"/>
              </a:rPr>
              <a:t>2</a:t>
            </a:r>
            <a:r>
              <a:rPr lang="en-US" sz="2800" i="1" dirty="0"/>
              <a:t>.</a:t>
            </a: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2 + 3</a:t>
            </a: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3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(2 + 3) + 3 = 2 + 3 ∙ 2 </a:t>
            </a: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ea typeface="Cambria Math" pitchFamily="18" charset="0"/>
              </a:rPr>
              <a:t>4</a:t>
            </a:r>
            <a:r>
              <a:rPr lang="en-US" i="1" baseline="-25000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 </a:t>
            </a:r>
            <a:r>
              <a:rPr lang="en-US" dirty="0">
                <a:ea typeface="Cambria Math" pitchFamily="18" charset="0"/>
              </a:rPr>
              <a:t>(2 + 2 ∙ 3) + 3 = 2 + 3 ∙ 3</a:t>
            </a: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itchFamily="18" charset="0"/>
              </a:rPr>
              <a:t>                    .</a:t>
            </a: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itchFamily="18" charset="0"/>
              </a:rPr>
              <a:t>                    .</a:t>
            </a: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itchFamily="18" charset="0"/>
              </a:rPr>
              <a:t>                    .</a:t>
            </a:r>
            <a:br>
              <a:rPr lang="en-US" dirty="0">
                <a:ea typeface="Cambria Math" pitchFamily="18" charset="0"/>
              </a:rPr>
            </a:b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a</a:t>
            </a:r>
            <a:r>
              <a:rPr lang="en-US" i="1" baseline="-25000" dirty="0">
                <a:ea typeface="Cambria Math" pitchFamily="18" charset="0"/>
              </a:rPr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+ 3  </a:t>
            </a:r>
            <a:r>
              <a:rPr lang="en-US" i="1" dirty="0">
                <a:ea typeface="Cambria Math" pitchFamily="18" charset="0"/>
              </a:rPr>
              <a:t>= </a:t>
            </a:r>
            <a:r>
              <a:rPr lang="en-US" dirty="0">
                <a:ea typeface="Cambria Math" pitchFamily="18" charset="0"/>
              </a:rPr>
              <a:t>(2 + 3 ∙ (</a:t>
            </a:r>
            <a:r>
              <a:rPr lang="en-US" i="1" dirty="0">
                <a:ea typeface="Cambria Math" pitchFamily="18" charset="0"/>
              </a:rPr>
              <a:t>n – </a:t>
            </a:r>
            <a:r>
              <a:rPr lang="en-US" dirty="0">
                <a:ea typeface="Cambria Math" pitchFamily="18" charset="0"/>
              </a:rPr>
              <a:t>2))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+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2 +</a:t>
            </a:r>
            <a:r>
              <a:rPr lang="en-US" i="1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3(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dirty="0">
                <a:ea typeface="Cambria Math" pitchFamily="18" charset="0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4956680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Solution Example</a:t>
            </a:r>
            <a:r>
              <a:rPr lang="en-US" sz="1500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/>
              <a:t>Method </a:t>
            </a:r>
            <a:r>
              <a:rPr lang="en-US" sz="2600" b="1" dirty="0">
                <a:ea typeface="Cambria Math" pitchFamily="18" charset="0"/>
              </a:rPr>
              <a:t>2</a:t>
            </a:r>
            <a:r>
              <a:rPr lang="en-US" sz="2600" dirty="0"/>
              <a:t>: Working downward, backward substitution Let </a:t>
            </a:r>
            <a:r>
              <a:rPr lang="en-US" sz="2600" dirty="0">
                <a:ea typeface="Cambria Math" pitchFamily="18" charset="0"/>
              </a:rPr>
              <a:t>{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i="1" baseline="-25000" dirty="0">
                <a:ea typeface="Cambria Math" pitchFamily="18" charset="0"/>
              </a:rPr>
              <a:t>n</a:t>
            </a:r>
            <a:r>
              <a:rPr lang="en-US" sz="2600" dirty="0">
                <a:ea typeface="Cambria Math" pitchFamily="18" charset="0"/>
              </a:rPr>
              <a:t>}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/>
              <a:t>be a sequence that satisfies the recurrence relation 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i="1" baseline="-25000" dirty="0">
                <a:ea typeface="Cambria Math" pitchFamily="18" charset="0"/>
              </a:rPr>
              <a:t>n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a</a:t>
            </a:r>
            <a:r>
              <a:rPr lang="en-US" sz="2600" i="1" baseline="-25000" dirty="0">
                <a:ea typeface="Cambria Math" pitchFamily="18" charset="0"/>
              </a:rPr>
              <a:t>n</a:t>
            </a:r>
            <a:r>
              <a:rPr lang="en-US" sz="2600" baseline="-25000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+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baseline="-25000" dirty="0"/>
              <a:t> </a:t>
            </a:r>
            <a:r>
              <a:rPr lang="en-US" sz="2600" dirty="0"/>
              <a:t>for </a:t>
            </a:r>
            <a:r>
              <a:rPr lang="en-US" sz="2600" i="1" dirty="0">
                <a:ea typeface="Cambria Math" pitchFamily="18" charset="0"/>
              </a:rPr>
              <a:t>n</a:t>
            </a:r>
            <a:r>
              <a:rPr lang="en-US" sz="2600" dirty="0">
                <a:ea typeface="Cambria Math" pitchFamily="18" charset="0"/>
              </a:rPr>
              <a:t> = 2,3,4,…. </a:t>
            </a:r>
            <a:r>
              <a:rPr lang="en-US" sz="2600" dirty="0"/>
              <a:t>and suppose that 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2</a:t>
            </a:r>
            <a:r>
              <a:rPr lang="en-US" sz="2600" i="1" dirty="0"/>
              <a:t>.</a:t>
            </a:r>
          </a:p>
          <a:p>
            <a:pPr marL="457200">
              <a:spcBef>
                <a:spcPts val="600"/>
              </a:spcBef>
            </a:pP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i="1" baseline="-25000" dirty="0">
                <a:ea typeface="Cambria Math" pitchFamily="18" charset="0"/>
              </a:rPr>
              <a:t>n</a:t>
            </a:r>
            <a:r>
              <a:rPr lang="en-US" sz="2600" i="1" dirty="0">
                <a:ea typeface="Cambria Math" pitchFamily="18" charset="0"/>
              </a:rPr>
              <a:t>  </a:t>
            </a: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a</a:t>
            </a:r>
            <a:r>
              <a:rPr lang="en-US" sz="2600" i="1" baseline="-25000" dirty="0">
                <a:ea typeface="Cambria Math" pitchFamily="18" charset="0"/>
              </a:rPr>
              <a:t>n-</a:t>
            </a:r>
            <a:r>
              <a:rPr lang="en-US" sz="2600" baseline="-25000" dirty="0">
                <a:ea typeface="Cambria Math" pitchFamily="18" charset="0"/>
              </a:rPr>
              <a:t>1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+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3</a:t>
            </a:r>
          </a:p>
          <a:p>
            <a:pPr marL="914400">
              <a:spcBef>
                <a:spcPts val="600"/>
              </a:spcBef>
            </a:pP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(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i="1" baseline="-25000" dirty="0">
                <a:ea typeface="Cambria Math" pitchFamily="18" charset="0"/>
              </a:rPr>
              <a:t>n-</a:t>
            </a:r>
            <a:r>
              <a:rPr lang="en-US" sz="2600" baseline="-25000" dirty="0">
                <a:ea typeface="Cambria Math" pitchFamily="18" charset="0"/>
              </a:rPr>
              <a:t>2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+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3)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+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3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a</a:t>
            </a:r>
            <a:r>
              <a:rPr lang="en-US" sz="2600" i="1" baseline="-25000" dirty="0">
                <a:ea typeface="Cambria Math" pitchFamily="18" charset="0"/>
              </a:rPr>
              <a:t>n-</a:t>
            </a:r>
            <a:r>
              <a:rPr lang="en-US" sz="2600" baseline="-25000" dirty="0">
                <a:ea typeface="Cambria Math" pitchFamily="18" charset="0"/>
              </a:rPr>
              <a:t>2</a:t>
            </a:r>
            <a:r>
              <a:rPr lang="en-US" sz="2600" dirty="0">
                <a:ea typeface="Cambria Math" pitchFamily="18" charset="0"/>
              </a:rPr>
              <a:t> + 3 ∙ 2 </a:t>
            </a:r>
            <a:endParaRPr lang="en-US" sz="2600" dirty="0"/>
          </a:p>
          <a:p>
            <a:pPr marL="914400" lvl="1" indent="0">
              <a:spcBef>
                <a:spcPts val="600"/>
              </a:spcBef>
              <a:buNone/>
            </a:pP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(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i="1" baseline="-25000" dirty="0">
                <a:ea typeface="Cambria Math" pitchFamily="18" charset="0"/>
              </a:rPr>
              <a:t>n-</a:t>
            </a:r>
            <a:r>
              <a:rPr lang="en-US" sz="2600" baseline="-25000" dirty="0">
                <a:ea typeface="Cambria Math" pitchFamily="18" charset="0"/>
              </a:rPr>
              <a:t>3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+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3 )+ 3 ∙ 2  =</a:t>
            </a:r>
            <a:r>
              <a:rPr lang="en-US" sz="2600" i="1" dirty="0">
                <a:ea typeface="Cambria Math" pitchFamily="18" charset="0"/>
              </a:rPr>
              <a:t> a</a:t>
            </a:r>
            <a:r>
              <a:rPr lang="en-US" sz="2600" i="1" baseline="-25000" dirty="0">
                <a:ea typeface="Cambria Math" pitchFamily="18" charset="0"/>
              </a:rPr>
              <a:t>n-</a:t>
            </a:r>
            <a:r>
              <a:rPr lang="en-US" sz="2600" baseline="-25000" dirty="0">
                <a:ea typeface="Cambria Math" pitchFamily="18" charset="0"/>
              </a:rPr>
              <a:t>3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+ 3 ∙ 3</a:t>
            </a:r>
          </a:p>
          <a:p>
            <a:pPr marL="2011680" lvl="1">
              <a:spcBef>
                <a:spcPts val="600"/>
              </a:spcBef>
              <a:buNone/>
            </a:pPr>
            <a:r>
              <a:rPr lang="en-US" sz="2600" i="1" dirty="0">
                <a:ea typeface="Cambria Math" pitchFamily="18" charset="0"/>
              </a:rPr>
              <a:t>.</a:t>
            </a:r>
          </a:p>
          <a:p>
            <a:pPr marL="2011680" lvl="1">
              <a:spcBef>
                <a:spcPts val="600"/>
              </a:spcBef>
              <a:buNone/>
            </a:pPr>
            <a:r>
              <a:rPr lang="en-US" sz="2600" i="1" dirty="0">
                <a:ea typeface="Cambria Math" pitchFamily="18" charset="0"/>
              </a:rPr>
              <a:t>.</a:t>
            </a:r>
          </a:p>
          <a:p>
            <a:pPr marL="2011680" lvl="1">
              <a:spcBef>
                <a:spcPts val="600"/>
              </a:spcBef>
              <a:buNone/>
            </a:pPr>
            <a:r>
              <a:rPr lang="en-US" sz="2600" i="1" dirty="0">
                <a:ea typeface="Cambria Math" pitchFamily="18" charset="0"/>
              </a:rPr>
              <a:t>.</a:t>
            </a:r>
            <a:endParaRPr lang="en-US" sz="2600" dirty="0">
              <a:ea typeface="Cambria Math" pitchFamily="18" charset="0"/>
            </a:endParaRPr>
          </a:p>
          <a:p>
            <a:pPr marL="1097280">
              <a:spcBef>
                <a:spcPts val="600"/>
              </a:spcBef>
            </a:pPr>
            <a:r>
              <a:rPr lang="en-US" sz="2600" dirty="0">
                <a:ea typeface="Cambria Math" pitchFamily="18" charset="0"/>
              </a:rPr>
              <a:t>= 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baseline="-25000" dirty="0">
                <a:ea typeface="Cambria Math" pitchFamily="18" charset="0"/>
              </a:rPr>
              <a:t>2</a:t>
            </a:r>
            <a:r>
              <a:rPr lang="en-US" sz="2600" i="1" dirty="0">
                <a:ea typeface="Cambria Math" pitchFamily="18" charset="0"/>
              </a:rPr>
              <a:t>  </a:t>
            </a:r>
            <a:r>
              <a:rPr lang="en-US" sz="2600" dirty="0">
                <a:ea typeface="Cambria Math" pitchFamily="18" charset="0"/>
              </a:rPr>
              <a:t>+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3(</a:t>
            </a:r>
            <a:r>
              <a:rPr lang="en-US" sz="2600" i="1" dirty="0">
                <a:ea typeface="Cambria Math" pitchFamily="18" charset="0"/>
              </a:rPr>
              <a:t>n </a:t>
            </a:r>
            <a:r>
              <a:rPr lang="en-US" sz="2600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2)   =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(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i="1" baseline="-25000" dirty="0">
                <a:ea typeface="Cambria Math" pitchFamily="18" charset="0"/>
              </a:rPr>
              <a:t>1</a:t>
            </a:r>
            <a:r>
              <a:rPr lang="en-US" sz="2600" i="1" dirty="0">
                <a:ea typeface="Cambria Math" pitchFamily="18" charset="0"/>
              </a:rPr>
              <a:t>  </a:t>
            </a:r>
            <a:r>
              <a:rPr lang="en-US" sz="2600" dirty="0">
                <a:ea typeface="Cambria Math" pitchFamily="18" charset="0"/>
              </a:rPr>
              <a:t>+ 3) + 3(</a:t>
            </a:r>
            <a:r>
              <a:rPr lang="en-US" sz="2600" i="1" dirty="0">
                <a:ea typeface="Cambria Math" pitchFamily="18" charset="0"/>
              </a:rPr>
              <a:t>n </a:t>
            </a:r>
            <a:r>
              <a:rPr lang="en-US" sz="2600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2) 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=</a:t>
            </a:r>
            <a:r>
              <a:rPr lang="en-US" sz="2600" i="1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</a:rPr>
              <a:t>2 + 3(</a:t>
            </a:r>
            <a:r>
              <a:rPr lang="en-US" sz="2600" i="1" dirty="0">
                <a:ea typeface="Cambria Math" pitchFamily="18" charset="0"/>
              </a:rPr>
              <a:t>n </a:t>
            </a:r>
            <a:r>
              <a:rPr lang="en-US" sz="2600" dirty="0">
                <a:ea typeface="Cambria Math" pitchFamily="18" charset="0"/>
                <a:cs typeface="Calibri" panose="020F0502020204030204" pitchFamily="34" charset="0"/>
              </a:rPr>
              <a:t>−</a:t>
            </a:r>
            <a:r>
              <a:rPr lang="en-US" sz="2600" dirty="0">
                <a:ea typeface="Cambria Math" pitchFamily="18" charset="0"/>
              </a:rPr>
              <a:t> 1)</a:t>
            </a:r>
          </a:p>
        </p:txBody>
      </p:sp>
    </p:spTree>
    <p:extLst>
      <p:ext uri="{BB962C8B-B14F-4D97-AF65-F5344CB8AC3E}">
        <p14:creationId xmlns:p14="http://schemas.microsoft.com/office/powerpoint/2010/main" val="1765361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Application</a:t>
            </a:r>
            <a:r>
              <a:rPr lang="en-US" sz="1500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Suppose that a person deposits $</a:t>
            </a:r>
            <a:r>
              <a:rPr lang="en-US" dirty="0">
                <a:ea typeface="Cambria Math" pitchFamily="18" charset="0"/>
              </a:rPr>
              <a:t>10,000.00</a:t>
            </a:r>
            <a:r>
              <a:rPr lang="en-US" dirty="0"/>
              <a:t> in a savings account at a bank yielding </a:t>
            </a:r>
            <a:r>
              <a:rPr lang="en-US" dirty="0">
                <a:ea typeface="Cambria Math" pitchFamily="18" charset="0"/>
              </a:rPr>
              <a:t>11</a:t>
            </a:r>
            <a:r>
              <a:rPr lang="en-US" dirty="0"/>
              <a:t>% per year with interest compounded annually. How much will be in the account after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/>
              <a:t> years?</a:t>
            </a:r>
          </a:p>
          <a:p>
            <a:r>
              <a:rPr lang="en-US" dirty="0"/>
              <a:t>Let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 denote the amount in the account after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/>
              <a:t> years.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 satisfies the following recurrence relation:</a:t>
            </a:r>
          </a:p>
          <a:p>
            <a:pPr algn="ctr"/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P</a:t>
            </a:r>
            <a:r>
              <a:rPr lang="en-US" i="1" baseline="-25000" dirty="0"/>
              <a:t>n</a:t>
            </a:r>
            <a:r>
              <a:rPr lang="en-US" i="1" baseline="-25000" dirty="0">
                <a:cs typeface="Calibri" panose="020F0502020204030204" pitchFamily="34" charset="0"/>
              </a:rPr>
              <a:t>−</a:t>
            </a:r>
            <a:r>
              <a:rPr lang="en-US" i="1" baseline="-25000" dirty="0"/>
              <a:t>1</a:t>
            </a:r>
            <a:r>
              <a:rPr lang="en-US" i="1" dirty="0"/>
              <a:t> + </a:t>
            </a:r>
            <a:r>
              <a:rPr lang="en-US" dirty="0">
                <a:ea typeface="Cambria Math" pitchFamily="18" charset="0"/>
              </a:rPr>
              <a:t>0.11</a:t>
            </a:r>
            <a:r>
              <a:rPr lang="en-US" i="1" dirty="0"/>
              <a:t>P</a:t>
            </a:r>
            <a:r>
              <a:rPr lang="en-US" i="1" baseline="-25000" dirty="0"/>
              <a:t>n</a:t>
            </a:r>
            <a:r>
              <a:rPr lang="en-US" i="1" baseline="-25000" dirty="0">
                <a:cs typeface="Calibri" panose="020F0502020204030204" pitchFamily="34" charset="0"/>
              </a:rPr>
              <a:t>−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ea typeface="Cambria Math" pitchFamily="18" charset="0"/>
              </a:rPr>
              <a:t>1.11</a:t>
            </a:r>
            <a:r>
              <a:rPr lang="en-US" dirty="0"/>
              <a:t>) </a:t>
            </a:r>
            <a:r>
              <a:rPr lang="en-US" i="1" dirty="0"/>
              <a:t>P</a:t>
            </a:r>
            <a:r>
              <a:rPr lang="en-US" i="1" baseline="-25000" dirty="0"/>
              <a:t>n</a:t>
            </a:r>
            <a:r>
              <a:rPr lang="en-US" i="1" baseline="-25000" dirty="0">
                <a:cs typeface="Calibri" panose="020F0502020204030204" pitchFamily="34" charset="0"/>
              </a:rPr>
              <a:t>−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with the initial condition  </a:t>
            </a:r>
            <a:r>
              <a:rPr lang="en-US" i="1" dirty="0"/>
              <a:t>P</a:t>
            </a:r>
            <a:r>
              <a:rPr lang="en-US" baseline="-25000" dirty="0"/>
              <a:t>0  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10,000</a:t>
            </a:r>
          </a:p>
        </p:txBody>
      </p:sp>
    </p:spTree>
    <p:extLst>
      <p:ext uri="{BB962C8B-B14F-4D97-AF65-F5344CB8AC3E}">
        <p14:creationId xmlns:p14="http://schemas.microsoft.com/office/powerpoint/2010/main" val="12531207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Application</a:t>
            </a:r>
            <a:r>
              <a:rPr lang="en-US" sz="1500" dirty="0"/>
              <a:t> 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i="1" dirty="0"/>
              <a:t> </a:t>
            </a:r>
            <a:r>
              <a:rPr lang="en-US" sz="2600" i="1" dirty="0" err="1"/>
              <a:t>P</a:t>
            </a:r>
            <a:r>
              <a:rPr lang="en-US" sz="2600" i="1" baseline="-25000" dirty="0" err="1"/>
              <a:t>n</a:t>
            </a:r>
            <a:r>
              <a:rPr lang="en-US" sz="2600" i="1" dirty="0"/>
              <a:t> = P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i="1" baseline="-25000" dirty="0"/>
              <a:t>1</a:t>
            </a:r>
            <a:r>
              <a:rPr lang="en-US" sz="2600" i="1" dirty="0"/>
              <a:t> + </a:t>
            </a:r>
            <a:r>
              <a:rPr lang="en-US" sz="2600" dirty="0">
                <a:ea typeface="Cambria Math" pitchFamily="18" charset="0"/>
              </a:rPr>
              <a:t>0.11</a:t>
            </a:r>
            <a:r>
              <a:rPr lang="en-US" sz="2600" i="1" dirty="0"/>
              <a:t>P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i="1" baseline="-25000" dirty="0"/>
              <a:t>1</a:t>
            </a:r>
            <a:r>
              <a:rPr lang="en-US" sz="2600" i="1" dirty="0"/>
              <a:t> = </a:t>
            </a:r>
            <a:r>
              <a:rPr lang="en-US" sz="2600" dirty="0"/>
              <a:t>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 </a:t>
            </a:r>
            <a:r>
              <a:rPr lang="en-US" sz="2600" i="1" dirty="0"/>
              <a:t>P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i="1" baseline="-25000" dirty="0"/>
              <a:t>1</a:t>
            </a:r>
            <a:r>
              <a:rPr lang="en-US" sz="2600" dirty="0"/>
              <a:t> </a:t>
            </a:r>
          </a:p>
          <a:p>
            <a:pPr algn="ctr">
              <a:spcBef>
                <a:spcPts val="0"/>
              </a:spcBef>
            </a:pPr>
            <a:r>
              <a:rPr lang="en-US" sz="2600" dirty="0"/>
              <a:t>with the initial condition  </a:t>
            </a:r>
            <a:r>
              <a:rPr lang="en-US" sz="2600" i="1" dirty="0"/>
              <a:t>P</a:t>
            </a:r>
            <a:r>
              <a:rPr lang="en-US" sz="2600" baseline="-25000" dirty="0"/>
              <a:t>0  </a:t>
            </a:r>
            <a:r>
              <a:rPr lang="en-US" sz="2600" dirty="0"/>
              <a:t> = </a:t>
            </a:r>
            <a:r>
              <a:rPr lang="en-US" sz="2600" dirty="0">
                <a:ea typeface="Cambria Math" pitchFamily="18" charset="0"/>
              </a:rPr>
              <a:t>10,000</a:t>
            </a:r>
            <a:endParaRPr lang="en-US" sz="2600" i="1" dirty="0"/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Forward Substitution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baseline="-25000" dirty="0"/>
              <a:t>1</a:t>
            </a:r>
            <a:r>
              <a:rPr lang="en-US" sz="2600" dirty="0"/>
              <a:t>  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dirty="0"/>
              <a:t>P</a:t>
            </a:r>
            <a:r>
              <a:rPr lang="en-US" sz="2600" baseline="-25000" dirty="0"/>
              <a:t>0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baseline="-25000" dirty="0"/>
              <a:t>2</a:t>
            </a:r>
            <a:r>
              <a:rPr lang="en-US" sz="2600" dirty="0"/>
              <a:t>  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dirty="0"/>
              <a:t>P</a:t>
            </a:r>
            <a:r>
              <a:rPr lang="en-US" sz="2600" baseline="-25000" dirty="0"/>
              <a:t>1 </a:t>
            </a:r>
            <a:r>
              <a:rPr lang="en-US" sz="2600" dirty="0"/>
              <a:t>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baseline="30000" dirty="0"/>
              <a:t>2</a:t>
            </a:r>
            <a:r>
              <a:rPr lang="en-US" sz="2600" i="1" dirty="0"/>
              <a:t>P</a:t>
            </a:r>
            <a:r>
              <a:rPr lang="en-US" sz="2600" baseline="-25000" dirty="0"/>
              <a:t>0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baseline="-25000" dirty="0"/>
              <a:t>3</a:t>
            </a:r>
            <a:r>
              <a:rPr lang="en-US" sz="2600" dirty="0"/>
              <a:t>  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dirty="0"/>
              <a:t>P</a:t>
            </a:r>
            <a:r>
              <a:rPr lang="en-US" sz="2600" baseline="-25000" dirty="0"/>
              <a:t>2 </a:t>
            </a:r>
            <a:r>
              <a:rPr lang="en-US" sz="2600" dirty="0"/>
              <a:t>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baseline="30000" dirty="0"/>
              <a:t>3</a:t>
            </a:r>
            <a:r>
              <a:rPr lang="en-US" sz="2600" i="1" dirty="0"/>
              <a:t>P</a:t>
            </a:r>
            <a:r>
              <a:rPr lang="en-US" sz="2600" baseline="-25000" dirty="0"/>
              <a:t>0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                  :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 err="1"/>
              <a:t>P</a:t>
            </a:r>
            <a:r>
              <a:rPr lang="en-US" sz="2600" i="1" baseline="-25000" dirty="0" err="1"/>
              <a:t>n</a:t>
            </a:r>
            <a:r>
              <a:rPr lang="en-US" sz="2600" dirty="0"/>
              <a:t> 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dirty="0"/>
              <a:t>P</a:t>
            </a:r>
            <a:r>
              <a:rPr lang="en-US" sz="2600" i="1" baseline="-25000" dirty="0"/>
              <a:t>n</a:t>
            </a:r>
            <a:r>
              <a:rPr lang="en-US" sz="2600" baseline="-25000" dirty="0">
                <a:cs typeface="Calibri" panose="020F0502020204030204" pitchFamily="34" charset="0"/>
              </a:rPr>
              <a:t>−</a:t>
            </a:r>
            <a:r>
              <a:rPr lang="en-US" sz="2600" baseline="-25000" dirty="0"/>
              <a:t>1 </a:t>
            </a:r>
            <a:r>
              <a:rPr lang="en-US" sz="2600" dirty="0"/>
              <a:t>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baseline="30000" dirty="0"/>
              <a:t>n</a:t>
            </a:r>
            <a:r>
              <a:rPr lang="en-US" sz="2600" dirty="0"/>
              <a:t>P</a:t>
            </a:r>
            <a:r>
              <a:rPr lang="en-US" sz="2600" baseline="-25000" dirty="0"/>
              <a:t>0</a:t>
            </a:r>
            <a:r>
              <a:rPr lang="en-US" sz="2600" dirty="0"/>
              <a:t> 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baseline="30000" dirty="0"/>
              <a:t>n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10,000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 err="1"/>
              <a:t>P</a:t>
            </a:r>
            <a:r>
              <a:rPr lang="en-US" sz="2600" i="1" baseline="-25000" dirty="0" err="1"/>
              <a:t>n</a:t>
            </a:r>
            <a:r>
              <a:rPr lang="en-US" sz="2600" dirty="0"/>
              <a:t> 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baseline="30000" dirty="0"/>
              <a:t>n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10,000</a:t>
            </a:r>
            <a:r>
              <a:rPr lang="en-US" sz="2600" dirty="0"/>
              <a:t> (Can prove by induction, covered in Chapter </a:t>
            </a:r>
            <a:r>
              <a:rPr lang="en-US" sz="2600" dirty="0">
                <a:ea typeface="Cambria Math" pitchFamily="18" charset="0"/>
              </a:rPr>
              <a:t>5</a:t>
            </a:r>
            <a:r>
              <a:rPr lang="en-US" sz="2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baseline="-25000" dirty="0"/>
              <a:t>30</a:t>
            </a:r>
            <a:r>
              <a:rPr lang="en-US" sz="2600" dirty="0"/>
              <a:t> = (</a:t>
            </a:r>
            <a:r>
              <a:rPr lang="en-US" sz="2600" dirty="0">
                <a:ea typeface="Cambria Math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baseline="30000" dirty="0"/>
              <a:t>30</a:t>
            </a:r>
            <a:r>
              <a:rPr lang="en-US" sz="2600" dirty="0"/>
              <a:t> </a:t>
            </a:r>
            <a:r>
              <a:rPr lang="en-US" sz="2600" dirty="0">
                <a:ea typeface="Cambria Math" pitchFamily="18" charset="0"/>
              </a:rPr>
              <a:t>10,000</a:t>
            </a:r>
            <a:r>
              <a:rPr lang="en-US" sz="2600" dirty="0"/>
              <a:t> = $</a:t>
            </a:r>
            <a:r>
              <a:rPr lang="en-US" sz="2600" dirty="0">
                <a:ea typeface="Cambria Math" pitchFamily="18" charset="0"/>
              </a:rPr>
              <a:t>228,992.97</a:t>
            </a:r>
          </a:p>
        </p:txBody>
      </p:sp>
    </p:spTree>
    <p:extLst>
      <p:ext uri="{BB962C8B-B14F-4D97-AF65-F5344CB8AC3E}">
        <p14:creationId xmlns:p14="http://schemas.microsoft.com/office/powerpoint/2010/main" val="886313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Integer Sequences 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Given a few terms of a sequence, try to identify the sequence. Conjecture a formula, recurrence relation, or some other rule.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Some questions to ask?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Are there repeated terms of the same value?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Can you obtain a term from the previous term by adding an amount or multiplying by an amount?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Can you obtain a term by combining the previous terms in some way?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Are they cycles among the terms?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Do the terms match those of a well known sequence?</a:t>
            </a:r>
          </a:p>
        </p:txBody>
      </p:sp>
    </p:spTree>
    <p:extLst>
      <p:ext uri="{BB962C8B-B14F-4D97-AF65-F5344CB8AC3E}">
        <p14:creationId xmlns:p14="http://schemas.microsoft.com/office/powerpoint/2010/main" val="1528511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Special Integer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/>
              <a:t>Example </a:t>
            </a:r>
            <a:r>
              <a:rPr lang="en-US" sz="2400" b="1" dirty="0">
                <a:ea typeface="Cambria Math" pitchFamily="18" charset="0"/>
              </a:rPr>
              <a:t>1</a:t>
            </a:r>
            <a:r>
              <a:rPr lang="en-US" sz="2400" dirty="0"/>
              <a:t>: Find formulae for the sequences with the following first five terms: </a:t>
            </a:r>
            <a:r>
              <a:rPr lang="en-US" sz="2400" dirty="0">
                <a:ea typeface="Cambria Math" pitchFamily="18" charset="0"/>
              </a:rPr>
              <a:t>1, ½, ¼, 1/8, 1/16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a typeface="Cambria Math" pitchFamily="18" charset="0"/>
              </a:rPr>
              <a:t>Solution:  </a:t>
            </a:r>
            <a:r>
              <a:rPr lang="en-US" sz="2400" dirty="0">
                <a:ea typeface="Cambria Math" pitchFamily="18" charset="0"/>
              </a:rPr>
              <a:t>Note that the denominators are powers of 2. The sequence with 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i="1" baseline="-25000" dirty="0">
                <a:ea typeface="Cambria Math" pitchFamily="18" charset="0"/>
              </a:rPr>
              <a:t>n</a:t>
            </a:r>
            <a:r>
              <a:rPr lang="en-US" sz="2400" i="1" dirty="0">
                <a:ea typeface="Cambria Math" pitchFamily="18" charset="0"/>
              </a:rPr>
              <a:t> = </a:t>
            </a:r>
            <a:r>
              <a:rPr lang="en-US" sz="2400" dirty="0">
                <a:ea typeface="Cambria Math" pitchFamily="18" charset="0"/>
              </a:rPr>
              <a:t>1/2</a:t>
            </a:r>
            <a:r>
              <a:rPr lang="en-US" sz="2400" i="1" baseline="30000" dirty="0">
                <a:ea typeface="Cambria Math" pitchFamily="18" charset="0"/>
              </a:rPr>
              <a:t>n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is a possible match. This is a geometric progression with </a:t>
            </a:r>
            <a:r>
              <a:rPr lang="en-US" sz="2400" i="1" dirty="0">
                <a:ea typeface="Cambria Math" pitchFamily="18" charset="0"/>
              </a:rPr>
              <a:t>a </a:t>
            </a:r>
            <a:r>
              <a:rPr lang="en-US" sz="2400" dirty="0">
                <a:ea typeface="Cambria Math" pitchFamily="18" charset="0"/>
              </a:rPr>
              <a:t>= 1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and </a:t>
            </a:r>
            <a:r>
              <a:rPr lang="en-US" sz="2400" i="1" dirty="0">
                <a:ea typeface="Cambria Math" pitchFamily="18" charset="0"/>
              </a:rPr>
              <a:t>r </a:t>
            </a:r>
            <a:r>
              <a:rPr lang="en-US" sz="2400" dirty="0">
                <a:ea typeface="Cambria Math" pitchFamily="18" charset="0"/>
              </a:rPr>
              <a:t>= ½.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Example </a:t>
            </a:r>
            <a:r>
              <a:rPr lang="en-US" sz="2400" b="1" dirty="0">
                <a:ea typeface="Cambria Math" pitchFamily="18" charset="0"/>
              </a:rPr>
              <a:t>2</a:t>
            </a:r>
            <a:r>
              <a:rPr lang="en-US" sz="2400" dirty="0"/>
              <a:t>: </a:t>
            </a:r>
            <a:r>
              <a:rPr lang="en-US" sz="2400" dirty="0">
                <a:ea typeface="Cambria Math" pitchFamily="18" charset="0"/>
              </a:rPr>
              <a:t>Consider 1,3,5,7,9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a typeface="Cambria Math" pitchFamily="18" charset="0"/>
              </a:rPr>
              <a:t>Solution:</a:t>
            </a:r>
            <a:r>
              <a:rPr lang="en-US" sz="2400" dirty="0">
                <a:ea typeface="Cambria Math" pitchFamily="18" charset="0"/>
              </a:rPr>
              <a:t> Note that each term is obtained by adding 2 to the previous term.  A possible formula is 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i="1" baseline="-25000" dirty="0">
                <a:ea typeface="Cambria Math" pitchFamily="18" charset="0"/>
              </a:rPr>
              <a:t>n</a:t>
            </a:r>
            <a:r>
              <a:rPr lang="en-US" sz="2400" i="1" dirty="0">
                <a:ea typeface="Cambria Math" pitchFamily="18" charset="0"/>
              </a:rPr>
              <a:t> =  </a:t>
            </a:r>
            <a:r>
              <a:rPr lang="en-US" sz="2400" dirty="0">
                <a:ea typeface="Cambria Math" pitchFamily="18" charset="0"/>
              </a:rPr>
              <a:t>2</a:t>
            </a:r>
            <a:r>
              <a:rPr lang="en-US" sz="2400" i="1" dirty="0">
                <a:ea typeface="Cambria Math" pitchFamily="18" charset="0"/>
              </a:rPr>
              <a:t>n </a:t>
            </a:r>
            <a:r>
              <a:rPr lang="en-US" sz="2400" dirty="0">
                <a:ea typeface="Cambria Math" pitchFamily="18" charset="0"/>
              </a:rPr>
              <a:t>+ 1</a:t>
            </a:r>
            <a:r>
              <a:rPr lang="en-US" sz="2400" i="1" dirty="0">
                <a:ea typeface="Cambria Math" pitchFamily="18" charset="0"/>
              </a:rPr>
              <a:t>.  </a:t>
            </a:r>
            <a:r>
              <a:rPr lang="en-US" sz="2400" dirty="0">
                <a:ea typeface="Cambria Math" pitchFamily="18" charset="0"/>
              </a:rPr>
              <a:t>This is an arithmetic progression with </a:t>
            </a:r>
            <a:r>
              <a:rPr lang="en-US" sz="2400" i="1" dirty="0">
                <a:ea typeface="Cambria Math" pitchFamily="18" charset="0"/>
              </a:rPr>
              <a:t>a </a:t>
            </a:r>
            <a:r>
              <a:rPr lang="en-US" sz="2400" dirty="0">
                <a:ea typeface="Cambria Math" pitchFamily="18" charset="0"/>
              </a:rPr>
              <a:t>=1 and </a:t>
            </a:r>
            <a:r>
              <a:rPr lang="en-US" sz="2400" i="1" dirty="0">
                <a:ea typeface="Cambria Math" pitchFamily="18" charset="0"/>
              </a:rPr>
              <a:t>d </a:t>
            </a:r>
            <a:r>
              <a:rPr lang="en-US" sz="2400" dirty="0">
                <a:ea typeface="Cambria Math" pitchFamily="18" charset="0"/>
              </a:rPr>
              <a:t>= 2.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Example </a:t>
            </a:r>
            <a:r>
              <a:rPr lang="en-US" sz="2400" b="1" dirty="0">
                <a:ea typeface="Cambria Math" pitchFamily="18" charset="0"/>
              </a:rPr>
              <a:t>3</a:t>
            </a:r>
            <a:r>
              <a:rPr lang="en-US" sz="2400" dirty="0"/>
              <a:t>: </a:t>
            </a:r>
            <a:r>
              <a:rPr lang="en-US" sz="2400" dirty="0">
                <a:ea typeface="Cambria Math" pitchFamily="18" charset="0"/>
              </a:rPr>
              <a:t>1, -1, 1, -1,1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a typeface="Cambria Math" pitchFamily="18" charset="0"/>
              </a:rPr>
              <a:t>Solution: </a:t>
            </a:r>
            <a:r>
              <a:rPr lang="en-US" sz="2400" dirty="0">
                <a:ea typeface="Cambria Math" pitchFamily="18" charset="0"/>
              </a:rPr>
              <a:t>The terms alternate between 1 and -1. A possible sequence is </a:t>
            </a:r>
            <a:r>
              <a:rPr lang="en-US" sz="2400" i="1" dirty="0">
                <a:ea typeface="Cambria Math" pitchFamily="18" charset="0"/>
              </a:rPr>
              <a:t>a</a:t>
            </a:r>
            <a:r>
              <a:rPr lang="en-US" sz="2400" i="1" baseline="-25000" dirty="0">
                <a:ea typeface="Cambria Math" pitchFamily="18" charset="0"/>
              </a:rPr>
              <a:t>n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=</a:t>
            </a:r>
            <a:r>
              <a:rPr lang="en-US" sz="2400" i="1" dirty="0">
                <a:ea typeface="Cambria Math" pitchFamily="18" charset="0"/>
              </a:rPr>
              <a:t>  </a:t>
            </a:r>
            <a:r>
              <a:rPr lang="en-US" sz="2400" dirty="0">
                <a:ea typeface="Cambria Math" pitchFamily="18" charset="0"/>
              </a:rPr>
              <a:t>(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>
                <a:ea typeface="Cambria Math" pitchFamily="18" charset="0"/>
              </a:rPr>
              <a:t>1)</a:t>
            </a:r>
            <a:r>
              <a:rPr lang="en-US" sz="2400" i="1" baseline="30000" dirty="0">
                <a:ea typeface="Cambria Math" pitchFamily="18" charset="0"/>
              </a:rPr>
              <a:t>n</a:t>
            </a:r>
            <a:r>
              <a:rPr lang="en-US" sz="2400" dirty="0">
                <a:ea typeface="Cambria Math" pitchFamily="18" charset="0"/>
              </a:rPr>
              <a:t> . This is a geometric progression with </a:t>
            </a:r>
            <a:r>
              <a:rPr lang="en-US" sz="2400" i="1" dirty="0">
                <a:ea typeface="Cambria Math" pitchFamily="18" charset="0"/>
              </a:rPr>
              <a:t>a </a:t>
            </a:r>
            <a:r>
              <a:rPr lang="en-US" sz="2400" dirty="0">
                <a:ea typeface="Cambria Math" pitchFamily="18" charset="0"/>
              </a:rPr>
              <a:t>=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1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 pitchFamily="18" charset="0"/>
              </a:rPr>
              <a:t>and </a:t>
            </a:r>
            <a:r>
              <a:rPr lang="en-US" sz="2400" i="1" dirty="0">
                <a:ea typeface="Cambria Math" pitchFamily="18" charset="0"/>
              </a:rPr>
              <a:t>r </a:t>
            </a:r>
            <a:r>
              <a:rPr lang="en-US" sz="2400" dirty="0">
                <a:ea typeface="Cambria Math" pitchFamily="18" charset="0"/>
              </a:rPr>
              <a:t>=</a:t>
            </a:r>
            <a:r>
              <a:rPr lang="en-US" sz="2400" i="1" dirty="0">
                <a:ea typeface="Cambria Math" pitchFamily="18" charset="0"/>
              </a:rPr>
              <a:t> </a:t>
            </a:r>
            <a:r>
              <a:rPr lang="en-US" sz="2400" dirty="0">
                <a:ea typeface="Cambria Math"/>
              </a:rPr>
              <a:t>−</a:t>
            </a:r>
            <a:r>
              <a:rPr lang="en-US" sz="2400" dirty="0">
                <a:ea typeface="Cambria Math" pitchFamily="18" charset="0"/>
              </a:rPr>
              <a:t>1.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288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64998" cy="5029200"/>
          </a:xfrm>
        </p:spPr>
        <p:txBody>
          <a:bodyPr/>
          <a:lstStyle/>
          <a:p>
            <a:pPr marL="0" lvl="1" indent="0">
              <a:spcBef>
                <a:spcPts val="300"/>
              </a:spcBef>
              <a:buNone/>
            </a:pPr>
            <a:r>
              <a:rPr lang="en-US" sz="2600" dirty="0"/>
              <a:t>Given a function </a:t>
            </a:r>
            <a:r>
              <a:rPr lang="en-US" sz="2600" i="1" dirty="0"/>
              <a:t>f</a:t>
            </a:r>
            <a:r>
              <a:rPr lang="en-US" sz="2600" dirty="0">
                <a:ea typeface="Cambria Math" pitchFamily="18" charset="0"/>
              </a:rPr>
              <a:t>: </a:t>
            </a:r>
            <a:r>
              <a:rPr lang="en-US" sz="2600" i="1" dirty="0">
                <a:ea typeface="Cambria Math" pitchFamily="18" charset="0"/>
              </a:rPr>
              <a:t>A</a:t>
            </a:r>
            <a:r>
              <a:rPr lang="en-US" sz="2600" dirty="0">
                <a:ea typeface="Cambria Math" pitchFamily="18" charset="0"/>
              </a:rPr>
              <a:t> </a:t>
            </a:r>
            <a:r>
              <a:rPr lang="en-US" sz="2600" dirty="0">
                <a:ea typeface="Cambria Math" pitchFamily="18" charset="0"/>
                <a:sym typeface="Symbol" panose="05050102010706020507" pitchFamily="18" charset="2"/>
              </a:rPr>
              <a:t></a:t>
            </a:r>
            <a:r>
              <a:rPr lang="en-US" sz="2600" dirty="0">
                <a:ea typeface="Cambria Math" pitchFamily="18" charset="0"/>
                <a:sym typeface="Wingdings" pitchFamily="2" charset="2"/>
              </a:rPr>
              <a:t> </a:t>
            </a:r>
            <a:r>
              <a:rPr lang="en-US" sz="2600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600" b="1" dirty="0">
                <a:ea typeface="Cambria Math" pitchFamily="18" charset="0"/>
                <a:sym typeface="Wingdings" pitchFamily="2" charset="2"/>
              </a:rPr>
              <a:t>:</a:t>
            </a:r>
            <a:r>
              <a:rPr lang="en-US" sz="2600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We say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i="1" dirty="0"/>
              <a:t>maps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to </a:t>
            </a:r>
            <a:r>
              <a:rPr lang="en-US" sz="2200" i="1" dirty="0"/>
              <a:t>B or f </a:t>
            </a:r>
            <a:r>
              <a:rPr lang="en-US" sz="2200" dirty="0"/>
              <a:t>is a </a:t>
            </a:r>
            <a:r>
              <a:rPr lang="en-US" sz="2200" i="1" dirty="0">
                <a:solidFill>
                  <a:srgbClr val="C00000"/>
                </a:solidFill>
              </a:rPr>
              <a:t>mapping</a:t>
            </a:r>
            <a:r>
              <a:rPr lang="en-US" sz="2200" dirty="0"/>
              <a:t> from  </a:t>
            </a:r>
            <a:r>
              <a:rPr lang="en-US" sz="2200" i="1" dirty="0"/>
              <a:t>A</a:t>
            </a:r>
            <a:r>
              <a:rPr lang="en-US" sz="2200" dirty="0"/>
              <a:t> to </a:t>
            </a:r>
            <a:r>
              <a:rPr lang="en-US" sz="2200" i="1" dirty="0"/>
              <a:t>B</a:t>
            </a:r>
            <a:r>
              <a:rPr lang="en-US" sz="22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200" i="1" dirty="0"/>
              <a:t>A</a:t>
            </a:r>
            <a:r>
              <a:rPr lang="en-US" sz="2200" dirty="0"/>
              <a:t> is called the </a:t>
            </a:r>
            <a:r>
              <a:rPr lang="en-US" sz="2200" i="1" dirty="0">
                <a:solidFill>
                  <a:srgbClr val="C00000"/>
                </a:solidFill>
              </a:rPr>
              <a:t>domain</a:t>
            </a:r>
            <a:r>
              <a:rPr lang="en-US" sz="2200" dirty="0"/>
              <a:t> (</a:t>
            </a:r>
            <a:r>
              <a:rPr lang="zh-CN" altLang="en-US" sz="2200" dirty="0"/>
              <a:t>定义域</a:t>
            </a:r>
            <a:r>
              <a:rPr lang="en-US" sz="2200" dirty="0"/>
              <a:t>) of </a:t>
            </a:r>
            <a:r>
              <a:rPr lang="en-US" sz="2200" i="1" dirty="0"/>
              <a:t>f</a:t>
            </a:r>
            <a:r>
              <a:rPr lang="en-US" sz="22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200" i="1" dirty="0"/>
              <a:t>B</a:t>
            </a:r>
            <a:r>
              <a:rPr lang="en-US" sz="2200" dirty="0"/>
              <a:t> is called the </a:t>
            </a:r>
            <a:r>
              <a:rPr lang="en-US" sz="2200" i="1" dirty="0">
                <a:solidFill>
                  <a:srgbClr val="C00000"/>
                </a:solidFill>
              </a:rPr>
              <a:t>codomain</a:t>
            </a:r>
            <a:r>
              <a:rPr lang="en-US" sz="2200" dirty="0"/>
              <a:t> </a:t>
            </a:r>
            <a:r>
              <a:rPr lang="en-US" altLang="zh-CN" sz="2200" dirty="0"/>
              <a:t>(</a:t>
            </a:r>
            <a:r>
              <a:rPr lang="zh-CN" altLang="en-US" sz="2200" dirty="0"/>
              <a:t>陪域</a:t>
            </a:r>
            <a:r>
              <a:rPr lang="en-US" altLang="zh-CN" sz="2200" dirty="0"/>
              <a:t>) </a:t>
            </a:r>
            <a:r>
              <a:rPr lang="en-US" sz="2200" dirty="0"/>
              <a:t>of </a:t>
            </a:r>
            <a:r>
              <a:rPr lang="en-US" sz="2200" i="1" dirty="0"/>
              <a:t>f</a:t>
            </a:r>
            <a:r>
              <a:rPr lang="en-US" sz="2200" dirty="0"/>
              <a:t>.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If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>
                <a:ea typeface="Cambria Math" pitchFamily="18" charset="0"/>
              </a:rPr>
              <a:t>a</a:t>
            </a:r>
            <a:r>
              <a:rPr lang="en-US" sz="2200" dirty="0"/>
              <a:t>)</a:t>
            </a:r>
            <a:r>
              <a:rPr lang="en-US" sz="2200" i="1" dirty="0"/>
              <a:t> = </a:t>
            </a:r>
            <a:r>
              <a:rPr lang="en-US" sz="2200" i="1" dirty="0">
                <a:ea typeface="Cambria Math" pitchFamily="18" charset="0"/>
              </a:rPr>
              <a:t>b</a:t>
            </a:r>
            <a:r>
              <a:rPr lang="en-US" sz="2200" dirty="0"/>
              <a:t>, </a:t>
            </a:r>
          </a:p>
          <a:p>
            <a:pPr lvl="2">
              <a:spcBef>
                <a:spcPts val="300"/>
              </a:spcBef>
            </a:pPr>
            <a:r>
              <a:rPr lang="en-US" sz="2000" dirty="0"/>
              <a:t>then </a:t>
            </a:r>
            <a:r>
              <a:rPr lang="en-US" sz="2000" i="1" dirty="0">
                <a:ea typeface="Cambria Math" pitchFamily="18" charset="0"/>
              </a:rPr>
              <a:t>b</a:t>
            </a:r>
            <a:r>
              <a:rPr lang="en-US" sz="2000" dirty="0">
                <a:ea typeface="Cambria Math" pitchFamily="18" charset="0"/>
              </a:rPr>
              <a:t> </a:t>
            </a:r>
            <a:r>
              <a:rPr lang="en-US" sz="2000" dirty="0"/>
              <a:t>is called the </a:t>
            </a:r>
            <a:r>
              <a:rPr lang="en-US" sz="2000" i="1" dirty="0">
                <a:solidFill>
                  <a:srgbClr val="C00000"/>
                </a:solidFill>
              </a:rPr>
              <a:t>image</a:t>
            </a:r>
            <a:r>
              <a:rPr lang="en-US" sz="20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像</a:t>
            </a:r>
            <a:r>
              <a:rPr lang="en-US" altLang="zh-CN" sz="2000" dirty="0"/>
              <a:t>) </a:t>
            </a:r>
            <a:r>
              <a:rPr lang="en-US" sz="2000" dirty="0"/>
              <a:t>of </a:t>
            </a:r>
            <a:r>
              <a:rPr lang="en-US" sz="2000" i="1" dirty="0">
                <a:ea typeface="Cambria Math" pitchFamily="18" charset="0"/>
              </a:rPr>
              <a:t>a </a:t>
            </a:r>
            <a:r>
              <a:rPr lang="en-US" sz="2000" dirty="0"/>
              <a:t>under </a:t>
            </a:r>
            <a:r>
              <a:rPr lang="en-US" sz="2000" i="1" dirty="0"/>
              <a:t>f</a:t>
            </a:r>
            <a:r>
              <a:rPr lang="en-US" sz="2000" dirty="0"/>
              <a:t>.</a:t>
            </a:r>
          </a:p>
          <a:p>
            <a:pPr lvl="2">
              <a:spcBef>
                <a:spcPts val="300"/>
              </a:spcBef>
            </a:pPr>
            <a:r>
              <a:rPr lang="en-US" sz="2000" i="1" dirty="0">
                <a:ea typeface="Cambria Math" pitchFamily="18" charset="0"/>
              </a:rPr>
              <a:t>a</a:t>
            </a:r>
            <a:r>
              <a:rPr lang="en-US" sz="2000" dirty="0"/>
              <a:t> is called the </a:t>
            </a:r>
            <a:r>
              <a:rPr lang="en-US" sz="2000" i="1" dirty="0">
                <a:solidFill>
                  <a:srgbClr val="C00000"/>
                </a:solidFill>
              </a:rPr>
              <a:t>preimage</a:t>
            </a:r>
            <a:r>
              <a:rPr lang="en-US" sz="20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原像</a:t>
            </a:r>
            <a:r>
              <a:rPr lang="en-US" altLang="zh-CN" sz="2000" dirty="0"/>
              <a:t>) </a:t>
            </a:r>
            <a:r>
              <a:rPr lang="en-US" sz="2000" dirty="0"/>
              <a:t>of </a:t>
            </a:r>
            <a:r>
              <a:rPr lang="en-US" sz="2000" i="1" dirty="0">
                <a:ea typeface="Cambria Math" pitchFamily="18" charset="0"/>
              </a:rPr>
              <a:t>b.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The range of </a:t>
            </a:r>
            <a:r>
              <a:rPr lang="en-US" sz="2200" i="1" dirty="0"/>
              <a:t>f</a:t>
            </a:r>
            <a:r>
              <a:rPr lang="en-US" sz="2200" dirty="0"/>
              <a:t> is the set of all images of points in </a:t>
            </a:r>
            <a:r>
              <a:rPr lang="en-US" sz="2200" b="1" dirty="0"/>
              <a:t>A</a:t>
            </a:r>
            <a:r>
              <a:rPr lang="en-US" sz="2200" dirty="0"/>
              <a:t> under </a:t>
            </a:r>
            <a:r>
              <a:rPr lang="en-US" sz="2200" i="1" dirty="0"/>
              <a:t>f</a:t>
            </a:r>
            <a:r>
              <a:rPr lang="en-US" sz="2200" dirty="0"/>
              <a:t>. We denote it by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b="1" i="1" dirty="0"/>
              <a:t>A</a:t>
            </a:r>
            <a:r>
              <a:rPr lang="en-US" sz="2200" dirty="0"/>
              <a:t>).</a:t>
            </a:r>
          </a:p>
          <a:p>
            <a:pPr lvl="1">
              <a:spcBef>
                <a:spcPts val="300"/>
              </a:spcBef>
            </a:pPr>
            <a:r>
              <a:rPr lang="en-US" sz="2200" dirty="0"/>
              <a:t>Two functions are </a:t>
            </a:r>
            <a:r>
              <a:rPr lang="en-US" sz="2200" i="1" dirty="0"/>
              <a:t>equal </a:t>
            </a:r>
            <a:r>
              <a:rPr lang="en-US" sz="2200" dirty="0"/>
              <a:t>when they have the same domain, the same codomain and map each element of the domain to the same element of the codomain.</a:t>
            </a:r>
          </a:p>
        </p:txBody>
      </p:sp>
      <p:pic>
        <p:nvPicPr>
          <p:cNvPr id="7" name="Picture 3" descr="Illustration of function F mapping set A to set B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5637" y="2286000"/>
            <a:ext cx="3893279" cy="13766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006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Special Integer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848600" cy="45720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/>
              <a:t>TABLE 1 </a:t>
            </a:r>
            <a:r>
              <a:rPr lang="en-US" sz="2400" dirty="0"/>
              <a:t>Some Useful Sequences.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655803"/>
              </p:ext>
            </p:extLst>
          </p:nvPr>
        </p:nvGraphicFramePr>
        <p:xfrm>
          <a:off x="914400" y="1981200"/>
          <a:ext cx="7848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047">
                  <a:extLst>
                    <a:ext uri="{9D8B030D-6E8A-4147-A177-3AD203B41FA5}">
                      <a16:colId xmlns:a16="http://schemas.microsoft.com/office/drawing/2014/main" val="1402278756"/>
                    </a:ext>
                  </a:extLst>
                </a:gridCol>
                <a:gridCol w="6463553">
                  <a:extLst>
                    <a:ext uri="{9D8B030D-6E8A-4147-A177-3AD203B41FA5}">
                      <a16:colId xmlns:a16="http://schemas.microsoft.com/office/drawing/2014/main" val="285891526"/>
                    </a:ext>
                  </a:extLst>
                </a:gridCol>
              </a:tblGrid>
              <a:tr h="444105">
                <a:tc>
                  <a:txBody>
                    <a:bodyPr/>
                    <a:lstStyle/>
                    <a:p>
                      <a:r>
                        <a:rPr lang="en-US" sz="22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 Term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10 Terms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576619"/>
                  </a:ext>
                </a:extLst>
              </a:tr>
              <a:tr h="405169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n</a:t>
                      </a:r>
                      <a:r>
                        <a:rPr lang="en-US" sz="2200" i="1" baseline="30000" dirty="0"/>
                        <a:t>2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n</a:t>
                      </a:r>
                      <a:r>
                        <a:rPr lang="en-US" sz="2200" i="1" baseline="30000" dirty="0"/>
                        <a:t>3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n</a:t>
                      </a:r>
                      <a:r>
                        <a:rPr lang="en-US" sz="2200" i="1" baseline="30000" dirty="0"/>
                        <a:t>4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 err="1"/>
                        <a:t>f</a:t>
                      </a:r>
                      <a:r>
                        <a:rPr lang="en-US" sz="2200" i="1" baseline="-25000" dirty="0" err="1"/>
                        <a:t>n</a:t>
                      </a:r>
                      <a:endParaRPr lang="en-US" sz="2200" i="1" baseline="-25000" dirty="0"/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2</a:t>
                      </a:r>
                      <a:r>
                        <a:rPr lang="en-US" sz="2200" i="1" baseline="30000" dirty="0"/>
                        <a:t>n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3</a:t>
                      </a:r>
                      <a:r>
                        <a:rPr lang="en-US" sz="2200" i="1" baseline="30000" dirty="0"/>
                        <a:t>n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n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sz="2200" i="1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2401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6561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2187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6561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19683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59049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5040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40320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362880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3628800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37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262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Conjecture a simple formula for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if the first </a:t>
            </a:r>
            <a:r>
              <a:rPr lang="en-US" dirty="0">
                <a:ea typeface="Cambria Math" pitchFamily="18" charset="0"/>
              </a:rPr>
              <a:t>10</a:t>
            </a:r>
            <a:r>
              <a:rPr lang="en-US" dirty="0"/>
              <a:t> terms of the sequence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dirty="0">
                <a:ea typeface="Cambria Math" pitchFamily="18" charset="0"/>
              </a:rPr>
              <a:t>1, 7, 25, 79, 241, 727, 2185, 6559, 19681, 59047.</a:t>
            </a:r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Note the ratio of each term to the previous approximates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. So now compare with the  sequence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baseline="30000" dirty="0"/>
              <a:t>n</a:t>
            </a:r>
            <a:r>
              <a:rPr lang="en-US" dirty="0"/>
              <a:t> . We notice that the </a:t>
            </a:r>
            <a:r>
              <a:rPr lang="en-US" i="1" dirty="0"/>
              <a:t>n</a:t>
            </a:r>
            <a:r>
              <a:rPr lang="en-US" dirty="0"/>
              <a:t>th term is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 less than the corresponding power of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dirty="0"/>
              <a:t>. So a good conjecture is that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itchFamily="18" charset="0"/>
              </a:rPr>
              <a:t>3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19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Integer sequences appear in a wide range of contexts. Later we will see the sequence of prime numbers (Chapter 4), the number of ways to order </a:t>
            </a:r>
            <a:r>
              <a:rPr lang="en-US" sz="2600" i="1" dirty="0"/>
              <a:t>n</a:t>
            </a:r>
            <a:r>
              <a:rPr lang="en-US" sz="2600" dirty="0"/>
              <a:t> discrete objects (Chapter 6), the number of moves needed to solve the Tower of Hanoi puzzle with </a:t>
            </a:r>
            <a:r>
              <a:rPr lang="en-US" sz="2600" i="1" dirty="0"/>
              <a:t>n</a:t>
            </a:r>
            <a:r>
              <a:rPr lang="en-US" sz="2600" dirty="0"/>
              <a:t> disks (Chapter 8), and the number of rabbits on an island after </a:t>
            </a:r>
            <a:r>
              <a:rPr lang="en-US" sz="2600" i="1" dirty="0"/>
              <a:t>n</a:t>
            </a:r>
            <a:r>
              <a:rPr lang="en-US" sz="2600" dirty="0"/>
              <a:t> months (Chapter 8).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Integer sequences are useful in many fields such as biology, engineering, chemistry and physics.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On-Line Encyclopedia of Integer Sequences (OESIS) contains over </a:t>
            </a:r>
            <a:r>
              <a:rPr lang="en-US" sz="2600" dirty="0">
                <a:ea typeface="Cambria Math" pitchFamily="18" charset="0"/>
              </a:rPr>
              <a:t>200,000</a:t>
            </a:r>
            <a:r>
              <a:rPr lang="en-US" sz="2600" dirty="0"/>
              <a:t> sequences. Began by Neil Stone in the </a:t>
            </a:r>
            <a:r>
              <a:rPr lang="en-US" sz="2600" dirty="0">
                <a:ea typeface="Cambria Math" pitchFamily="18" charset="0"/>
              </a:rPr>
              <a:t>1960</a:t>
            </a:r>
            <a:r>
              <a:rPr lang="en-US" sz="2600" dirty="0"/>
              <a:t>s (printed form). Now found at </a:t>
            </a:r>
            <a:r>
              <a:rPr lang="en-US" sz="2600" dirty="0">
                <a:solidFill>
                  <a:srgbClr val="5A5000"/>
                </a:solidFill>
                <a:ea typeface="Cambria Math"/>
                <a:hlinkClick r:id="rId2"/>
              </a:rPr>
              <a:t>http://oeis.org/Spuzzle.html</a:t>
            </a:r>
            <a:endParaRPr lang="en-US" sz="2600" dirty="0">
              <a:solidFill>
                <a:srgbClr val="5A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18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0352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/>
              <a:t>Here are three interesting sequences to try from the  OESIS site. To solve each puzzle, find a rule that determines the terms of the sequence.</a:t>
            </a:r>
          </a:p>
          <a:p>
            <a:pPr>
              <a:spcBef>
                <a:spcPts val="300"/>
              </a:spcBef>
            </a:pPr>
            <a:r>
              <a:rPr lang="en-US" sz="2000" dirty="0"/>
              <a:t>Guess the rules for forming for the following sequences: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 pitchFamily="18" charset="0"/>
              </a:rPr>
              <a:t>2, 3, 3, 5, 10, 13, 39, 43, 172, 177, ...</a:t>
            </a:r>
          </a:p>
          <a:p>
            <a:pPr lvl="2">
              <a:spcBef>
                <a:spcPts val="300"/>
              </a:spcBef>
            </a:pPr>
            <a:r>
              <a:rPr lang="en-US" sz="2000" dirty="0">
                <a:ea typeface="Cambria Math" pitchFamily="18" charset="0"/>
              </a:rPr>
              <a:t>Hint: Think of adding and multiplying by numbers to generate this sequence.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 pitchFamily="18" charset="0"/>
              </a:rPr>
              <a:t>0, 0, 0, 0, 4, 9, 5, 1, 1, 0, 55, ...</a:t>
            </a:r>
          </a:p>
          <a:p>
            <a:pPr lvl="2">
              <a:spcBef>
                <a:spcPts val="300"/>
              </a:spcBef>
            </a:pPr>
            <a:r>
              <a:rPr lang="en-US" sz="2000" dirty="0">
                <a:ea typeface="Cambria Math" pitchFamily="18" charset="0"/>
              </a:rPr>
              <a:t>Hint: Think of the English names for the numbers representing the position in the sequence and the Roman Numerals for the same number.</a:t>
            </a: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 pitchFamily="18" charset="0"/>
              </a:rPr>
              <a:t>2, 4, 6, 30, 32, 34, 36, 40, 42, 44, 46, ...</a:t>
            </a:r>
          </a:p>
          <a:p>
            <a:pPr lvl="2">
              <a:spcBef>
                <a:spcPts val="300"/>
              </a:spcBef>
            </a:pPr>
            <a:r>
              <a:rPr lang="en-US" sz="2000" dirty="0">
                <a:ea typeface="Cambria Math" pitchFamily="18" charset="0"/>
              </a:rPr>
              <a:t>Hint: Think of the English names for numbers, and whether or not they have the letter ‘e.’</a:t>
            </a: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dirty="0"/>
              <a:t>The answers and many more can be found at</a:t>
            </a:r>
            <a:r>
              <a:rPr lang="en-US" sz="2000" dirty="0">
                <a:ea typeface="Cambria Math"/>
              </a:rPr>
              <a:t> </a:t>
            </a:r>
            <a:r>
              <a:rPr lang="en-US" sz="2000" dirty="0">
                <a:ea typeface="Cambria Math"/>
                <a:hlinkClick r:id="rId2"/>
              </a:rPr>
              <a:t>http://oeis.org/Spuzzle.html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3301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>
              <a:xfrm>
                <a:off x="609600" y="1357313"/>
                <a:ext cx="6292850" cy="35956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terms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sequence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notation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nary>
                        <m:naryPr>
                          <m:chr m:val="∑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represents</m:t>
                      </m:r>
                    </m:oMath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+⋅⋅⋅+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57313"/>
                <a:ext cx="6292850" cy="35956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105400"/>
            <a:ext cx="8382000" cy="144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000" dirty="0"/>
              <a:t>The variable </a:t>
            </a:r>
            <a:r>
              <a:rPr lang="en-US" sz="3000" i="1" dirty="0"/>
              <a:t>j</a:t>
            </a:r>
            <a:r>
              <a:rPr lang="en-US" sz="3000" dirty="0"/>
              <a:t> is called the </a:t>
            </a:r>
            <a:r>
              <a:rPr lang="en-US" sz="3000" i="1" dirty="0"/>
              <a:t>index of summation</a:t>
            </a:r>
            <a:r>
              <a:rPr lang="en-US" sz="3000" dirty="0"/>
              <a:t>. It runs through all the integers starting with its </a:t>
            </a:r>
            <a:r>
              <a:rPr lang="en-US" sz="3000" i="1" dirty="0"/>
              <a:t>lower  limit  m</a:t>
            </a:r>
            <a:r>
              <a:rPr lang="en-US" sz="3000" dirty="0"/>
              <a:t> and ending with its </a:t>
            </a:r>
            <a:r>
              <a:rPr lang="en-US" sz="3000" i="1" dirty="0"/>
              <a:t>upper limit n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7387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  <a:endParaRPr lang="en-US" sz="15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271304"/>
              </p:ext>
            </p:extLst>
          </p:nvPr>
        </p:nvGraphicFramePr>
        <p:xfrm>
          <a:off x="685800" y="1524000"/>
          <a:ext cx="7005638" cy="479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2895480" imgH="1981080" progId="Equation.DSMT4">
                  <p:embed/>
                </p:oleObj>
              </mc:Choice>
              <mc:Fallback>
                <p:oleObj name="Equation" r:id="rId3" imgW="2895480" imgH="198108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524000"/>
                        <a:ext cx="7005638" cy="4793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608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Notation</a:t>
            </a: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>
              <a:xfrm>
                <a:off x="931862" y="1295400"/>
                <a:ext cx="7280275" cy="47244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Product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terms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sequence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notation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nary>
                        <m:naryPr>
                          <m:chr m:val="∏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represents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×⋅⋅⋅×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62" y="1295400"/>
                <a:ext cx="7280275" cy="472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28240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Series</a:t>
            </a:r>
            <a:r>
              <a:rPr lang="en-US" sz="1500" dirty="0"/>
              <a:t>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9275"/>
          </a:xfrm>
        </p:spPr>
        <p:txBody>
          <a:bodyPr/>
          <a:lstStyle/>
          <a:p>
            <a:r>
              <a:rPr lang="en-US" sz="3000" dirty="0"/>
              <a:t>Sums of terms of geometric progressions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85452"/>
              </p:ext>
            </p:extLst>
          </p:nvPr>
        </p:nvGraphicFramePr>
        <p:xfrm>
          <a:off x="2438400" y="1844675"/>
          <a:ext cx="3932237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1625400" imgH="685800" progId="Equation.DSMT4">
                  <p:embed/>
                </p:oleObj>
              </mc:Choice>
              <mc:Fallback>
                <p:oleObj name="Equation" r:id="rId3" imgW="1625400" imgH="685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1844675"/>
                        <a:ext cx="3932237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idx="13"/>
          </p:nvPr>
        </p:nvSpPr>
        <p:spPr>
          <a:xfrm>
            <a:off x="457200" y="3692525"/>
            <a:ext cx="1981200" cy="498475"/>
          </a:xfrm>
        </p:spPr>
        <p:txBody>
          <a:bodyPr/>
          <a:lstStyle/>
          <a:p>
            <a:r>
              <a:rPr lang="en-US" sz="3000" b="1" dirty="0"/>
              <a:t>Proof:</a:t>
            </a:r>
            <a:r>
              <a:rPr lang="en-US" sz="3000" dirty="0"/>
              <a:t> Let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72793"/>
              </p:ext>
            </p:extLst>
          </p:nvPr>
        </p:nvGraphicFramePr>
        <p:xfrm>
          <a:off x="2624137" y="3477941"/>
          <a:ext cx="17827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5" imgW="736560" imgH="444240" progId="Equation.DSMT4">
                  <p:embed/>
                </p:oleObj>
              </mc:Choice>
              <mc:Fallback>
                <p:oleObj name="Equation" r:id="rId5" imgW="736560" imgH="4442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4137" y="3477941"/>
                        <a:ext cx="1782763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38508"/>
              </p:ext>
            </p:extLst>
          </p:nvPr>
        </p:nvGraphicFramePr>
        <p:xfrm>
          <a:off x="2470150" y="4487767"/>
          <a:ext cx="20907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7" imgW="863280" imgH="444240" progId="Equation.DSMT4">
                  <p:embed/>
                </p:oleObj>
              </mc:Choice>
              <mc:Fallback>
                <p:oleObj name="Equation" r:id="rId7" imgW="863280" imgH="44424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0150" y="4487767"/>
                        <a:ext cx="2090738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51229"/>
              </p:ext>
            </p:extLst>
          </p:nvPr>
        </p:nvGraphicFramePr>
        <p:xfrm>
          <a:off x="3079750" y="5553075"/>
          <a:ext cx="15684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9" imgW="647640" imgH="444240" progId="Equation.DSMT4">
                  <p:embed/>
                </p:oleObj>
              </mc:Choice>
              <mc:Fallback>
                <p:oleObj name="Equation" r:id="rId9" imgW="647640" imgH="4442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750" y="5553075"/>
                        <a:ext cx="156845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8"/>
          <p:cNvSpPr>
            <a:spLocks noGrp="1"/>
          </p:cNvSpPr>
          <p:nvPr>
            <p:ph idx="14"/>
          </p:nvPr>
        </p:nvSpPr>
        <p:spPr>
          <a:xfrm>
            <a:off x="4876800" y="3733800"/>
            <a:ext cx="4038600" cy="2362200"/>
          </a:xfrm>
        </p:spPr>
        <p:txBody>
          <a:bodyPr/>
          <a:lstStyle/>
          <a:p>
            <a:r>
              <a:rPr lang="en-US" sz="3000" dirty="0"/>
              <a:t>To compute </a:t>
            </a:r>
            <a:r>
              <a:rPr lang="en-US" sz="3000" i="1" dirty="0"/>
              <a:t>S</a:t>
            </a:r>
            <a:r>
              <a:rPr lang="en-US" sz="3000" i="1" baseline="-25000" dirty="0"/>
              <a:t>n</a:t>
            </a:r>
            <a:r>
              <a:rPr lang="en-US" sz="3000" baseline="-25000" dirty="0"/>
              <a:t> </a:t>
            </a:r>
            <a:r>
              <a:rPr lang="en-US" sz="3000" dirty="0"/>
              <a:t>, first multiply both sides of the equality by r and then manipulate the resulting sum as follows:</a:t>
            </a:r>
          </a:p>
        </p:txBody>
      </p:sp>
    </p:spTree>
    <p:extLst>
      <p:ext uri="{BB962C8B-B14F-4D97-AF65-F5344CB8AC3E}">
        <p14:creationId xmlns:p14="http://schemas.microsoft.com/office/powerpoint/2010/main" val="262426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Series</a:t>
            </a:r>
            <a:r>
              <a:rPr lang="en-US" sz="1500" dirty="0"/>
              <a:t> 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264433"/>
              </p:ext>
            </p:extLst>
          </p:nvPr>
        </p:nvGraphicFramePr>
        <p:xfrm>
          <a:off x="1044048" y="1300439"/>
          <a:ext cx="1165752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647640" imgH="444240" progId="Equation.DSMT4">
                  <p:embed/>
                </p:oleObj>
              </mc:Choice>
              <mc:Fallback>
                <p:oleObj name="Equation" r:id="rId3" imgW="647640" imgH="444240" progId="Equation.DSMT4">
                  <p:embed/>
                  <p:pic>
                    <p:nvPicPr>
                      <p:cNvPr id="13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048" y="1300439"/>
                        <a:ext cx="1165752" cy="799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3048000" y="1478280"/>
            <a:ext cx="2743200" cy="426720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</a:rPr>
              <a:t>From previous slide.</a:t>
            </a: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912952"/>
              </p:ext>
            </p:extLst>
          </p:nvPr>
        </p:nvGraphicFramePr>
        <p:xfrm>
          <a:off x="1044048" y="2161707"/>
          <a:ext cx="1005696" cy="77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5" imgW="558720" imgH="431640" progId="Equation.DSMT4">
                  <p:embed/>
                </p:oleObj>
              </mc:Choice>
              <mc:Fallback>
                <p:oleObj name="Equation" r:id="rId5" imgW="558720" imgH="431640" progId="Equation.DSMT4">
                  <p:embed/>
                  <p:pic>
                    <p:nvPicPr>
                      <p:cNvPr id="1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4048" y="2161707"/>
                        <a:ext cx="1005696" cy="776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5"/>
          <p:cNvSpPr>
            <a:spLocks noGrp="1"/>
          </p:cNvSpPr>
          <p:nvPr>
            <p:ph idx="13"/>
          </p:nvPr>
        </p:nvSpPr>
        <p:spPr>
          <a:xfrm>
            <a:off x="3048000" y="2286000"/>
            <a:ext cx="5410200" cy="420513"/>
          </a:xfrm>
        </p:spPr>
        <p:txBody>
          <a:bodyPr/>
          <a:lstStyle/>
          <a:p>
            <a:r>
              <a:rPr lang="en-US" sz="2200" dirty="0"/>
              <a:t>Shifting the index of summation with </a:t>
            </a:r>
            <a:r>
              <a:rPr lang="en-US" sz="2200" i="1" dirty="0"/>
              <a:t>k</a:t>
            </a:r>
            <a:r>
              <a:rPr lang="en-US" sz="2200" dirty="0"/>
              <a:t> = </a:t>
            </a:r>
            <a:r>
              <a:rPr lang="en-US" sz="2200" i="1" dirty="0"/>
              <a:t>j</a:t>
            </a:r>
            <a:r>
              <a:rPr lang="en-US" sz="2200" dirty="0"/>
              <a:t> +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.</a:t>
            </a: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820709"/>
              </p:ext>
            </p:extLst>
          </p:nvPr>
        </p:nvGraphicFramePr>
        <p:xfrm>
          <a:off x="1044048" y="3000295"/>
          <a:ext cx="2651616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7" imgW="1473120" imgH="457200" progId="Equation.DSMT4">
                  <p:embed/>
                </p:oleObj>
              </mc:Choice>
              <mc:Fallback>
                <p:oleObj name="Equation" r:id="rId7" imgW="1473120" imgH="457200" progId="Equation.DSMT4">
                  <p:embed/>
                  <p:pic>
                    <p:nvPicPr>
                      <p:cNvPr id="19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4048" y="3000295"/>
                        <a:ext cx="2651616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7"/>
          <p:cNvSpPr>
            <a:spLocks noGrp="1"/>
          </p:cNvSpPr>
          <p:nvPr>
            <p:ph idx="14"/>
          </p:nvPr>
        </p:nvSpPr>
        <p:spPr>
          <a:xfrm>
            <a:off x="4114800" y="2971800"/>
            <a:ext cx="3505200" cy="755758"/>
          </a:xfrm>
        </p:spPr>
        <p:txBody>
          <a:bodyPr/>
          <a:lstStyle/>
          <a:p>
            <a:r>
              <a:rPr lang="en-US" sz="2200" dirty="0"/>
              <a:t>Removing </a:t>
            </a:r>
            <a:r>
              <a:rPr lang="en-US" sz="2200" i="1" dirty="0"/>
              <a:t>k</a:t>
            </a:r>
            <a:r>
              <a:rPr lang="en-US" sz="2200" dirty="0"/>
              <a:t> = </a:t>
            </a:r>
            <a:r>
              <a:rPr lang="en-US" sz="2200" i="1" dirty="0"/>
              <a:t>n</a:t>
            </a:r>
            <a:r>
              <a:rPr lang="en-US" sz="2200" dirty="0"/>
              <a:t> + </a:t>
            </a:r>
            <a:r>
              <a:rPr lang="en-US" sz="2200" dirty="0">
                <a:ea typeface="Cambria Math" pitchFamily="18" charset="0"/>
              </a:rPr>
              <a:t>1</a:t>
            </a:r>
            <a:r>
              <a:rPr lang="en-US" sz="2200" dirty="0"/>
              <a:t> term and</a:t>
            </a:r>
            <a:br>
              <a:rPr lang="en-US" sz="2200" dirty="0"/>
            </a:br>
            <a:r>
              <a:rPr lang="en-US" sz="2200" dirty="0"/>
              <a:t>adding </a:t>
            </a:r>
            <a:r>
              <a:rPr lang="en-US" sz="2200" i="1" dirty="0"/>
              <a:t>k</a:t>
            </a:r>
            <a:r>
              <a:rPr lang="en-US" sz="2200" dirty="0"/>
              <a:t> = </a:t>
            </a:r>
            <a:r>
              <a:rPr lang="en-US" sz="2200" dirty="0">
                <a:ea typeface="Cambria Math" pitchFamily="18" charset="0"/>
              </a:rPr>
              <a:t>0</a:t>
            </a:r>
            <a:r>
              <a:rPr lang="en-US" sz="2200" dirty="0"/>
              <a:t> term.</a:t>
            </a:r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266322"/>
              </p:ext>
            </p:extLst>
          </p:nvPr>
        </p:nvGraphicFramePr>
        <p:xfrm>
          <a:off x="1044048" y="3886200"/>
          <a:ext cx="1942704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9" imgW="1079280" imgH="279360" progId="Equation.DSMT4">
                  <p:embed/>
                </p:oleObj>
              </mc:Choice>
              <mc:Fallback>
                <p:oleObj name="Equation" r:id="rId9" imgW="1079280" imgH="279360" progId="Equation.DSMT4">
                  <p:embed/>
                  <p:pic>
                    <p:nvPicPr>
                      <p:cNvPr id="20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4048" y="3886200"/>
                        <a:ext cx="1942704" cy="50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9"/>
          <p:cNvSpPr>
            <a:spLocks noGrp="1"/>
          </p:cNvSpPr>
          <p:nvPr>
            <p:ph idx="15"/>
          </p:nvPr>
        </p:nvSpPr>
        <p:spPr>
          <a:xfrm>
            <a:off x="4114800" y="3947124"/>
            <a:ext cx="4495800" cy="381000"/>
          </a:xfrm>
        </p:spPr>
        <p:txBody>
          <a:bodyPr/>
          <a:lstStyle/>
          <a:p>
            <a:r>
              <a:rPr lang="en-US" sz="2200" dirty="0"/>
              <a:t>Substituting </a:t>
            </a:r>
            <a:r>
              <a:rPr lang="en-US" sz="2200" i="1" dirty="0"/>
              <a:t>S</a:t>
            </a:r>
            <a:r>
              <a:rPr lang="en-US" sz="2200" dirty="0"/>
              <a:t> for summation formula</a:t>
            </a:r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485418"/>
              </p:ext>
            </p:extLst>
          </p:nvPr>
        </p:nvGraphicFramePr>
        <p:xfrm>
          <a:off x="533400" y="4449763"/>
          <a:ext cx="3200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11" imgW="1777680" imgH="279360" progId="Equation.DSMT4">
                  <p:embed/>
                </p:oleObj>
              </mc:Choice>
              <mc:Fallback>
                <p:oleObj name="Equation" r:id="rId11" imgW="1777680" imgH="279360" progId="Equation.DSMT4">
                  <p:embed/>
                  <p:pic>
                    <p:nvPicPr>
                      <p:cNvPr id="21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0" y="4449763"/>
                        <a:ext cx="320040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851915"/>
              </p:ext>
            </p:extLst>
          </p:nvPr>
        </p:nvGraphicFramePr>
        <p:xfrm>
          <a:off x="1044048" y="5013859"/>
          <a:ext cx="1577232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13" imgW="876240" imgH="419040" progId="Equation.DSMT4">
                  <p:embed/>
                </p:oleObj>
              </mc:Choice>
              <mc:Fallback>
                <p:oleObj name="Equation" r:id="rId13" imgW="876240" imgH="419040" progId="Equation.DSMT4">
                  <p:embed/>
                  <p:pic>
                    <p:nvPicPr>
                      <p:cNvPr id="22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4048" y="5013859"/>
                        <a:ext cx="1577232" cy="75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12"/>
          <p:cNvSpPr>
            <a:spLocks noGrp="1"/>
          </p:cNvSpPr>
          <p:nvPr>
            <p:ph idx="16"/>
          </p:nvPr>
        </p:nvSpPr>
        <p:spPr>
          <a:xfrm>
            <a:off x="4800600" y="5278498"/>
            <a:ext cx="914400" cy="426720"/>
          </a:xfrm>
        </p:spPr>
        <p:txBody>
          <a:bodyPr/>
          <a:lstStyle/>
          <a:p>
            <a:r>
              <a:rPr lang="en-US" sz="2200" dirty="0"/>
              <a:t>if r </a:t>
            </a:r>
            <a:r>
              <a:rPr lang="en-US" sz="2200" dirty="0">
                <a:ea typeface="Cambria Math"/>
              </a:rPr>
              <a:t>≠1</a:t>
            </a:r>
            <a:endParaRPr lang="en-US" sz="2200" dirty="0"/>
          </a:p>
        </p:txBody>
      </p:sp>
      <p:graphicFrame>
        <p:nvGraphicFramePr>
          <p:cNvPr id="2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509084"/>
              </p:ext>
            </p:extLst>
          </p:nvPr>
        </p:nvGraphicFramePr>
        <p:xfrm>
          <a:off x="1044048" y="5829768"/>
          <a:ext cx="3223152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5" imgW="1790640" imgH="444240" progId="Equation.DSMT4">
                  <p:embed/>
                </p:oleObj>
              </mc:Choice>
              <mc:Fallback>
                <p:oleObj name="Equation" r:id="rId15" imgW="1790640" imgH="444240" progId="Equation.DSMT4">
                  <p:embed/>
                  <p:pic>
                    <p:nvPicPr>
                      <p:cNvPr id="23" name="Object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4048" y="5829768"/>
                        <a:ext cx="3223152" cy="799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14"/>
          <p:cNvSpPr>
            <a:spLocks noGrp="1"/>
          </p:cNvSpPr>
          <p:nvPr>
            <p:ph idx="17"/>
          </p:nvPr>
        </p:nvSpPr>
        <p:spPr>
          <a:xfrm>
            <a:off x="4800600" y="6000984"/>
            <a:ext cx="1066800" cy="457200"/>
          </a:xfrm>
        </p:spPr>
        <p:txBody>
          <a:bodyPr/>
          <a:lstStyle/>
          <a:p>
            <a:r>
              <a:rPr lang="en-US" sz="2200" dirty="0"/>
              <a:t>if r</a:t>
            </a:r>
            <a:r>
              <a:rPr lang="en-US" sz="2200" dirty="0">
                <a:ea typeface="Cambria Math"/>
              </a:rPr>
              <a:t> =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52395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Summation Formulae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2254" y="1295400"/>
            <a:ext cx="4754880" cy="45720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r>
              <a:rPr lang="en-US" sz="2000" b="1" dirty="0"/>
              <a:t>TABLE 2 </a:t>
            </a:r>
            <a:r>
              <a:rPr lang="en-US" sz="2000" dirty="0"/>
              <a:t>Some Useful Summation Formulae.</a:t>
            </a: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16912"/>
              </p:ext>
            </p:extLst>
          </p:nvPr>
        </p:nvGraphicFramePr>
        <p:xfrm>
          <a:off x="682254" y="1752600"/>
          <a:ext cx="4754880" cy="466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725489792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3575191945"/>
                    </a:ext>
                  </a:extLst>
                </a:gridCol>
              </a:tblGrid>
              <a:tr h="35200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Sum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Closed From</a:t>
                      </a: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38586"/>
                  </a:ext>
                </a:extLst>
              </a:tr>
              <a:tr h="429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469861"/>
                  </a:ext>
                </a:extLst>
              </a:tr>
            </a:tbl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98949"/>
              </p:ext>
            </p:extLst>
          </p:nvPr>
        </p:nvGraphicFramePr>
        <p:xfrm>
          <a:off x="883922" y="2209800"/>
          <a:ext cx="131436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876240" imgH="431640" progId="Equation.DSMT4">
                  <p:embed/>
                </p:oleObj>
              </mc:Choice>
              <mc:Fallback>
                <p:oleObj name="Equation" r:id="rId3" imgW="876240" imgH="431640" progId="Equation.DSMT4">
                  <p:embed/>
                  <p:pic>
                    <p:nvPicPr>
                      <p:cNvPr id="3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3922" y="2209800"/>
                        <a:ext cx="131436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176838"/>
              </p:ext>
            </p:extLst>
          </p:nvPr>
        </p:nvGraphicFramePr>
        <p:xfrm>
          <a:off x="3482664" y="2209800"/>
          <a:ext cx="142830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5" imgW="952200" imgH="419040" progId="Equation.DSMT4">
                  <p:embed/>
                </p:oleObj>
              </mc:Choice>
              <mc:Fallback>
                <p:oleObj name="Equation" r:id="rId5" imgW="952200" imgH="419040" progId="Equation.DSMT4">
                  <p:embed/>
                  <p:pic>
                    <p:nvPicPr>
                      <p:cNvPr id="3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2664" y="2209800"/>
                        <a:ext cx="142830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78462"/>
              </p:ext>
            </p:extLst>
          </p:nvPr>
        </p:nvGraphicFramePr>
        <p:xfrm>
          <a:off x="883922" y="2900136"/>
          <a:ext cx="4568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7" imgW="304560" imgH="431640" progId="Equation.DSMT4">
                  <p:embed/>
                </p:oleObj>
              </mc:Choice>
              <mc:Fallback>
                <p:oleObj name="Equation" r:id="rId7" imgW="304560" imgH="431640" progId="Equation.DSMT4">
                  <p:embed/>
                  <p:pic>
                    <p:nvPicPr>
                      <p:cNvPr id="3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3922" y="2900136"/>
                        <a:ext cx="4568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872221"/>
              </p:ext>
            </p:extLst>
          </p:nvPr>
        </p:nvGraphicFramePr>
        <p:xfrm>
          <a:off x="3482664" y="2895600"/>
          <a:ext cx="81864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9" imgW="545760" imgH="419040" progId="Equation.DSMT4">
                  <p:embed/>
                </p:oleObj>
              </mc:Choice>
              <mc:Fallback>
                <p:oleObj name="Equation" r:id="rId9" imgW="545760" imgH="419040" progId="Equation.DSMT4">
                  <p:embed/>
                  <p:pic>
                    <p:nvPicPr>
                      <p:cNvPr id="10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2664" y="2895600"/>
                        <a:ext cx="81864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83240"/>
              </p:ext>
            </p:extLst>
          </p:nvPr>
        </p:nvGraphicFramePr>
        <p:xfrm>
          <a:off x="883922" y="3590472"/>
          <a:ext cx="5713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11" imgW="380880" imgH="431640" progId="Equation.DSMT4">
                  <p:embed/>
                </p:oleObj>
              </mc:Choice>
              <mc:Fallback>
                <p:oleObj name="Equation" r:id="rId11" imgW="380880" imgH="431640" progId="Equation.DSMT4">
                  <p:embed/>
                  <p:pic>
                    <p:nvPicPr>
                      <p:cNvPr id="14" name="Object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3922" y="3590472"/>
                        <a:ext cx="57132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874032"/>
              </p:ext>
            </p:extLst>
          </p:nvPr>
        </p:nvGraphicFramePr>
        <p:xfrm>
          <a:off x="3482664" y="3581400"/>
          <a:ext cx="154278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3" imgW="1028520" imgH="419040" progId="Equation.DSMT4">
                  <p:embed/>
                </p:oleObj>
              </mc:Choice>
              <mc:Fallback>
                <p:oleObj name="Equation" r:id="rId13" imgW="1028520" imgH="419040" progId="Equation.DSMT4">
                  <p:embed/>
                  <p:pic>
                    <p:nvPicPr>
                      <p:cNvPr id="19" name="Object 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82664" y="3581400"/>
                        <a:ext cx="154278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299007"/>
              </p:ext>
            </p:extLst>
          </p:nvPr>
        </p:nvGraphicFramePr>
        <p:xfrm>
          <a:off x="883922" y="4280808"/>
          <a:ext cx="5524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5" imgW="368280" imgH="431640" progId="Equation.DSMT4">
                  <p:embed/>
                </p:oleObj>
              </mc:Choice>
              <mc:Fallback>
                <p:oleObj name="Equation" r:id="rId15" imgW="368280" imgH="431640" progId="Equation.DSMT4">
                  <p:embed/>
                  <p:pic>
                    <p:nvPicPr>
                      <p:cNvPr id="15" name="Object 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83922" y="4280808"/>
                        <a:ext cx="55242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928688"/>
              </p:ext>
            </p:extLst>
          </p:nvPr>
        </p:nvGraphicFramePr>
        <p:xfrm>
          <a:off x="3482664" y="4267200"/>
          <a:ext cx="10092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7" imgW="672840" imgH="457200" progId="Equation.DSMT4">
                  <p:embed/>
                </p:oleObj>
              </mc:Choice>
              <mc:Fallback>
                <p:oleObj name="Equation" r:id="rId17" imgW="672840" imgH="457200" progId="Equation.DSMT4">
                  <p:embed/>
                  <p:pic>
                    <p:nvPicPr>
                      <p:cNvPr id="20" name="Object 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82664" y="4267200"/>
                        <a:ext cx="100926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204771"/>
              </p:ext>
            </p:extLst>
          </p:nvPr>
        </p:nvGraphicFramePr>
        <p:xfrm>
          <a:off x="883922" y="4953000"/>
          <a:ext cx="12571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9" imgW="838080" imgH="431640" progId="Equation.DSMT4">
                  <p:embed/>
                </p:oleObj>
              </mc:Choice>
              <mc:Fallback>
                <p:oleObj name="Equation" r:id="rId19" imgW="838080" imgH="431640" progId="Equation.DSMT4">
                  <p:embed/>
                  <p:pic>
                    <p:nvPicPr>
                      <p:cNvPr id="16" name="Object 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83922" y="4953000"/>
                        <a:ext cx="125712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845102"/>
              </p:ext>
            </p:extLst>
          </p:nvPr>
        </p:nvGraphicFramePr>
        <p:xfrm>
          <a:off x="3482664" y="5003544"/>
          <a:ext cx="49518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21" imgW="330120" imgH="393480" progId="Equation.DSMT4">
                  <p:embed/>
                </p:oleObj>
              </mc:Choice>
              <mc:Fallback>
                <p:oleObj name="Equation" r:id="rId21" imgW="330120" imgH="393480" progId="Equation.DSMT4">
                  <p:embed/>
                  <p:pic>
                    <p:nvPicPr>
                      <p:cNvPr id="21" name="Object 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82664" y="5003544"/>
                        <a:ext cx="49518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198265"/>
              </p:ext>
            </p:extLst>
          </p:nvPr>
        </p:nvGraphicFramePr>
        <p:xfrm>
          <a:off x="883922" y="5638800"/>
          <a:ext cx="14666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23" imgW="977760" imgH="431640" progId="Equation.DSMT4">
                  <p:embed/>
                </p:oleObj>
              </mc:Choice>
              <mc:Fallback>
                <p:oleObj name="Equation" r:id="rId23" imgW="977760" imgH="431640" progId="Equation.DSMT4">
                  <p:embed/>
                  <p:pic>
                    <p:nvPicPr>
                      <p:cNvPr id="17" name="Object 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3922" y="5638800"/>
                        <a:ext cx="14666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525667"/>
              </p:ext>
            </p:extLst>
          </p:nvPr>
        </p:nvGraphicFramePr>
        <p:xfrm>
          <a:off x="3482664" y="5638800"/>
          <a:ext cx="761940" cy="70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25" imgW="507960" imgH="469800" progId="Equation.DSMT4">
                  <p:embed/>
                </p:oleObj>
              </mc:Choice>
              <mc:Fallback>
                <p:oleObj name="Equation" r:id="rId25" imgW="507960" imgH="469800" progId="Equation.DSMT4">
                  <p:embed/>
                  <p:pic>
                    <p:nvPicPr>
                      <p:cNvPr id="22" name="Object 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82664" y="5638800"/>
                        <a:ext cx="761940" cy="70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6"/>
          <p:cNvSpPr>
            <a:spLocks noGrp="1"/>
          </p:cNvSpPr>
          <p:nvPr>
            <p:ph idx="13"/>
          </p:nvPr>
        </p:nvSpPr>
        <p:spPr>
          <a:xfrm>
            <a:off x="6340634" y="1661158"/>
            <a:ext cx="2667000" cy="838201"/>
          </a:xfrm>
        </p:spPr>
        <p:txBody>
          <a:bodyPr/>
          <a:lstStyle/>
          <a:p>
            <a:r>
              <a:rPr lang="en-US" sz="2400" dirty="0"/>
              <a:t>Geometric Series: We just proved this.</a:t>
            </a:r>
          </a:p>
        </p:txBody>
      </p:sp>
      <p:cxnSp>
        <p:nvCxnSpPr>
          <p:cNvPr id="25" name="Straight Arrow Connector 17"/>
          <p:cNvCxnSpPr>
            <a:stCxn id="7" idx="1"/>
          </p:cNvCxnSpPr>
          <p:nvPr/>
        </p:nvCxnSpPr>
        <p:spPr>
          <a:xfrm flipH="1">
            <a:off x="5437134" y="2080259"/>
            <a:ext cx="903500" cy="304799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8"/>
          <p:cNvSpPr>
            <a:spLocks noGrp="1"/>
          </p:cNvSpPr>
          <p:nvPr>
            <p:ph idx="14"/>
          </p:nvPr>
        </p:nvSpPr>
        <p:spPr>
          <a:xfrm>
            <a:off x="6340634" y="2971797"/>
            <a:ext cx="1952989" cy="1562340"/>
          </a:xfrm>
        </p:spPr>
        <p:txBody>
          <a:bodyPr/>
          <a:lstStyle/>
          <a:p>
            <a:r>
              <a:rPr lang="en-US" sz="2400" dirty="0"/>
              <a:t>Later we will prove some of these by induction.</a:t>
            </a:r>
          </a:p>
        </p:txBody>
      </p:sp>
      <p:cxnSp>
        <p:nvCxnSpPr>
          <p:cNvPr id="27" name="Straight Arrow Connector 19"/>
          <p:cNvCxnSpPr/>
          <p:nvPr/>
        </p:nvCxnSpPr>
        <p:spPr>
          <a:xfrm flipH="1" flipV="1">
            <a:off x="5440806" y="3108958"/>
            <a:ext cx="899828" cy="114908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0"/>
          <p:cNvCxnSpPr/>
          <p:nvPr/>
        </p:nvCxnSpPr>
        <p:spPr>
          <a:xfrm flipH="1">
            <a:off x="5437134" y="3614948"/>
            <a:ext cx="903500" cy="264053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1"/>
          <p:cNvCxnSpPr/>
          <p:nvPr/>
        </p:nvCxnSpPr>
        <p:spPr>
          <a:xfrm flipH="1">
            <a:off x="5437134" y="4336201"/>
            <a:ext cx="903500" cy="304799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2"/>
          <p:cNvSpPr>
            <a:spLocks noGrp="1"/>
          </p:cNvSpPr>
          <p:nvPr>
            <p:ph idx="15"/>
          </p:nvPr>
        </p:nvSpPr>
        <p:spPr>
          <a:xfrm>
            <a:off x="6340634" y="5298654"/>
            <a:ext cx="2438398" cy="838200"/>
          </a:xfrm>
        </p:spPr>
        <p:txBody>
          <a:bodyPr/>
          <a:lstStyle/>
          <a:p>
            <a:r>
              <a:rPr lang="en-US" sz="2400" dirty="0"/>
              <a:t>Proof in text </a:t>
            </a:r>
            <a:br>
              <a:rPr lang="en-US" sz="2400" dirty="0"/>
            </a:br>
            <a:r>
              <a:rPr lang="en-US" sz="2400" dirty="0"/>
              <a:t>(requires calculus)</a:t>
            </a:r>
          </a:p>
        </p:txBody>
      </p:sp>
      <p:cxnSp>
        <p:nvCxnSpPr>
          <p:cNvPr id="32" name="Straight Arrow Connector 23"/>
          <p:cNvCxnSpPr/>
          <p:nvPr/>
        </p:nvCxnSpPr>
        <p:spPr>
          <a:xfrm flipH="1" flipV="1">
            <a:off x="5427953" y="5451053"/>
            <a:ext cx="912681" cy="35347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4"/>
          <p:cNvCxnSpPr/>
          <p:nvPr/>
        </p:nvCxnSpPr>
        <p:spPr>
          <a:xfrm flipH="1">
            <a:off x="5437135" y="5991150"/>
            <a:ext cx="903499" cy="38873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39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Functions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may be specified in different ways:</a:t>
            </a:r>
          </a:p>
          <a:p>
            <a:pPr lvl="1"/>
            <a:r>
              <a:rPr lang="en-US" dirty="0"/>
              <a:t>An explicit statement of the assignment. </a:t>
            </a:r>
            <a:r>
              <a:rPr lang="en-US" sz="2800" dirty="0"/>
              <a:t>Students and grades example.</a:t>
            </a:r>
          </a:p>
          <a:p>
            <a:pPr lvl="1"/>
            <a:r>
              <a:rPr lang="en-US" dirty="0"/>
              <a:t>A formula.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7934199"/>
              </p:ext>
            </p:extLst>
          </p:nvPr>
        </p:nvGraphicFramePr>
        <p:xfrm>
          <a:off x="990600" y="3856704"/>
          <a:ext cx="1981200" cy="63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787320" imgH="253800" progId="Equation.DSMT4">
                  <p:embed/>
                </p:oleObj>
              </mc:Choice>
              <mc:Fallback>
                <p:oleObj name="Equation" r:id="rId3" imgW="787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856704"/>
                        <a:ext cx="1981200" cy="639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4648200"/>
            <a:ext cx="8229600" cy="1828800"/>
          </a:xfrm>
        </p:spPr>
        <p:txBody>
          <a:bodyPr/>
          <a:lstStyle/>
          <a:p>
            <a:pPr lvl="1"/>
            <a:r>
              <a:rPr lang="en-US" dirty="0"/>
              <a:t>A computer program.</a:t>
            </a:r>
          </a:p>
          <a:p>
            <a:pPr lvl="2"/>
            <a:r>
              <a:rPr lang="en-US" dirty="0"/>
              <a:t>A Java program that when given an integer </a:t>
            </a:r>
            <a:r>
              <a:rPr lang="en-US" i="1" dirty="0"/>
              <a:t>n</a:t>
            </a:r>
            <a:r>
              <a:rPr lang="en-US" dirty="0"/>
              <a:t>, produces the </a:t>
            </a:r>
            <a:r>
              <a:rPr lang="en-US" i="1" dirty="0"/>
              <a:t>n</a:t>
            </a:r>
            <a:r>
              <a:rPr lang="en-US" dirty="0"/>
              <a:t>th Fibonacci Number (covered in the next section and also in Chapter </a:t>
            </a:r>
            <a:r>
              <a:rPr lang="en-US" dirty="0">
                <a:ea typeface="Cambria Math" pitchFamily="18" charset="0"/>
              </a:rPr>
              <a:t>5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63892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D1467-4459-4804-BC22-7494159B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CF124-71C5-4626-BCA2-76258DC1B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362200"/>
          </a:xfrm>
        </p:spPr>
        <p:txBody>
          <a:bodyPr/>
          <a:lstStyle/>
          <a:p>
            <a:pPr eaLnBrk="1" hangingPunct="1"/>
            <a:r>
              <a:rPr lang="en-US" altLang="zh-CN" dirty="0"/>
              <a:t>§2.3   8, 20, 24, 33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pPr eaLnBrk="1" hangingPunct="1"/>
            <a:r>
              <a:rPr lang="en-US" altLang="zh-CN" dirty="0"/>
              <a:t>§2.4   16, 26, 30, 34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Due date </a:t>
            </a:r>
            <a:r>
              <a:rPr lang="en-US" altLang="zh-CN"/>
              <a:t>: 2024.03.26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766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371600" cy="624840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(a) = ?</a:t>
            </a:r>
          </a:p>
        </p:txBody>
      </p:sp>
      <p:sp>
        <p:nvSpPr>
          <p:cNvPr id="36" name="Content Placeholder 3"/>
          <p:cNvSpPr>
            <a:spLocks noGrp="1"/>
          </p:cNvSpPr>
          <p:nvPr>
            <p:ph idx="13"/>
          </p:nvPr>
        </p:nvSpPr>
        <p:spPr>
          <a:xfrm>
            <a:off x="2237934" y="1295400"/>
            <a:ext cx="505266" cy="624840"/>
          </a:xfrm>
        </p:spPr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35" name="Content Placeholder 4"/>
          <p:cNvSpPr>
            <a:spLocks noGrp="1"/>
          </p:cNvSpPr>
          <p:nvPr>
            <p:ph idx="14"/>
          </p:nvPr>
        </p:nvSpPr>
        <p:spPr>
          <a:xfrm>
            <a:off x="457200" y="2057400"/>
            <a:ext cx="3276600" cy="624840"/>
          </a:xfrm>
        </p:spPr>
        <p:txBody>
          <a:bodyPr/>
          <a:lstStyle/>
          <a:p>
            <a:r>
              <a:rPr lang="en-US" dirty="0"/>
              <a:t>The image of d is ?</a:t>
            </a:r>
          </a:p>
        </p:txBody>
      </p:sp>
      <p:sp>
        <p:nvSpPr>
          <p:cNvPr id="19" name="Content Placeholder 5"/>
          <p:cNvSpPr>
            <a:spLocks noGrp="1"/>
          </p:cNvSpPr>
          <p:nvPr>
            <p:ph idx="15"/>
          </p:nvPr>
        </p:nvSpPr>
        <p:spPr>
          <a:xfrm>
            <a:off x="4663440" y="2057400"/>
            <a:ext cx="505266" cy="624840"/>
          </a:xfrm>
        </p:spPr>
        <p:txBody>
          <a:bodyPr/>
          <a:lstStyle/>
          <a:p>
            <a:r>
              <a:rPr lang="en-US" dirty="0"/>
              <a:t>z</a:t>
            </a:r>
          </a:p>
        </p:txBody>
      </p:sp>
      <p:sp>
        <p:nvSpPr>
          <p:cNvPr id="20" name="Content Placeholder 6"/>
          <p:cNvSpPr>
            <a:spLocks noGrp="1"/>
          </p:cNvSpPr>
          <p:nvPr>
            <p:ph idx="16"/>
          </p:nvPr>
        </p:nvSpPr>
        <p:spPr>
          <a:xfrm>
            <a:off x="457200" y="2819400"/>
            <a:ext cx="3429000" cy="624840"/>
          </a:xfrm>
        </p:spPr>
        <p:txBody>
          <a:bodyPr/>
          <a:lstStyle/>
          <a:p>
            <a:r>
              <a:rPr lang="en-US" dirty="0"/>
              <a:t>The domain of f is ?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idx="17"/>
          </p:nvPr>
        </p:nvSpPr>
        <p:spPr>
          <a:xfrm>
            <a:off x="4663440" y="2819400"/>
            <a:ext cx="505266" cy="624840"/>
          </a:xfrm>
        </p:spPr>
        <p:txBody>
          <a:bodyPr/>
          <a:lstStyle/>
          <a:p>
            <a:r>
              <a:rPr lang="en-US" i="1" dirty="0"/>
              <a:t>A</a:t>
            </a:r>
          </a:p>
        </p:txBody>
      </p:sp>
      <p:sp>
        <p:nvSpPr>
          <p:cNvPr id="23" name="Content Placeholder 8"/>
          <p:cNvSpPr>
            <a:spLocks noGrp="1"/>
          </p:cNvSpPr>
          <p:nvPr>
            <p:ph idx="20"/>
          </p:nvPr>
        </p:nvSpPr>
        <p:spPr>
          <a:xfrm>
            <a:off x="457200" y="3581400"/>
            <a:ext cx="3810000" cy="624840"/>
          </a:xfrm>
        </p:spPr>
        <p:txBody>
          <a:bodyPr/>
          <a:lstStyle/>
          <a:p>
            <a:r>
              <a:rPr lang="en-US" dirty="0"/>
              <a:t>The codomain of f is ?</a:t>
            </a:r>
          </a:p>
        </p:txBody>
      </p:sp>
      <p:sp>
        <p:nvSpPr>
          <p:cNvPr id="24" name="Content Placeholder 9"/>
          <p:cNvSpPr>
            <a:spLocks noGrp="1"/>
          </p:cNvSpPr>
          <p:nvPr>
            <p:ph idx="21"/>
          </p:nvPr>
        </p:nvSpPr>
        <p:spPr>
          <a:xfrm>
            <a:off x="4663440" y="3581400"/>
            <a:ext cx="505266" cy="624840"/>
          </a:xfrm>
        </p:spPr>
        <p:txBody>
          <a:bodyPr/>
          <a:lstStyle/>
          <a:p>
            <a:r>
              <a:rPr lang="en-US" i="1" dirty="0"/>
              <a:t>B</a:t>
            </a:r>
          </a:p>
        </p:txBody>
      </p:sp>
      <p:sp>
        <p:nvSpPr>
          <p:cNvPr id="25" name="Content Placeholder 10"/>
          <p:cNvSpPr>
            <a:spLocks noGrp="1"/>
          </p:cNvSpPr>
          <p:nvPr>
            <p:ph idx="22"/>
          </p:nvPr>
        </p:nvSpPr>
        <p:spPr>
          <a:xfrm>
            <a:off x="457200" y="4343400"/>
            <a:ext cx="3810000" cy="624840"/>
          </a:xfrm>
        </p:spPr>
        <p:txBody>
          <a:bodyPr/>
          <a:lstStyle/>
          <a:p>
            <a:r>
              <a:rPr lang="en-US" dirty="0"/>
              <a:t>The preimage of y is ?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idx="23"/>
          </p:nvPr>
        </p:nvSpPr>
        <p:spPr>
          <a:xfrm>
            <a:off x="4663440" y="4343400"/>
            <a:ext cx="505266" cy="624840"/>
          </a:xfrm>
        </p:spPr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idx="24"/>
          </p:nvPr>
        </p:nvSpPr>
        <p:spPr>
          <a:xfrm>
            <a:off x="457200" y="5105400"/>
            <a:ext cx="1371600" cy="624840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?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idx="25"/>
          </p:nvPr>
        </p:nvSpPr>
        <p:spPr>
          <a:xfrm>
            <a:off x="2133600" y="5105400"/>
            <a:ext cx="899160" cy="624840"/>
          </a:xfrm>
        </p:spPr>
        <p:txBody>
          <a:bodyPr/>
          <a:lstStyle/>
          <a:p>
            <a:r>
              <a:rPr lang="en-US" dirty="0"/>
              <a:t>{y,z}</a:t>
            </a:r>
          </a:p>
        </p:txBody>
      </p:sp>
      <p:sp>
        <p:nvSpPr>
          <p:cNvPr id="30" name="Content Placeholder 14"/>
          <p:cNvSpPr>
            <a:spLocks noGrp="1"/>
          </p:cNvSpPr>
          <p:nvPr>
            <p:ph idx="27"/>
          </p:nvPr>
        </p:nvSpPr>
        <p:spPr>
          <a:xfrm>
            <a:off x="457200" y="5867400"/>
            <a:ext cx="5105400" cy="624840"/>
          </a:xfrm>
        </p:spPr>
        <p:txBody>
          <a:bodyPr/>
          <a:lstStyle/>
          <a:p>
            <a:r>
              <a:rPr lang="en-US" dirty="0"/>
              <a:t>The preimage(s) of z is (are) ?</a:t>
            </a:r>
          </a:p>
        </p:txBody>
      </p:sp>
      <p:sp>
        <p:nvSpPr>
          <p:cNvPr id="31" name="Content Placeholder 15"/>
          <p:cNvSpPr>
            <a:spLocks noGrp="1"/>
          </p:cNvSpPr>
          <p:nvPr>
            <p:ph idx="28"/>
          </p:nvPr>
        </p:nvSpPr>
        <p:spPr>
          <a:xfrm>
            <a:off x="5958840" y="5867400"/>
            <a:ext cx="1280160" cy="624840"/>
          </a:xfrm>
        </p:spPr>
        <p:txBody>
          <a:bodyPr/>
          <a:lstStyle/>
          <a:p>
            <a:r>
              <a:rPr lang="en-US" dirty="0"/>
              <a:t>{a,c,d}</a:t>
            </a:r>
          </a:p>
        </p:txBody>
      </p:sp>
      <p:pic>
        <p:nvPicPr>
          <p:cNvPr id="39" name="Picture 16"/>
          <p:cNvPicPr>
            <a:picLocks noGrp="1" noChangeAspect="1" noChangeArrowheads="1"/>
          </p:cNvPicPr>
          <p:nvPr>
            <p:ph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8755" y="1752600"/>
            <a:ext cx="2604245" cy="2914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29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 Functions and Sets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6529" cy="533400"/>
          </a:xfrm>
        </p:spPr>
        <p:txBody>
          <a:bodyPr/>
          <a:lstStyle/>
          <a:p>
            <a:r>
              <a:rPr lang="en-US" dirty="0"/>
              <a:t>If</a:t>
            </a:r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766567"/>
              </p:ext>
            </p:extLst>
          </p:nvPr>
        </p:nvGraphicFramePr>
        <p:xfrm>
          <a:off x="877049" y="1394907"/>
          <a:ext cx="1485151" cy="47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634680" imgH="203040" progId="Equation.DSMT4">
                  <p:embed/>
                </p:oleObj>
              </mc:Choice>
              <mc:Fallback>
                <p:oleObj name="Equation" r:id="rId3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7049" y="1394907"/>
                        <a:ext cx="1485151" cy="475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2348429" y="1295400"/>
            <a:ext cx="4661971" cy="533400"/>
          </a:xfrm>
        </p:spPr>
        <p:txBody>
          <a:bodyPr/>
          <a:lstStyle/>
          <a:p>
            <a:r>
              <a:rPr lang="en-US" dirty="0"/>
              <a:t>and S is a subset of A, then</a:t>
            </a:r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35230"/>
              </p:ext>
            </p:extLst>
          </p:nvPr>
        </p:nvGraphicFramePr>
        <p:xfrm>
          <a:off x="1622425" y="2151063"/>
          <a:ext cx="31797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1358640" imgH="253800" progId="Equation.DSMT4">
                  <p:embed/>
                </p:oleObj>
              </mc:Choice>
              <mc:Fallback>
                <p:oleObj name="Equation" r:id="rId5" imgW="1358640" imgH="25380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2425" y="2151063"/>
                        <a:ext cx="3179763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457200" y="3139440"/>
            <a:ext cx="2209800" cy="594360"/>
          </a:xfrm>
        </p:spPr>
        <p:txBody>
          <a:bodyPr/>
          <a:lstStyle/>
          <a:p>
            <a:r>
              <a:rPr lang="en-US" i="1" dirty="0"/>
              <a:t>f </a:t>
            </a:r>
            <a:r>
              <a:rPr lang="en-US" dirty="0"/>
              <a:t>{a,b,c,} is 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3291840" y="3139440"/>
            <a:ext cx="899160" cy="594360"/>
          </a:xfrm>
        </p:spPr>
        <p:txBody>
          <a:bodyPr/>
          <a:lstStyle/>
          <a:p>
            <a:r>
              <a:rPr lang="en-US" dirty="0"/>
              <a:t>{y,z}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457200" y="3992880"/>
            <a:ext cx="1828800" cy="579120"/>
          </a:xfrm>
        </p:spPr>
        <p:txBody>
          <a:bodyPr/>
          <a:lstStyle/>
          <a:p>
            <a:r>
              <a:rPr lang="en-US" i="1" dirty="0"/>
              <a:t>f </a:t>
            </a:r>
            <a:r>
              <a:rPr lang="en-US" dirty="0"/>
              <a:t>{</a:t>
            </a:r>
            <a:r>
              <a:rPr lang="en-US" dirty="0" err="1"/>
              <a:t>c,d</a:t>
            </a:r>
            <a:r>
              <a:rPr lang="en-US" dirty="0"/>
              <a:t>} is 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7"/>
          </p:nvPr>
        </p:nvSpPr>
        <p:spPr>
          <a:xfrm>
            <a:off x="3291840" y="3992880"/>
            <a:ext cx="701040" cy="579120"/>
          </a:xfrm>
        </p:spPr>
        <p:txBody>
          <a:bodyPr/>
          <a:lstStyle/>
          <a:p>
            <a:r>
              <a:rPr lang="en-US" dirty="0"/>
              <a:t>{</a:t>
            </a:r>
            <a:r>
              <a:rPr lang="en-US" i="1" dirty="0"/>
              <a:t>z</a:t>
            </a:r>
            <a:r>
              <a:rPr lang="en-US" dirty="0"/>
              <a:t>}</a:t>
            </a:r>
          </a:p>
        </p:txBody>
      </p:sp>
      <p:pic>
        <p:nvPicPr>
          <p:cNvPr id="37" name="Picture 10"/>
          <p:cNvPicPr>
            <a:picLocks noGrp="1" noChangeAspect="1" noChangeArrowheads="1"/>
          </p:cNvPicPr>
          <p:nvPr>
            <p:ph idx="20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5" t="22491"/>
          <a:stretch/>
        </p:blipFill>
        <p:spPr bwMode="auto">
          <a:xfrm>
            <a:off x="5791200" y="2394801"/>
            <a:ext cx="3002280" cy="3424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30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Injections </a:t>
            </a:r>
            <a:r>
              <a:rPr lang="zh-CN" altLang="en-US" sz="3600" dirty="0"/>
              <a:t>单射函数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46208" cy="19812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function f is said to be </a:t>
            </a:r>
            <a:r>
              <a:rPr lang="en-US" i="1" dirty="0">
                <a:solidFill>
                  <a:srgbClr val="C00000"/>
                </a:solidFill>
              </a:rPr>
              <a:t>one-to-one</a:t>
            </a:r>
            <a:r>
              <a:rPr lang="en-US" dirty="0"/>
              <a:t> ,  or </a:t>
            </a:r>
            <a:r>
              <a:rPr lang="en-US" i="1" dirty="0">
                <a:solidFill>
                  <a:srgbClr val="C00000"/>
                </a:solidFill>
              </a:rPr>
              <a:t>injective</a:t>
            </a:r>
            <a:r>
              <a:rPr lang="en-US" dirty="0"/>
              <a:t>, if and only 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implies that 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for all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in the domain of </a:t>
            </a:r>
            <a:r>
              <a:rPr lang="en-US" i="1" dirty="0"/>
              <a:t>f</a:t>
            </a:r>
            <a:r>
              <a:rPr lang="en-US" dirty="0"/>
              <a:t>. A function is said to be an </a:t>
            </a:r>
            <a:r>
              <a:rPr lang="en-US" i="1" dirty="0">
                <a:solidFill>
                  <a:srgbClr val="C00000"/>
                </a:solidFill>
              </a:rPr>
              <a:t>injection</a:t>
            </a:r>
            <a:r>
              <a:rPr lang="en-US" dirty="0"/>
              <a:t> if it is one-to-one.</a:t>
            </a:r>
          </a:p>
        </p:txBody>
      </p:sp>
      <p:pic>
        <p:nvPicPr>
          <p:cNvPr id="20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383" y="4189626"/>
            <a:ext cx="2163418" cy="21024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/>
          <p:cNvPicPr>
            <a:picLocks noGrp="1" noChangeAspect="1" noChangeArrowheads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3465564"/>
            <a:ext cx="2631208" cy="29352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737440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12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4617B"/>
      </a:hlink>
      <a:folHlink>
        <a:srgbClr val="0461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7030</TotalTime>
  <Words>4451</Words>
  <Application>Microsoft Office PowerPoint</Application>
  <PresentationFormat>全屏显示(4:3)</PresentationFormat>
  <Paragraphs>326</Paragraphs>
  <Slides>60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80" baseType="lpstr">
      <vt:lpstr>ArumSans Bold</vt:lpstr>
      <vt:lpstr>ArumSans Regular</vt:lpstr>
      <vt:lpstr>Vectipede Rg</vt:lpstr>
      <vt:lpstr>宋体</vt:lpstr>
      <vt:lpstr>微软雅黑</vt:lpstr>
      <vt:lpstr>Arial</vt:lpstr>
      <vt:lpstr>Calibri</vt:lpstr>
      <vt:lpstr>Cambria Math</vt:lpstr>
      <vt:lpstr>Symbol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Functions </vt:lpstr>
      <vt:lpstr>Section Summary </vt:lpstr>
      <vt:lpstr>Functions  函数</vt:lpstr>
      <vt:lpstr>Functions 函数</vt:lpstr>
      <vt:lpstr>Functions 函数</vt:lpstr>
      <vt:lpstr>Representing Functions</vt:lpstr>
      <vt:lpstr>Questions</vt:lpstr>
      <vt:lpstr>Question on Functions and Sets</vt:lpstr>
      <vt:lpstr>Injections 单射函数</vt:lpstr>
      <vt:lpstr>Surjections 满射函数</vt:lpstr>
      <vt:lpstr>Bijections 双射函数</vt:lpstr>
      <vt:lpstr>Showing that f is one-to-one or onto 1</vt:lpstr>
      <vt:lpstr>Showing that f is one-to-one or onto 2</vt:lpstr>
      <vt:lpstr>Inverse Functions 反函数</vt:lpstr>
      <vt:lpstr>Inverse Functions</vt:lpstr>
      <vt:lpstr>Questions</vt:lpstr>
      <vt:lpstr>Questions</vt:lpstr>
      <vt:lpstr>Questions</vt:lpstr>
      <vt:lpstr>Composition 复合函数</vt:lpstr>
      <vt:lpstr>Composition 复合函数</vt:lpstr>
      <vt:lpstr>Composition 复合函数</vt:lpstr>
      <vt:lpstr>Composition Questions</vt:lpstr>
      <vt:lpstr>Composition Questions</vt:lpstr>
      <vt:lpstr>Graphs of Functions</vt:lpstr>
      <vt:lpstr>Some Important Functions</vt:lpstr>
      <vt:lpstr>Floor and Ceiling Functions </vt:lpstr>
      <vt:lpstr>Floor and Ceiling Functions </vt:lpstr>
      <vt:lpstr>Proving Properties of Functions</vt:lpstr>
      <vt:lpstr>Factorial Function 阶乘函数</vt:lpstr>
      <vt:lpstr>Partial Functions</vt:lpstr>
      <vt:lpstr>Sequences and Summations</vt:lpstr>
      <vt:lpstr>Section Summary</vt:lpstr>
      <vt:lpstr>Introduction</vt:lpstr>
      <vt:lpstr>Sequences 序列</vt:lpstr>
      <vt:lpstr>Sequences 序列</vt:lpstr>
      <vt:lpstr>Geometric Progression 几何级数</vt:lpstr>
      <vt:lpstr>Arithmetic Progression 算数级数</vt:lpstr>
      <vt:lpstr>Strings </vt:lpstr>
      <vt:lpstr>Recurrence Relations 递推关系</vt:lpstr>
      <vt:lpstr>Questions about Recurrence Relations 1</vt:lpstr>
      <vt:lpstr>Questions about Recurrence Relations 2</vt:lpstr>
      <vt:lpstr>Fibonacci Sequence 斐波那契数列</vt:lpstr>
      <vt:lpstr>Solving Recurrence Relations</vt:lpstr>
      <vt:lpstr>Iterative Solution Example </vt:lpstr>
      <vt:lpstr>Iterative Solution Example </vt:lpstr>
      <vt:lpstr>Financial Application </vt:lpstr>
      <vt:lpstr>Financial Application </vt:lpstr>
      <vt:lpstr>Special Integer Sequences </vt:lpstr>
      <vt:lpstr>Questions on Special Integer Sequences</vt:lpstr>
      <vt:lpstr>Questions on Special Integer Sequences</vt:lpstr>
      <vt:lpstr>Guessing Sequences</vt:lpstr>
      <vt:lpstr>Integer Sequences</vt:lpstr>
      <vt:lpstr>Integer Sequences</vt:lpstr>
      <vt:lpstr>Summations</vt:lpstr>
      <vt:lpstr>Summations</vt:lpstr>
      <vt:lpstr>Product Notation</vt:lpstr>
      <vt:lpstr>Geometric Series 1</vt:lpstr>
      <vt:lpstr>Geometric Series </vt:lpstr>
      <vt:lpstr>Some Useful Summation Formulae</vt:lpstr>
      <vt:lpstr>Homework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Hao Jie</cp:lastModifiedBy>
  <cp:revision>794</cp:revision>
  <dcterms:created xsi:type="dcterms:W3CDTF">2017-12-05T17:18:18Z</dcterms:created>
  <dcterms:modified xsi:type="dcterms:W3CDTF">2024-03-19T01:32:37Z</dcterms:modified>
</cp:coreProperties>
</file>