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45"/>
  </p:notesMasterIdLst>
  <p:handoutMasterIdLst>
    <p:handoutMasterId r:id="rId46"/>
  </p:handoutMasterIdLst>
  <p:sldIdLst>
    <p:sldId id="536" r:id="rId10"/>
    <p:sldId id="537" r:id="rId11"/>
    <p:sldId id="538" r:id="rId12"/>
    <p:sldId id="539" r:id="rId13"/>
    <p:sldId id="540" r:id="rId14"/>
    <p:sldId id="542" r:id="rId15"/>
    <p:sldId id="543" r:id="rId16"/>
    <p:sldId id="541" r:id="rId17"/>
    <p:sldId id="544" r:id="rId18"/>
    <p:sldId id="545" r:id="rId19"/>
    <p:sldId id="546" r:id="rId20"/>
    <p:sldId id="547" r:id="rId21"/>
    <p:sldId id="571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7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3FF"/>
    <a:srgbClr val="14AAE1"/>
    <a:srgbClr val="00518B"/>
    <a:srgbClr val="5A5000"/>
    <a:srgbClr val="214E91"/>
    <a:srgbClr val="214E2D"/>
    <a:srgbClr val="04617B"/>
    <a:srgbClr val="505050"/>
    <a:srgbClr val="1A587B"/>
    <a:srgbClr val="B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5852" autoAdjust="0"/>
  </p:normalViewPr>
  <p:slideViewPr>
    <p:cSldViewPr>
      <p:cViewPr varScale="1">
        <p:scale>
          <a:sx n="108" d="100"/>
          <a:sy n="108" d="100"/>
        </p:scale>
        <p:origin x="512" y="5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448" y="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3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45720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28"/>
          </p:nvPr>
        </p:nvSpPr>
        <p:spPr>
          <a:xfrm>
            <a:off x="466344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idx="29"/>
          </p:nvPr>
        </p:nvSpPr>
        <p:spPr>
          <a:xfrm>
            <a:off x="45720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idx="30"/>
          </p:nvPr>
        </p:nvSpPr>
        <p:spPr>
          <a:xfrm>
            <a:off x="466344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330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2139AF-21B2-4204-BA85-7CA8DB2203C6}"/>
              </a:ext>
            </a:extLst>
          </p:cNvPr>
          <p:cNvSpPr txBox="1"/>
          <p:nvPr userDrawn="1"/>
        </p:nvSpPr>
        <p:spPr>
          <a:xfrm>
            <a:off x="8763000" y="644324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AF7A65-37E8-4EAE-8278-5400BA90488C}" type="slidenum">
              <a:rPr lang="zh-CN" altLang="en-US" sz="1400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11.jpg"/><Relationship Id="rId9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124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Cardinality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2.5</a:t>
            </a:r>
          </a:p>
        </p:txBody>
      </p:sp>
    </p:spTree>
    <p:extLst>
      <p:ext uri="{BB962C8B-B14F-4D97-AF65-F5344CB8AC3E}">
        <p14:creationId xmlns:p14="http://schemas.microsoft.com/office/powerpoint/2010/main" val="177412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 Rational Numbers are Countable</a:t>
            </a:r>
            <a:r>
              <a:rPr lang="en-US" sz="1500" dirty="0"/>
              <a:t> 2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05200" cy="4114800"/>
          </a:xfrm>
        </p:spPr>
        <p:txBody>
          <a:bodyPr/>
          <a:lstStyle/>
          <a:p>
            <a:r>
              <a:rPr lang="en-US" sz="2400" b="1" dirty="0"/>
              <a:t>Constructing  the List</a:t>
            </a:r>
            <a:endParaRPr lang="en-US" sz="2400" dirty="0"/>
          </a:p>
          <a:p>
            <a:r>
              <a:rPr lang="en-US" sz="2400" dirty="0"/>
              <a:t>First list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 with </a:t>
            </a:r>
            <a:r>
              <a:rPr lang="en-US" sz="2400" i="1" dirty="0"/>
              <a:t>p</a:t>
            </a:r>
            <a:r>
              <a:rPr lang="en-US" sz="2400" dirty="0"/>
              <a:t> + </a:t>
            </a:r>
            <a:r>
              <a:rPr lang="en-US" sz="2400" i="1" dirty="0"/>
              <a:t>q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dirty="0"/>
              <a:t>.</a:t>
            </a:r>
          </a:p>
          <a:p>
            <a:r>
              <a:rPr lang="en-US" sz="2400" dirty="0"/>
              <a:t>Next list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 with </a:t>
            </a:r>
            <a:r>
              <a:rPr lang="en-US" sz="2400" i="1" dirty="0"/>
              <a:t>p</a:t>
            </a:r>
            <a:r>
              <a:rPr lang="en-US" sz="2400" dirty="0"/>
              <a:t> + </a:t>
            </a:r>
            <a:r>
              <a:rPr lang="en-US" sz="2400" i="1" dirty="0"/>
              <a:t>q </a:t>
            </a:r>
            <a:r>
              <a:rPr lang="en-US" sz="2400" dirty="0"/>
              <a:t>= </a:t>
            </a:r>
            <a:r>
              <a:rPr lang="en-US" sz="2400" dirty="0">
                <a:ea typeface="Cambria Math" pitchFamily="18" charset="0"/>
              </a:rPr>
              <a:t>3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so on.</a:t>
            </a:r>
          </a:p>
          <a:p>
            <a:endParaRPr lang="en-US" sz="2400" dirty="0">
              <a:ea typeface="Cambria Math" pitchFamily="18" charset="0"/>
            </a:endParaRPr>
          </a:p>
          <a:p>
            <a:r>
              <a:rPr lang="en-US" sz="2400" dirty="0">
                <a:ea typeface="Cambria Math" pitchFamily="18" charset="0"/>
              </a:rPr>
              <a:t>1, ½, 2, 3, 1/3,1/4, 2/3, </a:t>
            </a:r>
            <a:r>
              <a:rPr lang="en-US" sz="2400" dirty="0">
                <a:ea typeface="Cambria Math"/>
              </a:rPr>
              <a:t>….</a:t>
            </a:r>
            <a:r>
              <a:rPr lang="en-US" sz="2400" dirty="0">
                <a:ea typeface="Cambria Math" pitchFamily="18" charset="0"/>
              </a:rPr>
              <a:t> </a:t>
            </a:r>
          </a:p>
        </p:txBody>
      </p:sp>
      <p:pic>
        <p:nvPicPr>
          <p:cNvPr id="15" name="Picture 3" descr="Illustration that positive rational numbers are countable.&#10;"/>
          <p:cNvPicPr>
            <a:picLocks noGrp="1" noChangeAspect="1" noChangeArrowheads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6264" y="2891688"/>
            <a:ext cx="5279136" cy="3661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5943600" y="1565808"/>
            <a:ext cx="2434728" cy="11773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/>
              <a:t>First row </a:t>
            </a:r>
            <a:r>
              <a:rPr lang="en-US" sz="2200" i="1" dirty="0"/>
              <a:t>q</a:t>
            </a:r>
            <a:r>
              <a:rPr lang="en-US" sz="2200" dirty="0"/>
              <a:t> =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Second row </a:t>
            </a:r>
            <a:r>
              <a:rPr lang="en-US" sz="2200" i="1" dirty="0"/>
              <a:t>q</a:t>
            </a:r>
            <a:r>
              <a:rPr lang="en-US" sz="2200" dirty="0"/>
              <a:t> = </a:t>
            </a:r>
            <a:r>
              <a:rPr lang="en-US" sz="2200" dirty="0">
                <a:ea typeface="Cambria Math" pitchFamily="18" charset="0"/>
              </a:rPr>
              <a:t>2</a:t>
            </a:r>
            <a:r>
              <a:rPr lang="en-US" sz="22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7150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 </a:t>
            </a:r>
            <a:r>
              <a:rPr lang="en-US" sz="2600" b="1" dirty="0">
                <a:ea typeface="Cambria Math" pitchFamily="18" charset="0"/>
              </a:rPr>
              <a:t>4</a:t>
            </a:r>
            <a:r>
              <a:rPr lang="en-US" sz="2600" dirty="0"/>
              <a:t>: Show that the set of finite strings </a:t>
            </a:r>
            <a:r>
              <a:rPr lang="en-US" sz="2600" i="1" dirty="0"/>
              <a:t>S</a:t>
            </a:r>
            <a:r>
              <a:rPr lang="en-US" sz="2600" dirty="0"/>
              <a:t> over a finite alphabet </a:t>
            </a:r>
            <a:r>
              <a:rPr lang="en-US" sz="2600" i="1" dirty="0"/>
              <a:t>A</a:t>
            </a:r>
            <a:r>
              <a:rPr lang="en-US" sz="2600" dirty="0"/>
              <a:t> is countably infinite.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600" dirty="0"/>
              <a:t>Assume an alphabetical ordering of symbols in A</a:t>
            </a:r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Show that the strings can be listed in a sequence. First list</a:t>
            </a:r>
          </a:p>
          <a:p>
            <a:pPr marL="548640" lvl="1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200" dirty="0"/>
              <a:t>All the strings of length </a:t>
            </a:r>
            <a:r>
              <a:rPr lang="en-US" sz="2200" dirty="0">
                <a:ea typeface="Cambria Math" pitchFamily="18" charset="0"/>
              </a:rPr>
              <a:t>0 in alphabetical order.</a:t>
            </a:r>
          </a:p>
          <a:p>
            <a:pPr marL="548640" lvl="1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200" dirty="0"/>
              <a:t>Then all the strings of length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 in lexicographic (as in a dictionary) order.</a:t>
            </a:r>
          </a:p>
          <a:p>
            <a:pPr marL="548640" lvl="1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200" dirty="0"/>
              <a:t>Then all the strings of length </a:t>
            </a:r>
            <a:r>
              <a:rPr lang="en-US" sz="2200" dirty="0">
                <a:ea typeface="Cambria Math" pitchFamily="18" charset="0"/>
              </a:rPr>
              <a:t>2</a:t>
            </a:r>
            <a:r>
              <a:rPr lang="en-US" sz="2200" dirty="0"/>
              <a:t> in lexicographic order. </a:t>
            </a:r>
          </a:p>
          <a:p>
            <a:pPr marL="548640" lvl="1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200" dirty="0"/>
              <a:t>And so on.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This implies a bijection from </a:t>
            </a:r>
            <a:r>
              <a:rPr lang="en-US" sz="2600" b="1" dirty="0"/>
              <a:t>N</a:t>
            </a:r>
            <a:r>
              <a:rPr lang="en-US" sz="2600" dirty="0"/>
              <a:t> to </a:t>
            </a:r>
            <a:r>
              <a:rPr lang="en-US" sz="2600" i="1" dirty="0"/>
              <a:t>S</a:t>
            </a:r>
            <a:r>
              <a:rPr lang="en-US" sz="2600" dirty="0"/>
              <a:t> and hence it is a countably infinite set.</a:t>
            </a:r>
          </a:p>
        </p:txBody>
      </p:sp>
    </p:spTree>
    <p:extLst>
      <p:ext uri="{BB962C8B-B14F-4D97-AF65-F5344CB8AC3E}">
        <p14:creationId xmlns:p14="http://schemas.microsoft.com/office/powerpoint/2010/main" val="80508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all Java programs is countable.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 </a:t>
            </a:r>
            <a:r>
              <a:rPr lang="en-US" sz="2600" b="1" dirty="0">
                <a:ea typeface="Cambria Math" pitchFamily="18" charset="0"/>
              </a:rPr>
              <a:t>5</a:t>
            </a:r>
            <a:r>
              <a:rPr lang="en-US" sz="2600" dirty="0"/>
              <a:t>:  Show that the set of all Java programs is countable.</a:t>
            </a:r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Let </a:t>
            </a:r>
            <a:r>
              <a:rPr lang="en-US" sz="2600" i="1" dirty="0"/>
              <a:t>S</a:t>
            </a:r>
            <a:r>
              <a:rPr lang="en-US" sz="2600" dirty="0"/>
              <a:t> be the set of  strings constructed from the characters which can appear in a Java program. Use the ordering from the previous example. Take each string in turn: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Feed the string into a Java compiler. (A Java compiler will determine if the input program is a syntactically correct Java program.)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If the compiler says YES, this is a syntactically correct Java program, we add the program to the list.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We move on to the next string.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In this way we construct an implied bijection from </a:t>
            </a:r>
            <a:r>
              <a:rPr lang="en-US" sz="2600" b="1" dirty="0"/>
              <a:t>N</a:t>
            </a:r>
            <a:r>
              <a:rPr lang="en-US" sz="2600" dirty="0"/>
              <a:t> to the set of Java programs. Hence, the set of Java programs is countable.</a:t>
            </a:r>
          </a:p>
        </p:txBody>
      </p:sp>
    </p:spTree>
    <p:extLst>
      <p:ext uri="{BB962C8B-B14F-4D97-AF65-F5344CB8AC3E}">
        <p14:creationId xmlns:p14="http://schemas.microsoft.com/office/powerpoint/2010/main" val="266156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ortrait of Georg Cantor.&#10;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8600" y="147692"/>
            <a:ext cx="1124210" cy="13001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6382512" y="533400"/>
            <a:ext cx="1313688" cy="5232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Georg Cantor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(1845-1918)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8515610" cy="2209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/>
              <a:t>Example</a:t>
            </a:r>
            <a:r>
              <a:rPr lang="en-US" sz="2000" dirty="0"/>
              <a:t>: Show that the set of real numbers is uncountable.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/>
              <a:t>Solution</a:t>
            </a:r>
            <a:r>
              <a:rPr lang="en-US" sz="2000" dirty="0"/>
              <a:t>: The method is called the Cantor diagnalization  </a:t>
            </a:r>
            <a:r>
              <a:rPr lang="en-US" sz="1800" dirty="0"/>
              <a:t>(</a:t>
            </a:r>
            <a:r>
              <a:rPr lang="zh-CN" altLang="en-US" sz="1800" dirty="0"/>
              <a:t>康托对角线法</a:t>
            </a:r>
            <a:r>
              <a:rPr lang="en-US" sz="1800" dirty="0"/>
              <a:t>) </a:t>
            </a:r>
            <a:r>
              <a:rPr lang="en-US" sz="2000" dirty="0"/>
              <a:t>argument, and is a proof by contradiction.</a:t>
            </a:r>
          </a:p>
          <a:p>
            <a:pPr marL="457200" indent="-347472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Suppose </a:t>
            </a:r>
            <a:r>
              <a:rPr lang="en-US" sz="1800" b="1" dirty="0"/>
              <a:t>R</a:t>
            </a:r>
            <a:r>
              <a:rPr lang="en-US" sz="1800" dirty="0"/>
              <a:t> is countable. Then the real numbers between </a:t>
            </a:r>
            <a:r>
              <a:rPr lang="en-US" sz="1800" dirty="0">
                <a:ea typeface="Cambria Math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 are also countable (any subset of a countable set is countable - an exercise in the text).</a:t>
            </a:r>
          </a:p>
          <a:p>
            <a:pPr marL="457200" indent="-347472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The real numbers between </a:t>
            </a:r>
            <a:r>
              <a:rPr lang="en-US" sz="1800" dirty="0">
                <a:ea typeface="Cambria Math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 can be listed in order </a:t>
            </a:r>
            <a:r>
              <a:rPr lang="en-US" sz="1800" i="1" dirty="0"/>
              <a:t>r</a:t>
            </a:r>
            <a:r>
              <a:rPr lang="en-US" sz="1800" baseline="-25000" dirty="0"/>
              <a:t>1 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2 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3 </a:t>
            </a:r>
            <a:r>
              <a:rPr lang="en-US" sz="1800" dirty="0"/>
              <a:t>,… .</a:t>
            </a:r>
          </a:p>
          <a:p>
            <a:pPr marL="457200" indent="-347472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Let the decimal representation of this listing be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/>
              <p:cNvSpPr txBox="1"/>
              <p:nvPr/>
            </p:nvSpPr>
            <p:spPr>
              <a:xfrm>
                <a:off x="2238505" y="3624582"/>
                <a:ext cx="4953000" cy="1928147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:r>
                  <a:rPr lang="en-US" altLang="zh-CN" sz="2000" i="1" dirty="0">
                    <a:solidFill>
                      <a:srgbClr val="7030A0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=  0.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1,1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1,2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1,3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1,4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1,5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1,6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1,7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1,8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…</a:t>
                </a:r>
                <a:br>
                  <a:rPr lang="en-US" altLang="zh-CN" sz="2000" dirty="0">
                    <a:solidFill>
                      <a:srgbClr val="7030A0"/>
                    </a:solidFill>
                  </a:rPr>
                </a:br>
                <a:r>
                  <a:rPr lang="en-US" altLang="zh-CN" sz="2000" i="1" dirty="0">
                    <a:solidFill>
                      <a:srgbClr val="7030A0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=  0.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2,1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2,2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2,3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2,4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2,5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2,6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2,7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2,8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…</a:t>
                </a:r>
                <a:br>
                  <a:rPr lang="en-US" altLang="zh-CN" sz="2000" dirty="0">
                    <a:solidFill>
                      <a:srgbClr val="7030A0"/>
                    </a:solidFill>
                  </a:rPr>
                </a:br>
                <a:r>
                  <a:rPr lang="en-US" altLang="zh-CN" sz="2000" i="1" dirty="0">
                    <a:solidFill>
                      <a:srgbClr val="7030A0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=  0.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3,1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3,2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3,3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3,4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3,5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3,6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3,7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3,8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…</a:t>
                </a:r>
                <a:br>
                  <a:rPr lang="en-US" altLang="zh-CN" sz="2000" dirty="0">
                    <a:solidFill>
                      <a:srgbClr val="7030A0"/>
                    </a:solidFill>
                  </a:rPr>
                </a:br>
                <a:r>
                  <a:rPr lang="en-US" altLang="zh-CN" sz="2000" i="1" dirty="0">
                    <a:solidFill>
                      <a:srgbClr val="7030A0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=  0.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4,1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4,2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4,3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4,4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4,5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4,6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4,7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4,8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…</a:t>
                </a:r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505" y="3624582"/>
                <a:ext cx="4953000" cy="1928147"/>
              </a:xfrm>
              <a:prstGeom prst="rect">
                <a:avLst/>
              </a:prstGeom>
              <a:blipFill>
                <a:blip r:embed="rId5"/>
                <a:stretch>
                  <a:fillRect l="-1230" t="-2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6"/>
          <p:cNvSpPr>
            <a:spLocks noGrp="1"/>
          </p:cNvSpPr>
          <p:nvPr>
            <p:ph idx="15"/>
          </p:nvPr>
        </p:nvSpPr>
        <p:spPr>
          <a:xfrm>
            <a:off x="533400" y="5095712"/>
            <a:ext cx="4648200" cy="330136"/>
          </a:xfrm>
        </p:spPr>
        <p:txBody>
          <a:bodyPr/>
          <a:lstStyle/>
          <a:p>
            <a:pPr marL="457200" indent="-347472">
              <a:spcBef>
                <a:spcPts val="0"/>
              </a:spcBef>
              <a:buFont typeface="+mj-lt"/>
              <a:buAutoNum type="arabicPeriod" startAt="4"/>
            </a:pPr>
            <a:r>
              <a:rPr lang="en-US" sz="1800" dirty="0"/>
              <a:t>Form a new real number with the decimal</a:t>
            </a:r>
            <a:br>
              <a:rPr lang="en-US" sz="1800" dirty="0"/>
            </a:br>
            <a:r>
              <a:rPr lang="en-US" sz="1800" dirty="0"/>
              <a:t>expansion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00586"/>
              </p:ext>
            </p:extLst>
          </p:nvPr>
        </p:nvGraphicFramePr>
        <p:xfrm>
          <a:off x="2133600" y="5400675"/>
          <a:ext cx="11969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761760" imgH="228600" progId="Equation.DSMT4">
                  <p:embed/>
                </p:oleObj>
              </mc:Choice>
              <mc:Fallback>
                <p:oleObj name="Equation" r:id="rId6" imgW="761760" imgH="228600" progId="Equation.DSMT4">
                  <p:embed/>
                  <p:pic>
                    <p:nvPicPr>
                      <p:cNvPr id="14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5400675"/>
                        <a:ext cx="11969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974662"/>
              </p:ext>
            </p:extLst>
          </p:nvPr>
        </p:nvGraphicFramePr>
        <p:xfrm>
          <a:off x="1076325" y="5727537"/>
          <a:ext cx="37719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8" imgW="2400120" imgH="228600" progId="Equation.DSMT4">
                  <p:embed/>
                </p:oleObj>
              </mc:Choice>
              <mc:Fallback>
                <p:oleObj name="Equation" r:id="rId8" imgW="2400120" imgH="228600" progId="Equation.DSMT4">
                  <p:embed/>
                  <p:pic>
                    <p:nvPicPr>
                      <p:cNvPr id="15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6325" y="5727537"/>
                        <a:ext cx="37719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5">
            <a:extLst>
              <a:ext uri="{FF2B5EF4-FFF2-40B4-BE49-F238E27FC236}">
                <a16:creationId xmlns:a16="http://schemas.microsoft.com/office/drawing/2014/main" id="{E89FC0AC-D614-450E-B61F-51F1C2DC8864}"/>
              </a:ext>
            </a:extLst>
          </p:cNvPr>
          <p:cNvSpPr>
            <a:spLocks/>
          </p:cNvSpPr>
          <p:nvPr/>
        </p:nvSpPr>
        <p:spPr bwMode="auto">
          <a:xfrm>
            <a:off x="2895600" y="3605532"/>
            <a:ext cx="1905000" cy="1420082"/>
          </a:xfrm>
          <a:custGeom>
            <a:avLst/>
            <a:gdLst>
              <a:gd name="T0" fmla="*/ 2147483646 w 1912"/>
              <a:gd name="T1" fmla="*/ 2147483646 h 1472"/>
              <a:gd name="T2" fmla="*/ 2147483646 w 1912"/>
              <a:gd name="T3" fmla="*/ 2147483646 h 1472"/>
              <a:gd name="T4" fmla="*/ 2147483646 w 1912"/>
              <a:gd name="T5" fmla="*/ 2147483646 h 1472"/>
              <a:gd name="T6" fmla="*/ 2147483646 w 1912"/>
              <a:gd name="T7" fmla="*/ 2147483646 h 14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12" h="1472">
                <a:moveTo>
                  <a:pt x="1432" y="1424"/>
                </a:moveTo>
                <a:cubicBezTo>
                  <a:pt x="928" y="1024"/>
                  <a:pt x="424" y="624"/>
                  <a:pt x="232" y="416"/>
                </a:cubicBezTo>
                <a:cubicBezTo>
                  <a:pt x="40" y="208"/>
                  <a:pt x="0" y="0"/>
                  <a:pt x="280" y="176"/>
                </a:cubicBezTo>
                <a:cubicBezTo>
                  <a:pt x="560" y="352"/>
                  <a:pt x="1236" y="912"/>
                  <a:pt x="1912" y="14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FF5DDA-EDD5-8650-3758-4DECF2B26BC2}"/>
              </a:ext>
            </a:extLst>
          </p:cNvPr>
          <p:cNvSpPr txBox="1">
            <a:spLocks/>
          </p:cNvSpPr>
          <p:nvPr/>
        </p:nvSpPr>
        <p:spPr>
          <a:xfrm>
            <a:off x="228600" y="-12702"/>
            <a:ext cx="9144000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4000" dirty="0"/>
              <a:t>The Real Numbers are</a:t>
            </a:r>
            <a:br>
              <a:rPr lang="en-US" sz="4000" dirty="0"/>
            </a:br>
            <a:r>
              <a:rPr lang="en-US" sz="4000" dirty="0"/>
              <a:t>Uncountable</a:t>
            </a:r>
          </a:p>
        </p:txBody>
      </p:sp>
    </p:spTree>
    <p:extLst>
      <p:ext uri="{BB962C8B-B14F-4D97-AF65-F5344CB8AC3E}">
        <p14:creationId xmlns:p14="http://schemas.microsoft.com/office/powerpoint/2010/main" val="1549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2702"/>
            <a:ext cx="9144000" cy="1188720"/>
          </a:xfrm>
        </p:spPr>
        <p:txBody>
          <a:bodyPr/>
          <a:lstStyle/>
          <a:p>
            <a:pPr algn="l"/>
            <a:r>
              <a:rPr lang="en-US" sz="4000" dirty="0"/>
              <a:t>The Real Numbers are</a:t>
            </a:r>
            <a:br>
              <a:rPr lang="en-US" sz="4000" dirty="0"/>
            </a:br>
            <a:r>
              <a:rPr lang="en-US" sz="4000" dirty="0"/>
              <a:t>Uncountable</a:t>
            </a:r>
          </a:p>
        </p:txBody>
      </p:sp>
      <p:pic>
        <p:nvPicPr>
          <p:cNvPr id="12" name="Picture 2" descr="A portrait of Georg Cantor.&#10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8600" y="147692"/>
            <a:ext cx="1124210" cy="13001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6382512" y="533400"/>
            <a:ext cx="1313688" cy="5232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Georg Cantor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(1845-1918)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8515610" cy="2209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/>
              <a:t>Example</a:t>
            </a:r>
            <a:r>
              <a:rPr lang="en-US" sz="2000" dirty="0"/>
              <a:t>: Show that the set of real numbers is uncountable.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/>
              <a:t>Solution</a:t>
            </a:r>
            <a:r>
              <a:rPr lang="en-US" sz="2000" dirty="0"/>
              <a:t>: The method is called the Cantor diagnalization  </a:t>
            </a:r>
            <a:r>
              <a:rPr lang="en-US" sz="1800" dirty="0"/>
              <a:t>(</a:t>
            </a:r>
            <a:r>
              <a:rPr lang="zh-CN" altLang="en-US" sz="1800"/>
              <a:t>康托对角线</a:t>
            </a:r>
            <a:r>
              <a:rPr lang="zh-CN" altLang="en-US" sz="1800" dirty="0"/>
              <a:t>法</a:t>
            </a:r>
            <a:r>
              <a:rPr lang="en-US" sz="1800" dirty="0"/>
              <a:t>) </a:t>
            </a:r>
            <a:r>
              <a:rPr lang="en-US" sz="2000" dirty="0"/>
              <a:t>argument, and is a proof by contradiction.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sz="2200" dirty="0"/>
          </a:p>
        </p:txBody>
      </p:sp>
      <p:sp>
        <p:nvSpPr>
          <p:cNvPr id="7" name="Content Placeholder 9"/>
          <p:cNvSpPr>
            <a:spLocks noGrp="1"/>
          </p:cNvSpPr>
          <p:nvPr>
            <p:ph idx="16"/>
          </p:nvPr>
        </p:nvSpPr>
        <p:spPr>
          <a:xfrm>
            <a:off x="450669" y="2349137"/>
            <a:ext cx="8229600" cy="2018665"/>
          </a:xfrm>
        </p:spPr>
        <p:txBody>
          <a:bodyPr/>
          <a:lstStyle/>
          <a:p>
            <a:pPr marL="457200" indent="-347472">
              <a:spcBef>
                <a:spcPts val="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en-US" sz="1800" i="1" dirty="0"/>
              <a:t>r </a:t>
            </a:r>
            <a:r>
              <a:rPr lang="en-US" sz="1800" dirty="0"/>
              <a:t>is not equal to any of the </a:t>
            </a:r>
            <a:r>
              <a:rPr lang="en-US" sz="1800" i="1" dirty="0"/>
              <a:t>r</a:t>
            </a:r>
            <a:r>
              <a:rPr lang="en-US" sz="1800" baseline="-25000" dirty="0"/>
              <a:t>1 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2 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3 </a:t>
            </a:r>
            <a:r>
              <a:rPr lang="en-US" sz="1800" dirty="0"/>
              <a:t>,...  Because it differs from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i</a:t>
            </a:r>
            <a:r>
              <a:rPr lang="en-US" sz="1800" baseline="-25000" dirty="0"/>
              <a:t>   </a:t>
            </a:r>
            <a:r>
              <a:rPr lang="en-US" sz="1800" dirty="0"/>
              <a:t>in its </a:t>
            </a:r>
            <a:r>
              <a:rPr lang="en-US" sz="1800" i="1" dirty="0" err="1"/>
              <a:t>i</a:t>
            </a:r>
            <a:r>
              <a:rPr lang="en-US" sz="1800" dirty="0" err="1"/>
              <a:t>th</a:t>
            </a:r>
            <a:r>
              <a:rPr lang="en-US" sz="1800" dirty="0"/>
              <a:t> position after the decimal point. Therefore there is a real number between </a:t>
            </a:r>
            <a:r>
              <a:rPr lang="en-US" sz="1800" dirty="0">
                <a:ea typeface="Cambria Math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 that is not on the list since every real number has a unique decimal expansion. Hence, all the real numbers between </a:t>
            </a:r>
            <a:r>
              <a:rPr lang="en-US" sz="1800" dirty="0">
                <a:ea typeface="Cambria Math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 cannot be listed, so the set of real numbers between </a:t>
            </a:r>
            <a:r>
              <a:rPr lang="en-US" sz="1800" dirty="0">
                <a:ea typeface="Cambria Math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 is uncountable.</a:t>
            </a:r>
          </a:p>
          <a:p>
            <a:pPr marL="457200" indent="-347472">
              <a:spcBef>
                <a:spcPts val="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en-US" sz="1800" dirty="0">
                <a:ea typeface="Cambria Math" pitchFamily="18" charset="0"/>
              </a:rPr>
              <a:t>Since a set with an uncountable subset is uncountable (an exercise), the set of real numbers is uncountable.</a:t>
            </a:r>
            <a:endParaRPr lang="en-US" sz="18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7DAD0F1-FBCC-41CF-8E38-D9C4AEC72FB5}"/>
              </a:ext>
            </a:extLst>
          </p:cNvPr>
          <p:cNvSpPr txBox="1">
            <a:spLocks noChangeArrowheads="1"/>
          </p:cNvSpPr>
          <p:nvPr/>
        </p:nvSpPr>
        <p:spPr>
          <a:xfrm>
            <a:off x="828805" y="4406537"/>
            <a:ext cx="7772400" cy="42672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i="1" dirty="0"/>
              <a:t>E.g.</a:t>
            </a:r>
            <a:r>
              <a:rPr lang="en-US" altLang="zh-CN" sz="2000" dirty="0"/>
              <a:t>, a postulated enumeration of the reals:</a:t>
            </a:r>
            <a:br>
              <a:rPr lang="en-US" altLang="zh-CN" sz="2000" i="1" dirty="0"/>
            </a:br>
            <a:r>
              <a:rPr lang="en-US" altLang="zh-CN" sz="2000" i="1" dirty="0">
                <a:solidFill>
                  <a:schemeClr val="accent2"/>
                </a:solidFill>
              </a:rPr>
              <a:t>r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0.301948571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en-US" altLang="zh-CN" sz="2000" i="1" dirty="0">
                <a:solidFill>
                  <a:schemeClr val="accent2"/>
                </a:solidFill>
              </a:rPr>
              <a:t>r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0.103918481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en-US" altLang="zh-CN" sz="2000" i="1" dirty="0">
                <a:solidFill>
                  <a:schemeClr val="accent2"/>
                </a:solidFill>
              </a:rPr>
              <a:t>r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3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0.039194193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en-US" altLang="zh-CN" sz="2000" i="1" dirty="0">
                <a:solidFill>
                  <a:schemeClr val="accent2"/>
                </a:solidFill>
              </a:rPr>
              <a:t>r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4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0.918237461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</a:p>
          <a:p>
            <a:r>
              <a:rPr lang="en-US" altLang="zh-CN" sz="1800" dirty="0">
                <a:solidFill>
                  <a:schemeClr val="accent2"/>
                </a:solidFill>
              </a:rPr>
              <a:t>Then, 0.4333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800" dirty="0">
                <a:solidFill>
                  <a:schemeClr val="accent2"/>
                </a:solidFill>
              </a:rPr>
              <a:t> can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1800" dirty="0">
                <a:solidFill>
                  <a:schemeClr val="accent2"/>
                </a:solidFill>
              </a:rPr>
              <a:t>t be on the list anywhere!</a:t>
            </a:r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A7484DFD-4F72-470E-8E07-0BB88513B324}"/>
              </a:ext>
            </a:extLst>
          </p:cNvPr>
          <p:cNvSpPr>
            <a:spLocks/>
          </p:cNvSpPr>
          <p:nvPr/>
        </p:nvSpPr>
        <p:spPr bwMode="auto">
          <a:xfrm>
            <a:off x="1600200" y="4635137"/>
            <a:ext cx="762000" cy="1384663"/>
          </a:xfrm>
          <a:custGeom>
            <a:avLst/>
            <a:gdLst>
              <a:gd name="T0" fmla="*/ 2147483646 w 760"/>
              <a:gd name="T1" fmla="*/ 2147483646 h 1364"/>
              <a:gd name="T2" fmla="*/ 2147483646 w 760"/>
              <a:gd name="T3" fmla="*/ 2147483646 h 1364"/>
              <a:gd name="T4" fmla="*/ 2147483646 w 760"/>
              <a:gd name="T5" fmla="*/ 2147483646 h 1364"/>
              <a:gd name="T6" fmla="*/ 2147483646 w 760"/>
              <a:gd name="T7" fmla="*/ 2147483646 h 1364"/>
              <a:gd name="T8" fmla="*/ 2147483646 w 760"/>
              <a:gd name="T9" fmla="*/ 2147483646 h 1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364">
                <a:moveTo>
                  <a:pt x="568" y="1316"/>
                </a:moveTo>
                <a:cubicBezTo>
                  <a:pt x="368" y="932"/>
                  <a:pt x="176" y="540"/>
                  <a:pt x="88" y="356"/>
                </a:cubicBezTo>
                <a:cubicBezTo>
                  <a:pt x="0" y="172"/>
                  <a:pt x="27" y="237"/>
                  <a:pt x="42" y="210"/>
                </a:cubicBezTo>
                <a:cubicBezTo>
                  <a:pt x="57" y="183"/>
                  <a:pt x="56" y="0"/>
                  <a:pt x="176" y="192"/>
                </a:cubicBezTo>
                <a:cubicBezTo>
                  <a:pt x="296" y="384"/>
                  <a:pt x="638" y="1120"/>
                  <a:pt x="760" y="136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4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Computability 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57800"/>
          </a:xfrm>
        </p:spPr>
        <p:txBody>
          <a:bodyPr/>
          <a:lstStyle/>
          <a:p>
            <a:r>
              <a:rPr lang="en-US" sz="3000" b="1" dirty="0"/>
              <a:t>Definition</a:t>
            </a:r>
            <a:r>
              <a:rPr lang="en-US" sz="3000" dirty="0"/>
              <a:t>: We say that a function is </a:t>
            </a:r>
            <a:r>
              <a:rPr lang="en-US" sz="3000" i="1" dirty="0">
                <a:solidFill>
                  <a:srgbClr val="C00000"/>
                </a:solidFill>
              </a:rPr>
              <a:t>computable</a:t>
            </a:r>
            <a:r>
              <a:rPr lang="en-US" sz="3000" dirty="0"/>
              <a:t> if there is a computer program in some programming language that finds the values of this function. If a function is not computable we say it is </a:t>
            </a:r>
            <a:r>
              <a:rPr lang="en-US" sz="3000" i="1" dirty="0">
                <a:solidFill>
                  <a:srgbClr val="C00000"/>
                </a:solidFill>
              </a:rPr>
              <a:t>uncomputable</a:t>
            </a:r>
            <a:r>
              <a:rPr lang="en-US" sz="3000" dirty="0"/>
              <a:t>.</a:t>
            </a:r>
          </a:p>
          <a:p>
            <a:r>
              <a:rPr lang="en-US" sz="3000" dirty="0"/>
              <a:t>There are uncomputable functions. We have shown that the set of Java programs is countable. Exercise </a:t>
            </a:r>
            <a:r>
              <a:rPr lang="en-US" sz="3000" dirty="0">
                <a:ea typeface="Cambria Math" pitchFamily="18" charset="0"/>
              </a:rPr>
              <a:t>38</a:t>
            </a:r>
            <a:r>
              <a:rPr lang="en-US" sz="3000" dirty="0"/>
              <a:t> in the text shows that there are uncountably many different functions from a particular countably infinite set (i.e., the positive integers) to itself. Therefore (Exercise 39) there must be uncomputable functions.</a:t>
            </a:r>
          </a:p>
        </p:txBody>
      </p:sp>
    </p:spTree>
    <p:extLst>
      <p:ext uri="{BB962C8B-B14F-4D97-AF65-F5344CB8AC3E}">
        <p14:creationId xmlns:p14="http://schemas.microsoft.com/office/powerpoint/2010/main" val="252217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Matrices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2.6</a:t>
            </a:r>
          </a:p>
        </p:txBody>
      </p:sp>
    </p:spTree>
    <p:extLst>
      <p:ext uri="{BB962C8B-B14F-4D97-AF65-F5344CB8AC3E}">
        <p14:creationId xmlns:p14="http://schemas.microsoft.com/office/powerpoint/2010/main" val="55236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88720"/>
          </a:xfrm>
        </p:spPr>
        <p:txBody>
          <a:bodyPr/>
          <a:lstStyle/>
          <a:p>
            <a:r>
              <a:rPr lang="en-US" dirty="0"/>
              <a:t>Section Summary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153400" cy="4724400"/>
          </a:xfrm>
        </p:spPr>
        <p:txBody>
          <a:bodyPr/>
          <a:lstStyle/>
          <a:p>
            <a:r>
              <a:rPr lang="en-US" dirty="0"/>
              <a:t>Definition of a Matrix</a:t>
            </a:r>
          </a:p>
          <a:p>
            <a:r>
              <a:rPr lang="en-US" dirty="0"/>
              <a:t>Matrix Arithmetic</a:t>
            </a:r>
          </a:p>
          <a:p>
            <a:r>
              <a:rPr lang="en-US" dirty="0"/>
              <a:t>Transposes and Powers of Arithmetic</a:t>
            </a:r>
          </a:p>
          <a:p>
            <a:r>
              <a:rPr lang="en-US" dirty="0"/>
              <a:t>Zero-One matrices</a:t>
            </a:r>
          </a:p>
        </p:txBody>
      </p:sp>
    </p:spTree>
    <p:extLst>
      <p:ext uri="{BB962C8B-B14F-4D97-AF65-F5344CB8AC3E}">
        <p14:creationId xmlns:p14="http://schemas.microsoft.com/office/powerpoint/2010/main" val="323378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/>
              <a:t>Matrices are useful discrete structures that can be used in many ways. For example, they are used to: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describe certain types of functions known as linear transformations.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Express which vertices of a graph are connected by edges (see Chapter 10).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In later chapters, we will see matrices used to build models of: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Transportation systems.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Communication networks.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Algorithms based on matrix models will be presented in later chapters.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Here we cover the aspect of matrix arithmetic that will be needed later.</a:t>
            </a:r>
          </a:p>
        </p:txBody>
      </p:sp>
    </p:spTree>
    <p:extLst>
      <p:ext uri="{BB962C8B-B14F-4D97-AF65-F5344CB8AC3E}">
        <p14:creationId xmlns:p14="http://schemas.microsoft.com/office/powerpoint/2010/main" val="170474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b="1" dirty="0"/>
              <a:t>Definition</a:t>
            </a:r>
            <a:r>
              <a:rPr lang="en-US" sz="3000" dirty="0"/>
              <a:t>: A </a:t>
            </a:r>
            <a:r>
              <a:rPr lang="en-US" sz="3000" i="1" dirty="0">
                <a:solidFill>
                  <a:srgbClr val="C00000"/>
                </a:solidFill>
              </a:rPr>
              <a:t>matrix</a:t>
            </a:r>
            <a:r>
              <a:rPr lang="en-US" sz="3000" i="1" dirty="0"/>
              <a:t> </a:t>
            </a:r>
            <a:r>
              <a:rPr lang="en-US" sz="3000" dirty="0"/>
              <a:t>is a rectangular array of numbers. A matrix with </a:t>
            </a:r>
            <a:r>
              <a:rPr lang="en-US" sz="3000" i="1" dirty="0"/>
              <a:t>m </a:t>
            </a:r>
            <a:r>
              <a:rPr lang="en-US" sz="3000" dirty="0"/>
              <a:t>rows and </a:t>
            </a:r>
            <a:r>
              <a:rPr lang="en-US" sz="3000" i="1" dirty="0"/>
              <a:t>n</a:t>
            </a:r>
            <a:r>
              <a:rPr lang="en-US" sz="3000" dirty="0"/>
              <a:t> columns is called an </a:t>
            </a:r>
            <a:r>
              <a:rPr lang="en-US" sz="3000" i="1" dirty="0">
                <a:ea typeface="Cambria Math" pitchFamily="18" charset="0"/>
              </a:rPr>
              <a:t>m </a:t>
            </a:r>
            <a:r>
              <a:rPr lang="en-US" sz="3000" dirty="0">
                <a:ea typeface="Cambria Math" pitchFamily="18" charset="0"/>
                <a:cs typeface="Calibri" panose="020F0502020204030204" pitchFamily="34" charset="0"/>
              </a:rPr>
              <a:t>× </a:t>
            </a:r>
            <a:r>
              <a:rPr lang="en-US" sz="3000" i="1" dirty="0">
                <a:ea typeface="Cambria Math" pitchFamily="18" charset="0"/>
                <a:sym typeface="Symbol"/>
              </a:rPr>
              <a:t>n</a:t>
            </a:r>
            <a:r>
              <a:rPr lang="en-US" sz="3000" i="1" dirty="0">
                <a:ea typeface="Cambria Math" pitchFamily="18" charset="0"/>
              </a:rPr>
              <a:t> </a:t>
            </a:r>
            <a:r>
              <a:rPr lang="en-US" sz="3000" dirty="0"/>
              <a:t>matrix. 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The plural of matrix is </a:t>
            </a:r>
            <a:r>
              <a:rPr lang="en-US" sz="2600" i="1" dirty="0"/>
              <a:t>matrices</a:t>
            </a:r>
            <a:r>
              <a:rPr lang="en-US" sz="26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 A matrix with the same number of rows as columns is called </a:t>
            </a:r>
            <a:r>
              <a:rPr lang="en-US" sz="2600" i="1" dirty="0"/>
              <a:t>square</a:t>
            </a:r>
            <a:r>
              <a:rPr lang="en-US" sz="26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Two matrices are </a:t>
            </a:r>
            <a:r>
              <a:rPr lang="en-US" sz="2600" i="1" dirty="0"/>
              <a:t>equal</a:t>
            </a:r>
            <a:r>
              <a:rPr lang="en-US" sz="2600" dirty="0"/>
              <a:t> if they have the same number of rows and the same number of columns</a:t>
            </a:r>
            <a:br>
              <a:rPr lang="en-US" sz="2600" dirty="0"/>
            </a:br>
            <a:r>
              <a:rPr lang="en-US" sz="2600" dirty="0"/>
              <a:t>and the corresponding entries in every</a:t>
            </a:r>
            <a:br>
              <a:rPr lang="en-US" sz="2600" dirty="0"/>
            </a:br>
            <a:r>
              <a:rPr lang="en-US" sz="2600" dirty="0"/>
              <a:t>position are equal.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876799" y="6019800"/>
            <a:ext cx="1987627" cy="457200"/>
          </a:xfrm>
        </p:spPr>
        <p:txBody>
          <a:bodyPr/>
          <a:lstStyle/>
          <a:p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>
                <a:ea typeface="Cambria Math" pitchFamily="18" charset="0"/>
                <a:cs typeface="Calibri" panose="020F0502020204030204" pitchFamily="34" charset="0"/>
              </a:rPr>
              <a:t> × </a:t>
            </a:r>
            <a:r>
              <a:rPr lang="en-US" sz="2600" dirty="0">
                <a:ea typeface="Cambria Math" pitchFamily="18" charset="0"/>
                <a:sym typeface="Symbol"/>
              </a:rPr>
              <a:t>2</a:t>
            </a:r>
            <a:r>
              <a:rPr lang="en-US" sz="2600" i="1" dirty="0"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ea typeface="Cambria Math" pitchFamily="18" charset="0"/>
                <a:sym typeface="Symbol"/>
              </a:rPr>
              <a:t>matrix</a:t>
            </a:r>
            <a:endParaRPr lang="en-US" sz="2600" dirty="0">
              <a:ea typeface="Cambria Math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31558"/>
              </p:ext>
            </p:extLst>
          </p:nvPr>
        </p:nvGraphicFramePr>
        <p:xfrm>
          <a:off x="7099300" y="5207000"/>
          <a:ext cx="1001713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482400" imgH="685800" progId="Equation.DSMT4">
                  <p:embed/>
                </p:oleObj>
              </mc:Choice>
              <mc:Fallback>
                <p:oleObj name="Equation" r:id="rId3" imgW="4824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9300" y="5207000"/>
                        <a:ext cx="1001713" cy="142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83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7244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sz="3600" dirty="0"/>
              <a:t>Cardinality</a:t>
            </a: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sz="3600" dirty="0"/>
              <a:t>Countable Sets</a:t>
            </a: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sz="3600" dirty="0"/>
              <a:t>Computability</a:t>
            </a:r>
          </a:p>
        </p:txBody>
      </p:sp>
    </p:spTree>
    <p:extLst>
      <p:ext uri="{BB962C8B-B14F-4D97-AF65-F5344CB8AC3E}">
        <p14:creationId xmlns:p14="http://schemas.microsoft.com/office/powerpoint/2010/main" val="3012447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81600" cy="457200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/>
              <a:t>m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be positive integers and let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461093"/>
              </p:ext>
            </p:extLst>
          </p:nvPr>
        </p:nvGraphicFramePr>
        <p:xfrm>
          <a:off x="5334000" y="1441494"/>
          <a:ext cx="2617726" cy="194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574640" imgH="1168200" progId="Equation.DSMT4">
                  <p:embed/>
                </p:oleObj>
              </mc:Choice>
              <mc:Fallback>
                <p:oleObj name="Equation" r:id="rId3" imgW="157464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1441494"/>
                        <a:ext cx="2617726" cy="194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3536842"/>
            <a:ext cx="8229600" cy="882758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 err="1"/>
              <a:t>i</a:t>
            </a:r>
            <a:r>
              <a:rPr lang="en-US" sz="2400" dirty="0" err="1"/>
              <a:t>th</a:t>
            </a:r>
            <a:r>
              <a:rPr lang="en-US" sz="2400" dirty="0"/>
              <a:t> row of </a:t>
            </a:r>
            <a:r>
              <a:rPr lang="en-US" sz="2400" b="1" dirty="0"/>
              <a:t>A</a:t>
            </a:r>
            <a:r>
              <a:rPr lang="en-US" sz="2400" dirty="0"/>
              <a:t> is the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>
                <a:ea typeface="Cambria Math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a typeface="Cambria Math" pitchFamily="18" charset="0"/>
              </a:rPr>
              <a:t>×</a:t>
            </a:r>
            <a:r>
              <a:rPr lang="en-US" sz="2400" dirty="0">
                <a:ea typeface="Cambria Math" pitchFamily="18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ea typeface="Cambria Math" pitchFamily="18" charset="0"/>
                <a:sym typeface="Symbol"/>
              </a:rPr>
              <a:t>n </a:t>
            </a:r>
            <a:r>
              <a:rPr lang="en-US" sz="2400" dirty="0">
                <a:ea typeface="Cambria Math" pitchFamily="18" charset="0"/>
                <a:sym typeface="Symbol"/>
              </a:rPr>
              <a:t>matrix</a:t>
            </a:r>
            <a:r>
              <a:rPr lang="en-US" sz="2400" i="1" dirty="0"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ea typeface="Cambria Math" pitchFamily="18" charset="0"/>
                <a:sym typeface="Symbol"/>
              </a:rPr>
              <a:t>[</a:t>
            </a:r>
            <a:r>
              <a:rPr lang="en-US" sz="2400" i="1" dirty="0">
                <a:ea typeface="Cambria Math" pitchFamily="18" charset="0"/>
                <a:sym typeface="Symbol"/>
              </a:rPr>
              <a:t>a</a:t>
            </a:r>
            <a:r>
              <a:rPr lang="en-US" sz="2400" i="1" baseline="-25000" dirty="0">
                <a:ea typeface="Cambria Math" pitchFamily="18" charset="0"/>
                <a:sym typeface="Symbol"/>
              </a:rPr>
              <a:t>i</a:t>
            </a:r>
            <a:r>
              <a:rPr lang="en-US" sz="2400" baseline="-25000" dirty="0">
                <a:ea typeface="Cambria Math" pitchFamily="18" charset="0"/>
                <a:sym typeface="Symbol"/>
              </a:rPr>
              <a:t>1</a:t>
            </a:r>
            <a:r>
              <a:rPr lang="en-US" sz="2400" i="1" dirty="0">
                <a:ea typeface="Cambria Math" pitchFamily="18" charset="0"/>
                <a:sym typeface="Symbol"/>
              </a:rPr>
              <a:t>, a</a:t>
            </a:r>
            <a:r>
              <a:rPr lang="en-US" sz="2400" i="1" baseline="-25000" dirty="0">
                <a:ea typeface="Cambria Math" pitchFamily="18" charset="0"/>
                <a:sym typeface="Symbol"/>
              </a:rPr>
              <a:t>i</a:t>
            </a:r>
            <a:r>
              <a:rPr lang="en-US" sz="2400" baseline="-25000" dirty="0">
                <a:ea typeface="Cambria Math" pitchFamily="18" charset="0"/>
                <a:sym typeface="Symbol"/>
              </a:rPr>
              <a:t>2</a:t>
            </a:r>
            <a:r>
              <a:rPr lang="en-US" sz="2400" i="1" dirty="0">
                <a:ea typeface="Cambria Math" pitchFamily="18" charset="0"/>
                <a:sym typeface="Symbol"/>
              </a:rPr>
              <a:t>,…,</a:t>
            </a:r>
            <a:r>
              <a:rPr lang="en-US" sz="2400" i="1" dirty="0" err="1">
                <a:ea typeface="Cambria Math" pitchFamily="18" charset="0"/>
                <a:sym typeface="Symbol"/>
              </a:rPr>
              <a:t>a</a:t>
            </a:r>
            <a:r>
              <a:rPr lang="en-US" sz="2400" i="1" baseline="-25000" dirty="0" err="1">
                <a:ea typeface="Cambria Math" pitchFamily="18" charset="0"/>
                <a:sym typeface="Symbol"/>
              </a:rPr>
              <a:t>in</a:t>
            </a:r>
            <a:r>
              <a:rPr lang="en-US" sz="2400" dirty="0">
                <a:ea typeface="Cambria Math" pitchFamily="18" charset="0"/>
                <a:sym typeface="Symbol"/>
              </a:rPr>
              <a:t>].</a:t>
            </a:r>
            <a:r>
              <a:rPr lang="en-US" sz="2400" i="1" dirty="0"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ea typeface="Cambria Math" pitchFamily="18" charset="0"/>
                <a:sym typeface="Symbol"/>
              </a:rPr>
              <a:t>The </a:t>
            </a:r>
            <a:r>
              <a:rPr lang="en-US" sz="2400" i="1" dirty="0" err="1">
                <a:ea typeface="Cambria Math" pitchFamily="18" charset="0"/>
                <a:sym typeface="Symbol"/>
              </a:rPr>
              <a:t>j</a:t>
            </a:r>
            <a:r>
              <a:rPr lang="en-US" sz="2400" dirty="0" err="1">
                <a:ea typeface="Cambria Math" pitchFamily="18" charset="0"/>
                <a:sym typeface="Symbol"/>
              </a:rPr>
              <a:t>th</a:t>
            </a:r>
            <a:r>
              <a:rPr lang="en-US" sz="2400" dirty="0">
                <a:ea typeface="Cambria Math" pitchFamily="18" charset="0"/>
                <a:sym typeface="Symbol"/>
              </a:rPr>
              <a:t> column of </a:t>
            </a:r>
            <a:r>
              <a:rPr lang="en-US" sz="2400" b="1" dirty="0"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ea typeface="Cambria Math" pitchFamily="18" charset="0"/>
                <a:sym typeface="Symbol"/>
              </a:rPr>
              <a:t> is the </a:t>
            </a:r>
            <a:r>
              <a:rPr lang="en-US" sz="2400" i="1" dirty="0"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ea typeface="Cambria Math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a typeface="Cambria Math" pitchFamily="18" charset="0"/>
              </a:rPr>
              <a:t>×</a:t>
            </a:r>
            <a:r>
              <a:rPr lang="en-US" sz="2400" dirty="0">
                <a:ea typeface="Cambria Math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ea typeface="Cambria Math" pitchFamily="18" charset="0"/>
                <a:sym typeface="Symbol"/>
              </a:rPr>
              <a:t>1</a:t>
            </a:r>
            <a:r>
              <a:rPr lang="en-US" sz="2400" i="1" dirty="0">
                <a:ea typeface="Cambria Math" pitchFamily="18" charset="0"/>
                <a:sym typeface="Symbol"/>
              </a:rPr>
              <a:t> matrix: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00635"/>
              </p:ext>
            </p:extLst>
          </p:nvPr>
        </p:nvGraphicFramePr>
        <p:xfrm>
          <a:off x="5410200" y="4038600"/>
          <a:ext cx="538334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368280" imgH="1168200" progId="Equation.DSMT4">
                  <p:embed/>
                </p:oleObj>
              </mc:Choice>
              <mc:Fallback>
                <p:oleObj name="Equation" r:id="rId5" imgW="368280" imgH="11682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4038600"/>
                        <a:ext cx="538334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6"/>
          <p:cNvSpPr>
            <a:spLocks noGrp="1"/>
          </p:cNvSpPr>
          <p:nvPr>
            <p:ph idx="14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r>
              <a:rPr lang="en-US" sz="2400" dirty="0"/>
              <a:t>The (</a:t>
            </a:r>
            <a:r>
              <a:rPr lang="en-US" sz="2400" i="1" dirty="0" err="1"/>
              <a:t>i,j</a:t>
            </a:r>
            <a:r>
              <a:rPr lang="en-US" sz="2400" dirty="0"/>
              <a:t>)</a:t>
            </a:r>
            <a:r>
              <a:rPr lang="en-US" sz="2400" dirty="0" err="1"/>
              <a:t>th</a:t>
            </a:r>
            <a:r>
              <a:rPr lang="en-US" sz="2400" i="1" dirty="0"/>
              <a:t>  element </a:t>
            </a:r>
            <a:r>
              <a:rPr lang="en-US" sz="2400" dirty="0"/>
              <a:t>or</a:t>
            </a:r>
            <a:r>
              <a:rPr lang="en-US" sz="2400" i="1" dirty="0"/>
              <a:t> entry </a:t>
            </a:r>
            <a:r>
              <a:rPr lang="en-US" sz="2400" dirty="0"/>
              <a:t>of </a:t>
            </a:r>
            <a:r>
              <a:rPr lang="en-US" sz="2400" b="1" dirty="0"/>
              <a:t>A </a:t>
            </a:r>
            <a:r>
              <a:rPr lang="en-US" sz="2400" dirty="0"/>
              <a:t>is the element </a:t>
            </a:r>
            <a:r>
              <a:rPr lang="en-US" sz="2400" i="1" dirty="0"/>
              <a:t>a</a:t>
            </a:r>
            <a:r>
              <a:rPr lang="en-US" sz="2400" i="1" baseline="-25000" dirty="0"/>
              <a:t>ij</a:t>
            </a:r>
            <a:r>
              <a:rPr lang="en-US" sz="2400" dirty="0"/>
              <a:t>. We can use </a:t>
            </a:r>
            <a:r>
              <a:rPr lang="en-US" sz="2400" b="1" dirty="0"/>
              <a:t>A</a:t>
            </a:r>
            <a:r>
              <a:rPr lang="en-US" sz="2400" dirty="0"/>
              <a:t> = [</a:t>
            </a:r>
            <a:r>
              <a:rPr lang="en-US" sz="2400" i="1" dirty="0"/>
              <a:t>a</a:t>
            </a:r>
            <a:r>
              <a:rPr lang="en-US" sz="2400" i="1" baseline="-25000" dirty="0"/>
              <a:t>ij </a:t>
            </a:r>
            <a:r>
              <a:rPr lang="en-US" sz="2400" dirty="0"/>
              <a:t>] to denote the matrix  with its (</a:t>
            </a:r>
            <a:r>
              <a:rPr lang="en-US" sz="2400" i="1" dirty="0" err="1"/>
              <a:t>i,j</a:t>
            </a:r>
            <a:r>
              <a:rPr lang="en-US" sz="2400" dirty="0"/>
              <a:t>)</a:t>
            </a:r>
            <a:r>
              <a:rPr lang="en-US" sz="2400" dirty="0" err="1"/>
              <a:t>th</a:t>
            </a:r>
            <a:r>
              <a:rPr lang="en-US" sz="2400" i="1" dirty="0"/>
              <a:t> </a:t>
            </a:r>
            <a:r>
              <a:rPr lang="en-US" sz="2400" dirty="0"/>
              <a:t>element equal to </a:t>
            </a:r>
            <a:r>
              <a:rPr lang="en-US" sz="2400" i="1" dirty="0"/>
              <a:t>a</a:t>
            </a:r>
            <a:r>
              <a:rPr lang="en-US" sz="2400" i="1" baseline="-25000" dirty="0"/>
              <a:t>ij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361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Arithmetic: Addition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38400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Let </a:t>
            </a:r>
            <a:r>
              <a:rPr lang="en-US" sz="2800" b="1" dirty="0">
                <a:ea typeface="Cambria Math" pitchFamily="18" charset="0"/>
              </a:rPr>
              <a:t>A</a:t>
            </a:r>
            <a:r>
              <a:rPr lang="en-US" sz="2800" dirty="0">
                <a:ea typeface="Cambria Math" pitchFamily="18" charset="0"/>
              </a:rPr>
              <a:t> = [a</a:t>
            </a:r>
            <a:r>
              <a:rPr lang="en-US" sz="2800" baseline="-25000" dirty="0">
                <a:ea typeface="Cambria Math" pitchFamily="18" charset="0"/>
              </a:rPr>
              <a:t>ij</a:t>
            </a:r>
            <a:r>
              <a:rPr lang="en-US" sz="2800" dirty="0">
                <a:ea typeface="Cambria Math" pitchFamily="18" charset="0"/>
              </a:rPr>
              <a:t>] </a:t>
            </a:r>
            <a:r>
              <a:rPr lang="en-US" sz="2800" dirty="0"/>
              <a:t>and</a:t>
            </a:r>
            <a:r>
              <a:rPr lang="en-US" sz="2800" dirty="0">
                <a:ea typeface="Cambria Math" pitchFamily="18" charset="0"/>
              </a:rPr>
              <a:t> </a:t>
            </a:r>
            <a:r>
              <a:rPr lang="en-US" sz="2800" b="1" dirty="0">
                <a:ea typeface="Cambria Math" pitchFamily="18" charset="0"/>
              </a:rPr>
              <a:t>B</a:t>
            </a:r>
            <a:r>
              <a:rPr lang="en-US" sz="2800" dirty="0">
                <a:ea typeface="Cambria Math" pitchFamily="18" charset="0"/>
              </a:rPr>
              <a:t> = [b</a:t>
            </a:r>
            <a:r>
              <a:rPr lang="en-US" sz="2800" baseline="-25000" dirty="0">
                <a:ea typeface="Cambria Math" pitchFamily="18" charset="0"/>
              </a:rPr>
              <a:t>ij</a:t>
            </a:r>
            <a:r>
              <a:rPr lang="en-US" sz="2800" dirty="0">
                <a:ea typeface="Cambria Math" pitchFamily="18" charset="0"/>
              </a:rPr>
              <a:t>]</a:t>
            </a:r>
            <a:r>
              <a:rPr lang="en-US" sz="2800" i="1" dirty="0"/>
              <a:t>  </a:t>
            </a:r>
            <a:r>
              <a:rPr lang="en-US" sz="2800" dirty="0"/>
              <a:t>be </a:t>
            </a:r>
            <a:r>
              <a:rPr lang="en-US" sz="2800" i="1" dirty="0">
                <a:ea typeface="Cambria Math" pitchFamily="18" charset="0"/>
              </a:rPr>
              <a:t>m </a:t>
            </a:r>
            <a:r>
              <a:rPr lang="en-US" sz="2800" dirty="0">
                <a:ea typeface="Cambria Math" pitchFamily="18" charset="0"/>
                <a:cs typeface="Calibri" panose="020F0502020204030204" pitchFamily="34" charset="0"/>
              </a:rPr>
              <a:t>× </a:t>
            </a:r>
            <a:r>
              <a:rPr lang="en-US" sz="2800" i="1" dirty="0">
                <a:ea typeface="Cambria Math" pitchFamily="18" charset="0"/>
                <a:sym typeface="Symbol"/>
              </a:rPr>
              <a:t>n</a:t>
            </a:r>
            <a:r>
              <a:rPr lang="en-US" sz="2800" i="1" dirty="0">
                <a:ea typeface="Cambria Math" pitchFamily="18" charset="0"/>
              </a:rPr>
              <a:t> </a:t>
            </a:r>
            <a:r>
              <a:rPr lang="en-US" sz="2800" dirty="0"/>
              <a:t>matrices. The sum of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  <a:r>
              <a:rPr lang="en-US" sz="2800" dirty="0"/>
              <a:t>, denoted by </a:t>
            </a:r>
            <a:r>
              <a:rPr lang="en-US" sz="2800" b="1" dirty="0"/>
              <a:t>A</a:t>
            </a:r>
            <a:r>
              <a:rPr lang="en-US" sz="2800" dirty="0"/>
              <a:t> + </a:t>
            </a:r>
            <a:r>
              <a:rPr lang="en-US" sz="2800" b="1" dirty="0"/>
              <a:t>B</a:t>
            </a:r>
            <a:r>
              <a:rPr lang="en-US" sz="2800" dirty="0"/>
              <a:t>, is the </a:t>
            </a:r>
            <a:r>
              <a:rPr lang="en-US" sz="2800" i="1" dirty="0">
                <a:ea typeface="Cambria Math" pitchFamily="18" charset="0"/>
              </a:rPr>
              <a:t>m</a:t>
            </a:r>
            <a:r>
              <a:rPr lang="en-US" sz="2800" dirty="0">
                <a:ea typeface="Cambria Math" pitchFamily="18" charset="0"/>
                <a:cs typeface="Calibri" panose="020F0502020204030204" pitchFamily="34" charset="0"/>
              </a:rPr>
              <a:t> × </a:t>
            </a:r>
            <a:r>
              <a:rPr lang="en-US" sz="2800" i="1" dirty="0">
                <a:ea typeface="Cambria Math" pitchFamily="18" charset="0"/>
                <a:sym typeface="Symbol"/>
              </a:rPr>
              <a:t>n</a:t>
            </a:r>
            <a:r>
              <a:rPr lang="en-US" sz="2800" i="1" dirty="0">
                <a:ea typeface="Cambria Math" pitchFamily="18" charset="0"/>
              </a:rPr>
              <a:t> </a:t>
            </a:r>
            <a:r>
              <a:rPr lang="en-US" sz="2800" dirty="0">
                <a:ea typeface="Cambria Math" pitchFamily="18" charset="0"/>
              </a:rPr>
              <a:t>matrix that has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baseline="-25000" dirty="0">
                <a:ea typeface="Cambria Math" pitchFamily="18" charset="0"/>
              </a:rPr>
              <a:t>ij</a:t>
            </a:r>
            <a:r>
              <a:rPr lang="en-US" sz="2800" dirty="0">
                <a:ea typeface="Cambria Math" pitchFamily="18" charset="0"/>
              </a:rPr>
              <a:t> + </a:t>
            </a:r>
            <a:r>
              <a:rPr lang="en-US" sz="2800" i="1" dirty="0">
                <a:ea typeface="Cambria Math" pitchFamily="18" charset="0"/>
              </a:rPr>
              <a:t>b</a:t>
            </a:r>
            <a:r>
              <a:rPr lang="en-US" sz="2800" baseline="-25000" dirty="0">
                <a:ea typeface="Cambria Math" pitchFamily="18" charset="0"/>
              </a:rPr>
              <a:t>ij </a:t>
            </a:r>
            <a:r>
              <a:rPr lang="en-US" sz="2800" dirty="0">
                <a:ea typeface="Cambria Math" pitchFamily="18" charset="0"/>
              </a:rPr>
              <a:t>as its (</a:t>
            </a:r>
            <a:r>
              <a:rPr lang="en-US" sz="2800" i="1" dirty="0">
                <a:ea typeface="Cambria Math" pitchFamily="18" charset="0"/>
              </a:rPr>
              <a:t>i,j</a:t>
            </a:r>
            <a:r>
              <a:rPr lang="en-US" sz="2800" dirty="0">
                <a:ea typeface="Cambria Math" pitchFamily="18" charset="0"/>
              </a:rPr>
              <a:t>)</a:t>
            </a:r>
            <a:r>
              <a:rPr lang="en-US" sz="2800" dirty="0" err="1">
                <a:ea typeface="Cambria Math" pitchFamily="18" charset="0"/>
              </a:rPr>
              <a:t>th</a:t>
            </a:r>
            <a:r>
              <a:rPr lang="en-US" sz="2800" dirty="0">
                <a:ea typeface="Cambria Math" pitchFamily="18" charset="0"/>
              </a:rPr>
              <a:t> element. In other words, </a:t>
            </a:r>
            <a:r>
              <a:rPr lang="en-US" sz="2800" b="1" dirty="0"/>
              <a:t>A</a:t>
            </a:r>
            <a:r>
              <a:rPr lang="en-US" sz="2800" dirty="0"/>
              <a:t> + </a:t>
            </a:r>
            <a:r>
              <a:rPr lang="en-US" sz="2800" b="1" dirty="0"/>
              <a:t>B</a:t>
            </a:r>
            <a:r>
              <a:rPr lang="en-US" sz="2800" dirty="0"/>
              <a:t> = [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ea typeface="Cambria Math" pitchFamily="18" charset="0"/>
              </a:rPr>
              <a:t>ij</a:t>
            </a:r>
            <a:r>
              <a:rPr lang="en-US" sz="2800" baseline="-25000" dirty="0">
                <a:ea typeface="Cambria Math" pitchFamily="18" charset="0"/>
              </a:rPr>
              <a:t> </a:t>
            </a:r>
            <a:r>
              <a:rPr lang="en-US" sz="2800" dirty="0">
                <a:ea typeface="Cambria Math" pitchFamily="18" charset="0"/>
              </a:rPr>
              <a:t> + </a:t>
            </a:r>
            <a:r>
              <a:rPr lang="en-US" sz="2800" i="1" dirty="0">
                <a:ea typeface="Cambria Math" pitchFamily="18" charset="0"/>
              </a:rPr>
              <a:t>b</a:t>
            </a:r>
            <a:r>
              <a:rPr lang="en-US" sz="2800" i="1" baseline="-25000" dirty="0">
                <a:ea typeface="Cambria Math" pitchFamily="18" charset="0"/>
              </a:rPr>
              <a:t>ij</a:t>
            </a:r>
            <a:r>
              <a:rPr lang="en-US" sz="2800" dirty="0">
                <a:ea typeface="Cambria Math" pitchFamily="18" charset="0"/>
              </a:rPr>
              <a:t>].</a:t>
            </a:r>
          </a:p>
          <a:p>
            <a:r>
              <a:rPr lang="en-US" sz="2800" b="1" dirty="0">
                <a:ea typeface="Cambria Math" pitchFamily="18" charset="0"/>
              </a:rPr>
              <a:t>Example</a:t>
            </a:r>
            <a:r>
              <a:rPr lang="en-US" sz="2800" dirty="0">
                <a:ea typeface="Cambria Math" pitchFamily="18" charset="0"/>
              </a:rPr>
              <a:t>:</a:t>
            </a:r>
            <a:endParaRPr lang="en-US" sz="28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0895"/>
              </p:ext>
            </p:extLst>
          </p:nvPr>
        </p:nvGraphicFramePr>
        <p:xfrm>
          <a:off x="1297578" y="4017152"/>
          <a:ext cx="6548844" cy="169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2743200" imgH="711000" progId="Equation.DSMT4">
                  <p:embed/>
                </p:oleObj>
              </mc:Choice>
              <mc:Fallback>
                <p:oleObj name="Equation" r:id="rId3" imgW="2743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578" y="4017152"/>
                        <a:ext cx="6548844" cy="1697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5943600"/>
            <a:ext cx="8229600" cy="457200"/>
          </a:xfrm>
        </p:spPr>
        <p:txBody>
          <a:bodyPr/>
          <a:lstStyle/>
          <a:p>
            <a:r>
              <a:rPr lang="en-US" sz="2800" dirty="0">
                <a:ea typeface="Cambria Math" pitchFamily="18" charset="0"/>
              </a:rPr>
              <a:t>Note that matrices of different sizes can not be added.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4612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438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/>
              <a:t>Definition</a:t>
            </a:r>
            <a:r>
              <a:rPr lang="en-US" sz="2400" dirty="0"/>
              <a:t>: Let </a:t>
            </a:r>
            <a:r>
              <a:rPr lang="en-US" sz="2400" b="1" dirty="0">
                <a:ea typeface="Cambria Math" pitchFamily="18" charset="0"/>
              </a:rPr>
              <a:t>A</a:t>
            </a:r>
            <a:r>
              <a:rPr lang="en-US" sz="2400" dirty="0">
                <a:ea typeface="Cambria Math" pitchFamily="18" charset="0"/>
              </a:rPr>
              <a:t> </a:t>
            </a:r>
            <a:r>
              <a:rPr lang="en-US" sz="2400" dirty="0"/>
              <a:t>be an </a:t>
            </a:r>
            <a:r>
              <a:rPr lang="en-US" sz="2400" i="1" dirty="0">
                <a:ea typeface="Cambria Math" pitchFamily="18" charset="0"/>
              </a:rPr>
              <a:t>m </a:t>
            </a:r>
            <a:r>
              <a:rPr lang="en-US" sz="2400" dirty="0">
                <a:ea typeface="Cambria Math" pitchFamily="18" charset="0"/>
                <a:cs typeface="Calibri" panose="020F0502020204030204" pitchFamily="34" charset="0"/>
              </a:rPr>
              <a:t>× </a:t>
            </a:r>
            <a:r>
              <a:rPr lang="en-US" sz="2400" i="1" dirty="0">
                <a:ea typeface="Cambria Math" pitchFamily="18" charset="0"/>
                <a:sym typeface="Symbol"/>
              </a:rPr>
              <a:t>k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/>
              <a:t>matrix and </a:t>
            </a:r>
            <a:r>
              <a:rPr lang="en-US" sz="2400" b="1" dirty="0"/>
              <a:t>B </a:t>
            </a:r>
            <a:r>
              <a:rPr lang="en-US" sz="2400" dirty="0"/>
              <a:t>be a </a:t>
            </a:r>
            <a:r>
              <a:rPr lang="en-US" sz="2400" i="1" dirty="0">
                <a:ea typeface="Cambria Math" pitchFamily="18" charset="0"/>
              </a:rPr>
              <a:t>k</a:t>
            </a:r>
            <a:r>
              <a:rPr lang="en-US" sz="2400" dirty="0">
                <a:ea typeface="Cambria Math" pitchFamily="18" charset="0"/>
                <a:cs typeface="Calibri" panose="020F0502020204030204" pitchFamily="34" charset="0"/>
              </a:rPr>
              <a:t> × </a:t>
            </a:r>
            <a:r>
              <a:rPr lang="en-US" sz="2400" i="1" dirty="0">
                <a:ea typeface="Cambria Math" pitchFamily="18" charset="0"/>
                <a:sym typeface="Symbol"/>
              </a:rPr>
              <a:t>n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matrix</a:t>
            </a:r>
            <a:r>
              <a:rPr lang="en-US" sz="2400" dirty="0"/>
              <a:t>. The </a:t>
            </a:r>
            <a:r>
              <a:rPr lang="en-US" sz="2400" i="1" dirty="0"/>
              <a:t>product</a:t>
            </a:r>
            <a:r>
              <a:rPr lang="en-US" sz="2400" dirty="0"/>
              <a:t> of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, denoted by </a:t>
            </a:r>
            <a:r>
              <a:rPr lang="en-US" sz="2400" b="1" dirty="0"/>
              <a:t>AB</a:t>
            </a:r>
            <a:r>
              <a:rPr lang="en-US" sz="2400" dirty="0"/>
              <a:t>, is the 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ea typeface="Cambria Math" pitchFamily="18" charset="0"/>
                <a:cs typeface="Calibri" panose="020F0502020204030204" pitchFamily="34" charset="0"/>
              </a:rPr>
              <a:t> × </a:t>
            </a:r>
            <a:r>
              <a:rPr lang="en-US" sz="2400" i="1" dirty="0">
                <a:ea typeface="Cambria Math" pitchFamily="18" charset="0"/>
                <a:sym typeface="Symbol"/>
              </a:rPr>
              <a:t>n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matrix that has its (</a:t>
            </a:r>
            <a:r>
              <a:rPr lang="en-US" sz="2400" i="1" dirty="0">
                <a:ea typeface="Cambria Math" pitchFamily="18" charset="0"/>
              </a:rPr>
              <a:t>i,j</a:t>
            </a:r>
            <a:r>
              <a:rPr lang="en-US" sz="2400" dirty="0">
                <a:ea typeface="Cambria Math" pitchFamily="18" charset="0"/>
              </a:rPr>
              <a:t>)</a:t>
            </a:r>
            <a:r>
              <a:rPr lang="en-US" sz="2400" dirty="0" err="1">
                <a:ea typeface="Cambria Math" pitchFamily="18" charset="0"/>
              </a:rPr>
              <a:t>th</a:t>
            </a:r>
            <a:r>
              <a:rPr lang="en-US" sz="2400" dirty="0">
                <a:ea typeface="Cambria Math" pitchFamily="18" charset="0"/>
              </a:rPr>
              <a:t> element equal to the sum of the products of the corresponding elements from the </a:t>
            </a:r>
            <a:r>
              <a:rPr lang="en-US" sz="2400" i="1" dirty="0" err="1">
                <a:ea typeface="Cambria Math" pitchFamily="18" charset="0"/>
              </a:rPr>
              <a:t>i</a:t>
            </a:r>
            <a:r>
              <a:rPr lang="en-US" sz="2400" dirty="0" err="1">
                <a:ea typeface="Cambria Math" pitchFamily="18" charset="0"/>
              </a:rPr>
              <a:t>th</a:t>
            </a:r>
            <a:r>
              <a:rPr lang="en-US" sz="2400" dirty="0">
                <a:ea typeface="Cambria Math" pitchFamily="18" charset="0"/>
              </a:rPr>
              <a:t> row of </a:t>
            </a:r>
            <a:r>
              <a:rPr lang="en-US" sz="2400" b="1" dirty="0">
                <a:ea typeface="Cambria Math" pitchFamily="18" charset="0"/>
              </a:rPr>
              <a:t>A</a:t>
            </a:r>
            <a:r>
              <a:rPr lang="en-US" sz="2400" dirty="0">
                <a:ea typeface="Cambria Math" pitchFamily="18" charset="0"/>
              </a:rPr>
              <a:t> and the </a:t>
            </a:r>
            <a:r>
              <a:rPr lang="en-US" sz="2400" i="1" dirty="0" err="1">
                <a:ea typeface="Cambria Math" pitchFamily="18" charset="0"/>
              </a:rPr>
              <a:t>j</a:t>
            </a:r>
            <a:r>
              <a:rPr lang="en-US" sz="2400" dirty="0" err="1">
                <a:ea typeface="Cambria Math" pitchFamily="18" charset="0"/>
              </a:rPr>
              <a:t>th</a:t>
            </a:r>
            <a:r>
              <a:rPr lang="en-US" sz="2400" dirty="0">
                <a:ea typeface="Cambria Math" pitchFamily="18" charset="0"/>
              </a:rPr>
              <a:t> column of </a:t>
            </a:r>
            <a:r>
              <a:rPr lang="en-US" sz="2400" b="1" dirty="0">
                <a:ea typeface="Cambria Math" pitchFamily="18" charset="0"/>
              </a:rPr>
              <a:t>B</a:t>
            </a:r>
            <a:r>
              <a:rPr lang="en-US" sz="2400" dirty="0">
                <a:ea typeface="Cambria Math" pitchFamily="18" charset="0"/>
              </a:rPr>
              <a:t>. In other words, if </a:t>
            </a:r>
            <a:r>
              <a:rPr lang="en-US" sz="2400" b="1" dirty="0"/>
              <a:t>AB</a:t>
            </a:r>
            <a:r>
              <a:rPr lang="en-US" sz="2400" dirty="0"/>
              <a:t> = [</a:t>
            </a:r>
            <a:r>
              <a:rPr lang="en-US" sz="2400" i="1" dirty="0" err="1">
                <a:ea typeface="Cambria Math" pitchFamily="18" charset="0"/>
              </a:rPr>
              <a:t>c</a:t>
            </a:r>
            <a:r>
              <a:rPr lang="en-US" sz="2400" i="1" baseline="-25000" dirty="0" err="1">
                <a:ea typeface="Cambria Math" pitchFamily="18" charset="0"/>
              </a:rPr>
              <a:t>ij</a:t>
            </a:r>
            <a:r>
              <a:rPr lang="en-US" sz="2400" dirty="0">
                <a:ea typeface="Cambria Math" pitchFamily="18" charset="0"/>
              </a:rPr>
              <a:t>] then </a:t>
            </a:r>
            <a:r>
              <a:rPr lang="en-US" sz="2400" i="1" dirty="0" err="1">
                <a:ea typeface="Cambria Math" pitchFamily="18" charset="0"/>
              </a:rPr>
              <a:t>c</a:t>
            </a:r>
            <a:r>
              <a:rPr lang="en-US" sz="2400" i="1" baseline="-25000" dirty="0" err="1">
                <a:ea typeface="Cambria Math" pitchFamily="18" charset="0"/>
              </a:rPr>
              <a:t>ij</a:t>
            </a:r>
            <a:r>
              <a:rPr lang="en-US" sz="2400" baseline="-25000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= 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i="1" baseline="-25000" dirty="0">
                <a:ea typeface="Cambria Math" pitchFamily="18" charset="0"/>
              </a:rPr>
              <a:t>i</a:t>
            </a:r>
            <a:r>
              <a:rPr lang="en-US" sz="2400" baseline="-25000" dirty="0">
                <a:ea typeface="Cambria Math" pitchFamily="18" charset="0"/>
              </a:rPr>
              <a:t>1</a:t>
            </a:r>
            <a:r>
              <a:rPr lang="en-US" sz="2400" i="1" dirty="0">
                <a:ea typeface="Cambria Math" pitchFamily="18" charset="0"/>
              </a:rPr>
              <a:t>b</a:t>
            </a:r>
            <a:r>
              <a:rPr lang="en-US" sz="2400" baseline="-25000" dirty="0">
                <a:ea typeface="Cambria Math" pitchFamily="18" charset="0"/>
              </a:rPr>
              <a:t>1j </a:t>
            </a:r>
            <a:r>
              <a:rPr lang="en-US" sz="2400" dirty="0">
                <a:ea typeface="Cambria Math" pitchFamily="18" charset="0"/>
              </a:rPr>
              <a:t>+ 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i="1" baseline="-25000" dirty="0">
                <a:ea typeface="Cambria Math" pitchFamily="18" charset="0"/>
              </a:rPr>
              <a:t>i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i="1" dirty="0">
                <a:ea typeface="Cambria Math" pitchFamily="18" charset="0"/>
              </a:rPr>
              <a:t>b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i="1" baseline="-25000" dirty="0">
                <a:ea typeface="Cambria Math" pitchFamily="18" charset="0"/>
              </a:rPr>
              <a:t>j</a:t>
            </a:r>
            <a:r>
              <a:rPr lang="en-US" sz="2400" dirty="0">
                <a:ea typeface="Cambria Math" pitchFamily="18" charset="0"/>
              </a:rPr>
              <a:t> + … + 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i="1" baseline="-25000" dirty="0">
                <a:ea typeface="Cambria Math" pitchFamily="18" charset="0"/>
              </a:rPr>
              <a:t>kj</a:t>
            </a:r>
            <a:r>
              <a:rPr lang="en-US" sz="2400" i="1" dirty="0">
                <a:ea typeface="Cambria Math" pitchFamily="18" charset="0"/>
              </a:rPr>
              <a:t>b</a:t>
            </a:r>
            <a:r>
              <a:rPr lang="en-US" sz="2400" baseline="-25000" dirty="0">
                <a:ea typeface="Cambria Math" pitchFamily="18" charset="0"/>
              </a:rPr>
              <a:t>2</a:t>
            </a:r>
            <a:r>
              <a:rPr lang="en-US" sz="2400" i="1" baseline="-25000" dirty="0">
                <a:ea typeface="Cambria Math" pitchFamily="18" charset="0"/>
              </a:rPr>
              <a:t>j</a:t>
            </a:r>
            <a:r>
              <a:rPr lang="en-US" sz="2400" dirty="0">
                <a:ea typeface="Cambria Math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a typeface="Cambria Math" pitchFamily="18" charset="0"/>
              </a:rPr>
              <a:t>Example</a:t>
            </a:r>
            <a:r>
              <a:rPr lang="en-US" sz="2400" dirty="0">
                <a:ea typeface="Cambria Math" pitchFamily="18" charset="0"/>
              </a:rPr>
              <a:t>:</a:t>
            </a:r>
            <a:endParaRPr lang="en-US" sz="24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49968"/>
              </p:ext>
            </p:extLst>
          </p:nvPr>
        </p:nvGraphicFramePr>
        <p:xfrm>
          <a:off x="2362200" y="3505200"/>
          <a:ext cx="4121150" cy="178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2108160" imgH="914400" progId="Equation.DSMT4">
                  <p:embed/>
                </p:oleObj>
              </mc:Choice>
              <mc:Fallback>
                <p:oleObj name="Equation" r:id="rId3" imgW="2108160" imgH="914400" progId="Equation.DSMT4">
                  <p:embed/>
                  <p:pic>
                    <p:nvPicPr>
                      <p:cNvPr id="5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505200"/>
                        <a:ext cx="4121150" cy="178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1143000"/>
          </a:xfrm>
        </p:spPr>
        <p:txBody>
          <a:bodyPr/>
          <a:lstStyle/>
          <a:p>
            <a:r>
              <a:rPr lang="en-US" sz="2400" dirty="0">
                <a:ea typeface="Cambria Math" pitchFamily="18" charset="0"/>
              </a:rPr>
              <a:t>The product of two matrices is undefined when the number of columns in the first matrix is not the same as the number of rows in the second.</a:t>
            </a:r>
          </a:p>
        </p:txBody>
      </p:sp>
    </p:spTree>
    <p:extLst>
      <p:ext uri="{BB962C8B-B14F-4D97-AF65-F5344CB8AC3E}">
        <p14:creationId xmlns:p14="http://schemas.microsoft.com/office/powerpoint/2010/main" val="419997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Matrix Multiplication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r>
              <a:rPr lang="en-US" sz="2800" dirty="0"/>
              <a:t>The Product of </a:t>
            </a:r>
            <a:r>
              <a:rPr lang="en-US" sz="2800" b="1" dirty="0"/>
              <a:t>A</a:t>
            </a:r>
            <a:r>
              <a:rPr lang="en-US" sz="2800" dirty="0"/>
              <a:t> = [</a:t>
            </a:r>
            <a:r>
              <a:rPr lang="en-US" sz="2800" dirty="0">
                <a:ea typeface="Cambria Math" pitchFamily="18" charset="0"/>
              </a:rPr>
              <a:t>a</a:t>
            </a:r>
            <a:r>
              <a:rPr lang="en-US" sz="2800" i="1" baseline="-25000" dirty="0">
                <a:ea typeface="Cambria Math" pitchFamily="18" charset="0"/>
              </a:rPr>
              <a:t>ij</a:t>
            </a:r>
            <a:r>
              <a:rPr lang="en-US" sz="2800" dirty="0">
                <a:ea typeface="Cambria Math" pitchFamily="18" charset="0"/>
              </a:rPr>
              <a:t>] and </a:t>
            </a:r>
            <a:r>
              <a:rPr lang="en-US" sz="2800" b="1" dirty="0"/>
              <a:t>B</a:t>
            </a:r>
            <a:r>
              <a:rPr lang="en-US" sz="2800" dirty="0"/>
              <a:t> = [</a:t>
            </a:r>
            <a:r>
              <a:rPr lang="en-US" sz="2800" dirty="0">
                <a:ea typeface="Cambria Math" pitchFamily="18" charset="0"/>
              </a:rPr>
              <a:t>b</a:t>
            </a:r>
            <a:r>
              <a:rPr lang="en-US" sz="2800" i="1" baseline="-25000" dirty="0">
                <a:ea typeface="Cambria Math" pitchFamily="18" charset="0"/>
              </a:rPr>
              <a:t>ij</a:t>
            </a:r>
            <a:r>
              <a:rPr lang="en-US" sz="2800" dirty="0">
                <a:ea typeface="Cambria Math" pitchFamily="18" charset="0"/>
              </a:rPr>
              <a:t>]</a:t>
            </a:r>
            <a:endParaRPr lang="en-US" sz="28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13610"/>
              </p:ext>
            </p:extLst>
          </p:nvPr>
        </p:nvGraphicFramePr>
        <p:xfrm>
          <a:off x="609600" y="1905000"/>
          <a:ext cx="2741760" cy="315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612800" imgH="1854000" progId="Equation.DSMT4">
                  <p:embed/>
                </p:oleObj>
              </mc:Choice>
              <mc:Fallback>
                <p:oleObj name="Equation" r:id="rId3" imgW="161280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905000"/>
                        <a:ext cx="2741760" cy="315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001035"/>
              </p:ext>
            </p:extLst>
          </p:nvPr>
        </p:nvGraphicFramePr>
        <p:xfrm>
          <a:off x="4739712" y="1905000"/>
          <a:ext cx="3583872" cy="198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2108160" imgH="1168200" progId="Equation.DSMT4">
                  <p:embed/>
                </p:oleObj>
              </mc:Choice>
              <mc:Fallback>
                <p:oleObj name="Equation" r:id="rId5" imgW="2108160" imgH="1168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9712" y="1905000"/>
                        <a:ext cx="3583872" cy="198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231763"/>
              </p:ext>
            </p:extLst>
          </p:nvPr>
        </p:nvGraphicFramePr>
        <p:xfrm>
          <a:off x="5128512" y="4178640"/>
          <a:ext cx="2849472" cy="237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7" imgW="1676160" imgH="1396800" progId="Equation.DSMT4">
                  <p:embed/>
                </p:oleObj>
              </mc:Choice>
              <mc:Fallback>
                <p:oleObj name="Equation" r:id="rId7" imgW="1676160" imgH="13968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28512" y="4178640"/>
                        <a:ext cx="2849472" cy="237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649358"/>
              </p:ext>
            </p:extLst>
          </p:nvPr>
        </p:nvGraphicFramePr>
        <p:xfrm>
          <a:off x="1035050" y="5762160"/>
          <a:ext cx="3000636" cy="41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9" imgW="1765080" imgH="241200" progId="Equation.DSMT4">
                  <p:embed/>
                </p:oleObj>
              </mc:Choice>
              <mc:Fallback>
                <p:oleObj name="Equation" r:id="rId9" imgW="1765080" imgH="241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5050" y="5762160"/>
                        <a:ext cx="3000636" cy="41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50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is not Commutative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514600" cy="533400"/>
          </a:xfrm>
        </p:spPr>
        <p:txBody>
          <a:bodyPr/>
          <a:lstStyle/>
          <a:p>
            <a:r>
              <a:rPr lang="en-US" dirty="0"/>
              <a:t>Example: Let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510907"/>
              </p:ext>
            </p:extLst>
          </p:nvPr>
        </p:nvGraphicFramePr>
        <p:xfrm>
          <a:off x="2370136" y="1898447"/>
          <a:ext cx="1809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723600" imgH="457200" progId="Equation.DSMT4">
                  <p:embed/>
                </p:oleObj>
              </mc:Choice>
              <mc:Fallback>
                <p:oleObj name="Equation" r:id="rId3" imgW="723600" imgH="4572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0136" y="1898447"/>
                        <a:ext cx="1809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03925"/>
              </p:ext>
            </p:extLst>
          </p:nvPr>
        </p:nvGraphicFramePr>
        <p:xfrm>
          <a:off x="5569500" y="1898447"/>
          <a:ext cx="174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698400" imgH="457200" progId="Equation.DSMT4">
                  <p:embed/>
                </p:oleObj>
              </mc:Choice>
              <mc:Fallback>
                <p:oleObj name="Equation" r:id="rId5" imgW="698400" imgH="4572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9500" y="1898447"/>
                        <a:ext cx="1746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/>
          <p:cNvSpPr>
            <a:spLocks noGrp="1"/>
          </p:cNvSpPr>
          <p:nvPr>
            <p:ph idx="13"/>
          </p:nvPr>
        </p:nvSpPr>
        <p:spPr>
          <a:xfrm>
            <a:off x="457200" y="3276600"/>
            <a:ext cx="2667000" cy="1263758"/>
          </a:xfrm>
        </p:spPr>
        <p:txBody>
          <a:bodyPr/>
          <a:lstStyle/>
          <a:p>
            <a:r>
              <a:rPr lang="en-US" dirty="0"/>
              <a:t>Does </a:t>
            </a:r>
            <a:r>
              <a:rPr lang="en-US" b="1" dirty="0"/>
              <a:t>AB</a:t>
            </a:r>
            <a:r>
              <a:rPr lang="en-US" dirty="0"/>
              <a:t> = </a:t>
            </a:r>
            <a:r>
              <a:rPr lang="en-US" b="1" dirty="0"/>
              <a:t>BA</a:t>
            </a:r>
            <a:r>
              <a:rPr lang="en-US" dirty="0"/>
              <a:t>?</a:t>
            </a:r>
            <a:endParaRPr lang="en-US" b="1" dirty="0"/>
          </a:p>
          <a:p>
            <a:r>
              <a:rPr lang="en-US" b="1" dirty="0"/>
              <a:t>Solution: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093745"/>
              </p:ext>
            </p:extLst>
          </p:nvPr>
        </p:nvGraphicFramePr>
        <p:xfrm>
          <a:off x="2370136" y="4540358"/>
          <a:ext cx="2095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7" imgW="838080" imgH="457200" progId="Equation.DSMT4">
                  <p:embed/>
                </p:oleObj>
              </mc:Choice>
              <mc:Fallback>
                <p:oleObj name="Equation" r:id="rId7" imgW="838080" imgH="4572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0136" y="4540358"/>
                        <a:ext cx="2095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8857"/>
              </p:ext>
            </p:extLst>
          </p:nvPr>
        </p:nvGraphicFramePr>
        <p:xfrm>
          <a:off x="5569500" y="4521308"/>
          <a:ext cx="2126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9" imgW="850680" imgH="457200" progId="Equation.DSMT4">
                  <p:embed/>
                </p:oleObj>
              </mc:Choice>
              <mc:Fallback>
                <p:oleObj name="Equation" r:id="rId9" imgW="850680" imgH="457200" progId="Equation.DSMT4">
                  <p:embed/>
                  <p:pic>
                    <p:nvPicPr>
                      <p:cNvPr id="13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9500" y="4521308"/>
                        <a:ext cx="21267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4"/>
          </p:nvPr>
        </p:nvSpPr>
        <p:spPr>
          <a:xfrm>
            <a:off x="4267200" y="6019800"/>
            <a:ext cx="1600200" cy="533400"/>
          </a:xfrm>
        </p:spPr>
        <p:txBody>
          <a:bodyPr/>
          <a:lstStyle/>
          <a:p>
            <a:r>
              <a:rPr lang="en-US" b="1" dirty="0"/>
              <a:t>AB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≠</a:t>
            </a:r>
            <a:r>
              <a:rPr lang="en-US" dirty="0"/>
              <a:t> </a:t>
            </a:r>
            <a:r>
              <a:rPr lang="en-US" b="1" dirty="0"/>
              <a:t>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 and Powers of Matrices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The </a:t>
            </a:r>
            <a:r>
              <a:rPr lang="en-US" sz="2800" i="1" dirty="0">
                <a:solidFill>
                  <a:srgbClr val="C00000"/>
                </a:solidFill>
              </a:rPr>
              <a:t>identity matrix </a:t>
            </a:r>
            <a:r>
              <a:rPr lang="en-US" sz="2800" i="1" dirty="0"/>
              <a:t>of order n </a:t>
            </a:r>
            <a:r>
              <a:rPr lang="en-US" sz="2800" dirty="0"/>
              <a:t>is the </a:t>
            </a:r>
            <a:r>
              <a:rPr lang="en-US" sz="2800" i="1" dirty="0">
                <a:ea typeface="Cambria Math" pitchFamily="18" charset="0"/>
              </a:rPr>
              <a:t>m</a:t>
            </a:r>
            <a:r>
              <a:rPr lang="en-US" sz="2800" dirty="0">
                <a:ea typeface="Cambria Math" pitchFamily="18" charset="0"/>
                <a:cs typeface="Calibri" panose="020F0502020204030204" pitchFamily="34" charset="0"/>
              </a:rPr>
              <a:t> × </a:t>
            </a:r>
            <a:r>
              <a:rPr lang="en-US" sz="2800" i="1" dirty="0">
                <a:ea typeface="Cambria Math" pitchFamily="18" charset="0"/>
                <a:sym typeface="Symbol"/>
              </a:rPr>
              <a:t>n</a:t>
            </a:r>
            <a:r>
              <a:rPr lang="en-US" sz="2800" dirty="0"/>
              <a:t> matrix </a:t>
            </a:r>
            <a:r>
              <a:rPr lang="en-US" sz="2800" b="1" dirty="0"/>
              <a:t>I</a:t>
            </a:r>
            <a:r>
              <a:rPr lang="en-US" sz="2800" i="1" baseline="-25000" dirty="0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 = [</a:t>
            </a:r>
            <a:r>
              <a:rPr lang="en-US" sz="2800" dirty="0">
                <a:ea typeface="Cambria Math" pitchFamily="18" charset="0"/>
                <a:sym typeface="Symbol"/>
              </a:rPr>
              <a:t></a:t>
            </a:r>
            <a:r>
              <a:rPr lang="en-US" sz="2800" i="1" baseline="-25000" dirty="0" err="1">
                <a:ea typeface="Cambria Math" pitchFamily="18" charset="0"/>
                <a:sym typeface="Symbol"/>
              </a:rPr>
              <a:t>ij</a:t>
            </a:r>
            <a:r>
              <a:rPr lang="en-US" sz="2800" dirty="0"/>
              <a:t>], where </a:t>
            </a:r>
            <a:r>
              <a:rPr lang="en-US" sz="2800" dirty="0">
                <a:ea typeface="Cambria Math" pitchFamily="18" charset="0"/>
                <a:sym typeface="Symbol"/>
              </a:rPr>
              <a:t></a:t>
            </a:r>
            <a:r>
              <a:rPr lang="en-US" sz="2800" i="1" baseline="-25000" dirty="0" err="1">
                <a:ea typeface="Cambria Math" pitchFamily="18" charset="0"/>
                <a:sym typeface="Symbol"/>
              </a:rPr>
              <a:t>ij</a:t>
            </a:r>
            <a:r>
              <a:rPr lang="en-US" sz="2800" baseline="-25000" dirty="0"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ea typeface="Cambria Math" pitchFamily="18" charset="0"/>
                <a:sym typeface="Symbol"/>
              </a:rPr>
              <a:t> = 1 if </a:t>
            </a:r>
            <a:r>
              <a:rPr lang="en-US" sz="2800" i="1" dirty="0" err="1">
                <a:ea typeface="Cambria Math" pitchFamily="18" charset="0"/>
                <a:sym typeface="Symbol"/>
              </a:rPr>
              <a:t>i</a:t>
            </a:r>
            <a:r>
              <a:rPr lang="en-US" sz="2800" dirty="0">
                <a:ea typeface="Cambria Math" pitchFamily="18" charset="0"/>
                <a:sym typeface="Symbol"/>
              </a:rPr>
              <a:t> = </a:t>
            </a:r>
            <a:r>
              <a:rPr lang="en-US" sz="2800" i="1" dirty="0">
                <a:ea typeface="Cambria Math" pitchFamily="18" charset="0"/>
                <a:sym typeface="Symbol"/>
              </a:rPr>
              <a:t>j</a:t>
            </a:r>
            <a:r>
              <a:rPr lang="en-US" sz="2800" dirty="0">
                <a:ea typeface="Cambria Math" pitchFamily="18" charset="0"/>
                <a:sym typeface="Symbol"/>
              </a:rPr>
              <a:t> and </a:t>
            </a:r>
            <a:r>
              <a:rPr lang="en-US" sz="2800" i="1" baseline="-25000" dirty="0" err="1">
                <a:ea typeface="Cambria Math" pitchFamily="18" charset="0"/>
                <a:sym typeface="Symbol"/>
              </a:rPr>
              <a:t>ij</a:t>
            </a:r>
            <a:r>
              <a:rPr lang="en-US" sz="2800" baseline="-25000" dirty="0"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ea typeface="Cambria Math" pitchFamily="18" charset="0"/>
                <a:sym typeface="Symbol"/>
              </a:rPr>
              <a:t> = 0 if </a:t>
            </a:r>
            <a:r>
              <a:rPr lang="en-US" sz="2800" i="1" dirty="0" err="1">
                <a:ea typeface="Cambria Math" pitchFamily="18" charset="0"/>
                <a:sym typeface="Symbol"/>
              </a:rPr>
              <a:t>i</a:t>
            </a:r>
            <a:r>
              <a:rPr lang="en-US" sz="2800" dirty="0" err="1">
                <a:ea typeface="Cambria Math"/>
                <a:sym typeface="Symbol"/>
              </a:rPr>
              <a:t>≠</a:t>
            </a:r>
            <a:r>
              <a:rPr lang="en-US" sz="2800" i="1" dirty="0" err="1">
                <a:ea typeface="Cambria Math"/>
                <a:sym typeface="Symbol"/>
              </a:rPr>
              <a:t>j</a:t>
            </a:r>
            <a:r>
              <a:rPr lang="en-US" sz="2800" dirty="0">
                <a:ea typeface="Cambria Math"/>
                <a:sym typeface="Symbol"/>
              </a:rPr>
              <a:t>.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53585"/>
              </p:ext>
            </p:extLst>
          </p:nvPr>
        </p:nvGraphicFramePr>
        <p:xfrm>
          <a:off x="831850" y="2383408"/>
          <a:ext cx="2444750" cy="272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231560" imgH="1371600" progId="Equation.DSMT4">
                  <p:embed/>
                </p:oleObj>
              </mc:Choice>
              <mc:Fallback>
                <p:oleObj name="Equation" r:id="rId3" imgW="1231560" imgH="1371600" progId="Equation.DSMT4">
                  <p:embed/>
                  <p:pic>
                    <p:nvPicPr>
                      <p:cNvPr id="14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2383408"/>
                        <a:ext cx="2444750" cy="2721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0" y="3048000"/>
            <a:ext cx="4114800" cy="1143000"/>
          </a:xfrm>
        </p:spPr>
        <p:txBody>
          <a:bodyPr/>
          <a:lstStyle/>
          <a:p>
            <a:pPr algn="ctr"/>
            <a:r>
              <a:rPr lang="en-US" sz="2800" b="1" dirty="0" err="1">
                <a:ea typeface="Cambria Math"/>
                <a:sym typeface="Symbol"/>
              </a:rPr>
              <a:t>A</a:t>
            </a:r>
            <a:r>
              <a:rPr lang="en-US" sz="2800" b="1" dirty="0" err="1"/>
              <a:t>I</a:t>
            </a:r>
            <a:r>
              <a:rPr lang="en-US" sz="2800" i="1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 = </a:t>
            </a:r>
            <a:r>
              <a:rPr lang="en-US" sz="2800" b="1" dirty="0" err="1"/>
              <a:t>I</a:t>
            </a:r>
            <a:r>
              <a:rPr lang="en-US" sz="2800" i="1" baseline="-25000" dirty="0" err="1"/>
              <a:t>m</a:t>
            </a:r>
            <a:r>
              <a:rPr lang="en-US" sz="2800" b="1" dirty="0" err="1">
                <a:ea typeface="Cambria Math"/>
                <a:sym typeface="Symbol"/>
              </a:rPr>
              <a:t>A</a:t>
            </a:r>
            <a:r>
              <a:rPr lang="en-US" sz="2800" b="1" dirty="0">
                <a:ea typeface="Cambria Math"/>
                <a:sym typeface="Symbol"/>
              </a:rPr>
              <a:t> = A </a:t>
            </a:r>
          </a:p>
          <a:p>
            <a:r>
              <a:rPr lang="en-US" sz="2800" dirty="0">
                <a:ea typeface="Cambria Math"/>
                <a:sym typeface="Symbol"/>
              </a:rPr>
              <a:t>when </a:t>
            </a:r>
            <a:r>
              <a:rPr lang="en-US" sz="2800" b="1" dirty="0">
                <a:ea typeface="Cambria Math"/>
                <a:sym typeface="Symbol"/>
              </a:rPr>
              <a:t>A</a:t>
            </a:r>
            <a:r>
              <a:rPr lang="en-US" sz="2800" dirty="0">
                <a:ea typeface="Cambria Math"/>
                <a:sym typeface="Symbol"/>
              </a:rPr>
              <a:t> is an </a:t>
            </a:r>
            <a:r>
              <a:rPr lang="en-US" sz="2800" i="1" dirty="0">
                <a:ea typeface="Cambria Math" pitchFamily="18" charset="0"/>
              </a:rPr>
              <a:t>m</a:t>
            </a:r>
            <a:r>
              <a:rPr lang="en-US" sz="2800" dirty="0">
                <a:ea typeface="Cambria Math" pitchFamily="18" charset="0"/>
                <a:cs typeface="Calibri" panose="020F0502020204030204" pitchFamily="34" charset="0"/>
              </a:rPr>
              <a:t> × </a:t>
            </a:r>
            <a:r>
              <a:rPr lang="en-US" sz="2800" i="1" dirty="0">
                <a:ea typeface="Cambria Math" pitchFamily="18" charset="0"/>
                <a:sym typeface="Symbol"/>
              </a:rPr>
              <a:t>n</a:t>
            </a:r>
            <a:r>
              <a:rPr lang="en-US" sz="2800" dirty="0">
                <a:ea typeface="Cambria Math"/>
                <a:sym typeface="Symbol"/>
              </a:rPr>
              <a:t>  matrix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0" y="5105400"/>
            <a:ext cx="8305800" cy="914400"/>
          </a:xfrm>
        </p:spPr>
        <p:txBody>
          <a:bodyPr/>
          <a:lstStyle/>
          <a:p>
            <a:r>
              <a:rPr lang="en-US" sz="2800" dirty="0">
                <a:ea typeface="Cambria Math"/>
                <a:sym typeface="Symbol"/>
              </a:rPr>
              <a:t>Powers of square matrices can be defined. When A is an </a:t>
            </a:r>
            <a:r>
              <a:rPr lang="en-US" sz="2800" i="1" dirty="0">
                <a:ea typeface="Cambria Math" pitchFamily="18" charset="0"/>
                <a:sym typeface="Symbol"/>
              </a:rPr>
              <a:t>n</a:t>
            </a:r>
            <a:r>
              <a:rPr lang="en-US" sz="2800" i="1" dirty="0">
                <a:ea typeface="Cambria Math" pitchFamily="18" charset="0"/>
              </a:rPr>
              <a:t> </a:t>
            </a:r>
            <a:r>
              <a:rPr lang="en-US" sz="2800" dirty="0">
                <a:ea typeface="Cambria Math" pitchFamily="18" charset="0"/>
                <a:cs typeface="Calibri" panose="020F0502020204030204" pitchFamily="34" charset="0"/>
              </a:rPr>
              <a:t>×</a:t>
            </a:r>
            <a:r>
              <a:rPr lang="en-US" sz="2800" i="1" dirty="0">
                <a:ea typeface="Cambria Math" pitchFamily="18" charset="0"/>
                <a:sym typeface="Symbol"/>
              </a:rPr>
              <a:t> n</a:t>
            </a:r>
            <a:r>
              <a:rPr lang="en-US" sz="2800" dirty="0"/>
              <a:t>  matrix, we have:</a:t>
            </a:r>
            <a:endParaRPr lang="en-US" sz="2800" dirty="0">
              <a:ea typeface="Cambria Math"/>
              <a:sym typeface="Symbol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978886"/>
              </p:ext>
            </p:extLst>
          </p:nvPr>
        </p:nvGraphicFramePr>
        <p:xfrm>
          <a:off x="4370618" y="5791200"/>
          <a:ext cx="4411662" cy="82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1904760" imgH="355320" progId="Equation.DSMT4">
                  <p:embed/>
                </p:oleObj>
              </mc:Choice>
              <mc:Fallback>
                <p:oleObj name="Equation" r:id="rId5" imgW="1904760" imgH="355320" progId="Equation.DSMT4">
                  <p:embed/>
                  <p:pic>
                    <p:nvPicPr>
                      <p:cNvPr id="14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0618" y="5791200"/>
                        <a:ext cx="4411662" cy="820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456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Transposes of Matrices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133600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Let </a:t>
            </a:r>
            <a:r>
              <a:rPr lang="en-US" sz="2800" b="1" dirty="0"/>
              <a:t>A</a:t>
            </a:r>
            <a:r>
              <a:rPr lang="en-US" sz="2800" dirty="0"/>
              <a:t> = [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ea typeface="Cambria Math" pitchFamily="18" charset="0"/>
              </a:rPr>
              <a:t>ij</a:t>
            </a:r>
            <a:r>
              <a:rPr lang="en-US" sz="2800" dirty="0">
                <a:ea typeface="Cambria Math" pitchFamily="18" charset="0"/>
              </a:rPr>
              <a:t>] be an </a:t>
            </a:r>
            <a:r>
              <a:rPr lang="en-US" sz="2800" i="1" dirty="0">
                <a:ea typeface="Cambria Math" pitchFamily="18" charset="0"/>
              </a:rPr>
              <a:t>m </a:t>
            </a:r>
            <a:r>
              <a:rPr lang="en-US" sz="2800" dirty="0">
                <a:ea typeface="Cambria Math" pitchFamily="18" charset="0"/>
                <a:cs typeface="Calibri" panose="020F0502020204030204" pitchFamily="34" charset="0"/>
              </a:rPr>
              <a:t>× </a:t>
            </a:r>
            <a:r>
              <a:rPr lang="en-US" sz="2800" i="1" dirty="0">
                <a:ea typeface="Cambria Math" pitchFamily="18" charset="0"/>
                <a:sym typeface="Symbol"/>
              </a:rPr>
              <a:t>n</a:t>
            </a:r>
            <a:r>
              <a:rPr lang="en-US" sz="2800" dirty="0">
                <a:ea typeface="Cambria Math"/>
                <a:sym typeface="Symbol"/>
              </a:rPr>
              <a:t> matrix. The </a:t>
            </a:r>
            <a:r>
              <a:rPr lang="en-US" sz="2800" i="1" dirty="0">
                <a:solidFill>
                  <a:srgbClr val="C00000"/>
                </a:solidFill>
                <a:ea typeface="Cambria Math"/>
                <a:sym typeface="Symbol"/>
              </a:rPr>
              <a:t>transpose</a:t>
            </a:r>
            <a:r>
              <a:rPr lang="en-US" sz="2800" dirty="0">
                <a:ea typeface="Cambria Math"/>
                <a:sym typeface="Symbol"/>
              </a:rPr>
              <a:t> (</a:t>
            </a:r>
            <a:r>
              <a:rPr lang="zh-CN" altLang="en-US" sz="2400" dirty="0">
                <a:ea typeface="Cambria Math"/>
                <a:sym typeface="Symbol"/>
              </a:rPr>
              <a:t>转置</a:t>
            </a:r>
            <a:r>
              <a:rPr lang="en-US" sz="2800" dirty="0">
                <a:ea typeface="Cambria Math"/>
                <a:sym typeface="Symbol"/>
              </a:rPr>
              <a:t>)</a:t>
            </a:r>
            <a:r>
              <a:rPr lang="zh-CN" altLang="en-US" sz="2800" dirty="0">
                <a:ea typeface="Cambria Math"/>
                <a:sym typeface="Symbol"/>
              </a:rPr>
              <a:t> </a:t>
            </a:r>
            <a:r>
              <a:rPr lang="en-US" sz="2800" dirty="0">
                <a:ea typeface="Cambria Math"/>
                <a:sym typeface="Symbol"/>
              </a:rPr>
              <a:t>of </a:t>
            </a:r>
            <a:r>
              <a:rPr lang="en-US" sz="2800" b="1" dirty="0">
                <a:ea typeface="Cambria Math"/>
                <a:sym typeface="Symbol"/>
              </a:rPr>
              <a:t>A</a:t>
            </a:r>
            <a:r>
              <a:rPr lang="en-US" sz="2800" dirty="0">
                <a:ea typeface="Cambria Math"/>
                <a:sym typeface="Symbol"/>
              </a:rPr>
              <a:t>, denoted by </a:t>
            </a:r>
            <a:r>
              <a:rPr lang="en-US" sz="2800" b="1" dirty="0"/>
              <a:t>A</a:t>
            </a:r>
            <a:r>
              <a:rPr lang="en-US" sz="2800" baseline="30000" dirty="0">
                <a:ea typeface="Cambria Math"/>
                <a:sym typeface="Symbol"/>
              </a:rPr>
              <a:t>t</a:t>
            </a:r>
            <a:r>
              <a:rPr lang="en-US" sz="2800" dirty="0">
                <a:sym typeface="Symbol"/>
              </a:rPr>
              <a:t> ,</a:t>
            </a:r>
            <a:r>
              <a:rPr lang="en-US" sz="2800" dirty="0"/>
              <a:t>is the </a:t>
            </a:r>
            <a:r>
              <a:rPr lang="en-US" sz="2800" i="1" dirty="0">
                <a:ea typeface="Cambria Math" pitchFamily="18" charset="0"/>
              </a:rPr>
              <a:t>n</a:t>
            </a:r>
            <a:r>
              <a:rPr lang="en-US" sz="2800" dirty="0">
                <a:ea typeface="Cambria Math" pitchFamily="18" charset="0"/>
                <a:cs typeface="Calibri" panose="020F0502020204030204" pitchFamily="34" charset="0"/>
              </a:rPr>
              <a:t> × </a:t>
            </a:r>
            <a:r>
              <a:rPr lang="en-US" sz="2800" i="1" dirty="0">
                <a:ea typeface="Cambria Math" pitchFamily="18" charset="0"/>
                <a:sym typeface="Symbol"/>
              </a:rPr>
              <a:t>m</a:t>
            </a:r>
            <a:r>
              <a:rPr lang="en-US" sz="2800" dirty="0"/>
              <a:t> matrix obtained by interchanging the rows and columns of </a:t>
            </a:r>
            <a:r>
              <a:rPr lang="en-US" sz="2800" b="1" dirty="0"/>
              <a:t>A</a:t>
            </a:r>
            <a:r>
              <a:rPr lang="en-US" sz="2800" dirty="0"/>
              <a:t>.</a:t>
            </a:r>
          </a:p>
          <a:p>
            <a:pPr marL="0" lvl="1" indent="0">
              <a:buNone/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baseline="30000" dirty="0">
                <a:ea typeface="Cambria Math"/>
                <a:sym typeface="Symbol"/>
              </a:rPr>
              <a:t>t</a:t>
            </a:r>
            <a:r>
              <a:rPr lang="en-US" dirty="0">
                <a:sym typeface="Symbol"/>
              </a:rPr>
              <a:t> =</a:t>
            </a:r>
            <a:r>
              <a:rPr lang="en-US" dirty="0"/>
              <a:t> [</a:t>
            </a:r>
            <a:r>
              <a:rPr lang="en-US" i="1" dirty="0">
                <a:ea typeface="Cambria Math" pitchFamily="18" charset="0"/>
                <a:sym typeface="Symbol"/>
              </a:rPr>
              <a:t>b</a:t>
            </a:r>
            <a:r>
              <a:rPr lang="en-US" i="1" baseline="-25000" dirty="0">
                <a:ea typeface="Cambria Math" pitchFamily="18" charset="0"/>
                <a:sym typeface="Symbol"/>
              </a:rPr>
              <a:t>ij</a:t>
            </a:r>
            <a:r>
              <a:rPr lang="en-US" dirty="0"/>
              <a:t>], then  </a:t>
            </a:r>
            <a:r>
              <a:rPr lang="en-US" dirty="0">
                <a:ea typeface="Cambria Math" pitchFamily="18" charset="0"/>
                <a:sym typeface="Symbol"/>
              </a:rPr>
              <a:t>b</a:t>
            </a:r>
            <a:r>
              <a:rPr lang="en-US" baseline="-25000" dirty="0">
                <a:ea typeface="Cambria Math" pitchFamily="18" charset="0"/>
                <a:sym typeface="Symbol"/>
              </a:rPr>
              <a:t>ij </a:t>
            </a:r>
            <a:r>
              <a:rPr lang="en-US" dirty="0">
                <a:ea typeface="Cambria Math" pitchFamily="18" charset="0"/>
                <a:sym typeface="Symbol"/>
              </a:rPr>
              <a:t> = </a:t>
            </a:r>
            <a:r>
              <a:rPr lang="en-US" dirty="0" err="1">
                <a:ea typeface="Cambria Math" pitchFamily="18" charset="0"/>
                <a:sym typeface="Symbol"/>
              </a:rPr>
              <a:t>a</a:t>
            </a:r>
            <a:r>
              <a:rPr lang="en-US" baseline="-25000" dirty="0" err="1">
                <a:ea typeface="Cambria Math" pitchFamily="18" charset="0"/>
                <a:sym typeface="Symbol"/>
              </a:rPr>
              <a:t>ji</a:t>
            </a:r>
            <a:r>
              <a:rPr lang="en-US" dirty="0">
                <a:ea typeface="Cambria Math" pitchFamily="18" charset="0"/>
                <a:sym typeface="Symbol"/>
              </a:rPr>
              <a:t> for </a:t>
            </a:r>
            <a:r>
              <a:rPr lang="en-US" i="1" dirty="0" err="1">
                <a:ea typeface="Cambria Math" pitchFamily="18" charset="0"/>
                <a:sym typeface="Symbol"/>
              </a:rPr>
              <a:t>i</a:t>
            </a:r>
            <a:r>
              <a:rPr lang="en-US" dirty="0">
                <a:ea typeface="Cambria Math" pitchFamily="18" charset="0"/>
                <a:sym typeface="Symbol"/>
              </a:rPr>
              <a:t> =1,2,…,</a:t>
            </a:r>
            <a:r>
              <a:rPr lang="en-US" i="1" dirty="0">
                <a:ea typeface="Cambria Math" pitchFamily="18" charset="0"/>
                <a:sym typeface="Symbol"/>
              </a:rPr>
              <a:t>n</a:t>
            </a:r>
            <a:r>
              <a:rPr lang="en-US" dirty="0">
                <a:ea typeface="Cambria Math" pitchFamily="18" charset="0"/>
                <a:sym typeface="Symbol"/>
              </a:rPr>
              <a:t> and </a:t>
            </a:r>
            <a:r>
              <a:rPr lang="en-US" i="1" dirty="0">
                <a:ea typeface="Cambria Math" pitchFamily="18" charset="0"/>
                <a:sym typeface="Symbol"/>
              </a:rPr>
              <a:t>j</a:t>
            </a:r>
            <a:r>
              <a:rPr lang="en-US" dirty="0">
                <a:ea typeface="Cambria Math" pitchFamily="18" charset="0"/>
                <a:sym typeface="Symbol"/>
              </a:rPr>
              <a:t> = 1,2, ...,</a:t>
            </a:r>
            <a:r>
              <a:rPr lang="en-US" i="1" dirty="0">
                <a:ea typeface="Cambria Math" pitchFamily="18" charset="0"/>
                <a:sym typeface="Symbol"/>
              </a:rPr>
              <a:t>m</a:t>
            </a:r>
            <a:r>
              <a:rPr lang="en-US" dirty="0">
                <a:ea typeface="Cambria Math" pitchFamily="18" charset="0"/>
                <a:sym typeface="Symbol"/>
              </a:rPr>
              <a:t>. </a:t>
            </a:r>
            <a:endParaRPr lang="en-US" dirty="0">
              <a:ea typeface="Cambria Math"/>
              <a:sym typeface="Symbol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863789"/>
              </p:ext>
            </p:extLst>
          </p:nvPr>
        </p:nvGraphicFramePr>
        <p:xfrm>
          <a:off x="457200" y="4079875"/>
          <a:ext cx="8517346" cy="163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3708360" imgH="711000" progId="Equation.DSMT4">
                  <p:embed/>
                </p:oleObj>
              </mc:Choice>
              <mc:Fallback>
                <p:oleObj name="Equation" r:id="rId3" imgW="3708360" imgH="711000" progId="Equation.DSMT4">
                  <p:embed/>
                  <p:pic>
                    <p:nvPicPr>
                      <p:cNvPr id="1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079875"/>
                        <a:ext cx="8517346" cy="1635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274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Transposes of Matrices</a:t>
            </a:r>
            <a:r>
              <a:rPr lang="en-US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6764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square matrix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 is called </a:t>
            </a:r>
            <a:r>
              <a:rPr lang="en-US" i="1" dirty="0">
                <a:ea typeface="Cambria Math" pitchFamily="18" charset="0"/>
              </a:rPr>
              <a:t>symmetric</a:t>
            </a:r>
            <a:r>
              <a:rPr lang="en-US" dirty="0">
                <a:ea typeface="Cambria Math" pitchFamily="18" charset="0"/>
              </a:rPr>
              <a:t> (</a:t>
            </a:r>
            <a:r>
              <a:rPr lang="zh-CN" altLang="en-US" sz="2800" dirty="0">
                <a:ea typeface="Cambria Math" pitchFamily="18" charset="0"/>
              </a:rPr>
              <a:t>对称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zh-CN" altLang="en-US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if  </a:t>
            </a:r>
            <a:r>
              <a:rPr lang="en-US" b="1" dirty="0">
                <a:ea typeface="Cambria Math"/>
                <a:sym typeface="Symbol"/>
              </a:rPr>
              <a:t>A</a:t>
            </a:r>
            <a:r>
              <a:rPr lang="en-US" dirty="0">
                <a:ea typeface="Cambria Math"/>
                <a:sym typeface="Symbol"/>
              </a:rPr>
              <a:t> =</a:t>
            </a:r>
            <a:r>
              <a:rPr lang="en-US" b="1" dirty="0">
                <a:ea typeface="Cambria Math"/>
                <a:sym typeface="Symbol"/>
              </a:rPr>
              <a:t> A</a:t>
            </a:r>
            <a:r>
              <a:rPr lang="en-US" baseline="30000" dirty="0">
                <a:ea typeface="Cambria Math"/>
                <a:sym typeface="Symbol"/>
              </a:rPr>
              <a:t>t</a:t>
            </a:r>
            <a:r>
              <a:rPr lang="en-US" dirty="0">
                <a:sym typeface="Symbol"/>
              </a:rPr>
              <a:t>. Thus </a:t>
            </a:r>
            <a:r>
              <a:rPr lang="en-US" b="1" dirty="0"/>
              <a:t>A</a:t>
            </a:r>
            <a:r>
              <a:rPr lang="en-US" dirty="0">
                <a:sym typeface="Symbol"/>
              </a:rPr>
              <a:t> =</a:t>
            </a:r>
            <a:r>
              <a:rPr lang="en-US" dirty="0"/>
              <a:t> [</a:t>
            </a:r>
            <a:r>
              <a:rPr lang="en-US" i="1" dirty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>
                <a:ea typeface="Cambria Math" pitchFamily="18" charset="0"/>
                <a:sym typeface="Symbol"/>
              </a:rPr>
              <a:t>ij</a:t>
            </a:r>
            <a:r>
              <a:rPr lang="en-US" dirty="0"/>
              <a:t>] is symmetric if  </a:t>
            </a:r>
            <a:r>
              <a:rPr lang="en-US" i="1" dirty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>
                <a:ea typeface="Cambria Math" pitchFamily="18" charset="0"/>
                <a:sym typeface="Symbol"/>
              </a:rPr>
              <a:t>ij</a:t>
            </a:r>
            <a:r>
              <a:rPr lang="en-US" baseline="-25000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 = </a:t>
            </a:r>
            <a:r>
              <a:rPr lang="en-US" i="1" dirty="0" err="1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>
                <a:ea typeface="Cambria Math" pitchFamily="18" charset="0"/>
                <a:sym typeface="Symbol"/>
              </a:rPr>
              <a:t>ji</a:t>
            </a:r>
            <a:r>
              <a:rPr lang="en-US" dirty="0">
                <a:ea typeface="Cambria Math" pitchFamily="18" charset="0"/>
                <a:sym typeface="Symbol"/>
              </a:rPr>
              <a:t> for </a:t>
            </a:r>
            <a:r>
              <a:rPr lang="en-US" i="1" dirty="0" err="1">
                <a:ea typeface="Cambria Math" pitchFamily="18" charset="0"/>
                <a:sym typeface="Symbol"/>
              </a:rPr>
              <a:t>i</a:t>
            </a:r>
            <a:r>
              <a:rPr lang="en-US" dirty="0">
                <a:ea typeface="Cambria Math" pitchFamily="18" charset="0"/>
                <a:sym typeface="Symbol"/>
              </a:rPr>
              <a:t> and </a:t>
            </a:r>
            <a:r>
              <a:rPr lang="en-US" i="1" dirty="0">
                <a:ea typeface="Cambria Math" pitchFamily="18" charset="0"/>
                <a:sym typeface="Symbol"/>
              </a:rPr>
              <a:t>j</a:t>
            </a:r>
            <a:r>
              <a:rPr lang="en-US" dirty="0">
                <a:ea typeface="Cambria Math" pitchFamily="18" charset="0"/>
                <a:sym typeface="Symbol"/>
              </a:rPr>
              <a:t> with  1</a:t>
            </a:r>
            <a:r>
              <a:rPr lang="en-US" dirty="0">
                <a:ea typeface="Cambria Math"/>
                <a:sym typeface="Symbol"/>
              </a:rPr>
              <a:t>≤ </a:t>
            </a:r>
            <a:r>
              <a:rPr lang="en-US" i="1" dirty="0" err="1">
                <a:ea typeface="Cambria Math"/>
                <a:sym typeface="Symbol"/>
              </a:rPr>
              <a:t>i</a:t>
            </a:r>
            <a:r>
              <a:rPr lang="en-US" dirty="0">
                <a:ea typeface="Cambria Math"/>
                <a:sym typeface="Symbol"/>
              </a:rPr>
              <a:t>≤ </a:t>
            </a:r>
            <a:r>
              <a:rPr lang="en-US" i="1" dirty="0">
                <a:ea typeface="Cambria Math"/>
                <a:sym typeface="Symbol"/>
              </a:rPr>
              <a:t>n</a:t>
            </a:r>
            <a:r>
              <a:rPr lang="en-US" dirty="0">
                <a:ea typeface="Cambria Math"/>
                <a:sym typeface="Symbol"/>
              </a:rPr>
              <a:t>  and </a:t>
            </a:r>
            <a:r>
              <a:rPr lang="en-US" dirty="0">
                <a:ea typeface="Cambria Math" pitchFamily="18" charset="0"/>
                <a:sym typeface="Symbol"/>
              </a:rPr>
              <a:t>1</a:t>
            </a:r>
            <a:r>
              <a:rPr lang="en-US" dirty="0">
                <a:ea typeface="Cambria Math"/>
                <a:sym typeface="Symbol"/>
              </a:rPr>
              <a:t>≤ </a:t>
            </a:r>
            <a:r>
              <a:rPr lang="en-US" i="1" dirty="0">
                <a:ea typeface="Cambria Math"/>
                <a:sym typeface="Symbol"/>
              </a:rPr>
              <a:t>j</a:t>
            </a:r>
            <a:r>
              <a:rPr lang="en-US" dirty="0">
                <a:ea typeface="Cambria Math"/>
                <a:sym typeface="Symbol"/>
              </a:rPr>
              <a:t>≤ </a:t>
            </a:r>
            <a:r>
              <a:rPr lang="en-US" i="1" dirty="0">
                <a:ea typeface="Cambria Math"/>
                <a:sym typeface="Symbol"/>
              </a:rPr>
              <a:t>n</a:t>
            </a:r>
            <a:r>
              <a:rPr lang="en-US" dirty="0">
                <a:ea typeface="Cambria Math" pitchFamily="18" charset="0"/>
                <a:sym typeface="Symbol"/>
              </a:rPr>
              <a:t>. </a:t>
            </a:r>
            <a:endParaRPr lang="en-US" dirty="0">
              <a:ea typeface="Cambria Math"/>
              <a:sym typeface="Symbol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218740"/>
              </p:ext>
            </p:extLst>
          </p:nvPr>
        </p:nvGraphicFramePr>
        <p:xfrm>
          <a:off x="2013744" y="3124200"/>
          <a:ext cx="5116512" cy="180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2019240" imgH="711000" progId="Equation.DSMT4">
                  <p:embed/>
                </p:oleObj>
              </mc:Choice>
              <mc:Fallback>
                <p:oleObj name="Equation" r:id="rId3" imgW="2019240" imgH="711000" progId="Equation.DSMT4">
                  <p:embed/>
                  <p:pic>
                    <p:nvPicPr>
                      <p:cNvPr id="1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3744" y="3124200"/>
                        <a:ext cx="5116512" cy="180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dirty="0">
                <a:ea typeface="Cambria Math" pitchFamily="18" charset="0"/>
                <a:sym typeface="Symbol"/>
              </a:rPr>
              <a:t>Square  matrices do not change when their rows and columns are interchanged.</a:t>
            </a:r>
            <a:endParaRPr lang="en-US" dirty="0">
              <a:ea typeface="Cambria Math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46383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Zero-One Matrices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895600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A matrix all of whose entries are either </a:t>
            </a:r>
            <a:r>
              <a:rPr lang="en-US" sz="2800" dirty="0">
                <a:ea typeface="Cambria Math" pitchFamily="18" charset="0"/>
              </a:rPr>
              <a:t>0</a:t>
            </a:r>
            <a:r>
              <a:rPr lang="en-US" sz="2800" dirty="0"/>
              <a:t> or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 is called a </a:t>
            </a:r>
            <a:r>
              <a:rPr lang="en-US" sz="2800" i="1" dirty="0">
                <a:solidFill>
                  <a:srgbClr val="C00000"/>
                </a:solidFill>
              </a:rPr>
              <a:t>zero-one matrix</a:t>
            </a:r>
            <a:r>
              <a:rPr lang="en-US" sz="2800" dirty="0"/>
              <a:t>. (These will be used in Chapters 9 and </a:t>
            </a:r>
            <a:r>
              <a:rPr lang="en-US" sz="2800" dirty="0">
                <a:ea typeface="Cambria Math" pitchFamily="18" charset="0"/>
              </a:rPr>
              <a:t>10.)</a:t>
            </a:r>
            <a:r>
              <a:rPr lang="en-US" sz="2800" dirty="0"/>
              <a:t> </a:t>
            </a:r>
          </a:p>
          <a:p>
            <a:r>
              <a:rPr lang="en-US" sz="2800" dirty="0"/>
              <a:t>Algorithms operating on discrete structures represented by zero-one matrices are based on Boolean arithmetic defined by the following Boolean operations: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286829"/>
              </p:ext>
            </p:extLst>
          </p:nvPr>
        </p:nvGraphicFramePr>
        <p:xfrm>
          <a:off x="457200" y="4679408"/>
          <a:ext cx="3709896" cy="100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1688760" imgH="457200" progId="Equation.DSMT4">
                  <p:embed/>
                </p:oleObj>
              </mc:Choice>
              <mc:Fallback>
                <p:oleObj name="Equation" r:id="rId3" imgW="1688760" imgH="457200" progId="Equation.DSMT4">
                  <p:embed/>
                  <p:pic>
                    <p:nvPicPr>
                      <p:cNvPr id="1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679408"/>
                        <a:ext cx="3709896" cy="1004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63261"/>
              </p:ext>
            </p:extLst>
          </p:nvPr>
        </p:nvGraphicFramePr>
        <p:xfrm>
          <a:off x="4572000" y="4679408"/>
          <a:ext cx="4324390" cy="100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1968480" imgH="457200" progId="Equation.DSMT4">
                  <p:embed/>
                </p:oleObj>
              </mc:Choice>
              <mc:Fallback>
                <p:oleObj name="Equation" r:id="rId5" imgW="1968480" imgH="457200" progId="Equation.DSMT4">
                  <p:embed/>
                  <p:pic>
                    <p:nvPicPr>
                      <p:cNvPr id="1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679408"/>
                        <a:ext cx="4324390" cy="1004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680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Zero-One Matrices</a:t>
            </a:r>
            <a:r>
              <a:rPr lang="en-US" sz="1500" dirty="0"/>
              <a:t>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720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sz="2800" b="1" dirty="0"/>
              <a:t>A</a:t>
            </a:r>
            <a:r>
              <a:rPr lang="en-US" sz="2800" dirty="0"/>
              <a:t> = [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ea typeface="Cambria Math" pitchFamily="18" charset="0"/>
              </a:rPr>
              <a:t>ij</a:t>
            </a:r>
            <a:r>
              <a:rPr lang="en-US" sz="2800" dirty="0">
                <a:ea typeface="Cambria Math" pitchFamily="18" charset="0"/>
              </a:rPr>
              <a:t>]  and </a:t>
            </a:r>
            <a:r>
              <a:rPr lang="en-US" sz="2800" b="1" dirty="0"/>
              <a:t>B</a:t>
            </a:r>
            <a:r>
              <a:rPr lang="en-US" sz="2800" dirty="0"/>
              <a:t> = [</a:t>
            </a:r>
            <a:r>
              <a:rPr lang="en-US" sz="2800" i="1" dirty="0">
                <a:ea typeface="Cambria Math" pitchFamily="18" charset="0"/>
              </a:rPr>
              <a:t>b</a:t>
            </a:r>
            <a:r>
              <a:rPr lang="en-US" sz="2800" i="1" baseline="-25000" dirty="0">
                <a:ea typeface="Cambria Math" pitchFamily="18" charset="0"/>
              </a:rPr>
              <a:t>ij</a:t>
            </a:r>
            <a:r>
              <a:rPr lang="en-US" sz="2800" dirty="0">
                <a:ea typeface="Cambria Math" pitchFamily="18" charset="0"/>
              </a:rPr>
              <a:t>] be an </a:t>
            </a:r>
            <a:r>
              <a:rPr lang="en-US" i="1" dirty="0">
                <a:ea typeface="Cambria Math" pitchFamily="18" charset="0"/>
              </a:rPr>
              <a:t>m </a:t>
            </a:r>
            <a:r>
              <a:rPr lang="en-US" dirty="0">
                <a:ea typeface="Cambria Math" pitchFamily="18" charset="0"/>
                <a:sym typeface="Symbol"/>
              </a:rPr>
              <a:t></a:t>
            </a:r>
            <a:r>
              <a:rPr lang="en-US" i="1" dirty="0">
                <a:ea typeface="Cambria Math" pitchFamily="18" charset="0"/>
                <a:sym typeface="Symbol"/>
              </a:rPr>
              <a:t> n</a:t>
            </a:r>
            <a:r>
              <a:rPr lang="en-US" dirty="0">
                <a:ea typeface="Cambria Math"/>
                <a:sym typeface="Symbol"/>
              </a:rPr>
              <a:t> zero-one matrices. </a:t>
            </a:r>
          </a:p>
          <a:p>
            <a:pPr lvl="1"/>
            <a:r>
              <a:rPr lang="en-US" dirty="0">
                <a:ea typeface="Cambria Math"/>
                <a:sym typeface="Symbol"/>
              </a:rPr>
              <a:t>The </a:t>
            </a:r>
            <a:r>
              <a:rPr lang="en-US" i="1" dirty="0">
                <a:solidFill>
                  <a:srgbClr val="C00000"/>
                </a:solidFill>
                <a:ea typeface="Cambria Math"/>
                <a:sym typeface="Symbol"/>
              </a:rPr>
              <a:t>join</a:t>
            </a:r>
            <a:r>
              <a:rPr lang="en-US" dirty="0">
                <a:ea typeface="Cambria Math"/>
                <a:sym typeface="Symbol"/>
              </a:rPr>
              <a:t> (</a:t>
            </a:r>
            <a:r>
              <a:rPr lang="zh-CN" altLang="en-US" sz="2400" dirty="0">
                <a:ea typeface="Cambria Math"/>
                <a:sym typeface="Symbol"/>
              </a:rPr>
              <a:t>并</a:t>
            </a:r>
            <a:r>
              <a:rPr lang="en-US" dirty="0">
                <a:ea typeface="Cambria Math"/>
                <a:sym typeface="Symbol"/>
              </a:rPr>
              <a:t>)of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and </a:t>
            </a:r>
            <a:r>
              <a:rPr lang="en-US" b="1" dirty="0">
                <a:ea typeface="Cambria Math"/>
                <a:sym typeface="Symbol"/>
              </a:rPr>
              <a:t>B </a:t>
            </a:r>
            <a:r>
              <a:rPr lang="en-US" dirty="0">
                <a:ea typeface="Cambria Math"/>
                <a:sym typeface="Symbol"/>
              </a:rPr>
              <a:t>is the zero-one matrix with (</a:t>
            </a:r>
            <a:r>
              <a:rPr lang="en-US" i="1" dirty="0">
                <a:ea typeface="Cambria Math"/>
                <a:sym typeface="Symbol"/>
              </a:rPr>
              <a:t>i,j</a:t>
            </a:r>
            <a:r>
              <a:rPr lang="en-US" dirty="0">
                <a:ea typeface="Cambria Math"/>
                <a:sym typeface="Symbol"/>
              </a:rPr>
              <a:t>)</a:t>
            </a:r>
            <a:r>
              <a:rPr lang="en-US" dirty="0" err="1">
                <a:ea typeface="Cambria Math"/>
                <a:sym typeface="Symbol"/>
              </a:rPr>
              <a:t>th</a:t>
            </a:r>
            <a:r>
              <a:rPr lang="en-US" dirty="0">
                <a:ea typeface="Cambria Math"/>
                <a:sym typeface="Symbol"/>
              </a:rPr>
              <a:t>  entry  </a:t>
            </a:r>
            <a:r>
              <a:rPr lang="en-US" i="1" dirty="0">
                <a:ea typeface="Cambria Math"/>
                <a:sym typeface="Symbol"/>
              </a:rPr>
              <a:t>a</a:t>
            </a:r>
            <a:r>
              <a:rPr lang="en-US" baseline="-25000" dirty="0">
                <a:ea typeface="Cambria Math"/>
                <a:sym typeface="Symbol"/>
              </a:rPr>
              <a:t>ij</a:t>
            </a:r>
            <a:r>
              <a:rPr lang="en-US" dirty="0">
                <a:ea typeface="Cambria Math"/>
                <a:sym typeface="Symbol"/>
              </a:rPr>
              <a:t> ∨ </a:t>
            </a:r>
            <a:r>
              <a:rPr lang="en-US" i="1" dirty="0">
                <a:ea typeface="Cambria Math"/>
                <a:sym typeface="Symbol"/>
              </a:rPr>
              <a:t>b</a:t>
            </a:r>
            <a:r>
              <a:rPr lang="en-US" baseline="-25000" dirty="0">
                <a:ea typeface="Cambria Math"/>
                <a:sym typeface="Symbol"/>
              </a:rPr>
              <a:t>ij</a:t>
            </a:r>
            <a:r>
              <a:rPr lang="en-US" dirty="0">
                <a:ea typeface="Cambria Math"/>
                <a:sym typeface="Symbol"/>
              </a:rPr>
              <a:t>. The </a:t>
            </a:r>
            <a:r>
              <a:rPr lang="en-US" i="1" dirty="0">
                <a:ea typeface="Cambria Math"/>
                <a:sym typeface="Symbol"/>
              </a:rPr>
              <a:t>join</a:t>
            </a:r>
            <a:r>
              <a:rPr lang="en-US" dirty="0">
                <a:ea typeface="Cambria Math"/>
                <a:sym typeface="Symbol"/>
              </a:rPr>
              <a:t> of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and </a:t>
            </a:r>
            <a:r>
              <a:rPr lang="en-US" b="1" dirty="0">
                <a:ea typeface="Cambria Math"/>
                <a:sym typeface="Symbol"/>
              </a:rPr>
              <a:t>B </a:t>
            </a:r>
            <a:r>
              <a:rPr lang="en-US" dirty="0"/>
              <a:t>is denoted by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∨ </a:t>
            </a:r>
            <a:r>
              <a:rPr lang="en-US" b="1" dirty="0">
                <a:ea typeface="Cambria Math"/>
                <a:sym typeface="Symbol"/>
              </a:rPr>
              <a:t>B</a:t>
            </a:r>
            <a:r>
              <a:rPr lang="en-US" dirty="0">
                <a:ea typeface="Cambria Math"/>
                <a:sym typeface="Symbol"/>
              </a:rPr>
              <a:t>. </a:t>
            </a:r>
          </a:p>
          <a:p>
            <a:pPr lvl="1"/>
            <a:r>
              <a:rPr lang="en-US" dirty="0">
                <a:sym typeface="Symbol"/>
              </a:rPr>
              <a:t> T</a:t>
            </a:r>
            <a:r>
              <a:rPr lang="en-US" dirty="0"/>
              <a:t>he </a:t>
            </a:r>
            <a:r>
              <a:rPr lang="en-US" i="1" dirty="0">
                <a:solidFill>
                  <a:srgbClr val="C00000"/>
                </a:solidFill>
              </a:rPr>
              <a:t>meet</a:t>
            </a:r>
            <a:r>
              <a:rPr lang="en-US" i="1" dirty="0"/>
              <a:t> </a:t>
            </a:r>
            <a:r>
              <a:rPr lang="en-US" altLang="zh-CN" dirty="0">
                <a:ea typeface="Cambria Math"/>
                <a:sym typeface="Symbol"/>
              </a:rPr>
              <a:t>(</a:t>
            </a:r>
            <a:r>
              <a:rPr lang="zh-CN" altLang="en-US" sz="2400" dirty="0">
                <a:ea typeface="Cambria Math"/>
                <a:sym typeface="Symbol"/>
              </a:rPr>
              <a:t>交</a:t>
            </a:r>
            <a:r>
              <a:rPr lang="en-US" altLang="zh-CN" dirty="0">
                <a:ea typeface="Cambria Math"/>
                <a:sym typeface="Symbol"/>
              </a:rPr>
              <a:t>) </a:t>
            </a:r>
            <a:r>
              <a:rPr lang="en-US" dirty="0">
                <a:ea typeface="Cambria Math"/>
                <a:sym typeface="Symbol"/>
              </a:rPr>
              <a:t>of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and </a:t>
            </a:r>
            <a:r>
              <a:rPr lang="en-US" b="1" dirty="0">
                <a:ea typeface="Cambria Math"/>
                <a:sym typeface="Symbol"/>
              </a:rPr>
              <a:t>B </a:t>
            </a:r>
            <a:r>
              <a:rPr lang="en-US" dirty="0"/>
              <a:t>is the zero-one matrix with </a:t>
            </a:r>
            <a:r>
              <a:rPr lang="en-US" dirty="0">
                <a:ea typeface="Cambria Math"/>
                <a:sym typeface="Symbol"/>
              </a:rPr>
              <a:t>(</a:t>
            </a:r>
            <a:r>
              <a:rPr lang="en-US" i="1" dirty="0">
                <a:ea typeface="Cambria Math"/>
                <a:sym typeface="Symbol"/>
              </a:rPr>
              <a:t>i,j</a:t>
            </a:r>
            <a:r>
              <a:rPr lang="en-US" dirty="0">
                <a:ea typeface="Cambria Math"/>
                <a:sym typeface="Symbol"/>
              </a:rPr>
              <a:t>)</a:t>
            </a:r>
            <a:r>
              <a:rPr lang="en-US" dirty="0" err="1">
                <a:ea typeface="Cambria Math"/>
                <a:sym typeface="Symbol"/>
              </a:rPr>
              <a:t>th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entry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>
                <a:ea typeface="Cambria Math"/>
                <a:sym typeface="Symbol"/>
              </a:rPr>
              <a:t>a</a:t>
            </a:r>
            <a:r>
              <a:rPr lang="en-US" baseline="-25000" dirty="0">
                <a:ea typeface="Cambria Math"/>
                <a:sym typeface="Symbol"/>
              </a:rPr>
              <a:t>ij</a:t>
            </a:r>
            <a:r>
              <a:rPr lang="en-US" dirty="0">
                <a:ea typeface="Cambria Math"/>
                <a:sym typeface="Symbol"/>
              </a:rPr>
              <a:t> ∧ </a:t>
            </a:r>
            <a:r>
              <a:rPr lang="en-US" i="1" dirty="0">
                <a:ea typeface="Cambria Math"/>
                <a:sym typeface="Symbol"/>
              </a:rPr>
              <a:t>b</a:t>
            </a:r>
            <a:r>
              <a:rPr lang="en-US" baseline="-25000" dirty="0">
                <a:ea typeface="Cambria Math"/>
                <a:sym typeface="Symbol"/>
              </a:rPr>
              <a:t>ij</a:t>
            </a:r>
            <a:r>
              <a:rPr lang="en-US" dirty="0">
                <a:sym typeface="Symbol"/>
              </a:rPr>
              <a:t>.</a:t>
            </a:r>
            <a:r>
              <a:rPr lang="en-US" dirty="0">
                <a:ea typeface="Cambria Math"/>
                <a:sym typeface="Symbol"/>
              </a:rPr>
              <a:t> The </a:t>
            </a:r>
            <a:r>
              <a:rPr lang="en-US" i="1" dirty="0">
                <a:ea typeface="Cambria Math"/>
                <a:sym typeface="Symbol"/>
              </a:rPr>
              <a:t>meet</a:t>
            </a:r>
            <a:r>
              <a:rPr lang="en-US" dirty="0">
                <a:ea typeface="Cambria Math"/>
                <a:sym typeface="Symbol"/>
              </a:rPr>
              <a:t> of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and </a:t>
            </a:r>
            <a:r>
              <a:rPr lang="en-US" b="1" dirty="0">
                <a:ea typeface="Cambria Math"/>
                <a:sym typeface="Symbol"/>
              </a:rPr>
              <a:t>B </a:t>
            </a:r>
            <a:r>
              <a:rPr lang="en-US" dirty="0"/>
              <a:t>is denoted       by </a:t>
            </a:r>
            <a:r>
              <a:rPr lang="en-US" b="1" dirty="0">
                <a:ea typeface="Cambria Math"/>
                <a:sym typeface="Symbol"/>
              </a:rPr>
              <a:t>A </a:t>
            </a:r>
            <a:r>
              <a:rPr lang="en-US" dirty="0">
                <a:ea typeface="Cambria Math"/>
                <a:sym typeface="Symbol"/>
              </a:rPr>
              <a:t>∧ </a:t>
            </a:r>
            <a:r>
              <a:rPr lang="en-US" b="1" dirty="0">
                <a:ea typeface="Cambria Math"/>
                <a:sym typeface="Symbol"/>
              </a:rPr>
              <a:t>B</a:t>
            </a:r>
            <a:r>
              <a:rPr lang="en-US" dirty="0">
                <a:ea typeface="Cambria Math"/>
                <a:sym typeface="Symbo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</a:t>
            </a:r>
            <a:r>
              <a:rPr lang="zh-CN" altLang="en-US" dirty="0"/>
              <a:t>基数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800" b="1" dirty="0"/>
              <a:t>Definition</a:t>
            </a:r>
            <a:r>
              <a:rPr lang="en-US" sz="2800" dirty="0"/>
              <a:t>: The </a:t>
            </a:r>
            <a:r>
              <a:rPr lang="en-US" sz="2800" i="1" dirty="0">
                <a:solidFill>
                  <a:srgbClr val="C00000"/>
                </a:solidFill>
              </a:rPr>
              <a:t>cardinality</a:t>
            </a:r>
            <a:r>
              <a:rPr lang="en-US" sz="2800" dirty="0"/>
              <a:t> of a set </a:t>
            </a:r>
            <a:r>
              <a:rPr lang="en-US" sz="2800" i="1" dirty="0"/>
              <a:t>A</a:t>
            </a:r>
            <a:r>
              <a:rPr lang="en-US" sz="2800" dirty="0"/>
              <a:t> is equal to the cardinality of a set </a:t>
            </a:r>
            <a:r>
              <a:rPr lang="en-US" sz="2800" i="1" dirty="0"/>
              <a:t>B</a:t>
            </a:r>
            <a:r>
              <a:rPr lang="en-US" sz="2800" dirty="0"/>
              <a:t>, denoted 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                  |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 </a:t>
            </a:r>
            <a:r>
              <a:rPr lang="en-US" sz="2800" dirty="0"/>
              <a:t>=</a:t>
            </a:r>
            <a:r>
              <a:rPr lang="en-US" sz="2800" i="1" dirty="0"/>
              <a:t> </a:t>
            </a:r>
            <a:r>
              <a:rPr lang="en-US" sz="2800" dirty="0"/>
              <a:t>|B|</a:t>
            </a:r>
            <a:r>
              <a:rPr lang="en-US" sz="2800" i="1" dirty="0"/>
              <a:t>,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if and only if there is a one-to-one correspondence (</a:t>
            </a:r>
            <a:r>
              <a:rPr lang="en-US" sz="2800" i="1" dirty="0"/>
              <a:t>i.e.</a:t>
            </a:r>
            <a:r>
              <a:rPr lang="en-US" sz="2800" dirty="0"/>
              <a:t>, a bijection)  from </a:t>
            </a:r>
            <a:r>
              <a:rPr lang="en-US" sz="2800" i="1" dirty="0"/>
              <a:t>A</a:t>
            </a:r>
            <a:r>
              <a:rPr lang="en-US" sz="2800" dirty="0"/>
              <a:t> to </a:t>
            </a:r>
            <a:r>
              <a:rPr lang="en-US" sz="2800" i="1" dirty="0"/>
              <a:t>B</a:t>
            </a:r>
            <a:r>
              <a:rPr lang="en-US" sz="2800" dirty="0"/>
              <a:t>. </a:t>
            </a:r>
          </a:p>
          <a:p>
            <a:pPr>
              <a:spcBef>
                <a:spcPts val="400"/>
              </a:spcBef>
            </a:pPr>
            <a:r>
              <a:rPr lang="en-US" sz="2800" dirty="0"/>
              <a:t>If there is a one-to-one function (</a:t>
            </a:r>
            <a:r>
              <a:rPr lang="en-US" sz="2800" i="1" dirty="0"/>
              <a:t>i.e.</a:t>
            </a:r>
            <a:r>
              <a:rPr lang="en-US" sz="2800" dirty="0"/>
              <a:t>, an injection) from </a:t>
            </a:r>
            <a:r>
              <a:rPr lang="en-US" sz="2800" i="1" dirty="0"/>
              <a:t>A</a:t>
            </a:r>
            <a:r>
              <a:rPr lang="en-US" sz="2800" dirty="0"/>
              <a:t> to </a:t>
            </a:r>
            <a:r>
              <a:rPr lang="en-US" sz="2800" i="1" dirty="0"/>
              <a:t>B</a:t>
            </a:r>
            <a:r>
              <a:rPr lang="en-US" sz="2800" dirty="0"/>
              <a:t>, the cardinality of </a:t>
            </a:r>
            <a:r>
              <a:rPr lang="en-US" sz="2800" i="1" dirty="0"/>
              <a:t>A</a:t>
            </a:r>
            <a:r>
              <a:rPr lang="en-US" sz="2800" dirty="0"/>
              <a:t> is less than or the same as the cardinality of </a:t>
            </a:r>
            <a:r>
              <a:rPr lang="en-US" sz="2800" i="1" dirty="0"/>
              <a:t>B</a:t>
            </a:r>
            <a:r>
              <a:rPr lang="en-US" sz="2800" dirty="0"/>
              <a:t> and we write |</a:t>
            </a:r>
            <a:r>
              <a:rPr lang="en-US" sz="2800" i="1" dirty="0"/>
              <a:t>A</a:t>
            </a:r>
            <a:r>
              <a:rPr lang="en-US" sz="2800" dirty="0"/>
              <a:t>| </a:t>
            </a:r>
            <a:r>
              <a:rPr lang="en-US" sz="2800" dirty="0">
                <a:ea typeface="Cambria Math"/>
              </a:rPr>
              <a:t>≤ |</a:t>
            </a:r>
            <a:r>
              <a:rPr lang="en-US" sz="2800" i="1" dirty="0">
                <a:ea typeface="Cambria Math"/>
              </a:rPr>
              <a:t>B</a:t>
            </a:r>
            <a:r>
              <a:rPr lang="en-US" sz="2800" dirty="0">
                <a:ea typeface="Cambria Math"/>
              </a:rPr>
              <a:t>|. </a:t>
            </a:r>
          </a:p>
          <a:p>
            <a:pPr>
              <a:spcBef>
                <a:spcPts val="400"/>
              </a:spcBef>
            </a:pPr>
            <a:r>
              <a:rPr lang="en-US" sz="2800" dirty="0">
                <a:ea typeface="Cambria Math"/>
              </a:rPr>
              <a:t>When </a:t>
            </a:r>
            <a:r>
              <a:rPr lang="en-US" sz="2800" dirty="0"/>
              <a:t>|</a:t>
            </a:r>
            <a:r>
              <a:rPr lang="en-US" sz="2800" i="1" dirty="0"/>
              <a:t>A</a:t>
            </a:r>
            <a:r>
              <a:rPr lang="en-US" sz="2800" dirty="0"/>
              <a:t>| </a:t>
            </a:r>
            <a:r>
              <a:rPr lang="en-US" sz="2800" dirty="0">
                <a:ea typeface="Cambria Math"/>
              </a:rPr>
              <a:t>≤ |</a:t>
            </a:r>
            <a:r>
              <a:rPr lang="en-US" sz="2800" i="1" dirty="0">
                <a:ea typeface="Cambria Math"/>
              </a:rPr>
              <a:t>B</a:t>
            </a:r>
            <a:r>
              <a:rPr lang="en-US" sz="2800" dirty="0">
                <a:ea typeface="Cambria Math"/>
              </a:rPr>
              <a:t>| and </a:t>
            </a:r>
            <a:r>
              <a:rPr lang="en-US" sz="2800" i="1" dirty="0">
                <a:ea typeface="Cambria Math"/>
              </a:rPr>
              <a:t>A</a:t>
            </a:r>
            <a:r>
              <a:rPr lang="en-US" sz="2800" dirty="0">
                <a:ea typeface="Cambria Math"/>
              </a:rPr>
              <a:t> and </a:t>
            </a:r>
            <a:r>
              <a:rPr lang="en-US" sz="2800" i="1" dirty="0">
                <a:ea typeface="Cambria Math"/>
              </a:rPr>
              <a:t>B</a:t>
            </a:r>
            <a:r>
              <a:rPr lang="en-US" sz="2800" dirty="0">
                <a:ea typeface="Cambria Math"/>
              </a:rPr>
              <a:t> have different cardinality, we say that the cardinality of A is less than the cardinality of </a:t>
            </a:r>
            <a:r>
              <a:rPr lang="en-US" sz="2800" i="1" dirty="0">
                <a:ea typeface="Cambria Math"/>
              </a:rPr>
              <a:t>B</a:t>
            </a:r>
            <a:r>
              <a:rPr lang="en-US" sz="2800" dirty="0">
                <a:ea typeface="Cambria Math"/>
              </a:rPr>
              <a:t> and write </a:t>
            </a:r>
            <a:r>
              <a:rPr lang="en-US" sz="2800" dirty="0"/>
              <a:t>|</a:t>
            </a:r>
            <a:r>
              <a:rPr lang="en-US" sz="2800" i="1" dirty="0"/>
              <a:t>A</a:t>
            </a:r>
            <a:r>
              <a:rPr lang="en-US" sz="2800" dirty="0"/>
              <a:t>| </a:t>
            </a:r>
            <a:r>
              <a:rPr lang="en-US" sz="2800" dirty="0">
                <a:ea typeface="Cambria Math"/>
              </a:rPr>
              <a:t>&lt; |</a:t>
            </a:r>
            <a:r>
              <a:rPr lang="en-US" sz="2800" i="1" dirty="0">
                <a:ea typeface="Cambria Math"/>
              </a:rPr>
              <a:t>B</a:t>
            </a:r>
            <a:r>
              <a:rPr lang="en-US" sz="2800" dirty="0">
                <a:ea typeface="Cambria Math"/>
              </a:rPr>
              <a:t>|.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5790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and Meets of Zero-One Matrices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r>
              <a:rPr lang="en-US" sz="3000" b="1" dirty="0"/>
              <a:t>Example</a:t>
            </a:r>
            <a:r>
              <a:rPr lang="en-US" sz="3000" dirty="0"/>
              <a:t>: Find the join and meet of the zero-one matrices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07076"/>
              </p:ext>
            </p:extLst>
          </p:nvPr>
        </p:nvGraphicFramePr>
        <p:xfrm>
          <a:off x="1752600" y="2286000"/>
          <a:ext cx="20318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1015920" imgH="457200" progId="Equation.DSMT4">
                  <p:embed/>
                </p:oleObj>
              </mc:Choice>
              <mc:Fallback>
                <p:oleObj name="Equation" r:id="rId3" imgW="1015920" imgH="4572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286000"/>
                        <a:ext cx="203184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122272"/>
              </p:ext>
            </p:extLst>
          </p:nvPr>
        </p:nvGraphicFramePr>
        <p:xfrm>
          <a:off x="5337175" y="2289175"/>
          <a:ext cx="190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952200" imgH="457200" progId="Equation.DSMT4">
                  <p:embed/>
                </p:oleObj>
              </mc:Choice>
              <mc:Fallback>
                <p:oleObj name="Equation" r:id="rId5" imgW="952200" imgH="457200" progId="Equation.DSMT4">
                  <p:embed/>
                  <p:pic>
                    <p:nvPicPr>
                      <p:cNvPr id="11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7175" y="2289175"/>
                        <a:ext cx="1904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/>
          <p:cNvSpPr>
            <a:spLocks noGrp="1"/>
          </p:cNvSpPr>
          <p:nvPr>
            <p:ph idx="13"/>
          </p:nvPr>
        </p:nvSpPr>
        <p:spPr>
          <a:xfrm>
            <a:off x="457200" y="3276600"/>
            <a:ext cx="8229600" cy="609600"/>
          </a:xfrm>
        </p:spPr>
        <p:txBody>
          <a:bodyPr/>
          <a:lstStyle/>
          <a:p>
            <a:r>
              <a:rPr lang="en-US" sz="3000" b="1" dirty="0"/>
              <a:t>Solution</a:t>
            </a:r>
            <a:r>
              <a:rPr lang="en-US" sz="3000" dirty="0"/>
              <a:t>: The join of  </a:t>
            </a:r>
            <a:r>
              <a:rPr lang="en-US" sz="3000" b="1" dirty="0"/>
              <a:t>A</a:t>
            </a:r>
            <a:r>
              <a:rPr lang="en-US" sz="3000" dirty="0"/>
              <a:t> and </a:t>
            </a:r>
            <a:r>
              <a:rPr lang="en-US" sz="3000" b="1" dirty="0"/>
              <a:t>B</a:t>
            </a:r>
            <a:r>
              <a:rPr lang="en-US" sz="3000" dirty="0"/>
              <a:t> is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569918"/>
              </p:ext>
            </p:extLst>
          </p:nvPr>
        </p:nvGraphicFramePr>
        <p:xfrm>
          <a:off x="457200" y="3962400"/>
          <a:ext cx="76197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7" imgW="3809880" imgH="457200" progId="Equation.DSMT4">
                  <p:embed/>
                </p:oleObj>
              </mc:Choice>
              <mc:Fallback>
                <p:oleObj name="Equation" r:id="rId7" imgW="3809880" imgH="457200" progId="Equation.DSMT4">
                  <p:embed/>
                  <p:pic>
                    <p:nvPicPr>
                      <p:cNvPr id="13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3962400"/>
                        <a:ext cx="761976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4"/>
          </p:nvPr>
        </p:nvSpPr>
        <p:spPr>
          <a:xfrm>
            <a:off x="457200" y="4953000"/>
            <a:ext cx="4038600" cy="533400"/>
          </a:xfrm>
        </p:spPr>
        <p:txBody>
          <a:bodyPr/>
          <a:lstStyle/>
          <a:p>
            <a:r>
              <a:rPr lang="en-US" sz="3000" dirty="0"/>
              <a:t>The meet of </a:t>
            </a:r>
            <a:r>
              <a:rPr lang="en-US" sz="3000" b="1" dirty="0"/>
              <a:t>A</a:t>
            </a:r>
            <a:r>
              <a:rPr lang="en-US" sz="3000" dirty="0"/>
              <a:t> and </a:t>
            </a:r>
            <a:r>
              <a:rPr lang="en-US" sz="3000" b="1" dirty="0"/>
              <a:t>B</a:t>
            </a:r>
            <a:r>
              <a:rPr lang="en-US" sz="3000" dirty="0"/>
              <a:t> is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0925"/>
              </p:ext>
            </p:extLst>
          </p:nvPr>
        </p:nvGraphicFramePr>
        <p:xfrm>
          <a:off x="457200" y="5580063"/>
          <a:ext cx="779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9" imgW="3898800" imgH="457200" progId="Equation.DSMT4">
                  <p:embed/>
                </p:oleObj>
              </mc:Choice>
              <mc:Fallback>
                <p:oleObj name="Equation" r:id="rId9" imgW="3898800" imgH="457200" progId="Equation.DSMT4">
                  <p:embed/>
                  <p:pic>
                    <p:nvPicPr>
                      <p:cNvPr id="13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5580063"/>
                        <a:ext cx="7797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756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Product of Zero-One Matrices</a:t>
            </a:r>
            <a:r>
              <a:rPr lang="en-US" sz="1500" dirty="0"/>
              <a:t>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3657600"/>
          </a:xfrm>
        </p:spPr>
        <p:txBody>
          <a:bodyPr/>
          <a:lstStyle/>
          <a:p>
            <a:r>
              <a:rPr lang="en-US" sz="3000" b="1" dirty="0"/>
              <a:t>Definition</a:t>
            </a:r>
            <a:r>
              <a:rPr lang="en-US" sz="3000" dirty="0"/>
              <a:t>: Let </a:t>
            </a:r>
            <a:r>
              <a:rPr lang="en-US" sz="3000" b="1" dirty="0"/>
              <a:t>A</a:t>
            </a:r>
            <a:r>
              <a:rPr lang="en-US" sz="3000" dirty="0"/>
              <a:t> = [</a:t>
            </a:r>
            <a:r>
              <a:rPr lang="en-US" sz="3000" i="1" dirty="0">
                <a:ea typeface="Cambria Math" pitchFamily="18" charset="0"/>
              </a:rPr>
              <a:t>a</a:t>
            </a:r>
            <a:r>
              <a:rPr lang="en-US" sz="3000" i="1" baseline="-25000" dirty="0">
                <a:ea typeface="Cambria Math" pitchFamily="18" charset="0"/>
              </a:rPr>
              <a:t>ij</a:t>
            </a:r>
            <a:r>
              <a:rPr lang="en-US" sz="3000" dirty="0">
                <a:ea typeface="Cambria Math" pitchFamily="18" charset="0"/>
              </a:rPr>
              <a:t>]  be an </a:t>
            </a:r>
            <a:r>
              <a:rPr lang="en-US" sz="3000" i="1" dirty="0">
                <a:ea typeface="Cambria Math" pitchFamily="18" charset="0"/>
              </a:rPr>
              <a:t>m </a:t>
            </a:r>
            <a:r>
              <a:rPr lang="en-US" sz="3000" dirty="0">
                <a:ea typeface="Cambria Math" pitchFamily="18" charset="0"/>
                <a:cs typeface="Calibri" panose="020F0502020204030204" pitchFamily="34" charset="0"/>
              </a:rPr>
              <a:t>× </a:t>
            </a:r>
            <a:r>
              <a:rPr lang="en-US" sz="3000" i="1" dirty="0">
                <a:ea typeface="Cambria Math" pitchFamily="18" charset="0"/>
                <a:sym typeface="Symbol"/>
              </a:rPr>
              <a:t>k</a:t>
            </a:r>
            <a:r>
              <a:rPr lang="en-US" sz="3000" dirty="0">
                <a:ea typeface="Cambria Math"/>
                <a:sym typeface="Symbol"/>
              </a:rPr>
              <a:t> zero-one matrix </a:t>
            </a:r>
            <a:r>
              <a:rPr lang="en-US" sz="3000" dirty="0">
                <a:ea typeface="Cambria Math" pitchFamily="18" charset="0"/>
              </a:rPr>
              <a:t>and </a:t>
            </a:r>
            <a:r>
              <a:rPr lang="en-US" sz="3000" b="1" dirty="0"/>
              <a:t>B</a:t>
            </a:r>
            <a:r>
              <a:rPr lang="en-US" sz="3000" dirty="0"/>
              <a:t> = [</a:t>
            </a:r>
            <a:r>
              <a:rPr lang="en-US" sz="3000" i="1" dirty="0">
                <a:ea typeface="Cambria Math" pitchFamily="18" charset="0"/>
              </a:rPr>
              <a:t>b</a:t>
            </a:r>
            <a:r>
              <a:rPr lang="en-US" sz="3000" i="1" baseline="-25000" dirty="0">
                <a:ea typeface="Cambria Math" pitchFamily="18" charset="0"/>
              </a:rPr>
              <a:t>ij</a:t>
            </a:r>
            <a:r>
              <a:rPr lang="en-US" sz="3000" dirty="0">
                <a:ea typeface="Cambria Math" pitchFamily="18" charset="0"/>
              </a:rPr>
              <a:t>] be a </a:t>
            </a:r>
            <a:r>
              <a:rPr lang="en-US" sz="3000" i="1" dirty="0">
                <a:ea typeface="Cambria Math" pitchFamily="18" charset="0"/>
              </a:rPr>
              <a:t>k</a:t>
            </a:r>
            <a:r>
              <a:rPr lang="en-US" sz="3000" dirty="0">
                <a:ea typeface="Cambria Math" pitchFamily="18" charset="0"/>
                <a:cs typeface="Calibri" panose="020F0502020204030204" pitchFamily="34" charset="0"/>
              </a:rPr>
              <a:t> × </a:t>
            </a:r>
            <a:r>
              <a:rPr lang="en-US" sz="3000" i="1" dirty="0">
                <a:ea typeface="Cambria Math" pitchFamily="18" charset="0"/>
                <a:sym typeface="Symbol"/>
              </a:rPr>
              <a:t>n</a:t>
            </a:r>
            <a:r>
              <a:rPr lang="en-US" sz="3000" dirty="0">
                <a:ea typeface="Cambria Math"/>
                <a:sym typeface="Symbol"/>
              </a:rPr>
              <a:t> zero-one matrix. The </a:t>
            </a:r>
            <a:r>
              <a:rPr lang="en-US" sz="3000" i="1" dirty="0">
                <a:solidFill>
                  <a:srgbClr val="C00000"/>
                </a:solidFill>
                <a:ea typeface="Cambria Math"/>
                <a:sym typeface="Symbol"/>
              </a:rPr>
              <a:t>Boolean product</a:t>
            </a:r>
            <a:r>
              <a:rPr lang="en-US" sz="3000" dirty="0">
                <a:solidFill>
                  <a:srgbClr val="C00000"/>
                </a:solidFill>
                <a:ea typeface="Cambria Math"/>
                <a:sym typeface="Symbol"/>
              </a:rPr>
              <a:t> </a:t>
            </a:r>
            <a:r>
              <a:rPr lang="en-US" sz="3000" dirty="0">
                <a:ea typeface="Cambria Math"/>
                <a:sym typeface="Symbol"/>
              </a:rPr>
              <a:t>(</a:t>
            </a:r>
            <a:r>
              <a:rPr lang="zh-CN" altLang="en-US" sz="2800" dirty="0">
                <a:ea typeface="Cambria Math"/>
                <a:sym typeface="Symbol"/>
              </a:rPr>
              <a:t>布尔积</a:t>
            </a:r>
            <a:r>
              <a:rPr lang="en-US" sz="3000" dirty="0">
                <a:ea typeface="Cambria Math"/>
                <a:sym typeface="Symbol"/>
              </a:rPr>
              <a:t>) of </a:t>
            </a:r>
            <a:r>
              <a:rPr lang="en-US" sz="3000" b="1" dirty="0">
                <a:ea typeface="Cambria Math"/>
                <a:sym typeface="Symbol"/>
              </a:rPr>
              <a:t>A </a:t>
            </a:r>
            <a:r>
              <a:rPr lang="en-US" sz="3000" dirty="0">
                <a:ea typeface="Cambria Math"/>
                <a:sym typeface="Symbol"/>
              </a:rPr>
              <a:t>and </a:t>
            </a:r>
            <a:r>
              <a:rPr lang="en-US" sz="3000" b="1" dirty="0">
                <a:ea typeface="Cambria Math"/>
                <a:sym typeface="Symbol"/>
              </a:rPr>
              <a:t>B</a:t>
            </a:r>
            <a:r>
              <a:rPr lang="en-US" sz="3000" dirty="0">
                <a:ea typeface="Cambria Math"/>
                <a:sym typeface="Symbol"/>
              </a:rPr>
              <a:t>,</a:t>
            </a:r>
            <a:r>
              <a:rPr lang="en-US" sz="3000" b="1" dirty="0">
                <a:ea typeface="Cambria Math"/>
                <a:sym typeface="Symbol"/>
              </a:rPr>
              <a:t> </a:t>
            </a:r>
            <a:r>
              <a:rPr lang="en-US" sz="3000" dirty="0"/>
              <a:t>denoted by </a:t>
            </a:r>
            <a:r>
              <a:rPr lang="en-US" sz="3000" b="1" dirty="0">
                <a:ea typeface="Cambria Math"/>
                <a:sym typeface="Symbol"/>
              </a:rPr>
              <a:t>A </a:t>
            </a:r>
            <a:r>
              <a:rPr lang="en-US" sz="3000" dirty="0">
                <a:ea typeface="Cambria Math"/>
                <a:sym typeface="Symbol"/>
              </a:rPr>
              <a:t>⊙ </a:t>
            </a:r>
            <a:r>
              <a:rPr lang="en-US" sz="3000" b="1" dirty="0">
                <a:ea typeface="Cambria Math"/>
                <a:sym typeface="Symbol"/>
              </a:rPr>
              <a:t>B</a:t>
            </a:r>
            <a:r>
              <a:rPr lang="en-US" sz="3000" dirty="0">
                <a:ea typeface="Cambria Math"/>
                <a:sym typeface="Symbol"/>
              </a:rPr>
              <a:t>, is the </a:t>
            </a:r>
            <a:r>
              <a:rPr lang="en-US" sz="3000" i="1" dirty="0">
                <a:ea typeface="Cambria Math" pitchFamily="18" charset="0"/>
              </a:rPr>
              <a:t>m</a:t>
            </a:r>
            <a:r>
              <a:rPr lang="en-US" sz="3000" dirty="0">
                <a:ea typeface="Cambria Math" pitchFamily="18" charset="0"/>
                <a:cs typeface="Calibri" panose="020F0502020204030204" pitchFamily="34" charset="0"/>
              </a:rPr>
              <a:t> × </a:t>
            </a:r>
            <a:r>
              <a:rPr lang="en-US" sz="3000" i="1" dirty="0">
                <a:ea typeface="Cambria Math" pitchFamily="18" charset="0"/>
                <a:sym typeface="Symbol"/>
              </a:rPr>
              <a:t>n</a:t>
            </a:r>
            <a:r>
              <a:rPr lang="en-US" sz="3000" dirty="0">
                <a:ea typeface="Cambria Math"/>
                <a:sym typeface="Symbol"/>
              </a:rPr>
              <a:t> zero-one matrix with(</a:t>
            </a:r>
            <a:r>
              <a:rPr lang="en-US" sz="3000" i="1" dirty="0">
                <a:ea typeface="Cambria Math"/>
                <a:sym typeface="Symbol"/>
              </a:rPr>
              <a:t>i,j</a:t>
            </a:r>
            <a:r>
              <a:rPr lang="en-US" sz="3000" dirty="0">
                <a:ea typeface="Cambria Math"/>
                <a:sym typeface="Symbol"/>
              </a:rPr>
              <a:t>)</a:t>
            </a:r>
            <a:r>
              <a:rPr lang="en-US" sz="3000" dirty="0" err="1">
                <a:ea typeface="Cambria Math"/>
                <a:sym typeface="Symbol"/>
              </a:rPr>
              <a:t>th</a:t>
            </a:r>
            <a:r>
              <a:rPr lang="en-US" sz="3000" dirty="0">
                <a:ea typeface="Cambria Math"/>
                <a:sym typeface="Symbol"/>
              </a:rPr>
              <a:t> entry</a:t>
            </a:r>
          </a:p>
          <a:p>
            <a:pPr marL="0" lvl="1" indent="0" algn="ctr">
              <a:buNone/>
            </a:pPr>
            <a:r>
              <a:rPr lang="en-US" sz="3000" i="1" dirty="0" err="1">
                <a:ea typeface="Cambria Math"/>
                <a:sym typeface="Symbol"/>
              </a:rPr>
              <a:t>c</a:t>
            </a:r>
            <a:r>
              <a:rPr lang="en-US" sz="3000" i="1" baseline="-25000" dirty="0" err="1">
                <a:ea typeface="Cambria Math"/>
                <a:sym typeface="Symbol"/>
              </a:rPr>
              <a:t>ij</a:t>
            </a:r>
            <a:r>
              <a:rPr lang="en-US" sz="3000" baseline="-25000" dirty="0">
                <a:ea typeface="Cambria Math"/>
                <a:sym typeface="Symbol"/>
              </a:rPr>
              <a:t> </a:t>
            </a:r>
            <a:r>
              <a:rPr lang="en-US" sz="3000" dirty="0">
                <a:ea typeface="Cambria Math"/>
                <a:sym typeface="Symbol"/>
              </a:rPr>
              <a:t>= (</a:t>
            </a:r>
            <a:r>
              <a:rPr lang="en-US" sz="3000" i="1" dirty="0">
                <a:ea typeface="Cambria Math"/>
                <a:sym typeface="Symbol"/>
              </a:rPr>
              <a:t>a</a:t>
            </a:r>
            <a:r>
              <a:rPr lang="en-US" sz="3000" i="1" baseline="-25000" dirty="0">
                <a:ea typeface="Cambria Math"/>
                <a:sym typeface="Symbol"/>
              </a:rPr>
              <a:t>i</a:t>
            </a:r>
            <a:r>
              <a:rPr lang="en-US" sz="3000" baseline="-25000" dirty="0">
                <a:ea typeface="Cambria Math"/>
                <a:sym typeface="Symbol"/>
              </a:rPr>
              <a:t>1</a:t>
            </a:r>
            <a:r>
              <a:rPr lang="en-US" sz="3000" dirty="0">
                <a:ea typeface="Cambria Math"/>
                <a:sym typeface="Symbol"/>
              </a:rPr>
              <a:t> ∧ </a:t>
            </a:r>
            <a:r>
              <a:rPr lang="en-US" sz="3000" i="1" dirty="0">
                <a:ea typeface="Cambria Math"/>
                <a:sym typeface="Symbol"/>
              </a:rPr>
              <a:t>b</a:t>
            </a:r>
            <a:r>
              <a:rPr lang="en-US" sz="3000" baseline="-25000" dirty="0">
                <a:ea typeface="Cambria Math"/>
                <a:sym typeface="Symbol"/>
              </a:rPr>
              <a:t>1</a:t>
            </a:r>
            <a:r>
              <a:rPr lang="en-US" sz="3000" i="1" baseline="-25000" dirty="0">
                <a:ea typeface="Cambria Math"/>
                <a:sym typeface="Symbol"/>
              </a:rPr>
              <a:t>j</a:t>
            </a:r>
            <a:r>
              <a:rPr lang="en-US" sz="3000" dirty="0">
                <a:ea typeface="Cambria Math"/>
                <a:sym typeface="Symbol"/>
              </a:rPr>
              <a:t>)∨ (</a:t>
            </a:r>
            <a:r>
              <a:rPr lang="en-US" sz="3000" i="1" dirty="0">
                <a:ea typeface="Cambria Math"/>
                <a:sym typeface="Symbol"/>
              </a:rPr>
              <a:t>a</a:t>
            </a:r>
            <a:r>
              <a:rPr lang="en-US" sz="3000" baseline="-25000" dirty="0">
                <a:ea typeface="Cambria Math"/>
                <a:sym typeface="Symbol"/>
              </a:rPr>
              <a:t>i2</a:t>
            </a:r>
            <a:r>
              <a:rPr lang="en-US" sz="3000" dirty="0">
                <a:ea typeface="Cambria Math"/>
                <a:sym typeface="Symbol"/>
              </a:rPr>
              <a:t> ∧ </a:t>
            </a:r>
            <a:r>
              <a:rPr lang="en-US" sz="3000" i="1" dirty="0">
                <a:ea typeface="Cambria Math"/>
                <a:sym typeface="Symbol"/>
              </a:rPr>
              <a:t>b</a:t>
            </a:r>
            <a:r>
              <a:rPr lang="en-US" sz="3000" baseline="-25000" dirty="0">
                <a:ea typeface="Cambria Math"/>
                <a:sym typeface="Symbol"/>
              </a:rPr>
              <a:t>2j</a:t>
            </a:r>
            <a:r>
              <a:rPr lang="en-US" sz="3000" dirty="0">
                <a:ea typeface="Cambria Math"/>
                <a:sym typeface="Symbol"/>
              </a:rPr>
              <a:t>) ∨ … ∨ (</a:t>
            </a:r>
            <a:r>
              <a:rPr lang="en-US" sz="3000" i="1" dirty="0" err="1">
                <a:ea typeface="Cambria Math"/>
                <a:sym typeface="Symbol"/>
              </a:rPr>
              <a:t>a</a:t>
            </a:r>
            <a:r>
              <a:rPr lang="en-US" sz="3000" i="1" baseline="-25000" dirty="0" err="1">
                <a:ea typeface="Cambria Math"/>
                <a:sym typeface="Symbol"/>
              </a:rPr>
              <a:t>ik</a:t>
            </a:r>
            <a:r>
              <a:rPr lang="en-US" sz="3000" dirty="0">
                <a:ea typeface="Cambria Math"/>
                <a:sym typeface="Symbol"/>
              </a:rPr>
              <a:t> ∧ </a:t>
            </a:r>
            <a:r>
              <a:rPr lang="en-US" sz="3000" i="1" dirty="0" err="1">
                <a:ea typeface="Cambria Math"/>
                <a:sym typeface="Symbol"/>
              </a:rPr>
              <a:t>b</a:t>
            </a:r>
            <a:r>
              <a:rPr lang="en-US" sz="3000" i="1" baseline="-25000" dirty="0" err="1">
                <a:ea typeface="Cambria Math"/>
                <a:sym typeface="Symbol"/>
              </a:rPr>
              <a:t>kj</a:t>
            </a:r>
            <a:r>
              <a:rPr lang="en-US" sz="3000" dirty="0">
                <a:ea typeface="Cambria Math"/>
                <a:sym typeface="Symbol"/>
              </a:rPr>
              <a:t>).</a:t>
            </a:r>
          </a:p>
          <a:p>
            <a:r>
              <a:rPr lang="en-US" sz="3000" b="1" dirty="0">
                <a:ea typeface="Cambria Math"/>
                <a:sym typeface="Symbol"/>
              </a:rPr>
              <a:t>Example</a:t>
            </a:r>
            <a:r>
              <a:rPr lang="en-US" sz="3000" dirty="0">
                <a:ea typeface="Cambria Math"/>
                <a:sym typeface="Symbol"/>
              </a:rPr>
              <a:t>: Find the Boolean product of </a:t>
            </a:r>
            <a:r>
              <a:rPr lang="en-US" sz="3000" b="1" dirty="0">
                <a:ea typeface="Cambria Math"/>
                <a:sym typeface="Symbol"/>
              </a:rPr>
              <a:t>A</a:t>
            </a:r>
            <a:r>
              <a:rPr lang="en-US" sz="3000" dirty="0">
                <a:ea typeface="Cambria Math"/>
                <a:sym typeface="Symbol"/>
              </a:rPr>
              <a:t> and </a:t>
            </a:r>
            <a:r>
              <a:rPr lang="en-US" sz="3000" b="1" dirty="0">
                <a:ea typeface="Cambria Math"/>
                <a:sym typeface="Symbol"/>
              </a:rPr>
              <a:t>B</a:t>
            </a:r>
            <a:r>
              <a:rPr lang="en-US" sz="3000" dirty="0">
                <a:ea typeface="Cambria Math"/>
                <a:sym typeface="Symbol"/>
              </a:rPr>
              <a:t>, where</a:t>
            </a:r>
            <a:endParaRPr lang="en-US" sz="30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998863"/>
              </p:ext>
            </p:extLst>
          </p:nvPr>
        </p:nvGraphicFramePr>
        <p:xfrm>
          <a:off x="2362200" y="5059680"/>
          <a:ext cx="1638300" cy="145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799920" imgH="711000" progId="Equation.DSMT4">
                  <p:embed/>
                </p:oleObj>
              </mc:Choice>
              <mc:Fallback>
                <p:oleObj name="Equation" r:id="rId3" imgW="799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5059680"/>
                        <a:ext cx="1638300" cy="1456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86292"/>
              </p:ext>
            </p:extLst>
          </p:nvPr>
        </p:nvGraphicFramePr>
        <p:xfrm>
          <a:off x="5407025" y="5319713"/>
          <a:ext cx="19510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952200" imgH="457200" progId="Equation.DSMT4">
                  <p:embed/>
                </p:oleObj>
              </mc:Choice>
              <mc:Fallback>
                <p:oleObj name="Equation" r:id="rId5" imgW="95220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7025" y="5319713"/>
                        <a:ext cx="1951038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57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Product of Zero-One Matrices</a:t>
            </a:r>
            <a:r>
              <a:rPr lang="en-US" sz="1500" dirty="0"/>
              <a:t>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609600"/>
          </a:xfrm>
        </p:spPr>
        <p:txBody>
          <a:bodyPr/>
          <a:lstStyle/>
          <a:p>
            <a:r>
              <a:rPr lang="en-US" dirty="0"/>
              <a:t> S</a:t>
            </a:r>
            <a:r>
              <a:rPr lang="en-US" b="1" dirty="0"/>
              <a:t>olution</a:t>
            </a:r>
            <a:r>
              <a:rPr lang="en-US" dirty="0"/>
              <a:t>: The Boolean product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⊙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/>
              <p:cNvSpPr txBox="1"/>
              <p:nvPr/>
            </p:nvSpPr>
            <p:spPr>
              <a:xfrm>
                <a:off x="304800" y="2101850"/>
                <a:ext cx="9067800" cy="132715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1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zh-CN" altLang="en-US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1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1∧1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0∧0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0∧1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1∧0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1∧1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0∧0</m:t>
                                    </m:r>
                                  </m:e>
                                </m:d>
                              </m:e>
                            </m:mr>
                          </m:m>
                          <m:r>
                            <a:rPr lang="en-US" altLang="zh-CN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1∧1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0∧1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0∧1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1∧1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1∧1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0∧1</m:t>
                                    </m:r>
                                  </m:e>
                                </m:d>
                              </m:e>
                            </m:mr>
                          </m:m>
                          <m:r>
                            <a:rPr lang="en-US" altLang="zh-CN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1∧0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0∧1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0∧0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1∧1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1∧0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0∧1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01850"/>
                <a:ext cx="9067800" cy="1327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/>
              <p:cNvSpPr txBox="1"/>
              <p:nvPr/>
            </p:nvSpPr>
            <p:spPr>
              <a:xfrm>
                <a:off x="1143000" y="3489325"/>
                <a:ext cx="4343400" cy="12795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89325"/>
                <a:ext cx="4343400" cy="1279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/>
              <p:cNvSpPr txBox="1"/>
              <p:nvPr/>
            </p:nvSpPr>
            <p:spPr>
              <a:xfrm>
                <a:off x="1143000" y="4768850"/>
                <a:ext cx="1828800" cy="127952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68850"/>
                <a:ext cx="1828800" cy="127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405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Powers of Zero-One Matrices</a:t>
            </a:r>
            <a:r>
              <a:rPr lang="en-US" sz="1500" dirty="0"/>
              <a:t> 1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812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b="1" dirty="0"/>
              <a:t>A</a:t>
            </a:r>
            <a:r>
              <a:rPr lang="en-US" dirty="0"/>
              <a:t> be a square </a:t>
            </a:r>
            <a:r>
              <a:rPr lang="en-US" dirty="0">
                <a:ea typeface="Cambria Math"/>
                <a:sym typeface="Symbol"/>
              </a:rPr>
              <a:t>zero-one matrix </a:t>
            </a:r>
            <a:r>
              <a:rPr lang="en-US" dirty="0">
                <a:ea typeface="Cambria Math" pitchFamily="18" charset="0"/>
              </a:rPr>
              <a:t>and let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be a positive integer. The </a:t>
            </a:r>
            <a:r>
              <a:rPr lang="en-US" i="1" dirty="0" err="1">
                <a:ea typeface="Cambria Math" pitchFamily="18" charset="0"/>
              </a:rPr>
              <a:t>r</a:t>
            </a:r>
            <a:r>
              <a:rPr lang="en-US" dirty="0" err="1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Boolean power </a:t>
            </a:r>
            <a:r>
              <a:rPr lang="en-US" altLang="zh-CN" dirty="0">
                <a:ea typeface="Cambria Math"/>
                <a:sym typeface="Symbol"/>
              </a:rPr>
              <a:t>(</a:t>
            </a:r>
            <a:r>
              <a:rPr lang="zh-CN" altLang="en-US" sz="2800" dirty="0">
                <a:ea typeface="Cambria Math"/>
                <a:sym typeface="Symbol"/>
              </a:rPr>
              <a:t>布尔幂</a:t>
            </a:r>
            <a:r>
              <a:rPr lang="en-US" altLang="zh-CN" dirty="0">
                <a:ea typeface="Cambria Math"/>
                <a:sym typeface="Symbol"/>
              </a:rPr>
              <a:t>) </a:t>
            </a:r>
            <a:r>
              <a:rPr lang="en-US" dirty="0">
                <a:ea typeface="Cambria Math" pitchFamily="18" charset="0"/>
              </a:rPr>
              <a:t>of 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is the Boolean product of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factors of </a:t>
            </a:r>
            <a:r>
              <a:rPr lang="en-US" b="1" dirty="0"/>
              <a:t>A</a:t>
            </a:r>
            <a:r>
              <a:rPr lang="en-US" dirty="0"/>
              <a:t>, denoted by </a:t>
            </a:r>
            <a:r>
              <a:rPr lang="en-US" b="1" dirty="0"/>
              <a:t>A</a:t>
            </a:r>
            <a:r>
              <a:rPr lang="en-US" b="1" baseline="30000" dirty="0"/>
              <a:t>[</a:t>
            </a:r>
            <a:r>
              <a:rPr lang="en-US" i="1" baseline="30000" dirty="0"/>
              <a:t>r</a:t>
            </a:r>
            <a:r>
              <a:rPr lang="en-US" b="1" baseline="30000" dirty="0"/>
              <a:t>] </a:t>
            </a:r>
            <a:r>
              <a:rPr lang="en-US" dirty="0"/>
              <a:t>.  Hence,</a:t>
            </a:r>
            <a:endParaRPr lang="en-US" dirty="0"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/>
              <p:cNvSpPr txBox="1"/>
              <p:nvPr/>
            </p:nvSpPr>
            <p:spPr>
              <a:xfrm>
                <a:off x="2514600" y="3472656"/>
                <a:ext cx="4013200" cy="107473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⊙…⊙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times</m:t>
                          </m:r>
                        </m:lim>
                      </m:limLow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72656"/>
                <a:ext cx="4013200" cy="1074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4724400"/>
            <a:ext cx="8458200" cy="1828800"/>
          </a:xfrm>
        </p:spPr>
        <p:txBody>
          <a:bodyPr/>
          <a:lstStyle/>
          <a:p>
            <a:r>
              <a:rPr lang="en-US" dirty="0">
                <a:ea typeface="Cambria Math"/>
                <a:sym typeface="Symbol"/>
              </a:rPr>
              <a:t>We define </a:t>
            </a:r>
            <a:r>
              <a:rPr lang="en-US" b="1" dirty="0"/>
              <a:t>A</a:t>
            </a:r>
            <a:r>
              <a:rPr lang="en-US" b="1" baseline="30000" dirty="0"/>
              <a:t>[</a:t>
            </a:r>
            <a:r>
              <a:rPr lang="en-US" i="1" baseline="30000" dirty="0"/>
              <a:t>r</a:t>
            </a:r>
            <a:r>
              <a:rPr lang="en-US" b="1" baseline="30000" dirty="0"/>
              <a:t>] </a:t>
            </a:r>
            <a:r>
              <a:rPr lang="en-US" b="1" dirty="0"/>
              <a:t> </a:t>
            </a:r>
            <a:r>
              <a:rPr lang="en-US" dirty="0">
                <a:ea typeface="Cambria Math"/>
                <a:sym typeface="Symbol"/>
              </a:rPr>
              <a:t>to be  </a:t>
            </a:r>
            <a:r>
              <a:rPr lang="en-US" b="1" dirty="0">
                <a:sym typeface="Symbol"/>
              </a:rPr>
              <a:t>I</a:t>
            </a:r>
            <a:r>
              <a:rPr lang="en-US" i="1" baseline="-25000" dirty="0">
                <a:sym typeface="Symbol"/>
              </a:rPr>
              <a:t>n</a:t>
            </a:r>
            <a:r>
              <a:rPr lang="en-US" dirty="0">
                <a:sym typeface="Symbol"/>
              </a:rPr>
              <a:t>.</a:t>
            </a:r>
            <a:endParaRPr lang="en-US" i="1" dirty="0">
              <a:ea typeface="Cambria Math" pitchFamily="18" charset="0"/>
              <a:sym typeface="Symbol"/>
            </a:endParaRPr>
          </a:p>
          <a:p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dirty="0">
                <a:ea typeface="Cambria Math"/>
                <a:sym typeface="Symbol"/>
              </a:rPr>
              <a:t>The Boolean product is  well defined because the Boolean product of matrices is associative.)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84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Powers of Zero-One Matrices</a:t>
            </a:r>
            <a:r>
              <a:rPr lang="en-US" sz="1500" dirty="0"/>
              <a:t> 2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362200" cy="457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</a:t>
            </a:r>
            <a:r>
              <a:rPr lang="en-US" sz="2600" dirty="0"/>
              <a:t>: Let</a:t>
            </a:r>
            <a:endParaRPr lang="en-US" sz="2600" dirty="0">
              <a:ea typeface="Cambria Math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25175"/>
              </p:ext>
            </p:extLst>
          </p:nvPr>
        </p:nvGraphicFramePr>
        <p:xfrm>
          <a:off x="2819400" y="1371600"/>
          <a:ext cx="15044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1002960" imgH="711000" progId="Equation.DSMT4">
                  <p:embed/>
                </p:oleObj>
              </mc:Choice>
              <mc:Fallback>
                <p:oleObj name="Equation" r:id="rId3" imgW="1002960" imgH="711000" progId="Equation.DSMT4">
                  <p:embed/>
                  <p:pic>
                    <p:nvPicPr>
                      <p:cNvPr id="7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1371600"/>
                        <a:ext cx="1504440" cy="106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2590800"/>
            <a:ext cx="5791200" cy="914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/>
              <a:t>Find </a:t>
            </a:r>
            <a:r>
              <a:rPr lang="en-US" sz="2600" b="1" dirty="0"/>
              <a:t>A</a:t>
            </a:r>
            <a:r>
              <a:rPr lang="en-US" sz="2600" i="1" baseline="30000" dirty="0"/>
              <a:t>n</a:t>
            </a:r>
            <a:r>
              <a:rPr lang="en-US" sz="2600" baseline="30000" dirty="0"/>
              <a:t> </a:t>
            </a:r>
            <a:r>
              <a:rPr lang="en-US" sz="2600" dirty="0"/>
              <a:t>  for all positive integers </a:t>
            </a:r>
            <a:r>
              <a:rPr lang="en-US" sz="2600" i="1" dirty="0"/>
              <a:t>n</a:t>
            </a:r>
            <a:r>
              <a:rPr lang="en-US" sz="26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/>
              <p:cNvSpPr txBox="1"/>
              <p:nvPr/>
            </p:nvSpPr>
            <p:spPr>
              <a:xfrm>
                <a:off x="1638300" y="3638850"/>
                <a:ext cx="2846387" cy="10668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638850"/>
                <a:ext cx="2846387" cy="1066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>
              <a:xfrm>
                <a:off x="4905375" y="3638850"/>
                <a:ext cx="3181350" cy="10668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5" y="3638850"/>
                <a:ext cx="3181350" cy="1066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>
              <a:xfrm>
                <a:off x="3409950" y="4744050"/>
                <a:ext cx="2990850" cy="10668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0" y="4744050"/>
                <a:ext cx="2990850" cy="1066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/>
              <p:cNvSpPr txBox="1"/>
              <p:nvPr/>
            </p:nvSpPr>
            <p:spPr>
              <a:xfrm>
                <a:off x="1524000" y="5638800"/>
                <a:ext cx="6305550" cy="10668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638800"/>
                <a:ext cx="6305550" cy="1066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036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1467-4459-4804-BC22-7494159B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CF124-71C5-4626-BCA2-76258DC1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362200"/>
          </a:xfrm>
        </p:spPr>
        <p:txBody>
          <a:bodyPr/>
          <a:lstStyle/>
          <a:p>
            <a:pPr eaLnBrk="1" hangingPunct="1"/>
            <a:r>
              <a:rPr lang="en-US" altLang="zh-CN" dirty="0"/>
              <a:t>§2.5    2, 19</a:t>
            </a:r>
          </a:p>
          <a:p>
            <a:pPr eaLnBrk="1" hangingPunct="1"/>
            <a:r>
              <a:rPr lang="en-US" altLang="zh-CN" dirty="0"/>
              <a:t>§2.6    4, 6, 27, 32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Due date </a:t>
            </a:r>
            <a:r>
              <a:rPr lang="en-US" altLang="zh-CN"/>
              <a:t>: 2024.03.26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27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</a:t>
            </a:r>
            <a:r>
              <a:rPr lang="zh-CN" altLang="en-US" dirty="0"/>
              <a:t>基数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set that is either finite or has the same cardinality as the set of positive integers (</a:t>
            </a:r>
            <a:r>
              <a:rPr lang="en-US" b="1" dirty="0"/>
              <a:t>Z</a:t>
            </a:r>
            <a:r>
              <a:rPr lang="en-US" b="1" baseline="30000" dirty="0"/>
              <a:t>+</a:t>
            </a:r>
            <a:r>
              <a:rPr lang="en-US" dirty="0"/>
              <a:t>) is called </a:t>
            </a:r>
            <a:r>
              <a:rPr lang="en-US" i="1" dirty="0">
                <a:solidFill>
                  <a:srgbClr val="C00000"/>
                </a:solidFill>
              </a:rPr>
              <a:t>countable</a:t>
            </a:r>
            <a:r>
              <a:rPr lang="en-US" dirty="0"/>
              <a:t>. A set that is not countable is </a:t>
            </a:r>
            <a:r>
              <a:rPr lang="en-US" i="1" dirty="0">
                <a:solidFill>
                  <a:srgbClr val="C00000"/>
                </a:solidFill>
              </a:rPr>
              <a:t>uncountable</a:t>
            </a:r>
            <a:r>
              <a:rPr lang="en-US" dirty="0"/>
              <a:t>.</a:t>
            </a:r>
          </a:p>
          <a:p>
            <a:r>
              <a:rPr lang="en-US" dirty="0"/>
              <a:t>The set of real numbers </a:t>
            </a:r>
            <a:r>
              <a:rPr lang="en-US" b="1" dirty="0"/>
              <a:t>R </a:t>
            </a:r>
            <a:r>
              <a:rPr lang="en-US" dirty="0"/>
              <a:t> is an uncountable set.</a:t>
            </a:r>
          </a:p>
          <a:p>
            <a:r>
              <a:rPr lang="en-US" dirty="0"/>
              <a:t>When an infinite set is countable (</a:t>
            </a:r>
            <a:r>
              <a:rPr lang="en-US" i="1" dirty="0"/>
              <a:t>countably infinite</a:t>
            </a:r>
            <a:r>
              <a:rPr lang="en-US" dirty="0"/>
              <a:t>) its cardinality is </a:t>
            </a:r>
            <a:r>
              <a:rPr lang="en-US" dirty="0">
                <a:ea typeface="Cambria Math"/>
              </a:rPr>
              <a:t>ℵ</a:t>
            </a:r>
            <a:r>
              <a:rPr lang="en-US" baseline="-25000" dirty="0">
                <a:ea typeface="Cambria Math"/>
              </a:rPr>
              <a:t>0 </a:t>
            </a:r>
            <a:r>
              <a:rPr lang="en-US" dirty="0">
                <a:ea typeface="Cambria Math"/>
              </a:rPr>
              <a:t>(where ℵ is aleph, the 1</a:t>
            </a:r>
            <a:r>
              <a:rPr lang="en-US" baseline="30000" dirty="0">
                <a:ea typeface="Cambria Math"/>
              </a:rPr>
              <a:t>st</a:t>
            </a:r>
            <a:r>
              <a:rPr lang="en-US" dirty="0">
                <a:ea typeface="Cambria Math"/>
              </a:rPr>
              <a:t> letter of the Hebrew alphabet)</a:t>
            </a:r>
            <a:r>
              <a:rPr lang="en-US" dirty="0"/>
              <a:t>. We write |</a:t>
            </a:r>
            <a:r>
              <a:rPr lang="en-US" i="1" dirty="0"/>
              <a:t>S</a:t>
            </a:r>
            <a:r>
              <a:rPr lang="en-US" dirty="0"/>
              <a:t>| = </a:t>
            </a:r>
            <a:r>
              <a:rPr lang="en-US" dirty="0">
                <a:ea typeface="Cambria Math"/>
              </a:rPr>
              <a:t>ℵ</a:t>
            </a:r>
            <a:r>
              <a:rPr lang="en-US" baseline="-25000" dirty="0">
                <a:ea typeface="Cambria Math"/>
              </a:rPr>
              <a:t>0 </a:t>
            </a:r>
            <a:r>
              <a:rPr lang="en-US" dirty="0">
                <a:ea typeface="Cambria Math"/>
              </a:rPr>
              <a:t> and say that </a:t>
            </a:r>
            <a:r>
              <a:rPr lang="en-US" i="1" dirty="0">
                <a:ea typeface="Cambria Math"/>
              </a:rPr>
              <a:t>S </a:t>
            </a:r>
            <a:r>
              <a:rPr lang="en-US" dirty="0">
                <a:ea typeface="Cambria Math"/>
              </a:rPr>
              <a:t>has cardinality “aleph null.”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Set is Countable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05400"/>
          </a:xfrm>
        </p:spPr>
        <p:txBody>
          <a:bodyPr/>
          <a:lstStyle/>
          <a:p>
            <a:r>
              <a:rPr lang="en-US" dirty="0"/>
              <a:t>An infinite set is countable if and only if it is possible to list the elements of the set in a sequence (indexed by the positive integers). </a:t>
            </a:r>
          </a:p>
          <a:p>
            <a:r>
              <a:rPr lang="en-US" dirty="0"/>
              <a:t>The reason for this is that a one-to-one correspondence </a:t>
            </a:r>
            <a:r>
              <a:rPr lang="en-US" i="1" dirty="0"/>
              <a:t>f</a:t>
            </a:r>
            <a:r>
              <a:rPr lang="en-US" dirty="0"/>
              <a:t> from the set of positive integers to a set </a:t>
            </a:r>
            <a:r>
              <a:rPr lang="en-US" i="1" dirty="0"/>
              <a:t>S</a:t>
            </a:r>
            <a:r>
              <a:rPr lang="en-US" dirty="0"/>
              <a:t> can be expressed in terms of a sequence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,a</a:t>
            </a:r>
            <a:r>
              <a:rPr lang="en-US" baseline="-25000" dirty="0"/>
              <a:t>2</a:t>
            </a:r>
            <a:r>
              <a:rPr lang="en-US" i="1" dirty="0"/>
              <a:t>,…, a</a:t>
            </a:r>
            <a:r>
              <a:rPr lang="en-US" i="1" baseline="-25000" dirty="0"/>
              <a:t>n </a:t>
            </a:r>
            <a:r>
              <a:rPr lang="en-US" i="1" dirty="0"/>
              <a:t>,… </a:t>
            </a:r>
            <a:r>
              <a:rPr lang="en-US" dirty="0"/>
              <a:t>where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baseline="-25000" dirty="0"/>
              <a:t> </a:t>
            </a:r>
            <a:r>
              <a:rPr lang="en-US" i="1" dirty="0"/>
              <a:t>= f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i="1" dirty="0"/>
              <a:t>  = f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)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/>
              <a:t> a</a:t>
            </a:r>
            <a:r>
              <a:rPr lang="en-US" i="1" baseline="-25000" dirty="0"/>
              <a:t>n</a:t>
            </a:r>
            <a:r>
              <a:rPr lang="en-US" i="1" dirty="0"/>
              <a:t> =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7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Set is Countable</a:t>
            </a:r>
            <a:r>
              <a:rPr lang="en-US" sz="1500" dirty="0"/>
              <a:t>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1295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 </a:t>
            </a:r>
            <a:r>
              <a:rPr lang="en-US" sz="2600" b="1" dirty="0">
                <a:ea typeface="Cambria Math" pitchFamily="18" charset="0"/>
              </a:rPr>
              <a:t>1</a:t>
            </a:r>
            <a:r>
              <a:rPr lang="en-US" sz="2600" b="1" dirty="0"/>
              <a:t>:</a:t>
            </a:r>
            <a:r>
              <a:rPr lang="en-US" sz="2600" dirty="0"/>
              <a:t> Show that the set of positive even integers </a:t>
            </a:r>
            <a:r>
              <a:rPr lang="en-US" sz="2600" i="1" dirty="0"/>
              <a:t>E</a:t>
            </a:r>
            <a:r>
              <a:rPr lang="en-US" sz="2600" dirty="0"/>
              <a:t> is countable set.</a:t>
            </a:r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Let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97867"/>
              </p:ext>
            </p:extLst>
          </p:nvPr>
        </p:nvGraphicFramePr>
        <p:xfrm>
          <a:off x="2311400" y="2078644"/>
          <a:ext cx="3479800" cy="234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396800" imgH="939600" progId="Equation.DSMT4">
                  <p:embed/>
                </p:oleObj>
              </mc:Choice>
              <mc:Fallback>
                <p:oleObj name="Equation" r:id="rId3" imgW="13968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1400" y="2078644"/>
                        <a:ext cx="3479800" cy="2340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57200" y="4495800"/>
            <a:ext cx="8077200" cy="2057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/>
              <a:t>Then </a:t>
            </a:r>
            <a:r>
              <a:rPr lang="en-US" sz="2600" i="1" dirty="0"/>
              <a:t>f</a:t>
            </a:r>
            <a:r>
              <a:rPr lang="en-US" sz="2600" dirty="0"/>
              <a:t> is a bijection from </a:t>
            </a:r>
            <a:r>
              <a:rPr lang="en-US" sz="2600" b="1" dirty="0"/>
              <a:t>N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since </a:t>
            </a:r>
            <a:r>
              <a:rPr lang="en-US" sz="2600" i="1" dirty="0"/>
              <a:t>f</a:t>
            </a:r>
            <a:r>
              <a:rPr lang="en-US" sz="2600" dirty="0"/>
              <a:t> is both one-to-one and onto. To show that it is one-to-one, suppose that  </a:t>
            </a:r>
            <a:r>
              <a:rPr lang="en-US" sz="2600" i="1" dirty="0">
                <a:ea typeface="Cambria Math" pitchFamily="18" charset="0"/>
              </a:rPr>
              <a:t>f</a:t>
            </a:r>
            <a:r>
              <a:rPr lang="en-US" sz="2600" dirty="0">
                <a:ea typeface="Cambria Math" pitchFamily="18" charset="0"/>
              </a:rPr>
              <a:t>(</a:t>
            </a:r>
            <a:r>
              <a:rPr lang="en-US" sz="2600" i="1" dirty="0">
                <a:ea typeface="Cambria Math" pitchFamily="18" charset="0"/>
              </a:rPr>
              <a:t>n</a:t>
            </a:r>
            <a:r>
              <a:rPr lang="en-US" sz="2600" dirty="0">
                <a:ea typeface="Cambria Math" pitchFamily="18" charset="0"/>
              </a:rPr>
              <a:t>)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f</a:t>
            </a:r>
            <a:r>
              <a:rPr lang="en-US" sz="2600" dirty="0">
                <a:ea typeface="Cambria Math" pitchFamily="18" charset="0"/>
              </a:rPr>
              <a:t>(</a:t>
            </a:r>
            <a:r>
              <a:rPr lang="en-US" sz="2600" i="1" dirty="0">
                <a:ea typeface="Cambria Math" pitchFamily="18" charset="0"/>
              </a:rPr>
              <a:t>m</a:t>
            </a:r>
            <a:r>
              <a:rPr lang="en-US" sz="2600" dirty="0">
                <a:ea typeface="Cambria Math" pitchFamily="18" charset="0"/>
              </a:rPr>
              <a:t>). </a:t>
            </a:r>
            <a:r>
              <a:rPr lang="en-US" sz="2600" dirty="0"/>
              <a:t>Then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i="1" dirty="0">
                <a:ea typeface="Cambria Math" pitchFamily="18" charset="0"/>
              </a:rPr>
              <a:t>n </a:t>
            </a:r>
            <a:r>
              <a:rPr lang="en-US" sz="2600" dirty="0">
                <a:ea typeface="Cambria Math" pitchFamily="18" charset="0"/>
              </a:rPr>
              <a:t>= 2</a:t>
            </a:r>
            <a:r>
              <a:rPr lang="en-US" sz="2600" i="1" dirty="0">
                <a:ea typeface="Cambria Math" pitchFamily="18" charset="0"/>
              </a:rPr>
              <a:t>m</a:t>
            </a:r>
            <a:r>
              <a:rPr lang="en-US" sz="2600" dirty="0"/>
              <a:t>, and so </a:t>
            </a:r>
            <a:r>
              <a:rPr lang="en-US" sz="2600" i="1" dirty="0">
                <a:ea typeface="Cambria Math" pitchFamily="18" charset="0"/>
              </a:rPr>
              <a:t>n </a:t>
            </a: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m</a:t>
            </a:r>
            <a:r>
              <a:rPr lang="en-US" sz="2600" dirty="0"/>
              <a:t>. To see that it is onto, suppose that </a:t>
            </a:r>
            <a:r>
              <a:rPr lang="en-US" sz="2600" i="1" dirty="0"/>
              <a:t>t</a:t>
            </a:r>
            <a:r>
              <a:rPr lang="en-US" sz="2600" dirty="0"/>
              <a:t> is an even positive integer. Then </a:t>
            </a:r>
            <a:r>
              <a:rPr lang="en-US" sz="2600" i="1" dirty="0">
                <a:ea typeface="Cambria Math" pitchFamily="18" charset="0"/>
              </a:rPr>
              <a:t>t </a:t>
            </a: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i="1" dirty="0">
                <a:ea typeface="Cambria Math" pitchFamily="18" charset="0"/>
              </a:rPr>
              <a:t>k </a:t>
            </a:r>
            <a:r>
              <a:rPr lang="en-US" sz="2600" dirty="0"/>
              <a:t>for some positive integer </a:t>
            </a:r>
            <a:r>
              <a:rPr lang="en-US" sz="2600" i="1" dirty="0">
                <a:ea typeface="Cambria Math" pitchFamily="18" charset="0"/>
              </a:rPr>
              <a:t>k</a:t>
            </a:r>
            <a:r>
              <a:rPr lang="en-US" sz="2600" dirty="0"/>
              <a:t> and </a:t>
            </a:r>
            <a:r>
              <a:rPr lang="en-US" sz="2600" i="1" dirty="0">
                <a:ea typeface="Cambria Math" pitchFamily="18" charset="0"/>
              </a:rPr>
              <a:t>f</a:t>
            </a:r>
            <a:r>
              <a:rPr lang="en-US" sz="2600" dirty="0">
                <a:ea typeface="Cambria Math" pitchFamily="18" charset="0"/>
              </a:rPr>
              <a:t>(</a:t>
            </a:r>
            <a:r>
              <a:rPr lang="en-US" sz="2600" i="1" dirty="0">
                <a:ea typeface="Cambria Math" pitchFamily="18" charset="0"/>
              </a:rPr>
              <a:t>k</a:t>
            </a:r>
            <a:r>
              <a:rPr lang="en-US" sz="2600" dirty="0">
                <a:ea typeface="Cambria Math" pitchFamily="18" charset="0"/>
              </a:rPr>
              <a:t>) = </a:t>
            </a:r>
            <a:r>
              <a:rPr lang="en-US" sz="2600" i="1" dirty="0">
                <a:ea typeface="Cambria Math" pitchFamily="18" charset="0"/>
              </a:rPr>
              <a:t>t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97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Set is Countable</a:t>
            </a:r>
            <a:r>
              <a:rPr lang="en-US" sz="1500" dirty="0"/>
              <a:t>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054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itchFamily="18" charset="0"/>
              </a:rPr>
              <a:t>2</a:t>
            </a:r>
            <a:r>
              <a:rPr lang="en-US" b="1" dirty="0"/>
              <a:t>: </a:t>
            </a:r>
            <a:r>
              <a:rPr lang="en-US" dirty="0"/>
              <a:t>Show that the set of integers </a:t>
            </a:r>
            <a:r>
              <a:rPr lang="en-US" b="1" dirty="0"/>
              <a:t>Z</a:t>
            </a:r>
            <a:r>
              <a:rPr lang="en-US" dirty="0"/>
              <a:t> is countable.</a:t>
            </a:r>
          </a:p>
          <a:p>
            <a:r>
              <a:rPr lang="en-US" b="1" dirty="0"/>
              <a:t>Solution</a:t>
            </a:r>
            <a:r>
              <a:rPr lang="en-US" dirty="0"/>
              <a:t>: Can list in a sequence:</a:t>
            </a:r>
          </a:p>
          <a:p>
            <a:r>
              <a:rPr lang="en-US" dirty="0">
                <a:ea typeface="Cambria Math" pitchFamily="18" charset="0"/>
              </a:rPr>
              <a:t>0, 1,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1, 2,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2, 3, </a:t>
            </a:r>
            <a:r>
              <a:rPr lang="en-US" i="1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3 ,………..</a:t>
            </a:r>
          </a:p>
          <a:p>
            <a:r>
              <a:rPr lang="en-US" dirty="0"/>
              <a:t>Or can define a bijection from </a:t>
            </a:r>
            <a:r>
              <a:rPr lang="en-US" b="1" dirty="0"/>
              <a:t>N</a:t>
            </a:r>
            <a:r>
              <a:rPr lang="en-US" dirty="0"/>
              <a:t>  to </a:t>
            </a:r>
            <a:r>
              <a:rPr lang="en-US" b="1" dirty="0"/>
              <a:t>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is even: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= n/</a:t>
            </a:r>
            <a:r>
              <a:rPr lang="en-US" dirty="0">
                <a:ea typeface="Cambria Math" pitchFamily="18" charset="0"/>
              </a:rPr>
              <a:t>2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is odd:  </a:t>
            </a:r>
            <a:r>
              <a:rPr lang="en-US" i="1" dirty="0"/>
              <a:t>f</a:t>
            </a:r>
            <a:r>
              <a:rPr lang="en-US" dirty="0"/>
              <a:t>(n) = </a:t>
            </a:r>
            <a:r>
              <a:rPr lang="en-US" i="1" dirty="0">
                <a:ea typeface="Cambria Math"/>
              </a:rPr>
              <a:t>−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dirty="0"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)/</a:t>
            </a:r>
            <a:r>
              <a:rPr lang="en-US" dirty="0">
                <a:ea typeface="Cambria Math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7279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Hilbert’s Grand Hotel</a:t>
            </a:r>
            <a:endParaRPr lang="en-US" sz="1500" dirty="0"/>
          </a:p>
        </p:txBody>
      </p:sp>
      <p:pic>
        <p:nvPicPr>
          <p:cNvPr id="14" name="Picture 2" descr="A portrait of David Hilbert.&#10;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8"/>
          <a:stretch/>
        </p:blipFill>
        <p:spPr bwMode="auto">
          <a:xfrm>
            <a:off x="7391400" y="592892"/>
            <a:ext cx="1511808" cy="1685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7232904" y="2349046"/>
            <a:ext cx="1670304" cy="317954"/>
          </a:xfrm>
        </p:spPr>
        <p:txBody>
          <a:bodyPr anchor="ctr"/>
          <a:lstStyle/>
          <a:p>
            <a:r>
              <a:rPr lang="en-US" sz="2200" dirty="0"/>
              <a:t>David Hilbert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371600"/>
            <a:ext cx="4953000" cy="51816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200" dirty="0"/>
              <a:t>The Grand Hotel (example due to David Hilbert) has countably infinite number of rooms, each occupied by a guest. We can always accommodate a new guest at this hotel. How is this possible?</a:t>
            </a:r>
          </a:p>
          <a:p>
            <a:pPr>
              <a:spcBef>
                <a:spcPts val="400"/>
              </a:spcBef>
            </a:pPr>
            <a:r>
              <a:rPr lang="en-US" sz="2200" b="1" dirty="0"/>
              <a:t>Explanation</a:t>
            </a:r>
            <a:r>
              <a:rPr lang="en-US" sz="2200" dirty="0"/>
              <a:t>: Because the rooms of Grand Hotel are countable, we can list them as Room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, Room </a:t>
            </a:r>
            <a:r>
              <a:rPr lang="en-US" sz="2200" dirty="0">
                <a:ea typeface="Cambria Math" pitchFamily="18" charset="0"/>
              </a:rPr>
              <a:t>2</a:t>
            </a:r>
            <a:r>
              <a:rPr lang="en-US" sz="2200" dirty="0"/>
              <a:t>, Room  </a:t>
            </a:r>
            <a:r>
              <a:rPr lang="en-US" sz="2200" dirty="0">
                <a:ea typeface="Cambria Math" pitchFamily="18" charset="0"/>
              </a:rPr>
              <a:t>3</a:t>
            </a:r>
            <a:r>
              <a:rPr lang="en-US" sz="2200" dirty="0"/>
              <a:t>, and so on. When a new guest arrives, we move the guest in Room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 to Room </a:t>
            </a:r>
            <a:r>
              <a:rPr lang="en-US" sz="2200" dirty="0">
                <a:ea typeface="Cambria Math" pitchFamily="18" charset="0"/>
              </a:rPr>
              <a:t>2</a:t>
            </a:r>
            <a:r>
              <a:rPr lang="en-US" sz="2200" dirty="0"/>
              <a:t>, the guest in Room </a:t>
            </a:r>
            <a:r>
              <a:rPr lang="en-US" sz="2200" dirty="0">
                <a:ea typeface="Cambria Math" pitchFamily="18" charset="0"/>
              </a:rPr>
              <a:t>2</a:t>
            </a:r>
            <a:r>
              <a:rPr lang="en-US" sz="2200" dirty="0"/>
              <a:t> to Room </a:t>
            </a:r>
            <a:r>
              <a:rPr lang="en-US" sz="2200" dirty="0">
                <a:ea typeface="Cambria Math" pitchFamily="18" charset="0"/>
              </a:rPr>
              <a:t>3</a:t>
            </a:r>
            <a:r>
              <a:rPr lang="en-US" sz="2200" dirty="0"/>
              <a:t>, and in general the guest in Room </a:t>
            </a:r>
            <a:r>
              <a:rPr lang="en-US" sz="2200" i="1" dirty="0"/>
              <a:t>n</a:t>
            </a:r>
            <a:r>
              <a:rPr lang="en-US" sz="2200" dirty="0"/>
              <a:t> to Room </a:t>
            </a:r>
            <a:r>
              <a:rPr lang="en-US" sz="2200" i="1" dirty="0"/>
              <a:t>n +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, for all positive integers </a:t>
            </a:r>
            <a:r>
              <a:rPr lang="en-US" sz="2200" i="1" dirty="0"/>
              <a:t>n</a:t>
            </a:r>
            <a:r>
              <a:rPr lang="en-US" sz="2200" dirty="0"/>
              <a:t>. This frees up Room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, which we assign to the new guest, and all the current guests still have rooms.</a:t>
            </a:r>
          </a:p>
        </p:txBody>
      </p:sp>
      <p:pic>
        <p:nvPicPr>
          <p:cNvPr id="16" name="Picture 5" descr="Illustration of a new guest arriving at Hilbert's Grand Hotel.&#10;"/>
          <p:cNvPicPr>
            <a:picLocks noGrp="1" noChangeAspect="1" noChangeArrowheads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6570" y="2878920"/>
            <a:ext cx="3266638" cy="1469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5562600" y="4419600"/>
            <a:ext cx="3416808" cy="2176272"/>
          </a:xfrm>
        </p:spPr>
        <p:txBody>
          <a:bodyPr/>
          <a:lstStyle/>
          <a:p>
            <a:r>
              <a:rPr lang="en-US" sz="2000" dirty="0"/>
              <a:t>The hotel can also accommodate a countable number of new guests, all the guests on a countable number of buses where each bus contains a countable number of guests (see exercises).</a:t>
            </a:r>
          </a:p>
        </p:txBody>
      </p:sp>
    </p:spTree>
    <p:extLst>
      <p:ext uri="{BB962C8B-B14F-4D97-AF65-F5344CB8AC3E}">
        <p14:creationId xmlns:p14="http://schemas.microsoft.com/office/powerpoint/2010/main" val="62709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 Rational Numbers are Countable</a:t>
            </a:r>
            <a:r>
              <a:rPr lang="en-US" sz="1500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1054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800" b="1" dirty="0"/>
                  <a:t>Definition</a:t>
                </a:r>
                <a:r>
                  <a:rPr lang="en-US" sz="2800" dirty="0"/>
                  <a:t>: A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rational number </a:t>
                </a:r>
                <a:r>
                  <a:rPr lang="en-US" sz="2800" dirty="0"/>
                  <a:t>can be expressed as the ratio of two integers </a:t>
                </a:r>
                <a:r>
                  <a:rPr lang="en-US" sz="2800" i="1" dirty="0"/>
                  <a:t>p</a:t>
                </a:r>
                <a:r>
                  <a:rPr lang="en-US" sz="2800" dirty="0"/>
                  <a:t> and </a:t>
                </a:r>
                <a:r>
                  <a:rPr lang="en-US" sz="2800" i="1" dirty="0"/>
                  <a:t>q</a:t>
                </a:r>
                <a:r>
                  <a:rPr lang="en-US" sz="2800" dirty="0"/>
                  <a:t> such that </a:t>
                </a:r>
                <a:r>
                  <a:rPr lang="en-US" sz="2800" i="1" dirty="0"/>
                  <a:t>q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/>
                  </a:rPr>
                  <a:t>≠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 pitchFamily="18" charset="0"/>
                  </a:rPr>
                  <a:t>0.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400" dirty="0"/>
                  <a:t>¾ is a rational number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is not a rational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b="1" dirty="0"/>
                  <a:t>Example </a:t>
                </a:r>
                <a:r>
                  <a:rPr lang="en-US" sz="2800" b="1" dirty="0">
                    <a:ea typeface="Cambria Math" pitchFamily="18" charset="0"/>
                  </a:rPr>
                  <a:t>3</a:t>
                </a:r>
                <a:r>
                  <a:rPr lang="en-US" sz="2800" dirty="0"/>
                  <a:t>: Show that the positive rational numbers are countable.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b="1" dirty="0"/>
                  <a:t>Solution</a:t>
                </a:r>
                <a:r>
                  <a:rPr lang="en-US" sz="2800" dirty="0"/>
                  <a:t>: The positive rational numbers are countable since they can be arranged in a sequence: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2800" i="1" dirty="0"/>
                  <a:t>r</a:t>
                </a:r>
                <a:r>
                  <a:rPr lang="en-US" sz="2800" baseline="-25000" dirty="0"/>
                  <a:t>1 </a:t>
                </a:r>
                <a:r>
                  <a:rPr lang="en-US" sz="2800" dirty="0"/>
                  <a:t>, </a:t>
                </a:r>
                <a:r>
                  <a:rPr lang="en-US" sz="2800" i="1" dirty="0"/>
                  <a:t>r</a:t>
                </a:r>
                <a:r>
                  <a:rPr lang="en-US" sz="2800" baseline="-25000" dirty="0"/>
                  <a:t>2 </a:t>
                </a:r>
                <a:r>
                  <a:rPr lang="en-US" sz="2800" dirty="0"/>
                  <a:t>, </a:t>
                </a:r>
                <a:r>
                  <a:rPr lang="en-US" sz="2800" i="1" dirty="0"/>
                  <a:t>r</a:t>
                </a:r>
                <a:r>
                  <a:rPr lang="en-US" sz="2800" baseline="-25000" dirty="0"/>
                  <a:t>3 </a:t>
                </a:r>
                <a:r>
                  <a:rPr lang="en-US" sz="2800" dirty="0"/>
                  <a:t>,…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/>
                  <a:t>The next slide shows how this is done.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105400"/>
              </a:xfrm>
              <a:blipFill>
                <a:blip r:embed="rId3"/>
                <a:stretch>
                  <a:fillRect l="-1429" t="-1195" b="-4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62454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12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4617B"/>
      </a:hlink>
      <a:folHlink>
        <a:srgbClr val="0461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6841</TotalTime>
  <Words>2758</Words>
  <Application>Microsoft Office PowerPoint</Application>
  <PresentationFormat>全屏显示(4:3)</PresentationFormat>
  <Paragraphs>184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ArumSans Bold</vt:lpstr>
      <vt:lpstr>ArumSans Regular</vt:lpstr>
      <vt:lpstr>Vectipede Rg</vt:lpstr>
      <vt:lpstr>宋体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Cardinality of Sets</vt:lpstr>
      <vt:lpstr>Section Summary</vt:lpstr>
      <vt:lpstr>Cardinality 基数</vt:lpstr>
      <vt:lpstr>Cardinality 基数</vt:lpstr>
      <vt:lpstr>Showing that a Set is Countable</vt:lpstr>
      <vt:lpstr>Showing that a Set is Countable 1</vt:lpstr>
      <vt:lpstr>Showing that a Set is Countable 2</vt:lpstr>
      <vt:lpstr>Hilbert’s Grand Hotel</vt:lpstr>
      <vt:lpstr>The Positive Rational Numbers are Countable 1</vt:lpstr>
      <vt:lpstr>The Positive Rational Numbers are Countable 2</vt:lpstr>
      <vt:lpstr>Strings</vt:lpstr>
      <vt:lpstr>The set of all Java programs is countable.</vt:lpstr>
      <vt:lpstr>PowerPoint 演示文稿</vt:lpstr>
      <vt:lpstr>The Real Numbers are Uncountable</vt:lpstr>
      <vt:lpstr>Computability </vt:lpstr>
      <vt:lpstr>Matrices </vt:lpstr>
      <vt:lpstr>Section Summary</vt:lpstr>
      <vt:lpstr>Matrices</vt:lpstr>
      <vt:lpstr>Matrix</vt:lpstr>
      <vt:lpstr>Notation</vt:lpstr>
      <vt:lpstr>Matrix Arithmetic: Addition</vt:lpstr>
      <vt:lpstr>Matrix Multiplication</vt:lpstr>
      <vt:lpstr>Illustration of Matrix Multiplication</vt:lpstr>
      <vt:lpstr>Matrix Multiplication is not Commutative</vt:lpstr>
      <vt:lpstr>Identity Matrix and Powers of Matrices</vt:lpstr>
      <vt:lpstr>Transposes of Matrices 1</vt:lpstr>
      <vt:lpstr>Transposes of Matrices 2</vt:lpstr>
      <vt:lpstr>Zero-One Matrices 1</vt:lpstr>
      <vt:lpstr>Zero-One Matrices 2</vt:lpstr>
      <vt:lpstr>Joins and Meets of Zero-One Matrices</vt:lpstr>
      <vt:lpstr>Boolean Product of Zero-One Matrices 1</vt:lpstr>
      <vt:lpstr>Boolean Product of Zero-One Matrices 2</vt:lpstr>
      <vt:lpstr>Boolean Powers of Zero-One Matrices 1</vt:lpstr>
      <vt:lpstr>Boolean Powers of Zero-One Matrices 2</vt:lpstr>
      <vt:lpstr>Homework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Hao Jie</cp:lastModifiedBy>
  <cp:revision>801</cp:revision>
  <dcterms:created xsi:type="dcterms:W3CDTF">2017-12-05T17:18:18Z</dcterms:created>
  <dcterms:modified xsi:type="dcterms:W3CDTF">2024-03-21T00:49:15Z</dcterms:modified>
</cp:coreProperties>
</file>