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8.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79"/>
  </p:notesMasterIdLst>
  <p:handoutMasterIdLst>
    <p:handoutMasterId r:id="rId80"/>
  </p:handoutMasterIdLst>
  <p:sldIdLst>
    <p:sldId id="273" r:id="rId10"/>
    <p:sldId id="276" r:id="rId11"/>
    <p:sldId id="415" r:id="rId12"/>
    <p:sldId id="419" r:id="rId13"/>
    <p:sldId id="586" r:id="rId14"/>
    <p:sldId id="416" r:id="rId15"/>
    <p:sldId id="587" r:id="rId16"/>
    <p:sldId id="588" r:id="rId17"/>
    <p:sldId id="589" r:id="rId18"/>
    <p:sldId id="664" r:id="rId19"/>
    <p:sldId id="590" r:id="rId20"/>
    <p:sldId id="591" r:id="rId21"/>
    <p:sldId id="592" r:id="rId22"/>
    <p:sldId id="420" r:id="rId23"/>
    <p:sldId id="594" r:id="rId24"/>
    <p:sldId id="595" r:id="rId25"/>
    <p:sldId id="596" r:id="rId26"/>
    <p:sldId id="597" r:id="rId27"/>
    <p:sldId id="598" r:id="rId28"/>
    <p:sldId id="665" r:id="rId29"/>
    <p:sldId id="599" r:id="rId30"/>
    <p:sldId id="600" r:id="rId31"/>
    <p:sldId id="601" r:id="rId32"/>
    <p:sldId id="604" r:id="rId33"/>
    <p:sldId id="605" r:id="rId34"/>
    <p:sldId id="606" r:id="rId35"/>
    <p:sldId id="607" r:id="rId36"/>
    <p:sldId id="436" r:id="rId37"/>
    <p:sldId id="611" r:id="rId38"/>
    <p:sldId id="613" r:id="rId39"/>
    <p:sldId id="614" r:id="rId40"/>
    <p:sldId id="616" r:id="rId41"/>
    <p:sldId id="617" r:id="rId42"/>
    <p:sldId id="618" r:id="rId43"/>
    <p:sldId id="619" r:id="rId44"/>
    <p:sldId id="667" r:id="rId45"/>
    <p:sldId id="620" r:id="rId46"/>
    <p:sldId id="621" r:id="rId47"/>
    <p:sldId id="622" r:id="rId48"/>
    <p:sldId id="623" r:id="rId49"/>
    <p:sldId id="477" r:id="rId50"/>
    <p:sldId id="624" r:id="rId51"/>
    <p:sldId id="625" r:id="rId52"/>
    <p:sldId id="626" r:id="rId53"/>
    <p:sldId id="668" r:id="rId54"/>
    <p:sldId id="627" r:id="rId55"/>
    <p:sldId id="673" r:id="rId56"/>
    <p:sldId id="630" r:id="rId57"/>
    <p:sldId id="674" r:id="rId58"/>
    <p:sldId id="675" r:id="rId59"/>
    <p:sldId id="633" r:id="rId60"/>
    <p:sldId id="635" r:id="rId61"/>
    <p:sldId id="636" r:id="rId62"/>
    <p:sldId id="678" r:id="rId63"/>
    <p:sldId id="676" r:id="rId64"/>
    <p:sldId id="639" r:id="rId65"/>
    <p:sldId id="640" r:id="rId66"/>
    <p:sldId id="641" r:id="rId67"/>
    <p:sldId id="679" r:id="rId68"/>
    <p:sldId id="642" r:id="rId69"/>
    <p:sldId id="643" r:id="rId70"/>
    <p:sldId id="644" r:id="rId71"/>
    <p:sldId id="645" r:id="rId72"/>
    <p:sldId id="646" r:id="rId73"/>
    <p:sldId id="680" r:id="rId74"/>
    <p:sldId id="656" r:id="rId75"/>
    <p:sldId id="657" r:id="rId76"/>
    <p:sldId id="677" r:id="rId77"/>
    <p:sldId id="672"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0B508F"/>
    <a:srgbClr val="B60000"/>
    <a:srgbClr val="E7EBF5"/>
    <a:srgbClr val="CCD5EA"/>
    <a:srgbClr val="04617B"/>
    <a:srgbClr val="505050"/>
    <a:srgbClr val="1A587B"/>
    <a:srgbClr val="00518B"/>
    <a:srgbClr val="214E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5837" autoAdjust="0"/>
  </p:normalViewPr>
  <p:slideViewPr>
    <p:cSldViewPr>
      <p:cViewPr varScale="1">
        <p:scale>
          <a:sx n="111" d="100"/>
          <a:sy n="111" d="100"/>
        </p:scale>
        <p:origin x="960" y="80"/>
      </p:cViewPr>
      <p:guideLst>
        <p:guide orient="horz" pos="3408"/>
        <p:guide orient="horz" pos="3600"/>
        <p:guide orient="horz" pos="912"/>
        <p:guide orient="horz" pos="3360"/>
        <p:guide pos="5616"/>
        <p:guide pos="4320"/>
      </p:guideLst>
    </p:cSldViewPr>
  </p:slideViewPr>
  <p:outlineViewPr>
    <p:cViewPr>
      <p:scale>
        <a:sx n="33" d="100"/>
        <a:sy n="33" d="100"/>
      </p:scale>
      <p:origin x="0" y="-125971"/>
    </p:cViewPr>
  </p:outlineViewPr>
  <p:notesTextViewPr>
    <p:cViewPr>
      <p:scale>
        <a:sx n="3" d="2"/>
        <a:sy n="3" d="2"/>
      </p:scale>
      <p:origin x="0" y="0"/>
    </p:cViewPr>
  </p:notesTextViewPr>
  <p:sorterViewPr>
    <p:cViewPr>
      <p:scale>
        <a:sx n="150" d="100"/>
        <a:sy n="150" d="100"/>
      </p:scale>
      <p:origin x="0" y="-18836"/>
    </p:cViewPr>
  </p:sorterViewPr>
  <p:notesViewPr>
    <p:cSldViewPr>
      <p:cViewPr varScale="1">
        <p:scale>
          <a:sx n="75" d="100"/>
          <a:sy n="75" d="100"/>
        </p:scale>
        <p:origin x="3448" y="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tableStyles" Target="tableStyles.xml"/><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2.xml"/><Relationship Id="rId82" Type="http://schemas.openxmlformats.org/officeDocument/2006/relationships/viewProps" Target="viewProps.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3/25/2024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3/25/2024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D003D02-7E89-4EBF-B123-9C334E1BFEF7}" type="slidenum">
              <a:rPr lang="en-US" smtClean="0"/>
              <a:t>44</a:t>
            </a:fld>
            <a:endParaRPr lang="en-US"/>
          </a:p>
        </p:txBody>
      </p:sp>
    </p:spTree>
    <p:extLst>
      <p:ext uri="{BB962C8B-B14F-4D97-AF65-F5344CB8AC3E}">
        <p14:creationId xmlns:p14="http://schemas.microsoft.com/office/powerpoint/2010/main" val="3003301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0701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8448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6195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3942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1689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14" name="Content Placeholder 1"/>
          <p:cNvSpPr>
            <a:spLocks noGrp="1"/>
          </p:cNvSpPr>
          <p:nvPr>
            <p:ph idx="20"/>
          </p:nvPr>
        </p:nvSpPr>
        <p:spPr>
          <a:xfrm>
            <a:off x="457200" y="59436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5808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2076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88344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74612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60880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4663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2118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
        <p:nvSpPr>
          <p:cNvPr id="21" name="Content Placeholder 1"/>
          <p:cNvSpPr>
            <a:spLocks noGrp="1"/>
          </p:cNvSpPr>
          <p:nvPr>
            <p:ph idx="27"/>
          </p:nvPr>
        </p:nvSpPr>
        <p:spPr>
          <a:xfrm>
            <a:off x="6812844" y="5562600"/>
            <a:ext cx="1873956"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40272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Times New Roman" panose="02020603050405020304" pitchFamily="18" charset="0"/>
                <a:cs typeface="Times New Roman" panose="02020603050405020304"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2.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1.xml"/><Relationship Id="rId2" Type="http://schemas.openxmlformats.org/officeDocument/2006/relationships/slideLayout" Target="../slideLayouts/slideLayout60.xml"/><Relationship Id="rId1" Type="http://schemas.openxmlformats.org/officeDocument/2006/relationships/slideLayout" Target="../slideLayouts/slideLayout59.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FACEDB-244F-4022-AD6D-E2053E53E1D5}"/>
              </a:ext>
            </a:extLst>
          </p:cNvPr>
          <p:cNvSpPr txBox="1"/>
          <p:nvPr userDrawn="1"/>
        </p:nvSpPr>
        <p:spPr>
          <a:xfrm>
            <a:off x="8699500" y="6550223"/>
            <a:ext cx="457200" cy="307777"/>
          </a:xfrm>
          <a:prstGeom prst="rect">
            <a:avLst/>
          </a:prstGeom>
          <a:noFill/>
        </p:spPr>
        <p:txBody>
          <a:bodyPr wrap="square" rtlCol="0">
            <a:spAutoFit/>
          </a:bodyPr>
          <a:lstStyle/>
          <a:p>
            <a:fld id="{E43DF88E-07FE-46E7-9723-4E10179331D5}" type="slidenum">
              <a:rPr lang="zh-CN" altLang="en-US" sz="1400" smtClean="0"/>
              <a:t>‹#›</a:t>
            </a:fld>
            <a:endParaRPr lang="zh-CN" altLang="en-US" sz="1400" dirty="0"/>
          </a:p>
        </p:txBody>
      </p:sp>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8E032D2-267F-41BA-9F01-475CAA368D7C}"/>
              </a:ext>
            </a:extLst>
          </p:cNvPr>
          <p:cNvSpPr txBox="1"/>
          <p:nvPr userDrawn="1"/>
        </p:nvSpPr>
        <p:spPr>
          <a:xfrm>
            <a:off x="8686800" y="6489700"/>
            <a:ext cx="533400" cy="307777"/>
          </a:xfrm>
          <a:prstGeom prst="rect">
            <a:avLst/>
          </a:prstGeom>
          <a:noFill/>
        </p:spPr>
        <p:txBody>
          <a:bodyPr wrap="square" rtlCol="0">
            <a:spAutoFit/>
          </a:bodyPr>
          <a:lstStyle/>
          <a:p>
            <a:fld id="{530D916F-4C16-4487-8410-53E9625ED2F4}" type="slidenum">
              <a:rPr lang="zh-CN" altLang="en-US" sz="1400" smtClean="0"/>
              <a:t>‹#›</a:t>
            </a:fld>
            <a:endParaRPr lang="zh-CN" altLang="en-US" sz="1400" dirty="0"/>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1" r:id="rId6"/>
    <p:sldLayoutId id="2147483970" r:id="rId7"/>
    <p:sldLayoutId id="2147483972" r:id="rId8"/>
    <p:sldLayoutId id="2147483953" r:id="rId9"/>
    <p:sldLayoutId id="2147483954" r:id="rId10"/>
    <p:sldLayoutId id="2147483955" r:id="rId11"/>
    <p:sldLayoutId id="2147483956" r:id="rId12"/>
    <p:sldLayoutId id="2147483957" r:id="rId13"/>
    <p:sldLayoutId id="2147483958" r:id="rId14"/>
    <p:sldLayoutId id="2147483959"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9.xml"/><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6.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8.png"/><Relationship Id="rId7" Type="http://schemas.openxmlformats.org/officeDocument/2006/relationships/oleObject" Target="../embeddings/oleObject3.bin"/><Relationship Id="rId2" Type="http://schemas.openxmlformats.org/officeDocument/2006/relationships/slideLayout" Target="../slideLayouts/slideLayout26.xml"/><Relationship Id="rId1" Type="http://schemas.openxmlformats.org/officeDocument/2006/relationships/vmlDrawing" Target="../drawings/vmlDrawing2.vml"/><Relationship Id="rId6" Type="http://schemas.openxmlformats.org/officeDocument/2006/relationships/image" Target="../media/image19.png"/><Relationship Id="rId5" Type="http://schemas.openxmlformats.org/officeDocument/2006/relationships/image" Target="../media/image14.wmf"/><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5.xml"/><Relationship Id="rId1" Type="http://schemas.openxmlformats.org/officeDocument/2006/relationships/vmlDrawing" Target="../drawings/vmlDrawing3.vml"/><Relationship Id="rId5" Type="http://schemas.openxmlformats.org/officeDocument/2006/relationships/image" Target="../media/image17.jpg"/><Relationship Id="rId4" Type="http://schemas.openxmlformats.org/officeDocument/2006/relationships/image" Target="../media/image16.wmf"/></Relationships>
</file>

<file path=ppt/slides/_rels/slide34.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10.bin"/><Relationship Id="rId18" Type="http://schemas.openxmlformats.org/officeDocument/2006/relationships/image" Target="../media/image25.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22.wmf"/><Relationship Id="rId17" Type="http://schemas.openxmlformats.org/officeDocument/2006/relationships/oleObject" Target="../embeddings/oleObject12.bin"/><Relationship Id="rId2" Type="http://schemas.openxmlformats.org/officeDocument/2006/relationships/slideLayout" Target="../slideLayouts/slideLayout31.xml"/><Relationship Id="rId16" Type="http://schemas.openxmlformats.org/officeDocument/2006/relationships/image" Target="../media/image24.wmf"/><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8.bin"/><Relationship Id="rId14" Type="http://schemas.openxmlformats.org/officeDocument/2006/relationships/image" Target="../media/image2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9.xml"/><Relationship Id="rId4" Type="http://schemas.openxmlformats.org/officeDocument/2006/relationships/image" Target="../media/image11.jpg"/></Relationships>
</file>

<file path=ppt/slides/_rels/slide37.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31.xml"/><Relationship Id="rId1" Type="http://schemas.openxmlformats.org/officeDocument/2006/relationships/vmlDrawing" Target="../drawings/vmlDrawing5.vml"/><Relationship Id="rId6" Type="http://schemas.openxmlformats.org/officeDocument/2006/relationships/image" Target="../media/image27.wmf"/><Relationship Id="rId5" Type="http://schemas.openxmlformats.org/officeDocument/2006/relationships/oleObject" Target="../embeddings/oleObject14.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16.bin"/></Relationships>
</file>

<file path=ppt/slides/_rels/slide38.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34.wmf"/><Relationship Id="rId2" Type="http://schemas.openxmlformats.org/officeDocument/2006/relationships/slideLayout" Target="../slideLayouts/slideLayout27.xml"/><Relationship Id="rId1" Type="http://schemas.openxmlformats.org/officeDocument/2006/relationships/vmlDrawing" Target="../drawings/vmlDrawing6.vml"/><Relationship Id="rId6" Type="http://schemas.openxmlformats.org/officeDocument/2006/relationships/image" Target="../media/image31.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0.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8.xml"/><Relationship Id="rId1" Type="http://schemas.openxmlformats.org/officeDocument/2006/relationships/vmlDrawing" Target="../drawings/vmlDrawing7.vml"/><Relationship Id="rId6" Type="http://schemas.openxmlformats.org/officeDocument/2006/relationships/image" Target="../media/image36.wmf"/><Relationship Id="rId5" Type="http://schemas.openxmlformats.org/officeDocument/2006/relationships/oleObject" Target="../embeddings/oleObject23.bin"/><Relationship Id="rId4" Type="http://schemas.openxmlformats.org/officeDocument/2006/relationships/image" Target="../media/image3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42.wmf"/><Relationship Id="rId2" Type="http://schemas.openxmlformats.org/officeDocument/2006/relationships/slideLayout" Target="../slideLayouts/slideLayout27.xml"/><Relationship Id="rId1" Type="http://schemas.openxmlformats.org/officeDocument/2006/relationships/vmlDrawing" Target="../drawings/vmlDrawing8.vml"/><Relationship Id="rId6" Type="http://schemas.openxmlformats.org/officeDocument/2006/relationships/image" Target="../media/image39.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27.bin"/><Relationship Id="rId14" Type="http://schemas.openxmlformats.org/officeDocument/2006/relationships/image" Target="../media/image43.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6.xml"/><Relationship Id="rId1" Type="http://schemas.openxmlformats.org/officeDocument/2006/relationships/vmlDrawing" Target="../drawings/vmlDrawing9.vml"/><Relationship Id="rId6" Type="http://schemas.openxmlformats.org/officeDocument/2006/relationships/image" Target="../media/image45.png"/><Relationship Id="rId5" Type="http://schemas.openxmlformats.org/officeDocument/2006/relationships/image" Target="../media/image44.wmf"/><Relationship Id="rId4" Type="http://schemas.openxmlformats.org/officeDocument/2006/relationships/oleObject" Target="../embeddings/oleObject30.bin"/></Relationships>
</file>

<file path=ppt/slides/_rels/slide4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9.xml"/><Relationship Id="rId4" Type="http://schemas.openxmlformats.org/officeDocument/2006/relationships/image" Target="../media/image11.jp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8.xml"/><Relationship Id="rId1" Type="http://schemas.openxmlformats.org/officeDocument/2006/relationships/vmlDrawing" Target="../drawings/vmlDrawing10.vml"/><Relationship Id="rId6" Type="http://schemas.openxmlformats.org/officeDocument/2006/relationships/image" Target="../media/image46.wmf"/><Relationship Id="rId5" Type="http://schemas.openxmlformats.org/officeDocument/2006/relationships/oleObject" Target="../embeddings/oleObject32.bin"/><Relationship Id="rId4" Type="http://schemas.openxmlformats.org/officeDocument/2006/relationships/image" Target="../media/image45.wmf"/></Relationships>
</file>

<file path=ppt/slides/_rels/slide47.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8.xml"/><Relationship Id="rId1" Type="http://schemas.openxmlformats.org/officeDocument/2006/relationships/vmlDrawing" Target="../drawings/vmlDrawing11.vml"/><Relationship Id="rId6" Type="http://schemas.openxmlformats.org/officeDocument/2006/relationships/image" Target="../media/image48.wmf"/><Relationship Id="rId5" Type="http://schemas.openxmlformats.org/officeDocument/2006/relationships/oleObject" Target="../embeddings/oleObject34.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36.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30.xml"/><Relationship Id="rId1" Type="http://schemas.openxmlformats.org/officeDocument/2006/relationships/vmlDrawing" Target="../drawings/vmlDrawing12.vml"/><Relationship Id="rId6" Type="http://schemas.openxmlformats.org/officeDocument/2006/relationships/image" Target="../media/image52.wmf"/><Relationship Id="rId5" Type="http://schemas.openxmlformats.org/officeDocument/2006/relationships/oleObject" Target="../embeddings/oleObject38.bin"/><Relationship Id="rId4" Type="http://schemas.openxmlformats.org/officeDocument/2006/relationships/image" Target="../media/image51.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7.xml"/><Relationship Id="rId1" Type="http://schemas.openxmlformats.org/officeDocument/2006/relationships/vmlDrawing" Target="../drawings/vmlDrawing13.vml"/><Relationship Id="rId4" Type="http://schemas.openxmlformats.org/officeDocument/2006/relationships/image" Target="../media/image53.wmf"/></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5.xml"/><Relationship Id="rId1" Type="http://schemas.openxmlformats.org/officeDocument/2006/relationships/vmlDrawing" Target="../drawings/vmlDrawing14.vml"/><Relationship Id="rId6" Type="http://schemas.openxmlformats.org/officeDocument/2006/relationships/image" Target="../media/image55.wmf"/><Relationship Id="rId5" Type="http://schemas.openxmlformats.org/officeDocument/2006/relationships/oleObject" Target="../embeddings/oleObject41.bin"/><Relationship Id="rId4" Type="http://schemas.openxmlformats.org/officeDocument/2006/relationships/image" Target="../media/image54.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30.xml"/><Relationship Id="rId1" Type="http://schemas.openxmlformats.org/officeDocument/2006/relationships/vmlDrawing" Target="../drawings/vmlDrawing15.vml"/><Relationship Id="rId6" Type="http://schemas.openxmlformats.org/officeDocument/2006/relationships/image" Target="../media/image57.wmf"/><Relationship Id="rId5" Type="http://schemas.openxmlformats.org/officeDocument/2006/relationships/oleObject" Target="../embeddings/oleObject43.bin"/><Relationship Id="rId4" Type="http://schemas.openxmlformats.org/officeDocument/2006/relationships/image" Target="../media/image56.wmf"/><Relationship Id="rId9" Type="http://schemas.openxmlformats.org/officeDocument/2006/relationships/image" Target="../media/image58.wmf"/></Relationships>
</file>

<file path=ppt/slides/_rels/slide52.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30.xml"/><Relationship Id="rId1" Type="http://schemas.openxmlformats.org/officeDocument/2006/relationships/vmlDrawing" Target="../drawings/vmlDrawing16.vml"/><Relationship Id="rId6" Type="http://schemas.openxmlformats.org/officeDocument/2006/relationships/image" Target="../media/image60.wmf"/><Relationship Id="rId5" Type="http://schemas.openxmlformats.org/officeDocument/2006/relationships/oleObject" Target="../embeddings/oleObject47.bin"/><Relationship Id="rId4" Type="http://schemas.openxmlformats.org/officeDocument/2006/relationships/image" Target="../media/image59.wmf"/><Relationship Id="rId9" Type="http://schemas.openxmlformats.org/officeDocument/2006/relationships/image" Target="../media/image6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8.xml"/><Relationship Id="rId1" Type="http://schemas.openxmlformats.org/officeDocument/2006/relationships/vmlDrawing" Target="../drawings/vmlDrawing17.vml"/><Relationship Id="rId6" Type="http://schemas.openxmlformats.org/officeDocument/2006/relationships/image" Target="../media/image63.wmf"/><Relationship Id="rId5" Type="http://schemas.openxmlformats.org/officeDocument/2006/relationships/oleObject" Target="../embeddings/oleObject50.bin"/><Relationship Id="rId4" Type="http://schemas.openxmlformats.org/officeDocument/2006/relationships/image" Target="../media/image62.wmf"/></Relationships>
</file>

<file path=ppt/slides/_rels/slide6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68.wmf"/><Relationship Id="rId2" Type="http://schemas.openxmlformats.org/officeDocument/2006/relationships/slideLayout" Target="../slideLayouts/slideLayout26.xml"/><Relationship Id="rId16" Type="http://schemas.openxmlformats.org/officeDocument/2006/relationships/image" Target="../media/image70.wmf"/><Relationship Id="rId1" Type="http://schemas.openxmlformats.org/officeDocument/2006/relationships/vmlDrawing" Target="../drawings/vmlDrawing18.vml"/><Relationship Id="rId6" Type="http://schemas.openxmlformats.org/officeDocument/2006/relationships/image" Target="../media/image65.wmf"/><Relationship Id="rId11" Type="http://schemas.openxmlformats.org/officeDocument/2006/relationships/oleObject" Target="../embeddings/oleObject55.bin"/><Relationship Id="rId5" Type="http://schemas.openxmlformats.org/officeDocument/2006/relationships/oleObject" Target="../embeddings/oleObject52.bin"/><Relationship Id="rId15" Type="http://schemas.openxmlformats.org/officeDocument/2006/relationships/oleObject" Target="../embeddings/oleObject57.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54.bin"/><Relationship Id="rId14" Type="http://schemas.openxmlformats.org/officeDocument/2006/relationships/image" Target="../media/image69.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457200" y="2514600"/>
            <a:ext cx="8229600" cy="1143000"/>
          </a:xfrm>
        </p:spPr>
        <p:txBody>
          <a:bodyPr/>
          <a:lstStyle/>
          <a:p>
            <a:r>
              <a:rPr lang="fr-FR" sz="4800" b="1" dirty="0">
                <a:effectLst>
                  <a:outerShdw blurRad="38100" dist="38100" dir="2700000" algn="tl">
                    <a:srgbClr val="000000">
                      <a:alpha val="43137"/>
                    </a:srgbClr>
                  </a:outerShdw>
                </a:effectLst>
                <a:ea typeface="+mj-ea"/>
              </a:rPr>
              <a:t>Chapter 3: Algorithms</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p>
        </p:txBody>
      </p:sp>
      <p:sp>
        <p:nvSpPr>
          <p:cNvPr id="3" name="Content Placeholder 2"/>
          <p:cNvSpPr>
            <a:spLocks noGrp="1"/>
          </p:cNvSpPr>
          <p:nvPr>
            <p:ph idx="1"/>
          </p:nvPr>
        </p:nvSpPr>
        <p:spPr>
          <a:xfrm>
            <a:off x="685800" y="1676400"/>
            <a:ext cx="8321040" cy="2971800"/>
          </a:xfrm>
        </p:spPr>
        <p:txBody>
          <a:bodyPr/>
          <a:lstStyle/>
          <a:p>
            <a:pPr marL="514350" indent="-514350">
              <a:buFont typeface="+mj-lt"/>
              <a:buAutoNum type="arabicPeriod"/>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Properties of Algorithms</a:t>
            </a:r>
          </a:p>
          <a:p>
            <a:pPr marL="514350" indent="-514350">
              <a:buFont typeface="+mj-lt"/>
              <a:buAutoNum type="arabicPeriod"/>
            </a:pPr>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 for Searching and Sorting</a:t>
            </a:r>
          </a:p>
          <a:p>
            <a:pPr marL="514350" indent="-514350">
              <a:buFont typeface="+mj-lt"/>
              <a:buAutoNum type="arabicPeriod"/>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Algorithms</a:t>
            </a:r>
          </a:p>
        </p:txBody>
      </p:sp>
    </p:spTree>
    <p:extLst>
      <p:ext uri="{BB962C8B-B14F-4D97-AF65-F5344CB8AC3E}">
        <p14:creationId xmlns:p14="http://schemas.microsoft.com/office/powerpoint/2010/main" val="298462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Searching Problems</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424000" cy="5257800"/>
          </a:xfrm>
        </p:spPr>
        <p:txBody>
          <a:bodyPr/>
          <a:lstStyle/>
          <a:p>
            <a:pPr marL="457200" indent="-457200">
              <a:spcBef>
                <a:spcPts val="3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general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searching problem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to locate an element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the list of distinct elements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determine that it is not in the list.</a:t>
            </a:r>
          </a:p>
          <a:p>
            <a:pPr marL="457200" indent="-457200">
              <a:spcBef>
                <a:spcPts val="300"/>
              </a:spcBef>
              <a:buFont typeface="Wingdings" panose="05000000000000000000" pitchFamily="2" charset="2"/>
              <a:buChar char="n"/>
            </a:pP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solution to a searching problem is the location of the term in the list that equals </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(that is, </a:t>
            </a:r>
            <a:r>
              <a:rPr lang="en-US"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the solution if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 a</a:t>
            </a:r>
            <a:r>
              <a:rPr lang="en-US"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in the list.</a:t>
            </a:r>
          </a:p>
        </p:txBody>
      </p:sp>
    </p:spTree>
    <p:extLst>
      <p:ext uri="{BB962C8B-B14F-4D97-AF65-F5344CB8AC3E}">
        <p14:creationId xmlns:p14="http://schemas.microsoft.com/office/powerpoint/2010/main" val="3091199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Linear Search Algorithm</a:t>
            </a:r>
          </a:p>
        </p:txBody>
      </p:sp>
      <p:sp>
        <p:nvSpPr>
          <p:cNvPr id="3" name="Content Placeholder 2"/>
          <p:cNvSpPr>
            <a:spLocks noGrp="1"/>
          </p:cNvSpPr>
          <p:nvPr>
            <p:ph idx="1"/>
          </p:nvPr>
        </p:nvSpPr>
        <p:spPr>
          <a:xfrm>
            <a:off x="495300" y="1219200"/>
            <a:ext cx="8229600" cy="1828800"/>
          </a:xfrm>
          <a:ln>
            <a:solidFill>
              <a:srgbClr val="FF0000"/>
            </a:solidFill>
          </a:ln>
        </p:spPr>
        <p:txBody>
          <a:bodyPr/>
          <a:lstStyle/>
          <a:p>
            <a:pPr>
              <a:spcBef>
                <a:spcPts val="300"/>
              </a:spcBef>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linear search algorithm locates an item in a list by examining elements in the sequence one at a time, starting at the beginning.</a:t>
            </a:r>
          </a:p>
          <a:p>
            <a:pPr lvl="1">
              <a:spcBef>
                <a:spcPts val="300"/>
              </a:spcBef>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compare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with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they are equal, return the position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spcBef>
                <a:spcPts val="300"/>
              </a:spcBef>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not, try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 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return the position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spcBef>
                <a:spcPts val="300"/>
              </a:spcBef>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Keep going, and if no match is found when the entire list is scanned, return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533400" y="3581400"/>
            <a:ext cx="8153400" cy="2819400"/>
          </a:xfrm>
          <a:ln w="19050">
            <a:solidFill>
              <a:srgbClr val="0B508F"/>
            </a:solidFill>
          </a:ln>
        </p:spPr>
        <p:txBody>
          <a:bodyPr/>
          <a:lstStyle/>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linear search</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integer,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distinct integers)</a:t>
            </a:r>
          </a:p>
          <a:p>
            <a:pPr marL="274320" lvl="0" indent="-274320" defTabSz="914400">
              <a:spcBef>
                <a:spcPts val="0"/>
              </a:spcBef>
              <a:spcAft>
                <a:spcPts val="300"/>
              </a:spcAft>
              <a:buClr>
                <a:schemeClr val="accent3"/>
              </a:buClr>
              <a:buSzPct val="95000"/>
              <a:defRPr/>
            </a:pP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while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274320" lvl="0" indent="-274320" defTabSz="914400">
              <a:spcBef>
                <a:spcPts val="0"/>
              </a:spcBef>
              <a:spcAft>
                <a:spcPts val="300"/>
              </a:spcAft>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a:spcBef>
                <a:spcPts val="0"/>
              </a:spcBef>
              <a:spcAft>
                <a:spcPts val="300"/>
              </a:spcAft>
              <a:buClr>
                <a:schemeClr val="accent3"/>
              </a:buClr>
              <a:buSzPct val="95000"/>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else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return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the subscript of the term that equals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is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found}</a:t>
            </a:r>
          </a:p>
        </p:txBody>
      </p:sp>
      <p:sp>
        <p:nvSpPr>
          <p:cNvPr id="5" name="Content Placeholder 2"/>
          <p:cNvSpPr txBox="1">
            <a:spLocks/>
          </p:cNvSpPr>
          <p:nvPr/>
        </p:nvSpPr>
        <p:spPr>
          <a:xfrm>
            <a:off x="533400" y="3261360"/>
            <a:ext cx="8153400" cy="304800"/>
          </a:xfrm>
          <a:prstGeom prst="rect">
            <a:avLst/>
          </a:prstGeom>
          <a:solidFill>
            <a:schemeClr val="accent5"/>
          </a:solidFill>
        </p:spPr>
        <p:txBody>
          <a:bodyPr anchor="ct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0"/>
              </a:spcAft>
            </a:pPr>
            <a:r>
              <a:rPr lang="en-US" sz="24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Pseudocode</a:t>
            </a:r>
            <a:endParaRPr lang="en-IN"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426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Binary Search</a:t>
            </a: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二分搜索</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3352800" cy="5257800"/>
          </a:xfrm>
          <a:ln>
            <a:solidFill>
              <a:srgbClr val="FF0000"/>
            </a:solidFill>
          </a:ln>
        </p:spPr>
        <p:txBody>
          <a:bodyPr/>
          <a:lstStyle/>
          <a:p>
            <a:pPr>
              <a:spcBef>
                <a:spcPts val="300"/>
              </a:spcBef>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Assume the input is a list of items in increasing order.</a:t>
            </a:r>
          </a:p>
          <a:p>
            <a:pPr>
              <a:spcBef>
                <a:spcPts val="300"/>
              </a:spcBef>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algorithm begins by comparing the element to be found with the middle element.</a:t>
            </a:r>
          </a:p>
          <a:p>
            <a:pPr lvl="1">
              <a:spcBef>
                <a:spcPts val="300"/>
              </a:spcBef>
            </a:pP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the middle element is lower, the search proceeds with the upper half of the list.</a:t>
            </a:r>
          </a:p>
          <a:p>
            <a:pPr lvl="1">
              <a:spcBef>
                <a:spcPts val="300"/>
              </a:spcBef>
            </a:pP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it is not lower, the search proceeds with the lower half of the list (through the middle position).</a:t>
            </a:r>
          </a:p>
          <a:p>
            <a:pPr>
              <a:spcBef>
                <a:spcPts val="300"/>
              </a:spcBef>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Repeat this process until we have a list of size </a:t>
            </a:r>
            <a:r>
              <a:rPr lang="en-US" sz="1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spcBef>
                <a:spcPts val="300"/>
              </a:spcBef>
            </a:pP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the element we are looking for is equal to the element in the list, the position is returned.</a:t>
            </a:r>
          </a:p>
          <a:p>
            <a:pPr lvl="1">
              <a:spcBef>
                <a:spcPts val="300"/>
              </a:spcBef>
            </a:pP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Otherwise, </a:t>
            </a:r>
            <a:r>
              <a:rPr lang="en-US" sz="12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returned to indicate that the element was not found.</a:t>
            </a:r>
          </a:p>
          <a:p>
            <a:pPr>
              <a:spcBef>
                <a:spcPts val="300"/>
              </a:spcBef>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Section </a:t>
            </a:r>
            <a:r>
              <a:rPr lang="en-US" sz="1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3.3</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we show that the binary search algorithm is much more efficient than linear search.</a:t>
            </a:r>
          </a:p>
        </p:txBody>
      </p:sp>
      <p:sp>
        <p:nvSpPr>
          <p:cNvPr id="4" name="Content Placeholder 3">
            <a:extLst>
              <a:ext uri="{FF2B5EF4-FFF2-40B4-BE49-F238E27FC236}">
                <a16:creationId xmlns:a16="http://schemas.microsoft.com/office/drawing/2014/main" id="{F3009B00-1142-44A4-841E-65155015D817}"/>
              </a:ext>
            </a:extLst>
          </p:cNvPr>
          <p:cNvSpPr txBox="1">
            <a:spLocks/>
          </p:cNvSpPr>
          <p:nvPr/>
        </p:nvSpPr>
        <p:spPr>
          <a:xfrm>
            <a:off x="4038600" y="1295400"/>
            <a:ext cx="4876800" cy="5257800"/>
          </a:xfrm>
          <a:prstGeom prst="rect">
            <a:avLst/>
          </a:prstGeom>
          <a:ln w="19050">
            <a:solidFill>
              <a:srgbClr val="FF0000"/>
            </a:solidFill>
          </a:ln>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binary search(</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integer,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increasing integers)</a:t>
            </a:r>
          </a:p>
          <a:p>
            <a:pPr marL="27432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the left endpoint of interval}</a:t>
            </a:r>
          </a:p>
          <a:p>
            <a:pPr marL="27432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right endpoint of interval}</a:t>
            </a: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while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p>
          <a:p>
            <a:pPr marL="274320" indent="-27432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a:t>
            </a: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else</a:t>
            </a: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else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return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 is the  </a:t>
            </a:r>
          </a:p>
          <a:p>
            <a:pPr marL="0" indent="0" defTabSz="914400">
              <a:spcBef>
                <a:spcPts val="0"/>
              </a:spcBef>
              <a:spcAft>
                <a:spcPts val="300"/>
              </a:spcAft>
              <a:buClr>
                <a:schemeClr val="accent3"/>
              </a:buClr>
              <a:buSzPct val="95000"/>
              <a:buNone/>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subscript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the term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equal to </a:t>
            </a:r>
          </a:p>
          <a:p>
            <a:pPr marL="0" indent="0" defTabSz="914400">
              <a:spcBef>
                <a:spcPts val="0"/>
              </a:spcBef>
              <a:spcAft>
                <a:spcPts val="300"/>
              </a:spcAft>
              <a:buClr>
                <a:schemeClr val="accent3"/>
              </a:buClr>
              <a:buSzPct val="95000"/>
              <a:buNone/>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found}</a:t>
            </a:r>
          </a:p>
        </p:txBody>
      </p:sp>
    </p:spTree>
    <p:extLst>
      <p:ext uri="{BB962C8B-B14F-4D97-AF65-F5344CB8AC3E}">
        <p14:creationId xmlns:p14="http://schemas.microsoft.com/office/powerpoint/2010/main" val="1094115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Binary Search</a:t>
            </a: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457200" y="1295400"/>
            <a:ext cx="8280000" cy="5257800"/>
          </a:xfrm>
        </p:spPr>
        <p:txBody>
          <a:bodyPr/>
          <a:lstStyle/>
          <a:p>
            <a:pPr>
              <a:spcBef>
                <a:spcPts val="300"/>
              </a:spcBef>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Example: The steps taken by a binary search for</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solidFill>
                  <a:srgbClr val="C0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19</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the list:</a:t>
            </a:r>
          </a:p>
          <a:p>
            <a:pPr>
              <a:spcBef>
                <a:spcPts val="300"/>
              </a:spcBef>
            </a:pP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16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1  2  3  5  6  7  8  10  12  13  15  16  18  19  20  22</a:t>
            </a:r>
          </a:p>
          <a:p>
            <a:pPr marL="514350" indent="-514350">
              <a:spcBef>
                <a:spcPts val="300"/>
              </a:spcBef>
              <a:buFont typeface="+mj-lt"/>
              <a:buAutoNum type="arabicPeriod"/>
            </a:pP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The list has 16 elements, so the midpoint is 8. The value in the 8</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position is 10. Since 19 &gt; 10, further search is restricted to positions 9</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through 16.</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300"/>
              </a:spcBef>
            </a:pP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1  2  3  5  6  7  8  10</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16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12  13  15  16  18  19  20  22</a:t>
            </a:r>
          </a:p>
          <a:p>
            <a:pPr marL="514350" indent="-514350">
              <a:spcBef>
                <a:spcPts val="300"/>
              </a:spcBef>
              <a:buFont typeface="+mj-lt"/>
              <a:buAutoNum type="arabicPeriod" startAt="2"/>
            </a:pP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The midpoint of the list (positions 9 through 16) is now the 12</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position with a value of  16. Since 19 &gt; 16, further search is restricted to the 13</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position and above.</a:t>
            </a:r>
          </a:p>
          <a:p>
            <a:pPr>
              <a:spcBef>
                <a:spcPts val="300"/>
              </a:spcBef>
            </a:pP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1  2  3  5  6  7  8  10</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12  13  15  16  </a:t>
            </a:r>
            <a:r>
              <a:rPr lang="en-US" sz="16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18  19  20  22</a:t>
            </a:r>
          </a:p>
          <a:p>
            <a:pPr marL="514350" indent="-514350">
              <a:spcBef>
                <a:spcPts val="300"/>
              </a:spcBef>
              <a:buFont typeface="+mj-lt"/>
              <a:buAutoNum type="arabicPeriod" startAt="3"/>
            </a:pP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The midpoint of the current list is now the 14</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position with a value of 19. Since </a:t>
            </a:r>
            <a:b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b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19 ≯ 19, further search is restricted to the portion from the 13</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through the 14</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positions .</a:t>
            </a:r>
          </a:p>
          <a:p>
            <a:pPr>
              <a:spcBef>
                <a:spcPts val="300"/>
              </a:spcBef>
            </a:pP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1  2  3  5  6  7  8  10</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12  13  15  16  </a:t>
            </a:r>
            <a:r>
              <a:rPr lang="en-US" sz="16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18  19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20  22</a:t>
            </a:r>
          </a:p>
          <a:p>
            <a:pPr marL="514350" indent="-514350">
              <a:spcBef>
                <a:spcPts val="300"/>
              </a:spcBef>
              <a:buFont typeface="+mj-lt"/>
              <a:buAutoNum type="arabicPeriod" startAt="4"/>
            </a:pP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The midpoint of the current list is now the 13</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position with a value of 18. </a:t>
            </a:r>
            <a:b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b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Since 19&gt; 18, search is restricted to the portion from the 14</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position through the 14</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p>
          <a:p>
            <a:pPr>
              <a:spcBef>
                <a:spcPts val="300"/>
              </a:spcBef>
            </a:pP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1  2  3  5  6  7  8  10</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12  13  15  16  18</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16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19</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20  22</a:t>
            </a:r>
          </a:p>
          <a:p>
            <a:pPr marL="514350" indent="-514350">
              <a:spcBef>
                <a:spcPts val="300"/>
              </a:spcBef>
              <a:buFont typeface="+mj-lt"/>
              <a:buAutoNum type="arabicPeriod" startAt="5"/>
            </a:pP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Now the list has a single element and the loop ends. Since 19=19, the location 14 is returned.</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519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Sorting</a:t>
            </a:r>
          </a:p>
        </p:txBody>
      </p:sp>
      <p:sp>
        <p:nvSpPr>
          <p:cNvPr id="3" name="Content Placeholder 2"/>
          <p:cNvSpPr>
            <a:spLocks noGrp="1"/>
          </p:cNvSpPr>
          <p:nvPr>
            <p:ph idx="1"/>
          </p:nvPr>
        </p:nvSpPr>
        <p:spPr>
          <a:xfrm>
            <a:off x="457200" y="1295400"/>
            <a:ext cx="8388000" cy="5257800"/>
          </a:xfrm>
        </p:spPr>
        <p:txBody>
          <a:bodyPr/>
          <a:lstStyle/>
          <a:p>
            <a:pPr marL="342900" indent="-342900">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sort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elements of a list is to put them in increasing order (numerical order, alphabetic, and so on).</a:t>
            </a:r>
          </a:p>
        </p:txBody>
      </p:sp>
    </p:spTree>
    <p:extLst>
      <p:ext uri="{BB962C8B-B14F-4D97-AF65-F5344CB8AC3E}">
        <p14:creationId xmlns:p14="http://schemas.microsoft.com/office/powerpoint/2010/main" val="2594841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Bubble Sort</a:t>
            </a:r>
            <a:r>
              <a:rPr lang="en-US" altLang="zh-CN" sz="4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4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冒泡排序</a:t>
            </a:r>
            <a:endParaRPr lang="en-IN" sz="15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1447800"/>
          </a:xfrm>
          <a:ln>
            <a:solidFill>
              <a:srgbClr val="FF0000"/>
            </a:solidFill>
          </a:ln>
        </p:spPr>
        <p:txBody>
          <a:bodyPr/>
          <a:lstStyle/>
          <a:p>
            <a:pPr marL="457200" indent="-457200">
              <a:spcBef>
                <a:spcPts val="300"/>
              </a:spcBef>
              <a:buFont typeface="Wingdings" panose="05000000000000000000" pitchFamily="2" charset="2"/>
              <a:buChar char="n"/>
            </a:pP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Bubble sort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makes multiple passes through a list. Every pair of elements that are found to be out of order are interchanged.</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457200" y="3238501"/>
            <a:ext cx="8229600" cy="2819400"/>
          </a:xfrm>
          <a:ln w="19050">
            <a:solidFill>
              <a:srgbClr val="FF0000"/>
            </a:solidFill>
          </a:ln>
        </p:spPr>
        <p:txBody>
          <a:bodyPr/>
          <a:lstStyle/>
          <a:p>
            <a:pPr marL="274320" lvl="0" indent="-274320" defTabSz="914400">
              <a:spcBef>
                <a:spcPct val="20000"/>
              </a:spcBef>
              <a:spcAft>
                <a:spcPts val="0"/>
              </a:spcAft>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bubblesort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real numbers with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274320" lvl="0" indent="-274320" defTabSz="914400">
              <a:spcBef>
                <a:spcPct val="20000"/>
              </a:spcBef>
              <a:spcAft>
                <a:spcPts val="0"/>
              </a:spcAft>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ct val="20000"/>
              </a:spcBef>
              <a:spcAft>
                <a:spcPts val="0"/>
              </a:spcAft>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interchange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zh-CN"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ct val="20000"/>
              </a:spcBef>
              <a:spcAft>
                <a:spcPts val="0"/>
              </a:spcAft>
              <a:buClr>
                <a:schemeClr val="accent3"/>
              </a:buClr>
              <a:buSzPct val="95000"/>
              <a:defRPr/>
            </a:pPr>
            <a:endPar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ct val="20000"/>
              </a:spcBef>
              <a:spcAft>
                <a:spcPts val="0"/>
              </a:spcAft>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now in increasing order}</a:t>
            </a:r>
          </a:p>
        </p:txBody>
      </p:sp>
    </p:spTree>
    <p:extLst>
      <p:ext uri="{BB962C8B-B14F-4D97-AF65-F5344CB8AC3E}">
        <p14:creationId xmlns:p14="http://schemas.microsoft.com/office/powerpoint/2010/main" val="3027235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Bubble Sort Example</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460000" cy="457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Show the steps of bubble sort with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3  2  4  1  5</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3" descr="Illustration of a bubble sort."/>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33400" y="2286000"/>
            <a:ext cx="7772400" cy="3896591"/>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265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Insertion Sort</a:t>
            </a:r>
            <a:r>
              <a:rPr 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插入排序</a:t>
            </a:r>
            <a:endParaRPr lang="en-IN" sz="15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838200"/>
          </a:xfrm>
        </p:spPr>
        <p:txBody>
          <a:bodyPr/>
          <a:lstStyle/>
          <a:p>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Insertion sort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begins with the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nd</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element. It compares the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nd</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element with the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puts it before the first if it is not larger.</a:t>
            </a:r>
          </a:p>
        </p:txBody>
      </p:sp>
      <p:sp>
        <p:nvSpPr>
          <p:cNvPr id="4" name="Content Placeholder 3"/>
          <p:cNvSpPr>
            <a:spLocks noGrp="1"/>
          </p:cNvSpPr>
          <p:nvPr>
            <p:ph idx="13"/>
          </p:nvPr>
        </p:nvSpPr>
        <p:spPr>
          <a:xfrm>
            <a:off x="457200" y="2667000"/>
            <a:ext cx="3780000" cy="3581400"/>
          </a:xfrm>
        </p:spPr>
        <p:txBody>
          <a:bodyPr/>
          <a:lstStyle/>
          <a:p>
            <a:pPr>
              <a:spcBef>
                <a:spcPts val="0"/>
              </a:spcBef>
              <a:buClr>
                <a:schemeClr val="tx2">
                  <a:lumMod val="60000"/>
                  <a:lumOff val="40000"/>
                </a:schemeClr>
              </a:buCl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Next the 3</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rd</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element is put into the correct position among the first 3 elements. </a:t>
            </a:r>
          </a:p>
          <a:p>
            <a:pPr>
              <a:spcBef>
                <a:spcPts val="0"/>
              </a:spcBef>
              <a:buClr>
                <a:schemeClr val="tx2">
                  <a:lumMod val="60000"/>
                  <a:lumOff val="40000"/>
                </a:schemeClr>
              </a:buCl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each subsequent pass, the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element is put into its correct position among the first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elements.</a:t>
            </a:r>
          </a:p>
          <a:p>
            <a:pPr>
              <a:spcBef>
                <a:spcPts val="0"/>
              </a:spcBef>
              <a:buClr>
                <a:schemeClr val="tx2">
                  <a:lumMod val="60000"/>
                  <a:lumOff val="40000"/>
                </a:schemeClr>
              </a:buCl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Linear search is used to find the correct position.</a:t>
            </a:r>
          </a:p>
        </p:txBody>
      </p:sp>
      <p:sp>
        <p:nvSpPr>
          <p:cNvPr id="5" name="Content Placeholder 4"/>
          <p:cNvSpPr>
            <a:spLocks noGrp="1"/>
          </p:cNvSpPr>
          <p:nvPr>
            <p:ph idx="14"/>
          </p:nvPr>
        </p:nvSpPr>
        <p:spPr>
          <a:xfrm>
            <a:off x="4495800" y="2590800"/>
            <a:ext cx="4114800" cy="3962400"/>
          </a:xfrm>
          <a:ln w="19050">
            <a:solidFill>
              <a:srgbClr val="FF0000"/>
            </a:solidFill>
          </a:ln>
        </p:spPr>
        <p:txBody>
          <a:bodyPr/>
          <a:lstStyle/>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insertion sort</a:t>
            </a: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eal numbers with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p>
          <a:p>
            <a:pPr marL="274320" lvl="0" indent="-274320" defTabSz="914400">
              <a:spcBef>
                <a:spcPts val="0"/>
              </a:spcBef>
              <a:spcAft>
                <a:spcPts val="300"/>
              </a:spcAft>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while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defTabSz="914400">
              <a:spcBef>
                <a:spcPts val="0"/>
              </a:spcBef>
              <a:spcAft>
                <a:spcPts val="300"/>
              </a:spcAft>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endPar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defTabSz="914400">
              <a:spcBef>
                <a:spcPts val="0"/>
              </a:spcBef>
              <a:spcAft>
                <a:spcPts val="300"/>
              </a:spcAft>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k-1</a:t>
            </a:r>
          </a:p>
          <a:p>
            <a:pPr marL="274320" lvl="0" indent="-274320" defTabSz="914400">
              <a:spcBef>
                <a:spcPts val="0"/>
              </a:spcBef>
              <a:spcAft>
                <a:spcPts val="300"/>
              </a:spcAft>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{Now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in increasing order}</a:t>
            </a:r>
          </a:p>
        </p:txBody>
      </p:sp>
    </p:spTree>
    <p:extLst>
      <p:ext uri="{BB962C8B-B14F-4D97-AF65-F5344CB8AC3E}">
        <p14:creationId xmlns:p14="http://schemas.microsoft.com/office/powerpoint/2010/main" val="303486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Insertion Sort</a:t>
            </a: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p>
        </p:txBody>
      </p:sp>
      <p:sp>
        <p:nvSpPr>
          <p:cNvPr id="3" name="Content Placeholder 2"/>
          <p:cNvSpPr>
            <a:spLocks noGrp="1"/>
          </p:cNvSpPr>
          <p:nvPr>
            <p:ph idx="1"/>
          </p:nvPr>
        </p:nvSpPr>
        <p:spPr>
          <a:xfrm>
            <a:off x="457200" y="1295400"/>
            <a:ext cx="8686800" cy="4724400"/>
          </a:xfrm>
          <a:ln>
            <a:solidFill>
              <a:srgbClr val="FF0000"/>
            </a:solidFill>
          </a:ln>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Show all the steps of  insertion sort with the input: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3	 2	4	1	5</a:t>
            </a:r>
          </a:p>
          <a:p>
            <a:pPr marL="571500" indent="-571500">
              <a:buClr>
                <a:schemeClr val="tx1"/>
              </a:buClr>
              <a:buFont typeface="+mj-lt"/>
              <a:buAutoNum type="romanLcPeriod"/>
            </a:pPr>
            <a:r>
              <a:rPr lang="en-US" sz="28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	3</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4	1	5	(</a:t>
            </a:r>
            <a:r>
              <a:rPr lang="en-US" sz="28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first two positions are interchanged</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p>
          <a:p>
            <a:pPr marL="571500" indent="-571500">
              <a:buClr>
                <a:schemeClr val="tx1"/>
              </a:buClr>
              <a:buFont typeface="+mj-lt"/>
              <a:buAutoNum type="romanLcPeriod"/>
            </a:pPr>
            <a:r>
              <a:rPr lang="en-US" sz="28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	3	4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5	(</a:t>
            </a:r>
            <a:r>
              <a:rPr lang="en-US" sz="28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third element remains in its position</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p>
          <a:p>
            <a:pPr marL="571500" indent="-571500">
              <a:buClr>
                <a:schemeClr val="tx1"/>
              </a:buClr>
              <a:buFont typeface="+mj-lt"/>
              <a:buAutoNum type="romanLcPeriod"/>
            </a:pPr>
            <a:r>
              <a:rPr lang="en-US" sz="28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2	3	4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5	(</a:t>
            </a:r>
            <a:r>
              <a:rPr lang="en-US" sz="28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fourth is placed at beginning</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p>
          <a:p>
            <a:pPr marL="571500" indent="-571500">
              <a:buClr>
                <a:schemeClr val="tx1"/>
              </a:buClr>
              <a:buFont typeface="+mj-lt"/>
              <a:buAutoNum type="romanLcPeriod"/>
            </a:pPr>
            <a:r>
              <a:rPr lang="en-US" sz="28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2	3	4	5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fifth  element remains in its position</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p>
        </p:txBody>
      </p:sp>
    </p:spTree>
    <p:extLst>
      <p:ext uri="{BB962C8B-B14F-4D97-AF65-F5344CB8AC3E}">
        <p14:creationId xmlns:p14="http://schemas.microsoft.com/office/powerpoint/2010/main" val="124745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Chapter Summary</a:t>
            </a:r>
          </a:p>
        </p:txBody>
      </p:sp>
      <p:sp>
        <p:nvSpPr>
          <p:cNvPr id="3" name="Content Placeholder 2"/>
          <p:cNvSpPr>
            <a:spLocks noGrp="1"/>
          </p:cNvSpPr>
          <p:nvPr>
            <p:ph idx="1"/>
          </p:nvPr>
        </p:nvSpPr>
        <p:spPr>
          <a:xfrm>
            <a:off x="1371600" y="1295400"/>
            <a:ext cx="7239000" cy="4114800"/>
          </a:xfrm>
        </p:spPr>
        <p:txBody>
          <a:bodyPr/>
          <a:lstStyle/>
          <a:p>
            <a:pPr marL="457200" indent="-457200">
              <a:buFont typeface="Wingdings" panose="05000000000000000000" pitchFamily="2" charset="2"/>
              <a:buChar char="n"/>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a:t>
            </a:r>
          </a:p>
          <a:p>
            <a:pPr lvl="1">
              <a:buFont typeface="Wingdings" panose="05000000000000000000" pitchFamily="2" charset="2"/>
              <a:buChar char="Ø"/>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Algorithms</a:t>
            </a:r>
          </a:p>
          <a:p>
            <a:pPr lvl="1">
              <a:buFont typeface="Wingdings" panose="05000000000000000000" pitchFamily="2" charset="2"/>
              <a:buChar char="Ø"/>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Algorithmic Paradigms</a:t>
            </a:r>
          </a:p>
          <a:p>
            <a:pPr marL="457200" indent="-457200">
              <a:buFont typeface="Wingdings" panose="05000000000000000000" pitchFamily="2" charset="2"/>
              <a:buChar char="n"/>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Growth of Functions</a:t>
            </a:r>
          </a:p>
          <a:p>
            <a:pPr lvl="1">
              <a:buFont typeface="Wingdings" panose="05000000000000000000" pitchFamily="2" charset="2"/>
              <a:buChar char="Ø"/>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other Notation</a:t>
            </a:r>
          </a:p>
          <a:p>
            <a:pPr marL="457200" indent="-457200">
              <a:buFont typeface="Wingdings" panose="05000000000000000000" pitchFamily="2" charset="2"/>
              <a:buChar char="n"/>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Complexity of Algorithms</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p>
        </p:txBody>
      </p:sp>
      <p:sp>
        <p:nvSpPr>
          <p:cNvPr id="3" name="Content Placeholder 2"/>
          <p:cNvSpPr>
            <a:spLocks noGrp="1"/>
          </p:cNvSpPr>
          <p:nvPr>
            <p:ph idx="1"/>
          </p:nvPr>
        </p:nvSpPr>
        <p:spPr>
          <a:xfrm>
            <a:off x="685800" y="1676400"/>
            <a:ext cx="8321040" cy="2971800"/>
          </a:xfrm>
        </p:spPr>
        <p:txBody>
          <a:bodyPr/>
          <a:lstStyle/>
          <a:p>
            <a:pPr marL="514350" indent="-514350">
              <a:buFont typeface="+mj-lt"/>
              <a:buAutoNum type="arabicPeriod"/>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Properties of Algorithms</a:t>
            </a:r>
          </a:p>
          <a:p>
            <a:pPr marL="514350" indent="-514350">
              <a:buFont typeface="+mj-lt"/>
              <a:buAutoNum type="arabicPeriod"/>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 for Searching and Sorting</a:t>
            </a:r>
          </a:p>
          <a:p>
            <a:pPr marL="514350" indent="-514350">
              <a:buFont typeface="+mj-lt"/>
              <a:buAutoNum type="arabicPeriod"/>
            </a:pPr>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Algorithms</a:t>
            </a:r>
          </a:p>
        </p:txBody>
      </p:sp>
    </p:spTree>
    <p:extLst>
      <p:ext uri="{BB962C8B-B14F-4D97-AF65-F5344CB8AC3E}">
        <p14:creationId xmlns:p14="http://schemas.microsoft.com/office/powerpoint/2010/main" val="107608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144000" cy="1188720"/>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Algorithms </a:t>
            </a:r>
            <a:r>
              <a:rPr lang="zh-CN" altLang="en-US" sz="4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贪婪算法</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181600"/>
          </a:xfrm>
        </p:spPr>
        <p:txBody>
          <a:bodyPr/>
          <a:lstStyle/>
          <a:p>
            <a:pPr marL="342900" indent="-342900">
              <a:spcBef>
                <a:spcPts val="0"/>
              </a:spcBef>
              <a:spcAft>
                <a:spcPts val="300"/>
              </a:spcAft>
              <a:buFont typeface="Wingdings" panose="05000000000000000000" pitchFamily="2" charset="2"/>
              <a:buChar char="n"/>
            </a:pPr>
            <a:r>
              <a:rPr lang="en-US" sz="2400" b="1" i="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Optimization problems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minimize or maximize some parameter over all possible inputs. Optimization problems can often be solved using a </a:t>
            </a:r>
            <a:r>
              <a:rPr lang="en-US" sz="2400" b="1" i="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342900" indent="-342900">
              <a:spcBef>
                <a:spcPts val="0"/>
              </a:spcBef>
              <a:spcAft>
                <a:spcPts val="300"/>
              </a:spcAft>
              <a:buFont typeface="Wingdings" panose="05000000000000000000" pitchFamily="2" charset="2"/>
              <a:buChar char="n"/>
            </a:pPr>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b="1" i="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which makes the “best” choice at each step. Making the “best choice” at each step does not necessarily produce an optimal solution to the overall problem, but in many instances, it does. </a:t>
            </a:r>
          </a:p>
          <a:p>
            <a:pPr marL="342900" indent="-342900">
              <a:spcBef>
                <a:spcPts val="0"/>
              </a:spcBef>
              <a:spcAft>
                <a:spcPts val="300"/>
              </a:spcAft>
              <a:buFont typeface="Wingdings" panose="05000000000000000000" pitchFamily="2" charset="2"/>
              <a:buChar char="n"/>
            </a:pPr>
            <a:r>
              <a:rPr lang="en-US" altLang="zh-C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Optimal solution</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fter specifying what the “best choice” at each step is, we try to prove that this approach always produces an optimal solution, or find a counterexample to show that it does not.</a:t>
            </a:r>
          </a:p>
        </p:txBody>
      </p:sp>
      <p:pic>
        <p:nvPicPr>
          <p:cNvPr id="7" name="Picture 3"/>
          <p:cNvPicPr>
            <a:picLocks noGrp="1" noChangeAspect="1" noChangeArrowheads="1"/>
          </p:cNvPicPr>
          <p:nvPr>
            <p:ph idx="13"/>
          </p:nvPr>
        </p:nvPicPr>
        <p:blipFill>
          <a:blip r:embed="rId2" cstate="print"/>
          <a:srcRect/>
          <a:stretch>
            <a:fillRect/>
          </a:stretch>
        </p:blipFill>
        <p:spPr bwMode="auto">
          <a:xfrm>
            <a:off x="7308792" y="687245"/>
            <a:ext cx="1682808" cy="1216310"/>
          </a:xfrm>
          <a:prstGeom prst="rect">
            <a:avLst/>
          </a:prstGeom>
          <a:noFill/>
        </p:spPr>
      </p:pic>
    </p:spTree>
    <p:extLst>
      <p:ext uri="{BB962C8B-B14F-4D97-AF65-F5344CB8AC3E}">
        <p14:creationId xmlns:p14="http://schemas.microsoft.com/office/powerpoint/2010/main" val="442338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Algorithms: Making Change</a:t>
            </a:r>
          </a:p>
        </p:txBody>
      </p:sp>
      <p:sp>
        <p:nvSpPr>
          <p:cNvPr id="3" name="Content Placeholder 2"/>
          <p:cNvSpPr>
            <a:spLocks noGrp="1"/>
          </p:cNvSpPr>
          <p:nvPr>
            <p:ph idx="1"/>
          </p:nvPr>
        </p:nvSpPr>
        <p:spPr>
          <a:xfrm>
            <a:off x="457200" y="1295400"/>
            <a:ext cx="8280000" cy="5256000"/>
          </a:xfrm>
          <a:ln>
            <a:solidFill>
              <a:srgbClr val="FF0000"/>
            </a:solidFill>
          </a:ln>
        </p:spPr>
        <p:txBody>
          <a:bodyPr/>
          <a:lstStyle/>
          <a:p>
            <a:pPr marL="342900" indent="-342900">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a greedy algorithm for making change (in U.S. money) of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with the following coins: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quarters</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25</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dimes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10</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nickels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5</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and pennies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using the least total number of coins.</a:t>
            </a:r>
            <a:b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zh-C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求最少硬币数</a:t>
            </a:r>
            <a:r>
              <a:rPr lang="en-US" altLang="zh-C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Idea: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each step choose the coin with the largest possible value that does not exceed the amount of change left.</a:t>
            </a:r>
          </a:p>
          <a:p>
            <a:pPr marL="880110" lvl="1" indent="-514350">
              <a:buClr>
                <a:schemeClr val="tx1"/>
              </a:buClr>
              <a:buFont typeface="+mj-lt"/>
              <a:buAutoNum type="arabicPeriod"/>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67</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first choose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quarter leaving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67−25 </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42</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cents. Then choose another quarter leaving 42 −25 = 17 cents</a:t>
            </a:r>
          </a:p>
          <a:p>
            <a:pPr marL="880110" lvl="1" indent="-514350">
              <a:buClr>
                <a:schemeClr val="tx1"/>
              </a:buClr>
              <a:buFont typeface="+mj-lt"/>
              <a:buAutoNum type="arabicPeriod"/>
            </a:pP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Then choose 1 dime, leaving 17 − 10 = 7 cents.</a:t>
            </a:r>
          </a:p>
          <a:p>
            <a:pPr marL="880110" lvl="1" indent="-514350">
              <a:buClr>
                <a:schemeClr val="tx1"/>
              </a:buClr>
              <a:buFont typeface="+mj-lt"/>
              <a:buAutoNum type="arabicPeriod"/>
            </a:pP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Choose 1 nickel, leaving 7 – 5 = 2 cents.</a:t>
            </a:r>
          </a:p>
          <a:p>
            <a:pPr marL="880110" lvl="1" indent="-514350">
              <a:buClr>
                <a:schemeClr val="tx1"/>
              </a:buClr>
              <a:buFont typeface="+mj-lt"/>
              <a:buAutoNum type="arabicPeriod"/>
            </a:pP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Choose a penny, leaving one cent. Choose </a:t>
            </a:r>
            <a:b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b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another penny leaving 0 cents.</a:t>
            </a:r>
          </a:p>
        </p:txBody>
      </p:sp>
      <p:pic>
        <p:nvPicPr>
          <p:cNvPr id="6" name="Picture 3"/>
          <p:cNvPicPr>
            <a:picLocks noGrp="1" noChangeAspect="1" noChangeArrowheads="1"/>
          </p:cNvPicPr>
          <p:nvPr>
            <p:ph idx="13"/>
          </p:nvPr>
        </p:nvPicPr>
        <p:blipFill>
          <a:blip r:embed="rId2" cstate="print"/>
          <a:srcRect/>
          <a:stretch>
            <a:fillRect/>
          </a:stretch>
        </p:blipFill>
        <p:spPr bwMode="auto">
          <a:xfrm>
            <a:off x="6981063" y="4560051"/>
            <a:ext cx="1705737" cy="1939291"/>
          </a:xfrm>
          <a:prstGeom prst="rect">
            <a:avLst/>
          </a:prstGeom>
          <a:noFill/>
        </p:spPr>
      </p:pic>
    </p:spTree>
    <p:extLst>
      <p:ext uri="{BB962C8B-B14F-4D97-AF65-F5344CB8AC3E}">
        <p14:creationId xmlns:p14="http://schemas.microsoft.com/office/powerpoint/2010/main" val="1250240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Change-Making Algorithm</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828000"/>
          </a:xfrm>
        </p:spPr>
        <p:txBody>
          <a:bodyPr/>
          <a:lstStyle/>
          <a:p>
            <a:r>
              <a:rPr lang="en-US" sz="2400" b="1"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change-making algorithm for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The algorithm works with any coin denominations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457200" y="1981200"/>
            <a:ext cx="7920000" cy="3352800"/>
          </a:xfrm>
          <a:ln w="19050">
            <a:solidFill>
              <a:srgbClr val="0B508F"/>
            </a:solidFill>
          </a:ln>
        </p:spPr>
        <p:txBody>
          <a:bodyPr/>
          <a:lstStyle/>
          <a:p>
            <a:pPr marL="274320" lvl="0" indent="-274320">
              <a:spcBef>
                <a:spcPct val="20000"/>
              </a:spcBef>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change</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values of coins, where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&gt; … &gt;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positive integer)</a:t>
            </a:r>
          </a:p>
          <a:p>
            <a:pPr marL="274320" lvl="0" indent="-274320">
              <a:spcBef>
                <a:spcPct val="20000"/>
              </a:spcBef>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to </a:t>
            </a:r>
            <a:r>
              <a:rPr lang="en-US" sz="20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r</a:t>
            </a:r>
          </a:p>
          <a:p>
            <a:pPr marL="274320" lvl="0" indent="-274320">
              <a:spcBef>
                <a:spcPct val="20000"/>
              </a:spcBef>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counts the coins of denomination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endParaRPr>
          </a:p>
          <a:p>
            <a:pPr marL="274320" lvl="0" indent="-274320" defTabSz="914400">
              <a:spcBef>
                <a:spcPct val="20000"/>
              </a:spcBef>
              <a:spcAft>
                <a:spcPts val="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while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a:t>
            </a:r>
            <a:r>
              <a:rPr lang="en-US" sz="20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ct val="20000"/>
              </a:spcBef>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[add a coin of denomination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p>
          <a:p>
            <a:pPr marL="274320" lvl="0" indent="-274320">
              <a:spcBef>
                <a:spcPct val="20000"/>
              </a:spcBef>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endParaRPr>
          </a:p>
          <a:p>
            <a:pPr marL="274320" lvl="0" indent="-274320">
              <a:spcBef>
                <a:spcPct val="20000"/>
              </a:spcBef>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counts the coins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4"/>
          </p:nvPr>
        </p:nvSpPr>
        <p:spPr>
          <a:xfrm>
            <a:off x="304800" y="5486400"/>
            <a:ext cx="8534400" cy="1676400"/>
          </a:xfrm>
        </p:spPr>
        <p:txBody>
          <a:bodyPr/>
          <a:lstStyle/>
          <a:p>
            <a:pPr>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the example of U.S. currency, we may have quarters, dimes, nickels and pennies, with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25,</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10,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5, 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a:spcBef>
                <a:spcPts val="600"/>
              </a:spcBef>
            </a:pPr>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The optimality can be proved!</a:t>
            </a:r>
            <a:endPar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84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Algorithm-Counterexample</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424000" cy="5257800"/>
          </a:xfrm>
          <a:ln>
            <a:solidFill>
              <a:srgbClr val="FF0000"/>
            </a:solidFill>
          </a:ln>
        </p:spPr>
        <p:txBody>
          <a:bodyPr/>
          <a:lstStyle/>
          <a:p>
            <a:pPr marL="457200" indent="-457200">
              <a:buFont typeface="Wingdings" panose="05000000000000000000" pitchFamily="2" charset="2"/>
              <a:buChar char="n"/>
            </a:pP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But if we allow only quarters (</a:t>
            </a:r>
            <a:r>
              <a:rPr lang="en-US" sz="3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25</a:t>
            </a: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dimes (</a:t>
            </a:r>
            <a:r>
              <a:rPr lang="en-US" sz="3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10</a:t>
            </a: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and pennies (</a:t>
            </a:r>
            <a:r>
              <a:rPr lang="en-US" sz="3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 the algorithm no longer produces the minimum number of coins.</a:t>
            </a:r>
          </a:p>
          <a:p>
            <a:pPr marL="457200" indent="-457200">
              <a:buFont typeface="Wingdings" panose="05000000000000000000" pitchFamily="2" charset="2"/>
              <a:buChar char="n"/>
            </a:pPr>
            <a:r>
              <a:rPr lang="en-US" altLang="zh-CN"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Counterexample</a:t>
            </a:r>
            <a:r>
              <a:rPr lang="en-US" altLang="zh-CN"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Consider the example of 31 cents. The optimal number of coins is 4, i.e., 3 dimes and 1 penny. What does the algorithm output?(</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25+1+1+1+1+1+1=31</a:t>
            </a: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39803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Scheduling</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424000" cy="5257800"/>
          </a:xfrm>
        </p:spPr>
        <p:txBody>
          <a:bodyPr/>
          <a:lstStyle/>
          <a:p>
            <a:pPr marL="342900" indent="-342900">
              <a:spcBef>
                <a:spcPts val="200"/>
              </a:spcBef>
              <a:buFont typeface="Wingdings" panose="05000000000000000000" pitchFamily="2" charset="2"/>
              <a:buChar char="n"/>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We have a group of proposed talks with start and end times. Construct a greedy algorithm to schedule as many as possible in a lecture hall</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342900" indent="-342900">
              <a:spcBef>
                <a:spcPts val="200"/>
              </a:spcBef>
              <a:buFont typeface="Wingdings" panose="05000000000000000000" pitchFamily="2" charset="2"/>
              <a:buChar char="n"/>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should we make the “best choice” at  each step of the algorithm? That is, which talk do we pick ?</a:t>
            </a:r>
          </a:p>
          <a:p>
            <a:pPr marL="571500" lvl="1" indent="-457200">
              <a:spcBef>
                <a:spcPts val="2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starts earliest </a:t>
            </a:r>
          </a:p>
          <a:p>
            <a:pPr marL="571500" lvl="1" indent="-457200">
              <a:spcBef>
                <a:spcPts val="2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shortest </a:t>
            </a:r>
          </a:p>
          <a:p>
            <a:pPr marL="571500" lvl="1" indent="-457200">
              <a:spcBef>
                <a:spcPts val="2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ends earliest</a:t>
            </a:r>
          </a:p>
        </p:txBody>
      </p:sp>
    </p:spTree>
    <p:extLst>
      <p:ext uri="{BB962C8B-B14F-4D97-AF65-F5344CB8AC3E}">
        <p14:creationId xmlns:p14="http://schemas.microsoft.com/office/powerpoint/2010/main" val="3791861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Counterexample-Greedy Scheduling</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457200" y="1295400"/>
            <a:ext cx="8352000" cy="5334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Picking the shortest talk doesn’t work.</a:t>
            </a:r>
          </a:p>
        </p:txBody>
      </p:sp>
      <p:pic>
        <p:nvPicPr>
          <p:cNvPr id="9"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864348" y="1981417"/>
            <a:ext cx="5415304" cy="289538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897200"/>
            <a:ext cx="8352000" cy="1656000"/>
          </a:xfrm>
        </p:spPr>
        <p:txBody>
          <a:bodyPr/>
          <a:lstStyle/>
          <a:p>
            <a:pPr>
              <a:spcBef>
                <a:spcPts val="300"/>
              </a:spcBef>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Can you find a counterexample here?</a:t>
            </a:r>
          </a:p>
          <a:p>
            <a:pPr>
              <a:spcBef>
                <a:spcPts val="300"/>
              </a:spcBef>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But picking the one that ends soonest does work. The algorithm is specified on the next page.</a:t>
            </a:r>
          </a:p>
        </p:txBody>
      </p:sp>
    </p:spTree>
    <p:extLst>
      <p:ext uri="{BB962C8B-B14F-4D97-AF65-F5344CB8AC3E}">
        <p14:creationId xmlns:p14="http://schemas.microsoft.com/office/powerpoint/2010/main" val="2156013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Scheduling algorithm</a:t>
            </a:r>
          </a:p>
        </p:txBody>
      </p:sp>
      <p:sp>
        <p:nvSpPr>
          <p:cNvPr id="3" name="Content Placeholder 2"/>
          <p:cNvSpPr>
            <a:spLocks noGrp="1"/>
          </p:cNvSpPr>
          <p:nvPr>
            <p:ph idx="1"/>
          </p:nvPr>
        </p:nvSpPr>
        <p:spPr>
          <a:xfrm>
            <a:off x="457200" y="1295400"/>
            <a:ext cx="8229600" cy="828000"/>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each step, choose the talks with the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earliest ending time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among the talks compatible with those selected.</a:t>
            </a:r>
          </a:p>
        </p:txBody>
      </p:sp>
      <p:sp>
        <p:nvSpPr>
          <p:cNvPr id="4" name="Content Placeholder 3"/>
          <p:cNvSpPr>
            <a:spLocks noGrp="1"/>
          </p:cNvSpPr>
          <p:nvPr>
            <p:ph idx="13"/>
          </p:nvPr>
        </p:nvSpPr>
        <p:spPr>
          <a:xfrm>
            <a:off x="609600" y="2230080"/>
            <a:ext cx="8077200" cy="4495800"/>
          </a:xfrm>
          <a:ln w="19050">
            <a:solidFill>
              <a:srgbClr val="FF0000"/>
            </a:solidFill>
          </a:ln>
        </p:spPr>
        <p:txBody>
          <a:bodyPr/>
          <a:lstStyle/>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schedule</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start times</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times)</a:t>
            </a:r>
          </a:p>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sort talks by finish time and reorder so that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endPar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ct val="20000"/>
              </a:spcBef>
              <a:buClr>
                <a:schemeClr val="accent3"/>
              </a:buClr>
              <a:buSzPct val="95000"/>
              <a:defRPr/>
            </a:pP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to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n</a:t>
            </a:r>
          </a:p>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talk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compatible with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a:t>
            </a:r>
          </a:p>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 := S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{talk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endParaRPr>
          </a:p>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return S [ S is the set of talks scheduled]</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6813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Growth of Functions </a:t>
            </a: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3.2</a:t>
            </a:r>
          </a:p>
        </p:txBody>
      </p:sp>
    </p:spTree>
    <p:extLst>
      <p:ext uri="{BB962C8B-B14F-4D97-AF65-F5344CB8AC3E}">
        <p14:creationId xmlns:p14="http://schemas.microsoft.com/office/powerpoint/2010/main" val="3524313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p>
        </p:txBody>
      </p:sp>
      <p:sp>
        <p:nvSpPr>
          <p:cNvPr id="3" name="Content Placeholder 2"/>
          <p:cNvSpPr>
            <a:spLocks noGrp="1"/>
          </p:cNvSpPr>
          <p:nvPr>
            <p:ph idx="1"/>
          </p:nvPr>
        </p:nvSpPr>
        <p:spPr>
          <a:xfrm>
            <a:off x="457200" y="1705560"/>
            <a:ext cx="8229600" cy="1981200"/>
          </a:xfrm>
        </p:spPr>
        <p:txBody>
          <a:bodyPr/>
          <a:lstStyle/>
          <a:p>
            <a:pPr>
              <a:spcBef>
                <a:spcPts val="300"/>
              </a:spcBef>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 Notation</a:t>
            </a:r>
          </a:p>
          <a:p>
            <a:pPr>
              <a:spcBef>
                <a:spcPts val="300"/>
              </a:spcBef>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 Estimates for Important Functions</a:t>
            </a:r>
          </a:p>
          <a:p>
            <a:pPr>
              <a:spcBef>
                <a:spcPts val="300"/>
              </a:spcBef>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Big-Omega and Big-Theta Notation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3" descr="A portrait of Edmund Landau."/>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958596" y="3973512"/>
            <a:ext cx="902208" cy="103632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5105400"/>
            <a:ext cx="19050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Edmund Landau</a:t>
            </a: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1877-1938</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13" name="Picture 5" descr="A portrait of Paul Gustav Heinrich Bachman."/>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6254496" y="3973512"/>
            <a:ext cx="902208" cy="104241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4953000" y="5105400"/>
            <a:ext cx="35052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Paul Gustav Heinrich Bachmann</a:t>
            </a: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1837-1920</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14" name="Picture 7" descr="A portrait of Donald E. Knuth."/>
          <p:cNvPicPr>
            <a:picLocks noGrp="1" noChangeAspect="1" noChangeArrowheads="1"/>
          </p:cNvPicPr>
          <p:nvPr>
            <p:ph idx="17"/>
          </p:nvPr>
        </p:nvPicPr>
        <p:blipFill>
          <a:blip r:embed="rId4">
            <a:extLst>
              <a:ext uri="{28A0092B-C50C-407E-A947-70E740481C1C}">
                <a14:useLocalDpi xmlns:a14="http://schemas.microsoft.com/office/drawing/2010/main" val="0"/>
              </a:ext>
            </a:extLst>
          </a:blip>
          <a:stretch>
            <a:fillRect/>
          </a:stretch>
        </p:blipFill>
        <p:spPr bwMode="auto">
          <a:xfrm>
            <a:off x="7514844" y="95955"/>
            <a:ext cx="896112" cy="103632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8"/>
          <p:cNvSpPr>
            <a:spLocks noGrp="1"/>
          </p:cNvSpPr>
          <p:nvPr>
            <p:ph idx="20"/>
          </p:nvPr>
        </p:nvSpPr>
        <p:spPr>
          <a:xfrm>
            <a:off x="7010400" y="1204755"/>
            <a:ext cx="19050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Donald E. Knuth</a:t>
            </a: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Born 1938</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1061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p>
        </p:txBody>
      </p:sp>
      <p:sp>
        <p:nvSpPr>
          <p:cNvPr id="3" name="Content Placeholder 2"/>
          <p:cNvSpPr>
            <a:spLocks noGrp="1"/>
          </p:cNvSpPr>
          <p:nvPr>
            <p:ph idx="1"/>
          </p:nvPr>
        </p:nvSpPr>
        <p:spPr>
          <a:xfrm>
            <a:off x="685800" y="1676400"/>
            <a:ext cx="8321040" cy="2971800"/>
          </a:xfrm>
        </p:spPr>
        <p:txBody>
          <a:bodyPr/>
          <a:lstStyle/>
          <a:p>
            <a:pPr marL="514350" indent="-514350">
              <a:buFont typeface="+mj-lt"/>
              <a:buAutoNum type="arabicPeriod"/>
            </a:pPr>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Properties of Algorithms</a:t>
            </a:r>
          </a:p>
          <a:p>
            <a:pPr marL="514350" indent="-514350">
              <a:buFont typeface="+mj-lt"/>
              <a:buAutoNum type="arabicPeriod"/>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 for Searching and Sorting</a:t>
            </a:r>
          </a:p>
          <a:p>
            <a:pPr marL="514350" indent="-514350">
              <a:buFont typeface="+mj-lt"/>
              <a:buAutoNum type="arabicPeriod"/>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Algorithms</a:t>
            </a:r>
          </a:p>
        </p:txBody>
      </p:sp>
    </p:spTree>
    <p:extLst>
      <p:ext uri="{BB962C8B-B14F-4D97-AF65-F5344CB8AC3E}">
        <p14:creationId xmlns:p14="http://schemas.microsoft.com/office/powerpoint/2010/main" val="3231118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p>
        </p:txBody>
      </p:sp>
      <p:sp>
        <p:nvSpPr>
          <p:cNvPr id="3" name="Content Placeholder 2"/>
          <p:cNvSpPr>
            <a:spLocks noGrp="1"/>
          </p:cNvSpPr>
          <p:nvPr>
            <p:ph idx="1"/>
          </p:nvPr>
        </p:nvSpPr>
        <p:spPr>
          <a:xfrm>
            <a:off x="457200" y="1295400"/>
            <a:ext cx="8388000" cy="1371600"/>
          </a:xfrm>
        </p:spPr>
        <p:txBody>
          <a:bodyPr/>
          <a:lstStyle/>
          <a:p>
            <a:pPr marL="457200" indent="-457200">
              <a:spcBef>
                <a:spcPts val="300"/>
              </a:spcBef>
              <a:buFont typeface="Wingdings" panose="05000000000000000000" pitchFamily="2" charset="2"/>
              <a:buChar char="n"/>
            </a:pP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Let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be functions from the set of integers or the set of real numbers to the set of real numbers. We say that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there are constants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such that</a:t>
            </a:r>
          </a:p>
        </p:txBody>
      </p:sp>
      <p:graphicFrame>
        <p:nvGraphicFramePr>
          <p:cNvPr id="7" name="Object 3"/>
          <p:cNvGraphicFramePr>
            <a:graphicFrameLocks noChangeAspect="1"/>
          </p:cNvGraphicFramePr>
          <p:nvPr>
            <p:extLst>
              <p:ext uri="{D42A27DB-BD31-4B8C-83A1-F6EECF244321}">
                <p14:modId xmlns:p14="http://schemas.microsoft.com/office/powerpoint/2010/main" val="3886678604"/>
              </p:ext>
            </p:extLst>
          </p:nvPr>
        </p:nvGraphicFramePr>
        <p:xfrm>
          <a:off x="2438400" y="2971800"/>
          <a:ext cx="2438400" cy="482600"/>
        </p:xfrm>
        <a:graphic>
          <a:graphicData uri="http://schemas.openxmlformats.org/presentationml/2006/ole">
            <mc:AlternateContent xmlns:mc="http://schemas.openxmlformats.org/markup-compatibility/2006">
              <mc:Choice xmlns:v="urn:schemas-microsoft-com:vml" Requires="v">
                <p:oleObj spid="_x0000_s1028" name="Equation" r:id="rId3" imgW="1218960" imgH="241200" progId="Equation.DSMT4">
                  <p:embed/>
                </p:oleObj>
              </mc:Choice>
              <mc:Fallback>
                <p:oleObj name="Equation" r:id="rId3" imgW="1218960" imgH="241200" progId="Equation.DSMT4">
                  <p:embed/>
                  <p:pic>
                    <p:nvPicPr>
                      <p:cNvPr id="7" name="Object 3"/>
                      <p:cNvPicPr/>
                      <p:nvPr/>
                    </p:nvPicPr>
                    <p:blipFill>
                      <a:blip r:embed="rId4"/>
                      <a:stretch>
                        <a:fillRect/>
                      </a:stretch>
                    </p:blipFill>
                    <p:spPr>
                      <a:xfrm>
                        <a:off x="2438400" y="2971800"/>
                        <a:ext cx="2438400" cy="482600"/>
                      </a:xfrm>
                      <a:prstGeom prst="rect">
                        <a:avLst/>
                      </a:prstGeom>
                    </p:spPr>
                  </p:pic>
                </p:oleObj>
              </mc:Fallback>
            </mc:AlternateContent>
          </a:graphicData>
        </a:graphic>
      </p:graphicFrame>
      <p:sp>
        <p:nvSpPr>
          <p:cNvPr id="4" name="Content Placeholder 4"/>
          <p:cNvSpPr>
            <a:spLocks noGrp="1"/>
          </p:cNvSpPr>
          <p:nvPr>
            <p:ph idx="13"/>
          </p:nvPr>
        </p:nvSpPr>
        <p:spPr>
          <a:xfrm>
            <a:off x="457200" y="3657600"/>
            <a:ext cx="8388000" cy="2362200"/>
          </a:xfrm>
        </p:spPr>
        <p:txBody>
          <a:bodyPr/>
          <a:lstStyle/>
          <a:p>
            <a:pPr>
              <a:spcBef>
                <a:spcPts val="300"/>
              </a:spcBef>
            </a:pP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whenever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(illustration on next slide)</a:t>
            </a:r>
          </a:p>
          <a:p>
            <a:pPr>
              <a:spcBef>
                <a:spcPts val="300"/>
              </a:spcBef>
            </a:pP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This is read as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big-</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asymptotically dominates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457200" indent="-457200">
              <a:spcBef>
                <a:spcPts val="300"/>
              </a:spcBef>
              <a:buFont typeface="Wingdings" panose="05000000000000000000" pitchFamily="2" charset="2"/>
              <a:buChar char="n"/>
            </a:pPr>
            <a:r>
              <a:rPr lang="en-US" altLang="zh-CN"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Witnesses</a:t>
            </a:r>
            <a:r>
              <a:rPr lang="en-US" altLang="zh-CN"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凭证</a:t>
            </a:r>
            <a:r>
              <a:rPr lang="en-US" altLang="zh-CN"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 constants </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are called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witnesses</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the relationship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7254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Illustration of 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p>
        </p:txBody>
      </p:sp>
      <p:pic>
        <p:nvPicPr>
          <p:cNvPr id="7" name="Picture 2" descr="3 curves illustrate that the function f(x) is O(g(x))."/>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6676" y="1642179"/>
            <a:ext cx="7470648" cy="410565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Object 3"/>
              <p:cNvSpPr txBox="1"/>
              <p:nvPr/>
            </p:nvSpPr>
            <p:spPr>
              <a:xfrm>
                <a:off x="5372100" y="1665288"/>
                <a:ext cx="2571750" cy="60325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e>
                      </m:d>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is</m:t>
                      </m:r>
                      <m:r>
                        <m:rPr>
                          <m:nor/>
                        </m:rPr>
                        <a:rPr lang="zh-CN" altLang="en-US" sz="2400" i="0">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𝑂</m:t>
                      </m:r>
                      <m:d>
                        <m:dPr>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𝑔</m:t>
                          </m:r>
                        </m:e>
                      </m:d>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e>
                      </m:d>
                      <m:r>
                        <a:rPr lang="en-US" altLang="zh-CN" sz="2400" b="0" i="0" smtClean="0">
                          <a:solidFill>
                            <a:srgbClr val="000000"/>
                          </a:solidFill>
                          <a:latin typeface="Cambria Math" panose="02040503050406030204" pitchFamily="18" charset="0"/>
                        </a:rPr>
                        <m:t>)</m:t>
                      </m:r>
                    </m:oMath>
                  </m:oMathPara>
                </a14:m>
                <a:endParaRPr lang="zh-CN" altLang="en-US" sz="2400" dirty="0"/>
              </a:p>
            </p:txBody>
          </p:sp>
        </mc:Choice>
        <mc:Fallback xmlns="">
          <p:sp>
            <p:nvSpPr>
              <p:cNvPr id="8" name="Object 3"/>
              <p:cNvSpPr txBox="1">
                <a:spLocks noRot="1" noChangeAspect="1" noMove="1" noResize="1" noEditPoints="1" noAdjustHandles="1" noChangeArrowheads="1" noChangeShapeType="1" noTextEdit="1"/>
              </p:cNvSpPr>
              <p:nvPr/>
            </p:nvSpPr>
            <p:spPr>
              <a:xfrm>
                <a:off x="5372100" y="1665288"/>
                <a:ext cx="2571750" cy="603250"/>
              </a:xfrm>
              <a:prstGeom prst="rect">
                <a:avLst/>
              </a:prstGeom>
              <a:blipFill>
                <a:blip r:embed="rId3"/>
                <a:stretch>
                  <a:fillRect l="-1896" t="-100000" b="-126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6303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the Definition of 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p>
        </p:txBody>
      </p:sp>
      <p:sp>
        <p:nvSpPr>
          <p:cNvPr id="3" name="Content Placeholder 2"/>
          <p:cNvSpPr>
            <a:spLocks noGrp="1"/>
          </p:cNvSpPr>
          <p:nvPr>
            <p:ph idx="1"/>
          </p:nvPr>
        </p:nvSpPr>
        <p:spPr>
          <a:xfrm>
            <a:off x="457200" y="1295400"/>
            <a:ext cx="8229600" cy="1143000"/>
          </a:xfrm>
        </p:spPr>
        <p:txBody>
          <a:bodyPr/>
          <a:lstStyle/>
          <a:p>
            <a:pPr marL="342900" indent="-342900">
              <a:spcBef>
                <a:spcPts val="300"/>
              </a:spcBef>
              <a:buFont typeface="Wingdings" panose="05000000000000000000" pitchFamily="2" charset="2"/>
              <a:buChar char="n"/>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Show that						     is           	.</a:t>
            </a:r>
          </a:p>
          <a:p>
            <a:pPr marL="342900" indent="-342900">
              <a:spcBef>
                <a:spcPts val="300"/>
              </a:spcBef>
              <a:buFont typeface="Wingdings" panose="05000000000000000000" pitchFamily="2" charset="2"/>
              <a:buChar char="n"/>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Since when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x</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x</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Object 3"/>
              <p:cNvSpPr txBox="1"/>
              <p:nvPr/>
            </p:nvSpPr>
            <p:spPr>
              <a:xfrm>
                <a:off x="3657600" y="1295400"/>
                <a:ext cx="2819400" cy="482600"/>
              </a:xfrm>
              <a:prstGeom prst="rect">
                <a:avLst/>
              </a:prstGeom>
            </p:spPr>
            <p:txBody>
              <a:bodyPr>
                <a:noAutofit/>
              </a:bodyPr>
              <a:lstStyle/>
              <a:p>
                <a14:m>
                  <m:oMath xmlns:m="http://schemas.openxmlformats.org/officeDocument/2006/math">
                    <m:r>
                      <a:rPr lang="zh-CN" altLang="en-US" sz="2400" i="1">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e>
                    </m:d>
                    <m:r>
                      <a:rPr lang="en-US" altLang="zh-CN" sz="2400" b="0" i="1" smtClean="0">
                        <a:solidFill>
                          <a:srgbClr val="000000"/>
                        </a:solidFill>
                        <a:latin typeface="Cambria Math" panose="02040503050406030204" pitchFamily="18" charset="0"/>
                      </a:rPr>
                      <m:t>=</m:t>
                    </m:r>
                  </m:oMath>
                </a14:m>
                <a:r>
                  <a:rPr lang="zh-CN" altLang="en-US" sz="2400" dirty="0">
                    <a:solidFill>
                      <a:srgbClr val="000000"/>
                    </a:solidFill>
                  </a:rPr>
                  <a:t> </a:t>
                </a:r>
                <a14:m>
                  <m:oMath xmlns:m="http://schemas.openxmlformats.org/officeDocument/2006/math">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+1</m:t>
                    </m:r>
                  </m:oMath>
                </a14:m>
                <a:endParaRPr lang="zh-CN" altLang="en-US" sz="2400" dirty="0"/>
              </a:p>
            </p:txBody>
          </p:sp>
        </mc:Choice>
        <mc:Fallback xmlns="">
          <p:sp>
            <p:nvSpPr>
              <p:cNvPr id="7" name="Object 3"/>
              <p:cNvSpPr txBox="1">
                <a:spLocks noRot="1" noChangeAspect="1" noMove="1" noResize="1" noEditPoints="1" noAdjustHandles="1" noChangeArrowheads="1" noChangeShapeType="1" noTextEdit="1"/>
              </p:cNvSpPr>
              <p:nvPr/>
            </p:nvSpPr>
            <p:spPr>
              <a:xfrm>
                <a:off x="3657600" y="1295400"/>
                <a:ext cx="2819400" cy="482600"/>
              </a:xfrm>
              <a:prstGeom prst="rect">
                <a:avLst/>
              </a:prstGeom>
              <a:blipFill>
                <a:blip r:embed="rId3"/>
                <a:stretch>
                  <a:fillRect l="-1728" b="-11392"/>
                </a:stretch>
              </a:blipFill>
            </p:spPr>
            <p:txBody>
              <a:bodyPr/>
              <a:lstStyle/>
              <a:p>
                <a:r>
                  <a:rPr lang="zh-CN" altLang="en-US">
                    <a:noFill/>
                  </a:rPr>
                  <a:t> </a:t>
                </a:r>
              </a:p>
            </p:txBody>
          </p:sp>
        </mc:Fallback>
      </mc:AlternateContent>
      <p:graphicFrame>
        <p:nvGraphicFramePr>
          <p:cNvPr id="8" name="Object 4"/>
          <p:cNvGraphicFramePr>
            <a:graphicFrameLocks noChangeAspect="1"/>
          </p:cNvGraphicFramePr>
          <p:nvPr>
            <p:extLst>
              <p:ext uri="{D42A27DB-BD31-4B8C-83A1-F6EECF244321}">
                <p14:modId xmlns:p14="http://schemas.microsoft.com/office/powerpoint/2010/main" val="2522572610"/>
              </p:ext>
            </p:extLst>
          </p:nvPr>
        </p:nvGraphicFramePr>
        <p:xfrm>
          <a:off x="6828426" y="1272115"/>
          <a:ext cx="838080" cy="558720"/>
        </p:xfrm>
        <a:graphic>
          <a:graphicData uri="http://schemas.openxmlformats.org/presentationml/2006/ole">
            <mc:AlternateContent xmlns:mc="http://schemas.openxmlformats.org/markup-compatibility/2006">
              <mc:Choice xmlns:v="urn:schemas-microsoft-com:vml" Requires="v">
                <p:oleObj spid="_x0000_s2054" name="Equation" r:id="rId4" imgW="419040" imgH="279360" progId="Equation.DSMT4">
                  <p:embed/>
                </p:oleObj>
              </mc:Choice>
              <mc:Fallback>
                <p:oleObj name="Equation" r:id="rId4" imgW="419040" imgH="279360" progId="Equation.DSMT4">
                  <p:embed/>
                  <p:pic>
                    <p:nvPicPr>
                      <p:cNvPr id="7" name="Object 6"/>
                      <p:cNvPicPr/>
                      <p:nvPr/>
                    </p:nvPicPr>
                    <p:blipFill>
                      <a:blip r:embed="rId5"/>
                      <a:stretch>
                        <a:fillRect/>
                      </a:stretch>
                    </p:blipFill>
                    <p:spPr>
                      <a:xfrm>
                        <a:off x="6828426" y="1272115"/>
                        <a:ext cx="838080" cy="55872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Object 5"/>
              <p:cNvSpPr txBox="1"/>
              <p:nvPr/>
            </p:nvSpPr>
            <p:spPr>
              <a:xfrm>
                <a:off x="1828800" y="2529246"/>
                <a:ext cx="5867400" cy="4064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0≤</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+1≤</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=4</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2</m:t>
                          </m:r>
                        </m:sup>
                      </m:sSup>
                    </m:oMath>
                  </m:oMathPara>
                </a14:m>
                <a:endParaRPr lang="zh-CN" altLang="en-US" sz="2400" dirty="0"/>
              </a:p>
            </p:txBody>
          </p:sp>
        </mc:Choice>
        <mc:Fallback xmlns="">
          <p:sp>
            <p:nvSpPr>
              <p:cNvPr id="9" name="Object 5"/>
              <p:cNvSpPr txBox="1">
                <a:spLocks noRot="1" noChangeAspect="1" noMove="1" noResize="1" noEditPoints="1" noAdjustHandles="1" noChangeArrowheads="1" noChangeShapeType="1" noTextEdit="1"/>
              </p:cNvSpPr>
              <p:nvPr/>
            </p:nvSpPr>
            <p:spPr>
              <a:xfrm>
                <a:off x="1828800" y="2529246"/>
                <a:ext cx="5867400" cy="406400"/>
              </a:xfrm>
              <a:prstGeom prst="rect">
                <a:avLst/>
              </a:prstGeom>
              <a:blipFill>
                <a:blip r:embed="rId6"/>
                <a:stretch>
                  <a:fillRect l="-208" b="-11940"/>
                </a:stretch>
              </a:blipFill>
            </p:spPr>
            <p:txBody>
              <a:bodyPr/>
              <a:lstStyle/>
              <a:p>
                <a:r>
                  <a:rPr lang="zh-CN" altLang="en-US">
                    <a:noFill/>
                  </a:rPr>
                  <a:t> </a:t>
                </a:r>
              </a:p>
            </p:txBody>
          </p:sp>
        </mc:Fallback>
      </mc:AlternateContent>
      <p:sp>
        <p:nvSpPr>
          <p:cNvPr id="4" name="Content Placeholder 6"/>
          <p:cNvSpPr>
            <a:spLocks noGrp="1"/>
          </p:cNvSpPr>
          <p:nvPr>
            <p:ph idx="13"/>
          </p:nvPr>
        </p:nvSpPr>
        <p:spPr>
          <a:xfrm>
            <a:off x="457200" y="3276600"/>
            <a:ext cx="8458200" cy="3124200"/>
          </a:xfrm>
        </p:spPr>
        <p:txBody>
          <a:bodyPr/>
          <a:lstStyle/>
          <a:p>
            <a:pPr lvl="1">
              <a:spcBef>
                <a:spcPts val="300"/>
              </a:spcBef>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Can take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 =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4</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 =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as witnesses to show that 									(see graph on next slide)</a:t>
            </a:r>
          </a:p>
          <a:p>
            <a:pPr>
              <a:spcBef>
                <a:spcPts val="300"/>
              </a:spcBef>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Alternatively, when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we have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x</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x</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Hence,</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when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 </a:t>
            </a:r>
          </a:p>
          <a:p>
            <a:pPr lvl="1">
              <a:spcBef>
                <a:spcPts val="300"/>
              </a:spcBef>
            </a:pP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Can take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 =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3</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 =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as witnesses instead.</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0" name="Object 7"/>
          <p:cNvGraphicFramePr>
            <a:graphicFrameLocks noChangeAspect="1"/>
          </p:cNvGraphicFramePr>
          <p:nvPr>
            <p:extLst>
              <p:ext uri="{D42A27DB-BD31-4B8C-83A1-F6EECF244321}">
                <p14:modId xmlns:p14="http://schemas.microsoft.com/office/powerpoint/2010/main" val="3264040550"/>
              </p:ext>
            </p:extLst>
          </p:nvPr>
        </p:nvGraphicFramePr>
        <p:xfrm>
          <a:off x="1676400" y="4617126"/>
          <a:ext cx="4216400" cy="406400"/>
        </p:xfrm>
        <a:graphic>
          <a:graphicData uri="http://schemas.openxmlformats.org/presentationml/2006/ole">
            <mc:AlternateContent xmlns:mc="http://schemas.openxmlformats.org/markup-compatibility/2006">
              <mc:Choice xmlns:v="urn:schemas-microsoft-com:vml" Requires="v">
                <p:oleObj spid="_x0000_s2055" name="Equation" r:id="rId7" imgW="2108160" imgH="203040" progId="Equation.DSMT4">
                  <p:embed/>
                </p:oleObj>
              </mc:Choice>
              <mc:Fallback>
                <p:oleObj name="Equation" r:id="rId7" imgW="2108160" imgH="203040" progId="Equation.DSMT4">
                  <p:embed/>
                  <p:pic>
                    <p:nvPicPr>
                      <p:cNvPr id="9" name="Object 8"/>
                      <p:cNvPicPr/>
                      <p:nvPr/>
                    </p:nvPicPr>
                    <p:blipFill>
                      <a:blip r:embed="rId8"/>
                      <a:stretch>
                        <a:fillRect/>
                      </a:stretch>
                    </p:blipFill>
                    <p:spPr>
                      <a:xfrm>
                        <a:off x="1676400" y="4617126"/>
                        <a:ext cx="4216400" cy="406400"/>
                      </a:xfrm>
                      <a:prstGeom prst="rect">
                        <a:avLst/>
                      </a:prstGeom>
                    </p:spPr>
                  </p:pic>
                </p:oleObj>
              </mc:Fallback>
            </mc:AlternateContent>
          </a:graphicData>
        </a:graphic>
      </p:graphicFrame>
    </p:spTree>
    <p:extLst>
      <p:ext uri="{BB962C8B-B14F-4D97-AF65-F5344CB8AC3E}">
        <p14:creationId xmlns:p14="http://schemas.microsoft.com/office/powerpoint/2010/main" val="1304419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Illustration of 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p>
        </p:txBody>
      </p:sp>
      <p:graphicFrame>
        <p:nvGraphicFramePr>
          <p:cNvPr id="8" name="Object 2"/>
          <p:cNvGraphicFramePr>
            <a:graphicFrameLocks noChangeAspect="1"/>
          </p:cNvGraphicFramePr>
          <p:nvPr>
            <p:extLst>
              <p:ext uri="{D42A27DB-BD31-4B8C-83A1-F6EECF244321}">
                <p14:modId xmlns:p14="http://schemas.microsoft.com/office/powerpoint/2010/main" val="447457479"/>
              </p:ext>
            </p:extLst>
          </p:nvPr>
        </p:nvGraphicFramePr>
        <p:xfrm>
          <a:off x="1676400" y="1334900"/>
          <a:ext cx="4318000" cy="698500"/>
        </p:xfrm>
        <a:graphic>
          <a:graphicData uri="http://schemas.openxmlformats.org/presentationml/2006/ole">
            <mc:AlternateContent xmlns:mc="http://schemas.openxmlformats.org/markup-compatibility/2006">
              <mc:Choice xmlns:v="urn:schemas-microsoft-com:vml" Requires="v">
                <p:oleObj spid="_x0000_s3076" name="Equation" r:id="rId3" imgW="1726920" imgH="279360" progId="Equation.DSMT4">
                  <p:embed/>
                </p:oleObj>
              </mc:Choice>
              <mc:Fallback>
                <p:oleObj name="Equation" r:id="rId3" imgW="1726920" imgH="279360" progId="Equation.DSMT4">
                  <p:embed/>
                  <p:pic>
                    <p:nvPicPr>
                      <p:cNvPr id="8" name="Object 3"/>
                      <p:cNvPicPr/>
                      <p:nvPr/>
                    </p:nvPicPr>
                    <p:blipFill>
                      <a:blip r:embed="rId4"/>
                      <a:stretch>
                        <a:fillRect/>
                      </a:stretch>
                    </p:blipFill>
                    <p:spPr>
                      <a:xfrm>
                        <a:off x="1676400" y="1334900"/>
                        <a:ext cx="4318000" cy="698500"/>
                      </a:xfrm>
                      <a:prstGeom prst="rect">
                        <a:avLst/>
                      </a:prstGeom>
                    </p:spPr>
                  </p:pic>
                </p:oleObj>
              </mc:Fallback>
            </mc:AlternateContent>
          </a:graphicData>
        </a:graphic>
      </p:graphicFrame>
      <p:pic>
        <p:nvPicPr>
          <p:cNvPr id="7" name="Picture 3" descr="Three curves illustrate that the function x squared plus two x plus one is O left parenthesis x squared right parenthesis."/>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1302507" y="2218943"/>
            <a:ext cx="6538986" cy="4105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23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p>
        </p:txBody>
      </p:sp>
      <p:sp>
        <p:nvSpPr>
          <p:cNvPr id="3" name="Content Placeholder 2"/>
          <p:cNvSpPr>
            <a:spLocks noGrp="1"/>
          </p:cNvSpPr>
          <p:nvPr>
            <p:ph idx="1"/>
          </p:nvPr>
        </p:nvSpPr>
        <p:spPr>
          <a:xfrm>
            <a:off x="457200" y="1295400"/>
            <a:ext cx="8280000" cy="15480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a:t>
            </a:r>
            <a:b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have </a:t>
            </a:r>
            <a:b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say that the two functions are of the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same order</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graphicFrame>
        <p:nvGraphicFramePr>
          <p:cNvPr id="17" name="Object 3"/>
          <p:cNvGraphicFramePr>
            <a:graphicFrameLocks noChangeAspect="1"/>
          </p:cNvGraphicFramePr>
          <p:nvPr>
            <p:extLst>
              <p:ext uri="{D42A27DB-BD31-4B8C-83A1-F6EECF244321}">
                <p14:modId xmlns:p14="http://schemas.microsoft.com/office/powerpoint/2010/main" val="2623586566"/>
              </p:ext>
            </p:extLst>
          </p:nvPr>
        </p:nvGraphicFramePr>
        <p:xfrm>
          <a:off x="1371348" y="1304679"/>
          <a:ext cx="2990850" cy="361950"/>
        </p:xfrm>
        <a:graphic>
          <a:graphicData uri="http://schemas.openxmlformats.org/presentationml/2006/ole">
            <mc:AlternateContent xmlns:mc="http://schemas.openxmlformats.org/markup-compatibility/2006">
              <mc:Choice xmlns:v="urn:schemas-microsoft-com:vml" Requires="v">
                <p:oleObj spid="_x0000_s4114" name="Equation" r:id="rId3" imgW="1993680" imgH="241200" progId="Equation.DSMT4">
                  <p:embed/>
                </p:oleObj>
              </mc:Choice>
              <mc:Fallback>
                <p:oleObj name="Equation" r:id="rId3" imgW="1993680" imgH="241200" progId="Equation.DSMT4">
                  <p:embed/>
                  <p:pic>
                    <p:nvPicPr>
                      <p:cNvPr id="8" name="Object 2"/>
                      <p:cNvPicPr/>
                      <p:nvPr/>
                    </p:nvPicPr>
                    <p:blipFill>
                      <a:blip r:embed="rId4"/>
                      <a:stretch>
                        <a:fillRect/>
                      </a:stretch>
                    </p:blipFill>
                    <p:spPr>
                      <a:xfrm>
                        <a:off x="1371348" y="1304679"/>
                        <a:ext cx="2990850" cy="361950"/>
                      </a:xfrm>
                      <a:prstGeom prst="rect">
                        <a:avLst/>
                      </a:prstGeom>
                    </p:spPr>
                  </p:pic>
                </p:oleObj>
              </mc:Fallback>
            </mc:AlternateContent>
          </a:graphicData>
        </a:graphic>
      </p:graphicFrame>
      <p:graphicFrame>
        <p:nvGraphicFramePr>
          <p:cNvPr id="18" name="Object 4"/>
          <p:cNvGraphicFramePr>
            <a:graphicFrameLocks noChangeAspect="1"/>
          </p:cNvGraphicFramePr>
          <p:nvPr>
            <p:extLst>
              <p:ext uri="{D42A27DB-BD31-4B8C-83A1-F6EECF244321}">
                <p14:modId xmlns:p14="http://schemas.microsoft.com/office/powerpoint/2010/main" val="2319257671"/>
              </p:ext>
            </p:extLst>
          </p:nvPr>
        </p:nvGraphicFramePr>
        <p:xfrm>
          <a:off x="1981200" y="1597435"/>
          <a:ext cx="4000500" cy="400050"/>
        </p:xfrm>
        <a:graphic>
          <a:graphicData uri="http://schemas.openxmlformats.org/presentationml/2006/ole">
            <mc:AlternateContent xmlns:mc="http://schemas.openxmlformats.org/markup-compatibility/2006">
              <mc:Choice xmlns:v="urn:schemas-microsoft-com:vml" Requires="v">
                <p:oleObj spid="_x0000_s4115" name="Equation" r:id="rId5" imgW="2666880" imgH="266400" progId="Equation.DSMT4">
                  <p:embed/>
                </p:oleObj>
              </mc:Choice>
              <mc:Fallback>
                <p:oleObj name="Equation" r:id="rId5" imgW="2666880" imgH="266400" progId="Equation.DSMT4">
                  <p:embed/>
                  <p:pic>
                    <p:nvPicPr>
                      <p:cNvPr id="17" name="Object 2"/>
                      <p:cNvPicPr/>
                      <p:nvPr/>
                    </p:nvPicPr>
                    <p:blipFill>
                      <a:blip r:embed="rId6"/>
                      <a:stretch>
                        <a:fillRect/>
                      </a:stretch>
                    </p:blipFill>
                    <p:spPr>
                      <a:xfrm>
                        <a:off x="1981200" y="1597435"/>
                        <a:ext cx="4000500" cy="400050"/>
                      </a:xfrm>
                      <a:prstGeom prst="rect">
                        <a:avLst/>
                      </a:prstGeom>
                    </p:spPr>
                  </p:pic>
                </p:oleObj>
              </mc:Fallback>
            </mc:AlternateContent>
          </a:graphicData>
        </a:graphic>
      </p:graphicFrame>
      <p:graphicFrame>
        <p:nvGraphicFramePr>
          <p:cNvPr id="19" name="Object 5"/>
          <p:cNvGraphicFramePr>
            <a:graphicFrameLocks noChangeAspect="1"/>
          </p:cNvGraphicFramePr>
          <p:nvPr>
            <p:extLst>
              <p:ext uri="{D42A27DB-BD31-4B8C-83A1-F6EECF244321}">
                <p14:modId xmlns:p14="http://schemas.microsoft.com/office/powerpoint/2010/main" val="1928705015"/>
              </p:ext>
            </p:extLst>
          </p:nvPr>
        </p:nvGraphicFramePr>
        <p:xfrm>
          <a:off x="457200" y="2994555"/>
          <a:ext cx="2019300" cy="400050"/>
        </p:xfrm>
        <a:graphic>
          <a:graphicData uri="http://schemas.openxmlformats.org/presentationml/2006/ole">
            <mc:AlternateContent xmlns:mc="http://schemas.openxmlformats.org/markup-compatibility/2006">
              <mc:Choice xmlns:v="urn:schemas-microsoft-com:vml" Requires="v">
                <p:oleObj spid="_x0000_s4116" name="Equation" r:id="rId7" imgW="1346040" imgH="266400" progId="Equation.DSMT4">
                  <p:embed/>
                </p:oleObj>
              </mc:Choice>
              <mc:Fallback>
                <p:oleObj name="Equation" r:id="rId7" imgW="1346040" imgH="266400" progId="Equation.DSMT4">
                  <p:embed/>
                  <p:pic>
                    <p:nvPicPr>
                      <p:cNvPr id="17" name="Object 2"/>
                      <p:cNvPicPr/>
                      <p:nvPr/>
                    </p:nvPicPr>
                    <p:blipFill>
                      <a:blip r:embed="rId8"/>
                      <a:stretch>
                        <a:fillRect/>
                      </a:stretch>
                    </p:blipFill>
                    <p:spPr>
                      <a:xfrm>
                        <a:off x="457200" y="2994555"/>
                        <a:ext cx="2019300" cy="400050"/>
                      </a:xfrm>
                      <a:prstGeom prst="rect">
                        <a:avLst/>
                      </a:prstGeom>
                    </p:spPr>
                  </p:pic>
                </p:oleObj>
              </mc:Fallback>
            </mc:AlternateContent>
          </a:graphicData>
        </a:graphic>
      </p:graphicFrame>
      <p:sp>
        <p:nvSpPr>
          <p:cNvPr id="4" name="Content Placeholder 6"/>
          <p:cNvSpPr>
            <a:spLocks noGrp="1"/>
          </p:cNvSpPr>
          <p:nvPr>
            <p:ph idx="13"/>
          </p:nvPr>
        </p:nvSpPr>
        <p:spPr>
          <a:xfrm>
            <a:off x="2683931" y="2929467"/>
            <a:ext cx="5799667" cy="496711"/>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larger than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all positive real</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7"/>
          <p:cNvSpPr>
            <a:spLocks noGrp="1"/>
          </p:cNvSpPr>
          <p:nvPr>
            <p:ph idx="14"/>
          </p:nvPr>
        </p:nvSpPr>
        <p:spPr>
          <a:xfrm>
            <a:off x="457200" y="3417711"/>
            <a:ext cx="2057400" cy="4572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numbers, then</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0" name="Object 8"/>
          <p:cNvGraphicFramePr>
            <a:graphicFrameLocks noChangeAspect="1"/>
          </p:cNvGraphicFramePr>
          <p:nvPr>
            <p:extLst>
              <p:ext uri="{D42A27DB-BD31-4B8C-83A1-F6EECF244321}">
                <p14:modId xmlns:p14="http://schemas.microsoft.com/office/powerpoint/2010/main" val="2610059466"/>
              </p:ext>
            </p:extLst>
          </p:nvPr>
        </p:nvGraphicFramePr>
        <p:xfrm>
          <a:off x="2514600" y="3473274"/>
          <a:ext cx="1866900" cy="400050"/>
        </p:xfrm>
        <a:graphic>
          <a:graphicData uri="http://schemas.openxmlformats.org/presentationml/2006/ole">
            <mc:AlternateContent xmlns:mc="http://schemas.openxmlformats.org/markup-compatibility/2006">
              <mc:Choice xmlns:v="urn:schemas-microsoft-com:vml" Requires="v">
                <p:oleObj spid="_x0000_s4117" name="Equation" r:id="rId9" imgW="1244520" imgH="266400" progId="Equation.DSMT4">
                  <p:embed/>
                </p:oleObj>
              </mc:Choice>
              <mc:Fallback>
                <p:oleObj name="Equation" r:id="rId9" imgW="1244520" imgH="266400" progId="Equation.DSMT4">
                  <p:embed/>
                  <p:pic>
                    <p:nvPicPr>
                      <p:cNvPr id="19" name="Object 2"/>
                      <p:cNvPicPr/>
                      <p:nvPr/>
                    </p:nvPicPr>
                    <p:blipFill>
                      <a:blip r:embed="rId10"/>
                      <a:stretch>
                        <a:fillRect/>
                      </a:stretch>
                    </p:blipFill>
                    <p:spPr>
                      <a:xfrm>
                        <a:off x="2514600" y="3473274"/>
                        <a:ext cx="1866900" cy="400050"/>
                      </a:xfrm>
                      <a:prstGeom prst="rect">
                        <a:avLst/>
                      </a:prstGeom>
                    </p:spPr>
                  </p:pic>
                </p:oleObj>
              </mc:Fallback>
            </mc:AlternateContent>
          </a:graphicData>
        </a:graphic>
      </p:graphicFrame>
      <p:sp>
        <p:nvSpPr>
          <p:cNvPr id="6" name="Content Placeholder 9"/>
          <p:cNvSpPr>
            <a:spLocks noGrp="1"/>
          </p:cNvSpPr>
          <p:nvPr>
            <p:ph idx="15"/>
          </p:nvPr>
        </p:nvSpPr>
        <p:spPr>
          <a:xfrm>
            <a:off x="457200" y="4061178"/>
            <a:ext cx="1764000" cy="4320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Note that  if</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1" name="Object 10"/>
          <p:cNvGraphicFramePr>
            <a:graphicFrameLocks noChangeAspect="1"/>
          </p:cNvGraphicFramePr>
          <p:nvPr>
            <p:extLst>
              <p:ext uri="{D42A27DB-BD31-4B8C-83A1-F6EECF244321}">
                <p14:modId xmlns:p14="http://schemas.microsoft.com/office/powerpoint/2010/main" val="418153128"/>
              </p:ext>
            </p:extLst>
          </p:nvPr>
        </p:nvGraphicFramePr>
        <p:xfrm>
          <a:off x="2185458" y="4114800"/>
          <a:ext cx="1847850" cy="361950"/>
        </p:xfrm>
        <a:graphic>
          <a:graphicData uri="http://schemas.openxmlformats.org/presentationml/2006/ole">
            <mc:AlternateContent xmlns:mc="http://schemas.openxmlformats.org/markup-compatibility/2006">
              <mc:Choice xmlns:v="urn:schemas-microsoft-com:vml" Requires="v">
                <p:oleObj spid="_x0000_s4118" name="Equation" r:id="rId11" imgW="1231560" imgH="241200" progId="Equation.DSMT4">
                  <p:embed/>
                </p:oleObj>
              </mc:Choice>
              <mc:Fallback>
                <p:oleObj name="Equation" r:id="rId11" imgW="1231560" imgH="241200" progId="Equation.DSMT4">
                  <p:embed/>
                  <p:pic>
                    <p:nvPicPr>
                      <p:cNvPr id="20" name="Object 2"/>
                      <p:cNvPicPr/>
                      <p:nvPr/>
                    </p:nvPicPr>
                    <p:blipFill>
                      <a:blip r:embed="rId12"/>
                      <a:stretch>
                        <a:fillRect/>
                      </a:stretch>
                    </p:blipFill>
                    <p:spPr>
                      <a:xfrm>
                        <a:off x="2185458" y="4114800"/>
                        <a:ext cx="1847850" cy="361950"/>
                      </a:xfrm>
                      <a:prstGeom prst="rect">
                        <a:avLst/>
                      </a:prstGeom>
                    </p:spPr>
                  </p:pic>
                </p:oleObj>
              </mc:Fallback>
            </mc:AlternateContent>
          </a:graphicData>
        </a:graphic>
      </p:graphicFrame>
      <p:sp>
        <p:nvSpPr>
          <p:cNvPr id="7" name="Content Placeholder 11"/>
          <p:cNvSpPr>
            <a:spLocks noGrp="1"/>
          </p:cNvSpPr>
          <p:nvPr>
            <p:ph idx="16"/>
          </p:nvPr>
        </p:nvSpPr>
        <p:spPr>
          <a:xfrm>
            <a:off x="4114800" y="4061178"/>
            <a:ext cx="2052000" cy="4320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&gt; k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if</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6" name="Object 12"/>
          <p:cNvGraphicFramePr>
            <a:graphicFrameLocks noChangeAspect="1"/>
          </p:cNvGraphicFramePr>
          <p:nvPr>
            <p:extLst>
              <p:ext uri="{D42A27DB-BD31-4B8C-83A1-F6EECF244321}">
                <p14:modId xmlns:p14="http://schemas.microsoft.com/office/powerpoint/2010/main" val="1453323969"/>
              </p:ext>
            </p:extLst>
          </p:nvPr>
        </p:nvGraphicFramePr>
        <p:xfrm>
          <a:off x="6172200" y="4115153"/>
          <a:ext cx="1676400" cy="361950"/>
        </p:xfrm>
        <a:graphic>
          <a:graphicData uri="http://schemas.openxmlformats.org/presentationml/2006/ole">
            <mc:AlternateContent xmlns:mc="http://schemas.openxmlformats.org/markup-compatibility/2006">
              <mc:Choice xmlns:v="urn:schemas-microsoft-com:vml" Requires="v">
                <p:oleObj spid="_x0000_s4119" name="Equation" r:id="rId13" imgW="1117440" imgH="241200" progId="Equation.DSMT4">
                  <p:embed/>
                </p:oleObj>
              </mc:Choice>
              <mc:Fallback>
                <p:oleObj name="Equation" r:id="rId13" imgW="1117440" imgH="241200" progId="Equation.DSMT4">
                  <p:embed/>
                  <p:pic>
                    <p:nvPicPr>
                      <p:cNvPr id="21" name="Object 2"/>
                      <p:cNvPicPr/>
                      <p:nvPr/>
                    </p:nvPicPr>
                    <p:blipFill>
                      <a:blip r:embed="rId14"/>
                      <a:stretch>
                        <a:fillRect/>
                      </a:stretch>
                    </p:blipFill>
                    <p:spPr>
                      <a:xfrm>
                        <a:off x="6172200" y="4115153"/>
                        <a:ext cx="1676400" cy="361950"/>
                      </a:xfrm>
                      <a:prstGeom prst="rect">
                        <a:avLst/>
                      </a:prstGeom>
                    </p:spPr>
                  </p:pic>
                </p:oleObj>
              </mc:Fallback>
            </mc:AlternateContent>
          </a:graphicData>
        </a:graphic>
      </p:graphicFrame>
      <p:sp>
        <p:nvSpPr>
          <p:cNvPr id="8" name="Content Placeholder 13"/>
          <p:cNvSpPr>
            <a:spLocks noGrp="1"/>
          </p:cNvSpPr>
          <p:nvPr>
            <p:ph idx="17"/>
          </p:nvPr>
        </p:nvSpPr>
        <p:spPr>
          <a:xfrm>
            <a:off x="457200" y="4546599"/>
            <a:ext cx="1872000" cy="4320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all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7" name="Object 14"/>
          <p:cNvGraphicFramePr>
            <a:graphicFrameLocks noChangeAspect="1"/>
          </p:cNvGraphicFramePr>
          <p:nvPr>
            <p:extLst>
              <p:ext uri="{D42A27DB-BD31-4B8C-83A1-F6EECF244321}">
                <p14:modId xmlns:p14="http://schemas.microsoft.com/office/powerpoint/2010/main" val="2104474552"/>
              </p:ext>
            </p:extLst>
          </p:nvPr>
        </p:nvGraphicFramePr>
        <p:xfrm>
          <a:off x="2185458" y="4610805"/>
          <a:ext cx="1847850" cy="361950"/>
        </p:xfrm>
        <a:graphic>
          <a:graphicData uri="http://schemas.openxmlformats.org/presentationml/2006/ole">
            <mc:AlternateContent xmlns:mc="http://schemas.openxmlformats.org/markup-compatibility/2006">
              <mc:Choice xmlns:v="urn:schemas-microsoft-com:vml" Requires="v">
                <p:oleObj spid="_x0000_s4120" name="Equation" r:id="rId15" imgW="1231560" imgH="241200" progId="Equation.DSMT4">
                  <p:embed/>
                </p:oleObj>
              </mc:Choice>
              <mc:Fallback>
                <p:oleObj name="Equation" r:id="rId15" imgW="1231560" imgH="241200" progId="Equation.DSMT4">
                  <p:embed/>
                  <p:pic>
                    <p:nvPicPr>
                      <p:cNvPr id="21" name="Object 2"/>
                      <p:cNvPicPr/>
                      <p:nvPr/>
                    </p:nvPicPr>
                    <p:blipFill>
                      <a:blip r:embed="rId16"/>
                      <a:stretch>
                        <a:fillRect/>
                      </a:stretch>
                    </p:blipFill>
                    <p:spPr>
                      <a:xfrm>
                        <a:off x="2185458" y="4610805"/>
                        <a:ext cx="1847850" cy="361950"/>
                      </a:xfrm>
                      <a:prstGeom prst="rect">
                        <a:avLst/>
                      </a:prstGeom>
                    </p:spPr>
                  </p:pic>
                </p:oleObj>
              </mc:Fallback>
            </mc:AlternateContent>
          </a:graphicData>
        </a:graphic>
      </p:graphicFrame>
      <p:sp>
        <p:nvSpPr>
          <p:cNvPr id="10" name="Content Placeholder 15"/>
          <p:cNvSpPr>
            <a:spLocks noGrp="1"/>
          </p:cNvSpPr>
          <p:nvPr>
            <p:ph idx="20"/>
          </p:nvPr>
        </p:nvSpPr>
        <p:spPr>
          <a:xfrm>
            <a:off x="4114800" y="4546599"/>
            <a:ext cx="2052000" cy="4320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&gt; k.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Hence,</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8" name="Object 16"/>
          <p:cNvGraphicFramePr>
            <a:graphicFrameLocks noChangeAspect="1"/>
          </p:cNvGraphicFramePr>
          <p:nvPr>
            <p:extLst>
              <p:ext uri="{D42A27DB-BD31-4B8C-83A1-F6EECF244321}">
                <p14:modId xmlns:p14="http://schemas.microsoft.com/office/powerpoint/2010/main" val="1412208859"/>
              </p:ext>
            </p:extLst>
          </p:nvPr>
        </p:nvGraphicFramePr>
        <p:xfrm>
          <a:off x="6172200" y="4610805"/>
          <a:ext cx="1733550" cy="400050"/>
        </p:xfrm>
        <a:graphic>
          <a:graphicData uri="http://schemas.openxmlformats.org/presentationml/2006/ole">
            <mc:AlternateContent xmlns:mc="http://schemas.openxmlformats.org/markup-compatibility/2006">
              <mc:Choice xmlns:v="urn:schemas-microsoft-com:vml" Requires="v">
                <p:oleObj spid="_x0000_s4121" name="Equation" r:id="rId17" imgW="1155600" imgH="266400" progId="Equation.DSMT4">
                  <p:embed/>
                </p:oleObj>
              </mc:Choice>
              <mc:Fallback>
                <p:oleObj name="Equation" r:id="rId17" imgW="1155600" imgH="266400" progId="Equation.DSMT4">
                  <p:embed/>
                  <p:pic>
                    <p:nvPicPr>
                      <p:cNvPr id="18" name="Object 2"/>
                      <p:cNvPicPr/>
                      <p:nvPr/>
                    </p:nvPicPr>
                    <p:blipFill>
                      <a:blip r:embed="rId18"/>
                      <a:stretch>
                        <a:fillRect/>
                      </a:stretch>
                    </p:blipFill>
                    <p:spPr>
                      <a:xfrm>
                        <a:off x="6172200" y="4610805"/>
                        <a:ext cx="1733550" cy="400050"/>
                      </a:xfrm>
                      <a:prstGeom prst="rect">
                        <a:avLst/>
                      </a:prstGeom>
                    </p:spPr>
                  </p:pic>
                </p:oleObj>
              </mc:Fallback>
            </mc:AlternateContent>
          </a:graphicData>
        </a:graphic>
      </p:graphicFrame>
      <p:sp>
        <p:nvSpPr>
          <p:cNvPr id="11" name="Content Placeholder 17"/>
          <p:cNvSpPr>
            <a:spLocks noGrp="1"/>
          </p:cNvSpPr>
          <p:nvPr>
            <p:ph idx="21"/>
          </p:nvPr>
        </p:nvSpPr>
        <p:spPr>
          <a:xfrm>
            <a:off x="457200" y="5181600"/>
            <a:ext cx="8280000" cy="12192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many applications, the goal is to select the function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O(g(x))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 small as possible (up to multiplication by a constant, of course).</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537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the Definition of 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p>
        </p:txBody>
      </p:sp>
      <p:sp>
        <p:nvSpPr>
          <p:cNvPr id="3" name="Content Placeholder 2"/>
          <p:cNvSpPr>
            <a:spLocks noGrp="1"/>
          </p:cNvSpPr>
          <p:nvPr>
            <p:ph idx="1"/>
          </p:nvPr>
        </p:nvSpPr>
        <p:spPr>
          <a:xfrm>
            <a:off x="457200" y="1295400"/>
            <a:ext cx="8388000" cy="5257800"/>
          </a:xfrm>
        </p:spPr>
        <p:txBody>
          <a:bodyPr/>
          <a:lstStyle/>
          <a:p>
            <a:pPr marL="457200" indent="-457200">
              <a:spcBef>
                <a:spcPts val="8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Show that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7</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3</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457200" indent="-457200">
              <a:spcBef>
                <a:spcPts val="8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7</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7</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&lt;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3</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Take </a:t>
            </a:r>
            <a:r>
              <a:rPr lang="en-US" sz="28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C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and </a:t>
            </a:r>
            <a:r>
              <a:rPr lang="en-US" sz="28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k</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 7 as witnesses to establish that 7</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3</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457200" indent="-457200">
              <a:spcBef>
                <a:spcPts val="8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Counterexample</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Show that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endParaRPr>
          </a:p>
          <a:p>
            <a:pPr marL="457200" indent="-457200">
              <a:spcBef>
                <a:spcPts val="8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Suppose there are constants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which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whenever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 (by dividing both sides of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by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must hold for all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 contradiction!</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891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p>
        </p:txBody>
      </p:sp>
      <p:sp>
        <p:nvSpPr>
          <p:cNvPr id="3" name="Content Placeholder 2"/>
          <p:cNvSpPr>
            <a:spLocks noGrp="1"/>
          </p:cNvSpPr>
          <p:nvPr>
            <p:ph idx="1"/>
          </p:nvPr>
        </p:nvSpPr>
        <p:spPr>
          <a:xfrm>
            <a:off x="457200" y="1705560"/>
            <a:ext cx="8229600" cy="1981200"/>
          </a:xfrm>
        </p:spPr>
        <p:txBody>
          <a:bodyPr/>
          <a:lstStyle/>
          <a:p>
            <a:pPr>
              <a:spcBef>
                <a:spcPts val="300"/>
              </a:spcBef>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 Notation</a:t>
            </a:r>
          </a:p>
          <a:p>
            <a:pPr>
              <a:spcBef>
                <a:spcPts val="300"/>
              </a:spcBef>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 Estimates for Important Functions</a:t>
            </a:r>
          </a:p>
          <a:p>
            <a:pPr>
              <a:spcBef>
                <a:spcPts val="300"/>
              </a:spcBef>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Big-Omega and Big-Theta Notation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3" descr="A portrait of Edmund Landau."/>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958596" y="3973512"/>
            <a:ext cx="902208" cy="103632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5105400"/>
            <a:ext cx="19050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Edmund Landau</a:t>
            </a: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1877-1938</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13" name="Picture 5" descr="A portrait of Paul Gustav Heinrich Bachman."/>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6254496" y="3973512"/>
            <a:ext cx="902208" cy="104241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4953000" y="5105400"/>
            <a:ext cx="35052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Paul Gustav Heinrich Bachmann</a:t>
            </a: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1837-1920</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14" name="Picture 7" descr="A portrait of Donald E. Knuth."/>
          <p:cNvPicPr>
            <a:picLocks noGrp="1" noChangeAspect="1" noChangeArrowheads="1"/>
          </p:cNvPicPr>
          <p:nvPr>
            <p:ph idx="17"/>
          </p:nvPr>
        </p:nvPicPr>
        <p:blipFill>
          <a:blip r:embed="rId4">
            <a:extLst>
              <a:ext uri="{28A0092B-C50C-407E-A947-70E740481C1C}">
                <a14:useLocalDpi xmlns:a14="http://schemas.microsoft.com/office/drawing/2010/main" val="0"/>
              </a:ext>
            </a:extLst>
          </a:blip>
          <a:stretch>
            <a:fillRect/>
          </a:stretch>
        </p:blipFill>
        <p:spPr bwMode="auto">
          <a:xfrm>
            <a:off x="7514844" y="95955"/>
            <a:ext cx="896112" cy="103632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8"/>
          <p:cNvSpPr>
            <a:spLocks noGrp="1"/>
          </p:cNvSpPr>
          <p:nvPr>
            <p:ph idx="20"/>
          </p:nvPr>
        </p:nvSpPr>
        <p:spPr>
          <a:xfrm>
            <a:off x="7010400" y="1204755"/>
            <a:ext cx="19050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Donald E. Knuth</a:t>
            </a: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Born 1938</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84757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Estimates for Polynomials</a:t>
            </a:r>
          </a:p>
        </p:txBody>
      </p:sp>
      <p:sp>
        <p:nvSpPr>
          <p:cNvPr id="3" name="Content Placeholder 2"/>
          <p:cNvSpPr>
            <a:spLocks noGrp="1"/>
          </p:cNvSpPr>
          <p:nvPr>
            <p:ph idx="1"/>
          </p:nvPr>
        </p:nvSpPr>
        <p:spPr>
          <a:xfrm>
            <a:off x="457200" y="1295400"/>
            <a:ext cx="3048000" cy="432000"/>
          </a:xfrm>
        </p:spPr>
        <p:txBody>
          <a:bodyPr/>
          <a:lstStyle/>
          <a:p>
            <a:pPr marL="342900" indent="-342900">
              <a:buFont typeface="Wingdings" panose="05000000000000000000" pitchFamily="2" charset="2"/>
              <a:buChar char="n"/>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Let</a:t>
            </a:r>
          </a:p>
        </p:txBody>
      </p:sp>
      <p:graphicFrame>
        <p:nvGraphicFramePr>
          <p:cNvPr id="18" name="Object 3"/>
          <p:cNvGraphicFramePr>
            <a:graphicFrameLocks noChangeAspect="1"/>
          </p:cNvGraphicFramePr>
          <p:nvPr>
            <p:extLst>
              <p:ext uri="{D42A27DB-BD31-4B8C-83A1-F6EECF244321}">
                <p14:modId xmlns:p14="http://schemas.microsoft.com/office/powerpoint/2010/main" val="3862943450"/>
              </p:ext>
            </p:extLst>
          </p:nvPr>
        </p:nvGraphicFramePr>
        <p:xfrm>
          <a:off x="2774950" y="1319215"/>
          <a:ext cx="3777876" cy="410040"/>
        </p:xfrm>
        <a:graphic>
          <a:graphicData uri="http://schemas.openxmlformats.org/presentationml/2006/ole">
            <mc:AlternateContent xmlns:mc="http://schemas.openxmlformats.org/markup-compatibility/2006">
              <mc:Choice xmlns:v="urn:schemas-microsoft-com:vml" Requires="v">
                <p:oleObj spid="_x0000_s5130" name="Equation" r:id="rId3" imgW="2222280" imgH="241200" progId="Equation.DSMT4">
                  <p:embed/>
                </p:oleObj>
              </mc:Choice>
              <mc:Fallback>
                <p:oleObj name="Equation" r:id="rId3" imgW="2222280" imgH="241200" progId="Equation.DSMT4">
                  <p:embed/>
                  <p:pic>
                    <p:nvPicPr>
                      <p:cNvPr id="28" name="Object 16"/>
                      <p:cNvPicPr/>
                      <p:nvPr/>
                    </p:nvPicPr>
                    <p:blipFill>
                      <a:blip r:embed="rId4"/>
                      <a:stretch>
                        <a:fillRect/>
                      </a:stretch>
                    </p:blipFill>
                    <p:spPr>
                      <a:xfrm>
                        <a:off x="2774950" y="1319215"/>
                        <a:ext cx="3777876" cy="410040"/>
                      </a:xfrm>
                      <a:prstGeom prst="rect">
                        <a:avLst/>
                      </a:prstGeom>
                    </p:spPr>
                  </p:pic>
                </p:oleObj>
              </mc:Fallback>
            </mc:AlternateContent>
          </a:graphicData>
        </a:graphic>
      </p:graphicFrame>
      <p:graphicFrame>
        <p:nvGraphicFramePr>
          <p:cNvPr id="19" name="Object 4"/>
          <p:cNvGraphicFramePr>
            <a:graphicFrameLocks noChangeAspect="1"/>
          </p:cNvGraphicFramePr>
          <p:nvPr>
            <p:extLst>
              <p:ext uri="{D42A27DB-BD31-4B8C-83A1-F6EECF244321}">
                <p14:modId xmlns:p14="http://schemas.microsoft.com/office/powerpoint/2010/main" val="216238730"/>
              </p:ext>
            </p:extLst>
          </p:nvPr>
        </p:nvGraphicFramePr>
        <p:xfrm>
          <a:off x="6619144" y="1372731"/>
          <a:ext cx="2030413" cy="388937"/>
        </p:xfrm>
        <a:graphic>
          <a:graphicData uri="http://schemas.openxmlformats.org/presentationml/2006/ole">
            <mc:AlternateContent xmlns:mc="http://schemas.openxmlformats.org/markup-compatibility/2006">
              <mc:Choice xmlns:v="urn:schemas-microsoft-com:vml" Requires="v">
                <p:oleObj spid="_x0000_s5131" name="Equation" r:id="rId5" imgW="1193760" imgH="228600" progId="Equation.DSMT4">
                  <p:embed/>
                </p:oleObj>
              </mc:Choice>
              <mc:Fallback>
                <p:oleObj name="Equation" r:id="rId5" imgW="1193760" imgH="228600" progId="Equation.DSMT4">
                  <p:embed/>
                  <p:pic>
                    <p:nvPicPr>
                      <p:cNvPr id="18" name="Object 16"/>
                      <p:cNvPicPr/>
                      <p:nvPr/>
                    </p:nvPicPr>
                    <p:blipFill>
                      <a:blip r:embed="rId6"/>
                      <a:stretch>
                        <a:fillRect/>
                      </a:stretch>
                    </p:blipFill>
                    <p:spPr>
                      <a:xfrm>
                        <a:off x="6619144" y="1372731"/>
                        <a:ext cx="2030413" cy="388937"/>
                      </a:xfrm>
                      <a:prstGeom prst="rect">
                        <a:avLst/>
                      </a:prstGeom>
                    </p:spPr>
                  </p:pic>
                </p:oleObj>
              </mc:Fallback>
            </mc:AlternateContent>
          </a:graphicData>
        </a:graphic>
      </p:graphicFrame>
      <p:sp>
        <p:nvSpPr>
          <p:cNvPr id="4" name="Content Placeholder 5"/>
          <p:cNvSpPr>
            <a:spLocks noGrp="1"/>
          </p:cNvSpPr>
          <p:nvPr>
            <p:ph idx="13"/>
          </p:nvPr>
        </p:nvSpPr>
        <p:spPr>
          <a:xfrm>
            <a:off x="835200" y="1653719"/>
            <a:ext cx="6553200" cy="432000"/>
          </a:xfrm>
        </p:spPr>
        <p:txBody>
          <a:bodyPr/>
          <a:lstStyle/>
          <a:p>
            <a:pPr lvl="0"/>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are real numbers with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≠0</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f</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x</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is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O</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r>
              <a:rPr lang="en-US" sz="2400" b="1" i="1" dirty="0" err="1">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i="1" baseline="30000" dirty="0" err="1">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7" name="Content Placeholder 6"/>
          <p:cNvSpPr>
            <a:spLocks noGrp="1"/>
          </p:cNvSpPr>
          <p:nvPr>
            <p:ph idx="14"/>
          </p:nvPr>
        </p:nvSpPr>
        <p:spPr>
          <a:xfrm>
            <a:off x="457200" y="2657275"/>
            <a:ext cx="1905000" cy="432000"/>
          </a:xfrm>
        </p:spPr>
        <p:txBody>
          <a:bodyPr/>
          <a:lstStyle/>
          <a:p>
            <a:pPr marL="342900" indent="-342900">
              <a:buFont typeface="Wingdings" panose="05000000000000000000" pitchFamily="2" charset="2"/>
              <a:buChar char="n"/>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Proof:</a:t>
            </a:r>
            <a:endParaRPr lang="en-I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0" name="Object 7"/>
          <p:cNvGraphicFramePr>
            <a:graphicFrameLocks noChangeAspect="1"/>
          </p:cNvGraphicFramePr>
          <p:nvPr>
            <p:extLst>
              <p:ext uri="{D42A27DB-BD31-4B8C-83A1-F6EECF244321}">
                <p14:modId xmlns:p14="http://schemas.microsoft.com/office/powerpoint/2010/main" val="2215845858"/>
              </p:ext>
            </p:extLst>
          </p:nvPr>
        </p:nvGraphicFramePr>
        <p:xfrm>
          <a:off x="2293938" y="2714625"/>
          <a:ext cx="5784850" cy="1787525"/>
        </p:xfrm>
        <a:graphic>
          <a:graphicData uri="http://schemas.openxmlformats.org/presentationml/2006/ole">
            <mc:AlternateContent xmlns:mc="http://schemas.openxmlformats.org/markup-compatibility/2006">
              <mc:Choice xmlns:v="urn:schemas-microsoft-com:vml" Requires="v">
                <p:oleObj spid="_x0000_s5132" name="Equation" r:id="rId7" imgW="3403440" imgH="1054080" progId="Equation.DSMT4">
                  <p:embed/>
                </p:oleObj>
              </mc:Choice>
              <mc:Fallback>
                <p:oleObj name="Equation" r:id="rId7" imgW="3403440" imgH="1054080" progId="Equation.DSMT4">
                  <p:embed/>
                  <p:pic>
                    <p:nvPicPr>
                      <p:cNvPr id="18" name="Object 16"/>
                      <p:cNvPicPr/>
                      <p:nvPr/>
                    </p:nvPicPr>
                    <p:blipFill>
                      <a:blip r:embed="rId8"/>
                      <a:stretch>
                        <a:fillRect/>
                      </a:stretch>
                    </p:blipFill>
                    <p:spPr>
                      <a:xfrm>
                        <a:off x="2293938" y="2714625"/>
                        <a:ext cx="5784850" cy="1787525"/>
                      </a:xfrm>
                      <a:prstGeom prst="rect">
                        <a:avLst/>
                      </a:prstGeom>
                    </p:spPr>
                  </p:pic>
                </p:oleObj>
              </mc:Fallback>
            </mc:AlternateContent>
          </a:graphicData>
        </a:graphic>
      </p:graphicFrame>
      <p:sp>
        <p:nvSpPr>
          <p:cNvPr id="6" name="Content Placeholder 8"/>
          <p:cNvSpPr>
            <a:spLocks noGrp="1"/>
          </p:cNvSpPr>
          <p:nvPr>
            <p:ph idx="15"/>
          </p:nvPr>
        </p:nvSpPr>
        <p:spPr>
          <a:xfrm>
            <a:off x="457200" y="4825800"/>
            <a:ext cx="914400" cy="4320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Take</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1" name="Object 9"/>
          <p:cNvGraphicFramePr>
            <a:graphicFrameLocks noChangeAspect="1"/>
          </p:cNvGraphicFramePr>
          <p:nvPr>
            <p:extLst>
              <p:ext uri="{D42A27DB-BD31-4B8C-83A1-F6EECF244321}">
                <p14:modId xmlns:p14="http://schemas.microsoft.com/office/powerpoint/2010/main" val="2744556385"/>
              </p:ext>
            </p:extLst>
          </p:nvPr>
        </p:nvGraphicFramePr>
        <p:xfrm>
          <a:off x="1371600" y="4870450"/>
          <a:ext cx="2806700" cy="387350"/>
        </p:xfrm>
        <a:graphic>
          <a:graphicData uri="http://schemas.openxmlformats.org/presentationml/2006/ole">
            <mc:AlternateContent xmlns:mc="http://schemas.openxmlformats.org/markup-compatibility/2006">
              <mc:Choice xmlns:v="urn:schemas-microsoft-com:vml" Requires="v">
                <p:oleObj spid="_x0000_s5133" name="Equation" r:id="rId9" imgW="1650960" imgH="228600" progId="Equation.DSMT4">
                  <p:embed/>
                </p:oleObj>
              </mc:Choice>
              <mc:Fallback>
                <p:oleObj name="Equation" r:id="rId9" imgW="1650960" imgH="228600" progId="Equation.DSMT4">
                  <p:embed/>
                  <p:pic>
                    <p:nvPicPr>
                      <p:cNvPr id="18" name="Object 16"/>
                      <p:cNvPicPr/>
                      <p:nvPr/>
                    </p:nvPicPr>
                    <p:blipFill>
                      <a:blip r:embed="rId10"/>
                      <a:stretch>
                        <a:fillRect/>
                      </a:stretch>
                    </p:blipFill>
                    <p:spPr>
                      <a:xfrm>
                        <a:off x="1371600" y="4870450"/>
                        <a:ext cx="2806700" cy="387350"/>
                      </a:xfrm>
                      <a:prstGeom prst="rect">
                        <a:avLst/>
                      </a:prstGeom>
                    </p:spPr>
                  </p:pic>
                </p:oleObj>
              </mc:Fallback>
            </mc:AlternateContent>
          </a:graphicData>
        </a:graphic>
      </p:graphicFrame>
      <p:sp>
        <p:nvSpPr>
          <p:cNvPr id="7" name="Content Placeholder 10"/>
          <p:cNvSpPr>
            <a:spLocks noGrp="1"/>
          </p:cNvSpPr>
          <p:nvPr>
            <p:ph idx="16"/>
          </p:nvPr>
        </p:nvSpPr>
        <p:spPr>
          <a:xfrm>
            <a:off x="4343400" y="4825800"/>
            <a:ext cx="4393800" cy="4320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Then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is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O</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Content Placeholder 11"/>
          <p:cNvSpPr>
            <a:spLocks noGrp="1"/>
          </p:cNvSpPr>
          <p:nvPr>
            <p:ph idx="17"/>
          </p:nvPr>
        </p:nvSpPr>
        <p:spPr>
          <a:xfrm>
            <a:off x="432000" y="5302450"/>
            <a:ext cx="8280000" cy="5334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leading term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a polynomial dominates its growth.</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8424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IN" sz="3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Estimates for </a:t>
            </a:r>
            <a:r>
              <a:rPr lang="en-US" altLang="zh-C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IN"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ome</a:t>
            </a: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Important Functions</a:t>
            </a:r>
            <a:endParaRPr lang="en-IN" sz="1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spcBef>
                <a:spcPts val="300"/>
              </a:spcBef>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Use big-</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 to estimate the sum of the first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positive integers.</a:t>
            </a:r>
          </a:p>
          <a:p>
            <a:pPr>
              <a:spcBef>
                <a:spcPts val="300"/>
              </a:spcBef>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8" name="Object 3"/>
          <p:cNvGraphicFramePr>
            <a:graphicFrameLocks noChangeAspect="1"/>
          </p:cNvGraphicFramePr>
          <p:nvPr>
            <p:extLst>
              <p:ext uri="{D42A27DB-BD31-4B8C-83A1-F6EECF244321}">
                <p14:modId xmlns:p14="http://schemas.microsoft.com/office/powerpoint/2010/main" val="4100539444"/>
              </p:ext>
            </p:extLst>
          </p:nvPr>
        </p:nvGraphicFramePr>
        <p:xfrm>
          <a:off x="2012244" y="2336800"/>
          <a:ext cx="3962400" cy="406400"/>
        </p:xfrm>
        <a:graphic>
          <a:graphicData uri="http://schemas.openxmlformats.org/presentationml/2006/ole">
            <mc:AlternateContent xmlns:mc="http://schemas.openxmlformats.org/markup-compatibility/2006">
              <mc:Choice xmlns:v="urn:schemas-microsoft-com:vml" Requires="v">
                <p:oleObj spid="_x0000_s6156" name="Equation" r:id="rId3" imgW="1981080" imgH="203040" progId="Equation.DSMT4">
                  <p:embed/>
                </p:oleObj>
              </mc:Choice>
              <mc:Fallback>
                <p:oleObj name="Equation" r:id="rId3" imgW="1981080" imgH="203040" progId="Equation.DSMT4">
                  <p:embed/>
                  <p:pic>
                    <p:nvPicPr>
                      <p:cNvPr id="18" name="Object 3"/>
                      <p:cNvPicPr/>
                      <p:nvPr/>
                    </p:nvPicPr>
                    <p:blipFill>
                      <a:blip r:embed="rId4"/>
                      <a:stretch>
                        <a:fillRect/>
                      </a:stretch>
                    </p:blipFill>
                    <p:spPr>
                      <a:xfrm>
                        <a:off x="2012244" y="2336800"/>
                        <a:ext cx="3962400" cy="406400"/>
                      </a:xfrm>
                      <a:prstGeom prst="rect">
                        <a:avLst/>
                      </a:prstGeom>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3959807712"/>
              </p:ext>
            </p:extLst>
          </p:nvPr>
        </p:nvGraphicFramePr>
        <p:xfrm>
          <a:off x="1092200" y="2819400"/>
          <a:ext cx="5537200" cy="558800"/>
        </p:xfrm>
        <a:graphic>
          <a:graphicData uri="http://schemas.openxmlformats.org/presentationml/2006/ole">
            <mc:AlternateContent xmlns:mc="http://schemas.openxmlformats.org/markup-compatibility/2006">
              <mc:Choice xmlns:v="urn:schemas-microsoft-com:vml" Requires="v">
                <p:oleObj spid="_x0000_s6157" name="Equation" r:id="rId5" imgW="2768400" imgH="279360" progId="Equation.DSMT4">
                  <p:embed/>
                </p:oleObj>
              </mc:Choice>
              <mc:Fallback>
                <p:oleObj name="Equation" r:id="rId5" imgW="2768400" imgH="279360" progId="Equation.DSMT4">
                  <p:embed/>
                  <p:pic>
                    <p:nvPicPr>
                      <p:cNvPr id="8" name="Object 3"/>
                      <p:cNvPicPr/>
                      <p:nvPr/>
                    </p:nvPicPr>
                    <p:blipFill>
                      <a:blip r:embed="rId6"/>
                      <a:stretch>
                        <a:fillRect/>
                      </a:stretch>
                    </p:blipFill>
                    <p:spPr>
                      <a:xfrm>
                        <a:off x="1092200" y="2819400"/>
                        <a:ext cx="5537200" cy="558800"/>
                      </a:xfrm>
                      <a:prstGeom prst="rect">
                        <a:avLst/>
                      </a:prstGeom>
                    </p:spPr>
                  </p:pic>
                </p:oleObj>
              </mc:Fallback>
            </mc:AlternateContent>
          </a:graphicData>
        </a:graphic>
      </p:graphicFrame>
      <p:sp>
        <p:nvSpPr>
          <p:cNvPr id="4" name="Content Placeholder 5"/>
          <p:cNvSpPr>
            <a:spLocks noGrp="1"/>
          </p:cNvSpPr>
          <p:nvPr>
            <p:ph idx="13"/>
          </p:nvPr>
        </p:nvSpPr>
        <p:spPr>
          <a:xfrm>
            <a:off x="457200" y="3505200"/>
            <a:ext cx="8229600" cy="1476000"/>
          </a:xfrm>
        </p:spPr>
        <p:txBody>
          <a:bodyPr/>
          <a:lstStyle/>
          <a:p>
            <a:pPr>
              <a:spcBef>
                <a:spcPts val="300"/>
              </a:spcBef>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Use big-</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 to estimate the factorial function </a:t>
            </a:r>
          </a:p>
          <a:p>
            <a:pPr>
              <a:spcBef>
                <a:spcPts val="300"/>
              </a:spcBef>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graphicFrame>
        <p:nvGraphicFramePr>
          <p:cNvPr id="10" name="Object 6"/>
          <p:cNvGraphicFramePr>
            <a:graphicFrameLocks noChangeAspect="1"/>
          </p:cNvGraphicFramePr>
          <p:nvPr>
            <p:extLst>
              <p:ext uri="{D42A27DB-BD31-4B8C-83A1-F6EECF244321}">
                <p14:modId xmlns:p14="http://schemas.microsoft.com/office/powerpoint/2010/main" val="1768075960"/>
              </p:ext>
            </p:extLst>
          </p:nvPr>
        </p:nvGraphicFramePr>
        <p:xfrm>
          <a:off x="3352800" y="4001900"/>
          <a:ext cx="3200400" cy="482600"/>
        </p:xfrm>
        <a:graphic>
          <a:graphicData uri="http://schemas.openxmlformats.org/presentationml/2006/ole">
            <mc:AlternateContent xmlns:mc="http://schemas.openxmlformats.org/markup-compatibility/2006">
              <mc:Choice xmlns:v="urn:schemas-microsoft-com:vml" Requires="v">
                <p:oleObj spid="_x0000_s6158" name="Equation" r:id="rId7" imgW="1600200" imgH="241200" progId="Equation.DSMT4">
                  <p:embed/>
                </p:oleObj>
              </mc:Choice>
              <mc:Fallback>
                <p:oleObj name="Equation" r:id="rId7" imgW="1600200" imgH="241200" progId="Equation.DSMT4">
                  <p:embed/>
                  <p:pic>
                    <p:nvPicPr>
                      <p:cNvPr id="8" name="Object 3"/>
                      <p:cNvPicPr/>
                      <p:nvPr/>
                    </p:nvPicPr>
                    <p:blipFill>
                      <a:blip r:embed="rId8"/>
                      <a:stretch>
                        <a:fillRect/>
                      </a:stretch>
                    </p:blipFill>
                    <p:spPr>
                      <a:xfrm>
                        <a:off x="3352800" y="4001900"/>
                        <a:ext cx="3200400" cy="482600"/>
                      </a:xfrm>
                      <a:prstGeom prst="rect">
                        <a:avLst/>
                      </a:prstGeom>
                    </p:spPr>
                  </p:pic>
                </p:oleObj>
              </mc:Fallback>
            </mc:AlternateContent>
          </a:graphicData>
        </a:graphic>
      </p:graphicFrame>
      <p:graphicFrame>
        <p:nvGraphicFramePr>
          <p:cNvPr id="11" name="Object 7"/>
          <p:cNvGraphicFramePr>
            <a:graphicFrameLocks noChangeAspect="1"/>
          </p:cNvGraphicFramePr>
          <p:nvPr>
            <p:extLst>
              <p:ext uri="{D42A27DB-BD31-4B8C-83A1-F6EECF244321}">
                <p14:modId xmlns:p14="http://schemas.microsoft.com/office/powerpoint/2010/main" val="3170789691"/>
              </p:ext>
            </p:extLst>
          </p:nvPr>
        </p:nvGraphicFramePr>
        <p:xfrm>
          <a:off x="533400" y="5143500"/>
          <a:ext cx="4724400" cy="406400"/>
        </p:xfrm>
        <a:graphic>
          <a:graphicData uri="http://schemas.openxmlformats.org/presentationml/2006/ole">
            <mc:AlternateContent xmlns:mc="http://schemas.openxmlformats.org/markup-compatibility/2006">
              <mc:Choice xmlns:v="urn:schemas-microsoft-com:vml" Requires="v">
                <p:oleObj spid="_x0000_s6159" name="Equation" r:id="rId9" imgW="2361960" imgH="203040" progId="Equation.DSMT4">
                  <p:embed/>
                </p:oleObj>
              </mc:Choice>
              <mc:Fallback>
                <p:oleObj name="Equation" r:id="rId9" imgW="2361960" imgH="203040" progId="Equation.DSMT4">
                  <p:embed/>
                  <p:pic>
                    <p:nvPicPr>
                      <p:cNvPr id="10" name="Object 3"/>
                      <p:cNvPicPr/>
                      <p:nvPr/>
                    </p:nvPicPr>
                    <p:blipFill>
                      <a:blip r:embed="rId10"/>
                      <a:stretch>
                        <a:fillRect/>
                      </a:stretch>
                    </p:blipFill>
                    <p:spPr>
                      <a:xfrm>
                        <a:off x="533400" y="5143500"/>
                        <a:ext cx="4724400" cy="406400"/>
                      </a:xfrm>
                      <a:prstGeom prst="rect">
                        <a:avLst/>
                      </a:prstGeom>
                    </p:spPr>
                  </p:pic>
                </p:oleObj>
              </mc:Fallback>
            </mc:AlternateContent>
          </a:graphicData>
        </a:graphic>
      </p:graphicFrame>
      <p:graphicFrame>
        <p:nvGraphicFramePr>
          <p:cNvPr id="13" name="Object 8"/>
          <p:cNvGraphicFramePr>
            <a:graphicFrameLocks noChangeAspect="1"/>
          </p:cNvGraphicFramePr>
          <p:nvPr>
            <p:extLst>
              <p:ext uri="{D42A27DB-BD31-4B8C-83A1-F6EECF244321}">
                <p14:modId xmlns:p14="http://schemas.microsoft.com/office/powerpoint/2010/main" val="2787441309"/>
              </p:ext>
            </p:extLst>
          </p:nvPr>
        </p:nvGraphicFramePr>
        <p:xfrm>
          <a:off x="1181100" y="5791200"/>
          <a:ext cx="4343400" cy="558800"/>
        </p:xfrm>
        <a:graphic>
          <a:graphicData uri="http://schemas.openxmlformats.org/presentationml/2006/ole">
            <mc:AlternateContent xmlns:mc="http://schemas.openxmlformats.org/markup-compatibility/2006">
              <mc:Choice xmlns:v="urn:schemas-microsoft-com:vml" Requires="v">
                <p:oleObj spid="_x0000_s6160" name="Equation" r:id="rId11" imgW="2171520" imgH="279360" progId="Equation.DSMT4">
                  <p:embed/>
                </p:oleObj>
              </mc:Choice>
              <mc:Fallback>
                <p:oleObj name="Equation" r:id="rId11" imgW="2171520" imgH="279360" progId="Equation.DSMT4">
                  <p:embed/>
                  <p:pic>
                    <p:nvPicPr>
                      <p:cNvPr id="11" name="Object 3"/>
                      <p:cNvPicPr/>
                      <p:nvPr/>
                    </p:nvPicPr>
                    <p:blipFill>
                      <a:blip r:embed="rId12"/>
                      <a:stretch>
                        <a:fillRect/>
                      </a:stretch>
                    </p:blipFill>
                    <p:spPr>
                      <a:xfrm>
                        <a:off x="1181100" y="5791200"/>
                        <a:ext cx="4343400" cy="558800"/>
                      </a:xfrm>
                      <a:prstGeom prst="rect">
                        <a:avLst/>
                      </a:prstGeom>
                    </p:spPr>
                  </p:pic>
                </p:oleObj>
              </mc:Fallback>
            </mc:AlternateContent>
          </a:graphicData>
        </a:graphic>
      </p:graphicFrame>
    </p:spTree>
    <p:extLst>
      <p:ext uri="{BB962C8B-B14F-4D97-AF65-F5344CB8AC3E}">
        <p14:creationId xmlns:p14="http://schemas.microsoft.com/office/powerpoint/2010/main" val="4210397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IN" altLang="zh-CN" sz="3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altLang="zh-C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Estimates for </a:t>
            </a:r>
            <a:r>
              <a:rPr lang="en-US" altLang="zh-C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IN" altLang="zh-CN"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ome</a:t>
            </a:r>
            <a:r>
              <a:rPr lang="en-IN" altLang="zh-C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Important Functions</a:t>
            </a:r>
            <a:endParaRPr lang="en-IN" sz="11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686800" cy="1327644"/>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Use big-</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 to estimate log </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Given that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9" name="Object 3"/>
          <p:cNvGraphicFramePr>
            <a:graphicFrameLocks noChangeAspect="1"/>
          </p:cNvGraphicFramePr>
          <p:nvPr>
            <p:extLst>
              <p:ext uri="{D42A27DB-BD31-4B8C-83A1-F6EECF244321}">
                <p14:modId xmlns:p14="http://schemas.microsoft.com/office/powerpoint/2010/main" val="3144720491"/>
              </p:ext>
            </p:extLst>
          </p:nvPr>
        </p:nvGraphicFramePr>
        <p:xfrm>
          <a:off x="4111950" y="2011044"/>
          <a:ext cx="1110600" cy="507600"/>
        </p:xfrm>
        <a:graphic>
          <a:graphicData uri="http://schemas.openxmlformats.org/presentationml/2006/ole">
            <mc:AlternateContent xmlns:mc="http://schemas.openxmlformats.org/markup-compatibility/2006">
              <mc:Choice xmlns:v="urn:schemas-microsoft-com:vml" Requires="v">
                <p:oleObj spid="_x0000_s7174" name="Equation" r:id="rId3" imgW="444240" imgH="203040" progId="Equation.DSMT4">
                  <p:embed/>
                </p:oleObj>
              </mc:Choice>
              <mc:Fallback>
                <p:oleObj name="Equation" r:id="rId3" imgW="444240" imgH="203040" progId="Equation.DSMT4">
                  <p:embed/>
                  <p:pic>
                    <p:nvPicPr>
                      <p:cNvPr id="8" name="Object 3"/>
                      <p:cNvPicPr/>
                      <p:nvPr/>
                    </p:nvPicPr>
                    <p:blipFill>
                      <a:blip r:embed="rId4"/>
                      <a:stretch>
                        <a:fillRect/>
                      </a:stretch>
                    </p:blipFill>
                    <p:spPr>
                      <a:xfrm>
                        <a:off x="4111950" y="2011044"/>
                        <a:ext cx="1110600" cy="507600"/>
                      </a:xfrm>
                      <a:prstGeom prst="rect">
                        <a:avLst/>
                      </a:prstGeom>
                    </p:spPr>
                  </p:pic>
                </p:oleObj>
              </mc:Fallback>
            </mc:AlternateContent>
          </a:graphicData>
        </a:graphic>
      </p:graphicFrame>
      <p:sp>
        <p:nvSpPr>
          <p:cNvPr id="5" name="Content Placeholder 5"/>
          <p:cNvSpPr>
            <a:spLocks noGrp="1"/>
          </p:cNvSpPr>
          <p:nvPr>
            <p:ph idx="14"/>
          </p:nvPr>
        </p:nvSpPr>
        <p:spPr>
          <a:xfrm>
            <a:off x="457200" y="2895600"/>
            <a:ext cx="1066800" cy="6120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0" name="Object 6"/>
          <p:cNvGraphicFramePr>
            <a:graphicFrameLocks noChangeAspect="1"/>
          </p:cNvGraphicFramePr>
          <p:nvPr>
            <p:extLst>
              <p:ext uri="{D42A27DB-BD31-4B8C-83A1-F6EECF244321}">
                <p14:modId xmlns:p14="http://schemas.microsoft.com/office/powerpoint/2010/main" val="3446016231"/>
              </p:ext>
            </p:extLst>
          </p:nvPr>
        </p:nvGraphicFramePr>
        <p:xfrm>
          <a:off x="1524000" y="2895600"/>
          <a:ext cx="3143250" cy="603250"/>
        </p:xfrm>
        <a:graphic>
          <a:graphicData uri="http://schemas.openxmlformats.org/presentationml/2006/ole">
            <mc:AlternateContent xmlns:mc="http://schemas.openxmlformats.org/markup-compatibility/2006">
              <mc:Choice xmlns:v="urn:schemas-microsoft-com:vml" Requires="v">
                <p:oleObj spid="_x0000_s7175" name="Equation" r:id="rId5" imgW="1257120" imgH="241200" progId="Equation.DSMT4">
                  <p:embed/>
                </p:oleObj>
              </mc:Choice>
              <mc:Fallback>
                <p:oleObj name="Equation" r:id="rId5" imgW="1257120" imgH="241200" progId="Equation.DSMT4">
                  <p:embed/>
                  <p:pic>
                    <p:nvPicPr>
                      <p:cNvPr id="9" name="Object 3"/>
                      <p:cNvPicPr/>
                      <p:nvPr/>
                    </p:nvPicPr>
                    <p:blipFill>
                      <a:blip r:embed="rId6"/>
                      <a:stretch>
                        <a:fillRect/>
                      </a:stretch>
                    </p:blipFill>
                    <p:spPr>
                      <a:xfrm>
                        <a:off x="1524000" y="2895600"/>
                        <a:ext cx="3143250" cy="603250"/>
                      </a:xfrm>
                      <a:prstGeom prst="rect">
                        <a:avLst/>
                      </a:prstGeom>
                    </p:spPr>
                  </p:pic>
                </p:oleObj>
              </mc:Fallback>
            </mc:AlternateContent>
          </a:graphicData>
        </a:graphic>
      </p:graphicFrame>
      <p:sp>
        <p:nvSpPr>
          <p:cNvPr id="6" name="Content Placeholder 7"/>
          <p:cNvSpPr>
            <a:spLocks noGrp="1"/>
          </p:cNvSpPr>
          <p:nvPr>
            <p:ph idx="15"/>
          </p:nvPr>
        </p:nvSpPr>
        <p:spPr>
          <a:xfrm>
            <a:off x="457200" y="3581400"/>
            <a:ext cx="8424000" cy="1327644"/>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Hence, log(</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err="1">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∙log</a:t>
            </a:r>
            <a:r>
              <a:rPr lang="en-US" sz="2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taking </a:t>
            </a:r>
            <a:r>
              <a:rPr lang="en-US" sz="28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C </a:t>
            </a:r>
            <a:r>
              <a:rPr lang="en-US" sz="2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1 and </a:t>
            </a:r>
            <a:r>
              <a:rPr lang="en-US" sz="28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k</a:t>
            </a:r>
            <a:r>
              <a:rPr lang="en-US" sz="2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 1.</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34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Problems and Algorithms</a:t>
            </a:r>
          </a:p>
        </p:txBody>
      </p:sp>
      <p:sp>
        <p:nvSpPr>
          <p:cNvPr id="3" name="Content Placeholder 2"/>
          <p:cNvSpPr>
            <a:spLocks noGrp="1"/>
          </p:cNvSpPr>
          <p:nvPr>
            <p:ph idx="1"/>
          </p:nvPr>
        </p:nvSpPr>
        <p:spPr/>
        <p:txBody>
          <a:bodyPr/>
          <a:lstStyle/>
          <a:p>
            <a:pPr marL="457200" indent="-457200">
              <a:spcBef>
                <a:spcPts val="6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Problems</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 many domains there are key general problems that ask for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with specific properties when given valid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input</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457200" indent="-457200">
              <a:spcBef>
                <a:spcPts val="6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Notation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first step is to precisely state the problem, using the appropriate structures to specify the input and the desired output.</a:t>
            </a:r>
          </a:p>
          <a:p>
            <a:pPr marL="457200" indent="-457200">
              <a:spcBef>
                <a:spcPts val="6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We then solve the general problem by specifying the steps of a procedure that takes a valid input and produces the desired output. This procedure is called an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75522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Display of Growth of Functions</a:t>
            </a:r>
          </a:p>
        </p:txBody>
      </p:sp>
      <p:pic>
        <p:nvPicPr>
          <p:cNvPr id="10" name="Picture 2" descr="A graph of the growth of 7 functions commonly used in Big-O estimat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48510" y="1371600"/>
            <a:ext cx="4646981" cy="3769218"/>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a:spLocks noGrp="1"/>
          </p:cNvSpPr>
          <p:nvPr>
            <p:ph idx="13"/>
          </p:nvPr>
        </p:nvSpPr>
        <p:spPr>
          <a:xfrm>
            <a:off x="457200" y="5334000"/>
            <a:ext cx="8229600" cy="9144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Note the difference in behavior of functions as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gets larger</a:t>
            </a:r>
          </a:p>
        </p:txBody>
      </p:sp>
    </p:spTree>
    <p:extLst>
      <p:ext uri="{BB962C8B-B14F-4D97-AF65-F5344CB8AC3E}">
        <p14:creationId xmlns:p14="http://schemas.microsoft.com/office/powerpoint/2010/main" val="3830595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Useful 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Estimates Involving Logarithms, Powers, and Exponents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321040" cy="52578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c &gt;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a:t>
            </a:r>
          </a:p>
          <a:p>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but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not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b &gt;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are positive, then</a:t>
            </a: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a:t>
            </a:r>
            <a:r>
              <a:rPr lang="en-US" sz="2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but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not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a:t>
            </a:r>
            <a:r>
              <a:rPr lang="en-US" sz="2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b &gt;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positive, then</a:t>
            </a:r>
          </a:p>
          <a:p>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but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not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b &gt;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a:t>
            </a:r>
          </a:p>
          <a:p>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but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not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91271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Combinations of Functions</a:t>
            </a:r>
            <a:r>
              <a:rPr lang="en-IN" sz="1500" dirty="0"/>
              <a:t> 1</a:t>
            </a:r>
            <a:endParaRPr lang="en-US" sz="1500" dirty="0"/>
          </a:p>
        </p:txBody>
      </p:sp>
      <p:sp>
        <p:nvSpPr>
          <p:cNvPr id="3" name="Content Placeholder 2"/>
          <p:cNvSpPr>
            <a:spLocks noGrp="1"/>
          </p:cNvSpPr>
          <p:nvPr>
            <p:ph idx="1"/>
          </p:nvPr>
        </p:nvSpPr>
        <p:spPr>
          <a:xfrm>
            <a:off x="457200" y="1295400"/>
            <a:ext cx="8321040" cy="5257800"/>
          </a:xfrm>
        </p:spPr>
        <p:txBody>
          <a:bodyPr/>
          <a:lstStyle/>
          <a:p>
            <a:pPr>
              <a:spcBef>
                <a:spcPts val="600"/>
              </a:spcBef>
            </a:pPr>
            <a:r>
              <a:rPr lang="en-US" sz="2800" dirty="0"/>
              <a:t>If  </a:t>
            </a:r>
            <a:r>
              <a:rPr lang="en-US" sz="2800" i="1" dirty="0"/>
              <a:t>f</a:t>
            </a:r>
            <a:r>
              <a:rPr lang="en-US" sz="2800" baseline="-25000" dirty="0">
                <a:ea typeface="Cambria Math" pitchFamily="18" charset="0"/>
              </a:rPr>
              <a:t>1 </a:t>
            </a:r>
            <a:r>
              <a:rPr lang="en-US" sz="2800" dirty="0">
                <a:ea typeface="Cambria Math" pitchFamily="18" charset="0"/>
              </a:rPr>
              <a:t>(</a:t>
            </a:r>
            <a:r>
              <a:rPr lang="en-US" sz="2800" i="1" dirty="0">
                <a:ea typeface="Cambria Math" pitchFamily="18" charset="0"/>
              </a:rPr>
              <a:t>x</a:t>
            </a:r>
            <a:r>
              <a:rPr lang="en-US" sz="2800" dirty="0">
                <a:ea typeface="Cambria Math" pitchFamily="18" charset="0"/>
              </a:rPr>
              <a:t>) is </a:t>
            </a:r>
            <a:r>
              <a:rPr lang="en-US" sz="2800" i="1" dirty="0">
                <a:ea typeface="Cambria Math" pitchFamily="18" charset="0"/>
              </a:rPr>
              <a:t>O</a:t>
            </a:r>
            <a:r>
              <a:rPr lang="en-US" sz="2800" dirty="0">
                <a:ea typeface="Cambria Math" pitchFamily="18" charset="0"/>
              </a:rPr>
              <a:t>(</a:t>
            </a:r>
            <a:r>
              <a:rPr lang="en-US" sz="2800" dirty="0"/>
              <a:t>g</a:t>
            </a:r>
            <a:r>
              <a:rPr lang="en-US" sz="2800" baseline="-25000" dirty="0">
                <a:ea typeface="Cambria Math" pitchFamily="18" charset="0"/>
              </a:rPr>
              <a:t>1</a:t>
            </a:r>
            <a:r>
              <a:rPr lang="en-US" sz="2800" dirty="0"/>
              <a:t>(x)) and </a:t>
            </a:r>
            <a:r>
              <a:rPr lang="en-US" sz="2800" i="1" dirty="0"/>
              <a:t>f</a:t>
            </a:r>
            <a:r>
              <a:rPr lang="en-US" sz="2800" baseline="-25000" dirty="0">
                <a:ea typeface="Cambria Math" pitchFamily="18" charset="0"/>
              </a:rPr>
              <a:t>2 </a:t>
            </a:r>
            <a:r>
              <a:rPr lang="en-US" sz="2800" dirty="0">
                <a:ea typeface="Cambria Math" pitchFamily="18" charset="0"/>
              </a:rPr>
              <a:t>(</a:t>
            </a:r>
            <a:r>
              <a:rPr lang="en-US" sz="2800" i="1" dirty="0">
                <a:ea typeface="Cambria Math" pitchFamily="18" charset="0"/>
              </a:rPr>
              <a:t>x</a:t>
            </a:r>
            <a:r>
              <a:rPr lang="en-US" sz="2800" dirty="0">
                <a:ea typeface="Cambria Math" pitchFamily="18" charset="0"/>
              </a:rPr>
              <a:t>) is </a:t>
            </a:r>
            <a:r>
              <a:rPr lang="en-US" sz="2800" i="1" dirty="0">
                <a:ea typeface="Cambria Math" pitchFamily="18" charset="0"/>
              </a:rPr>
              <a:t>O</a:t>
            </a:r>
            <a:r>
              <a:rPr lang="en-US" sz="2800" dirty="0">
                <a:ea typeface="Cambria Math" pitchFamily="18" charset="0"/>
              </a:rPr>
              <a:t>(</a:t>
            </a:r>
            <a:r>
              <a:rPr lang="en-US" sz="2800" dirty="0"/>
              <a:t>g</a:t>
            </a:r>
            <a:r>
              <a:rPr lang="en-US" sz="2800" baseline="-25000" dirty="0">
                <a:ea typeface="Cambria Math" pitchFamily="18" charset="0"/>
              </a:rPr>
              <a:t>2</a:t>
            </a:r>
            <a:r>
              <a:rPr lang="en-US" sz="2800" dirty="0"/>
              <a:t>(x)) then </a:t>
            </a:r>
          </a:p>
          <a:p>
            <a:pPr>
              <a:spcBef>
                <a:spcPts val="600"/>
              </a:spcBef>
            </a:pPr>
            <a:r>
              <a:rPr lang="en-US" sz="2800" dirty="0"/>
              <a:t> 			( </a:t>
            </a:r>
            <a:r>
              <a:rPr lang="en-US" sz="2800" i="1" dirty="0"/>
              <a:t>f</a:t>
            </a:r>
            <a:r>
              <a:rPr lang="en-US" sz="2800" baseline="-25000" dirty="0">
                <a:ea typeface="Cambria Math" pitchFamily="18" charset="0"/>
              </a:rPr>
              <a:t>1</a:t>
            </a:r>
            <a:r>
              <a:rPr lang="en-US" sz="2800" dirty="0"/>
              <a:t> + </a:t>
            </a:r>
            <a:r>
              <a:rPr lang="en-US" sz="2800" i="1" dirty="0"/>
              <a:t>f</a:t>
            </a:r>
            <a:r>
              <a:rPr lang="en-US" sz="2800" baseline="-25000" dirty="0">
                <a:ea typeface="Cambria Math" pitchFamily="18" charset="0"/>
              </a:rPr>
              <a:t>2</a:t>
            </a:r>
            <a:r>
              <a:rPr lang="en-US" sz="2800" dirty="0"/>
              <a:t> )(</a:t>
            </a:r>
            <a:r>
              <a:rPr lang="en-US" sz="2800" i="1" dirty="0"/>
              <a:t>x</a:t>
            </a:r>
            <a:r>
              <a:rPr lang="en-US" sz="2800" dirty="0"/>
              <a:t>) is </a:t>
            </a:r>
            <a:r>
              <a:rPr lang="en-US" sz="2800" i="1" dirty="0"/>
              <a:t>O</a:t>
            </a:r>
            <a:r>
              <a:rPr lang="en-US" sz="2800" dirty="0"/>
              <a:t>(max(</a:t>
            </a:r>
            <a:r>
              <a:rPr lang="en-US" sz="2800" dirty="0">
                <a:ea typeface="Cambria Math" pitchFamily="18" charset="0"/>
              </a:rPr>
              <a:t>|</a:t>
            </a:r>
            <a:r>
              <a:rPr lang="en-US" sz="2800" dirty="0"/>
              <a:t>g</a:t>
            </a:r>
            <a:r>
              <a:rPr lang="en-US" sz="2800" baseline="-25000" dirty="0">
                <a:ea typeface="Cambria Math" pitchFamily="18" charset="0"/>
              </a:rPr>
              <a:t>1</a:t>
            </a:r>
            <a:r>
              <a:rPr lang="en-US" sz="2800" dirty="0"/>
              <a:t>(x)</a:t>
            </a:r>
            <a:r>
              <a:rPr lang="en-US" sz="2800" dirty="0">
                <a:ea typeface="Cambria Math" pitchFamily="18" charset="0"/>
              </a:rPr>
              <a:t> |,|</a:t>
            </a:r>
            <a:r>
              <a:rPr lang="en-US" sz="2800" dirty="0"/>
              <a:t>g</a:t>
            </a:r>
            <a:r>
              <a:rPr lang="en-US" sz="2800" baseline="-25000" dirty="0">
                <a:ea typeface="Cambria Math" pitchFamily="18" charset="0"/>
              </a:rPr>
              <a:t>2</a:t>
            </a:r>
            <a:r>
              <a:rPr lang="en-US" sz="2800" dirty="0"/>
              <a:t>(x)</a:t>
            </a:r>
            <a:r>
              <a:rPr lang="en-US" sz="2800" dirty="0">
                <a:ea typeface="Cambria Math" pitchFamily="18" charset="0"/>
              </a:rPr>
              <a:t> |)).</a:t>
            </a:r>
          </a:p>
          <a:p>
            <a:pPr lvl="1">
              <a:spcBef>
                <a:spcPts val="600"/>
              </a:spcBef>
            </a:pPr>
            <a:r>
              <a:rPr lang="en-US" sz="2400" dirty="0"/>
              <a:t>See next slide for proof</a:t>
            </a:r>
          </a:p>
          <a:p>
            <a:pPr>
              <a:spcBef>
                <a:spcPts val="600"/>
              </a:spcBef>
            </a:pPr>
            <a:r>
              <a:rPr lang="en-US" sz="2800" dirty="0"/>
              <a:t>If  </a:t>
            </a:r>
            <a:r>
              <a:rPr lang="en-US" sz="2800" i="1" dirty="0"/>
              <a:t>f</a:t>
            </a:r>
            <a:r>
              <a:rPr lang="en-US" sz="2800" baseline="-25000" dirty="0">
                <a:ea typeface="Cambria Math" pitchFamily="18" charset="0"/>
              </a:rPr>
              <a:t>1 </a:t>
            </a:r>
            <a:r>
              <a:rPr lang="en-US" sz="2800" dirty="0">
                <a:ea typeface="Cambria Math" pitchFamily="18" charset="0"/>
              </a:rPr>
              <a:t>(</a:t>
            </a:r>
            <a:r>
              <a:rPr lang="en-US" sz="2800" i="1" dirty="0">
                <a:ea typeface="Cambria Math" pitchFamily="18" charset="0"/>
              </a:rPr>
              <a:t>x</a:t>
            </a:r>
            <a:r>
              <a:rPr lang="en-US" sz="2800" dirty="0">
                <a:ea typeface="Cambria Math" pitchFamily="18" charset="0"/>
              </a:rPr>
              <a:t>) </a:t>
            </a:r>
            <a:r>
              <a:rPr lang="en-US" sz="2800" dirty="0"/>
              <a:t>and </a:t>
            </a:r>
            <a:r>
              <a:rPr lang="en-US" sz="2800" i="1" dirty="0"/>
              <a:t>f</a:t>
            </a:r>
            <a:r>
              <a:rPr lang="en-US" sz="2800" baseline="-25000" dirty="0">
                <a:ea typeface="Cambria Math" pitchFamily="18" charset="0"/>
              </a:rPr>
              <a:t>2 </a:t>
            </a:r>
            <a:r>
              <a:rPr lang="en-US" sz="2800" dirty="0">
                <a:ea typeface="Cambria Math" pitchFamily="18" charset="0"/>
              </a:rPr>
              <a:t>(</a:t>
            </a:r>
            <a:r>
              <a:rPr lang="en-US" sz="2800" i="1" dirty="0">
                <a:ea typeface="Cambria Math" pitchFamily="18" charset="0"/>
              </a:rPr>
              <a:t>x</a:t>
            </a:r>
            <a:r>
              <a:rPr lang="en-US" sz="2800" dirty="0">
                <a:ea typeface="Cambria Math" pitchFamily="18" charset="0"/>
              </a:rPr>
              <a:t>) are both </a:t>
            </a:r>
            <a:r>
              <a:rPr lang="en-US" sz="2800" i="1" dirty="0">
                <a:ea typeface="Cambria Math" pitchFamily="18" charset="0"/>
              </a:rPr>
              <a:t>O</a:t>
            </a:r>
            <a:r>
              <a:rPr lang="en-US" sz="2800" dirty="0">
                <a:ea typeface="Cambria Math" pitchFamily="18" charset="0"/>
              </a:rPr>
              <a:t>(</a:t>
            </a:r>
            <a:r>
              <a:rPr lang="en-US" sz="2800" dirty="0"/>
              <a:t>g(</a:t>
            </a:r>
            <a:r>
              <a:rPr lang="en-US" sz="2800" i="1" dirty="0"/>
              <a:t>x</a:t>
            </a:r>
            <a:r>
              <a:rPr lang="en-US" sz="2800" dirty="0"/>
              <a:t>)) then </a:t>
            </a:r>
          </a:p>
          <a:p>
            <a:pPr>
              <a:spcBef>
                <a:spcPts val="600"/>
              </a:spcBef>
            </a:pPr>
            <a:r>
              <a:rPr lang="en-US" sz="2800" dirty="0"/>
              <a:t>			</a:t>
            </a:r>
            <a:r>
              <a:rPr lang="en-US" sz="2400" dirty="0"/>
              <a:t>( </a:t>
            </a:r>
            <a:r>
              <a:rPr lang="en-US" sz="2400" i="1" dirty="0"/>
              <a:t>f</a:t>
            </a:r>
            <a:r>
              <a:rPr lang="en-US" sz="2400" baseline="-25000" dirty="0">
                <a:ea typeface="Cambria Math" pitchFamily="18" charset="0"/>
              </a:rPr>
              <a:t>1</a:t>
            </a:r>
            <a:r>
              <a:rPr lang="en-US" sz="2400" dirty="0"/>
              <a:t> + </a:t>
            </a:r>
            <a:r>
              <a:rPr lang="en-US" sz="2400" i="1" dirty="0"/>
              <a:t>f</a:t>
            </a:r>
            <a:r>
              <a:rPr lang="en-US" sz="2400" baseline="-25000" dirty="0">
                <a:ea typeface="Cambria Math" pitchFamily="18" charset="0"/>
              </a:rPr>
              <a:t>2</a:t>
            </a:r>
            <a:r>
              <a:rPr lang="en-US" sz="2400" dirty="0"/>
              <a:t> )(</a:t>
            </a:r>
            <a:r>
              <a:rPr lang="en-US" sz="2400" i="1" dirty="0"/>
              <a:t>x</a:t>
            </a:r>
            <a:r>
              <a:rPr lang="en-US" sz="2400" dirty="0"/>
              <a:t>) is </a:t>
            </a:r>
            <a:r>
              <a:rPr lang="en-US" sz="2400" i="1" dirty="0"/>
              <a:t>O</a:t>
            </a:r>
            <a:r>
              <a:rPr lang="en-US" sz="2400" dirty="0"/>
              <a:t>(g(</a:t>
            </a:r>
            <a:r>
              <a:rPr lang="en-US" sz="2400" i="1" dirty="0"/>
              <a:t>x</a:t>
            </a:r>
            <a:r>
              <a:rPr lang="en-US" sz="2400" dirty="0"/>
              <a:t>)</a:t>
            </a:r>
            <a:r>
              <a:rPr lang="en-US" sz="2400" dirty="0">
                <a:ea typeface="Cambria Math" pitchFamily="18" charset="0"/>
              </a:rPr>
              <a:t>).</a:t>
            </a:r>
            <a:endParaRPr lang="en-US" sz="2400" dirty="0"/>
          </a:p>
          <a:p>
            <a:pPr lvl="1">
              <a:spcBef>
                <a:spcPts val="600"/>
              </a:spcBef>
            </a:pPr>
            <a:r>
              <a:rPr lang="en-US" dirty="0"/>
              <a:t>See text for argument</a:t>
            </a:r>
          </a:p>
          <a:p>
            <a:pPr>
              <a:spcBef>
                <a:spcPts val="600"/>
              </a:spcBef>
            </a:pPr>
            <a:r>
              <a:rPr lang="en-US" sz="2800" dirty="0"/>
              <a:t>If  </a:t>
            </a:r>
            <a:r>
              <a:rPr lang="en-US" sz="2800" i="1" dirty="0"/>
              <a:t>f</a:t>
            </a:r>
            <a:r>
              <a:rPr lang="en-US" sz="2800" baseline="-25000" dirty="0">
                <a:ea typeface="Cambria Math" pitchFamily="18" charset="0"/>
              </a:rPr>
              <a:t>1 </a:t>
            </a:r>
            <a:r>
              <a:rPr lang="en-US" sz="2800" dirty="0">
                <a:ea typeface="Cambria Math" pitchFamily="18" charset="0"/>
              </a:rPr>
              <a:t>(</a:t>
            </a:r>
            <a:r>
              <a:rPr lang="en-US" sz="2800" i="1" dirty="0">
                <a:ea typeface="Cambria Math" pitchFamily="18" charset="0"/>
              </a:rPr>
              <a:t>x</a:t>
            </a:r>
            <a:r>
              <a:rPr lang="en-US" sz="2800" dirty="0">
                <a:ea typeface="Cambria Math" pitchFamily="18" charset="0"/>
              </a:rPr>
              <a:t>) is </a:t>
            </a:r>
            <a:r>
              <a:rPr lang="en-US" sz="2800" i="1" dirty="0">
                <a:ea typeface="Cambria Math" pitchFamily="18" charset="0"/>
              </a:rPr>
              <a:t>O</a:t>
            </a:r>
            <a:r>
              <a:rPr lang="en-US" sz="2800" dirty="0">
                <a:ea typeface="Cambria Math" pitchFamily="18" charset="0"/>
              </a:rPr>
              <a:t>(</a:t>
            </a:r>
            <a:r>
              <a:rPr lang="en-US" sz="2800" dirty="0"/>
              <a:t>g</a:t>
            </a:r>
            <a:r>
              <a:rPr lang="en-US" sz="2800" baseline="-25000" dirty="0">
                <a:ea typeface="Cambria Math" pitchFamily="18" charset="0"/>
              </a:rPr>
              <a:t>1</a:t>
            </a:r>
            <a:r>
              <a:rPr lang="en-US" sz="2800" dirty="0"/>
              <a:t>(x)) and </a:t>
            </a:r>
            <a:r>
              <a:rPr lang="en-US" sz="2800" i="1" dirty="0"/>
              <a:t>f</a:t>
            </a:r>
            <a:r>
              <a:rPr lang="en-US" sz="2800" baseline="-25000" dirty="0">
                <a:ea typeface="Cambria Math" pitchFamily="18" charset="0"/>
              </a:rPr>
              <a:t>2 </a:t>
            </a:r>
            <a:r>
              <a:rPr lang="en-US" sz="2800" dirty="0">
                <a:ea typeface="Cambria Math" pitchFamily="18" charset="0"/>
              </a:rPr>
              <a:t>(</a:t>
            </a:r>
            <a:r>
              <a:rPr lang="en-US" sz="2800" i="1" dirty="0">
                <a:ea typeface="Cambria Math" pitchFamily="18" charset="0"/>
              </a:rPr>
              <a:t>x</a:t>
            </a:r>
            <a:r>
              <a:rPr lang="en-US" sz="2800" dirty="0">
                <a:ea typeface="Cambria Math" pitchFamily="18" charset="0"/>
              </a:rPr>
              <a:t>) is </a:t>
            </a:r>
            <a:r>
              <a:rPr lang="en-US" sz="2800" i="1" dirty="0">
                <a:ea typeface="Cambria Math" pitchFamily="18" charset="0"/>
              </a:rPr>
              <a:t>O</a:t>
            </a:r>
            <a:r>
              <a:rPr lang="en-US" sz="2800" dirty="0">
                <a:ea typeface="Cambria Math" pitchFamily="18" charset="0"/>
              </a:rPr>
              <a:t>(</a:t>
            </a:r>
            <a:r>
              <a:rPr lang="en-US" sz="2800" dirty="0"/>
              <a:t>g</a:t>
            </a:r>
            <a:r>
              <a:rPr lang="en-US" sz="2800" baseline="-25000" dirty="0">
                <a:ea typeface="Cambria Math" pitchFamily="18" charset="0"/>
              </a:rPr>
              <a:t>2</a:t>
            </a:r>
            <a:r>
              <a:rPr lang="en-US" sz="2800" dirty="0"/>
              <a:t>(</a:t>
            </a:r>
            <a:r>
              <a:rPr lang="en-US" sz="2800" i="1" dirty="0"/>
              <a:t>x</a:t>
            </a:r>
            <a:r>
              <a:rPr lang="en-US" sz="2800" dirty="0"/>
              <a:t>)) then </a:t>
            </a:r>
          </a:p>
          <a:p>
            <a:pPr>
              <a:spcBef>
                <a:spcPts val="600"/>
              </a:spcBef>
            </a:pPr>
            <a:r>
              <a:rPr lang="en-US" sz="2800" dirty="0"/>
              <a:t>			( </a:t>
            </a:r>
            <a:r>
              <a:rPr lang="en-US" sz="2800" i="1" dirty="0"/>
              <a:t>f</a:t>
            </a:r>
            <a:r>
              <a:rPr lang="en-US" sz="2800" baseline="-25000" dirty="0">
                <a:ea typeface="Cambria Math" pitchFamily="18" charset="0"/>
              </a:rPr>
              <a:t>1</a:t>
            </a:r>
            <a:r>
              <a:rPr lang="en-US" sz="2800" dirty="0"/>
              <a:t> </a:t>
            </a:r>
            <a:r>
              <a:rPr lang="en-US" sz="2800" i="1" dirty="0"/>
              <a:t>f</a:t>
            </a:r>
            <a:r>
              <a:rPr lang="en-US" sz="2800" baseline="-25000" dirty="0">
                <a:ea typeface="Cambria Math" pitchFamily="18" charset="0"/>
              </a:rPr>
              <a:t>2</a:t>
            </a:r>
            <a:r>
              <a:rPr lang="en-US" sz="2800" dirty="0"/>
              <a:t> )(</a:t>
            </a:r>
            <a:r>
              <a:rPr lang="en-US" sz="2800" i="1" dirty="0"/>
              <a:t>x</a:t>
            </a:r>
            <a:r>
              <a:rPr lang="en-US" sz="2800" dirty="0"/>
              <a:t>) is </a:t>
            </a:r>
            <a:r>
              <a:rPr lang="en-US" sz="2800" i="1" dirty="0"/>
              <a:t>O</a:t>
            </a:r>
            <a:r>
              <a:rPr lang="en-US" sz="2800" dirty="0"/>
              <a:t>(g</a:t>
            </a:r>
            <a:r>
              <a:rPr lang="en-US" sz="2800" baseline="-25000" dirty="0">
                <a:ea typeface="Cambria Math" pitchFamily="18" charset="0"/>
              </a:rPr>
              <a:t>1</a:t>
            </a:r>
            <a:r>
              <a:rPr lang="en-US" sz="2800" dirty="0"/>
              <a:t>(x)g</a:t>
            </a:r>
            <a:r>
              <a:rPr lang="en-US" sz="2800" baseline="-25000" dirty="0">
                <a:ea typeface="Cambria Math" pitchFamily="18" charset="0"/>
              </a:rPr>
              <a:t>2</a:t>
            </a:r>
            <a:r>
              <a:rPr lang="en-US" sz="2800" dirty="0"/>
              <a:t>(x)</a:t>
            </a:r>
            <a:r>
              <a:rPr lang="en-US" sz="2800" dirty="0">
                <a:ea typeface="Cambria Math" pitchFamily="18" charset="0"/>
              </a:rPr>
              <a:t>).</a:t>
            </a:r>
          </a:p>
          <a:p>
            <a:pPr lvl="1">
              <a:spcBef>
                <a:spcPts val="600"/>
              </a:spcBef>
            </a:pPr>
            <a:r>
              <a:rPr lang="en-US" dirty="0"/>
              <a:t>See text for argument</a:t>
            </a:r>
          </a:p>
        </p:txBody>
      </p:sp>
    </p:spTree>
    <p:extLst>
      <p:ext uri="{BB962C8B-B14F-4D97-AF65-F5344CB8AC3E}">
        <p14:creationId xmlns:p14="http://schemas.microsoft.com/office/powerpoint/2010/main" val="3313172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Combinations of Functions</a:t>
            </a:r>
            <a:r>
              <a:rPr lang="en-IN" sz="1500" dirty="0"/>
              <a:t> 2</a:t>
            </a:r>
          </a:p>
        </p:txBody>
      </p:sp>
      <p:graphicFrame>
        <p:nvGraphicFramePr>
          <p:cNvPr id="14" name="Object 2"/>
          <p:cNvGraphicFramePr>
            <a:graphicFrameLocks noChangeAspect="1"/>
          </p:cNvGraphicFramePr>
          <p:nvPr/>
        </p:nvGraphicFramePr>
        <p:xfrm>
          <a:off x="457200" y="1066800"/>
          <a:ext cx="5310936" cy="949824"/>
        </p:xfrm>
        <a:graphic>
          <a:graphicData uri="http://schemas.openxmlformats.org/presentationml/2006/ole">
            <mc:AlternateContent xmlns:mc="http://schemas.openxmlformats.org/markup-compatibility/2006">
              <mc:Choice xmlns:v="urn:schemas-microsoft-com:vml" Requires="v">
                <p:oleObj spid="_x0000_s8206" name="Equation" r:id="rId3" imgW="3124080" imgH="558720" progId="Equation.DSMT4">
                  <p:embed/>
                </p:oleObj>
              </mc:Choice>
              <mc:Fallback>
                <p:oleObj name="Equation" r:id="rId3" imgW="3124080" imgH="558720" progId="Equation.DSMT4">
                  <p:embed/>
                  <p:pic>
                    <p:nvPicPr>
                      <p:cNvPr id="14" name="Object 2"/>
                      <p:cNvPicPr/>
                      <p:nvPr/>
                    </p:nvPicPr>
                    <p:blipFill>
                      <a:blip r:embed="rId4"/>
                      <a:stretch>
                        <a:fillRect/>
                      </a:stretch>
                    </p:blipFill>
                    <p:spPr>
                      <a:xfrm>
                        <a:off x="457200" y="1066800"/>
                        <a:ext cx="5310936" cy="949824"/>
                      </a:xfrm>
                      <a:prstGeom prst="rect">
                        <a:avLst/>
                      </a:prstGeom>
                    </p:spPr>
                  </p:pic>
                </p:oleObj>
              </mc:Fallback>
            </mc:AlternateContent>
          </a:graphicData>
        </a:graphic>
      </p:graphicFrame>
      <p:sp>
        <p:nvSpPr>
          <p:cNvPr id="3" name="Content Placeholder 3"/>
          <p:cNvSpPr>
            <a:spLocks noGrp="1"/>
          </p:cNvSpPr>
          <p:nvPr>
            <p:ph idx="1"/>
          </p:nvPr>
        </p:nvSpPr>
        <p:spPr>
          <a:xfrm>
            <a:off x="457200" y="2251364"/>
            <a:ext cx="8424000" cy="457200"/>
          </a:xfrm>
        </p:spPr>
        <p:txBody>
          <a:bodyPr/>
          <a:lstStyle/>
          <a:p>
            <a:pPr marL="457200" indent="-342900">
              <a:buClr>
                <a:srgbClr val="04617B"/>
              </a:buClr>
              <a:buFont typeface="Arial" panose="020B0604020202020204" pitchFamily="34" charset="0"/>
              <a:buChar char="•"/>
            </a:pPr>
            <a:r>
              <a:rPr lang="en-US" sz="2000" dirty="0"/>
              <a:t>By the definition of big-</a:t>
            </a:r>
            <a:r>
              <a:rPr lang="en-US" sz="2000" i="1" dirty="0"/>
              <a:t>O</a:t>
            </a:r>
            <a:r>
              <a:rPr lang="en-US" sz="2000" dirty="0"/>
              <a:t> notation, there are constants C</a:t>
            </a:r>
            <a:r>
              <a:rPr lang="en-US" sz="2000" baseline="-25000" dirty="0">
                <a:ea typeface="Cambria Math" pitchFamily="18" charset="0"/>
              </a:rPr>
              <a:t>1</a:t>
            </a:r>
            <a:r>
              <a:rPr lang="en-US" sz="2000" dirty="0"/>
              <a:t>,C</a:t>
            </a:r>
            <a:r>
              <a:rPr lang="en-US" sz="2000" baseline="-25000" dirty="0">
                <a:ea typeface="Cambria Math" pitchFamily="18" charset="0"/>
              </a:rPr>
              <a:t>2 </a:t>
            </a:r>
            <a:r>
              <a:rPr lang="en-US" sz="2000" dirty="0"/>
              <a:t>,</a:t>
            </a:r>
            <a:r>
              <a:rPr lang="en-US" sz="2000" i="1" dirty="0"/>
              <a:t>k</a:t>
            </a:r>
            <a:r>
              <a:rPr lang="en-US" sz="2000" baseline="-25000" dirty="0">
                <a:ea typeface="Cambria Math" pitchFamily="18" charset="0"/>
              </a:rPr>
              <a:t>1</a:t>
            </a:r>
            <a:r>
              <a:rPr lang="en-US" sz="2000" dirty="0"/>
              <a:t>,</a:t>
            </a:r>
            <a:r>
              <a:rPr lang="en-US" sz="2000" i="1" dirty="0"/>
              <a:t>k</a:t>
            </a:r>
            <a:r>
              <a:rPr lang="en-US" sz="2000" baseline="-25000" dirty="0">
                <a:ea typeface="Cambria Math" pitchFamily="18" charset="0"/>
              </a:rPr>
              <a:t>2 </a:t>
            </a:r>
            <a:r>
              <a:rPr lang="en-US" sz="2000" dirty="0"/>
              <a:t>such that</a:t>
            </a:r>
            <a:endParaRPr lang="en-IN" sz="2000" dirty="0"/>
          </a:p>
        </p:txBody>
      </p:sp>
      <p:graphicFrame>
        <p:nvGraphicFramePr>
          <p:cNvPr id="15" name="Object 4"/>
          <p:cNvGraphicFramePr>
            <a:graphicFrameLocks noChangeAspect="1"/>
          </p:cNvGraphicFramePr>
          <p:nvPr/>
        </p:nvGraphicFramePr>
        <p:xfrm>
          <a:off x="990600" y="2632364"/>
          <a:ext cx="7102872" cy="3000636"/>
        </p:xfrm>
        <a:graphic>
          <a:graphicData uri="http://schemas.openxmlformats.org/presentationml/2006/ole">
            <mc:AlternateContent xmlns:mc="http://schemas.openxmlformats.org/markup-compatibility/2006">
              <mc:Choice xmlns:v="urn:schemas-microsoft-com:vml" Requires="v">
                <p:oleObj spid="_x0000_s8207" name="Equation" r:id="rId5" imgW="4178160" imgH="1765080" progId="Equation.DSMT4">
                  <p:embed/>
                </p:oleObj>
              </mc:Choice>
              <mc:Fallback>
                <p:oleObj name="Equation" r:id="rId5" imgW="4178160" imgH="1765080" progId="Equation.DSMT4">
                  <p:embed/>
                  <p:pic>
                    <p:nvPicPr>
                      <p:cNvPr id="15" name="Object 4"/>
                      <p:cNvPicPr/>
                      <p:nvPr/>
                    </p:nvPicPr>
                    <p:blipFill>
                      <a:blip r:embed="rId6"/>
                      <a:stretch>
                        <a:fillRect/>
                      </a:stretch>
                    </p:blipFill>
                    <p:spPr>
                      <a:xfrm>
                        <a:off x="990600" y="2632364"/>
                        <a:ext cx="7102872" cy="3000636"/>
                      </a:xfrm>
                      <a:prstGeom prst="rect">
                        <a:avLst/>
                      </a:prstGeom>
                    </p:spPr>
                  </p:pic>
                </p:oleObj>
              </mc:Fallback>
            </mc:AlternateContent>
          </a:graphicData>
        </a:graphic>
      </p:graphicFrame>
      <p:sp>
        <p:nvSpPr>
          <p:cNvPr id="4" name="Content Placeholder 5"/>
          <p:cNvSpPr>
            <a:spLocks noGrp="1"/>
          </p:cNvSpPr>
          <p:nvPr>
            <p:ph idx="13"/>
          </p:nvPr>
        </p:nvSpPr>
        <p:spPr>
          <a:xfrm>
            <a:off x="457200" y="5791200"/>
            <a:ext cx="1692000" cy="396000"/>
          </a:xfrm>
        </p:spPr>
        <p:txBody>
          <a:bodyPr/>
          <a:lstStyle/>
          <a:p>
            <a:pPr marL="457200" indent="-342900">
              <a:buClr>
                <a:srgbClr val="04617B"/>
              </a:buClr>
              <a:buFont typeface="Arial" panose="020B0604020202020204" pitchFamily="34" charset="0"/>
              <a:buChar char="•"/>
            </a:pPr>
            <a:r>
              <a:rPr lang="en-US" sz="2000" dirty="0"/>
              <a:t>Therefore</a:t>
            </a:r>
            <a:endParaRPr lang="en-IN" sz="2000" dirty="0"/>
          </a:p>
        </p:txBody>
      </p:sp>
      <p:graphicFrame>
        <p:nvGraphicFramePr>
          <p:cNvPr id="16" name="Object 6"/>
          <p:cNvGraphicFramePr>
            <a:graphicFrameLocks noChangeAspect="1"/>
          </p:cNvGraphicFramePr>
          <p:nvPr/>
        </p:nvGraphicFramePr>
        <p:xfrm>
          <a:off x="2098964" y="5821209"/>
          <a:ext cx="2741613" cy="431800"/>
        </p:xfrm>
        <a:graphic>
          <a:graphicData uri="http://schemas.openxmlformats.org/presentationml/2006/ole">
            <mc:AlternateContent xmlns:mc="http://schemas.openxmlformats.org/markup-compatibility/2006">
              <mc:Choice xmlns:v="urn:schemas-microsoft-com:vml" Requires="v">
                <p:oleObj spid="_x0000_s8208" name="Equation" r:id="rId7" imgW="1612800" imgH="253800" progId="Equation.DSMT4">
                  <p:embed/>
                </p:oleObj>
              </mc:Choice>
              <mc:Fallback>
                <p:oleObj name="Equation" r:id="rId7" imgW="1612800" imgH="253800" progId="Equation.DSMT4">
                  <p:embed/>
                  <p:pic>
                    <p:nvPicPr>
                      <p:cNvPr id="16" name="Object 6"/>
                      <p:cNvPicPr/>
                      <p:nvPr/>
                    </p:nvPicPr>
                    <p:blipFill>
                      <a:blip r:embed="rId8"/>
                      <a:stretch>
                        <a:fillRect/>
                      </a:stretch>
                    </p:blipFill>
                    <p:spPr>
                      <a:xfrm>
                        <a:off x="2098964" y="5821209"/>
                        <a:ext cx="2741613" cy="431800"/>
                      </a:xfrm>
                      <a:prstGeom prst="rect">
                        <a:avLst/>
                      </a:prstGeom>
                    </p:spPr>
                  </p:pic>
                </p:oleObj>
              </mc:Fallback>
            </mc:AlternateContent>
          </a:graphicData>
        </a:graphic>
      </p:graphicFrame>
      <p:sp>
        <p:nvSpPr>
          <p:cNvPr id="5" name="Content Placeholder 7"/>
          <p:cNvSpPr>
            <a:spLocks noGrp="1"/>
          </p:cNvSpPr>
          <p:nvPr>
            <p:ph idx="14"/>
          </p:nvPr>
        </p:nvSpPr>
        <p:spPr>
          <a:xfrm>
            <a:off x="4876800" y="5791200"/>
            <a:ext cx="4068000" cy="396000"/>
          </a:xfrm>
        </p:spPr>
        <p:txBody>
          <a:bodyPr/>
          <a:lstStyle/>
          <a:p>
            <a:pPr marL="0" lvl="1" indent="0">
              <a:buClrTx/>
              <a:buNone/>
            </a:pPr>
            <a:r>
              <a:rPr lang="en-US" sz="2000" dirty="0"/>
              <a:t>whenever </a:t>
            </a:r>
            <a:r>
              <a:rPr lang="en-US" sz="2000" i="1" dirty="0"/>
              <a:t>x</a:t>
            </a:r>
            <a:r>
              <a:rPr lang="en-US" sz="2000" dirty="0"/>
              <a:t> &gt; </a:t>
            </a:r>
            <a:r>
              <a:rPr lang="en-US" sz="2000" i="1" dirty="0"/>
              <a:t>k</a:t>
            </a:r>
            <a:r>
              <a:rPr lang="en-US" sz="2000" dirty="0"/>
              <a:t>, where </a:t>
            </a:r>
            <a:r>
              <a:rPr lang="en-US" sz="2000" i="1" dirty="0">
                <a:solidFill>
                  <a:srgbClr val="C00000"/>
                </a:solidFill>
              </a:rPr>
              <a:t>k</a:t>
            </a:r>
            <a:r>
              <a:rPr lang="en-US" sz="2000" dirty="0">
                <a:solidFill>
                  <a:srgbClr val="C00000"/>
                </a:solidFill>
              </a:rPr>
              <a:t> = max(</a:t>
            </a:r>
            <a:r>
              <a:rPr lang="en-US" sz="2000" i="1" dirty="0">
                <a:solidFill>
                  <a:srgbClr val="C00000"/>
                </a:solidFill>
              </a:rPr>
              <a:t>k</a:t>
            </a:r>
            <a:r>
              <a:rPr lang="en-US" sz="2000" baseline="-25000" dirty="0">
                <a:solidFill>
                  <a:srgbClr val="C00000"/>
                </a:solidFill>
                <a:ea typeface="Cambria Math" pitchFamily="18" charset="0"/>
              </a:rPr>
              <a:t>1</a:t>
            </a:r>
            <a:r>
              <a:rPr lang="en-US" sz="2000" dirty="0">
                <a:solidFill>
                  <a:srgbClr val="C00000"/>
                </a:solidFill>
              </a:rPr>
              <a:t>,</a:t>
            </a:r>
            <a:r>
              <a:rPr lang="en-US" sz="2000" i="1" dirty="0">
                <a:solidFill>
                  <a:srgbClr val="C00000"/>
                </a:solidFill>
              </a:rPr>
              <a:t>k</a:t>
            </a:r>
            <a:r>
              <a:rPr lang="en-US" sz="2000" baseline="-25000" dirty="0">
                <a:solidFill>
                  <a:srgbClr val="C00000"/>
                </a:solidFill>
                <a:ea typeface="Cambria Math" pitchFamily="18" charset="0"/>
              </a:rPr>
              <a:t>2</a:t>
            </a:r>
            <a:r>
              <a:rPr lang="en-US" sz="2000" dirty="0">
                <a:solidFill>
                  <a:srgbClr val="C00000"/>
                </a:solidFill>
              </a:rPr>
              <a:t>).</a:t>
            </a:r>
          </a:p>
        </p:txBody>
      </p:sp>
      <p:graphicFrame>
        <p:nvGraphicFramePr>
          <p:cNvPr id="17" name="Object 8"/>
          <p:cNvGraphicFramePr>
            <a:graphicFrameLocks noChangeAspect="1"/>
          </p:cNvGraphicFramePr>
          <p:nvPr/>
        </p:nvGraphicFramePr>
        <p:xfrm>
          <a:off x="5111750" y="3124200"/>
          <a:ext cx="3924300" cy="304800"/>
        </p:xfrm>
        <a:graphic>
          <a:graphicData uri="http://schemas.openxmlformats.org/presentationml/2006/ole">
            <mc:AlternateContent xmlns:mc="http://schemas.openxmlformats.org/markup-compatibility/2006">
              <mc:Choice xmlns:v="urn:schemas-microsoft-com:vml" Requires="v">
                <p:oleObj spid="_x0000_s8209" name="Equation" r:id="rId9" imgW="2616120" imgH="203040" progId="Equation.DSMT4">
                  <p:embed/>
                </p:oleObj>
              </mc:Choice>
              <mc:Fallback>
                <p:oleObj name="Equation" r:id="rId9" imgW="2616120" imgH="203040" progId="Equation.DSMT4">
                  <p:embed/>
                  <p:pic>
                    <p:nvPicPr>
                      <p:cNvPr id="17" name="Object 8"/>
                      <p:cNvPicPr/>
                      <p:nvPr/>
                    </p:nvPicPr>
                    <p:blipFill>
                      <a:blip r:embed="rId10"/>
                      <a:stretch>
                        <a:fillRect/>
                      </a:stretch>
                    </p:blipFill>
                    <p:spPr>
                      <a:xfrm>
                        <a:off x="5111750" y="3124200"/>
                        <a:ext cx="3924300" cy="304800"/>
                      </a:xfrm>
                      <a:prstGeom prst="rect">
                        <a:avLst/>
                      </a:prstGeom>
                    </p:spPr>
                  </p:pic>
                </p:oleObj>
              </mc:Fallback>
            </mc:AlternateContent>
          </a:graphicData>
        </a:graphic>
      </p:graphicFrame>
      <p:graphicFrame>
        <p:nvGraphicFramePr>
          <p:cNvPr id="18" name="Object 9"/>
          <p:cNvGraphicFramePr>
            <a:graphicFrameLocks noChangeAspect="1"/>
          </p:cNvGraphicFramePr>
          <p:nvPr/>
        </p:nvGraphicFramePr>
        <p:xfrm>
          <a:off x="5638800" y="4391025"/>
          <a:ext cx="3352800" cy="400050"/>
        </p:xfrm>
        <a:graphic>
          <a:graphicData uri="http://schemas.openxmlformats.org/presentationml/2006/ole">
            <mc:AlternateContent xmlns:mc="http://schemas.openxmlformats.org/markup-compatibility/2006">
              <mc:Choice xmlns:v="urn:schemas-microsoft-com:vml" Requires="v">
                <p:oleObj spid="_x0000_s8210" name="Equation" r:id="rId11" imgW="2234880" imgH="266400" progId="Equation.DSMT4">
                  <p:embed/>
                </p:oleObj>
              </mc:Choice>
              <mc:Fallback>
                <p:oleObj name="Equation" r:id="rId11" imgW="2234880" imgH="266400" progId="Equation.DSMT4">
                  <p:embed/>
                  <p:pic>
                    <p:nvPicPr>
                      <p:cNvPr id="18" name="Object 9"/>
                      <p:cNvPicPr/>
                      <p:nvPr/>
                    </p:nvPicPr>
                    <p:blipFill>
                      <a:blip r:embed="rId12"/>
                      <a:stretch>
                        <a:fillRect/>
                      </a:stretch>
                    </p:blipFill>
                    <p:spPr>
                      <a:xfrm>
                        <a:off x="5638800" y="4391025"/>
                        <a:ext cx="3352800" cy="400050"/>
                      </a:xfrm>
                      <a:prstGeom prst="rect">
                        <a:avLst/>
                      </a:prstGeom>
                    </p:spPr>
                  </p:pic>
                </p:oleObj>
              </mc:Fallback>
            </mc:AlternateContent>
          </a:graphicData>
        </a:graphic>
      </p:graphicFrame>
      <p:graphicFrame>
        <p:nvGraphicFramePr>
          <p:cNvPr id="19" name="Object 10"/>
          <p:cNvGraphicFramePr>
            <a:graphicFrameLocks noChangeAspect="1"/>
          </p:cNvGraphicFramePr>
          <p:nvPr/>
        </p:nvGraphicFramePr>
        <p:xfrm>
          <a:off x="4514850" y="5295900"/>
          <a:ext cx="1885950" cy="342900"/>
        </p:xfrm>
        <a:graphic>
          <a:graphicData uri="http://schemas.openxmlformats.org/presentationml/2006/ole">
            <mc:AlternateContent xmlns:mc="http://schemas.openxmlformats.org/markup-compatibility/2006">
              <mc:Choice xmlns:v="urn:schemas-microsoft-com:vml" Requires="v">
                <p:oleObj spid="_x0000_s8211" name="Equation" r:id="rId13" imgW="1257120" imgH="228600" progId="Equation.DSMT4">
                  <p:embed/>
                </p:oleObj>
              </mc:Choice>
              <mc:Fallback>
                <p:oleObj name="Equation" r:id="rId13" imgW="1257120" imgH="228600" progId="Equation.DSMT4">
                  <p:embed/>
                  <p:pic>
                    <p:nvPicPr>
                      <p:cNvPr id="19" name="Object 10"/>
                      <p:cNvPicPr/>
                      <p:nvPr/>
                    </p:nvPicPr>
                    <p:blipFill>
                      <a:blip r:embed="rId14"/>
                      <a:stretch>
                        <a:fillRect/>
                      </a:stretch>
                    </p:blipFill>
                    <p:spPr>
                      <a:xfrm>
                        <a:off x="4514850" y="5295900"/>
                        <a:ext cx="1885950" cy="342900"/>
                      </a:xfrm>
                      <a:prstGeom prst="rect">
                        <a:avLst/>
                      </a:prstGeom>
                    </p:spPr>
                  </p:pic>
                </p:oleObj>
              </mc:Fallback>
            </mc:AlternateContent>
          </a:graphicData>
        </a:graphic>
      </p:graphicFrame>
    </p:spTree>
    <p:extLst>
      <p:ext uri="{BB962C8B-B14F-4D97-AF65-F5344CB8AC3E}">
        <p14:creationId xmlns:p14="http://schemas.microsoft.com/office/powerpoint/2010/main" val="23755708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Ordering Functions by Order of Growth</a:t>
            </a:r>
          </a:p>
        </p:txBody>
      </p:sp>
      <p:sp>
        <p:nvSpPr>
          <p:cNvPr id="3" name="Content Placeholder 2"/>
          <p:cNvSpPr>
            <a:spLocks noGrp="1"/>
          </p:cNvSpPr>
          <p:nvPr>
            <p:ph idx="1"/>
          </p:nvPr>
        </p:nvSpPr>
        <p:spPr>
          <a:xfrm>
            <a:off x="457200" y="1295400"/>
            <a:ext cx="8229600" cy="838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Put the functions below in order so that each function is big-O of the next function on the list.</a:t>
            </a:r>
          </a:p>
        </p:txBody>
      </p:sp>
      <p:graphicFrame>
        <p:nvGraphicFramePr>
          <p:cNvPr id="7" name="Object 3"/>
          <p:cNvGraphicFramePr>
            <a:graphicFrameLocks noChangeAspect="1"/>
          </p:cNvGraphicFramePr>
          <p:nvPr>
            <p:extLst>
              <p:ext uri="{D42A27DB-BD31-4B8C-83A1-F6EECF244321}">
                <p14:modId xmlns:p14="http://schemas.microsoft.com/office/powerpoint/2010/main" val="1835288177"/>
              </p:ext>
            </p:extLst>
          </p:nvPr>
        </p:nvGraphicFramePr>
        <p:xfrm>
          <a:off x="468313" y="2065338"/>
          <a:ext cx="2568575" cy="4564062"/>
        </p:xfrm>
        <a:graphic>
          <a:graphicData uri="http://schemas.openxmlformats.org/presentationml/2006/ole">
            <mc:AlternateContent xmlns:mc="http://schemas.openxmlformats.org/markup-compatibility/2006">
              <mc:Choice xmlns:v="urn:schemas-microsoft-com:vml" Requires="v">
                <p:oleObj spid="_x0000_s9220" name="Equation" r:id="rId4" imgW="1511280" imgH="2679480" progId="Equation.DSMT4">
                  <p:embed/>
                </p:oleObj>
              </mc:Choice>
              <mc:Fallback>
                <p:oleObj name="Equation" r:id="rId4" imgW="1511280" imgH="2679480" progId="Equation.DSMT4">
                  <p:embed/>
                  <p:pic>
                    <p:nvPicPr>
                      <p:cNvPr id="16" name="Object 6"/>
                      <p:cNvPicPr/>
                      <p:nvPr/>
                    </p:nvPicPr>
                    <p:blipFill>
                      <a:blip r:embed="rId5"/>
                      <a:stretch>
                        <a:fillRect/>
                      </a:stretch>
                    </p:blipFill>
                    <p:spPr>
                      <a:xfrm>
                        <a:off x="468313" y="2065338"/>
                        <a:ext cx="2568575" cy="4564062"/>
                      </a:xfrm>
                      <a:prstGeom prst="rect">
                        <a:avLst/>
                      </a:prstGeom>
                      <a:ln>
                        <a:solidFill>
                          <a:srgbClr val="FF0000"/>
                        </a:solidFill>
                      </a:ln>
                    </p:spPr>
                  </p:pic>
                </p:oleObj>
              </mc:Fallback>
            </mc:AlternateContent>
          </a:graphicData>
        </a:graphic>
      </p:graphicFrame>
      <p:sp>
        <p:nvSpPr>
          <p:cNvPr id="4" name="Content Placeholder 4"/>
          <p:cNvSpPr>
            <a:spLocks noGrp="1"/>
          </p:cNvSpPr>
          <p:nvPr>
            <p:ph idx="13"/>
          </p:nvPr>
        </p:nvSpPr>
        <p:spPr>
          <a:xfrm>
            <a:off x="3223679" y="2240280"/>
            <a:ext cx="5654015" cy="838200"/>
          </a:xfrm>
          <a:ln>
            <a:solidFill>
              <a:srgbClr val="FF0000"/>
            </a:solidFill>
          </a:ln>
        </p:spPr>
        <p:txBody>
          <a:bodyPr/>
          <a:lstStyle/>
          <a:p>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solve this exercise by successively finding the function that grows slowest among all those left on the list.</a:t>
            </a:r>
          </a:p>
        </p:txBody>
      </p:sp>
      <mc:AlternateContent xmlns:mc="http://schemas.openxmlformats.org/markup-compatibility/2006" xmlns:a14="http://schemas.microsoft.com/office/drawing/2010/main">
        <mc:Choice Requires="a14">
          <p:sp>
            <p:nvSpPr>
              <p:cNvPr id="9" name="Object 5"/>
              <p:cNvSpPr txBox="1"/>
              <p:nvPr/>
            </p:nvSpPr>
            <p:spPr>
              <a:xfrm>
                <a:off x="3224213" y="3402013"/>
                <a:ext cx="5653087" cy="3216275"/>
              </a:xfrm>
              <a:prstGeom prst="rect">
                <a:avLst/>
              </a:prstGeom>
              <a:ln>
                <a:solidFill>
                  <a:srgbClr val="FF0000"/>
                </a:solidFill>
              </a:ln>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1600" i="1" smtClean="0">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9</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=10000</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m:t>
                      </m:r>
                      <m:r>
                        <m:rPr>
                          <m:nor/>
                        </m:rPr>
                        <a:rPr lang="zh-CN" altLang="en-US" sz="1600" i="0">
                          <a:solidFill>
                            <a:srgbClr val="000000"/>
                          </a:solidFill>
                          <a:latin typeface="Cambria Math" panose="02040503050406030204" pitchFamily="18" charset="0"/>
                        </a:rPr>
                        <m:t>constant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does</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not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increase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with</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oMath>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5</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r>
                        <m:rPr>
                          <m:nor/>
                        </m:rPr>
                        <a:rPr lang="zh-CN" altLang="en-US" sz="1600" i="0">
                          <a:solidFill>
                            <a:srgbClr val="000000"/>
                          </a:solidFill>
                          <a:latin typeface="Cambria Math" panose="02040503050406030204" pitchFamily="18" charset="0"/>
                        </a:rPr>
                        <m:t>log</m:t>
                      </m:r>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log</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𝑛</m:t>
                          </m:r>
                        </m:e>
                      </m:d>
                      <m:r>
                        <m:rPr>
                          <m:nor/>
                        </m:rPr>
                        <a:rPr lang="zh-CN" altLang="en-US" sz="1600" i="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grows</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slowest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of</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all</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others</m:t>
                          </m:r>
                        </m:e>
                      </m:d>
                    </m:oMath>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3</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sSup>
                        <m:sSupPr>
                          <m:ctrlPr>
                            <a:rPr lang="zh-CN" altLang="en-US" sz="1600" i="1">
                              <a:solidFill>
                                <a:srgbClr val="000000"/>
                              </a:solidFill>
                              <a:latin typeface="Cambria Math" panose="02040503050406030204" pitchFamily="18" charset="0"/>
                            </a:rPr>
                          </m:ctrlPr>
                        </m:sSupPr>
                        <m:e>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log</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n</m:t>
                              </m:r>
                            </m:e>
                          </m:d>
                        </m:e>
                        <m:sup>
                          <m:r>
                            <a:rPr lang="zh-CN" altLang="en-US" sz="1600" i="1">
                              <a:solidFill>
                                <a:srgbClr val="000000"/>
                              </a:solidFill>
                              <a:latin typeface="Cambria Math" panose="02040503050406030204" pitchFamily="18" charset="0"/>
                            </a:rPr>
                            <m:t>2</m:t>
                          </m:r>
                        </m:sup>
                      </m:sSup>
                      <m:r>
                        <m:rPr>
                          <m:nor/>
                        </m:rPr>
                        <a:rPr lang="zh-CN" altLang="en-US" sz="1600" i="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grows</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next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slowest</m:t>
                          </m:r>
                        </m:e>
                      </m:d>
                    </m:oMath>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6</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𝑛</m:t>
                          </m:r>
                        </m:e>
                        <m:sup>
                          <m:r>
                            <a:rPr lang="zh-CN" altLang="en-US" sz="1600" i="1">
                              <a:solidFill>
                                <a:srgbClr val="000000"/>
                              </a:solidFill>
                              <a:latin typeface="Cambria Math" panose="02040503050406030204" pitchFamily="18" charset="0"/>
                            </a:rPr>
                            <m:t>2</m:t>
                          </m:r>
                        </m:sup>
                      </m:sSup>
                      <m:sSup>
                        <m:sSupPr>
                          <m:ctrlPr>
                            <a:rPr lang="zh-CN" altLang="en-US" sz="1600" i="1">
                              <a:solidFill>
                                <a:srgbClr val="000000"/>
                              </a:solidFill>
                              <a:latin typeface="Cambria Math" panose="02040503050406030204" pitchFamily="18" charset="0"/>
                            </a:rPr>
                          </m:ctrlPr>
                        </m:sSupPr>
                        <m:e>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log</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𝑛</m:t>
                              </m:r>
                            </m:e>
                          </m:d>
                        </m:e>
                        <m:sup>
                          <m:r>
                            <a:rPr lang="zh-CN" altLang="en-US" sz="1600" i="1">
                              <a:solidFill>
                                <a:srgbClr val="000000"/>
                              </a:solidFill>
                              <a:latin typeface="Cambria Math" panose="02040503050406030204" pitchFamily="18" charset="0"/>
                            </a:rPr>
                            <m:t>3</m:t>
                          </m:r>
                        </m:sup>
                      </m:sSup>
                      <m:r>
                        <m:rPr>
                          <m:nor/>
                        </m:rPr>
                        <a:rPr lang="zh-CN" altLang="en-US" sz="1600" i="0">
                          <a:solidFill>
                            <a:srgbClr val="000000"/>
                          </a:solidFill>
                          <a:latin typeface="Cambria Math" panose="02040503050406030204" pitchFamily="18" charset="0"/>
                        </a:rPr>
                        <m:t>  </m:t>
                      </m:r>
                    </m:oMath>
                  </m:oMathPara>
                </a14:m>
                <a:endParaRPr lang="en-US" altLang="zh-CN" sz="1600" i="0" dirty="0">
                  <a:solidFill>
                    <a:srgbClr val="000000"/>
                  </a:solidFill>
                  <a:latin typeface="Cambria Math" panose="02040503050406030204" pitchFamily="18" charset="0"/>
                </a:endParaRPr>
              </a:p>
              <a:p>
                <a:pPr/>
                <a:r>
                  <a:rPr lang="zh-CN" altLang="en-US" sz="1600" dirty="0">
                    <a:solidFill>
                      <a:srgbClr val="000000"/>
                    </a:solidFill>
                  </a:rPr>
                  <a:t>          </a:t>
                </a:r>
                <a14:m>
                  <m:oMath xmlns:m="http://schemas.openxmlformats.org/officeDocument/2006/math">
                    <m:r>
                      <a:rPr lang="zh-CN" altLang="en-US" sz="1600" i="1">
                        <a:solidFill>
                          <a:srgbClr val="000000"/>
                        </a:solidFill>
                        <a:latin typeface="Cambria Math" panose="02040503050406030204" pitchFamily="18" charset="0"/>
                      </a:rPr>
                      <m:t>(</m:t>
                    </m:r>
                    <m:r>
                      <m:rPr>
                        <m:nor/>
                      </m:rPr>
                      <a:rPr lang="zh-CN" altLang="en-US" sz="1600" i="0">
                        <a:solidFill>
                          <a:srgbClr val="000000"/>
                        </a:solidFill>
                        <a:latin typeface="Cambria Math" panose="02040503050406030204" pitchFamily="18" charset="0"/>
                      </a:rPr>
                      <m:t>next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largest</m:t>
                    </m:r>
                    <m:r>
                      <m:rPr>
                        <m:nor/>
                      </m:rPr>
                      <a:rPr lang="zh-CN" altLang="en-US" sz="1600" i="0">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m:t>
                    </m:r>
                    <m:r>
                      <m:rPr>
                        <m:nor/>
                      </m:rPr>
                      <a:rPr lang="zh-CN" altLang="en-US" sz="1600" i="0">
                        <a:solidFill>
                          <a:srgbClr val="000000"/>
                        </a:solidFill>
                        <a:latin typeface="Cambria Math" panose="02040503050406030204" pitchFamily="18" charset="0"/>
                      </a:rPr>
                      <m:t>log</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𝑛</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m:t>
                        </m:r>
                      </m:e>
                      <m:sup>
                        <m:r>
                          <a:rPr lang="zh-CN" altLang="en-US" sz="1600" i="0">
                            <a:solidFill>
                              <a:srgbClr val="000000"/>
                            </a:solidFill>
                            <a:latin typeface="Cambria Math" panose="02040503050406030204" pitchFamily="18" charset="0"/>
                          </a:rPr>
                          <m:t>3</m:t>
                        </m:r>
                      </m:sup>
                    </m:sSup>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factor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smaller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than</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any</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power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of</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oMath>
                </a14:m>
                <a:br>
                  <a:rPr lang="zh-CN" altLang="en-US" sz="16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8</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𝑛</m:t>
                          </m:r>
                        </m:e>
                        <m:sup>
                          <m:r>
                            <a:rPr lang="zh-CN" altLang="en-US" sz="1600" i="1">
                              <a:solidFill>
                                <a:srgbClr val="000000"/>
                              </a:solidFill>
                              <a:latin typeface="Cambria Math" panose="02040503050406030204" pitchFamily="18" charset="0"/>
                            </a:rPr>
                            <m:t>3</m:t>
                          </m:r>
                        </m:sup>
                      </m:sSup>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𝑛</m:t>
                      </m:r>
                      <m:sSup>
                        <m:sSupPr>
                          <m:ctrlPr>
                            <a:rPr lang="zh-CN" altLang="en-US" sz="1600" i="1">
                              <a:solidFill>
                                <a:srgbClr val="000000"/>
                              </a:solidFill>
                              <a:latin typeface="Cambria Math" panose="02040503050406030204" pitchFamily="18" charset="0"/>
                            </a:rPr>
                          </m:ctrlPr>
                        </m:sSupPr>
                        <m:e>
                          <m:d>
                            <m:dPr>
                              <m:ctrlPr>
                                <a:rPr lang="zh-CN" altLang="en-US" sz="1600" i="1">
                                  <a:solidFill>
                                    <a:srgbClr val="000000"/>
                                  </a:solidFill>
                                  <a:latin typeface="Cambria Math" panose="02040503050406030204" pitchFamily="18" charset="0"/>
                                </a:rPr>
                              </m:ctrlPr>
                            </m:dPr>
                            <m:e>
                              <m:r>
                                <m:rPr>
                                  <m:nor/>
                                </m:rPr>
                                <a:rPr lang="zh-CN" altLang="en-US" sz="1600">
                                  <a:solidFill>
                                    <a:srgbClr val="000000"/>
                                  </a:solidFill>
                                  <a:latin typeface="Cambria Math" panose="02040503050406030204" pitchFamily="18" charset="0"/>
                                </a:rPr>
                                <m:t>log</m:t>
                              </m:r>
                              <m:r>
                                <m:rPr>
                                  <m:nor/>
                                </m:rPr>
                                <a:rPr lang="zh-CN" altLang="en-US" sz="160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𝑛</m:t>
                              </m:r>
                            </m:e>
                          </m:d>
                        </m:e>
                        <m:sup>
                          <m:r>
                            <a:rPr lang="zh-CN" altLang="en-US" sz="1600" i="1">
                              <a:solidFill>
                                <a:srgbClr val="000000"/>
                              </a:solidFill>
                              <a:latin typeface="Cambria Math" panose="02040503050406030204" pitchFamily="18" charset="0"/>
                            </a:rPr>
                            <m:t>2</m:t>
                          </m:r>
                        </m:sup>
                      </m:sSup>
                      <m:r>
                        <m:rPr>
                          <m:nor/>
                        </m:rPr>
                        <a:rPr lang="zh-CN" altLang="en-US" sz="160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m:rPr>
                              <m:nor/>
                            </m:rPr>
                            <a:rPr lang="zh-CN" altLang="en-US" sz="1600">
                              <a:solidFill>
                                <a:srgbClr val="000000"/>
                              </a:solidFill>
                              <a:latin typeface="Cambria Math" panose="02040503050406030204" pitchFamily="18" charset="0"/>
                            </a:rPr>
                            <m:t>tied</m:t>
                          </m:r>
                          <m:r>
                            <m:rPr>
                              <m:nor/>
                            </m:rPr>
                            <a:rPr lang="zh-CN" altLang="en-US" sz="1600">
                              <a:solidFill>
                                <a:srgbClr val="000000"/>
                              </a:solidFill>
                              <a:latin typeface="Cambria Math" panose="02040503050406030204" pitchFamily="18" charset="0"/>
                            </a:rPr>
                            <m:t> </m:t>
                          </m:r>
                          <m:r>
                            <m:rPr>
                              <m:nor/>
                            </m:rPr>
                            <a:rPr lang="zh-CN" altLang="en-US" sz="1600">
                              <a:solidFill>
                                <a:srgbClr val="000000"/>
                              </a:solidFill>
                              <a:latin typeface="Cambria Math" panose="02040503050406030204" pitchFamily="18" charset="0"/>
                            </a:rPr>
                            <m:t>with</m:t>
                          </m:r>
                          <m:r>
                            <m:rPr>
                              <m:nor/>
                            </m:rPr>
                            <a:rPr lang="zh-CN" altLang="en-US" sz="1600">
                              <a:solidFill>
                                <a:srgbClr val="000000"/>
                              </a:solidFill>
                              <a:latin typeface="Cambria Math" panose="02040503050406030204" pitchFamily="18" charset="0"/>
                            </a:rPr>
                            <m:t> </m:t>
                          </m:r>
                          <m:r>
                            <m:rPr>
                              <m:nor/>
                            </m:rPr>
                            <a:rPr lang="zh-CN" altLang="en-US" sz="1600">
                              <a:solidFill>
                                <a:srgbClr val="000000"/>
                              </a:solidFill>
                              <a:latin typeface="Cambria Math" panose="02040503050406030204" pitchFamily="18" charset="0"/>
                            </a:rPr>
                            <m:t>the</m:t>
                          </m:r>
                          <m:r>
                            <m:rPr>
                              <m:nor/>
                            </m:rPr>
                            <a:rPr lang="zh-CN" altLang="en-US" sz="1600">
                              <a:solidFill>
                                <a:srgbClr val="000000"/>
                              </a:solidFill>
                              <a:latin typeface="Cambria Math" panose="02040503050406030204" pitchFamily="18" charset="0"/>
                            </a:rPr>
                            <m:t> </m:t>
                          </m:r>
                          <m:r>
                            <m:rPr>
                              <m:nor/>
                            </m:rPr>
                            <a:rPr lang="zh-CN" altLang="en-US" sz="1600">
                              <a:solidFill>
                                <a:srgbClr val="000000"/>
                              </a:solidFill>
                              <a:latin typeface="Cambria Math" panose="02040503050406030204" pitchFamily="18" charset="0"/>
                            </a:rPr>
                            <m:t>one</m:t>
                          </m:r>
                          <m:r>
                            <m:rPr>
                              <m:nor/>
                            </m:rPr>
                            <a:rPr lang="en-US" altLang="zh-CN" sz="1600" b="0" i="0" smtClean="0">
                              <a:solidFill>
                                <a:srgbClr val="000000"/>
                              </a:solidFill>
                              <a:latin typeface="Cambria Math" panose="02040503050406030204" pitchFamily="18" charset="0"/>
                            </a:rPr>
                            <m:t> </m:t>
                          </m:r>
                          <m:r>
                            <m:rPr>
                              <m:nor/>
                            </m:rPr>
                            <a:rPr lang="zh-CN" altLang="en-US" sz="1600">
                              <a:solidFill>
                                <a:srgbClr val="000000"/>
                              </a:solidFill>
                              <a:latin typeface="Cambria Math" panose="02040503050406030204" pitchFamily="18" charset="0"/>
                            </a:rPr>
                            <m:t>below</m:t>
                          </m:r>
                        </m:e>
                      </m:d>
                    </m:oMath>
                  </m:oMathPara>
                </a14:m>
                <a:endParaRPr lang="en-US" altLang="zh-CN" sz="160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2</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=8</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𝑛</m:t>
                          </m:r>
                        </m:e>
                        <m:sup>
                          <m:r>
                            <a:rPr lang="zh-CN" altLang="en-US" sz="1600" i="1">
                              <a:solidFill>
                                <a:srgbClr val="000000"/>
                              </a:solidFill>
                              <a:latin typeface="Cambria Math" panose="02040503050406030204" pitchFamily="18" charset="0"/>
                            </a:rPr>
                            <m:t>3</m:t>
                          </m:r>
                        </m:sup>
                      </m:sSup>
                      <m:r>
                        <a:rPr lang="zh-CN" altLang="en-US" sz="1600" i="1">
                          <a:solidFill>
                            <a:srgbClr val="000000"/>
                          </a:solidFill>
                          <a:latin typeface="Cambria Math" panose="02040503050406030204" pitchFamily="18" charset="0"/>
                        </a:rPr>
                        <m:t>+17</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𝑛</m:t>
                          </m:r>
                        </m:e>
                        <m:sup>
                          <m:r>
                            <a:rPr lang="zh-CN" altLang="en-US" sz="1600" i="1">
                              <a:solidFill>
                                <a:srgbClr val="000000"/>
                              </a:solidFill>
                              <a:latin typeface="Cambria Math" panose="02040503050406030204" pitchFamily="18" charset="0"/>
                            </a:rPr>
                            <m:t>2</m:t>
                          </m:r>
                        </m:sup>
                      </m:sSup>
                      <m:r>
                        <a:rPr lang="zh-CN" altLang="en-US" sz="1600" i="1">
                          <a:solidFill>
                            <a:srgbClr val="000000"/>
                          </a:solidFill>
                          <a:latin typeface="Cambria Math" panose="02040503050406030204" pitchFamily="18" charset="0"/>
                        </a:rPr>
                        <m:t>+111</m:t>
                      </m:r>
                      <m:r>
                        <m:rPr>
                          <m:nor/>
                        </m:rPr>
                        <a:rPr lang="zh-CN" altLang="en-US" sz="1600" i="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tied</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with</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one</m:t>
                          </m:r>
                          <m:r>
                            <m:rPr>
                              <m:nor/>
                            </m:rPr>
                            <a:rPr lang="en-US" altLang="zh-CN" sz="1600" b="0" i="0" smtClean="0">
                              <a:solidFill>
                                <a:srgbClr val="000000"/>
                              </a:solidFill>
                              <a:latin typeface="Cambria Math" panose="02040503050406030204" pitchFamily="18" charset="0"/>
                            </a:rPr>
                            <m:t> </m:t>
                          </m:r>
                          <m:r>
                            <m:rPr>
                              <m:nor/>
                            </m:rPr>
                            <a:rPr lang="zh-CN" altLang="en-US" sz="1600">
                              <a:solidFill>
                                <a:srgbClr val="000000"/>
                              </a:solidFill>
                              <a:latin typeface="Cambria Math" panose="02040503050406030204" pitchFamily="18" charset="0"/>
                            </a:rPr>
                            <m:t>above</m:t>
                          </m:r>
                        </m:e>
                      </m:d>
                    </m:oMath>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1</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sSup>
                        <m:sSupPr>
                          <m:ctrlPr>
                            <a:rPr lang="zh-CN" altLang="en-US" sz="1600" i="1">
                              <a:solidFill>
                                <a:srgbClr val="000000"/>
                              </a:solidFill>
                              <a:latin typeface="Cambria Math" panose="02040503050406030204" pitchFamily="18" charset="0"/>
                            </a:rPr>
                          </m:ctrlPr>
                        </m:sSupPr>
                        <m:e>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1.5</m:t>
                              </m:r>
                            </m:e>
                          </m:d>
                        </m:e>
                        <m:sup>
                          <m:r>
                            <a:rPr lang="zh-CN" altLang="en-US" sz="1600" i="1">
                              <a:solidFill>
                                <a:srgbClr val="000000"/>
                              </a:solidFill>
                              <a:latin typeface="Cambria Math" panose="02040503050406030204" pitchFamily="18" charset="0"/>
                            </a:rPr>
                            <m:t>𝑛</m:t>
                          </m:r>
                        </m:sup>
                      </m:sSup>
                      <m:r>
                        <m:rPr>
                          <m:nor/>
                        </m:rPr>
                        <a:rPr lang="zh-CN" altLang="en-US" sz="1600" i="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next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largest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an</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exponential</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function</m:t>
                          </m:r>
                        </m:e>
                      </m:d>
                    </m:oMath>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4</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2</m:t>
                          </m:r>
                        </m:e>
                        <m:sup>
                          <m:r>
                            <a:rPr lang="zh-CN" altLang="en-US" sz="1600" i="1">
                              <a:solidFill>
                                <a:srgbClr val="000000"/>
                              </a:solidFill>
                              <a:latin typeface="Cambria Math" panose="02040503050406030204" pitchFamily="18" charset="0"/>
                            </a:rPr>
                            <m:t>𝑛</m:t>
                          </m:r>
                        </m:sup>
                      </m:sSup>
                      <m:r>
                        <m:rPr>
                          <m:nor/>
                        </m:rPr>
                        <a:rPr lang="zh-CN" altLang="en-US" sz="1600" i="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grows</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faster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than</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one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above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since</m:t>
                          </m:r>
                          <m:r>
                            <m:rPr>
                              <m:nor/>
                            </m:rPr>
                            <a:rPr lang="zh-CN" altLang="en-US" sz="1600" i="0">
                              <a:solidFill>
                                <a:srgbClr val="000000"/>
                              </a:solidFill>
                              <a:latin typeface="Cambria Math" panose="02040503050406030204" pitchFamily="18" charset="0"/>
                            </a:rPr>
                            <m:t> 2 &gt; 1.5</m:t>
                          </m:r>
                        </m:e>
                      </m:d>
                    </m:oMath>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7</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2</m:t>
                          </m:r>
                        </m:e>
                        <m:sup>
                          <m:r>
                            <a:rPr lang="zh-CN" altLang="en-US" sz="1600" i="1">
                              <a:solidFill>
                                <a:srgbClr val="000000"/>
                              </a:solidFill>
                              <a:latin typeface="Cambria Math" panose="02040503050406030204" pitchFamily="18" charset="0"/>
                            </a:rPr>
                            <m:t>𝑛</m:t>
                          </m:r>
                        </m:sup>
                      </m:sSup>
                      <m:d>
                        <m:dPr>
                          <m:ctrlPr>
                            <a:rPr lang="zh-CN" altLang="en-US" sz="1600" i="1">
                              <a:solidFill>
                                <a:srgbClr val="000000"/>
                              </a:solidFill>
                              <a:latin typeface="Cambria Math" panose="02040503050406030204" pitchFamily="18" charset="0"/>
                            </a:rPr>
                          </m:ctrlPr>
                        </m:dPr>
                        <m:e>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𝑛</m:t>
                              </m:r>
                            </m:e>
                            <m:sup>
                              <m:r>
                                <a:rPr lang="zh-CN" altLang="en-US" sz="1600" i="1">
                                  <a:solidFill>
                                    <a:srgbClr val="000000"/>
                                  </a:solidFill>
                                  <a:latin typeface="Cambria Math" panose="02040503050406030204" pitchFamily="18" charset="0"/>
                                </a:rPr>
                                <m:t>2</m:t>
                              </m:r>
                            </m:sup>
                          </m:sSup>
                          <m:r>
                            <a:rPr lang="zh-CN" altLang="en-US" sz="1600" i="1">
                              <a:solidFill>
                                <a:srgbClr val="000000"/>
                              </a:solidFill>
                              <a:latin typeface="Cambria Math" panose="02040503050406030204" pitchFamily="18" charset="0"/>
                            </a:rPr>
                            <m:t>+1</m:t>
                          </m:r>
                        </m:e>
                      </m:d>
                      <m:r>
                        <m:rPr>
                          <m:nor/>
                        </m:rPr>
                        <a:rPr lang="zh-CN" altLang="en-US" sz="1600" i="0">
                          <a:solidFill>
                            <a:srgbClr val="000000"/>
                          </a:solidFill>
                          <a:latin typeface="Cambria Math" panose="02040503050406030204" pitchFamily="18" charset="0"/>
                        </a:rPr>
                        <m:t>  </m:t>
                      </m:r>
                    </m:oMath>
                  </m:oMathPara>
                </a14:m>
                <a:endParaRPr lang="en-US" altLang="zh-CN" sz="1600" i="0" dirty="0">
                  <a:solidFill>
                    <a:srgbClr val="000000"/>
                  </a:solidFill>
                  <a:latin typeface="Cambria Math" panose="02040503050406030204" pitchFamily="18" charset="0"/>
                </a:endParaRPr>
              </a:p>
              <a:p>
                <a:pPr/>
                <a:r>
                  <a:rPr lang="zh-CN" altLang="en-US" sz="1600" dirty="0">
                    <a:solidFill>
                      <a:srgbClr val="000000"/>
                    </a:solidFill>
                  </a:rPr>
                  <a:t>            </a:t>
                </a:r>
                <a14:m>
                  <m:oMath xmlns:m="http://schemas.openxmlformats.org/officeDocument/2006/math">
                    <m:r>
                      <a:rPr lang="zh-CN" altLang="en-US" sz="1600" i="1">
                        <a:solidFill>
                          <a:srgbClr val="000000"/>
                        </a:solidFill>
                        <a:latin typeface="Cambria Math" panose="02040503050406030204" pitchFamily="18" charset="0"/>
                      </a:rPr>
                      <m:t>(</m:t>
                    </m:r>
                    <m:r>
                      <m:rPr>
                        <m:nor/>
                      </m:rPr>
                      <a:rPr lang="zh-CN" altLang="en-US" sz="1600" i="0">
                        <a:solidFill>
                          <a:srgbClr val="000000"/>
                        </a:solidFill>
                        <a:latin typeface="Cambria Math" panose="02040503050406030204" pitchFamily="18" charset="0"/>
                      </a:rPr>
                      <m:t>grows</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faster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than</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above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because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of</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the</m:t>
                    </m:r>
                    <m:r>
                      <m:rPr>
                        <m:nor/>
                      </m:rPr>
                      <a:rPr lang="zh-CN" altLang="en-US" sz="1600" i="0">
                        <a:solidFill>
                          <a:srgbClr val="000000"/>
                        </a:solidFill>
                        <a:latin typeface="Cambria Math" panose="02040503050406030204" pitchFamily="18" charset="0"/>
                      </a:rPr>
                      <m:t> </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𝑛</m:t>
                        </m:r>
                      </m:e>
                      <m:sup>
                        <m:r>
                          <a:rPr lang="zh-CN" altLang="en-US" sz="1600" i="1">
                            <a:solidFill>
                              <a:srgbClr val="000000"/>
                            </a:solidFill>
                            <a:latin typeface="Cambria Math" panose="02040503050406030204" pitchFamily="18" charset="0"/>
                          </a:rPr>
                          <m:t>2</m:t>
                        </m:r>
                      </m:sup>
                    </m:sSup>
                    <m:r>
                      <m:rPr>
                        <m:nor/>
                      </m:rPr>
                      <a:rPr lang="zh-CN" altLang="en-US" sz="1600" i="0">
                        <a:solidFill>
                          <a:srgbClr val="000000"/>
                        </a:solidFill>
                        <a:latin typeface="Cambria Math" panose="02040503050406030204" pitchFamily="18" charset="0"/>
                      </a:rPr>
                      <m:t> +1 </m:t>
                    </m:r>
                    <m:r>
                      <m:rPr>
                        <m:nor/>
                      </m:rPr>
                      <a:rPr lang="zh-CN" altLang="en-US" sz="1600" i="0">
                        <a:solidFill>
                          <a:srgbClr val="000000"/>
                        </a:solidFill>
                        <a:latin typeface="Cambria Math" panose="02040503050406030204" pitchFamily="18" charset="0"/>
                      </a:rPr>
                      <m:t>factor</m:t>
                    </m:r>
                    <m:r>
                      <a:rPr lang="zh-CN" altLang="en-US" sz="1600" i="1">
                        <a:solidFill>
                          <a:srgbClr val="000000"/>
                        </a:solidFill>
                        <a:latin typeface="Cambria Math" panose="02040503050406030204" pitchFamily="18" charset="0"/>
                      </a:rPr>
                      <m:t>)</m:t>
                    </m:r>
                  </m:oMath>
                </a14:m>
                <a:br>
                  <a:rPr lang="zh-CN" altLang="en-US" sz="16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10</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grows</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faster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thancn</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for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every</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𝑐</m:t>
                      </m:r>
                      <m:r>
                        <a:rPr lang="zh-CN" altLang="en-US" sz="1600" i="1">
                          <a:solidFill>
                            <a:srgbClr val="000000"/>
                          </a:solidFill>
                          <a:latin typeface="Cambria Math" panose="02040503050406030204" pitchFamily="18" charset="0"/>
                        </a:rPr>
                        <m:t>)</m:t>
                      </m:r>
                    </m:oMath>
                  </m:oMathPara>
                </a14:m>
                <a:endParaRPr lang="zh-CN" altLang="en-US" sz="1600" dirty="0"/>
              </a:p>
            </p:txBody>
          </p:sp>
        </mc:Choice>
        <mc:Fallback xmlns="">
          <p:sp>
            <p:nvSpPr>
              <p:cNvPr id="9" name="Object 5"/>
              <p:cNvSpPr txBox="1">
                <a:spLocks noRot="1" noChangeAspect="1" noMove="1" noResize="1" noEditPoints="1" noAdjustHandles="1" noChangeArrowheads="1" noChangeShapeType="1" noTextEdit="1"/>
              </p:cNvSpPr>
              <p:nvPr/>
            </p:nvSpPr>
            <p:spPr>
              <a:xfrm>
                <a:off x="3224213" y="3402013"/>
                <a:ext cx="5653087" cy="3216275"/>
              </a:xfrm>
              <a:prstGeom prst="rect">
                <a:avLst/>
              </a:prstGeom>
              <a:blipFill>
                <a:blip r:embed="rId6"/>
                <a:stretch>
                  <a:fillRect/>
                </a:stretch>
              </a:blipFill>
              <a:ln>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88313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p>
        </p:txBody>
      </p:sp>
      <p:sp>
        <p:nvSpPr>
          <p:cNvPr id="3" name="Content Placeholder 2"/>
          <p:cNvSpPr>
            <a:spLocks noGrp="1"/>
          </p:cNvSpPr>
          <p:nvPr>
            <p:ph idx="1"/>
          </p:nvPr>
        </p:nvSpPr>
        <p:spPr>
          <a:xfrm>
            <a:off x="457200" y="1705560"/>
            <a:ext cx="8229600" cy="1981200"/>
          </a:xfrm>
        </p:spPr>
        <p:txBody>
          <a:bodyPr/>
          <a:lstStyle/>
          <a:p>
            <a:pPr>
              <a:spcBef>
                <a:spcPts val="300"/>
              </a:spcBef>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 Notation</a:t>
            </a:r>
          </a:p>
          <a:p>
            <a:pPr>
              <a:spcBef>
                <a:spcPts val="300"/>
              </a:spcBef>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 Estimates for Important Functions</a:t>
            </a:r>
          </a:p>
          <a:p>
            <a:pPr>
              <a:spcBef>
                <a:spcPts val="300"/>
              </a:spcBef>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Big-Omega and Big-Theta Notation</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3" descr="A portrait of Edmund Landau."/>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958596" y="3973512"/>
            <a:ext cx="902208" cy="103632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5105400"/>
            <a:ext cx="19050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Edmund Landau</a:t>
            </a: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1877-1938</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13" name="Picture 5" descr="A portrait of Paul Gustav Heinrich Bachman."/>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6254496" y="3973512"/>
            <a:ext cx="902208" cy="104241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4953000" y="5105400"/>
            <a:ext cx="35052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Paul Gustav Heinrich Bachmann</a:t>
            </a: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1837-1920</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14" name="Picture 7" descr="A portrait of Donald E. Knuth."/>
          <p:cNvPicPr>
            <a:picLocks noGrp="1" noChangeAspect="1" noChangeArrowheads="1"/>
          </p:cNvPicPr>
          <p:nvPr>
            <p:ph idx="17"/>
          </p:nvPr>
        </p:nvPicPr>
        <p:blipFill>
          <a:blip r:embed="rId4">
            <a:extLst>
              <a:ext uri="{28A0092B-C50C-407E-A947-70E740481C1C}">
                <a14:useLocalDpi xmlns:a14="http://schemas.microsoft.com/office/drawing/2010/main" val="0"/>
              </a:ext>
            </a:extLst>
          </a:blip>
          <a:stretch>
            <a:fillRect/>
          </a:stretch>
        </p:blipFill>
        <p:spPr bwMode="auto">
          <a:xfrm>
            <a:off x="7514844" y="95955"/>
            <a:ext cx="896112" cy="103632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8"/>
          <p:cNvSpPr>
            <a:spLocks noGrp="1"/>
          </p:cNvSpPr>
          <p:nvPr>
            <p:ph idx="20"/>
          </p:nvPr>
        </p:nvSpPr>
        <p:spPr>
          <a:xfrm>
            <a:off x="7010400" y="1204755"/>
            <a:ext cx="19050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Donald E. Knuth</a:t>
            </a: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Born 1938</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75350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Big-Omega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p>
        </p:txBody>
      </p:sp>
      <p:sp>
        <p:nvSpPr>
          <p:cNvPr id="3" name="Content Placeholder 2"/>
          <p:cNvSpPr>
            <a:spLocks noGrp="1"/>
          </p:cNvSpPr>
          <p:nvPr>
            <p:ph idx="1"/>
          </p:nvPr>
        </p:nvSpPr>
        <p:spPr>
          <a:xfrm>
            <a:off x="457200" y="1295400"/>
            <a:ext cx="8229600" cy="213360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Let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be functions from the set of integers or the set of real numbers to the set of real </a:t>
            </a:r>
            <a:b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numbers. We say that</a:t>
            </a:r>
            <a:b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there are constants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such that</a:t>
            </a:r>
          </a:p>
        </p:txBody>
      </p:sp>
      <p:graphicFrame>
        <p:nvGraphicFramePr>
          <p:cNvPr id="9" name="Object 3"/>
          <p:cNvGraphicFramePr>
            <a:graphicFrameLocks noChangeAspect="1"/>
          </p:cNvGraphicFramePr>
          <p:nvPr>
            <p:extLst>
              <p:ext uri="{D42A27DB-BD31-4B8C-83A1-F6EECF244321}">
                <p14:modId xmlns:p14="http://schemas.microsoft.com/office/powerpoint/2010/main" val="1725800620"/>
              </p:ext>
            </p:extLst>
          </p:nvPr>
        </p:nvGraphicFramePr>
        <p:xfrm>
          <a:off x="3352800" y="2058988"/>
          <a:ext cx="1747838" cy="425450"/>
        </p:xfrm>
        <a:graphic>
          <a:graphicData uri="http://schemas.openxmlformats.org/presentationml/2006/ole">
            <mc:AlternateContent xmlns:mc="http://schemas.openxmlformats.org/markup-compatibility/2006">
              <mc:Choice xmlns:v="urn:schemas-microsoft-com:vml" Requires="v">
                <p:oleObj spid="_x0000_s10246" name="Equation" r:id="rId3" imgW="1091880" imgH="266400" progId="Equation.DSMT4">
                  <p:embed/>
                </p:oleObj>
              </mc:Choice>
              <mc:Fallback>
                <p:oleObj name="Equation" r:id="rId3" imgW="1091880" imgH="266400" progId="Equation.DSMT4">
                  <p:embed/>
                  <p:pic>
                    <p:nvPicPr>
                      <p:cNvPr id="16" name="Object 6"/>
                      <p:cNvPicPr/>
                      <p:nvPr/>
                    </p:nvPicPr>
                    <p:blipFill>
                      <a:blip r:embed="rId4"/>
                      <a:stretch>
                        <a:fillRect/>
                      </a:stretch>
                    </p:blipFill>
                    <p:spPr>
                      <a:xfrm>
                        <a:off x="3352800" y="2058988"/>
                        <a:ext cx="1747838" cy="425450"/>
                      </a:xfrm>
                      <a:prstGeom prst="rect">
                        <a:avLst/>
                      </a:prstGeom>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1827797285"/>
              </p:ext>
            </p:extLst>
          </p:nvPr>
        </p:nvGraphicFramePr>
        <p:xfrm>
          <a:off x="1020762" y="2819977"/>
          <a:ext cx="1951038" cy="385763"/>
        </p:xfrm>
        <a:graphic>
          <a:graphicData uri="http://schemas.openxmlformats.org/presentationml/2006/ole">
            <mc:AlternateContent xmlns:mc="http://schemas.openxmlformats.org/markup-compatibility/2006">
              <mc:Choice xmlns:v="urn:schemas-microsoft-com:vml" Requires="v">
                <p:oleObj spid="_x0000_s10247" name="Equation" r:id="rId5" imgW="1218960" imgH="241200" progId="Equation.DSMT4">
                  <p:embed/>
                </p:oleObj>
              </mc:Choice>
              <mc:Fallback>
                <p:oleObj name="Equation" r:id="rId5" imgW="1218960" imgH="241200" progId="Equation.DSMT4">
                  <p:embed/>
                  <p:pic>
                    <p:nvPicPr>
                      <p:cNvPr id="9" name="Object 6"/>
                      <p:cNvPicPr/>
                      <p:nvPr/>
                    </p:nvPicPr>
                    <p:blipFill>
                      <a:blip r:embed="rId6"/>
                      <a:stretch>
                        <a:fillRect/>
                      </a:stretch>
                    </p:blipFill>
                    <p:spPr>
                      <a:xfrm>
                        <a:off x="1020762" y="2819977"/>
                        <a:ext cx="1951038" cy="385763"/>
                      </a:xfrm>
                      <a:prstGeom prst="rect">
                        <a:avLst/>
                      </a:prstGeom>
                    </p:spPr>
                  </p:pic>
                </p:oleObj>
              </mc:Fallback>
            </mc:AlternateContent>
          </a:graphicData>
        </a:graphic>
      </p:graphicFrame>
      <p:sp>
        <p:nvSpPr>
          <p:cNvPr id="4" name="Content Placeholder 5"/>
          <p:cNvSpPr>
            <a:spLocks noGrp="1"/>
          </p:cNvSpPr>
          <p:nvPr>
            <p:ph idx="13"/>
          </p:nvPr>
        </p:nvSpPr>
        <p:spPr>
          <a:xfrm>
            <a:off x="3061854" y="2727108"/>
            <a:ext cx="1828800" cy="457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&gt; k</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6"/>
          <p:cNvSpPr>
            <a:spLocks noGrp="1"/>
          </p:cNvSpPr>
          <p:nvPr>
            <p:ph idx="14"/>
          </p:nvPr>
        </p:nvSpPr>
        <p:spPr>
          <a:xfrm>
            <a:off x="489857" y="4049448"/>
            <a:ext cx="8229600" cy="1817952"/>
          </a:xfrm>
          <a:ln>
            <a:solidFill>
              <a:srgbClr val="FF0000"/>
            </a:solidFill>
          </a:ln>
        </p:spPr>
        <p:txBody>
          <a:bodyPr/>
          <a:lstStyle/>
          <a:p>
            <a:pPr>
              <a:spcBef>
                <a:spcPts val="300"/>
              </a:spcBef>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say that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big-Omega of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spcBef>
                <a:spcPts val="300"/>
              </a:spcBef>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gives an upper bound on the growth of a function, while Big-Omega gives a lower bound.</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Big-Omega tells us that a function grows at least as fast as another.</a:t>
            </a:r>
          </a:p>
          <a:p>
            <a:pPr>
              <a:spcBef>
                <a:spcPts val="300"/>
              </a:spcBef>
            </a:pP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Content Placeholder 7"/>
          <p:cNvSpPr>
            <a:spLocks noGrp="1"/>
          </p:cNvSpPr>
          <p:nvPr>
            <p:ph idx="15"/>
          </p:nvPr>
        </p:nvSpPr>
        <p:spPr>
          <a:xfrm>
            <a:off x="6190863" y="2104678"/>
            <a:ext cx="2232000" cy="914400"/>
          </a:xfrm>
          <a:ln w="19050">
            <a:solidFill>
              <a:srgbClr val="0B508F"/>
            </a:solidFill>
          </a:ln>
        </p:spPr>
        <p:txBody>
          <a:bodyPr/>
          <a:lstStyle/>
          <a:p>
            <a:r>
              <a:rPr lang="el-GR"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Ω</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is the upper case version of the lower case Greek letter </a:t>
            </a:r>
            <a:r>
              <a:rPr lang="el-GR"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ω</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3691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Big-Omega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p>
        </p:txBody>
      </p:sp>
      <p:sp>
        <p:nvSpPr>
          <p:cNvPr id="3" name="Content Placeholder 2"/>
          <p:cNvSpPr>
            <a:spLocks noGrp="1"/>
          </p:cNvSpPr>
          <p:nvPr>
            <p:ph idx="1"/>
          </p:nvPr>
        </p:nvSpPr>
        <p:spPr>
          <a:xfrm>
            <a:off x="457200" y="1315234"/>
            <a:ext cx="4140000" cy="5400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Show that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9" name="Object 3"/>
          <p:cNvGraphicFramePr>
            <a:graphicFrameLocks noChangeAspect="1"/>
          </p:cNvGraphicFramePr>
          <p:nvPr>
            <p:extLst>
              <p:ext uri="{D42A27DB-BD31-4B8C-83A1-F6EECF244321}">
                <p14:modId xmlns:p14="http://schemas.microsoft.com/office/powerpoint/2010/main" val="3624753385"/>
              </p:ext>
            </p:extLst>
          </p:nvPr>
        </p:nvGraphicFramePr>
        <p:xfrm>
          <a:off x="4300337" y="1406944"/>
          <a:ext cx="2869920" cy="482400"/>
        </p:xfrm>
        <a:graphic>
          <a:graphicData uri="http://schemas.openxmlformats.org/presentationml/2006/ole">
            <mc:AlternateContent xmlns:mc="http://schemas.openxmlformats.org/markup-compatibility/2006">
              <mc:Choice xmlns:v="urn:schemas-microsoft-com:vml" Requires="v">
                <p:oleObj spid="_x0000_s11274" name="Equation" r:id="rId3" imgW="1434960" imgH="241200" progId="Equation.DSMT4">
                  <p:embed/>
                </p:oleObj>
              </mc:Choice>
              <mc:Fallback>
                <p:oleObj name="Equation" r:id="rId3" imgW="1434960" imgH="241200" progId="Equation.DSMT4">
                  <p:embed/>
                  <p:pic>
                    <p:nvPicPr>
                      <p:cNvPr id="9" name="Object 3"/>
                      <p:cNvPicPr/>
                      <p:nvPr/>
                    </p:nvPicPr>
                    <p:blipFill>
                      <a:blip r:embed="rId4"/>
                      <a:stretch>
                        <a:fillRect/>
                      </a:stretch>
                    </p:blipFill>
                    <p:spPr>
                      <a:xfrm>
                        <a:off x="4300337" y="1406944"/>
                        <a:ext cx="2869920" cy="482400"/>
                      </a:xfrm>
                      <a:prstGeom prst="rect">
                        <a:avLst/>
                      </a:prstGeom>
                    </p:spPr>
                  </p:pic>
                </p:oleObj>
              </mc:Fallback>
            </mc:AlternateContent>
          </a:graphicData>
        </a:graphic>
      </p:graphicFrame>
      <p:graphicFrame>
        <p:nvGraphicFramePr>
          <p:cNvPr id="10" name="Object 4"/>
          <p:cNvGraphicFramePr>
            <a:graphicFrameLocks noChangeAspect="1"/>
          </p:cNvGraphicFramePr>
          <p:nvPr/>
        </p:nvGraphicFramePr>
        <p:xfrm>
          <a:off x="666750" y="1853623"/>
          <a:ext cx="3453840" cy="532800"/>
        </p:xfrm>
        <a:graphic>
          <a:graphicData uri="http://schemas.openxmlformats.org/presentationml/2006/ole">
            <mc:AlternateContent xmlns:mc="http://schemas.openxmlformats.org/markup-compatibility/2006">
              <mc:Choice xmlns:v="urn:schemas-microsoft-com:vml" Requires="v">
                <p:oleObj spid="_x0000_s11275" name="Equation" r:id="rId5" imgW="1726920" imgH="266400" progId="Equation.DSMT4">
                  <p:embed/>
                </p:oleObj>
              </mc:Choice>
              <mc:Fallback>
                <p:oleObj name="Equation" r:id="rId5" imgW="1726920" imgH="266400" progId="Equation.DSMT4">
                  <p:embed/>
                  <p:pic>
                    <p:nvPicPr>
                      <p:cNvPr id="10" name="Object 4"/>
                      <p:cNvPicPr/>
                      <p:nvPr/>
                    </p:nvPicPr>
                    <p:blipFill>
                      <a:blip r:embed="rId6"/>
                      <a:stretch>
                        <a:fillRect/>
                      </a:stretch>
                    </p:blipFill>
                    <p:spPr>
                      <a:xfrm>
                        <a:off x="666750" y="1853623"/>
                        <a:ext cx="3453840" cy="532800"/>
                      </a:xfrm>
                      <a:prstGeom prst="rect">
                        <a:avLst/>
                      </a:prstGeom>
                    </p:spPr>
                  </p:pic>
                </p:oleObj>
              </mc:Fallback>
            </mc:AlternateContent>
          </a:graphicData>
        </a:graphic>
      </p:graphicFrame>
      <p:sp>
        <p:nvSpPr>
          <p:cNvPr id="4" name="Content Placeholder 5"/>
          <p:cNvSpPr>
            <a:spLocks noGrp="1"/>
          </p:cNvSpPr>
          <p:nvPr>
            <p:ph idx="13"/>
          </p:nvPr>
        </p:nvSpPr>
        <p:spPr>
          <a:xfrm>
            <a:off x="457200" y="2716483"/>
            <a:ext cx="1764000" cy="5400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2" name="Object 6"/>
          <p:cNvGraphicFramePr>
            <a:graphicFrameLocks noChangeAspect="1"/>
          </p:cNvGraphicFramePr>
          <p:nvPr/>
        </p:nvGraphicFramePr>
        <p:xfrm>
          <a:off x="2205036" y="2774083"/>
          <a:ext cx="4291920" cy="482400"/>
        </p:xfrm>
        <a:graphic>
          <a:graphicData uri="http://schemas.openxmlformats.org/presentationml/2006/ole">
            <mc:AlternateContent xmlns:mc="http://schemas.openxmlformats.org/markup-compatibility/2006">
              <mc:Choice xmlns:v="urn:schemas-microsoft-com:vml" Requires="v">
                <p:oleObj spid="_x0000_s11276" name="Equation" r:id="rId7" imgW="2145960" imgH="241200" progId="Equation.DSMT4">
                  <p:embed/>
                </p:oleObj>
              </mc:Choice>
              <mc:Fallback>
                <p:oleObj name="Equation" r:id="rId7" imgW="2145960" imgH="241200" progId="Equation.DSMT4">
                  <p:embed/>
                  <p:pic>
                    <p:nvPicPr>
                      <p:cNvPr id="12" name="Object 6"/>
                      <p:cNvPicPr/>
                      <p:nvPr/>
                    </p:nvPicPr>
                    <p:blipFill>
                      <a:blip r:embed="rId8"/>
                      <a:stretch>
                        <a:fillRect/>
                      </a:stretch>
                    </p:blipFill>
                    <p:spPr>
                      <a:xfrm>
                        <a:off x="2205036" y="2774083"/>
                        <a:ext cx="4291920" cy="482400"/>
                      </a:xfrm>
                      <a:prstGeom prst="rect">
                        <a:avLst/>
                      </a:prstGeom>
                    </p:spPr>
                  </p:pic>
                </p:oleObj>
              </mc:Fallback>
            </mc:AlternateContent>
          </a:graphicData>
        </a:graphic>
      </p:graphicFrame>
      <p:sp>
        <p:nvSpPr>
          <p:cNvPr id="5" name="Content Placeholder 7"/>
          <p:cNvSpPr>
            <a:spLocks noGrp="1"/>
          </p:cNvSpPr>
          <p:nvPr>
            <p:ph idx="14"/>
          </p:nvPr>
        </p:nvSpPr>
        <p:spPr>
          <a:xfrm>
            <a:off x="457200" y="3117600"/>
            <a:ext cx="4800600" cy="5400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positive real numbers </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Content Placeholder 8"/>
          <p:cNvSpPr>
            <a:spLocks noGrp="1"/>
          </p:cNvSpPr>
          <p:nvPr>
            <p:ph idx="15"/>
          </p:nvPr>
        </p:nvSpPr>
        <p:spPr>
          <a:xfrm>
            <a:off x="383220" y="4117633"/>
            <a:ext cx="3960000" cy="540000"/>
          </a:xfrm>
        </p:spPr>
        <p:txBody>
          <a:bodyPr/>
          <a:lstStyle/>
          <a:p>
            <a:pPr marL="115200">
              <a:buClr>
                <a:srgbClr val="04617B"/>
              </a:buClr>
            </a:pP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it also the case that</a:t>
            </a:r>
            <a:endPar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3" name="Object 9"/>
          <p:cNvGraphicFramePr>
            <a:graphicFrameLocks noChangeAspect="1"/>
          </p:cNvGraphicFramePr>
          <p:nvPr>
            <p:extLst>
              <p:ext uri="{D42A27DB-BD31-4B8C-83A1-F6EECF244321}">
                <p14:modId xmlns:p14="http://schemas.microsoft.com/office/powerpoint/2010/main" val="420772921"/>
              </p:ext>
            </p:extLst>
          </p:nvPr>
        </p:nvGraphicFramePr>
        <p:xfrm>
          <a:off x="3830537" y="4131436"/>
          <a:ext cx="3809520" cy="558720"/>
        </p:xfrm>
        <a:graphic>
          <a:graphicData uri="http://schemas.openxmlformats.org/presentationml/2006/ole">
            <mc:AlternateContent xmlns:mc="http://schemas.openxmlformats.org/markup-compatibility/2006">
              <mc:Choice xmlns:v="urn:schemas-microsoft-com:vml" Requires="v">
                <p:oleObj spid="_x0000_s11277" name="Equation" r:id="rId9" imgW="1904760" imgH="279360" progId="Equation.DSMT4">
                  <p:embed/>
                </p:oleObj>
              </mc:Choice>
              <mc:Fallback>
                <p:oleObj name="Equation" r:id="rId9" imgW="1904760" imgH="279360" progId="Equation.DSMT4">
                  <p:embed/>
                  <p:pic>
                    <p:nvPicPr>
                      <p:cNvPr id="13" name="Object 9"/>
                      <p:cNvPicPr/>
                      <p:nvPr/>
                    </p:nvPicPr>
                    <p:blipFill>
                      <a:blip r:embed="rId10"/>
                      <a:stretch>
                        <a:fillRect/>
                      </a:stretch>
                    </p:blipFill>
                    <p:spPr>
                      <a:xfrm>
                        <a:off x="3830537" y="4131436"/>
                        <a:ext cx="3809520" cy="558720"/>
                      </a:xfrm>
                      <a:prstGeom prst="rect">
                        <a:avLst/>
                      </a:prstGeom>
                    </p:spPr>
                  </p:pic>
                </p:oleObj>
              </mc:Fallback>
            </mc:AlternateContent>
          </a:graphicData>
        </a:graphic>
      </p:graphicFrame>
      <p:sp>
        <p:nvSpPr>
          <p:cNvPr id="14" name="文本框 13">
            <a:extLst>
              <a:ext uri="{FF2B5EF4-FFF2-40B4-BE49-F238E27FC236}">
                <a16:creationId xmlns:a16="http://schemas.microsoft.com/office/drawing/2014/main" id="{48EF8F90-6A06-46A4-B1EC-A921D1E2E69D}"/>
              </a:ext>
            </a:extLst>
          </p:cNvPr>
          <p:cNvSpPr txBox="1"/>
          <p:nvPr/>
        </p:nvSpPr>
        <p:spPr>
          <a:xfrm>
            <a:off x="304800" y="4623649"/>
            <a:ext cx="8534400" cy="1200329"/>
          </a:xfrm>
          <a:prstGeom prst="rect">
            <a:avLst/>
          </a:prstGeom>
          <a:noFill/>
          <a:ln>
            <a:solidFill>
              <a:schemeClr val="bg1"/>
            </a:solidFill>
          </a:ln>
        </p:spPr>
        <p:txBody>
          <a:bodyPr wrap="square">
            <a:spAutoFit/>
          </a:bodyPr>
          <a:lstStyle/>
          <a:p>
            <a:endPar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altLang="zh-C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altLang="zh-CN" sz="2400"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3</a:t>
            </a:r>
            <a:r>
              <a:rPr lang="en-US" altLang="zh-CN" sz="24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1*</a:t>
            </a:r>
            <a:r>
              <a:rPr lang="zh-CN" altLang="en-US" sz="24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r>
              <a:rPr lang="en-US" altLang="zh-CN" sz="24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8</a:t>
            </a:r>
            <a:r>
              <a:rPr lang="en-US" altLang="zh-C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x</a:t>
            </a:r>
            <a:r>
              <a:rPr lang="en-US" altLang="zh-CN" sz="2400"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3 </a:t>
            </a:r>
            <a:r>
              <a:rPr lang="en-US" altLang="zh-CN" sz="24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+5</a:t>
            </a:r>
            <a:r>
              <a:rPr lang="en-US" altLang="zh-C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x</a:t>
            </a:r>
            <a:r>
              <a:rPr lang="en-US" altLang="zh-CN" sz="2400"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 </a:t>
            </a:r>
            <a:r>
              <a:rPr lang="en-US" altLang="zh-CN" sz="24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+7), taking C=1 and </a:t>
            </a:r>
            <a:r>
              <a:rPr lang="en-US" altLang="zh-CN" sz="2400"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k</a:t>
            </a:r>
            <a:r>
              <a:rPr lang="en-US" altLang="zh-CN" sz="24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a:t>
            </a:r>
            <a:r>
              <a:rPr lang="en-US" altLang="zh-CN" sz="2400"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x</a:t>
            </a:r>
            <a:r>
              <a:rPr lang="en-US" altLang="zh-CN" sz="24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endPar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endParaRPr>
          </a:p>
        </p:txBody>
      </p:sp>
    </p:spTree>
    <p:extLst>
      <p:ext uri="{BB962C8B-B14F-4D97-AF65-F5344CB8AC3E}">
        <p14:creationId xmlns:p14="http://schemas.microsoft.com/office/powerpoint/2010/main" val="2603548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Big-Theta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p>
        </p:txBody>
      </p:sp>
      <p:sp>
        <p:nvSpPr>
          <p:cNvPr id="3" name="Content Placeholder 2"/>
          <p:cNvSpPr>
            <a:spLocks noGrp="1"/>
          </p:cNvSpPr>
          <p:nvPr>
            <p:ph idx="1"/>
          </p:nvPr>
        </p:nvSpPr>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Let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be functions from the set of integers or the set of real numbers to the set of real numbers. The function</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1" name="Object 3"/>
          <p:cNvGraphicFramePr>
            <a:graphicFrameLocks noChangeAspect="1"/>
          </p:cNvGraphicFramePr>
          <p:nvPr>
            <p:extLst>
              <p:ext uri="{D42A27DB-BD31-4B8C-83A1-F6EECF244321}">
                <p14:modId xmlns:p14="http://schemas.microsoft.com/office/powerpoint/2010/main" val="2884127531"/>
              </p:ext>
            </p:extLst>
          </p:nvPr>
        </p:nvGraphicFramePr>
        <p:xfrm>
          <a:off x="1600200" y="2131761"/>
          <a:ext cx="7391400" cy="533400"/>
        </p:xfrm>
        <a:graphic>
          <a:graphicData uri="http://schemas.openxmlformats.org/presentationml/2006/ole">
            <mc:AlternateContent xmlns:mc="http://schemas.openxmlformats.org/markup-compatibility/2006">
              <mc:Choice xmlns:v="urn:schemas-microsoft-com:vml" Requires="v">
                <p:oleObj spid="_x0000_s12294" name="Equation" r:id="rId3" imgW="3695400" imgH="266400" progId="Equation.DSMT4">
                  <p:embed/>
                </p:oleObj>
              </mc:Choice>
              <mc:Fallback>
                <p:oleObj name="Equation" r:id="rId3" imgW="3695400" imgH="266400" progId="Equation.DSMT4">
                  <p:embed/>
                  <p:pic>
                    <p:nvPicPr>
                      <p:cNvPr id="11" name="Object 9"/>
                      <p:cNvPicPr/>
                      <p:nvPr/>
                    </p:nvPicPr>
                    <p:blipFill>
                      <a:blip r:embed="rId4"/>
                      <a:stretch>
                        <a:fillRect/>
                      </a:stretch>
                    </p:blipFill>
                    <p:spPr>
                      <a:xfrm>
                        <a:off x="1600200" y="2131761"/>
                        <a:ext cx="7391400" cy="533400"/>
                      </a:xfrm>
                      <a:prstGeom prst="rect">
                        <a:avLst/>
                      </a:prstGeom>
                    </p:spPr>
                  </p:pic>
                </p:oleObj>
              </mc:Fallback>
            </mc:AlternateContent>
          </a:graphicData>
        </a:graphic>
      </p:graphicFrame>
      <p:sp>
        <p:nvSpPr>
          <p:cNvPr id="4" name="Content Placeholder 4"/>
          <p:cNvSpPr>
            <a:spLocks noGrp="1"/>
          </p:cNvSpPr>
          <p:nvPr>
            <p:ph idx="13"/>
          </p:nvPr>
        </p:nvSpPr>
        <p:spPr>
          <a:xfrm>
            <a:off x="457200" y="2819400"/>
            <a:ext cx="8229600" cy="7920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say that “</a:t>
            </a:r>
            <a:r>
              <a:rPr lang="en-US" altLang="zh-CN"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big-Theta of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also that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of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order</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also that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are of the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same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order</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2" name="Object 5"/>
          <p:cNvGraphicFramePr>
            <a:graphicFrameLocks noChangeAspect="1"/>
          </p:cNvGraphicFramePr>
          <p:nvPr>
            <p:extLst>
              <p:ext uri="{D42A27DB-BD31-4B8C-83A1-F6EECF244321}">
                <p14:modId xmlns:p14="http://schemas.microsoft.com/office/powerpoint/2010/main" val="1519108006"/>
              </p:ext>
            </p:extLst>
          </p:nvPr>
        </p:nvGraphicFramePr>
        <p:xfrm>
          <a:off x="533400" y="4038600"/>
          <a:ext cx="2159000" cy="533400"/>
        </p:xfrm>
        <a:graphic>
          <a:graphicData uri="http://schemas.openxmlformats.org/presentationml/2006/ole">
            <mc:AlternateContent xmlns:mc="http://schemas.openxmlformats.org/markup-compatibility/2006">
              <mc:Choice xmlns:v="urn:schemas-microsoft-com:vml" Requires="v">
                <p:oleObj spid="_x0000_s12295" name="Equation" r:id="rId5" imgW="1079280" imgH="266400" progId="Equation.DSMT4">
                  <p:embed/>
                </p:oleObj>
              </mc:Choice>
              <mc:Fallback>
                <p:oleObj name="Equation" r:id="rId5" imgW="1079280" imgH="266400" progId="Equation.DSMT4">
                  <p:embed/>
                  <p:pic>
                    <p:nvPicPr>
                      <p:cNvPr id="12" name="Object 9"/>
                      <p:cNvPicPr/>
                      <p:nvPr/>
                    </p:nvPicPr>
                    <p:blipFill>
                      <a:blip r:embed="rId6"/>
                      <a:stretch>
                        <a:fillRect/>
                      </a:stretch>
                    </p:blipFill>
                    <p:spPr>
                      <a:xfrm>
                        <a:off x="533400" y="4038600"/>
                        <a:ext cx="2159000" cy="533400"/>
                      </a:xfrm>
                      <a:prstGeom prst="rect">
                        <a:avLst/>
                      </a:prstGeom>
                    </p:spPr>
                  </p:pic>
                </p:oleObj>
              </mc:Fallback>
            </mc:AlternateContent>
          </a:graphicData>
        </a:graphic>
      </p:graphicFrame>
      <p:sp>
        <p:nvSpPr>
          <p:cNvPr id="5" name="Content Placeholder 6"/>
          <p:cNvSpPr>
            <a:spLocks noGrp="1"/>
          </p:cNvSpPr>
          <p:nvPr>
            <p:ph idx="14"/>
          </p:nvPr>
        </p:nvSpPr>
        <p:spPr>
          <a:xfrm>
            <a:off x="2743200" y="4082460"/>
            <a:ext cx="5715000" cy="44568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and only if there exists constants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Content Placeholder 7"/>
          <p:cNvSpPr>
            <a:spLocks noGrp="1"/>
          </p:cNvSpPr>
          <p:nvPr>
            <p:ph idx="15"/>
          </p:nvPr>
        </p:nvSpPr>
        <p:spPr>
          <a:xfrm>
            <a:off x="381000" y="4038600"/>
            <a:ext cx="8229600" cy="1524000"/>
          </a:xfrm>
          <a:ln>
            <a:solidFill>
              <a:srgbClr val="FF0000"/>
            </a:solidFill>
          </a:ln>
        </p:spPr>
        <p:txBody>
          <a:bodyPr/>
          <a:lstStyle/>
          <a:p>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such that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&lt;</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baseline="-25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This follows from the definitions of big-</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big-Omega.</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Content Placeholder 8"/>
          <p:cNvSpPr>
            <a:spLocks noGrp="1"/>
          </p:cNvSpPr>
          <p:nvPr>
            <p:ph idx="16"/>
          </p:nvPr>
        </p:nvSpPr>
        <p:spPr>
          <a:xfrm>
            <a:off x="6984124" y="418596"/>
            <a:ext cx="2133600" cy="864000"/>
          </a:xfrm>
          <a:ln w="19050">
            <a:solidFill>
              <a:srgbClr val="0B508F"/>
            </a:solidFill>
          </a:ln>
        </p:spPr>
        <p:txBody>
          <a:bodyPr anchor="ctr"/>
          <a:lstStyle/>
          <a:p>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l-GR"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Θ</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is the upper case version of the lower case Greek letter </a:t>
            </a:r>
            <a:r>
              <a:rPr lang="el-GR"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θ</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9861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Big-Theta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p>
        </p:txBody>
      </p:sp>
      <p:sp>
        <p:nvSpPr>
          <p:cNvPr id="3" name="Content Placeholder 2"/>
          <p:cNvSpPr>
            <a:spLocks noGrp="1"/>
          </p:cNvSpPr>
          <p:nvPr>
            <p:ph idx="1"/>
          </p:nvPr>
        </p:nvSpPr>
        <p:spPr>
          <a:xfrm>
            <a:off x="258468" y="1273921"/>
            <a:ext cx="8809332" cy="457200"/>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Show that the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 of the first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positive integers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l-GR"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Θ</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304800" y="2006431"/>
            <a:ext cx="8229600" cy="2016000"/>
          </a:xfrm>
        </p:spPr>
        <p:txBody>
          <a:bodyPr/>
          <a:lstStyle/>
          <a:p>
            <a:pPr>
              <a:spcBef>
                <a:spcPts val="3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880110" lvl="1" indent="-514350">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have already shown that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a:t>
            </a:r>
            <a:r>
              <a:rPr lang="en-US" altLang="zh-CN" sz="20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880110" lvl="1" indent="-514350">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show that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Ω</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we need a positive constant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such that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Cn</a:t>
            </a:r>
            <a:r>
              <a:rPr lang="en-US" sz="20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for sufficiently large </a:t>
            </a:r>
            <a:r>
              <a:rPr lang="en-US" sz="20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Summing only the terms greater than</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/2 we obtain the inequality</a:t>
            </a:r>
            <a:endPar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endParaRPr>
          </a:p>
        </p:txBody>
      </p:sp>
      <p:graphicFrame>
        <p:nvGraphicFramePr>
          <p:cNvPr id="13" name="Object 4"/>
          <p:cNvGraphicFramePr>
            <a:graphicFrameLocks noChangeAspect="1"/>
          </p:cNvGraphicFramePr>
          <p:nvPr/>
        </p:nvGraphicFramePr>
        <p:xfrm>
          <a:off x="1752600" y="3962253"/>
          <a:ext cx="4730750" cy="1965325"/>
        </p:xfrm>
        <a:graphic>
          <a:graphicData uri="http://schemas.openxmlformats.org/presentationml/2006/ole">
            <mc:AlternateContent xmlns:mc="http://schemas.openxmlformats.org/markup-compatibility/2006">
              <mc:Choice xmlns:v="urn:schemas-microsoft-com:vml" Requires="v">
                <p:oleObj spid="_x0000_s13316" name="Equation" r:id="rId3" imgW="2628720" imgH="1091880" progId="Equation.DSMT4">
                  <p:embed/>
                </p:oleObj>
              </mc:Choice>
              <mc:Fallback>
                <p:oleObj name="Equation" r:id="rId3" imgW="2628720" imgH="1091880" progId="Equation.DSMT4">
                  <p:embed/>
                  <p:pic>
                    <p:nvPicPr>
                      <p:cNvPr id="13" name="Object 4"/>
                      <p:cNvPicPr/>
                      <p:nvPr/>
                    </p:nvPicPr>
                    <p:blipFill>
                      <a:blip r:embed="rId4"/>
                      <a:stretch>
                        <a:fillRect/>
                      </a:stretch>
                    </p:blipFill>
                    <p:spPr>
                      <a:xfrm>
                        <a:off x="1752600" y="3962253"/>
                        <a:ext cx="4730750" cy="1965325"/>
                      </a:xfrm>
                      <a:prstGeom prst="rect">
                        <a:avLst/>
                      </a:prstGeom>
                      <a:ln>
                        <a:solidFill>
                          <a:srgbClr val="FF0000"/>
                        </a:solidFill>
                      </a:ln>
                    </p:spPr>
                  </p:pic>
                </p:oleObj>
              </mc:Fallback>
            </mc:AlternateContent>
          </a:graphicData>
        </a:graphic>
      </p:graphicFrame>
      <p:sp>
        <p:nvSpPr>
          <p:cNvPr id="5" name="Content Placeholder 5"/>
          <p:cNvSpPr>
            <a:spLocks noGrp="1"/>
          </p:cNvSpPr>
          <p:nvPr>
            <p:ph idx="14"/>
          </p:nvPr>
        </p:nvSpPr>
        <p:spPr>
          <a:xfrm>
            <a:off x="457200" y="5867400"/>
            <a:ext cx="8229600" cy="685800"/>
          </a:xfrm>
        </p:spPr>
        <p:txBody>
          <a:bodyPr/>
          <a:lstStyle/>
          <a:p>
            <a:pPr marL="880110" lvl="1" indent="-514350">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Taking C =¼, f(</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C</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all positive integers n. Hence, f(</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Ω(</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we can conclude that f(n) is </a:t>
            </a:r>
            <a:r>
              <a:rPr lang="el-GR"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Θ</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595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a:t>
            </a:r>
          </a:p>
        </p:txBody>
      </p:sp>
      <p:sp>
        <p:nvSpPr>
          <p:cNvPr id="3" name="Content Placeholder 2"/>
          <p:cNvSpPr>
            <a:spLocks noGrp="1"/>
          </p:cNvSpPr>
          <p:nvPr>
            <p:ph idx="1"/>
          </p:nvPr>
        </p:nvSpPr>
        <p:spPr>
          <a:xfrm>
            <a:off x="381000" y="1579984"/>
            <a:ext cx="8229600" cy="5257800"/>
          </a:xfrm>
        </p:spPr>
        <p:txBody>
          <a:bodyPr/>
          <a:lstStyle/>
          <a:p>
            <a:pPr marL="342900" indent="-342900">
              <a:spcBef>
                <a:spcPts val="0"/>
              </a:spcBef>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a finite set of precise instructions for performing a computation or for solving a problem.</a:t>
            </a:r>
          </a:p>
          <a:p>
            <a:pPr marL="342900" indent="-342900">
              <a:spcBef>
                <a:spcPts val="0"/>
              </a:spcBef>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Describe an algorithm for finding the maximum value in a finite sequence of integers.</a:t>
            </a:r>
          </a:p>
          <a:p>
            <a:pPr marL="342900" indent="-342900">
              <a:spcBef>
                <a:spcPts val="0"/>
              </a:spcBef>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Perform the following steps:</a:t>
            </a:r>
          </a:p>
          <a:p>
            <a:pPr marL="1154430" lvl="2" indent="-514350">
              <a:spcBef>
                <a:spcPts val="0"/>
              </a:spcBef>
              <a:buClr>
                <a:schemeClr val="tx1"/>
              </a:buClr>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Set the temporary maximum equal to the first integer in the sequence.</a:t>
            </a:r>
          </a:p>
          <a:p>
            <a:pPr marL="1154430" lvl="2" indent="-514350">
              <a:spcBef>
                <a:spcPts val="0"/>
              </a:spcBef>
              <a:buClr>
                <a:schemeClr val="tx1"/>
              </a:buClr>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Compare the next integer in the sequence to the temporary maximum.</a:t>
            </a:r>
          </a:p>
          <a:p>
            <a:pPr marL="1428750" lvl="3" indent="-514350">
              <a:spcBef>
                <a:spcPts val="0"/>
              </a:spcBef>
              <a:buClr>
                <a:srgbClr val="04617B"/>
              </a:buCl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it is larger than the temporary maximum, set the temporary maximum equal to this integer.</a:t>
            </a:r>
          </a:p>
          <a:p>
            <a:pPr marL="1154430" lvl="2" indent="-514350">
              <a:spcBef>
                <a:spcPts val="0"/>
              </a:spcBef>
              <a:buClr>
                <a:schemeClr val="tx1"/>
              </a:buClr>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Repeat the previous step if there are more integers. If not, stop.</a:t>
            </a:r>
          </a:p>
          <a:p>
            <a:pPr marL="1154430" lvl="2" indent="-514350">
              <a:spcBef>
                <a:spcPts val="0"/>
              </a:spcBef>
              <a:buClr>
                <a:schemeClr val="tx1"/>
              </a:buClr>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the algorithm terminates, the temporary maximum is the largest integer in the sequence.</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a:endParaRPr>
          </a:p>
        </p:txBody>
      </p:sp>
      <p:pic>
        <p:nvPicPr>
          <p:cNvPr id="15" name="Picture 3" descr="A portrait of Abu Ja'far Mohammed ibn Musa al-Khowarizmi."/>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105400" y="166852"/>
            <a:ext cx="928468" cy="106837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6143400" y="182880"/>
            <a:ext cx="2772000" cy="1005840"/>
          </a:xfrm>
        </p:spPr>
        <p:txBody>
          <a:bodyPr/>
          <a:lstStyle/>
          <a:p>
            <a:pPr>
              <a:spcBef>
                <a:spcPts val="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Abu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Ja’far</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Mohammed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Ibin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Musa Al-</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Khowarizmi</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(780-850)</a:t>
            </a:r>
          </a:p>
        </p:txBody>
      </p:sp>
    </p:spTree>
    <p:extLst>
      <p:ext uri="{BB962C8B-B14F-4D97-AF65-F5344CB8AC3E}">
        <p14:creationId xmlns:p14="http://schemas.microsoft.com/office/powerpoint/2010/main" val="1569406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Big-Theta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a:t>
            </a:r>
          </a:p>
        </p:txBody>
      </p:sp>
      <p:sp>
        <p:nvSpPr>
          <p:cNvPr id="3" name="Content Placeholder 2"/>
          <p:cNvSpPr>
            <a:spLocks noGrp="1"/>
          </p:cNvSpPr>
          <p:nvPr>
            <p:ph idx="1"/>
          </p:nvPr>
        </p:nvSpPr>
        <p:spPr>
          <a:xfrm>
            <a:off x="457200" y="1295400"/>
            <a:ext cx="3911600" cy="9906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Show that</a:t>
            </a:r>
            <a:b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根据定义</a:t>
            </a:r>
            <a:r>
              <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4267363918"/>
              </p:ext>
            </p:extLst>
          </p:nvPr>
        </p:nvGraphicFramePr>
        <p:xfrm>
          <a:off x="3810000" y="1295400"/>
          <a:ext cx="3911600" cy="558800"/>
        </p:xfrm>
        <a:graphic>
          <a:graphicData uri="http://schemas.openxmlformats.org/presentationml/2006/ole">
            <mc:AlternateContent xmlns:mc="http://schemas.openxmlformats.org/markup-compatibility/2006">
              <mc:Choice xmlns:v="urn:schemas-microsoft-com:vml" Requires="v">
                <p:oleObj spid="_x0000_s14342" name="Equation" r:id="rId3" imgW="1955520" imgH="279360" progId="Equation.DSMT4">
                  <p:embed/>
                </p:oleObj>
              </mc:Choice>
              <mc:Fallback>
                <p:oleObj name="Equation" r:id="rId3" imgW="1955520" imgH="279360" progId="Equation.DSMT4">
                  <p:embed/>
                  <p:pic>
                    <p:nvPicPr>
                      <p:cNvPr id="6" name="Object 3"/>
                      <p:cNvPicPr/>
                      <p:nvPr/>
                    </p:nvPicPr>
                    <p:blipFill>
                      <a:blip r:embed="rId4"/>
                      <a:stretch>
                        <a:fillRect/>
                      </a:stretch>
                    </p:blipFill>
                    <p:spPr>
                      <a:xfrm>
                        <a:off x="3810000" y="1295400"/>
                        <a:ext cx="3911600" cy="558800"/>
                      </a:xfrm>
                      <a:prstGeom prst="rect">
                        <a:avLst/>
                      </a:prstGeom>
                    </p:spPr>
                  </p:pic>
                </p:oleObj>
              </mc:Fallback>
            </mc:AlternateContent>
          </a:graphicData>
        </a:graphic>
      </p:graphicFrame>
      <p:graphicFrame>
        <p:nvGraphicFramePr>
          <p:cNvPr id="7" name="Object 4"/>
          <p:cNvGraphicFramePr>
            <a:graphicFrameLocks noChangeAspect="1"/>
          </p:cNvGraphicFramePr>
          <p:nvPr/>
        </p:nvGraphicFramePr>
        <p:xfrm>
          <a:off x="2209800" y="2743200"/>
          <a:ext cx="4241800" cy="2717800"/>
        </p:xfrm>
        <a:graphic>
          <a:graphicData uri="http://schemas.openxmlformats.org/presentationml/2006/ole">
            <mc:AlternateContent xmlns:mc="http://schemas.openxmlformats.org/markup-compatibility/2006">
              <mc:Choice xmlns:v="urn:schemas-microsoft-com:vml" Requires="v">
                <p:oleObj spid="_x0000_s14343" name="Equation" r:id="rId5" imgW="2120760" imgH="1358640" progId="Equation.DSMT4">
                  <p:embed/>
                </p:oleObj>
              </mc:Choice>
              <mc:Fallback>
                <p:oleObj name="Equation" r:id="rId5" imgW="2120760" imgH="1358640" progId="Equation.DSMT4">
                  <p:embed/>
                  <p:pic>
                    <p:nvPicPr>
                      <p:cNvPr id="7" name="Object 4"/>
                      <p:cNvPicPr/>
                      <p:nvPr/>
                    </p:nvPicPr>
                    <p:blipFill>
                      <a:blip r:embed="rId6"/>
                      <a:stretch>
                        <a:fillRect/>
                      </a:stretch>
                    </p:blipFill>
                    <p:spPr>
                      <a:xfrm>
                        <a:off x="2209800" y="2743200"/>
                        <a:ext cx="4241800" cy="2717800"/>
                      </a:xfrm>
                      <a:prstGeom prst="rect">
                        <a:avLst/>
                      </a:prstGeom>
                    </p:spPr>
                  </p:pic>
                </p:oleObj>
              </mc:Fallback>
            </mc:AlternateContent>
          </a:graphicData>
        </a:graphic>
      </p:graphicFrame>
    </p:spTree>
    <p:extLst>
      <p:ext uri="{BB962C8B-B14F-4D97-AF65-F5344CB8AC3E}">
        <p14:creationId xmlns:p14="http://schemas.microsoft.com/office/powerpoint/2010/main" val="20235529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Big-Theta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4</a:t>
            </a:r>
          </a:p>
        </p:txBody>
      </p:sp>
      <p:sp>
        <p:nvSpPr>
          <p:cNvPr id="3" name="Content Placeholder 2"/>
          <p:cNvSpPr>
            <a:spLocks noGrp="1"/>
          </p:cNvSpPr>
          <p:nvPr>
            <p:ph idx="1"/>
          </p:nvPr>
        </p:nvSpPr>
        <p:spPr>
          <a:xfrm>
            <a:off x="457200" y="1295400"/>
            <a:ext cx="1371600" cy="4680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1" name="Object 3"/>
          <p:cNvGraphicFramePr>
            <a:graphicFrameLocks noChangeAspect="1"/>
          </p:cNvGraphicFramePr>
          <p:nvPr>
            <p:extLst>
              <p:ext uri="{D42A27DB-BD31-4B8C-83A1-F6EECF244321}">
                <p14:modId xmlns:p14="http://schemas.microsoft.com/office/powerpoint/2010/main" val="1935220048"/>
              </p:ext>
            </p:extLst>
          </p:nvPr>
        </p:nvGraphicFramePr>
        <p:xfrm>
          <a:off x="1600200" y="1295400"/>
          <a:ext cx="2159000" cy="533400"/>
        </p:xfrm>
        <a:graphic>
          <a:graphicData uri="http://schemas.openxmlformats.org/presentationml/2006/ole">
            <mc:AlternateContent xmlns:mc="http://schemas.openxmlformats.org/markup-compatibility/2006">
              <mc:Choice xmlns:v="urn:schemas-microsoft-com:vml" Requires="v">
                <p:oleObj spid="_x0000_s15370" name="Equation" r:id="rId3" imgW="1079280" imgH="266400" progId="Equation.DSMT4">
                  <p:embed/>
                </p:oleObj>
              </mc:Choice>
              <mc:Fallback>
                <p:oleObj name="Equation" r:id="rId3" imgW="1079280" imgH="266400" progId="Equation.DSMT4">
                  <p:embed/>
                  <p:pic>
                    <p:nvPicPr>
                      <p:cNvPr id="6" name="Object 3"/>
                      <p:cNvPicPr/>
                      <p:nvPr/>
                    </p:nvPicPr>
                    <p:blipFill>
                      <a:blip r:embed="rId4"/>
                      <a:stretch>
                        <a:fillRect/>
                      </a:stretch>
                    </p:blipFill>
                    <p:spPr>
                      <a:xfrm>
                        <a:off x="1600200" y="1295400"/>
                        <a:ext cx="2159000" cy="533400"/>
                      </a:xfrm>
                      <a:prstGeom prst="rect">
                        <a:avLst/>
                      </a:prstGeom>
                    </p:spPr>
                  </p:pic>
                </p:oleObj>
              </mc:Fallback>
            </mc:AlternateContent>
          </a:graphicData>
        </a:graphic>
      </p:graphicFrame>
      <p:sp>
        <p:nvSpPr>
          <p:cNvPr id="4" name="Content Placeholder 4"/>
          <p:cNvSpPr>
            <a:spLocks noGrp="1"/>
          </p:cNvSpPr>
          <p:nvPr>
            <p:ph idx="13"/>
          </p:nvPr>
        </p:nvSpPr>
        <p:spPr>
          <a:xfrm>
            <a:off x="3873600" y="1284600"/>
            <a:ext cx="4813200" cy="4680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must  also be the case that</a:t>
            </a:r>
          </a:p>
        </p:txBody>
      </p:sp>
      <p:graphicFrame>
        <p:nvGraphicFramePr>
          <p:cNvPr id="12" name="Object 5"/>
          <p:cNvGraphicFramePr>
            <a:graphicFrameLocks noChangeAspect="1"/>
          </p:cNvGraphicFramePr>
          <p:nvPr>
            <p:extLst>
              <p:ext uri="{D42A27DB-BD31-4B8C-83A1-F6EECF244321}">
                <p14:modId xmlns:p14="http://schemas.microsoft.com/office/powerpoint/2010/main" val="3296582129"/>
              </p:ext>
            </p:extLst>
          </p:nvPr>
        </p:nvGraphicFramePr>
        <p:xfrm>
          <a:off x="1549400" y="1981200"/>
          <a:ext cx="2260600" cy="533400"/>
        </p:xfrm>
        <a:graphic>
          <a:graphicData uri="http://schemas.openxmlformats.org/presentationml/2006/ole">
            <mc:AlternateContent xmlns:mc="http://schemas.openxmlformats.org/markup-compatibility/2006">
              <mc:Choice xmlns:v="urn:schemas-microsoft-com:vml" Requires="v">
                <p:oleObj spid="_x0000_s15371" name="Equation" r:id="rId5" imgW="1130040" imgH="266400" progId="Equation.DSMT4">
                  <p:embed/>
                </p:oleObj>
              </mc:Choice>
              <mc:Fallback>
                <p:oleObj name="Equation" r:id="rId5" imgW="1130040" imgH="266400" progId="Equation.DSMT4">
                  <p:embed/>
                  <p:pic>
                    <p:nvPicPr>
                      <p:cNvPr id="11" name="Object 3"/>
                      <p:cNvPicPr/>
                      <p:nvPr/>
                    </p:nvPicPr>
                    <p:blipFill>
                      <a:blip r:embed="rId6"/>
                      <a:stretch>
                        <a:fillRect/>
                      </a:stretch>
                    </p:blipFill>
                    <p:spPr>
                      <a:xfrm>
                        <a:off x="1549400" y="1981200"/>
                        <a:ext cx="2260600" cy="533400"/>
                      </a:xfrm>
                      <a:prstGeom prst="rect">
                        <a:avLst/>
                      </a:prstGeom>
                    </p:spPr>
                  </p:pic>
                </p:oleObj>
              </mc:Fallback>
            </mc:AlternateContent>
          </a:graphicData>
        </a:graphic>
      </p:graphicFrame>
      <p:sp>
        <p:nvSpPr>
          <p:cNvPr id="5" name="Content Placeholder 6"/>
          <p:cNvSpPr>
            <a:spLocks noGrp="1"/>
          </p:cNvSpPr>
          <p:nvPr>
            <p:ph idx="14"/>
          </p:nvPr>
        </p:nvSpPr>
        <p:spPr>
          <a:xfrm>
            <a:off x="457200" y="3009900"/>
            <a:ext cx="1584000" cy="4680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Note that</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3" name="Object 7"/>
          <p:cNvGraphicFramePr>
            <a:graphicFrameLocks noChangeAspect="1"/>
          </p:cNvGraphicFramePr>
          <p:nvPr>
            <p:extLst>
              <p:ext uri="{D42A27DB-BD31-4B8C-83A1-F6EECF244321}">
                <p14:modId xmlns:p14="http://schemas.microsoft.com/office/powerpoint/2010/main" val="3397786875"/>
              </p:ext>
            </p:extLst>
          </p:nvPr>
        </p:nvGraphicFramePr>
        <p:xfrm>
          <a:off x="2041200" y="2971800"/>
          <a:ext cx="2159000" cy="533400"/>
        </p:xfrm>
        <a:graphic>
          <a:graphicData uri="http://schemas.openxmlformats.org/presentationml/2006/ole">
            <mc:AlternateContent xmlns:mc="http://schemas.openxmlformats.org/markup-compatibility/2006">
              <mc:Choice xmlns:v="urn:schemas-microsoft-com:vml" Requires="v">
                <p:oleObj spid="_x0000_s15372" name="Equation" r:id="rId7" imgW="1079280" imgH="266400" progId="Equation.DSMT4">
                  <p:embed/>
                </p:oleObj>
              </mc:Choice>
              <mc:Fallback>
                <p:oleObj name="Equation" r:id="rId7" imgW="1079280" imgH="266400" progId="Equation.DSMT4">
                  <p:embed/>
                  <p:pic>
                    <p:nvPicPr>
                      <p:cNvPr id="11" name="Object 3"/>
                      <p:cNvPicPr/>
                      <p:nvPr/>
                    </p:nvPicPr>
                    <p:blipFill>
                      <a:blip r:embed="rId4"/>
                      <a:stretch>
                        <a:fillRect/>
                      </a:stretch>
                    </p:blipFill>
                    <p:spPr>
                      <a:xfrm>
                        <a:off x="2041200" y="2971800"/>
                        <a:ext cx="2159000" cy="533400"/>
                      </a:xfrm>
                      <a:prstGeom prst="rect">
                        <a:avLst/>
                      </a:prstGeom>
                    </p:spPr>
                  </p:pic>
                </p:oleObj>
              </mc:Fallback>
            </mc:AlternateContent>
          </a:graphicData>
        </a:graphic>
      </p:graphicFrame>
      <p:sp>
        <p:nvSpPr>
          <p:cNvPr id="6" name="Content Placeholder 8"/>
          <p:cNvSpPr>
            <a:spLocks noGrp="1"/>
          </p:cNvSpPr>
          <p:nvPr>
            <p:ph idx="15"/>
          </p:nvPr>
        </p:nvSpPr>
        <p:spPr>
          <a:xfrm>
            <a:off x="4350000" y="3009900"/>
            <a:ext cx="4946400" cy="4680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and only if it is the cases</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4" name="Object 9"/>
          <p:cNvGraphicFramePr>
            <a:graphicFrameLocks noChangeAspect="1"/>
          </p:cNvGraphicFramePr>
          <p:nvPr>
            <p:extLst>
              <p:ext uri="{D42A27DB-BD31-4B8C-83A1-F6EECF244321}">
                <p14:modId xmlns:p14="http://schemas.microsoft.com/office/powerpoint/2010/main" val="3254050271"/>
              </p:ext>
            </p:extLst>
          </p:nvPr>
        </p:nvGraphicFramePr>
        <p:xfrm>
          <a:off x="1401763" y="3444875"/>
          <a:ext cx="5410200" cy="533400"/>
        </p:xfrm>
        <a:graphic>
          <a:graphicData uri="http://schemas.openxmlformats.org/presentationml/2006/ole">
            <mc:AlternateContent xmlns:mc="http://schemas.openxmlformats.org/markup-compatibility/2006">
              <mc:Choice xmlns:v="urn:schemas-microsoft-com:vml" Requires="v">
                <p:oleObj spid="_x0000_s15373" name="Equation" r:id="rId8" imgW="2705040" imgH="266400" progId="Equation.DSMT4">
                  <p:embed/>
                </p:oleObj>
              </mc:Choice>
              <mc:Fallback>
                <p:oleObj name="Equation" r:id="rId8" imgW="2705040" imgH="266400" progId="Equation.DSMT4">
                  <p:embed/>
                  <p:pic>
                    <p:nvPicPr>
                      <p:cNvPr id="13" name="Object 3"/>
                      <p:cNvPicPr/>
                      <p:nvPr/>
                    </p:nvPicPr>
                    <p:blipFill>
                      <a:blip r:embed="rId9"/>
                      <a:stretch>
                        <a:fillRect/>
                      </a:stretch>
                    </p:blipFill>
                    <p:spPr>
                      <a:xfrm>
                        <a:off x="1401763" y="3444875"/>
                        <a:ext cx="5410200" cy="533400"/>
                      </a:xfrm>
                      <a:prstGeom prst="rect">
                        <a:avLst/>
                      </a:prstGeom>
                    </p:spPr>
                  </p:pic>
                </p:oleObj>
              </mc:Fallback>
            </mc:AlternateContent>
          </a:graphicData>
        </a:graphic>
      </p:graphicFrame>
      <p:sp>
        <p:nvSpPr>
          <p:cNvPr id="7" name="Content Placeholder 10"/>
          <p:cNvSpPr>
            <a:spLocks noGrp="1"/>
          </p:cNvSpPr>
          <p:nvPr>
            <p:ph idx="16"/>
          </p:nvPr>
        </p:nvSpPr>
        <p:spPr>
          <a:xfrm>
            <a:off x="457200" y="4419600"/>
            <a:ext cx="8229600" cy="104508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Sometimes writers are careless and write as if big-</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 has the same meaning as big-Theta.</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352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Big-Theta Estimates for Polynomials</a:t>
            </a:r>
          </a:p>
        </p:txBody>
      </p:sp>
      <p:sp>
        <p:nvSpPr>
          <p:cNvPr id="3" name="Content Placeholder 2"/>
          <p:cNvSpPr>
            <a:spLocks noGrp="1"/>
          </p:cNvSpPr>
          <p:nvPr>
            <p:ph idx="1"/>
          </p:nvPr>
        </p:nvSpPr>
        <p:spPr>
          <a:xfrm>
            <a:off x="457200" y="1295400"/>
            <a:ext cx="1981200" cy="468000"/>
          </a:xfrm>
        </p:spPr>
        <p:txBody>
          <a:bodyPr/>
          <a:lstStyle/>
          <a:p>
            <a:pPr lvl="0"/>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Theorem: Let</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1" name="Object 3"/>
          <p:cNvGraphicFramePr>
            <a:graphicFrameLocks noChangeAspect="1"/>
          </p:cNvGraphicFramePr>
          <p:nvPr>
            <p:extLst>
              <p:ext uri="{D42A27DB-BD31-4B8C-83A1-F6EECF244321}">
                <p14:modId xmlns:p14="http://schemas.microsoft.com/office/powerpoint/2010/main" val="3849780468"/>
              </p:ext>
            </p:extLst>
          </p:nvPr>
        </p:nvGraphicFramePr>
        <p:xfrm>
          <a:off x="2286000" y="1325418"/>
          <a:ext cx="4470400" cy="482600"/>
        </p:xfrm>
        <a:graphic>
          <a:graphicData uri="http://schemas.openxmlformats.org/presentationml/2006/ole">
            <mc:AlternateContent xmlns:mc="http://schemas.openxmlformats.org/markup-compatibility/2006">
              <mc:Choice xmlns:v="urn:schemas-microsoft-com:vml" Requires="v">
                <p:oleObj spid="_x0000_s16392" name="Equation" r:id="rId3" imgW="2234880" imgH="241200" progId="Equation.DSMT4">
                  <p:embed/>
                </p:oleObj>
              </mc:Choice>
              <mc:Fallback>
                <p:oleObj name="Equation" r:id="rId3" imgW="2234880" imgH="241200" progId="Equation.DSMT4">
                  <p:embed/>
                  <p:pic>
                    <p:nvPicPr>
                      <p:cNvPr id="14" name="Object 3"/>
                      <p:cNvPicPr/>
                      <p:nvPr/>
                    </p:nvPicPr>
                    <p:blipFill>
                      <a:blip r:embed="rId4"/>
                      <a:stretch>
                        <a:fillRect/>
                      </a:stretch>
                    </p:blipFill>
                    <p:spPr>
                      <a:xfrm>
                        <a:off x="2286000" y="1325418"/>
                        <a:ext cx="4470400" cy="482600"/>
                      </a:xfrm>
                      <a:prstGeom prst="rect">
                        <a:avLst/>
                      </a:prstGeom>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2623861805"/>
              </p:ext>
            </p:extLst>
          </p:nvPr>
        </p:nvGraphicFramePr>
        <p:xfrm>
          <a:off x="457200" y="1752600"/>
          <a:ext cx="2438400" cy="457200"/>
        </p:xfrm>
        <a:graphic>
          <a:graphicData uri="http://schemas.openxmlformats.org/presentationml/2006/ole">
            <mc:AlternateContent xmlns:mc="http://schemas.openxmlformats.org/markup-compatibility/2006">
              <mc:Choice xmlns:v="urn:schemas-microsoft-com:vml" Requires="v">
                <p:oleObj spid="_x0000_s16393" name="Equation" r:id="rId5" imgW="1218960" imgH="228600" progId="Equation.DSMT4">
                  <p:embed/>
                </p:oleObj>
              </mc:Choice>
              <mc:Fallback>
                <p:oleObj name="Equation" r:id="rId5" imgW="1218960" imgH="228600" progId="Equation.DSMT4">
                  <p:embed/>
                  <p:pic>
                    <p:nvPicPr>
                      <p:cNvPr id="15" name="Object 4"/>
                      <p:cNvPicPr/>
                      <p:nvPr/>
                    </p:nvPicPr>
                    <p:blipFill>
                      <a:blip r:embed="rId6"/>
                      <a:stretch>
                        <a:fillRect/>
                      </a:stretch>
                    </p:blipFill>
                    <p:spPr>
                      <a:xfrm>
                        <a:off x="457200" y="1752600"/>
                        <a:ext cx="2438400" cy="457200"/>
                      </a:xfrm>
                      <a:prstGeom prst="rect">
                        <a:avLst/>
                      </a:prstGeom>
                    </p:spPr>
                  </p:pic>
                </p:oleObj>
              </mc:Fallback>
            </mc:AlternateContent>
          </a:graphicData>
        </a:graphic>
      </p:graphicFrame>
      <p:sp>
        <p:nvSpPr>
          <p:cNvPr id="4" name="Content Placeholder 5"/>
          <p:cNvSpPr>
            <a:spLocks noGrp="1"/>
          </p:cNvSpPr>
          <p:nvPr>
            <p:ph idx="13"/>
          </p:nvPr>
        </p:nvSpPr>
        <p:spPr>
          <a:xfrm>
            <a:off x="3048000" y="1756803"/>
            <a:ext cx="4201391" cy="468000"/>
          </a:xfrm>
        </p:spPr>
        <p:txBody>
          <a:bodyPr/>
          <a:lstStyle/>
          <a:p>
            <a:pPr lvl="0"/>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are real numbers with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6"/>
          <p:cNvSpPr>
            <a:spLocks noGrp="1"/>
          </p:cNvSpPr>
          <p:nvPr>
            <p:ph idx="14"/>
          </p:nvPr>
        </p:nvSpPr>
        <p:spPr>
          <a:xfrm>
            <a:off x="457200" y="2269854"/>
            <a:ext cx="8915400" cy="2012138"/>
          </a:xfrm>
        </p:spPr>
        <p:txBody>
          <a:bodyPr/>
          <a:lstStyle/>
          <a:p>
            <a:pPr lvl="0">
              <a:spcBef>
                <a:spcPts val="3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f</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x</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is of order </a:t>
            </a:r>
            <a:r>
              <a:rPr lang="en-US" sz="2400" b="1" i="1" dirty="0" err="1">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i="1" baseline="30000" dirty="0" err="1">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Θ(</a:t>
            </a:r>
            <a:r>
              <a:rPr lang="en-US" sz="2400" b="1" i="1" dirty="0" err="1">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baseline="30000" dirty="0" err="1">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n</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0">
              <a:spcBef>
                <a:spcPts val="3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proof is an exercise.) </a:t>
            </a:r>
          </a:p>
          <a:p>
            <a:pPr lvl="0">
              <a:spcBef>
                <a:spcPts val="3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p>
          <a:p>
            <a:pPr lvl="0">
              <a:spcBef>
                <a:spcPts val="3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polynomial</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3" name="Object 7"/>
          <p:cNvGraphicFramePr>
            <a:graphicFrameLocks noChangeAspect="1"/>
          </p:cNvGraphicFramePr>
          <p:nvPr>
            <p:extLst>
              <p:ext uri="{D42A27DB-BD31-4B8C-83A1-F6EECF244321}">
                <p14:modId xmlns:p14="http://schemas.microsoft.com/office/powerpoint/2010/main" val="2818578709"/>
              </p:ext>
            </p:extLst>
          </p:nvPr>
        </p:nvGraphicFramePr>
        <p:xfrm>
          <a:off x="2623457" y="3696091"/>
          <a:ext cx="2717800" cy="482600"/>
        </p:xfrm>
        <a:graphic>
          <a:graphicData uri="http://schemas.openxmlformats.org/presentationml/2006/ole">
            <mc:AlternateContent xmlns:mc="http://schemas.openxmlformats.org/markup-compatibility/2006">
              <mc:Choice xmlns:v="urn:schemas-microsoft-com:vml" Requires="v">
                <p:oleObj spid="_x0000_s16394" name="Equation" r:id="rId7" imgW="1358640" imgH="241200" progId="Equation.DSMT4">
                  <p:embed/>
                </p:oleObj>
              </mc:Choice>
              <mc:Fallback>
                <p:oleObj name="Equation" r:id="rId7" imgW="1358640" imgH="241200" progId="Equation.DSMT4">
                  <p:embed/>
                  <p:pic>
                    <p:nvPicPr>
                      <p:cNvPr id="13" name="Object 3"/>
                      <p:cNvPicPr/>
                      <p:nvPr/>
                    </p:nvPicPr>
                    <p:blipFill>
                      <a:blip r:embed="rId8"/>
                      <a:stretch>
                        <a:fillRect/>
                      </a:stretch>
                    </p:blipFill>
                    <p:spPr>
                      <a:xfrm>
                        <a:off x="2623457" y="3696091"/>
                        <a:ext cx="2717800" cy="482600"/>
                      </a:xfrm>
                      <a:prstGeom prst="rect">
                        <a:avLst/>
                      </a:prstGeom>
                    </p:spPr>
                  </p:pic>
                </p:oleObj>
              </mc:Fallback>
            </mc:AlternateContent>
          </a:graphicData>
        </a:graphic>
      </p:graphicFrame>
      <p:sp>
        <p:nvSpPr>
          <p:cNvPr id="6" name="Content Placeholder 8"/>
          <p:cNvSpPr>
            <a:spLocks noGrp="1"/>
          </p:cNvSpPr>
          <p:nvPr>
            <p:ph idx="15"/>
          </p:nvPr>
        </p:nvSpPr>
        <p:spPr>
          <a:xfrm>
            <a:off x="5257800" y="3703781"/>
            <a:ext cx="3505200" cy="468000"/>
          </a:xfrm>
        </p:spPr>
        <p:txBody>
          <a:bodyPr/>
          <a:lstStyle/>
          <a:p>
            <a:pPr lvl="0"/>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order of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baseline="30000"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5</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Θ(</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baseline="30000"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5</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Content Placeholder 9"/>
          <p:cNvSpPr>
            <a:spLocks noGrp="1"/>
          </p:cNvSpPr>
          <p:nvPr>
            <p:ph idx="16"/>
          </p:nvPr>
        </p:nvSpPr>
        <p:spPr>
          <a:xfrm>
            <a:off x="457200" y="4246418"/>
            <a:ext cx="2286000" cy="4680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polynomial</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Object 10"/>
              <p:cNvSpPr txBox="1"/>
              <p:nvPr/>
            </p:nvSpPr>
            <p:spPr>
              <a:xfrm>
                <a:off x="2624138" y="4273550"/>
                <a:ext cx="4691062" cy="4826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𝑓</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𝑥</m:t>
                          </m:r>
                        </m:e>
                      </m:d>
                      <m:r>
                        <a:rPr lang="zh-CN" altLang="en-US" sz="2000" i="1">
                          <a:solidFill>
                            <a:srgbClr val="000000"/>
                          </a:solidFill>
                          <a:latin typeface="Cambria Math" panose="02040503050406030204" pitchFamily="18" charset="0"/>
                        </a:rPr>
                        <m:t>=8</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199</m:t>
                          </m:r>
                        </m:sup>
                      </m:sSup>
                      <m:r>
                        <a:rPr lang="zh-CN" altLang="en-US" sz="2000" i="1">
                          <a:solidFill>
                            <a:srgbClr val="000000"/>
                          </a:solidFill>
                          <a:latin typeface="Cambria Math" panose="02040503050406030204" pitchFamily="18" charset="0"/>
                        </a:rPr>
                        <m:t>+7</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100</m:t>
                          </m:r>
                        </m:sup>
                      </m:sSup>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99</m:t>
                          </m:r>
                        </m:sup>
                      </m:sSup>
                      <m:r>
                        <a:rPr lang="zh-CN" altLang="en-US" sz="2000" i="1">
                          <a:solidFill>
                            <a:srgbClr val="000000"/>
                          </a:solidFill>
                          <a:latin typeface="Cambria Math" panose="02040503050406030204" pitchFamily="18" charset="0"/>
                        </a:rPr>
                        <m:t>+5</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2</m:t>
                          </m:r>
                        </m:sup>
                      </m:sSup>
                      <m:r>
                        <a:rPr lang="en-US" altLang="zh-CN"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25</m:t>
                      </m:r>
                    </m:oMath>
                  </m:oMathPara>
                </a14:m>
                <a:endParaRPr lang="zh-CN" altLang="en-US" sz="2000" dirty="0"/>
              </a:p>
            </p:txBody>
          </p:sp>
        </mc:Choice>
        <mc:Fallback xmlns="">
          <p:sp>
            <p:nvSpPr>
              <p:cNvPr id="14" name="Object 10"/>
              <p:cNvSpPr txBox="1">
                <a:spLocks noRot="1" noChangeAspect="1" noMove="1" noResize="1" noEditPoints="1" noAdjustHandles="1" noChangeArrowheads="1" noChangeShapeType="1" noTextEdit="1"/>
              </p:cNvSpPr>
              <p:nvPr/>
            </p:nvSpPr>
            <p:spPr>
              <a:xfrm>
                <a:off x="2624138" y="4273550"/>
                <a:ext cx="4691062" cy="482600"/>
              </a:xfrm>
              <a:prstGeom prst="rect">
                <a:avLst/>
              </a:prstGeom>
              <a:blipFill>
                <a:blip r:embed="rId9"/>
                <a:stretch>
                  <a:fillRect/>
                </a:stretch>
              </a:blipFill>
            </p:spPr>
            <p:txBody>
              <a:bodyPr/>
              <a:lstStyle/>
              <a:p>
                <a:r>
                  <a:rPr lang="zh-CN" altLang="en-US">
                    <a:noFill/>
                  </a:rPr>
                  <a:t> </a:t>
                </a:r>
              </a:p>
            </p:txBody>
          </p:sp>
        </mc:Fallback>
      </mc:AlternateContent>
      <p:sp>
        <p:nvSpPr>
          <p:cNvPr id="8" name="Content Placeholder 11"/>
          <p:cNvSpPr>
            <a:spLocks noGrp="1"/>
          </p:cNvSpPr>
          <p:nvPr>
            <p:ph idx="17"/>
          </p:nvPr>
        </p:nvSpPr>
        <p:spPr>
          <a:xfrm>
            <a:off x="463302" y="4811775"/>
            <a:ext cx="3956297" cy="432000"/>
          </a:xfrm>
        </p:spPr>
        <p:txBody>
          <a:bodyPr/>
          <a:lstStyle/>
          <a:p>
            <a:pPr lvl="0"/>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order of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199</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Θ(</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199</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364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Complexity of Algorithms</a:t>
            </a: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3.3</a:t>
            </a:r>
          </a:p>
        </p:txBody>
      </p:sp>
    </p:spTree>
    <p:extLst>
      <p:ext uri="{BB962C8B-B14F-4D97-AF65-F5344CB8AC3E}">
        <p14:creationId xmlns:p14="http://schemas.microsoft.com/office/powerpoint/2010/main" val="28834847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p>
        </p:txBody>
      </p:sp>
      <p:sp>
        <p:nvSpPr>
          <p:cNvPr id="3" name="Content Placeholder 2"/>
          <p:cNvSpPr>
            <a:spLocks noGrp="1"/>
          </p:cNvSpPr>
          <p:nvPr>
            <p:ph idx="1"/>
          </p:nvPr>
        </p:nvSpPr>
        <p:spPr>
          <a:xfrm>
            <a:off x="838200" y="1943100"/>
            <a:ext cx="8458200" cy="29718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a:t>
            </a:r>
          </a:p>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a:t>
            </a:r>
          </a:p>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the Complexity of Algorithms</a:t>
            </a:r>
          </a:p>
        </p:txBody>
      </p:sp>
    </p:spTree>
    <p:extLst>
      <p:ext uri="{BB962C8B-B14F-4D97-AF65-F5344CB8AC3E}">
        <p14:creationId xmlns:p14="http://schemas.microsoft.com/office/powerpoint/2010/main" val="15004042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Complexity of Algorithms</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p>
        </p:txBody>
      </p:sp>
      <p:sp>
        <p:nvSpPr>
          <p:cNvPr id="3" name="Content Placeholder 2"/>
          <p:cNvSpPr>
            <a:spLocks noGrp="1"/>
          </p:cNvSpPr>
          <p:nvPr>
            <p:ph idx="1"/>
          </p:nvPr>
        </p:nvSpPr>
        <p:spPr>
          <a:xfrm>
            <a:off x="457200" y="1447800"/>
            <a:ext cx="8229600" cy="5257800"/>
          </a:xfrm>
        </p:spPr>
        <p:txBody>
          <a:bodyPr/>
          <a:lstStyle/>
          <a:p>
            <a:pPr marL="342900" indent="-342900">
              <a:buFont typeface="Wingdings" panose="05000000000000000000" pitchFamily="2" charset="2"/>
              <a:buChar char="n"/>
            </a:pP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efficient</a:t>
            </a:r>
            <a:r>
              <a:rPr lang="en-US" altLang="zh-C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Given an algorithm, how efficient is this algorithm for solving a problem given input of a particular size? To answer this question, we ask:</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算法复杂度</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much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does this algorithm use to solve a problem?</a:t>
            </a:r>
          </a:p>
          <a:p>
            <a:pPr lvl="1"/>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much computer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memory</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does this algorithm use to solve a problem?</a:t>
            </a:r>
          </a:p>
          <a:p>
            <a:pPr marL="342900" indent="-342900">
              <a:buFont typeface="Wingdings" panose="05000000000000000000" pitchFamily="2" charset="2"/>
              <a:buChar char="n"/>
            </a:pP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 </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时间复杂度</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we analyze the time the algorithm uses to solve the problem given input of a particular size, we are studying the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the algorithm.</a:t>
            </a:r>
          </a:p>
          <a:p>
            <a:pPr marL="342900" indent="-342900">
              <a:buFont typeface="Wingdings" panose="05000000000000000000" pitchFamily="2" charset="2"/>
              <a:buChar char="n"/>
            </a:pP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space complexity </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空间复杂度</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we analyze the computer memory the algorithm uses to solve the problem given input of a particular size, we are studying the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space complexity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the algorithm.</a:t>
            </a:r>
          </a:p>
        </p:txBody>
      </p:sp>
    </p:spTree>
    <p:extLst>
      <p:ext uri="{BB962C8B-B14F-4D97-AF65-F5344CB8AC3E}">
        <p14:creationId xmlns:p14="http://schemas.microsoft.com/office/powerpoint/2010/main" val="36228910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Complexity of Algorithms</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n"/>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 big-</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 </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will measure time complexity in terms of the number of operations an algorithm uses and we will use big-</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big-Theta notation to estimate the time complexity.</a:t>
            </a:r>
          </a:p>
          <a:p>
            <a:pPr marL="342900" indent="-342900">
              <a:buFont typeface="Wingdings" panose="05000000000000000000" pitchFamily="2" charset="2"/>
              <a:buChar char="n"/>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ignore  hardware and software: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ignore implementation details (including the data structures used and both the hardware and software platforms) because it is extremely complicated to consider them.</a:t>
            </a:r>
          </a:p>
        </p:txBody>
      </p:sp>
    </p:spTree>
    <p:extLst>
      <p:ext uri="{BB962C8B-B14F-4D97-AF65-F5344CB8AC3E}">
        <p14:creationId xmlns:p14="http://schemas.microsoft.com/office/powerpoint/2010/main" val="17081312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n"/>
            </a:pPr>
            <a:r>
              <a:rPr lang="en-US" altLang="zh-CN" sz="22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time complexity </a:t>
            </a:r>
            <a:r>
              <a:rPr lang="en-US" altLang="zh-CN"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will focus on the </a:t>
            </a:r>
            <a:r>
              <a:rPr lang="en-US" sz="2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time </a:t>
            </a:r>
            <a:r>
              <a:rPr lang="en-US"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complexity of an algorithm. This provides an upper bound on the number of operations an algorithm uses to solve a problem with input of a particular size.</a:t>
            </a:r>
          </a:p>
          <a:p>
            <a:pPr marL="342900" indent="-342900">
              <a:buFont typeface="Wingdings" panose="05000000000000000000" pitchFamily="2" charset="2"/>
              <a:buChar char="n"/>
            </a:pPr>
            <a:r>
              <a:rPr lang="en-US" altLang="zh-CN" sz="22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average case time complexity </a:t>
            </a:r>
            <a:r>
              <a:rPr lang="en-US" altLang="zh-CN"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is usually much more difficult to determine the </a:t>
            </a:r>
            <a:r>
              <a:rPr lang="en-US" sz="2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average case time complexity </a:t>
            </a:r>
            <a:r>
              <a:rPr lang="en-US"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an algorithm. This is the average number of operations an algorithm uses to solve a problem over all inputs of a particular size.</a:t>
            </a:r>
          </a:p>
        </p:txBody>
      </p:sp>
    </p:spTree>
    <p:extLst>
      <p:ext uri="{BB962C8B-B14F-4D97-AF65-F5344CB8AC3E}">
        <p14:creationId xmlns:p14="http://schemas.microsoft.com/office/powerpoint/2010/main" val="1671381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Complexity Analysis of Algorithms</a:t>
            </a:r>
          </a:p>
        </p:txBody>
      </p:sp>
      <p:sp>
        <p:nvSpPr>
          <p:cNvPr id="3" name="Content Placeholder 2"/>
          <p:cNvSpPr>
            <a:spLocks noGrp="1"/>
          </p:cNvSpPr>
          <p:nvPr>
            <p:ph idx="1"/>
          </p:nvPr>
        </p:nvSpPr>
        <p:spPr>
          <a:xfrm>
            <a:off x="457200" y="1295400"/>
            <a:ext cx="8229600" cy="838200"/>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Describe the time complexity of the algorithm for finding the maximum element in a finite sequence.</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914400" y="2209800"/>
            <a:ext cx="7315200" cy="1828800"/>
          </a:xfrm>
          <a:ln w="19050">
            <a:solidFill>
              <a:srgbClr val="FF0000"/>
            </a:solidFill>
          </a:ln>
        </p:spPr>
        <p:txBody>
          <a:bodyPr/>
          <a:lstStyle/>
          <a:p>
            <a:pPr marL="274320" lvl="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integers)</a:t>
            </a:r>
          </a:p>
          <a:p>
            <a:pPr marL="274320" lvl="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p>
          <a:p>
            <a:pPr marL="274320" lvl="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p>
          <a:p>
            <a:pPr marL="274320" lvl="0" indent="-274320">
              <a:spcBef>
                <a:spcPts val="0"/>
              </a:spcBef>
              <a:spcAft>
                <a:spcPts val="300"/>
              </a:spcAft>
              <a:buClr>
                <a:schemeClr val="accent3"/>
              </a:buClr>
              <a:buSzPct val="95000"/>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ts val="0"/>
              </a:spcBef>
              <a:spcAft>
                <a:spcPts val="300"/>
              </a:spcAft>
              <a:buClr>
                <a:schemeClr val="accent3"/>
              </a:buClr>
              <a:buSzPct val="95000"/>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return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 </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the largest element}</a:t>
            </a:r>
          </a:p>
        </p:txBody>
      </p:sp>
      <p:sp>
        <p:nvSpPr>
          <p:cNvPr id="5" name="Content Placeholder 4"/>
          <p:cNvSpPr>
            <a:spLocks noGrp="1"/>
          </p:cNvSpPr>
          <p:nvPr>
            <p:ph idx="14"/>
          </p:nvPr>
        </p:nvSpPr>
        <p:spPr>
          <a:xfrm>
            <a:off x="472440" y="4133088"/>
            <a:ext cx="8229600" cy="2667000"/>
          </a:xfrm>
        </p:spPr>
        <p:txBody>
          <a:bodyPr/>
          <a:lstStyle/>
          <a:p>
            <a:pPr>
              <a:spcBef>
                <a:spcPts val="3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 the number of comparisons.</a:t>
            </a:r>
          </a:p>
          <a:p>
            <a:pPr lvl="1">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comparison is made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− 1 times.</a:t>
            </a:r>
          </a:p>
          <a:p>
            <a:pPr lvl="1">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Each time </a:t>
            </a:r>
            <a:r>
              <a:rPr lang="en-US" sz="2000" b="1" i="1" dirty="0" err="1">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is incremented, a test is made to see if </a:t>
            </a:r>
            <a:r>
              <a:rPr lang="en-US" sz="2000" b="1" i="1" dirty="0" err="1">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n.</a:t>
            </a:r>
          </a:p>
          <a:p>
            <a:pPr lvl="1">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One last comparison determines that</a:t>
            </a:r>
            <a:r>
              <a:rPr lang="en-US" sz="20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i</a:t>
            </a:r>
            <a:r>
              <a:rPr lang="en-US" sz="20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&gt; n</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lvl="1">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Exactly 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− 1) + 1 = 2</a:t>
            </a:r>
            <a:r>
              <a:rPr lang="en-US" sz="20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− 1 comparisons are made.</a:t>
            </a:r>
          </a:p>
          <a:p>
            <a:pPr>
              <a:spcBef>
                <a:spcPts val="300"/>
              </a:spcBef>
            </a:pPr>
            <a:r>
              <a:rPr lang="en-US" sz="2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Hence, the time complexity of the algorithm is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Θ(</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3097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p>
        </p:txBody>
      </p:sp>
      <p:sp>
        <p:nvSpPr>
          <p:cNvPr id="3" name="Content Placeholder 2"/>
          <p:cNvSpPr>
            <a:spLocks noGrp="1"/>
          </p:cNvSpPr>
          <p:nvPr>
            <p:ph idx="1"/>
          </p:nvPr>
        </p:nvSpPr>
        <p:spPr>
          <a:xfrm>
            <a:off x="838200" y="1943100"/>
            <a:ext cx="8458200" cy="29718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a:t>
            </a:r>
          </a:p>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a:t>
            </a:r>
          </a:p>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the Complexity of Algorithms</a:t>
            </a:r>
          </a:p>
        </p:txBody>
      </p:sp>
    </p:spTree>
    <p:extLst>
      <p:ext uri="{BB962C8B-B14F-4D97-AF65-F5344CB8AC3E}">
        <p14:creationId xmlns:p14="http://schemas.microsoft.com/office/powerpoint/2010/main" val="3699843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Specifying Algorithms</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1480" y="1447800"/>
            <a:ext cx="8321040" cy="5257800"/>
          </a:xfrm>
        </p:spPr>
        <p:txBody>
          <a:bodyPr/>
          <a:lstStyle/>
          <a:p>
            <a:pPr marL="342900" indent="-342900">
              <a:spcBef>
                <a:spcPts val="0"/>
              </a:spcBef>
              <a:buFont typeface="Wingdings" panose="05000000000000000000" pitchFamily="2" charset="2"/>
              <a:buChar char="n"/>
            </a:pPr>
            <a:r>
              <a:rPr lang="en-US" altLang="zh-CN" sz="2400" b="1" i="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pseudocode</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 can be specified in different ways. Their steps can be described in English or in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pseudocode</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伪代码</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Pseudocode is an intermediate step between an English language description of the steps and a coding of these steps using a programming language.</a:t>
            </a:r>
          </a:p>
          <a:p>
            <a:pPr marL="342900" indent="-342900">
              <a:spcBef>
                <a:spcPts val="0"/>
              </a:spcBef>
              <a:buFont typeface="Wingdings" panose="05000000000000000000" pitchFamily="2" charset="2"/>
              <a:buChar char="n"/>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 and Java as a </a:t>
            </a:r>
            <a:r>
              <a:rPr lang="en-US" altLang="zh-CN" sz="2400" b="1" i="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pseudocode</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form of pseudocode we use is specified in Appendix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3</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It uses some of the structures found in popular languages such as C++ and Java.</a:t>
            </a:r>
          </a:p>
        </p:txBody>
      </p:sp>
    </p:spTree>
    <p:extLst>
      <p:ext uri="{BB962C8B-B14F-4D97-AF65-F5344CB8AC3E}">
        <p14:creationId xmlns:p14="http://schemas.microsoft.com/office/powerpoint/2010/main" val="11918074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 of Linear Search</a:t>
            </a:r>
          </a:p>
        </p:txBody>
      </p:sp>
      <p:sp>
        <p:nvSpPr>
          <p:cNvPr id="3" name="Content Placeholder 2"/>
          <p:cNvSpPr>
            <a:spLocks noGrp="1"/>
          </p:cNvSpPr>
          <p:nvPr>
            <p:ph idx="1"/>
          </p:nvPr>
        </p:nvSpPr>
        <p:spPr>
          <a:xfrm>
            <a:off x="457200" y="1295400"/>
            <a:ext cx="8229600" cy="381000"/>
          </a:xfrm>
        </p:spPr>
        <p:txBody>
          <a:bodyPr/>
          <a:lstStyle/>
          <a:p>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Determine the time complexity of the linear search algorithm.</a:t>
            </a:r>
          </a:p>
        </p:txBody>
      </p:sp>
      <p:sp>
        <p:nvSpPr>
          <p:cNvPr id="4" name="Content Placeholder 3"/>
          <p:cNvSpPr>
            <a:spLocks noGrp="1"/>
          </p:cNvSpPr>
          <p:nvPr>
            <p:ph idx="13"/>
          </p:nvPr>
        </p:nvSpPr>
        <p:spPr>
          <a:xfrm>
            <a:off x="533400" y="1676400"/>
            <a:ext cx="7924800" cy="2362200"/>
          </a:xfrm>
          <a:ln w="19050">
            <a:solidFill>
              <a:srgbClr val="0B508F"/>
            </a:solidFill>
          </a:ln>
        </p:spPr>
        <p:txBody>
          <a:bodyPr/>
          <a:lstStyle/>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linear search</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integer, </a:t>
            </a:r>
          </a:p>
          <a:p>
            <a:pPr marL="274320" lvl="0" indent="-274320" defTabSz="914400">
              <a:spcBef>
                <a:spcPts val="0"/>
              </a:spcBef>
              <a:spcAft>
                <a:spcPts val="300"/>
              </a:spcAft>
              <a:buClr>
                <a:schemeClr val="accent3"/>
              </a:buClr>
              <a:buSzPct val="95000"/>
              <a:defRPr/>
            </a:pP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a:t>
            </a:r>
            <a:r>
              <a:rPr lang="en-US" sz="1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distinct integers)</a:t>
            </a:r>
          </a:p>
          <a:p>
            <a:pPr marL="274320" lvl="0" indent="-274320" defTabSz="914400">
              <a:spcBef>
                <a:spcPts val="0"/>
              </a:spcBef>
              <a:spcAft>
                <a:spcPts val="300"/>
              </a:spcAft>
              <a:buClr>
                <a:schemeClr val="accent3"/>
              </a:buClr>
              <a:buSzPct val="95000"/>
              <a:defRPr/>
            </a:pP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while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274320" lvl="0" indent="-274320" defTabSz="914400">
              <a:spcBef>
                <a:spcPts val="0"/>
              </a:spcBef>
              <a:spcAft>
                <a:spcPts val="300"/>
              </a:spcAft>
              <a:buClr>
                <a:schemeClr val="accent3"/>
              </a:buClr>
              <a:buSzPct val="95000"/>
              <a:defRPr/>
            </a:pP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a:spcBef>
                <a:spcPts val="0"/>
              </a:spcBef>
              <a:spcAft>
                <a:spcPts val="300"/>
              </a:spcAft>
              <a:buClr>
                <a:schemeClr val="accent3"/>
              </a:buClr>
              <a:buSzPct val="95000"/>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else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p>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return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the subscript of the term that equals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is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found}</a:t>
            </a:r>
            <a:endPar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4"/>
          </p:nvPr>
        </p:nvSpPr>
        <p:spPr>
          <a:xfrm>
            <a:off x="457200" y="4148128"/>
            <a:ext cx="8388000" cy="2412000"/>
          </a:xfrm>
        </p:spPr>
        <p:txBody>
          <a:bodyPr/>
          <a:lstStyle/>
          <a:p>
            <a:pPr>
              <a:spcBef>
                <a:spcPts val="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 the number of comparisons.</a:t>
            </a:r>
          </a:p>
          <a:p>
            <a:pPr lvl="1">
              <a:spcBef>
                <a:spcPts val="0"/>
              </a:spcBef>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each step two comparisons are made;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spcBef>
                <a:spcPts val="0"/>
              </a:spcBef>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end the loop, one comparison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made.</a:t>
            </a:r>
          </a:p>
          <a:p>
            <a:pPr lvl="1">
              <a:spcBef>
                <a:spcPts val="0"/>
              </a:spcBef>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After the loop, one more</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comparison is made. </a:t>
            </a:r>
          </a:p>
          <a:p>
            <a:pPr>
              <a:spcBef>
                <a:spcPts val="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comparisons are used. If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on the list,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comparisons are made and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 an additional comparison is used to exit the loop. So, in the worst case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 comparisons are made.</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Hence, the complexity is Θ(</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4722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Average-Case Complexity of Linear Search</a:t>
            </a:r>
          </a:p>
        </p:txBody>
      </p:sp>
      <p:sp>
        <p:nvSpPr>
          <p:cNvPr id="3" name="Content Placeholder 2"/>
          <p:cNvSpPr>
            <a:spLocks noGrp="1"/>
          </p:cNvSpPr>
          <p:nvPr>
            <p:ph idx="1"/>
          </p:nvPr>
        </p:nvSpPr>
        <p:spPr/>
        <p:txBody>
          <a:bodyPr/>
          <a:lstStyle/>
          <a:p>
            <a:pPr>
              <a:spcBef>
                <a:spcPts val="6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Describe the average case performance of the linear search algorithm. (Although usually it is very difficult to determine average-case complexity, it is easy for linear search.)</a:t>
            </a:r>
          </a:p>
          <a:p>
            <a:pPr>
              <a:spcBef>
                <a:spcPts val="6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Assume the element is in the list and that the possible positions are equally likely. By the argument on the previous slide, if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number of comparisons is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p:txBody>
      </p:sp>
      <mc:AlternateContent xmlns:mc="http://schemas.openxmlformats.org/markup-compatibility/2006" xmlns:a14="http://schemas.microsoft.com/office/drawing/2010/main">
        <mc:Choice Requires="a14">
          <p:sp>
            <p:nvSpPr>
              <p:cNvPr id="7" name="Object 3"/>
              <p:cNvSpPr txBox="1"/>
              <p:nvPr/>
            </p:nvSpPr>
            <p:spPr>
              <a:xfrm>
                <a:off x="533400" y="4114800"/>
                <a:ext cx="8382000" cy="1100138"/>
              </a:xfrm>
              <a:prstGeom prst="rect">
                <a:avLst/>
              </a:prstGeom>
            </p:spPr>
            <p:txBody>
              <a:bodyPr>
                <a:noAutofit/>
              </a:bodyPr>
              <a:lstStyle/>
              <a:p>
                <a:pPr/>
                <a14:m>
                  <m:oMathPara xmlns:m="http://schemas.openxmlformats.org/officeDocument/2006/math">
                    <m:oMathParaPr>
                      <m:jc m:val="left"/>
                    </m:oMathParaPr>
                    <m:oMath xmlns:m="http://schemas.openxmlformats.org/officeDocument/2006/math">
                      <m:f>
                        <m:fPr>
                          <m:ctrlPr>
                            <a:rPr lang="zh-CN" altLang="en-US" i="1" smtClean="0">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3+5+7+…+</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e>
                          </m:d>
                        </m:num>
                        <m:den>
                          <m:r>
                            <a:rPr lang="zh-CN" altLang="en-US" i="1">
                              <a:solidFill>
                                <a:srgbClr val="000000"/>
                              </a:solidFill>
                              <a:latin typeface="Cambria Math" panose="02040503050406030204" pitchFamily="18" charset="0"/>
                            </a:rPr>
                            <m:t>𝑛</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1+2+3+…+</m:t>
                              </m:r>
                              <m:r>
                                <a:rPr lang="zh-CN" altLang="en-US" i="1">
                                  <a:solidFill>
                                    <a:srgbClr val="000000"/>
                                  </a:solidFill>
                                  <a:latin typeface="Cambria Math" panose="02040503050406030204" pitchFamily="18" charset="0"/>
                                </a:rPr>
                                <m:t>𝑛</m:t>
                              </m:r>
                            </m:e>
                          </m:d>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num>
                        <m:den>
                          <m:r>
                            <a:rPr lang="en-US" altLang="zh-CN" b="0" i="1" smtClean="0">
                              <a:solidFill>
                                <a:srgbClr val="000000"/>
                              </a:solidFill>
                              <a:latin typeface="Cambria Math" panose="02040503050406030204" pitchFamily="18" charset="0"/>
                            </a:rPr>
                            <m:t>𝑛</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d>
                            <m:dPr>
                              <m:begChr m:val="["/>
                              <m:endChr m:val="]"/>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𝑛</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e>
                                  </m:d>
                                </m:num>
                                <m:den>
                                  <m:r>
                                    <a:rPr lang="zh-CN" altLang="en-US" i="1">
                                      <a:solidFill>
                                        <a:srgbClr val="000000"/>
                                      </a:solidFill>
                                      <a:latin typeface="Cambria Math" panose="02040503050406030204" pitchFamily="18" charset="0"/>
                                    </a:rPr>
                                    <m:t>2</m:t>
                                  </m:r>
                                </m:den>
                              </m:f>
                            </m:e>
                          </m:d>
                        </m:num>
                        <m:den>
                          <m:r>
                            <a:rPr lang="zh-CN" altLang="en-US" i="1">
                              <a:solidFill>
                                <a:srgbClr val="000000"/>
                              </a:solidFill>
                              <a:latin typeface="Cambria Math" panose="02040503050406030204" pitchFamily="18" charset="0"/>
                            </a:rPr>
                            <m:t>𝑛</m:t>
                          </m:r>
                        </m:den>
                      </m:f>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+2</m:t>
                      </m:r>
                    </m:oMath>
                  </m:oMathPara>
                </a14:m>
                <a:endParaRPr lang="zh-CN" altLang="en-US" sz="1400" dirty="0"/>
              </a:p>
            </p:txBody>
          </p:sp>
        </mc:Choice>
        <mc:Fallback xmlns="">
          <p:sp>
            <p:nvSpPr>
              <p:cNvPr id="7" name="Object 3"/>
              <p:cNvSpPr txBox="1">
                <a:spLocks noRot="1" noChangeAspect="1" noMove="1" noResize="1" noEditPoints="1" noAdjustHandles="1" noChangeArrowheads="1" noChangeShapeType="1" noTextEdit="1"/>
              </p:cNvSpPr>
              <p:nvPr/>
            </p:nvSpPr>
            <p:spPr>
              <a:xfrm>
                <a:off x="533400" y="4114800"/>
                <a:ext cx="8382000" cy="1100138"/>
              </a:xfrm>
              <a:prstGeom prst="rect">
                <a:avLst/>
              </a:prstGeom>
              <a:blipFill>
                <a:blip r:embed="rId2"/>
                <a:stretch>
                  <a:fillRect/>
                </a:stretch>
              </a:blipFill>
            </p:spPr>
            <p:txBody>
              <a:bodyPr/>
              <a:lstStyle/>
              <a:p>
                <a:r>
                  <a:rPr lang="zh-CN" altLang="en-US">
                    <a:noFill/>
                  </a:rPr>
                  <a:t> </a:t>
                </a:r>
              </a:p>
            </p:txBody>
          </p:sp>
        </mc:Fallback>
      </mc:AlternateContent>
      <p:sp>
        <p:nvSpPr>
          <p:cNvPr id="4" name="Content Placeholder 4"/>
          <p:cNvSpPr>
            <a:spLocks noGrp="1"/>
          </p:cNvSpPr>
          <p:nvPr>
            <p:ph idx="13"/>
          </p:nvPr>
        </p:nvSpPr>
        <p:spPr>
          <a:xfrm>
            <a:off x="457200" y="5105400"/>
            <a:ext cx="8229600" cy="457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Hence,  the average-case complexity of linear search is </a:t>
            </a:r>
            <a:r>
              <a:rPr lang="el-GR"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Θ</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4251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 of Binary Search </a:t>
            </a:r>
          </a:p>
        </p:txBody>
      </p:sp>
      <p:sp>
        <p:nvSpPr>
          <p:cNvPr id="3" name="Content Placeholder 2"/>
          <p:cNvSpPr>
            <a:spLocks noGrp="1"/>
          </p:cNvSpPr>
          <p:nvPr>
            <p:ph idx="1"/>
          </p:nvPr>
        </p:nvSpPr>
        <p:spPr>
          <a:xfrm>
            <a:off x="457200" y="1295400"/>
            <a:ext cx="8280000" cy="612000"/>
          </a:xfrm>
        </p:spPr>
        <p:txBody>
          <a:bodyPr/>
          <a:lstStyle/>
          <a:p>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Describe the time complexity of binary search in terms of the number of comparisons used.</a:t>
            </a:r>
          </a:p>
        </p:txBody>
      </p:sp>
      <p:sp>
        <p:nvSpPr>
          <p:cNvPr id="4" name="Content Placeholder 3"/>
          <p:cNvSpPr>
            <a:spLocks noGrp="1"/>
          </p:cNvSpPr>
          <p:nvPr>
            <p:ph idx="13"/>
          </p:nvPr>
        </p:nvSpPr>
        <p:spPr>
          <a:xfrm>
            <a:off x="1044600" y="1936173"/>
            <a:ext cx="7108800" cy="2340000"/>
          </a:xfrm>
          <a:ln w="19050">
            <a:solidFill>
              <a:srgbClr val="FF0000"/>
            </a:solidFill>
          </a:ln>
        </p:spPr>
        <p:txBody>
          <a:bodyPr/>
          <a:lstStyle/>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procedure binary search(</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integer,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increasing integers)</a:t>
            </a:r>
          </a:p>
          <a:p>
            <a:pPr marL="274320" lvl="0" indent="-274320" defTabSz="914400">
              <a:spcBef>
                <a:spcPts val="0"/>
              </a:spcBef>
              <a:spcAft>
                <a:spcPts val="100"/>
              </a:spcAft>
              <a:buClr>
                <a:schemeClr val="accent3"/>
              </a:buClr>
              <a:buSzPct val="95000"/>
              <a:defRPr/>
            </a:pP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the left endpoint of interval}</a:t>
            </a:r>
          </a:p>
          <a:p>
            <a:pPr marL="274320" lvl="0" indent="-274320" defTabSz="914400">
              <a:spcBef>
                <a:spcPts val="0"/>
              </a:spcBef>
              <a:spcAft>
                <a:spcPts val="100"/>
              </a:spcAft>
              <a:buClr>
                <a:schemeClr val="accent3"/>
              </a:buClr>
              <a:buSzPct val="95000"/>
              <a:defRPr/>
            </a:pP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right endpoint of interval}</a:t>
            </a:r>
          </a:p>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while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p>
          <a:p>
            <a:pPr marL="274320" lvl="0" indent="-274320">
              <a:spcBef>
                <a:spcPts val="0"/>
              </a:spcBef>
              <a:spcAft>
                <a:spcPts val="100"/>
              </a:spcAft>
              <a:buClr>
                <a:schemeClr val="accent3"/>
              </a:buClr>
              <a:buSzPct val="95000"/>
              <a:defRPr/>
            </a:pP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m + 1</a:t>
            </a:r>
          </a:p>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else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m</a:t>
            </a:r>
          </a:p>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else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return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 is the subscript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the term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equal to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sz="1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found} </a:t>
            </a:r>
            <a:endPar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4"/>
          </p:nvPr>
        </p:nvSpPr>
        <p:spPr>
          <a:xfrm>
            <a:off x="457200" y="4357200"/>
            <a:ext cx="8388000" cy="2196000"/>
          </a:xfrm>
        </p:spPr>
        <p:txBody>
          <a:bodyPr/>
          <a:lstStyle/>
          <a:p>
            <a:pPr>
              <a:spcBef>
                <a:spcPts val="0"/>
              </a:spcBef>
              <a:spcAft>
                <a:spcPts val="200"/>
              </a:spcAft>
            </a:pP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Assume (for simplicity)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elements. Note that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log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p>
          <a:p>
            <a:pPr lvl="1">
              <a:spcBef>
                <a:spcPts val="0"/>
              </a:spcBef>
              <a:spcAft>
                <a:spcPts val="200"/>
              </a:spcAft>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Two comparisons are made at each stage;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lvl="1">
              <a:spcBef>
                <a:spcPts val="0"/>
              </a:spcBef>
              <a:spcAft>
                <a:spcPts val="200"/>
              </a:spcAft>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the first iteration the size of the list is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 </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after the first iteration it is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6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6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so on until the size of the list is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lvl="1">
              <a:spcBef>
                <a:spcPts val="0"/>
              </a:spcBef>
              <a:spcAft>
                <a:spcPts val="200"/>
              </a:spcAft>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the last step, a comparison tells us that the size of the list is the size is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the element is compared with the single remaining element.  </a:t>
            </a:r>
          </a:p>
          <a:p>
            <a:pPr lvl="1">
              <a:spcBef>
                <a:spcPts val="0"/>
              </a:spcBef>
              <a:spcAft>
                <a:spcPts val="200"/>
              </a:spcAft>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Hence, at most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log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comparisons are made. </a:t>
            </a:r>
          </a:p>
          <a:p>
            <a:pPr lvl="1">
              <a:spcBef>
                <a:spcPts val="0"/>
              </a:spcBef>
              <a:spcAft>
                <a:spcPts val="200"/>
              </a:spcAft>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Therefore, the time complexity is Θ (log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better than linear search. </a:t>
            </a:r>
          </a:p>
        </p:txBody>
      </p:sp>
    </p:spTree>
    <p:extLst>
      <p:ext uri="{BB962C8B-B14F-4D97-AF65-F5344CB8AC3E}">
        <p14:creationId xmlns:p14="http://schemas.microsoft.com/office/powerpoint/2010/main" val="69851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 of Bubble Sort</a:t>
            </a:r>
          </a:p>
        </p:txBody>
      </p:sp>
      <p:sp>
        <p:nvSpPr>
          <p:cNvPr id="3" name="Content Placeholder 2"/>
          <p:cNvSpPr>
            <a:spLocks noGrp="1"/>
          </p:cNvSpPr>
          <p:nvPr>
            <p:ph idx="1"/>
          </p:nvPr>
        </p:nvSpPr>
        <p:spPr>
          <a:xfrm>
            <a:off x="457200" y="1295400"/>
            <a:ext cx="8229600" cy="796636"/>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the worst-case complexity of bubble sort in terms of the number of comparisons made?</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1524000" y="2218631"/>
            <a:ext cx="5562600" cy="1621848"/>
          </a:xfrm>
          <a:ln w="19050">
            <a:solidFill>
              <a:srgbClr val="FF0000"/>
            </a:solidFill>
          </a:ln>
        </p:spPr>
        <p:txBody>
          <a:bodyPr/>
          <a:lstStyle/>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bubblesort</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real numbers with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interchange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p>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now in increasing order}</a:t>
            </a:r>
          </a:p>
        </p:txBody>
      </p:sp>
      <p:sp>
        <p:nvSpPr>
          <p:cNvPr id="5" name="Content Placeholder 4"/>
          <p:cNvSpPr>
            <a:spLocks noGrp="1"/>
          </p:cNvSpPr>
          <p:nvPr>
            <p:ph idx="14"/>
          </p:nvPr>
        </p:nvSpPr>
        <p:spPr>
          <a:xfrm>
            <a:off x="457200" y="4093242"/>
            <a:ext cx="8229600" cy="838200"/>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sequence of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passes is made through the list. On each pass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comparisons are made.</a:t>
            </a:r>
          </a:p>
        </p:txBody>
      </p:sp>
      <p:graphicFrame>
        <p:nvGraphicFramePr>
          <p:cNvPr id="9" name="Object 5"/>
          <p:cNvGraphicFramePr>
            <a:graphicFrameLocks noChangeAspect="1"/>
          </p:cNvGraphicFramePr>
          <p:nvPr>
            <p:extLst>
              <p:ext uri="{D42A27DB-BD31-4B8C-83A1-F6EECF244321}">
                <p14:modId xmlns:p14="http://schemas.microsoft.com/office/powerpoint/2010/main" val="3775759378"/>
              </p:ext>
            </p:extLst>
          </p:nvPr>
        </p:nvGraphicFramePr>
        <p:xfrm>
          <a:off x="827088" y="4861303"/>
          <a:ext cx="3371760" cy="628560"/>
        </p:xfrm>
        <a:graphic>
          <a:graphicData uri="http://schemas.openxmlformats.org/presentationml/2006/ole">
            <mc:AlternateContent xmlns:mc="http://schemas.openxmlformats.org/markup-compatibility/2006">
              <mc:Choice xmlns:v="urn:schemas-microsoft-com:vml" Requires="v">
                <p:oleObj spid="_x0000_s17414" name="Equation" r:id="rId3" imgW="2247840" imgH="419040" progId="Equation.DSMT4">
                  <p:embed/>
                </p:oleObj>
              </mc:Choice>
              <mc:Fallback>
                <p:oleObj name="Equation" r:id="rId3" imgW="2247840" imgH="419040" progId="Equation.DSMT4">
                  <p:embed/>
                  <p:pic>
                    <p:nvPicPr>
                      <p:cNvPr id="7" name="Object 3"/>
                      <p:cNvPicPr/>
                      <p:nvPr/>
                    </p:nvPicPr>
                    <p:blipFill>
                      <a:blip r:embed="rId4"/>
                      <a:stretch>
                        <a:fillRect/>
                      </a:stretch>
                    </p:blipFill>
                    <p:spPr>
                      <a:xfrm>
                        <a:off x="827088" y="4861303"/>
                        <a:ext cx="3371760" cy="628560"/>
                      </a:xfrm>
                      <a:prstGeom prst="rect">
                        <a:avLst/>
                      </a:prstGeom>
                    </p:spPr>
                  </p:pic>
                </p:oleObj>
              </mc:Fallback>
            </mc:AlternateContent>
          </a:graphicData>
        </a:graphic>
      </p:graphicFrame>
      <p:sp>
        <p:nvSpPr>
          <p:cNvPr id="6" name="Content Placeholder 6"/>
          <p:cNvSpPr>
            <a:spLocks noGrp="1"/>
          </p:cNvSpPr>
          <p:nvPr>
            <p:ph idx="15"/>
          </p:nvPr>
        </p:nvSpPr>
        <p:spPr>
          <a:xfrm>
            <a:off x="457200" y="5410200"/>
            <a:ext cx="8229600" cy="5334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The worst-case complexity of bubble sort is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Θ(</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since</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0" name="Object 7"/>
          <p:cNvGraphicFramePr>
            <a:graphicFrameLocks noChangeAspect="1"/>
          </p:cNvGraphicFramePr>
          <p:nvPr>
            <p:extLst>
              <p:ext uri="{D42A27DB-BD31-4B8C-83A1-F6EECF244321}">
                <p14:modId xmlns:p14="http://schemas.microsoft.com/office/powerpoint/2010/main" val="3267539793"/>
              </p:ext>
            </p:extLst>
          </p:nvPr>
        </p:nvGraphicFramePr>
        <p:xfrm>
          <a:off x="827088" y="5848440"/>
          <a:ext cx="1961820" cy="628560"/>
        </p:xfrm>
        <a:graphic>
          <a:graphicData uri="http://schemas.openxmlformats.org/presentationml/2006/ole">
            <mc:AlternateContent xmlns:mc="http://schemas.openxmlformats.org/markup-compatibility/2006">
              <mc:Choice xmlns:v="urn:schemas-microsoft-com:vml" Requires="v">
                <p:oleObj spid="_x0000_s17415" name="Equation" r:id="rId5" imgW="1307880" imgH="419040" progId="Equation.DSMT4">
                  <p:embed/>
                </p:oleObj>
              </mc:Choice>
              <mc:Fallback>
                <p:oleObj name="Equation" r:id="rId5" imgW="1307880" imgH="419040" progId="Equation.DSMT4">
                  <p:embed/>
                  <p:pic>
                    <p:nvPicPr>
                      <p:cNvPr id="9" name="Object 3"/>
                      <p:cNvPicPr/>
                      <p:nvPr/>
                    </p:nvPicPr>
                    <p:blipFill>
                      <a:blip r:embed="rId6"/>
                      <a:stretch>
                        <a:fillRect/>
                      </a:stretch>
                    </p:blipFill>
                    <p:spPr>
                      <a:xfrm>
                        <a:off x="827088" y="5848440"/>
                        <a:ext cx="1961820" cy="628560"/>
                      </a:xfrm>
                      <a:prstGeom prst="rect">
                        <a:avLst/>
                      </a:prstGeom>
                    </p:spPr>
                  </p:pic>
                </p:oleObj>
              </mc:Fallback>
            </mc:AlternateContent>
          </a:graphicData>
        </a:graphic>
      </p:graphicFrame>
    </p:spTree>
    <p:extLst>
      <p:ext uri="{BB962C8B-B14F-4D97-AF65-F5344CB8AC3E}">
        <p14:creationId xmlns:p14="http://schemas.microsoft.com/office/powerpoint/2010/main" val="5321273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 of Insertion Sort</a:t>
            </a:r>
          </a:p>
        </p:txBody>
      </p:sp>
      <p:sp>
        <p:nvSpPr>
          <p:cNvPr id="3" name="Content Placeholder 2"/>
          <p:cNvSpPr>
            <a:spLocks noGrp="1"/>
          </p:cNvSpPr>
          <p:nvPr>
            <p:ph idx="1"/>
          </p:nvPr>
        </p:nvSpPr>
        <p:spPr>
          <a:xfrm>
            <a:off x="457200" y="1295400"/>
            <a:ext cx="8229600" cy="792000"/>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the worst-case complexity of insertion sort in terms of the number of comparisons made?</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457200" y="2895600"/>
            <a:ext cx="3888000" cy="838200"/>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total number of comparisons are</a:t>
            </a:r>
          </a:p>
        </p:txBody>
      </p:sp>
      <mc:AlternateContent xmlns:mc="http://schemas.openxmlformats.org/markup-compatibility/2006" xmlns:a14="http://schemas.microsoft.com/office/drawing/2010/main">
        <mc:Choice Requires="a14">
          <p:sp>
            <p:nvSpPr>
              <p:cNvPr id="9" name="Object 4"/>
              <p:cNvSpPr txBox="1"/>
              <p:nvPr/>
            </p:nvSpPr>
            <p:spPr>
              <a:xfrm>
                <a:off x="609600" y="3867150"/>
                <a:ext cx="3200401" cy="62865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2+3+⋯+</m:t>
                      </m:r>
                      <m:r>
                        <a:rPr lang="zh-CN" altLang="en-US" i="1" smtClean="0">
                          <a:solidFill>
                            <a:srgbClr val="000000"/>
                          </a:solidFill>
                          <a:latin typeface="Cambria Math" panose="02040503050406030204" pitchFamily="18" charset="0"/>
                        </a:rPr>
                        <m:t>𝑛</m:t>
                      </m:r>
                      <m:r>
                        <a:rPr lang="zh-CN" altLang="en-US" i="1" smtClean="0">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𝑛</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𝑛</m:t>
                              </m:r>
                              <m:r>
                                <a:rPr lang="en-US" altLang="zh-CN" b="0" i="1" smtClean="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m:t>
                              </m:r>
                            </m:e>
                          </m:d>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−1</m:t>
                      </m:r>
                    </m:oMath>
                  </m:oMathPara>
                </a14:m>
                <a:endParaRPr lang="zh-CN" altLang="en-US" dirty="0"/>
              </a:p>
            </p:txBody>
          </p:sp>
        </mc:Choice>
        <mc:Fallback xmlns="">
          <p:sp>
            <p:nvSpPr>
              <p:cNvPr id="9" name="Object 4"/>
              <p:cNvSpPr txBox="1">
                <a:spLocks noRot="1" noChangeAspect="1" noMove="1" noResize="1" noEditPoints="1" noAdjustHandles="1" noChangeArrowheads="1" noChangeShapeType="1" noTextEdit="1"/>
              </p:cNvSpPr>
              <p:nvPr/>
            </p:nvSpPr>
            <p:spPr>
              <a:xfrm>
                <a:off x="609600" y="3867150"/>
                <a:ext cx="3200401" cy="628650"/>
              </a:xfrm>
              <a:prstGeom prst="rect">
                <a:avLst/>
              </a:prstGeom>
              <a:blipFill>
                <a:blip r:embed="rId2"/>
                <a:stretch>
                  <a:fillRect/>
                </a:stretch>
              </a:blipFill>
            </p:spPr>
            <p:txBody>
              <a:bodyPr/>
              <a:lstStyle/>
              <a:p>
                <a:r>
                  <a:rPr lang="zh-CN" altLang="en-US">
                    <a:noFill/>
                  </a:rPr>
                  <a:t> </a:t>
                </a:r>
              </a:p>
            </p:txBody>
          </p:sp>
        </mc:Fallback>
      </mc:AlternateContent>
      <p:sp>
        <p:nvSpPr>
          <p:cNvPr id="5" name="Content Placeholder 5"/>
          <p:cNvSpPr>
            <a:spLocks noGrp="1"/>
          </p:cNvSpPr>
          <p:nvPr>
            <p:ph idx="14"/>
          </p:nvPr>
        </p:nvSpPr>
        <p:spPr>
          <a:xfrm>
            <a:off x="457200" y="4648200"/>
            <a:ext cx="4356000" cy="4680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Therefore the complexity is Θ(</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6" name="Content Placeholder 6"/>
          <p:cNvSpPr>
            <a:spLocks noGrp="1"/>
          </p:cNvSpPr>
          <p:nvPr>
            <p:ph idx="15"/>
          </p:nvPr>
        </p:nvSpPr>
        <p:spPr>
          <a:xfrm>
            <a:off x="5334000" y="2438400"/>
            <a:ext cx="3657600" cy="3200400"/>
          </a:xfrm>
          <a:ln w="19050">
            <a:solidFill>
              <a:srgbClr val="0B508F"/>
            </a:solidFill>
          </a:ln>
        </p:spPr>
        <p:txBody>
          <a:bodyPr/>
          <a:lstStyle/>
          <a:p>
            <a:pPr marL="274320" lvl="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insertion sort </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274320" lvl="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real numbers with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274320" lvl="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p>
          <a:p>
            <a:pPr marL="274320" lvl="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while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endPar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k-1</a:t>
            </a:r>
          </a:p>
          <a:p>
            <a:pPr marL="274320" lvl="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endParaRPr lang="en-I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5366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p>
        </p:txBody>
      </p:sp>
      <p:sp>
        <p:nvSpPr>
          <p:cNvPr id="3" name="Content Placeholder 2"/>
          <p:cNvSpPr>
            <a:spLocks noGrp="1"/>
          </p:cNvSpPr>
          <p:nvPr>
            <p:ph idx="1"/>
          </p:nvPr>
        </p:nvSpPr>
        <p:spPr>
          <a:xfrm>
            <a:off x="838200" y="1943100"/>
            <a:ext cx="8458200" cy="29718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a:t>
            </a:r>
          </a:p>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a:t>
            </a:r>
          </a:p>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the Complexity of Algorithms</a:t>
            </a:r>
          </a:p>
        </p:txBody>
      </p:sp>
    </p:spTree>
    <p:extLst>
      <p:ext uri="{BB962C8B-B14F-4D97-AF65-F5344CB8AC3E}">
        <p14:creationId xmlns:p14="http://schemas.microsoft.com/office/powerpoint/2010/main" val="13155285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the Complexity of Algorithms</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p>
        </p:txBody>
      </p:sp>
      <p:sp>
        <p:nvSpPr>
          <p:cNvPr id="3" name="Content Placeholder 2"/>
          <p:cNvSpPr>
            <a:spLocks noGrp="1"/>
          </p:cNvSpPr>
          <p:nvPr>
            <p:ph idx="1"/>
          </p:nvPr>
        </p:nvSpPr>
        <p:spPr>
          <a:xfrm>
            <a:off x="1486500" y="2053937"/>
            <a:ext cx="6094800" cy="684000"/>
          </a:xfrm>
          <a:solidFill>
            <a:srgbClr val="E1F3FF"/>
          </a:solidFill>
          <a:ln w="19050">
            <a:solidFill>
              <a:srgbClr val="0B508F"/>
            </a:solidFill>
          </a:ln>
        </p:spPr>
        <p:txBody>
          <a:bodyPr/>
          <a:lstStyle/>
          <a:p>
            <a: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1 Commonly Used Terminology for the Complexity of Algorithms.</a:t>
            </a:r>
          </a:p>
        </p:txBody>
      </p:sp>
      <p:graphicFrame>
        <p:nvGraphicFramePr>
          <p:cNvPr id="6" name="Table 3"/>
          <p:cNvGraphicFramePr>
            <a:graphicFrameLocks noGrp="1"/>
          </p:cNvGraphicFramePr>
          <p:nvPr>
            <p:extLst>
              <p:ext uri="{D42A27DB-BD31-4B8C-83A1-F6EECF244321}">
                <p14:modId xmlns:p14="http://schemas.microsoft.com/office/powerpoint/2010/main" val="174614105"/>
              </p:ext>
            </p:extLst>
          </p:nvPr>
        </p:nvGraphicFramePr>
        <p:xfrm>
          <a:off x="1485900" y="2743200"/>
          <a:ext cx="6096000" cy="2966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861990015"/>
                    </a:ext>
                  </a:extLst>
                </a:gridCol>
                <a:gridCol w="3048000">
                  <a:extLst>
                    <a:ext uri="{9D8B030D-6E8A-4147-A177-3AD203B41FA5}">
                      <a16:colId xmlns:a16="http://schemas.microsoft.com/office/drawing/2014/main" val="3894909304"/>
                    </a:ext>
                  </a:extLst>
                </a:gridCol>
              </a:tblGrid>
              <a:tr h="370840">
                <a:tc>
                  <a:txBody>
                    <a:bodyPr/>
                    <a:lstStyle/>
                    <a:p>
                      <a:r>
                        <a:rPr lang="en-IN" sz="1800" b="1" i="1" u="none" strike="noStrike" kern="1200" baseline="0" dirty="0">
                          <a:solidFill>
                            <a:schemeClr val="tx1"/>
                          </a:solidFill>
                          <a:latin typeface="+mn-lt"/>
                          <a:ea typeface="+mn-ea"/>
                          <a:cs typeface="+mn-cs"/>
                        </a:rPr>
                        <a:t>Complexity</a:t>
                      </a:r>
                      <a:endParaRPr lang="en-IN" dirty="0">
                        <a:solidFill>
                          <a:schemeClr val="tx1"/>
                        </a:solidFill>
                      </a:endParaRPr>
                    </a:p>
                  </a:txBody>
                  <a:tcPr>
                    <a:lnL w="19050" cap="flat" cmpd="sng" algn="ctr">
                      <a:solidFill>
                        <a:srgbClr val="04617B"/>
                      </a:solidFill>
                      <a:prstDash val="solid"/>
                      <a:round/>
                      <a:headEnd type="none" w="med" len="med"/>
                      <a:tailEnd type="none" w="med" len="med"/>
                    </a:lnL>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r>
                        <a:rPr lang="en-IN" sz="1800" b="1" i="1" u="none" strike="noStrike" kern="1200" baseline="0" dirty="0">
                          <a:solidFill>
                            <a:schemeClr val="tx1"/>
                          </a:solidFill>
                          <a:latin typeface="+mn-lt"/>
                          <a:ea typeface="+mn-ea"/>
                          <a:cs typeface="+mn-cs"/>
                        </a:rPr>
                        <a:t>Terminology</a:t>
                      </a:r>
                      <a:endParaRPr lang="en-IN" dirty="0">
                        <a:solidFill>
                          <a:schemeClr val="tx1"/>
                        </a:solidFill>
                      </a:endParaRPr>
                    </a:p>
                  </a:txBody>
                  <a:tcPr>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extLst>
                  <a:ext uri="{0D108BD9-81ED-4DB2-BD59-A6C34878D82A}">
                    <a16:rowId xmlns:a16="http://schemas.microsoft.com/office/drawing/2014/main" val="3952371646"/>
                  </a:ext>
                </a:extLst>
              </a:tr>
              <a:tr h="370840">
                <a:tc>
                  <a:txBody>
                    <a:bodyPr/>
                    <a:lstStyle/>
                    <a:p>
                      <a:r>
                        <a:rPr lang="el-GR" sz="1800" b="0" i="0" u="none" strike="noStrike" kern="1200" baseline="0" dirty="0">
                          <a:solidFill>
                            <a:schemeClr val="tx1"/>
                          </a:solidFill>
                          <a:latin typeface="+mn-lt"/>
                          <a:ea typeface="+mn-ea"/>
                          <a:cs typeface="+mn-cs"/>
                        </a:rPr>
                        <a:t>Θ(1)</a:t>
                      </a:r>
                      <a:endParaRPr lang="en-IN" dirty="0">
                        <a:solidFill>
                          <a:schemeClr val="tx1"/>
                        </a:solidFill>
                      </a:endParaRPr>
                    </a:p>
                  </a:txBody>
                  <a:tcPr>
                    <a:lnL w="19050" cap="flat" cmpd="sng" algn="ctr">
                      <a:solidFill>
                        <a:srgbClr val="04617B"/>
                      </a:solidFill>
                      <a:prstDash val="solid"/>
                      <a:round/>
                      <a:headEnd type="none" w="med" len="med"/>
                      <a:tailEnd type="none" w="med" len="med"/>
                    </a:lnL>
                    <a:lnT w="19050" cap="flat" cmpd="sng" algn="ctr">
                      <a:solidFill>
                        <a:srgbClr val="04617B"/>
                      </a:solidFill>
                      <a:prstDash val="solid"/>
                      <a:round/>
                      <a:headEnd type="none" w="med" len="med"/>
                      <a:tailEnd type="none" w="med" len="med"/>
                    </a:lnT>
                    <a:noFill/>
                  </a:tcPr>
                </a:tc>
                <a:tc>
                  <a:txBody>
                    <a:bodyPr/>
                    <a:lstStyle/>
                    <a:p>
                      <a:r>
                        <a:rPr lang="en-IN" sz="1800" b="0" i="0" u="none" strike="noStrike" kern="1200" baseline="0" dirty="0">
                          <a:solidFill>
                            <a:schemeClr val="tx1"/>
                          </a:solidFill>
                          <a:latin typeface="+mn-lt"/>
                          <a:ea typeface="+mn-ea"/>
                          <a:cs typeface="+mn-cs"/>
                        </a:rPr>
                        <a:t>Constant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noFill/>
                  </a:tcPr>
                </a:tc>
                <a:extLst>
                  <a:ext uri="{0D108BD9-81ED-4DB2-BD59-A6C34878D82A}">
                    <a16:rowId xmlns:a16="http://schemas.microsoft.com/office/drawing/2014/main" val="222819685"/>
                  </a:ext>
                </a:extLst>
              </a:tr>
              <a:tr h="370840">
                <a:tc>
                  <a:txBody>
                    <a:bodyPr/>
                    <a:lstStyle/>
                    <a:p>
                      <a:r>
                        <a:rPr lang="el-GR" sz="1800" b="0" i="0" u="none" strike="noStrike" kern="1200" baseline="0" dirty="0">
                          <a:solidFill>
                            <a:schemeClr val="tx1"/>
                          </a:solidFill>
                          <a:latin typeface="+mn-lt"/>
                          <a:ea typeface="+mn-ea"/>
                          <a:cs typeface="+mn-cs"/>
                        </a:rPr>
                        <a:t>Θ(</a:t>
                      </a:r>
                      <a:r>
                        <a:rPr lang="en-IN" sz="1800" b="0" i="0" u="none" strike="noStrike" kern="1200" baseline="0" dirty="0">
                          <a:solidFill>
                            <a:schemeClr val="tx1"/>
                          </a:solidFill>
                          <a:latin typeface="+mn-lt"/>
                          <a:ea typeface="+mn-ea"/>
                          <a:cs typeface="+mn-cs"/>
                        </a:rPr>
                        <a:t>log </a:t>
                      </a:r>
                      <a:r>
                        <a:rPr lang="en-IN" sz="1800" b="0" i="1" u="none" strike="noStrike" kern="1200" baseline="0" dirty="0">
                          <a:solidFill>
                            <a:schemeClr val="tx1"/>
                          </a:solidFill>
                          <a:latin typeface="+mn-lt"/>
                          <a:ea typeface="+mn-ea"/>
                          <a:cs typeface="+mn-cs"/>
                        </a:rPr>
                        <a:t>n</a:t>
                      </a:r>
                      <a:r>
                        <a:rPr lang="en-IN" sz="1800" b="0" i="0" u="none" strike="noStrike" kern="1200" baseline="0" dirty="0">
                          <a:solidFill>
                            <a:schemeClr val="tx1"/>
                          </a:solidFill>
                          <a:latin typeface="+mn-lt"/>
                          <a:ea typeface="+mn-ea"/>
                          <a:cs typeface="+mn-cs"/>
                        </a:rPr>
                        <a:t>)</a:t>
                      </a:r>
                      <a:endParaRPr lang="en-IN" dirty="0">
                        <a:solidFill>
                          <a:schemeClr val="tx1"/>
                        </a:solidFill>
                      </a:endParaRPr>
                    </a:p>
                  </a:txBody>
                  <a:tcPr>
                    <a:lnL w="19050" cap="flat" cmpd="sng" algn="ctr">
                      <a:solidFill>
                        <a:srgbClr val="04617B"/>
                      </a:solidFill>
                      <a:prstDash val="solid"/>
                      <a:round/>
                      <a:headEnd type="none" w="med" len="med"/>
                      <a:tailEnd type="none" w="med" len="med"/>
                    </a:lnL>
                    <a:noFill/>
                  </a:tcPr>
                </a:tc>
                <a:tc>
                  <a:txBody>
                    <a:bodyPr/>
                    <a:lstStyle/>
                    <a:p>
                      <a:r>
                        <a:rPr lang="en-IN" sz="1800" b="0" i="0" u="none" strike="noStrike" kern="1200" baseline="0" dirty="0">
                          <a:solidFill>
                            <a:schemeClr val="tx1"/>
                          </a:solidFill>
                          <a:latin typeface="+mn-lt"/>
                          <a:ea typeface="+mn-ea"/>
                          <a:cs typeface="+mn-cs"/>
                        </a:rPr>
                        <a:t>Logarithmic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noFill/>
                  </a:tcPr>
                </a:tc>
                <a:extLst>
                  <a:ext uri="{0D108BD9-81ED-4DB2-BD59-A6C34878D82A}">
                    <a16:rowId xmlns:a16="http://schemas.microsoft.com/office/drawing/2014/main" val="1977837724"/>
                  </a:ext>
                </a:extLst>
              </a:tr>
              <a:tr h="370840">
                <a:tc>
                  <a:txBody>
                    <a:bodyPr/>
                    <a:lstStyle/>
                    <a:p>
                      <a:r>
                        <a:rPr lang="el-GR" sz="1800" b="0" i="0" u="none" strike="noStrike" kern="1200" baseline="0" dirty="0">
                          <a:solidFill>
                            <a:schemeClr val="tx1"/>
                          </a:solidFill>
                          <a:latin typeface="+mn-lt"/>
                          <a:ea typeface="+mn-ea"/>
                          <a:cs typeface="+mn-cs"/>
                        </a:rPr>
                        <a:t>Θ(</a:t>
                      </a:r>
                      <a:r>
                        <a:rPr lang="en-IN" sz="1800" b="0" i="1" u="none" strike="noStrike" kern="1200" baseline="0" dirty="0">
                          <a:solidFill>
                            <a:schemeClr val="tx1"/>
                          </a:solidFill>
                          <a:latin typeface="+mn-lt"/>
                          <a:ea typeface="+mn-ea"/>
                          <a:cs typeface="+mn-cs"/>
                        </a:rPr>
                        <a:t>n</a:t>
                      </a:r>
                      <a:r>
                        <a:rPr lang="en-IN" sz="1800" b="0" i="0" u="none" strike="noStrike" kern="1200" baseline="0" dirty="0">
                          <a:solidFill>
                            <a:schemeClr val="tx1"/>
                          </a:solidFill>
                          <a:latin typeface="+mn-lt"/>
                          <a:ea typeface="+mn-ea"/>
                          <a:cs typeface="+mn-cs"/>
                        </a:rPr>
                        <a:t>)</a:t>
                      </a:r>
                      <a:endParaRPr lang="en-IN" dirty="0">
                        <a:solidFill>
                          <a:schemeClr val="tx1"/>
                        </a:solidFill>
                      </a:endParaRPr>
                    </a:p>
                  </a:txBody>
                  <a:tcPr>
                    <a:lnL w="19050" cap="flat" cmpd="sng" algn="ctr">
                      <a:solidFill>
                        <a:srgbClr val="04617B"/>
                      </a:solidFill>
                      <a:prstDash val="solid"/>
                      <a:round/>
                      <a:headEnd type="none" w="med" len="med"/>
                      <a:tailEnd type="none" w="med" len="med"/>
                    </a:lnL>
                    <a:noFill/>
                  </a:tcPr>
                </a:tc>
                <a:tc>
                  <a:txBody>
                    <a:bodyPr/>
                    <a:lstStyle/>
                    <a:p>
                      <a:r>
                        <a:rPr lang="en-IN" sz="1800" b="0" i="0" u="none" strike="noStrike" kern="1200" baseline="0" dirty="0">
                          <a:solidFill>
                            <a:schemeClr val="tx1"/>
                          </a:solidFill>
                          <a:latin typeface="+mn-lt"/>
                          <a:ea typeface="+mn-ea"/>
                          <a:cs typeface="+mn-cs"/>
                        </a:rPr>
                        <a:t>Linear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noFill/>
                  </a:tcPr>
                </a:tc>
                <a:extLst>
                  <a:ext uri="{0D108BD9-81ED-4DB2-BD59-A6C34878D82A}">
                    <a16:rowId xmlns:a16="http://schemas.microsoft.com/office/drawing/2014/main" val="2500681692"/>
                  </a:ext>
                </a:extLst>
              </a:tr>
              <a:tr h="370840">
                <a:tc>
                  <a:txBody>
                    <a:bodyPr/>
                    <a:lstStyle/>
                    <a:p>
                      <a:r>
                        <a:rPr lang="el-GR" sz="1800" b="0" i="0" u="none" strike="noStrike" kern="1200" baseline="0" dirty="0">
                          <a:solidFill>
                            <a:schemeClr val="tx1"/>
                          </a:solidFill>
                          <a:latin typeface="+mn-lt"/>
                          <a:ea typeface="+mn-ea"/>
                          <a:cs typeface="+mn-cs"/>
                        </a:rPr>
                        <a:t>Θ(</a:t>
                      </a:r>
                      <a:r>
                        <a:rPr lang="en-IN" sz="1800" b="0" i="1" u="none" strike="noStrike" kern="1200" baseline="0" dirty="0">
                          <a:solidFill>
                            <a:schemeClr val="tx1"/>
                          </a:solidFill>
                          <a:latin typeface="+mn-lt"/>
                          <a:ea typeface="+mn-ea"/>
                          <a:cs typeface="+mn-cs"/>
                        </a:rPr>
                        <a:t>n </a:t>
                      </a:r>
                      <a:r>
                        <a:rPr lang="en-IN" sz="1800" b="0" i="0" u="none" strike="noStrike" kern="1200" baseline="0" dirty="0">
                          <a:solidFill>
                            <a:schemeClr val="tx1"/>
                          </a:solidFill>
                          <a:latin typeface="+mn-lt"/>
                          <a:ea typeface="+mn-ea"/>
                          <a:cs typeface="+mn-cs"/>
                        </a:rPr>
                        <a:t>log </a:t>
                      </a:r>
                      <a:r>
                        <a:rPr lang="en-IN" sz="1800" b="0" i="1" u="none" strike="noStrike" kern="1200" baseline="0" dirty="0">
                          <a:solidFill>
                            <a:schemeClr val="tx1"/>
                          </a:solidFill>
                          <a:latin typeface="+mn-lt"/>
                          <a:ea typeface="+mn-ea"/>
                          <a:cs typeface="+mn-cs"/>
                        </a:rPr>
                        <a:t>n</a:t>
                      </a:r>
                      <a:r>
                        <a:rPr lang="en-IN" sz="1800" b="0" i="0" u="none" strike="noStrike" kern="1200" baseline="0" dirty="0">
                          <a:solidFill>
                            <a:schemeClr val="tx1"/>
                          </a:solidFill>
                          <a:latin typeface="+mn-lt"/>
                          <a:ea typeface="+mn-ea"/>
                          <a:cs typeface="+mn-cs"/>
                        </a:rPr>
                        <a:t>)</a:t>
                      </a:r>
                      <a:endParaRPr lang="en-IN" dirty="0">
                        <a:solidFill>
                          <a:schemeClr val="tx1"/>
                        </a:solidFill>
                      </a:endParaRPr>
                    </a:p>
                  </a:txBody>
                  <a:tcPr>
                    <a:lnL w="19050" cap="flat" cmpd="sng" algn="ctr">
                      <a:solidFill>
                        <a:srgbClr val="04617B"/>
                      </a:solidFill>
                      <a:prstDash val="solid"/>
                      <a:round/>
                      <a:headEnd type="none" w="med" len="med"/>
                      <a:tailEnd type="none" w="med" len="med"/>
                    </a:lnL>
                    <a:noFill/>
                  </a:tcPr>
                </a:tc>
                <a:tc>
                  <a:txBody>
                    <a:bodyPr/>
                    <a:lstStyle/>
                    <a:p>
                      <a:r>
                        <a:rPr lang="en-IN" sz="1800" b="0" i="0" u="none" strike="noStrike" kern="1200" baseline="0" dirty="0" err="1">
                          <a:solidFill>
                            <a:schemeClr val="tx1"/>
                          </a:solidFill>
                          <a:latin typeface="+mn-lt"/>
                          <a:ea typeface="+mn-ea"/>
                          <a:cs typeface="+mn-cs"/>
                        </a:rPr>
                        <a:t>Linearithmic</a:t>
                      </a:r>
                      <a:r>
                        <a:rPr lang="en-IN" sz="1800" b="0" i="0" u="none" strike="noStrike" kern="1200" baseline="0" dirty="0">
                          <a:solidFill>
                            <a:schemeClr val="tx1"/>
                          </a:solidFill>
                          <a:latin typeface="+mn-lt"/>
                          <a:ea typeface="+mn-ea"/>
                          <a:cs typeface="+mn-cs"/>
                        </a:rPr>
                        <a:t>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noFill/>
                  </a:tcPr>
                </a:tc>
                <a:extLst>
                  <a:ext uri="{0D108BD9-81ED-4DB2-BD59-A6C34878D82A}">
                    <a16:rowId xmlns:a16="http://schemas.microsoft.com/office/drawing/2014/main" val="3177082833"/>
                  </a:ext>
                </a:extLst>
              </a:tr>
              <a:tr h="370840">
                <a:tc>
                  <a:txBody>
                    <a:bodyPr/>
                    <a:lstStyle/>
                    <a:p>
                      <a:r>
                        <a:rPr lang="el-GR" sz="1800" b="0" i="0" u="none" strike="noStrike" kern="1200" baseline="0" dirty="0">
                          <a:solidFill>
                            <a:schemeClr val="tx1"/>
                          </a:solidFill>
                          <a:latin typeface="+mn-lt"/>
                          <a:ea typeface="+mn-ea"/>
                          <a:cs typeface="+mn-cs"/>
                        </a:rPr>
                        <a:t>Θ(</a:t>
                      </a:r>
                      <a:r>
                        <a:rPr lang="en-IN" sz="1800" b="0" i="1" u="none" strike="noStrike" kern="1200" baseline="0" dirty="0" err="1">
                          <a:solidFill>
                            <a:schemeClr val="tx1"/>
                          </a:solidFill>
                          <a:latin typeface="+mn-lt"/>
                          <a:ea typeface="+mn-ea"/>
                          <a:cs typeface="+mn-cs"/>
                        </a:rPr>
                        <a:t>n</a:t>
                      </a:r>
                      <a:r>
                        <a:rPr lang="en-IN" sz="1800" b="0" i="1" u="none" strike="noStrike" kern="1200" baseline="30000" dirty="0" err="1">
                          <a:solidFill>
                            <a:schemeClr val="tx1"/>
                          </a:solidFill>
                          <a:latin typeface="+mn-lt"/>
                          <a:ea typeface="+mn-ea"/>
                          <a:cs typeface="+mn-cs"/>
                        </a:rPr>
                        <a:t>b</a:t>
                      </a:r>
                      <a:r>
                        <a:rPr lang="en-IN" sz="1800" b="0" i="0" u="none" strike="noStrike" kern="1200" baseline="0" dirty="0">
                          <a:solidFill>
                            <a:schemeClr val="tx1"/>
                          </a:solidFill>
                          <a:latin typeface="+mn-lt"/>
                          <a:ea typeface="+mn-ea"/>
                          <a:cs typeface="+mn-cs"/>
                        </a:rPr>
                        <a:t>)</a:t>
                      </a:r>
                      <a:endParaRPr lang="en-IN" dirty="0">
                        <a:solidFill>
                          <a:schemeClr val="tx1"/>
                        </a:solidFill>
                      </a:endParaRPr>
                    </a:p>
                  </a:txBody>
                  <a:tcPr>
                    <a:lnL w="19050" cap="flat" cmpd="sng" algn="ctr">
                      <a:solidFill>
                        <a:srgbClr val="04617B"/>
                      </a:solidFill>
                      <a:prstDash val="solid"/>
                      <a:round/>
                      <a:headEnd type="none" w="med" len="med"/>
                      <a:tailEnd type="none" w="med" len="med"/>
                    </a:lnL>
                    <a:noFill/>
                  </a:tcPr>
                </a:tc>
                <a:tc>
                  <a:txBody>
                    <a:bodyPr/>
                    <a:lstStyle/>
                    <a:p>
                      <a:r>
                        <a:rPr lang="en-IN" sz="1800" b="0" i="0" u="none" strike="noStrike" kern="1200" baseline="0" dirty="0">
                          <a:solidFill>
                            <a:schemeClr val="tx1"/>
                          </a:solidFill>
                          <a:latin typeface="+mn-lt"/>
                          <a:ea typeface="+mn-ea"/>
                          <a:cs typeface="+mn-cs"/>
                        </a:rPr>
                        <a:t>Polynomial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noFill/>
                  </a:tcPr>
                </a:tc>
                <a:extLst>
                  <a:ext uri="{0D108BD9-81ED-4DB2-BD59-A6C34878D82A}">
                    <a16:rowId xmlns:a16="http://schemas.microsoft.com/office/drawing/2014/main" val="1946778765"/>
                  </a:ext>
                </a:extLst>
              </a:tr>
              <a:tr h="370840">
                <a:tc>
                  <a:txBody>
                    <a:bodyPr/>
                    <a:lstStyle/>
                    <a:p>
                      <a:r>
                        <a:rPr lang="el-GR" sz="1800" b="0" i="0" u="none" strike="noStrike" kern="1200" baseline="0" dirty="0">
                          <a:solidFill>
                            <a:schemeClr val="tx1"/>
                          </a:solidFill>
                          <a:latin typeface="+mn-lt"/>
                          <a:ea typeface="+mn-ea"/>
                          <a:cs typeface="+mn-cs"/>
                        </a:rPr>
                        <a:t>Θ(</a:t>
                      </a:r>
                      <a:r>
                        <a:rPr lang="en-IN" sz="1800" b="0" i="1" u="none" strike="noStrike" kern="1200" baseline="0" dirty="0" err="1">
                          <a:solidFill>
                            <a:schemeClr val="tx1"/>
                          </a:solidFill>
                          <a:latin typeface="+mn-lt"/>
                          <a:ea typeface="+mn-ea"/>
                          <a:cs typeface="+mn-cs"/>
                        </a:rPr>
                        <a:t>b</a:t>
                      </a:r>
                      <a:r>
                        <a:rPr lang="en-IN" sz="1800" b="0" i="1" u="none" strike="noStrike" kern="1200" baseline="30000" dirty="0" err="1">
                          <a:solidFill>
                            <a:schemeClr val="tx1"/>
                          </a:solidFill>
                          <a:latin typeface="+mn-lt"/>
                          <a:ea typeface="+mn-ea"/>
                          <a:cs typeface="+mn-cs"/>
                        </a:rPr>
                        <a:t>n</a:t>
                      </a:r>
                      <a:r>
                        <a:rPr lang="en-IN" sz="1800" b="0" i="0" u="none" strike="noStrike" kern="1200" baseline="0" dirty="0">
                          <a:solidFill>
                            <a:schemeClr val="tx1"/>
                          </a:solidFill>
                          <a:latin typeface="+mn-lt"/>
                          <a:ea typeface="+mn-ea"/>
                          <a:cs typeface="+mn-cs"/>
                        </a:rPr>
                        <a:t>), where </a:t>
                      </a:r>
                      <a:r>
                        <a:rPr lang="en-IN" sz="1800" b="0" i="1" u="none" strike="noStrike" kern="1200" baseline="0" dirty="0">
                          <a:solidFill>
                            <a:schemeClr val="tx1"/>
                          </a:solidFill>
                          <a:latin typeface="+mn-lt"/>
                          <a:ea typeface="+mn-ea"/>
                          <a:cs typeface="+mn-cs"/>
                        </a:rPr>
                        <a:t>b &gt; </a:t>
                      </a:r>
                      <a:r>
                        <a:rPr lang="en-IN" sz="1800" b="0" i="0" u="none" strike="noStrike" kern="1200" baseline="0" dirty="0">
                          <a:solidFill>
                            <a:schemeClr val="tx1"/>
                          </a:solidFill>
                          <a:latin typeface="+mn-lt"/>
                          <a:ea typeface="+mn-ea"/>
                          <a:cs typeface="+mn-cs"/>
                        </a:rPr>
                        <a:t>1</a:t>
                      </a:r>
                      <a:endParaRPr lang="en-IN" dirty="0">
                        <a:solidFill>
                          <a:schemeClr val="tx1"/>
                        </a:solidFill>
                      </a:endParaRPr>
                    </a:p>
                  </a:txBody>
                  <a:tcPr>
                    <a:lnL w="19050" cap="flat" cmpd="sng" algn="ctr">
                      <a:solidFill>
                        <a:srgbClr val="04617B"/>
                      </a:solidFill>
                      <a:prstDash val="solid"/>
                      <a:round/>
                      <a:headEnd type="none" w="med" len="med"/>
                      <a:tailEnd type="none" w="med" len="med"/>
                    </a:lnL>
                    <a:noFill/>
                  </a:tcPr>
                </a:tc>
                <a:tc>
                  <a:txBody>
                    <a:bodyPr/>
                    <a:lstStyle/>
                    <a:p>
                      <a:r>
                        <a:rPr lang="en-IN" sz="1800" b="0" i="0" u="none" strike="noStrike" kern="1200" baseline="0" dirty="0">
                          <a:solidFill>
                            <a:schemeClr val="tx1"/>
                          </a:solidFill>
                          <a:latin typeface="+mn-lt"/>
                          <a:ea typeface="+mn-ea"/>
                          <a:cs typeface="+mn-cs"/>
                        </a:rPr>
                        <a:t>Exponential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noFill/>
                  </a:tcPr>
                </a:tc>
                <a:extLst>
                  <a:ext uri="{0D108BD9-81ED-4DB2-BD59-A6C34878D82A}">
                    <a16:rowId xmlns:a16="http://schemas.microsoft.com/office/drawing/2014/main" val="4026666765"/>
                  </a:ext>
                </a:extLst>
              </a:tr>
              <a:tr h="370840">
                <a:tc>
                  <a:txBody>
                    <a:bodyPr/>
                    <a:lstStyle/>
                    <a:p>
                      <a:r>
                        <a:rPr lang="el-GR" sz="1800" b="0" i="0" u="none" strike="noStrike" kern="1200" baseline="0" dirty="0">
                          <a:solidFill>
                            <a:schemeClr val="tx1"/>
                          </a:solidFill>
                          <a:latin typeface="+mn-lt"/>
                          <a:ea typeface="+mn-ea"/>
                          <a:cs typeface="+mn-cs"/>
                        </a:rPr>
                        <a:t>Θ(</a:t>
                      </a:r>
                      <a:r>
                        <a:rPr lang="en-IN" sz="1800" b="0" i="1" u="none" strike="noStrike" kern="1200" baseline="0" dirty="0">
                          <a:solidFill>
                            <a:schemeClr val="tx1"/>
                          </a:solidFill>
                          <a:latin typeface="+mn-lt"/>
                          <a:ea typeface="+mn-ea"/>
                          <a:cs typeface="+mn-cs"/>
                        </a:rPr>
                        <a:t>n</a:t>
                      </a:r>
                      <a:r>
                        <a:rPr lang="en-IN" sz="1800" b="0" i="0" u="none" strike="noStrike" kern="1200" baseline="0" dirty="0">
                          <a:solidFill>
                            <a:schemeClr val="tx1"/>
                          </a:solidFill>
                          <a:latin typeface="+mn-lt"/>
                          <a:ea typeface="+mn-ea"/>
                          <a:cs typeface="+mn-cs"/>
                        </a:rPr>
                        <a:t>!)</a:t>
                      </a:r>
                      <a:endParaRPr lang="en-IN" dirty="0">
                        <a:solidFill>
                          <a:schemeClr val="tx1"/>
                        </a:solidFill>
                      </a:endParaRPr>
                    </a:p>
                  </a:txBody>
                  <a:tcPr>
                    <a:lnL w="19050" cap="flat" cmpd="sng" algn="ctr">
                      <a:solidFill>
                        <a:srgbClr val="04617B"/>
                      </a:solidFill>
                      <a:prstDash val="solid"/>
                      <a:round/>
                      <a:headEnd type="none" w="med" len="med"/>
                      <a:tailEnd type="none" w="med" len="med"/>
                    </a:lnL>
                    <a:lnB w="19050" cap="flat" cmpd="sng" algn="ctr">
                      <a:solidFill>
                        <a:srgbClr val="04617B"/>
                      </a:solidFill>
                      <a:prstDash val="solid"/>
                      <a:round/>
                      <a:headEnd type="none" w="med" len="med"/>
                      <a:tailEnd type="none" w="med" len="med"/>
                    </a:lnB>
                    <a:noFill/>
                  </a:tcPr>
                </a:tc>
                <a:tc>
                  <a:txBody>
                    <a:bodyPr/>
                    <a:lstStyle/>
                    <a:p>
                      <a:r>
                        <a:rPr lang="en-IN" sz="1800" b="0" i="0" u="none" strike="noStrike" kern="1200" baseline="0" dirty="0">
                          <a:solidFill>
                            <a:schemeClr val="tx1"/>
                          </a:solidFill>
                          <a:latin typeface="+mn-lt"/>
                          <a:ea typeface="+mn-ea"/>
                          <a:cs typeface="+mn-cs"/>
                        </a:rPr>
                        <a:t>Factorial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noFill/>
                  </a:tcPr>
                </a:tc>
                <a:extLst>
                  <a:ext uri="{0D108BD9-81ED-4DB2-BD59-A6C34878D82A}">
                    <a16:rowId xmlns:a16="http://schemas.microsoft.com/office/drawing/2014/main" val="942254179"/>
                  </a:ext>
                </a:extLst>
              </a:tr>
            </a:tbl>
          </a:graphicData>
        </a:graphic>
      </p:graphicFrame>
    </p:spTree>
    <p:extLst>
      <p:ext uri="{BB962C8B-B14F-4D97-AF65-F5344CB8AC3E}">
        <p14:creationId xmlns:p14="http://schemas.microsoft.com/office/powerpoint/2010/main" val="3741905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the Complexity of Algorithms</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p>
        </p:txBody>
      </p:sp>
      <p:sp>
        <p:nvSpPr>
          <p:cNvPr id="3" name="Content Placeholder 2"/>
          <p:cNvSpPr>
            <a:spLocks noGrp="1"/>
          </p:cNvSpPr>
          <p:nvPr>
            <p:ph idx="1"/>
          </p:nvPr>
        </p:nvSpPr>
        <p:spPr>
          <a:xfrm>
            <a:off x="304800" y="1745266"/>
            <a:ext cx="8420400" cy="457200"/>
          </a:xfrm>
          <a:solidFill>
            <a:srgbClr val="E1F3FF"/>
          </a:solidFill>
          <a:ln w="19050">
            <a:solidFill>
              <a:srgbClr val="0B508F"/>
            </a:solidFill>
          </a:ln>
        </p:spPr>
        <p:txBody>
          <a:bodyPr/>
          <a:lstStyle/>
          <a:p>
            <a: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2 The Computer Time Used by Algorithms.</a:t>
            </a:r>
          </a:p>
        </p:txBody>
      </p:sp>
      <p:graphicFrame>
        <p:nvGraphicFramePr>
          <p:cNvPr id="6" name="Table 3"/>
          <p:cNvGraphicFramePr>
            <a:graphicFrameLocks noGrp="1"/>
          </p:cNvGraphicFramePr>
          <p:nvPr>
            <p:extLst>
              <p:ext uri="{D42A27DB-BD31-4B8C-83A1-F6EECF244321}">
                <p14:modId xmlns:p14="http://schemas.microsoft.com/office/powerpoint/2010/main" val="953724305"/>
              </p:ext>
            </p:extLst>
          </p:nvPr>
        </p:nvGraphicFramePr>
        <p:xfrm>
          <a:off x="304800" y="2216320"/>
          <a:ext cx="8418857" cy="3117680"/>
        </p:xfrm>
        <a:graphic>
          <a:graphicData uri="http://schemas.openxmlformats.org/drawingml/2006/table">
            <a:tbl>
              <a:tblPr firstRow="1" bandRow="1">
                <a:tableStyleId>{5C22544A-7EE6-4342-B048-85BDC9FD1C3A}</a:tableStyleId>
              </a:tblPr>
              <a:tblGrid>
                <a:gridCol w="1152000">
                  <a:extLst>
                    <a:ext uri="{9D8B030D-6E8A-4147-A177-3AD203B41FA5}">
                      <a16:colId xmlns:a16="http://schemas.microsoft.com/office/drawing/2014/main" val="1861990015"/>
                    </a:ext>
                  </a:extLst>
                </a:gridCol>
                <a:gridCol w="1368000">
                  <a:extLst>
                    <a:ext uri="{9D8B030D-6E8A-4147-A177-3AD203B41FA5}">
                      <a16:colId xmlns:a16="http://schemas.microsoft.com/office/drawing/2014/main" val="3894909304"/>
                    </a:ext>
                  </a:extLst>
                </a:gridCol>
                <a:gridCol w="900000">
                  <a:extLst>
                    <a:ext uri="{9D8B030D-6E8A-4147-A177-3AD203B41FA5}">
                      <a16:colId xmlns:a16="http://schemas.microsoft.com/office/drawing/2014/main" val="2183335631"/>
                    </a:ext>
                  </a:extLst>
                </a:gridCol>
                <a:gridCol w="1692000">
                  <a:extLst>
                    <a:ext uri="{9D8B030D-6E8A-4147-A177-3AD203B41FA5}">
                      <a16:colId xmlns:a16="http://schemas.microsoft.com/office/drawing/2014/main" val="2511007364"/>
                    </a:ext>
                  </a:extLst>
                </a:gridCol>
                <a:gridCol w="1044000">
                  <a:extLst>
                    <a:ext uri="{9D8B030D-6E8A-4147-A177-3AD203B41FA5}">
                      <a16:colId xmlns:a16="http://schemas.microsoft.com/office/drawing/2014/main" val="518275038"/>
                    </a:ext>
                  </a:extLst>
                </a:gridCol>
                <a:gridCol w="1182857">
                  <a:extLst>
                    <a:ext uri="{9D8B030D-6E8A-4147-A177-3AD203B41FA5}">
                      <a16:colId xmlns:a16="http://schemas.microsoft.com/office/drawing/2014/main" val="2825988992"/>
                    </a:ext>
                  </a:extLst>
                </a:gridCol>
                <a:gridCol w="1080000">
                  <a:extLst>
                    <a:ext uri="{9D8B030D-6E8A-4147-A177-3AD203B41FA5}">
                      <a16:colId xmlns:a16="http://schemas.microsoft.com/office/drawing/2014/main" val="1127962065"/>
                    </a:ext>
                  </a:extLst>
                </a:gridCol>
              </a:tblGrid>
              <a:tr h="370840">
                <a:tc>
                  <a:txBody>
                    <a:bodyPr/>
                    <a:lstStyle/>
                    <a:p>
                      <a:r>
                        <a:rPr lang="en-IN" sz="1400" b="1" i="1" u="none" strike="noStrike" kern="1200" baseline="0" dirty="0">
                          <a:solidFill>
                            <a:schemeClr val="tx1"/>
                          </a:solidFill>
                          <a:latin typeface="+mn-lt"/>
                          <a:ea typeface="+mn-ea"/>
                          <a:cs typeface="+mn-cs"/>
                        </a:rPr>
                        <a:t>Problem Size</a:t>
                      </a:r>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r>
                        <a:rPr lang="en-IN" sz="1400" b="1" i="1" u="none" strike="noStrike" kern="1200" baseline="0" dirty="0">
                          <a:solidFill>
                            <a:schemeClr val="tx1"/>
                          </a:solidFill>
                          <a:latin typeface="+mn-lt"/>
                          <a:ea typeface="+mn-ea"/>
                          <a:cs typeface="+mn-cs"/>
                        </a:rPr>
                        <a:t>Bit Operations Used</a:t>
                      </a:r>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extLst>
                  <a:ext uri="{0D108BD9-81ED-4DB2-BD59-A6C34878D82A}">
                    <a16:rowId xmlns:a16="http://schemas.microsoft.com/office/drawing/2014/main" val="3952371646"/>
                  </a:ext>
                </a:extLst>
              </a:tr>
              <a:tr h="370840">
                <a:tc>
                  <a:txBody>
                    <a:bodyPr/>
                    <a:lstStyle/>
                    <a:p>
                      <a:pPr algn="ctr"/>
                      <a:r>
                        <a:rPr lang="en-IN" sz="1400" b="1" i="1" u="none" strike="noStrike" kern="1200" baseline="0" dirty="0">
                          <a:solidFill>
                            <a:schemeClr val="dk1"/>
                          </a:solidFill>
                          <a:latin typeface="+mn-lt"/>
                          <a:ea typeface="+mn-ea"/>
                          <a:cs typeface="+mn-cs"/>
                        </a:rPr>
                        <a:t>n</a:t>
                      </a:r>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0" u="none" strike="noStrike" kern="1200" baseline="0" dirty="0">
                          <a:solidFill>
                            <a:schemeClr val="dk1"/>
                          </a:solidFill>
                          <a:latin typeface="+mn-lt"/>
                          <a:ea typeface="+mn-ea"/>
                          <a:cs typeface="+mn-cs"/>
                        </a:rPr>
                        <a:t>𝐥𝐨𝐠 </a:t>
                      </a:r>
                      <a:r>
                        <a:rPr lang="en-IN" sz="1400" b="1" i="1" u="none" strike="noStrike" kern="1200" baseline="0" dirty="0">
                          <a:solidFill>
                            <a:schemeClr val="dk1"/>
                          </a:solidFill>
                          <a:latin typeface="+mn-lt"/>
                          <a:ea typeface="+mn-ea"/>
                          <a:cs typeface="+mn-cs"/>
                        </a:rPr>
                        <a:t>n</a:t>
                      </a:r>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1" u="none" strike="noStrike" kern="1200" baseline="0" dirty="0">
                          <a:solidFill>
                            <a:schemeClr val="dk1"/>
                          </a:solidFill>
                          <a:latin typeface="+mn-lt"/>
                          <a:ea typeface="+mn-ea"/>
                          <a:cs typeface="+mn-cs"/>
                        </a:rPr>
                        <a:t>n</a:t>
                      </a:r>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1" u="none" strike="noStrike" kern="1200" baseline="0" dirty="0">
                          <a:solidFill>
                            <a:schemeClr val="dk1"/>
                          </a:solidFill>
                          <a:latin typeface="+mn-lt"/>
                          <a:ea typeface="+mn-ea"/>
                          <a:cs typeface="+mn-cs"/>
                        </a:rPr>
                        <a:t>n </a:t>
                      </a:r>
                      <a:r>
                        <a:rPr lang="en-IN" sz="1400" b="1" i="0" u="none" strike="noStrike" kern="1200" baseline="0" dirty="0">
                          <a:solidFill>
                            <a:schemeClr val="dk1"/>
                          </a:solidFill>
                          <a:latin typeface="+mn-lt"/>
                          <a:ea typeface="+mn-ea"/>
                          <a:cs typeface="+mn-cs"/>
                        </a:rPr>
                        <a:t>𝐥𝐨𝐠 </a:t>
                      </a:r>
                      <a:r>
                        <a:rPr lang="en-IN" sz="1400" b="1" i="1" u="none" strike="noStrike" kern="1200" baseline="0" dirty="0">
                          <a:solidFill>
                            <a:schemeClr val="dk1"/>
                          </a:solidFill>
                          <a:latin typeface="+mn-lt"/>
                          <a:ea typeface="+mn-ea"/>
                          <a:cs typeface="+mn-cs"/>
                        </a:rPr>
                        <a:t>n</a:t>
                      </a:r>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1" u="none" strike="noStrike" kern="1200" baseline="0" dirty="0">
                          <a:solidFill>
                            <a:schemeClr val="dk1"/>
                          </a:solidFill>
                          <a:latin typeface="+mn-lt"/>
                          <a:ea typeface="+mn-ea"/>
                          <a:cs typeface="+mn-cs"/>
                        </a:rPr>
                        <a:t>n</a:t>
                      </a:r>
                      <a:r>
                        <a:rPr lang="en-IN" sz="1400" b="1" i="0" u="none" strike="noStrike" kern="1200" baseline="30000" dirty="0">
                          <a:solidFill>
                            <a:schemeClr val="dk1"/>
                          </a:solidFill>
                          <a:latin typeface="+mn-lt"/>
                          <a:ea typeface="+mn-ea"/>
                          <a:cs typeface="+mn-cs"/>
                        </a:rPr>
                        <a:t>2</a:t>
                      </a:r>
                      <a:endParaRPr lang="en-IN" sz="1400" baseline="300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0" u="none" strike="noStrike" kern="1200" baseline="0" dirty="0">
                          <a:solidFill>
                            <a:schemeClr val="dk1"/>
                          </a:solidFill>
                          <a:latin typeface="+mn-lt"/>
                          <a:ea typeface="+mn-ea"/>
                          <a:cs typeface="+mn-cs"/>
                        </a:rPr>
                        <a:t>2</a:t>
                      </a:r>
                      <a:r>
                        <a:rPr lang="en-IN" sz="1400" b="1" i="1" u="none" strike="noStrike" kern="1200" baseline="30000" dirty="0">
                          <a:solidFill>
                            <a:schemeClr val="dk1"/>
                          </a:solidFill>
                          <a:latin typeface="+mn-lt"/>
                          <a:ea typeface="+mn-ea"/>
                          <a:cs typeface="+mn-cs"/>
                        </a:rPr>
                        <a:t>n</a:t>
                      </a:r>
                      <a:endParaRPr lang="en-IN" sz="1400" baseline="300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1" u="none" strike="noStrike" kern="1200" baseline="0" dirty="0">
                          <a:solidFill>
                            <a:schemeClr val="dk1"/>
                          </a:solidFill>
                          <a:latin typeface="+mn-lt"/>
                          <a:ea typeface="+mn-ea"/>
                          <a:cs typeface="+mn-cs"/>
                        </a:rPr>
                        <a:t>n</a:t>
                      </a:r>
                      <a:r>
                        <a:rPr lang="en-IN" sz="1400" b="1" i="0" u="none" strike="noStrike" kern="1200" baseline="0" dirty="0">
                          <a:solidFill>
                            <a:schemeClr val="dk1"/>
                          </a:solidFill>
                          <a:latin typeface="+mn-lt"/>
                          <a:ea typeface="+mn-ea"/>
                          <a:cs typeface="+mn-cs"/>
                        </a:rPr>
                        <a:t>!</a:t>
                      </a:r>
                      <a:endParaRPr lang="en-IN" sz="1400" dirty="0">
                        <a:solidFill>
                          <a:schemeClr val="tx1"/>
                        </a:solidFill>
                      </a:endParaRPr>
                    </a:p>
                  </a:txBody>
                  <a:tcPr>
                    <a:lnL w="19050" cap="flat" cmpd="sng" algn="ctr">
                      <a:no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extLst>
                  <a:ext uri="{0D108BD9-81ED-4DB2-BD59-A6C34878D82A}">
                    <a16:rowId xmlns:a16="http://schemas.microsoft.com/office/drawing/2014/main" val="222819685"/>
                  </a:ext>
                </a:extLst>
              </a:tr>
              <a:tr h="2376000">
                <a:tc>
                  <a:txBody>
                    <a:bodyPr/>
                    <a:lstStyle/>
                    <a:p>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extLst>
                  <a:ext uri="{0D108BD9-81ED-4DB2-BD59-A6C34878D82A}">
                    <a16:rowId xmlns:a16="http://schemas.microsoft.com/office/drawing/2014/main" val="1977837724"/>
                  </a:ext>
                </a:extLst>
              </a:tr>
            </a:tbl>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623966926"/>
              </p:ext>
            </p:extLst>
          </p:nvPr>
        </p:nvGraphicFramePr>
        <p:xfrm>
          <a:off x="686100" y="3042254"/>
          <a:ext cx="380700" cy="2114100"/>
        </p:xfrm>
        <a:graphic>
          <a:graphicData uri="http://schemas.openxmlformats.org/presentationml/2006/ole">
            <mc:AlternateContent xmlns:mc="http://schemas.openxmlformats.org/markup-compatibility/2006">
              <mc:Choice xmlns:v="urn:schemas-microsoft-com:vml" Requires="v">
                <p:oleObj spid="_x0000_s18448" name="Equation" r:id="rId3" imgW="253800" imgH="1409400" progId="Equation.DSMT4">
                  <p:embed/>
                </p:oleObj>
              </mc:Choice>
              <mc:Fallback>
                <p:oleObj name="Equation" r:id="rId3" imgW="253800" imgH="1409400" progId="Equation.DSMT4">
                  <p:embed/>
                  <p:pic>
                    <p:nvPicPr>
                      <p:cNvPr id="0" name=""/>
                      <p:cNvPicPr/>
                      <p:nvPr/>
                    </p:nvPicPr>
                    <p:blipFill>
                      <a:blip r:embed="rId4"/>
                      <a:stretch>
                        <a:fillRect/>
                      </a:stretch>
                    </p:blipFill>
                    <p:spPr>
                      <a:xfrm>
                        <a:off x="686100" y="3042254"/>
                        <a:ext cx="380700" cy="2114100"/>
                      </a:xfrm>
                      <a:prstGeom prst="rect">
                        <a:avLst/>
                      </a:prstGeom>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3323696716"/>
              </p:ext>
            </p:extLst>
          </p:nvPr>
        </p:nvGraphicFramePr>
        <p:xfrm>
          <a:off x="1600200" y="3042254"/>
          <a:ext cx="1143000" cy="2152650"/>
        </p:xfrm>
        <a:graphic>
          <a:graphicData uri="http://schemas.openxmlformats.org/presentationml/2006/ole">
            <mc:AlternateContent xmlns:mc="http://schemas.openxmlformats.org/markup-compatibility/2006">
              <mc:Choice xmlns:v="urn:schemas-microsoft-com:vml" Requires="v">
                <p:oleObj spid="_x0000_s18449" name="Equation" r:id="rId5" imgW="761760" imgH="1434960" progId="Equation.DSMT4">
                  <p:embed/>
                </p:oleObj>
              </mc:Choice>
              <mc:Fallback>
                <p:oleObj name="Equation" r:id="rId5" imgW="761760" imgH="1434960" progId="Equation.DSMT4">
                  <p:embed/>
                  <p:pic>
                    <p:nvPicPr>
                      <p:cNvPr id="0" name=""/>
                      <p:cNvPicPr/>
                      <p:nvPr/>
                    </p:nvPicPr>
                    <p:blipFill>
                      <a:blip r:embed="rId6"/>
                      <a:stretch>
                        <a:fillRect/>
                      </a:stretch>
                    </p:blipFill>
                    <p:spPr>
                      <a:xfrm>
                        <a:off x="1600200" y="3042254"/>
                        <a:ext cx="1143000" cy="2152650"/>
                      </a:xfrm>
                      <a:prstGeom prst="rect">
                        <a:avLst/>
                      </a:prstGeom>
                    </p:spPr>
                  </p:pic>
                </p:oleObj>
              </mc:Fallback>
            </mc:AlternateContent>
          </a:graphicData>
        </a:graphic>
      </p:graphicFrame>
      <p:graphicFrame>
        <p:nvGraphicFramePr>
          <p:cNvPr id="10" name="Object 6"/>
          <p:cNvGraphicFramePr>
            <a:graphicFrameLocks noChangeAspect="1"/>
          </p:cNvGraphicFramePr>
          <p:nvPr>
            <p:extLst>
              <p:ext uri="{D42A27DB-BD31-4B8C-83A1-F6EECF244321}">
                <p14:modId xmlns:p14="http://schemas.microsoft.com/office/powerpoint/2010/main" val="2179627936"/>
              </p:ext>
            </p:extLst>
          </p:nvPr>
        </p:nvGraphicFramePr>
        <p:xfrm>
          <a:off x="2971800" y="3042254"/>
          <a:ext cx="609600" cy="2152650"/>
        </p:xfrm>
        <a:graphic>
          <a:graphicData uri="http://schemas.openxmlformats.org/presentationml/2006/ole">
            <mc:AlternateContent xmlns:mc="http://schemas.openxmlformats.org/markup-compatibility/2006">
              <mc:Choice xmlns:v="urn:schemas-microsoft-com:vml" Requires="v">
                <p:oleObj spid="_x0000_s18450" name="Equation" r:id="rId7" imgW="406080" imgH="1434960" progId="Equation.DSMT4">
                  <p:embed/>
                </p:oleObj>
              </mc:Choice>
              <mc:Fallback>
                <p:oleObj name="Equation" r:id="rId7" imgW="406080" imgH="1434960" progId="Equation.DSMT4">
                  <p:embed/>
                  <p:pic>
                    <p:nvPicPr>
                      <p:cNvPr id="9" name="Object 8"/>
                      <p:cNvPicPr/>
                      <p:nvPr/>
                    </p:nvPicPr>
                    <p:blipFill>
                      <a:blip r:embed="rId8"/>
                      <a:stretch>
                        <a:fillRect/>
                      </a:stretch>
                    </p:blipFill>
                    <p:spPr>
                      <a:xfrm>
                        <a:off x="2971800" y="3042254"/>
                        <a:ext cx="609600" cy="2152650"/>
                      </a:xfrm>
                      <a:prstGeom prst="rect">
                        <a:avLst/>
                      </a:prstGeom>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1209270687"/>
              </p:ext>
            </p:extLst>
          </p:nvPr>
        </p:nvGraphicFramePr>
        <p:xfrm>
          <a:off x="3886200" y="3042254"/>
          <a:ext cx="1104900" cy="2152650"/>
        </p:xfrm>
        <a:graphic>
          <a:graphicData uri="http://schemas.openxmlformats.org/presentationml/2006/ole">
            <mc:AlternateContent xmlns:mc="http://schemas.openxmlformats.org/markup-compatibility/2006">
              <mc:Choice xmlns:v="urn:schemas-microsoft-com:vml" Requires="v">
                <p:oleObj spid="_x0000_s18451" name="Equation" r:id="rId9" imgW="736560" imgH="1434960" progId="Equation.DSMT4">
                  <p:embed/>
                </p:oleObj>
              </mc:Choice>
              <mc:Fallback>
                <p:oleObj name="Equation" r:id="rId9" imgW="736560" imgH="1434960" progId="Equation.DSMT4">
                  <p:embed/>
                  <p:pic>
                    <p:nvPicPr>
                      <p:cNvPr id="8" name="Object 7"/>
                      <p:cNvPicPr/>
                      <p:nvPr/>
                    </p:nvPicPr>
                    <p:blipFill>
                      <a:blip r:embed="rId10"/>
                      <a:stretch>
                        <a:fillRect/>
                      </a:stretch>
                    </p:blipFill>
                    <p:spPr>
                      <a:xfrm>
                        <a:off x="3886200" y="3042254"/>
                        <a:ext cx="1104900" cy="2152650"/>
                      </a:xfrm>
                      <a:prstGeom prst="rect">
                        <a:avLst/>
                      </a:prstGeom>
                    </p:spPr>
                  </p:pic>
                </p:oleObj>
              </mc:Fallback>
            </mc:AlternateContent>
          </a:graphicData>
        </a:graphic>
      </p:graphicFrame>
      <p:graphicFrame>
        <p:nvGraphicFramePr>
          <p:cNvPr id="11" name="Object 8"/>
          <p:cNvGraphicFramePr>
            <a:graphicFrameLocks noChangeAspect="1"/>
          </p:cNvGraphicFramePr>
          <p:nvPr>
            <p:extLst>
              <p:ext uri="{D42A27DB-BD31-4B8C-83A1-F6EECF244321}">
                <p14:modId xmlns:p14="http://schemas.microsoft.com/office/powerpoint/2010/main" val="2918755173"/>
              </p:ext>
            </p:extLst>
          </p:nvPr>
        </p:nvGraphicFramePr>
        <p:xfrm>
          <a:off x="5410200" y="3042254"/>
          <a:ext cx="895350" cy="2095500"/>
        </p:xfrm>
        <a:graphic>
          <a:graphicData uri="http://schemas.openxmlformats.org/presentationml/2006/ole">
            <mc:AlternateContent xmlns:mc="http://schemas.openxmlformats.org/markup-compatibility/2006">
              <mc:Choice xmlns:v="urn:schemas-microsoft-com:vml" Requires="v">
                <p:oleObj spid="_x0000_s18452" name="Equation" r:id="rId11" imgW="596880" imgH="1396800" progId="Equation.DSMT4">
                  <p:embed/>
                </p:oleObj>
              </mc:Choice>
              <mc:Fallback>
                <p:oleObj name="Equation" r:id="rId11" imgW="596880" imgH="1396800" progId="Equation.DSMT4">
                  <p:embed/>
                  <p:pic>
                    <p:nvPicPr>
                      <p:cNvPr id="10" name="Object 9"/>
                      <p:cNvPicPr/>
                      <p:nvPr/>
                    </p:nvPicPr>
                    <p:blipFill>
                      <a:blip r:embed="rId12"/>
                      <a:stretch>
                        <a:fillRect/>
                      </a:stretch>
                    </p:blipFill>
                    <p:spPr>
                      <a:xfrm>
                        <a:off x="5410200" y="3042254"/>
                        <a:ext cx="895350" cy="2095500"/>
                      </a:xfrm>
                      <a:prstGeom prst="rect">
                        <a:avLst/>
                      </a:prstGeom>
                    </p:spPr>
                  </p:pic>
                </p:oleObj>
              </mc:Fallback>
            </mc:AlternateContent>
          </a:graphicData>
        </a:graphic>
      </p:graphicFrame>
      <p:graphicFrame>
        <p:nvGraphicFramePr>
          <p:cNvPr id="13" name="Object 9"/>
          <p:cNvGraphicFramePr>
            <a:graphicFrameLocks noChangeAspect="1"/>
          </p:cNvGraphicFramePr>
          <p:nvPr>
            <p:extLst>
              <p:ext uri="{D42A27DB-BD31-4B8C-83A1-F6EECF244321}">
                <p14:modId xmlns:p14="http://schemas.microsoft.com/office/powerpoint/2010/main" val="2588124582"/>
              </p:ext>
            </p:extLst>
          </p:nvPr>
        </p:nvGraphicFramePr>
        <p:xfrm>
          <a:off x="6553200" y="3042254"/>
          <a:ext cx="990600" cy="1981200"/>
        </p:xfrm>
        <a:graphic>
          <a:graphicData uri="http://schemas.openxmlformats.org/presentationml/2006/ole">
            <mc:AlternateContent xmlns:mc="http://schemas.openxmlformats.org/markup-compatibility/2006">
              <mc:Choice xmlns:v="urn:schemas-microsoft-com:vml" Requires="v">
                <p:oleObj spid="_x0000_s18453" name="Equation" r:id="rId13" imgW="660240" imgH="1320480" progId="Equation.DSMT4">
                  <p:embed/>
                </p:oleObj>
              </mc:Choice>
              <mc:Fallback>
                <p:oleObj name="Equation" r:id="rId13" imgW="660240" imgH="1320480" progId="Equation.DSMT4">
                  <p:embed/>
                  <p:pic>
                    <p:nvPicPr>
                      <p:cNvPr id="11" name="Object 10"/>
                      <p:cNvPicPr/>
                      <p:nvPr/>
                    </p:nvPicPr>
                    <p:blipFill>
                      <a:blip r:embed="rId14"/>
                      <a:stretch>
                        <a:fillRect/>
                      </a:stretch>
                    </p:blipFill>
                    <p:spPr>
                      <a:xfrm>
                        <a:off x="6553200" y="3042254"/>
                        <a:ext cx="990600" cy="1981200"/>
                      </a:xfrm>
                      <a:prstGeom prst="rect">
                        <a:avLst/>
                      </a:prstGeom>
                    </p:spPr>
                  </p:pic>
                </p:oleObj>
              </mc:Fallback>
            </mc:AlternateContent>
          </a:graphicData>
        </a:graphic>
      </p:graphicFrame>
      <p:graphicFrame>
        <p:nvGraphicFramePr>
          <p:cNvPr id="14" name="Object 10"/>
          <p:cNvGraphicFramePr>
            <a:graphicFrameLocks noChangeAspect="1"/>
          </p:cNvGraphicFramePr>
          <p:nvPr>
            <p:extLst>
              <p:ext uri="{D42A27DB-BD31-4B8C-83A1-F6EECF244321}">
                <p14:modId xmlns:p14="http://schemas.microsoft.com/office/powerpoint/2010/main" val="797961492"/>
              </p:ext>
            </p:extLst>
          </p:nvPr>
        </p:nvGraphicFramePr>
        <p:xfrm>
          <a:off x="7751618" y="3042254"/>
          <a:ext cx="914400" cy="1943100"/>
        </p:xfrm>
        <a:graphic>
          <a:graphicData uri="http://schemas.openxmlformats.org/presentationml/2006/ole">
            <mc:AlternateContent xmlns:mc="http://schemas.openxmlformats.org/markup-compatibility/2006">
              <mc:Choice xmlns:v="urn:schemas-microsoft-com:vml" Requires="v">
                <p:oleObj spid="_x0000_s18454" name="Equation" r:id="rId15" imgW="609480" imgH="1295280" progId="Equation.DSMT4">
                  <p:embed/>
                </p:oleObj>
              </mc:Choice>
              <mc:Fallback>
                <p:oleObj name="Equation" r:id="rId15" imgW="609480" imgH="1295280" progId="Equation.DSMT4">
                  <p:embed/>
                  <p:pic>
                    <p:nvPicPr>
                      <p:cNvPr id="13" name="Object 12"/>
                      <p:cNvPicPr/>
                      <p:nvPr/>
                    </p:nvPicPr>
                    <p:blipFill>
                      <a:blip r:embed="rId16"/>
                      <a:stretch>
                        <a:fillRect/>
                      </a:stretch>
                    </p:blipFill>
                    <p:spPr>
                      <a:xfrm>
                        <a:off x="7751618" y="3042254"/>
                        <a:ext cx="914400" cy="1943100"/>
                      </a:xfrm>
                      <a:prstGeom prst="rect">
                        <a:avLst/>
                      </a:prstGeom>
                    </p:spPr>
                  </p:pic>
                </p:oleObj>
              </mc:Fallback>
            </mc:AlternateContent>
          </a:graphicData>
        </a:graphic>
      </p:graphicFrame>
      <p:sp>
        <p:nvSpPr>
          <p:cNvPr id="4" name="Content Placeholder 11"/>
          <p:cNvSpPr>
            <a:spLocks noGrp="1"/>
          </p:cNvSpPr>
          <p:nvPr>
            <p:ph idx="13"/>
          </p:nvPr>
        </p:nvSpPr>
        <p:spPr>
          <a:xfrm>
            <a:off x="2133600" y="5786120"/>
            <a:ext cx="6400800" cy="46228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Times of more than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10</a:t>
            </a:r>
            <a:r>
              <a:rPr lang="en-US" sz="20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100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years are indicated with an *.</a:t>
            </a:r>
            <a:endPar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endParaRPr>
          </a:p>
        </p:txBody>
      </p:sp>
    </p:spTree>
    <p:extLst>
      <p:ext uri="{BB962C8B-B14F-4D97-AF65-F5344CB8AC3E}">
        <p14:creationId xmlns:p14="http://schemas.microsoft.com/office/powerpoint/2010/main" val="40820064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Complexity of Problems</a:t>
            </a:r>
          </a:p>
        </p:txBody>
      </p:sp>
      <p:sp>
        <p:nvSpPr>
          <p:cNvPr id="3" name="Content Placeholder 2"/>
          <p:cNvSpPr>
            <a:spLocks noGrp="1"/>
          </p:cNvSpPr>
          <p:nvPr>
            <p:ph idx="1"/>
          </p:nvPr>
        </p:nvSpPr>
        <p:spPr>
          <a:xfrm>
            <a:off x="457200" y="1295400"/>
            <a:ext cx="8280000" cy="5257800"/>
          </a:xfrm>
        </p:spPr>
        <p:txBody>
          <a:bodyPr/>
          <a:lstStyle/>
          <a:p>
            <a:pPr marL="342900" indent="-342900">
              <a:spcBef>
                <a:spcPts val="3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Tractable Problem</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There exists a polynomial time algorithm to solve this problem. These problems are said to belong to the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P</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342900" indent="-342900">
              <a:spcBef>
                <a:spcPts val="3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Intractable Problem</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There does not exist a polynomial time algorithm to solve this problem. </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指数或阶乘级时间复杂度</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spcBef>
                <a:spcPts val="3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Unsolvable Problem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 algorithm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exists to solve this problem, e.g., halting problem.</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停机问题</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spcBef>
                <a:spcPts val="3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NP</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can be checked in polynomial time. But no polynomial time algorithm has been found for finding a solution to problems in this class. </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皇后问题</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spcBef>
                <a:spcPts val="3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NP Complete Class</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you find a polynomial time algorithm for one member of the class, it can be used to solve all the problems in the class. </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穷举问题</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23336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Homework</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905000"/>
            <a:ext cx="8229600" cy="2362200"/>
          </a:xfrm>
        </p:spPr>
        <p:txBody>
          <a:bodyPr/>
          <a:lstStyle/>
          <a:p>
            <a:r>
              <a:rPr lang="en-US" altLang="zh-CN" dirty="0"/>
              <a:t>§3.1     4, 27, 51</a:t>
            </a:r>
            <a:br>
              <a:rPr lang="en-US" altLang="zh-CN" dirty="0"/>
            </a:br>
            <a:r>
              <a:rPr lang="en-US" altLang="zh-CN" dirty="0"/>
              <a:t>§3.2     25, 34 </a:t>
            </a:r>
            <a:br>
              <a:rPr lang="en-US" altLang="zh-CN" dirty="0"/>
            </a:br>
            <a:r>
              <a:rPr lang="en-US" altLang="zh-CN" dirty="0"/>
              <a:t>§3.3     2, 3 </a:t>
            </a:r>
          </a:p>
          <a:p>
            <a:endParaRPr lang="en-US" altLang="zh-CN" dirty="0"/>
          </a:p>
          <a:p>
            <a:r>
              <a:rPr lang="en-US" altLang="zh-CN" dirty="0"/>
              <a:t>Due date : 2024.04.02 </a:t>
            </a:r>
          </a:p>
          <a:p>
            <a:endParaRPr lang="zh-CN" altLang="en-US" dirty="0"/>
          </a:p>
        </p:txBody>
      </p:sp>
    </p:spTree>
    <p:extLst>
      <p:ext uri="{BB962C8B-B14F-4D97-AF65-F5344CB8AC3E}">
        <p14:creationId xmlns:p14="http://schemas.microsoft.com/office/powerpoint/2010/main" val="378690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Properties of Algorithms</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321040" cy="5257800"/>
          </a:xfrm>
        </p:spPr>
        <p:txBody>
          <a:bodyPr/>
          <a:lstStyle/>
          <a:p>
            <a:pPr marL="342900" indent="-342900">
              <a:spcBef>
                <a:spcPts val="6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Input</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algorithm has input values from a specified set.</a:t>
            </a:r>
          </a:p>
          <a:p>
            <a:pPr marL="342900" indent="-342900">
              <a:spcBef>
                <a:spcPts val="6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From the input values, the algorithm produces the output values from a specified set. The output values are the solution.</a:t>
            </a:r>
          </a:p>
          <a:p>
            <a:pPr marL="342900" indent="-342900">
              <a:spcBef>
                <a:spcPts val="6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Correctness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 algorithm should produce the correct output values for each set of input values.</a:t>
            </a:r>
          </a:p>
          <a:p>
            <a:pPr marL="342900" indent="-342900">
              <a:spcBef>
                <a:spcPts val="6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Finiteness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 algorithm should produce the output after a finite number of steps for any input.</a:t>
            </a:r>
          </a:p>
          <a:p>
            <a:pPr marL="342900" indent="-342900">
              <a:spcBef>
                <a:spcPts val="6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Effectiveness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It must be possible to perform each step of the algorithm correctly and in a finite amount of time.</a:t>
            </a:r>
          </a:p>
          <a:p>
            <a:pPr marL="342900" indent="-342900">
              <a:spcBef>
                <a:spcPts val="6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Generality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algorithm should work for all problems of the desired form.</a:t>
            </a:r>
          </a:p>
        </p:txBody>
      </p:sp>
    </p:spTree>
    <p:extLst>
      <p:ext uri="{BB962C8B-B14F-4D97-AF65-F5344CB8AC3E}">
        <p14:creationId xmlns:p14="http://schemas.microsoft.com/office/powerpoint/2010/main" val="92904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Finding the Maximum Element in a Finite Sequence</a:t>
            </a:r>
          </a:p>
        </p:txBody>
      </p:sp>
      <p:sp>
        <p:nvSpPr>
          <p:cNvPr id="3" name="Content Placeholder 2"/>
          <p:cNvSpPr>
            <a:spLocks noGrp="1"/>
          </p:cNvSpPr>
          <p:nvPr>
            <p:ph idx="1"/>
          </p:nvPr>
        </p:nvSpPr>
        <p:spPr>
          <a:xfrm>
            <a:off x="457200" y="1295400"/>
            <a:ext cx="8229600" cy="6096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algorithm in pseudocode:</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609600" y="2362200"/>
            <a:ext cx="7315200" cy="2895600"/>
          </a:xfrm>
          <a:ln w="19050">
            <a:solidFill>
              <a:srgbClr val="0B508F"/>
            </a:solidFill>
          </a:ln>
        </p:spPr>
        <p:txBody>
          <a:bodyPr/>
          <a:lstStyle/>
          <a:p>
            <a:pPr marL="274320" lvl="0" indent="-274320" defTabSz="91440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integers)</a:t>
            </a:r>
          </a:p>
          <a:p>
            <a:pPr marL="274320" lvl="0" indent="-274320" defTabSz="914400">
              <a:spcBef>
                <a:spcPts val="0"/>
              </a:spcBef>
              <a:buClr>
                <a:schemeClr val="accent3"/>
              </a:buClr>
              <a:buSzPct val="95000"/>
              <a:defRPr/>
            </a:pP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p>
          <a:p>
            <a:pPr marL="274320" lvl="0" indent="-274320" defTabSz="91440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p>
          <a:p>
            <a:pPr marL="274320" lvl="0" indent="-274320">
              <a:spcBef>
                <a:spcPts val="0"/>
              </a:spcBef>
              <a:buClr>
                <a:schemeClr val="accent3"/>
              </a:buClr>
              <a:buSzPct val="95000"/>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p>
          <a:p>
            <a:pPr marL="274320" lvl="0" indent="-274320">
              <a:spcBef>
                <a:spcPts val="0"/>
              </a:spcBef>
              <a:buClr>
                <a:schemeClr val="accent3"/>
              </a:buClr>
              <a:buSzPct val="95000"/>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return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the largest element}</a:t>
            </a:r>
          </a:p>
        </p:txBody>
      </p:sp>
      <p:sp>
        <p:nvSpPr>
          <p:cNvPr id="5" name="Content Placeholder 4"/>
          <p:cNvSpPr>
            <a:spLocks noGrp="1"/>
          </p:cNvSpPr>
          <p:nvPr>
            <p:ph idx="14"/>
          </p:nvPr>
        </p:nvSpPr>
        <p:spPr>
          <a:xfrm>
            <a:off x="457200" y="5550408"/>
            <a:ext cx="8229600" cy="10668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Does this algorithm have all the properties listed on the previous slide?</a:t>
            </a:r>
          </a:p>
        </p:txBody>
      </p:sp>
      <p:sp>
        <p:nvSpPr>
          <p:cNvPr id="6" name="Content Placeholder 2"/>
          <p:cNvSpPr txBox="1">
            <a:spLocks/>
          </p:cNvSpPr>
          <p:nvPr/>
        </p:nvSpPr>
        <p:spPr>
          <a:xfrm>
            <a:off x="609600" y="1981200"/>
            <a:ext cx="7315200" cy="381000"/>
          </a:xfrm>
          <a:prstGeom prst="rect">
            <a:avLst/>
          </a:prstGeom>
          <a:solidFill>
            <a:schemeClr val="accent5"/>
          </a:solidFill>
        </p:spPr>
        <p:txBody>
          <a:bodyPr anchor="ct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0"/>
              </a:spcAft>
            </a:pPr>
            <a:r>
              <a:rPr lang="en-US" sz="24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Pseudocode</a:t>
            </a:r>
            <a:endParaRPr lang="en-IN"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4919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Some Example Algorithm Problems</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321040" cy="52578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Three classes of problems will be studied in this section.</a:t>
            </a:r>
          </a:p>
          <a:p>
            <a:pPr marL="880110" lvl="1" indent="-514350">
              <a:buClr>
                <a:schemeClr val="tx1"/>
              </a:buClr>
              <a:buFont typeface="+mj-lt"/>
              <a:buAutoNum type="arabicPeriod"/>
            </a:pP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Searching Problems</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finding the position of a particular element in a list.</a:t>
            </a:r>
            <a:r>
              <a:rPr lang="en-US" altLang="zh-CN"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搜索问题</a:t>
            </a:r>
            <a:r>
              <a:rPr lang="en-US" altLang="zh-CN"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marL="880110" lvl="1" indent="-514350">
              <a:buClr>
                <a:schemeClr val="tx1"/>
              </a:buClr>
              <a:buFont typeface="+mj-lt"/>
              <a:buAutoNum type="arabicPeriod"/>
            </a:pP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Sorting problems</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putting the elements of a list into increasing order</a:t>
            </a:r>
            <a:r>
              <a:rPr 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排序问题</a:t>
            </a:r>
            <a:r>
              <a:rPr lang="en-US" altLang="zh-CN"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marL="880110" lvl="1" indent="-514350">
              <a:buClr>
                <a:schemeClr val="tx1"/>
              </a:buClr>
              <a:buFont typeface="+mj-lt"/>
              <a:buAutoNum type="arabicPeriod"/>
            </a:pP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Optimization Problems</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determining the optimal value (maximum or minimum) of a particular quantity over all possible inputs</a:t>
            </a:r>
            <a:r>
              <a:rPr 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优化问题</a:t>
            </a:r>
            <a:r>
              <a:rPr lang="en-US" altLang="zh-CN"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30235940"/>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4617B"/>
      </a:hlink>
      <a:folHlink>
        <a:srgbClr val="04617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8110</TotalTime>
  <Words>5794</Words>
  <Application>Microsoft Office PowerPoint</Application>
  <PresentationFormat>全屏显示(4:3)</PresentationFormat>
  <Paragraphs>486</Paragraphs>
  <Slides>69</Slides>
  <Notes>1</Notes>
  <HiddenSlides>0</HiddenSlides>
  <MMClips>0</MMClips>
  <ScaleCrop>false</ScaleCrop>
  <HeadingPairs>
    <vt:vector size="8" baseType="variant">
      <vt:variant>
        <vt:lpstr>已用的字体</vt:lpstr>
      </vt:variant>
      <vt:variant>
        <vt:i4>11</vt:i4>
      </vt:variant>
      <vt:variant>
        <vt:lpstr>主题</vt:lpstr>
      </vt:variant>
      <vt:variant>
        <vt:i4>9</vt:i4>
      </vt:variant>
      <vt:variant>
        <vt:lpstr>嵌入 OLE 服务器</vt:lpstr>
      </vt:variant>
      <vt:variant>
        <vt:i4>1</vt:i4>
      </vt:variant>
      <vt:variant>
        <vt:lpstr>幻灯片标题</vt:lpstr>
      </vt:variant>
      <vt:variant>
        <vt:i4>69</vt:i4>
      </vt:variant>
    </vt:vector>
  </HeadingPairs>
  <TitlesOfParts>
    <vt:vector size="90" baseType="lpstr">
      <vt:lpstr>ArumSans Bold</vt:lpstr>
      <vt:lpstr>ArumSans Regular</vt:lpstr>
      <vt:lpstr>Vectipede Rg</vt:lpstr>
      <vt:lpstr>宋体</vt:lpstr>
      <vt:lpstr>微软雅黑</vt:lpstr>
      <vt:lpstr>Arial</vt:lpstr>
      <vt:lpstr>Calibri</vt:lpstr>
      <vt:lpstr>Cambria Math</vt:lpstr>
      <vt:lpstr>Symbol</vt:lpstr>
      <vt:lpstr>Times New Roman</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PowerPoint 演示文稿</vt:lpstr>
      <vt:lpstr>Chapter Summary</vt:lpstr>
      <vt:lpstr>Section Summary 1</vt:lpstr>
      <vt:lpstr>Problems and Algorithms</vt:lpstr>
      <vt:lpstr>Algorithms</vt:lpstr>
      <vt:lpstr>Specifying Algorithms</vt:lpstr>
      <vt:lpstr>Properties of Algorithms</vt:lpstr>
      <vt:lpstr>Finding the Maximum Element in a Finite Sequence</vt:lpstr>
      <vt:lpstr>Some Example Algorithm Problems</vt:lpstr>
      <vt:lpstr>Section Summary 1</vt:lpstr>
      <vt:lpstr>Searching Problems</vt:lpstr>
      <vt:lpstr>Linear Search Algorithm</vt:lpstr>
      <vt:lpstr>Binary Search  二分搜索</vt:lpstr>
      <vt:lpstr>Binary Search </vt:lpstr>
      <vt:lpstr>Sorting</vt:lpstr>
      <vt:lpstr>Bubble Sort 冒泡排序</vt:lpstr>
      <vt:lpstr>Bubble Sort Example</vt:lpstr>
      <vt:lpstr>Insertion Sort 插入排序</vt:lpstr>
      <vt:lpstr>Insertion Sort 2</vt:lpstr>
      <vt:lpstr>Section Summary 1</vt:lpstr>
      <vt:lpstr>Greedy Algorithms 贪婪算法</vt:lpstr>
      <vt:lpstr>Greedy Algorithms: Making Change</vt:lpstr>
      <vt:lpstr>Greedy Change-Making Algorithm</vt:lpstr>
      <vt:lpstr>Greedy Algorithm-Counterexample</vt:lpstr>
      <vt:lpstr>Greedy Scheduling 1</vt:lpstr>
      <vt:lpstr>Counterexample-Greedy Scheduling </vt:lpstr>
      <vt:lpstr>Greedy Scheduling algorithm</vt:lpstr>
      <vt:lpstr>The Growth of Functions </vt:lpstr>
      <vt:lpstr>Section Summary</vt:lpstr>
      <vt:lpstr>Big-O Notation 1</vt:lpstr>
      <vt:lpstr>Illustration of Big-O Notation 1</vt:lpstr>
      <vt:lpstr>Using the Definition of Big-O Notation 1</vt:lpstr>
      <vt:lpstr>Illustration of Big-O Notation 2</vt:lpstr>
      <vt:lpstr>Big-O Notation 2</vt:lpstr>
      <vt:lpstr>Using the Definition of Big-O Notation 2</vt:lpstr>
      <vt:lpstr>Section Summary</vt:lpstr>
      <vt:lpstr>Big-O Estimates for Polynomials</vt:lpstr>
      <vt:lpstr>Big-O Estimates for Some Important Functions</vt:lpstr>
      <vt:lpstr>Big-O Estimates for Some Important Functions</vt:lpstr>
      <vt:lpstr>Display of Growth of Functions</vt:lpstr>
      <vt:lpstr>Useful Big-O Estimates Involving Logarithms, Powers, and Exponents</vt:lpstr>
      <vt:lpstr>Combinations of Functions 1</vt:lpstr>
      <vt:lpstr>Combinations of Functions 2</vt:lpstr>
      <vt:lpstr>Ordering Functions by Order of Growth</vt:lpstr>
      <vt:lpstr>Section Summary</vt:lpstr>
      <vt:lpstr>Big-Omega Notation 1</vt:lpstr>
      <vt:lpstr>Big-Omega Notation 2</vt:lpstr>
      <vt:lpstr>Big-Theta Notation 1</vt:lpstr>
      <vt:lpstr>Big-Theta Notation 2</vt:lpstr>
      <vt:lpstr>Big-Theta Notation 3</vt:lpstr>
      <vt:lpstr>Big-Theta Notation 4</vt:lpstr>
      <vt:lpstr>Big-Theta Estimates for Polynomials</vt:lpstr>
      <vt:lpstr>Complexity of Algorithms</vt:lpstr>
      <vt:lpstr>Section Summary</vt:lpstr>
      <vt:lpstr>The Complexity of Algorithms 1</vt:lpstr>
      <vt:lpstr>The Complexity of Algorithms 2</vt:lpstr>
      <vt:lpstr>Time Complexity</vt:lpstr>
      <vt:lpstr>Complexity Analysis of Algorithms</vt:lpstr>
      <vt:lpstr>Section Summary</vt:lpstr>
      <vt:lpstr>Worst-Case Complexity of Linear Search</vt:lpstr>
      <vt:lpstr>Average-Case Complexity of Linear Search</vt:lpstr>
      <vt:lpstr>Worst-Case Complexity of Binary Search </vt:lpstr>
      <vt:lpstr>Worst-Case Complexity of Bubble Sort</vt:lpstr>
      <vt:lpstr>Worst-Case Complexity of Insertion Sort</vt:lpstr>
      <vt:lpstr>Section Summary</vt:lpstr>
      <vt:lpstr>Understanding the Complexity of Algorithms 1</vt:lpstr>
      <vt:lpstr>Understanding the Complexity of Algorithms 2</vt:lpstr>
      <vt:lpstr>Complexity of Problems</vt:lpstr>
      <vt:lpstr>Homework</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Hao Jie</cp:lastModifiedBy>
  <cp:revision>1231</cp:revision>
  <dcterms:created xsi:type="dcterms:W3CDTF">2017-12-05T17:18:18Z</dcterms:created>
  <dcterms:modified xsi:type="dcterms:W3CDTF">2024-03-25T11:53:59Z</dcterms:modified>
</cp:coreProperties>
</file>