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86"/>
  </p:notesMasterIdLst>
  <p:handoutMasterIdLst>
    <p:handoutMasterId r:id="rId87"/>
  </p:handoutMasterIdLst>
  <p:sldIdLst>
    <p:sldId id="273" r:id="rId10"/>
    <p:sldId id="276" r:id="rId11"/>
    <p:sldId id="576" r:id="rId12"/>
    <p:sldId id="415" r:id="rId13"/>
    <p:sldId id="416" r:id="rId14"/>
    <p:sldId id="420" r:id="rId15"/>
    <p:sldId id="629" r:id="rId16"/>
    <p:sldId id="424" r:id="rId17"/>
    <p:sldId id="630" r:id="rId18"/>
    <p:sldId id="425" r:id="rId19"/>
    <p:sldId id="640" r:id="rId20"/>
    <p:sldId id="427" r:id="rId21"/>
    <p:sldId id="429" r:id="rId22"/>
    <p:sldId id="430" r:id="rId23"/>
    <p:sldId id="641" r:id="rId24"/>
    <p:sldId id="437" r:id="rId25"/>
    <p:sldId id="645" r:id="rId26"/>
    <p:sldId id="444" r:id="rId27"/>
    <p:sldId id="484" r:id="rId28"/>
    <p:sldId id="446" r:id="rId29"/>
    <p:sldId id="449" r:id="rId30"/>
    <p:sldId id="579" r:id="rId31"/>
    <p:sldId id="580" r:id="rId32"/>
    <p:sldId id="631" r:id="rId33"/>
    <p:sldId id="581" r:id="rId34"/>
    <p:sldId id="491" r:id="rId35"/>
    <p:sldId id="492" r:id="rId36"/>
    <p:sldId id="452" r:id="rId37"/>
    <p:sldId id="632" r:id="rId38"/>
    <p:sldId id="642" r:id="rId39"/>
    <p:sldId id="453" r:id="rId40"/>
    <p:sldId id="643" r:id="rId41"/>
    <p:sldId id="582" r:id="rId42"/>
    <p:sldId id="459" r:id="rId43"/>
    <p:sldId id="583" r:id="rId44"/>
    <p:sldId id="646" r:id="rId45"/>
    <p:sldId id="462" r:id="rId46"/>
    <p:sldId id="584" r:id="rId47"/>
    <p:sldId id="585" r:id="rId48"/>
    <p:sldId id="635" r:id="rId49"/>
    <p:sldId id="493" r:id="rId50"/>
    <p:sldId id="494" r:id="rId51"/>
    <p:sldId id="495" r:id="rId52"/>
    <p:sldId id="463" r:id="rId53"/>
    <p:sldId id="465" r:id="rId54"/>
    <p:sldId id="648" r:id="rId55"/>
    <p:sldId id="636" r:id="rId56"/>
    <p:sldId id="586" r:id="rId57"/>
    <p:sldId id="637" r:id="rId58"/>
    <p:sldId id="587" r:id="rId59"/>
    <p:sldId id="588" r:id="rId60"/>
    <p:sldId id="500" r:id="rId61"/>
    <p:sldId id="468" r:id="rId62"/>
    <p:sldId id="638" r:id="rId63"/>
    <p:sldId id="501" r:id="rId64"/>
    <p:sldId id="502" r:id="rId65"/>
    <p:sldId id="469" r:id="rId66"/>
    <p:sldId id="470" r:id="rId67"/>
    <p:sldId id="639" r:id="rId68"/>
    <p:sldId id="644" r:id="rId69"/>
    <p:sldId id="473" r:id="rId70"/>
    <p:sldId id="471" r:id="rId71"/>
    <p:sldId id="590" r:id="rId72"/>
    <p:sldId id="647" r:id="rId73"/>
    <p:sldId id="508" r:id="rId74"/>
    <p:sldId id="509" r:id="rId75"/>
    <p:sldId id="592" r:id="rId76"/>
    <p:sldId id="593" r:id="rId77"/>
    <p:sldId id="594" r:id="rId78"/>
    <p:sldId id="510" r:id="rId79"/>
    <p:sldId id="633" r:id="rId80"/>
    <p:sldId id="595" r:id="rId81"/>
    <p:sldId id="596" r:id="rId82"/>
    <p:sldId id="597" r:id="rId83"/>
    <p:sldId id="598" r:id="rId84"/>
    <p:sldId id="634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AE1"/>
    <a:srgbClr val="B60000"/>
    <a:srgbClr val="00518B"/>
    <a:srgbClr val="04617B"/>
    <a:srgbClr val="E1F3FF"/>
    <a:srgbClr val="5A5000"/>
    <a:srgbClr val="214E91"/>
    <a:srgbClr val="214E2D"/>
    <a:srgbClr val="505050"/>
    <a:srgbClr val="1A5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471" autoAdjust="0"/>
  </p:normalViewPr>
  <p:slideViewPr>
    <p:cSldViewPr>
      <p:cViewPr varScale="1">
        <p:scale>
          <a:sx n="121" d="100"/>
          <a:sy n="121" d="100"/>
        </p:scale>
        <p:origin x="509" y="36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98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4228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slide" Target="slides/slide75.xml"/><Relationship Id="rId89" Type="http://schemas.openxmlformats.org/officeDocument/2006/relationships/viewProps" Target="viewProp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5" Type="http://schemas.openxmlformats.org/officeDocument/2006/relationships/slideMaster" Target="slideMasters/slideMaster5.xml"/><Relationship Id="rId90" Type="http://schemas.openxmlformats.org/officeDocument/2006/relationships/theme" Target="theme/theme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slide" Target="slides/slide7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slide" Target="slides/slide74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30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91" y="76200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5F1B83-7D70-447D-9434-0DBF7C6E44C1}"/>
              </a:ext>
            </a:extLst>
          </p:cNvPr>
          <p:cNvSpPr txBox="1"/>
          <p:nvPr userDrawn="1"/>
        </p:nvSpPr>
        <p:spPr>
          <a:xfrm>
            <a:off x="8717562" y="6466530"/>
            <a:ext cx="47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4D3973-B05B-447F-B27A-F28B84AFE1B2}" type="slidenum">
              <a:rPr lang="zh-CN" altLang="en-US" sz="1600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F88ED4-7025-4AD3-B8A7-36BAB70AF26A}"/>
              </a:ext>
            </a:extLst>
          </p:cNvPr>
          <p:cNvSpPr txBox="1"/>
          <p:nvPr userDrawn="1"/>
        </p:nvSpPr>
        <p:spPr>
          <a:xfrm>
            <a:off x="8763000" y="64871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B21E4F-60C8-4C42-A7CB-B524CE1161D5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rsenne.org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2900" y="2057400"/>
            <a:ext cx="8458200" cy="2194560"/>
          </a:xfrm>
        </p:spPr>
        <p:txBody>
          <a:bodyPr/>
          <a:lstStyle/>
          <a:p>
            <a:r>
              <a:rPr lang="fr-F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4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 and Cryptography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1D4D18-C38D-4BA4-BD23-638A6CF7FC65}"/>
              </a:ext>
            </a:extLst>
          </p:cNvPr>
          <p:cNvSpPr txBox="1"/>
          <p:nvPr/>
        </p:nvSpPr>
        <p:spPr>
          <a:xfrm>
            <a:off x="8755901" y="64755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829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Relation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同余关系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says 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say that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its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modulus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integers are congruent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if and only if they have the same remainder when divided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not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≢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(mod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17 is congruent to 5 modulo 6 and whether 24 and 14 are congruent modulo 6.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≡ 5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6 divides 17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 = 12. </a:t>
            </a: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 ≢ 14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24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10  is not divisible by 6.</a:t>
            </a:r>
          </a:p>
        </p:txBody>
      </p:sp>
    </p:spTree>
    <p:extLst>
      <p:ext uri="{BB962C8B-B14F-4D97-AF65-F5344CB8AC3E}">
        <p14:creationId xmlns:p14="http://schemas.microsoft.com/office/powerpoint/2010/main" val="26555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D54B-C256-4AC9-B101-4028406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同余关系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二元关系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9BA247-B640-424A-B7CA-6D8BF30993E4}"/>
              </a:ext>
            </a:extLst>
          </p:cNvPr>
          <p:cNvSpPr txBox="1">
            <a:spLocks noChangeArrowheads="1"/>
          </p:cNvSpPr>
          <p:nvPr/>
        </p:nvSpPr>
        <p:spPr>
          <a:xfrm>
            <a:off x="481013" y="1373982"/>
            <a:ext cx="8229600" cy="100776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 = {1, 2, ... , 8 },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 = {&lt;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y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&gt; |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y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A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  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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y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(mod 3)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},</a:t>
            </a:r>
            <a:b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</a:b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其中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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y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(mod 3)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为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x-y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被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整除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itchFamily="18" charset="2"/>
              </a:rPr>
              <a:t>. 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6BA4C95F-F948-4757-B4EC-842967E45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145879"/>
            <a:ext cx="144463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7DFB309B-257A-422E-812B-5443E52A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69842"/>
            <a:ext cx="144463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CF87534D-04DA-49F9-9E2D-F6AF407B9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36984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F5D51CF4-F2FB-42FE-8043-847A4BCB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3795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1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5133040-707E-4517-8F4D-A2B9B2012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586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charset="-122"/>
              </a:rPr>
              <a:t>4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00E479D7-EA03-43B5-9BC7-3DE7F5E5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57961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7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321B124-5A30-4294-91D4-59D5F66C4398}"/>
              </a:ext>
            </a:extLst>
          </p:cNvPr>
          <p:cNvSpPr>
            <a:spLocks/>
          </p:cNvSpPr>
          <p:nvPr/>
        </p:nvSpPr>
        <p:spPr bwMode="auto">
          <a:xfrm>
            <a:off x="1079500" y="3218904"/>
            <a:ext cx="755650" cy="1150938"/>
          </a:xfrm>
          <a:custGeom>
            <a:avLst/>
            <a:gdLst>
              <a:gd name="T0" fmla="*/ 2147483647 w 476"/>
              <a:gd name="T1" fmla="*/ 0 h 725"/>
              <a:gd name="T2" fmla="*/ 2147483647 w 476"/>
              <a:gd name="T3" fmla="*/ 2147483647 h 725"/>
              <a:gd name="T4" fmla="*/ 2147483647 w 476"/>
              <a:gd name="T5" fmla="*/ 2147483647 h 725"/>
              <a:gd name="T6" fmla="*/ 0 60000 65536"/>
              <a:gd name="T7" fmla="*/ 0 60000 65536"/>
              <a:gd name="T8" fmla="*/ 0 60000 65536"/>
              <a:gd name="T9" fmla="*/ 0 w 476"/>
              <a:gd name="T10" fmla="*/ 0 h 725"/>
              <a:gd name="T11" fmla="*/ 476 w 476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725">
                <a:moveTo>
                  <a:pt x="476" y="0"/>
                </a:moveTo>
                <a:cubicBezTo>
                  <a:pt x="306" y="52"/>
                  <a:pt x="136" y="105"/>
                  <a:pt x="68" y="226"/>
                </a:cubicBezTo>
                <a:cubicBezTo>
                  <a:pt x="0" y="347"/>
                  <a:pt x="34" y="536"/>
                  <a:pt x="6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096903B3-791E-421E-B607-274FB4828570}"/>
              </a:ext>
            </a:extLst>
          </p:cNvPr>
          <p:cNvSpPr>
            <a:spLocks/>
          </p:cNvSpPr>
          <p:nvPr/>
        </p:nvSpPr>
        <p:spPr bwMode="auto">
          <a:xfrm>
            <a:off x="1331913" y="3290342"/>
            <a:ext cx="684212" cy="1152525"/>
          </a:xfrm>
          <a:custGeom>
            <a:avLst/>
            <a:gdLst>
              <a:gd name="T0" fmla="*/ 0 w 431"/>
              <a:gd name="T1" fmla="*/ 2147483647 h 726"/>
              <a:gd name="T2" fmla="*/ 2147483647 w 431"/>
              <a:gd name="T3" fmla="*/ 2147483647 h 726"/>
              <a:gd name="T4" fmla="*/ 2147483647 w 431"/>
              <a:gd name="T5" fmla="*/ 0 h 726"/>
              <a:gd name="T6" fmla="*/ 0 60000 65536"/>
              <a:gd name="T7" fmla="*/ 0 60000 65536"/>
              <a:gd name="T8" fmla="*/ 0 60000 65536"/>
              <a:gd name="T9" fmla="*/ 0 w 431"/>
              <a:gd name="T10" fmla="*/ 0 h 726"/>
              <a:gd name="T11" fmla="*/ 431 w 43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726">
                <a:moveTo>
                  <a:pt x="0" y="726"/>
                </a:moveTo>
                <a:cubicBezTo>
                  <a:pt x="147" y="650"/>
                  <a:pt x="295" y="575"/>
                  <a:pt x="363" y="454"/>
                </a:cubicBezTo>
                <a:cubicBezTo>
                  <a:pt x="431" y="333"/>
                  <a:pt x="419" y="166"/>
                  <a:pt x="40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3D78D26-9874-42FB-AE97-373AE8214867}"/>
              </a:ext>
            </a:extLst>
          </p:cNvPr>
          <p:cNvSpPr>
            <a:spLocks/>
          </p:cNvSpPr>
          <p:nvPr/>
        </p:nvSpPr>
        <p:spPr bwMode="auto">
          <a:xfrm>
            <a:off x="1979613" y="3218904"/>
            <a:ext cx="828675" cy="1150938"/>
          </a:xfrm>
          <a:custGeom>
            <a:avLst/>
            <a:gdLst>
              <a:gd name="T0" fmla="*/ 0 w 522"/>
              <a:gd name="T1" fmla="*/ 0 h 725"/>
              <a:gd name="T2" fmla="*/ 2147483647 w 522"/>
              <a:gd name="T3" fmla="*/ 2147483647 h 725"/>
              <a:gd name="T4" fmla="*/ 2147483647 w 522"/>
              <a:gd name="T5" fmla="*/ 2147483647 h 725"/>
              <a:gd name="T6" fmla="*/ 0 60000 65536"/>
              <a:gd name="T7" fmla="*/ 0 60000 65536"/>
              <a:gd name="T8" fmla="*/ 0 60000 65536"/>
              <a:gd name="T9" fmla="*/ 0 w 522"/>
              <a:gd name="T10" fmla="*/ 0 h 725"/>
              <a:gd name="T11" fmla="*/ 522 w 522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725">
                <a:moveTo>
                  <a:pt x="0" y="0"/>
                </a:moveTo>
                <a:cubicBezTo>
                  <a:pt x="193" y="30"/>
                  <a:pt x="386" y="60"/>
                  <a:pt x="454" y="181"/>
                </a:cubicBezTo>
                <a:cubicBezTo>
                  <a:pt x="522" y="302"/>
                  <a:pt x="465" y="513"/>
                  <a:pt x="40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913B56D-3B76-4D8D-8D41-C2EDD0980B81}"/>
              </a:ext>
            </a:extLst>
          </p:cNvPr>
          <p:cNvSpPr>
            <a:spLocks/>
          </p:cNvSpPr>
          <p:nvPr/>
        </p:nvSpPr>
        <p:spPr bwMode="auto">
          <a:xfrm>
            <a:off x="1979613" y="3218904"/>
            <a:ext cx="504825" cy="1150938"/>
          </a:xfrm>
          <a:custGeom>
            <a:avLst/>
            <a:gdLst>
              <a:gd name="T0" fmla="*/ 0 w 318"/>
              <a:gd name="T1" fmla="*/ 0 h 725"/>
              <a:gd name="T2" fmla="*/ 2147483647 w 318"/>
              <a:gd name="T3" fmla="*/ 2147483647 h 725"/>
              <a:gd name="T4" fmla="*/ 2147483647 w 318"/>
              <a:gd name="T5" fmla="*/ 2147483647 h 725"/>
              <a:gd name="T6" fmla="*/ 0 60000 65536"/>
              <a:gd name="T7" fmla="*/ 0 60000 65536"/>
              <a:gd name="T8" fmla="*/ 0 60000 65536"/>
              <a:gd name="T9" fmla="*/ 0 w 318"/>
              <a:gd name="T10" fmla="*/ 0 h 725"/>
              <a:gd name="T11" fmla="*/ 318 w 318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725">
                <a:moveTo>
                  <a:pt x="0" y="0"/>
                </a:moveTo>
                <a:cubicBezTo>
                  <a:pt x="19" y="121"/>
                  <a:pt x="38" y="242"/>
                  <a:pt x="91" y="363"/>
                </a:cubicBezTo>
                <a:cubicBezTo>
                  <a:pt x="144" y="484"/>
                  <a:pt x="231" y="604"/>
                  <a:pt x="31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60452A51-C6D6-48A6-BE00-41504D64FB22}"/>
              </a:ext>
            </a:extLst>
          </p:cNvPr>
          <p:cNvSpPr>
            <a:spLocks/>
          </p:cNvSpPr>
          <p:nvPr/>
        </p:nvSpPr>
        <p:spPr bwMode="auto">
          <a:xfrm>
            <a:off x="1331913" y="4285704"/>
            <a:ext cx="1152525" cy="228600"/>
          </a:xfrm>
          <a:custGeom>
            <a:avLst/>
            <a:gdLst>
              <a:gd name="T0" fmla="*/ 0 w 680"/>
              <a:gd name="T1" fmla="*/ 2147483647 h 99"/>
              <a:gd name="T2" fmla="*/ 2147483647 w 680"/>
              <a:gd name="T3" fmla="*/ 2147483647 h 99"/>
              <a:gd name="T4" fmla="*/ 2147483647 w 680"/>
              <a:gd name="T5" fmla="*/ 2147483647 h 99"/>
              <a:gd name="T6" fmla="*/ 0 60000 65536"/>
              <a:gd name="T7" fmla="*/ 0 60000 65536"/>
              <a:gd name="T8" fmla="*/ 0 60000 65536"/>
              <a:gd name="T9" fmla="*/ 0 w 680"/>
              <a:gd name="T10" fmla="*/ 0 h 99"/>
              <a:gd name="T11" fmla="*/ 680 w 680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99">
                <a:moveTo>
                  <a:pt x="0" y="99"/>
                </a:moveTo>
                <a:cubicBezTo>
                  <a:pt x="79" y="57"/>
                  <a:pt x="159" y="16"/>
                  <a:pt x="272" y="8"/>
                </a:cubicBezTo>
                <a:cubicBezTo>
                  <a:pt x="385" y="0"/>
                  <a:pt x="532" y="26"/>
                  <a:pt x="680" y="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4E8B761-8081-42DC-BF96-50D230BDA710}"/>
              </a:ext>
            </a:extLst>
          </p:cNvPr>
          <p:cNvSpPr>
            <a:spLocks/>
          </p:cNvSpPr>
          <p:nvPr/>
        </p:nvSpPr>
        <p:spPr bwMode="auto">
          <a:xfrm>
            <a:off x="1331913" y="4514304"/>
            <a:ext cx="1152525" cy="227013"/>
          </a:xfrm>
          <a:custGeom>
            <a:avLst/>
            <a:gdLst>
              <a:gd name="T0" fmla="*/ 2147483647 w 726"/>
              <a:gd name="T1" fmla="*/ 0 h 143"/>
              <a:gd name="T2" fmla="*/ 2147483647 w 726"/>
              <a:gd name="T3" fmla="*/ 2147483647 h 143"/>
              <a:gd name="T4" fmla="*/ 0 w 726"/>
              <a:gd name="T5" fmla="*/ 2147483647 h 143"/>
              <a:gd name="T6" fmla="*/ 0 60000 65536"/>
              <a:gd name="T7" fmla="*/ 0 60000 65536"/>
              <a:gd name="T8" fmla="*/ 0 60000 65536"/>
              <a:gd name="T9" fmla="*/ 0 w 726"/>
              <a:gd name="T10" fmla="*/ 0 h 143"/>
              <a:gd name="T11" fmla="*/ 726 w 726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43">
                <a:moveTo>
                  <a:pt x="726" y="0"/>
                </a:moveTo>
                <a:cubicBezTo>
                  <a:pt x="605" y="64"/>
                  <a:pt x="484" y="129"/>
                  <a:pt x="363" y="136"/>
                </a:cubicBezTo>
                <a:cubicBezTo>
                  <a:pt x="242" y="143"/>
                  <a:pt x="121" y="94"/>
                  <a:pt x="0" y="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7B72AEC6-CB46-47E0-B3A1-3DC1FB9E9D91}"/>
              </a:ext>
            </a:extLst>
          </p:cNvPr>
          <p:cNvSpPr>
            <a:spLocks/>
          </p:cNvSpPr>
          <p:nvPr/>
        </p:nvSpPr>
        <p:spPr bwMode="auto">
          <a:xfrm>
            <a:off x="1524000" y="2834729"/>
            <a:ext cx="527050" cy="311150"/>
          </a:xfrm>
          <a:custGeom>
            <a:avLst/>
            <a:gdLst>
              <a:gd name="T0" fmla="*/ 2147483647 w 332"/>
              <a:gd name="T1" fmla="*/ 2147483647 h 196"/>
              <a:gd name="T2" fmla="*/ 2147483647 w 332"/>
              <a:gd name="T3" fmla="*/ 2147483647 h 196"/>
              <a:gd name="T4" fmla="*/ 2147483647 w 332"/>
              <a:gd name="T5" fmla="*/ 2147483647 h 196"/>
              <a:gd name="T6" fmla="*/ 2147483647 w 332"/>
              <a:gd name="T7" fmla="*/ 2147483647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196"/>
              <a:gd name="T14" fmla="*/ 332 w 332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196">
                <a:moveTo>
                  <a:pt x="196" y="196"/>
                </a:moveTo>
                <a:cubicBezTo>
                  <a:pt x="98" y="166"/>
                  <a:pt x="0" y="136"/>
                  <a:pt x="15" y="106"/>
                </a:cubicBezTo>
                <a:cubicBezTo>
                  <a:pt x="30" y="76"/>
                  <a:pt x="242" y="0"/>
                  <a:pt x="287" y="15"/>
                </a:cubicBezTo>
                <a:cubicBezTo>
                  <a:pt x="332" y="30"/>
                  <a:pt x="309" y="113"/>
                  <a:pt x="287" y="1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8B98A8CC-D5BE-43E5-9D60-1F3FDE166BC2}"/>
              </a:ext>
            </a:extLst>
          </p:cNvPr>
          <p:cNvSpPr>
            <a:spLocks/>
          </p:cNvSpPr>
          <p:nvPr/>
        </p:nvSpPr>
        <p:spPr bwMode="auto">
          <a:xfrm>
            <a:off x="839788" y="4382542"/>
            <a:ext cx="419100" cy="4445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2147483647 w 264"/>
              <a:gd name="T5" fmla="*/ 2147483647 h 280"/>
              <a:gd name="T6" fmla="*/ 2147483647 w 264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80"/>
              <a:gd name="T14" fmla="*/ 264 w 26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80">
                <a:moveTo>
                  <a:pt x="219" y="38"/>
                </a:moveTo>
                <a:cubicBezTo>
                  <a:pt x="143" y="19"/>
                  <a:pt x="68" y="0"/>
                  <a:pt x="38" y="38"/>
                </a:cubicBezTo>
                <a:cubicBezTo>
                  <a:pt x="8" y="76"/>
                  <a:pt x="0" y="250"/>
                  <a:pt x="38" y="265"/>
                </a:cubicBezTo>
                <a:cubicBezTo>
                  <a:pt x="76" y="280"/>
                  <a:pt x="170" y="204"/>
                  <a:pt x="264" y="1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FAC7D398-B674-41E6-A2F9-7C52B1DD6DDB}"/>
              </a:ext>
            </a:extLst>
          </p:cNvPr>
          <p:cNvSpPr>
            <a:spLocks/>
          </p:cNvSpPr>
          <p:nvPr/>
        </p:nvSpPr>
        <p:spPr bwMode="auto">
          <a:xfrm>
            <a:off x="2555875" y="4369842"/>
            <a:ext cx="550863" cy="300037"/>
          </a:xfrm>
          <a:custGeom>
            <a:avLst/>
            <a:gdLst>
              <a:gd name="T0" fmla="*/ 2147483647 w 347"/>
              <a:gd name="T1" fmla="*/ 0 h 189"/>
              <a:gd name="T2" fmla="*/ 2147483647 w 347"/>
              <a:gd name="T3" fmla="*/ 2147483647 h 189"/>
              <a:gd name="T4" fmla="*/ 2147483647 w 347"/>
              <a:gd name="T5" fmla="*/ 2147483647 h 189"/>
              <a:gd name="T6" fmla="*/ 0 w 347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189"/>
              <a:gd name="T14" fmla="*/ 347 w 347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189">
                <a:moveTo>
                  <a:pt x="45" y="0"/>
                </a:moveTo>
                <a:cubicBezTo>
                  <a:pt x="166" y="8"/>
                  <a:pt x="287" y="16"/>
                  <a:pt x="317" y="46"/>
                </a:cubicBezTo>
                <a:cubicBezTo>
                  <a:pt x="347" y="76"/>
                  <a:pt x="280" y="175"/>
                  <a:pt x="227" y="182"/>
                </a:cubicBezTo>
                <a:cubicBezTo>
                  <a:pt x="174" y="189"/>
                  <a:pt x="87" y="140"/>
                  <a:pt x="0" y="9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608F1D4-93B2-45B8-844B-D7AFE9A43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813" y="3025229"/>
            <a:ext cx="144462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664CD329-0730-4203-B97F-5823B0B6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424919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25" name="Oval 23">
            <a:extLst>
              <a:ext uri="{FF2B5EF4-FFF2-40B4-BE49-F238E27FC236}">
                <a16:creationId xmlns:a16="http://schemas.microsoft.com/office/drawing/2014/main" id="{B45642FD-7E3F-426F-9048-5BB9DC4B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4249192"/>
            <a:ext cx="144463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D5C14AA8-EA47-4F38-BAA5-B2C820C3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31173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2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149FB84-4340-4817-AA90-A93F59B9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446509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5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482A664-F142-4112-AC0A-5C3DFAA2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446509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8</a:t>
            </a:r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1BF67561-16F5-414C-BE1F-42CECB8BE3BD}"/>
              </a:ext>
            </a:extLst>
          </p:cNvPr>
          <p:cNvSpPr>
            <a:spLocks/>
          </p:cNvSpPr>
          <p:nvPr/>
        </p:nvSpPr>
        <p:spPr bwMode="auto">
          <a:xfrm>
            <a:off x="3840163" y="3098254"/>
            <a:ext cx="755650" cy="1150938"/>
          </a:xfrm>
          <a:custGeom>
            <a:avLst/>
            <a:gdLst>
              <a:gd name="T0" fmla="*/ 2147483647 w 476"/>
              <a:gd name="T1" fmla="*/ 0 h 725"/>
              <a:gd name="T2" fmla="*/ 2147483647 w 476"/>
              <a:gd name="T3" fmla="*/ 2147483647 h 725"/>
              <a:gd name="T4" fmla="*/ 2147483647 w 476"/>
              <a:gd name="T5" fmla="*/ 2147483647 h 725"/>
              <a:gd name="T6" fmla="*/ 0 60000 65536"/>
              <a:gd name="T7" fmla="*/ 0 60000 65536"/>
              <a:gd name="T8" fmla="*/ 0 60000 65536"/>
              <a:gd name="T9" fmla="*/ 0 w 476"/>
              <a:gd name="T10" fmla="*/ 0 h 725"/>
              <a:gd name="T11" fmla="*/ 476 w 476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725">
                <a:moveTo>
                  <a:pt x="476" y="0"/>
                </a:moveTo>
                <a:cubicBezTo>
                  <a:pt x="306" y="52"/>
                  <a:pt x="136" y="105"/>
                  <a:pt x="68" y="226"/>
                </a:cubicBezTo>
                <a:cubicBezTo>
                  <a:pt x="0" y="347"/>
                  <a:pt x="34" y="536"/>
                  <a:pt x="6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80DF6FF-ED72-4292-ADC3-E81111DC0906}"/>
              </a:ext>
            </a:extLst>
          </p:cNvPr>
          <p:cNvSpPr>
            <a:spLocks/>
          </p:cNvSpPr>
          <p:nvPr/>
        </p:nvSpPr>
        <p:spPr bwMode="auto">
          <a:xfrm>
            <a:off x="4092575" y="3169692"/>
            <a:ext cx="684213" cy="1152525"/>
          </a:xfrm>
          <a:custGeom>
            <a:avLst/>
            <a:gdLst>
              <a:gd name="T0" fmla="*/ 0 w 431"/>
              <a:gd name="T1" fmla="*/ 2147483647 h 726"/>
              <a:gd name="T2" fmla="*/ 2147483647 w 431"/>
              <a:gd name="T3" fmla="*/ 2147483647 h 726"/>
              <a:gd name="T4" fmla="*/ 2147483647 w 431"/>
              <a:gd name="T5" fmla="*/ 0 h 726"/>
              <a:gd name="T6" fmla="*/ 0 60000 65536"/>
              <a:gd name="T7" fmla="*/ 0 60000 65536"/>
              <a:gd name="T8" fmla="*/ 0 60000 65536"/>
              <a:gd name="T9" fmla="*/ 0 w 431"/>
              <a:gd name="T10" fmla="*/ 0 h 726"/>
              <a:gd name="T11" fmla="*/ 431 w 43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726">
                <a:moveTo>
                  <a:pt x="0" y="726"/>
                </a:moveTo>
                <a:cubicBezTo>
                  <a:pt x="147" y="650"/>
                  <a:pt x="295" y="575"/>
                  <a:pt x="363" y="454"/>
                </a:cubicBezTo>
                <a:cubicBezTo>
                  <a:pt x="431" y="333"/>
                  <a:pt x="419" y="166"/>
                  <a:pt x="40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A06EC103-D549-4D27-9C68-7820665E829A}"/>
              </a:ext>
            </a:extLst>
          </p:cNvPr>
          <p:cNvSpPr>
            <a:spLocks/>
          </p:cNvSpPr>
          <p:nvPr/>
        </p:nvSpPr>
        <p:spPr bwMode="auto">
          <a:xfrm>
            <a:off x="4740275" y="3098254"/>
            <a:ext cx="828675" cy="1150938"/>
          </a:xfrm>
          <a:custGeom>
            <a:avLst/>
            <a:gdLst>
              <a:gd name="T0" fmla="*/ 0 w 522"/>
              <a:gd name="T1" fmla="*/ 0 h 725"/>
              <a:gd name="T2" fmla="*/ 2147483647 w 522"/>
              <a:gd name="T3" fmla="*/ 2147483647 h 725"/>
              <a:gd name="T4" fmla="*/ 2147483647 w 522"/>
              <a:gd name="T5" fmla="*/ 2147483647 h 725"/>
              <a:gd name="T6" fmla="*/ 0 60000 65536"/>
              <a:gd name="T7" fmla="*/ 0 60000 65536"/>
              <a:gd name="T8" fmla="*/ 0 60000 65536"/>
              <a:gd name="T9" fmla="*/ 0 w 522"/>
              <a:gd name="T10" fmla="*/ 0 h 725"/>
              <a:gd name="T11" fmla="*/ 522 w 522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725">
                <a:moveTo>
                  <a:pt x="0" y="0"/>
                </a:moveTo>
                <a:cubicBezTo>
                  <a:pt x="193" y="30"/>
                  <a:pt x="386" y="60"/>
                  <a:pt x="454" y="181"/>
                </a:cubicBezTo>
                <a:cubicBezTo>
                  <a:pt x="522" y="302"/>
                  <a:pt x="465" y="513"/>
                  <a:pt x="40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7B7F9EC3-9C6E-4F63-AD4B-1355FAF5A9DC}"/>
              </a:ext>
            </a:extLst>
          </p:cNvPr>
          <p:cNvSpPr>
            <a:spLocks/>
          </p:cNvSpPr>
          <p:nvPr/>
        </p:nvSpPr>
        <p:spPr bwMode="auto">
          <a:xfrm>
            <a:off x="4740275" y="3098254"/>
            <a:ext cx="504825" cy="1150938"/>
          </a:xfrm>
          <a:custGeom>
            <a:avLst/>
            <a:gdLst>
              <a:gd name="T0" fmla="*/ 0 w 318"/>
              <a:gd name="T1" fmla="*/ 0 h 725"/>
              <a:gd name="T2" fmla="*/ 2147483647 w 318"/>
              <a:gd name="T3" fmla="*/ 2147483647 h 725"/>
              <a:gd name="T4" fmla="*/ 2147483647 w 318"/>
              <a:gd name="T5" fmla="*/ 2147483647 h 725"/>
              <a:gd name="T6" fmla="*/ 0 60000 65536"/>
              <a:gd name="T7" fmla="*/ 0 60000 65536"/>
              <a:gd name="T8" fmla="*/ 0 60000 65536"/>
              <a:gd name="T9" fmla="*/ 0 w 318"/>
              <a:gd name="T10" fmla="*/ 0 h 725"/>
              <a:gd name="T11" fmla="*/ 318 w 318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725">
                <a:moveTo>
                  <a:pt x="0" y="0"/>
                </a:moveTo>
                <a:cubicBezTo>
                  <a:pt x="19" y="121"/>
                  <a:pt x="38" y="242"/>
                  <a:pt x="91" y="363"/>
                </a:cubicBezTo>
                <a:cubicBezTo>
                  <a:pt x="144" y="484"/>
                  <a:pt x="231" y="604"/>
                  <a:pt x="31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ACD0BDE8-4693-46F4-BDE5-B74271C4F74A}"/>
              </a:ext>
            </a:extLst>
          </p:cNvPr>
          <p:cNvSpPr>
            <a:spLocks/>
          </p:cNvSpPr>
          <p:nvPr/>
        </p:nvSpPr>
        <p:spPr bwMode="auto">
          <a:xfrm>
            <a:off x="4092575" y="4165054"/>
            <a:ext cx="1152525" cy="228600"/>
          </a:xfrm>
          <a:custGeom>
            <a:avLst/>
            <a:gdLst>
              <a:gd name="T0" fmla="*/ 0 w 680"/>
              <a:gd name="T1" fmla="*/ 2147483647 h 99"/>
              <a:gd name="T2" fmla="*/ 2147483647 w 680"/>
              <a:gd name="T3" fmla="*/ 2147483647 h 99"/>
              <a:gd name="T4" fmla="*/ 2147483647 w 680"/>
              <a:gd name="T5" fmla="*/ 2147483647 h 99"/>
              <a:gd name="T6" fmla="*/ 0 60000 65536"/>
              <a:gd name="T7" fmla="*/ 0 60000 65536"/>
              <a:gd name="T8" fmla="*/ 0 60000 65536"/>
              <a:gd name="T9" fmla="*/ 0 w 680"/>
              <a:gd name="T10" fmla="*/ 0 h 99"/>
              <a:gd name="T11" fmla="*/ 680 w 680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99">
                <a:moveTo>
                  <a:pt x="0" y="99"/>
                </a:moveTo>
                <a:cubicBezTo>
                  <a:pt x="79" y="57"/>
                  <a:pt x="159" y="16"/>
                  <a:pt x="272" y="8"/>
                </a:cubicBezTo>
                <a:cubicBezTo>
                  <a:pt x="385" y="0"/>
                  <a:pt x="532" y="26"/>
                  <a:pt x="680" y="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A8328581-5D36-4B23-9FAD-F7AE6F35524C}"/>
              </a:ext>
            </a:extLst>
          </p:cNvPr>
          <p:cNvSpPr>
            <a:spLocks/>
          </p:cNvSpPr>
          <p:nvPr/>
        </p:nvSpPr>
        <p:spPr bwMode="auto">
          <a:xfrm>
            <a:off x="4092575" y="4393654"/>
            <a:ext cx="1152525" cy="227013"/>
          </a:xfrm>
          <a:custGeom>
            <a:avLst/>
            <a:gdLst>
              <a:gd name="T0" fmla="*/ 2147483647 w 726"/>
              <a:gd name="T1" fmla="*/ 0 h 143"/>
              <a:gd name="T2" fmla="*/ 2147483647 w 726"/>
              <a:gd name="T3" fmla="*/ 2147483647 h 143"/>
              <a:gd name="T4" fmla="*/ 0 w 726"/>
              <a:gd name="T5" fmla="*/ 2147483647 h 143"/>
              <a:gd name="T6" fmla="*/ 0 60000 65536"/>
              <a:gd name="T7" fmla="*/ 0 60000 65536"/>
              <a:gd name="T8" fmla="*/ 0 60000 65536"/>
              <a:gd name="T9" fmla="*/ 0 w 726"/>
              <a:gd name="T10" fmla="*/ 0 h 143"/>
              <a:gd name="T11" fmla="*/ 726 w 726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43">
                <a:moveTo>
                  <a:pt x="726" y="0"/>
                </a:moveTo>
                <a:cubicBezTo>
                  <a:pt x="605" y="64"/>
                  <a:pt x="484" y="129"/>
                  <a:pt x="363" y="136"/>
                </a:cubicBezTo>
                <a:cubicBezTo>
                  <a:pt x="242" y="143"/>
                  <a:pt x="121" y="94"/>
                  <a:pt x="0" y="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3">
            <a:extLst>
              <a:ext uri="{FF2B5EF4-FFF2-40B4-BE49-F238E27FC236}">
                <a16:creationId xmlns:a16="http://schemas.microsoft.com/office/drawing/2014/main" id="{982BFA86-A48C-4CAF-8FC8-FF587A83E7B4}"/>
              </a:ext>
            </a:extLst>
          </p:cNvPr>
          <p:cNvSpPr>
            <a:spLocks/>
          </p:cNvSpPr>
          <p:nvPr/>
        </p:nvSpPr>
        <p:spPr bwMode="auto">
          <a:xfrm>
            <a:off x="4284663" y="2714079"/>
            <a:ext cx="527050" cy="311150"/>
          </a:xfrm>
          <a:custGeom>
            <a:avLst/>
            <a:gdLst>
              <a:gd name="T0" fmla="*/ 2147483647 w 332"/>
              <a:gd name="T1" fmla="*/ 2147483647 h 196"/>
              <a:gd name="T2" fmla="*/ 2147483647 w 332"/>
              <a:gd name="T3" fmla="*/ 2147483647 h 196"/>
              <a:gd name="T4" fmla="*/ 2147483647 w 332"/>
              <a:gd name="T5" fmla="*/ 2147483647 h 196"/>
              <a:gd name="T6" fmla="*/ 2147483647 w 332"/>
              <a:gd name="T7" fmla="*/ 2147483647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196"/>
              <a:gd name="T14" fmla="*/ 332 w 332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196">
                <a:moveTo>
                  <a:pt x="196" y="196"/>
                </a:moveTo>
                <a:cubicBezTo>
                  <a:pt x="98" y="166"/>
                  <a:pt x="0" y="136"/>
                  <a:pt x="15" y="106"/>
                </a:cubicBezTo>
                <a:cubicBezTo>
                  <a:pt x="30" y="76"/>
                  <a:pt x="242" y="0"/>
                  <a:pt x="287" y="15"/>
                </a:cubicBezTo>
                <a:cubicBezTo>
                  <a:pt x="332" y="30"/>
                  <a:pt x="309" y="113"/>
                  <a:pt x="287" y="1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0D0FF836-4B21-42ED-8279-A13B756F3C9C}"/>
              </a:ext>
            </a:extLst>
          </p:cNvPr>
          <p:cNvSpPr>
            <a:spLocks/>
          </p:cNvSpPr>
          <p:nvPr/>
        </p:nvSpPr>
        <p:spPr bwMode="auto">
          <a:xfrm>
            <a:off x="3600450" y="4261892"/>
            <a:ext cx="419100" cy="4445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2147483647 w 264"/>
              <a:gd name="T5" fmla="*/ 2147483647 h 280"/>
              <a:gd name="T6" fmla="*/ 2147483647 w 264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80"/>
              <a:gd name="T14" fmla="*/ 264 w 26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80">
                <a:moveTo>
                  <a:pt x="219" y="38"/>
                </a:moveTo>
                <a:cubicBezTo>
                  <a:pt x="143" y="19"/>
                  <a:pt x="68" y="0"/>
                  <a:pt x="38" y="38"/>
                </a:cubicBezTo>
                <a:cubicBezTo>
                  <a:pt x="8" y="76"/>
                  <a:pt x="0" y="250"/>
                  <a:pt x="38" y="265"/>
                </a:cubicBezTo>
                <a:cubicBezTo>
                  <a:pt x="76" y="280"/>
                  <a:pt x="170" y="204"/>
                  <a:pt x="264" y="1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7E91BE14-493D-4291-8CD9-A89929E77B16}"/>
              </a:ext>
            </a:extLst>
          </p:cNvPr>
          <p:cNvSpPr>
            <a:spLocks/>
          </p:cNvSpPr>
          <p:nvPr/>
        </p:nvSpPr>
        <p:spPr bwMode="auto">
          <a:xfrm>
            <a:off x="5316538" y="4249192"/>
            <a:ext cx="550862" cy="300037"/>
          </a:xfrm>
          <a:custGeom>
            <a:avLst/>
            <a:gdLst>
              <a:gd name="T0" fmla="*/ 2147483647 w 347"/>
              <a:gd name="T1" fmla="*/ 0 h 189"/>
              <a:gd name="T2" fmla="*/ 2147483647 w 347"/>
              <a:gd name="T3" fmla="*/ 2147483647 h 189"/>
              <a:gd name="T4" fmla="*/ 2147483647 w 347"/>
              <a:gd name="T5" fmla="*/ 2147483647 h 189"/>
              <a:gd name="T6" fmla="*/ 0 w 347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189"/>
              <a:gd name="T14" fmla="*/ 347 w 347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189">
                <a:moveTo>
                  <a:pt x="45" y="0"/>
                </a:moveTo>
                <a:cubicBezTo>
                  <a:pt x="166" y="8"/>
                  <a:pt x="287" y="16"/>
                  <a:pt x="317" y="46"/>
                </a:cubicBezTo>
                <a:cubicBezTo>
                  <a:pt x="347" y="76"/>
                  <a:pt x="280" y="175"/>
                  <a:pt x="227" y="182"/>
                </a:cubicBezTo>
                <a:cubicBezTo>
                  <a:pt x="174" y="189"/>
                  <a:pt x="87" y="140"/>
                  <a:pt x="0" y="9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880ED53A-CE45-4CD3-891F-6C056C2C3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436984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DDCE1D79-6A74-4158-A083-8942D9FE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3361779"/>
            <a:ext cx="144463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charset="-122"/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281A4D55-8C5D-4BED-9CA9-52B5B7B62E53}"/>
              </a:ext>
            </a:extLst>
          </p:cNvPr>
          <p:cNvSpPr>
            <a:spLocks/>
          </p:cNvSpPr>
          <p:nvPr/>
        </p:nvSpPr>
        <p:spPr bwMode="auto">
          <a:xfrm>
            <a:off x="6924675" y="3433217"/>
            <a:ext cx="600075" cy="936625"/>
          </a:xfrm>
          <a:custGeom>
            <a:avLst/>
            <a:gdLst>
              <a:gd name="T0" fmla="*/ 2147483647 w 378"/>
              <a:gd name="T1" fmla="*/ 0 h 590"/>
              <a:gd name="T2" fmla="*/ 2147483647 w 378"/>
              <a:gd name="T3" fmla="*/ 2147483647 h 590"/>
              <a:gd name="T4" fmla="*/ 2147483647 w 378"/>
              <a:gd name="T5" fmla="*/ 2147483647 h 590"/>
              <a:gd name="T6" fmla="*/ 0 60000 65536"/>
              <a:gd name="T7" fmla="*/ 0 60000 65536"/>
              <a:gd name="T8" fmla="*/ 0 60000 65536"/>
              <a:gd name="T9" fmla="*/ 0 w 378"/>
              <a:gd name="T10" fmla="*/ 0 h 590"/>
              <a:gd name="T11" fmla="*/ 378 w 378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590">
                <a:moveTo>
                  <a:pt x="378" y="0"/>
                </a:moveTo>
                <a:cubicBezTo>
                  <a:pt x="249" y="42"/>
                  <a:pt x="120" y="84"/>
                  <a:pt x="60" y="182"/>
                </a:cubicBezTo>
                <a:cubicBezTo>
                  <a:pt x="0" y="280"/>
                  <a:pt x="7" y="435"/>
                  <a:pt x="15" y="59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E23D8497-23A0-4B05-BE10-E234ADDC7D74}"/>
              </a:ext>
            </a:extLst>
          </p:cNvPr>
          <p:cNvSpPr>
            <a:spLocks/>
          </p:cNvSpPr>
          <p:nvPr/>
        </p:nvSpPr>
        <p:spPr bwMode="auto">
          <a:xfrm>
            <a:off x="7092950" y="3506242"/>
            <a:ext cx="669925" cy="935037"/>
          </a:xfrm>
          <a:custGeom>
            <a:avLst/>
            <a:gdLst>
              <a:gd name="T0" fmla="*/ 0 w 422"/>
              <a:gd name="T1" fmla="*/ 2147483647 h 589"/>
              <a:gd name="T2" fmla="*/ 2147483647 w 422"/>
              <a:gd name="T3" fmla="*/ 2147483647 h 589"/>
              <a:gd name="T4" fmla="*/ 2147483647 w 422"/>
              <a:gd name="T5" fmla="*/ 0 h 589"/>
              <a:gd name="T6" fmla="*/ 0 60000 65536"/>
              <a:gd name="T7" fmla="*/ 0 60000 65536"/>
              <a:gd name="T8" fmla="*/ 0 60000 65536"/>
              <a:gd name="T9" fmla="*/ 0 w 422"/>
              <a:gd name="T10" fmla="*/ 0 h 589"/>
              <a:gd name="T11" fmla="*/ 422 w 422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589">
                <a:moveTo>
                  <a:pt x="0" y="589"/>
                </a:moveTo>
                <a:cubicBezTo>
                  <a:pt x="151" y="525"/>
                  <a:pt x="302" y="461"/>
                  <a:pt x="362" y="363"/>
                </a:cubicBezTo>
                <a:cubicBezTo>
                  <a:pt x="422" y="265"/>
                  <a:pt x="392" y="132"/>
                  <a:pt x="36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B752316-7B50-4BCA-B8BA-703C4D22B541}"/>
              </a:ext>
            </a:extLst>
          </p:cNvPr>
          <p:cNvSpPr>
            <a:spLocks/>
          </p:cNvSpPr>
          <p:nvPr/>
        </p:nvSpPr>
        <p:spPr bwMode="auto">
          <a:xfrm>
            <a:off x="7199313" y="2882354"/>
            <a:ext cx="625475" cy="479425"/>
          </a:xfrm>
          <a:custGeom>
            <a:avLst/>
            <a:gdLst>
              <a:gd name="T0" fmla="*/ 2147483647 w 394"/>
              <a:gd name="T1" fmla="*/ 2147483647 h 302"/>
              <a:gd name="T2" fmla="*/ 2147483647 w 394"/>
              <a:gd name="T3" fmla="*/ 2147483647 h 302"/>
              <a:gd name="T4" fmla="*/ 2147483647 w 394"/>
              <a:gd name="T5" fmla="*/ 2147483647 h 302"/>
              <a:gd name="T6" fmla="*/ 2147483647 w 394"/>
              <a:gd name="T7" fmla="*/ 2147483647 h 302"/>
              <a:gd name="T8" fmla="*/ 0 60000 65536"/>
              <a:gd name="T9" fmla="*/ 0 60000 65536"/>
              <a:gd name="T10" fmla="*/ 0 60000 65536"/>
              <a:gd name="T11" fmla="*/ 0 60000 65536"/>
              <a:gd name="T12" fmla="*/ 0 w 394"/>
              <a:gd name="T13" fmla="*/ 0 h 302"/>
              <a:gd name="T14" fmla="*/ 394 w 394"/>
              <a:gd name="T15" fmla="*/ 302 h 3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" h="302">
                <a:moveTo>
                  <a:pt x="205" y="302"/>
                </a:moveTo>
                <a:cubicBezTo>
                  <a:pt x="102" y="233"/>
                  <a:pt x="0" y="165"/>
                  <a:pt x="23" y="120"/>
                </a:cubicBezTo>
                <a:cubicBezTo>
                  <a:pt x="46" y="75"/>
                  <a:pt x="288" y="0"/>
                  <a:pt x="341" y="30"/>
                </a:cubicBezTo>
                <a:cubicBezTo>
                  <a:pt x="394" y="60"/>
                  <a:pt x="367" y="181"/>
                  <a:pt x="341" y="30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D7416F54-E0D9-428C-8F63-CDF8C0035A9B}"/>
              </a:ext>
            </a:extLst>
          </p:cNvPr>
          <p:cNvSpPr>
            <a:spLocks/>
          </p:cNvSpPr>
          <p:nvPr/>
        </p:nvSpPr>
        <p:spPr bwMode="auto">
          <a:xfrm>
            <a:off x="6635750" y="4514304"/>
            <a:ext cx="530225" cy="311150"/>
          </a:xfrm>
          <a:custGeom>
            <a:avLst/>
            <a:gdLst>
              <a:gd name="T0" fmla="*/ 2147483647 w 334"/>
              <a:gd name="T1" fmla="*/ 0 h 196"/>
              <a:gd name="T2" fmla="*/ 2147483647 w 334"/>
              <a:gd name="T3" fmla="*/ 2147483647 h 196"/>
              <a:gd name="T4" fmla="*/ 2147483647 w 334"/>
              <a:gd name="T5" fmla="*/ 2147483647 h 196"/>
              <a:gd name="T6" fmla="*/ 2147483647 w 334"/>
              <a:gd name="T7" fmla="*/ 0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4"/>
              <a:gd name="T13" fmla="*/ 0 h 196"/>
              <a:gd name="T14" fmla="*/ 334 w 334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4" h="196">
                <a:moveTo>
                  <a:pt x="197" y="0"/>
                </a:moveTo>
                <a:cubicBezTo>
                  <a:pt x="98" y="30"/>
                  <a:pt x="0" y="60"/>
                  <a:pt x="15" y="90"/>
                </a:cubicBezTo>
                <a:cubicBezTo>
                  <a:pt x="30" y="120"/>
                  <a:pt x="242" y="196"/>
                  <a:pt x="288" y="181"/>
                </a:cubicBezTo>
                <a:cubicBezTo>
                  <a:pt x="334" y="166"/>
                  <a:pt x="311" y="83"/>
                  <a:pt x="28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F8ED8F05-11AC-4CA0-AD7C-A34DCD2EE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29034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3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EC5F8131-D703-4268-8C52-74E1BCD3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36984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p"/>
              <a:defRPr sz="2000" b="1"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6035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on Congruence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3760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4: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The integers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congruent modulo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and only if there is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(by the definition of congruence)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= km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equivalently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Conversely, if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km = a − b.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614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use of “mod” in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different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relation 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set of integers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b,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a function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 these notations is made clear in this theorem.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3: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and 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a positive integer. Then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if and only if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m.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1628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5: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If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by Theorem 4 there are integers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 </a:t>
            </a: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+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</a:t>
            </a: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7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and 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, it follows from Theorem 5 that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7 + 11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+ 1 = 3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 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 = 7 ∙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∙ 1 =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982057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</a:rPr>
              <a:t>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a + b)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=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((</a:t>
            </a:r>
            <a:r>
              <a:rPr lang="en-US" sz="2800" i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+ (</a:t>
            </a:r>
            <a:r>
              <a:rPr lang="en-US" sz="2800" i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))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     and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FF0000"/>
                </a:solidFill>
              </a:rPr>
              <a:t>ab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))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4302F-DCDC-4960-B911-D0564B57DC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914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 the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 </a:t>
            </a:r>
            <a:r>
              <a:rPr 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of </a:t>
            </a:r>
            <a:b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Products and Sums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2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7696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Algebraic Manipulation of 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Multiplying both sides of a valid congruence by an integer preserves validity.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同乘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Adding an integer to both sides of a valid congruence preserves validity.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同加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Dividing a congruence by an integer does not always produce a valid congruence.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同除？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Countere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xample: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congruence 14≡ 8 (mod 6) holds. But dividing both sides by 2 does not produce a valid congruence since 14/2 = 7 and 8/2 = 4, but     7≢4 (mod 6). </a:t>
            </a:r>
          </a:p>
        </p:txBody>
      </p:sp>
    </p:spTree>
    <p:extLst>
      <p:ext uri="{BB962C8B-B14F-4D97-AF65-F5344CB8AC3E}">
        <p14:creationId xmlns:p14="http://schemas.microsoft.com/office/powerpoint/2010/main" val="106806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75686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Hexadecimal Expansions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</a:p>
        </p:txBody>
      </p:sp>
    </p:spTree>
    <p:extLst>
      <p:ext uri="{BB962C8B-B14F-4D97-AF65-F5344CB8AC3E}">
        <p14:creationId xmlns:p14="http://schemas.microsoft.com/office/powerpoint/2010/main" val="232532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5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整数的表示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modern world, we use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decimal,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10,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notation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represent integers. For example when we write 965, we  mean 9∙10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+ 6∙10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+ 5∙10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</a:t>
            </a:r>
            <a:r>
              <a:rPr lang="en-US" altLang="zh-CN" sz="3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 can represent numbers using any base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 greater than 1. The bases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8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, and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16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are important for computing and communications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ancient base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ancient Mayans used base 20 and the ancient Babylonians used base 60.</a:t>
            </a:r>
          </a:p>
        </p:txBody>
      </p:sp>
    </p:spTree>
    <p:extLst>
      <p:ext uri="{BB962C8B-B14F-4D97-AF65-F5344CB8AC3E}">
        <p14:creationId xmlns:p14="http://schemas.microsoft.com/office/powerpoint/2010/main" val="21138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Motivation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part of mathematics devoted to the study of the integers and their properties.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the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primality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integers【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整除性与整数的素性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ideas in number theory include divisibility and the primality of integers.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整数的表示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integers, including binary and hexadecimal representations, are part of number theory.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methods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证明方法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use many ideas developed in Chapter 1 about proof methods and proof strategy in our exploration of number theory.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a positive integer greater than 1. Then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it can be expressed uniquely in the form:</a:t>
            </a:r>
          </a:p>
          <a:p>
            <a:pPr algn="ctr">
              <a:spcBef>
                <a:spcPts val="60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….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nonnegative integer,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,….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nonnegative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less than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 The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0,…,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called the base-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digits of the representation. The representation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given in Theorem 1 is called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b expansion of 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is denoted by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….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usually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omit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 subscript 10 for base 10 expansions.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71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 the integer that has (1 0101 1111)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its binary expansion?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</a:p>
          <a:p>
            <a:pPr>
              <a:spcBef>
                <a:spcPts val="6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(1 0101 1111)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=351.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 the integer that has  (11011)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as its binary expansion?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=27. </a:t>
            </a:r>
          </a:p>
        </p:txBody>
      </p:sp>
    </p:spTree>
    <p:extLst>
      <p:ext uri="{BB962C8B-B14F-4D97-AF65-F5344CB8AC3E}">
        <p14:creationId xmlns:p14="http://schemas.microsoft.com/office/powerpoint/2010/main" val="1011205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octal expansion (7016)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+ 6∙8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=3598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octal expansion (111)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64 + 8 + 1 = 73</a:t>
            </a:r>
          </a:p>
        </p:txBody>
      </p:sp>
    </p:spTree>
    <p:extLst>
      <p:ext uri="{BB962C8B-B14F-4D97-AF65-F5344CB8AC3E}">
        <p14:creationId xmlns:p14="http://schemas.microsoft.com/office/powerpoint/2010/main" val="283179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30352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hexadecimal expansion needs 16 digits, but our decimal system provides only 10. So letters are used for the additional symbols.  The hexadecimal system uses the digits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{0,1,2,3,4,5,6,7,8,9,A,B,C,D,E,F}.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letters A through F represent the decimal numbers 10 through 15.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hexadecimal expansion (2AE0B)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+ 10∙16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+ 14∙16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+ 11∙16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=175627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hexadecimal expansion (E5)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+ 5∙16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224 + 5 = 229</a:t>
            </a:r>
          </a:p>
        </p:txBody>
      </p:sp>
    </p:spTree>
    <p:extLst>
      <p:ext uri="{BB962C8B-B14F-4D97-AF65-F5344CB8AC3E}">
        <p14:creationId xmlns:p14="http://schemas.microsoft.com/office/powerpoint/2010/main" val="184886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</a:p>
        </p:txBody>
      </p:sp>
    </p:spTree>
    <p:extLst>
      <p:ext uri="{BB962C8B-B14F-4D97-AF65-F5344CB8AC3E}">
        <p14:creationId xmlns:p14="http://schemas.microsoft.com/office/powerpoint/2010/main" val="41314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3035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construct the base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indent="-347472"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obtain a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quotient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remainder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 indent="-347472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is the rightmost digit in the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Next, divide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lvl="1" indent="-347472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is the second digit from the right in the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 indent="-347472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by successively dividing the quotients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obtaining the additional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digits as the remainder. The process terminates when the quotient is 0. </a:t>
            </a:r>
          </a:p>
        </p:txBody>
      </p:sp>
    </p:spTree>
    <p:extLst>
      <p:ext uri="{BB962C8B-B14F-4D97-AF65-F5344CB8AC3E}">
        <p14:creationId xmlns:p14="http://schemas.microsoft.com/office/powerpoint/2010/main" val="87221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the octal expansion of (12345)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Successively dividing by 8 gives:</a:t>
            </a:r>
            <a:endParaRPr lang="en-US" sz="28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12345 = 8 ∙ 1543 +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1543 = 8 ∙ 192 +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192 = 8 ∙ 24 +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24 = 8 ∙ 3 +    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3  = 8 ∙ 0 +     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remainders are the digits from right to left   yielding  (30071)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3474972" y="2484372"/>
            <a:ext cx="358329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8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Hexadecimal, Octal, and Binary Representations</a:t>
            </a:r>
            <a:endParaRPr 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2720"/>
            <a:ext cx="8686800" cy="35052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 1 Hexadecimal, Octal, and Binary Representation of the Integers 0 through 15.</a:t>
            </a: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65759"/>
              </p:ext>
            </p:extLst>
          </p:nvPr>
        </p:nvGraphicFramePr>
        <p:xfrm>
          <a:off x="304800" y="1793240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5598142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98353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0377254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6393708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4263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416448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783715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859888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65120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166575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0510157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25974887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975177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9441537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86969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87887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16941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Decimal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4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Hexadecimal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46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Octal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6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797663"/>
                  </a:ext>
                </a:extLst>
              </a:tr>
            </a:tbl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3"/>
          </p:nvPr>
        </p:nvSpPr>
        <p:spPr>
          <a:xfrm>
            <a:off x="3486150" y="3352800"/>
            <a:ext cx="3143250" cy="304800"/>
          </a:xfrm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 0s are not shown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87680" y="4038600"/>
            <a:ext cx="8482584" cy="1178560"/>
          </a:xfrm>
          <a:ln>
            <a:solidFill>
              <a:srgbClr val="FF0000"/>
            </a:solidFill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Each octal digit corresponds to a block of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binary digits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Each hexadecimal digit corresponds to a block of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binary digits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35864" y="5696712"/>
            <a:ext cx="8534400" cy="5516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So, conversion between binary, octal, and hexadecimal is easy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18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Conversion Between Binary, Octal, and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expansions of (11 1110 1011 1100)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convert to octal, we group the digits into blocks of three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010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100)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adding initial 0s as needed. The blocks from left to right correspond to the digits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3,7,2,7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the solution is 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37274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convert to hexadecimal, we group the digits into blocks of four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adding initial 0s as needed. The blocks from left to right correspond to the digits 3,E,B, and  C. Hence, the solution is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(3EBC)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63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</a:p>
        </p:txBody>
      </p:sp>
    </p:spTree>
    <p:extLst>
      <p:ext uri="{BB962C8B-B14F-4D97-AF65-F5344CB8AC3E}">
        <p14:creationId xmlns:p14="http://schemas.microsoft.com/office/powerpoint/2010/main" val="42791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147653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Addition of Integers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180" y="1010920"/>
            <a:ext cx="8382000" cy="1066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performing operations with integers using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their binary expansions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important as computer chips work with binary numbers. Each digit is called a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E4F562-85B7-4850-86E5-3E92508E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12377"/>
            <a:ext cx="6115050" cy="2895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B32EE0-5CCA-4428-A4FF-A077ACCC2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06738"/>
            <a:ext cx="4705350" cy="10668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ACA3D49-AE25-49BD-A8C5-0AF8A6B52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4876800"/>
            <a:ext cx="1066800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9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Addition of Integers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180" y="1010920"/>
            <a:ext cx="8382000" cy="1066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performing operations with integers using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their binary expansions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important as computer chips work with binary numbers. Each digit is called a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67478" y="2196491"/>
            <a:ext cx="8229600" cy="3784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</a:p>
          <a:p>
            <a:pPr lvl="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{the binary expansions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and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,b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,…,b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respectively}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0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⌊(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)/2⌋   \\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计算进位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计算和，并去除进位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,s</a:t>
            </a:r>
            <a:r>
              <a:rPr 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){the binary expansion of the sum is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,s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,…,s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1104" y="6146800"/>
            <a:ext cx="8229600" cy="7112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additions of bits used by the algorithm to add two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 is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1324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Multiplication of Integers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3251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6D4F52-7534-42F5-9B79-F6D5DCDF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863484"/>
            <a:ext cx="1371600" cy="22725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E704F9-9946-4125-86B1-C6F504A0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337"/>
            <a:ext cx="5495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5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Multiplication of Integers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3251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for 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533400" y="1686334"/>
            <a:ext cx="8382000" cy="4038600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multiply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</a:p>
          <a:p>
            <a:pPr lvl="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{binary expansions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 to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then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shifted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places \\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整个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else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the partial products}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				      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然后做加法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0 to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:=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sz="2200" b="1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value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867400"/>
            <a:ext cx="8229600" cy="7112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additions of bits used by the algorithm to multiply two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 is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8939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Modular Exponentiation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94767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cryptography, it  is important to be able to find 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efficiently, where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are large integers. Use the binary expansion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to compute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密码学中大数模幂运算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37678" y="3124200"/>
            <a:ext cx="8458200" cy="25908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compute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only compute the values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and the multiply the terms in this list, where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6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Compute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this method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 that 11 = (1011)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so that  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((3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(9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= (81)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=6561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=117,147.</a:t>
            </a:r>
            <a:endParaRPr lang="en-US" sz="26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63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for 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bit integers.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200" y="2057400"/>
            <a:ext cx="8229600" cy="3810000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exponentiation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integer,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1 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为了累计乘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then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x∙ power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power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power∙ power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        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equals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6096000"/>
            <a:ext cx="8229600" cy="4572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((log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log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 operations are used to find 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30A45-BC64-487B-96E3-58761B1E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Modular Exponentiation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4121669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8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471041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positive integer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greater than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 only positive factors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1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A positive integer that is greater than 1 and is not prime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composite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 7 is prime because its only positive factors are 1  and 7, but 9 is composite because it is divisible by 3. </a:t>
            </a:r>
          </a:p>
        </p:txBody>
      </p:sp>
    </p:spTree>
    <p:extLst>
      <p:ext uri="{BB962C8B-B14F-4D97-AF65-F5344CB8AC3E}">
        <p14:creationId xmlns:p14="http://schemas.microsoft.com/office/powerpoint/2010/main" val="3185242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Fundamental Theorem of Arithmetic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Every positive integer greater than 1 can be written uniquely as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as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 of two or more primes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the prime factors are written in order of nondecreasing size. 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的整数是素数或者是素数的乘积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= 2 ∙ 2 ∙ 5 ∙ 5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5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641 = 641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999 = 3 ∙ 3 ∙ 3 ∙ 37 = 3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37 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 = 2 ∙ 2 ∙ 2 ∙ 2 ∙ 2 ∙ 2 ∙ 2 ∙ 2 ∙ 2 ∙ 2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32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</p:spPr>
            <p:txBody>
              <a:bodyPr/>
              <a:lstStyle/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an integer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a composite integer, then it has a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prime divisor 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less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than or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To see this, note that if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 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Trial division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 very inefficient method of determining if a number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is prime, is to try every integer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see if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divisible by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  <a:blipFill>
                <a:blip r:embed="rId2"/>
                <a:stretch>
                  <a:fillRect l="-1143" t="-1075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235E34C-16E5-4F27-8E5A-D51847E8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 anchor="ctr"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Trial Division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试除法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89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Sieve of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Erastosthenes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埃拉托斯特尼筛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2" descr="A portrait of Eratosthenes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1" y="1023908"/>
            <a:ext cx="1352377" cy="15668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7315200" y="2514600"/>
            <a:ext cx="1666788" cy="76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Erastothenes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(276-194 B.C.)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4"/>
          </p:nvPr>
        </p:nvSpPr>
        <p:spPr>
          <a:xfrm>
            <a:off x="2828" y="1177834"/>
            <a:ext cx="7312372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Sieve of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Erastosthenes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 be used to find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 primes not exceeding a specified positive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integer.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xample, begin with the list of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between 1 and 100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以内的素数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392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all 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2.</a:t>
            </a:r>
          </a:p>
          <a:p>
            <a:pPr marL="850392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3.</a:t>
            </a:r>
          </a:p>
          <a:p>
            <a:pPr marL="850392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Next, 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5.</a:t>
            </a:r>
          </a:p>
          <a:p>
            <a:pPr marL="850392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Next, 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7.</a:t>
            </a:r>
          </a:p>
          <a:p>
            <a:pPr marL="850392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all the remaining integers  are not divisible by any of the previous integers, other than 1, the primes are: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{2,3,5,7,11,15,17,19,23,29,31,37,41,43,47,53,59,61,67,71,73,79,83,89, 97}</a:t>
            </a:r>
          </a:p>
        </p:txBody>
      </p:sp>
    </p:spTree>
    <p:extLst>
      <p:ext uri="{BB962C8B-B14F-4D97-AF65-F5344CB8AC3E}">
        <p14:creationId xmlns:p14="http://schemas.microsoft.com/office/powerpoint/2010/main" val="2585408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01140"/>
            <a:ext cx="7924800" cy="4823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16EA43C-ABB7-4325-974D-A7EEE436FD5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532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Sieve of Erastosthenes</a:t>
            </a:r>
            <a:b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埃拉托斯特尼筛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059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457200" y="-76200"/>
            <a:ext cx="8153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Infinitude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素数的无限性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1447800"/>
            <a:ext cx="8461909" cy="37499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There are infinitely many primes. (Euclid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，欧几里得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finitely many primes: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by the fundamental theorem of arithmetic it is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primes.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 none of the primes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since if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−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是不可能的，矛盾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is a prime not on the list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or if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composite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it is a prime factor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there are infinitely many primes.</a:t>
            </a:r>
          </a:p>
        </p:txBody>
      </p:sp>
    </p:spTree>
    <p:extLst>
      <p:ext uri="{BB962C8B-B14F-4D97-AF65-F5344CB8AC3E}">
        <p14:creationId xmlns:p14="http://schemas.microsoft.com/office/powerpoint/2010/main" val="3564006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 Primes </a:t>
            </a:r>
          </a:p>
        </p:txBody>
      </p:sp>
      <p:pic>
        <p:nvPicPr>
          <p:cNvPr id="15" name="Picture 2" descr="A portrait of Marin Mersenne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725248"/>
            <a:ext cx="1277112" cy="1476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7210044" y="2202180"/>
            <a:ext cx="1981200" cy="777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Marin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(1588-1648)</a:t>
            </a:r>
          </a:p>
        </p:txBody>
      </p:sp>
      <p:sp>
        <p:nvSpPr>
          <p:cNvPr id="2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of the form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are called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 primes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梅森素数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7, 2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 , and  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127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Mersenne primes.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2047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not a Mersenne prime since 2047 = 23∙89.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is an efficient test for determining if  2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largest known prime numbers are Mersenne primes.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 of early 2018, 50 Mersenne primes were known, the largest 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77,232,917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which has 23,249,425 decimal digits. (Dec. 2017)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 Internet Mersenne Prime Search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GIMPS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distributed computing project to search for new Mersenne Primes.</a:t>
            </a:r>
          </a:p>
          <a:p>
            <a:pPr lvl="1" algn="ctr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http://www.mersenne.org/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92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Mathematicians have been interested in the distribution of prime numbers among the positive integers. In the nineteenth century,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素数定理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was proved which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gives an asymptotic estimate for the number of primes not exceeding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theorem tells us that the number of primes not exceeding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can be approximated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odds that a randomly selected positive integer less than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 are approximately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34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71DC7-DDB3-4AC8-99C1-A85A9EA5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620214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2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2041590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about Primes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Goldbach’s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Conjecture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（哥德巴赫猜想）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Every even integer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2, is the sum of two primes. It has been verified  by computer for all positive even integers up to  1.6 ∙10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The conjecture is believed to be true by most mathematicians.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Twin Prime Conjecture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（孪生素数猜想）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twin prime conjecture is that there are infinitely many pairs of twin primes. Twin primes are pairs of primes that differ by 2. Examples are 3 and 5, 5 and 7, 11 and 13, etc. The current world’s record for twin primes (as of mid 2011) consists of numbers   65,516,468,355∙23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33,333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±1, which have 100,355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decimal digits.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F60A0B-4192-44EC-8BD1-D77FE9AE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953000"/>
            <a:ext cx="1399540" cy="1447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DB92AB-CD15-40B1-9D36-3DFFEF7CF5C3}"/>
              </a:ext>
            </a:extLst>
          </p:cNvPr>
          <p:cNvSpPr txBox="1"/>
          <p:nvPr/>
        </p:nvSpPr>
        <p:spPr>
          <a:xfrm>
            <a:off x="7391400" y="6400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张益唐</a:t>
            </a:r>
          </a:p>
        </p:txBody>
      </p:sp>
    </p:spTree>
    <p:extLst>
      <p:ext uri="{BB962C8B-B14F-4D97-AF65-F5344CB8AC3E}">
        <p14:creationId xmlns:p14="http://schemas.microsoft.com/office/powerpoint/2010/main" val="1018386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413978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with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≠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then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there exists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we say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multiple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does not divide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3 | 7 and whether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| 12.</a:t>
            </a: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76200"/>
            <a:ext cx="79248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最大公约数</a:t>
            </a:r>
            <a:b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integers, not both zero. The largest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also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called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  greatest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denoted by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24 and 36? 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(24, 36) = 12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17 and 22?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(17,22) = 1</a:t>
            </a:r>
          </a:p>
        </p:txBody>
      </p:sp>
    </p:spTree>
    <p:extLst>
      <p:ext uri="{BB962C8B-B14F-4D97-AF65-F5344CB8AC3E}">
        <p14:creationId xmlns:p14="http://schemas.microsoft.com/office/powerpoint/2010/main" val="1583992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their greatest common divisor is 1.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and 22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pairwise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whenever 1 ≤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17 and 21 are pairwise relatively prime.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(10,17) = 1,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(10,21) = 1, and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(17,21) = 1, we know 10, 17, and 21 are pairwise relatively prime.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19, and 24 are pairwise relatively prime.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(10,24) = 2, we conclude 10, 19, and 24 are  not pairwise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1151948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164"/>
            <a:ext cx="7447378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the Greatest Common Divisor  Using Prime Factorizations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质因子分解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 the prime factorizations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19153"/>
              </p:ext>
            </p:extLst>
          </p:nvPr>
        </p:nvGraphicFramePr>
        <p:xfrm>
          <a:off x="2057400" y="1744228"/>
          <a:ext cx="237441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744228"/>
                        <a:ext cx="237441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54536"/>
              </p:ext>
            </p:extLst>
          </p:nvPr>
        </p:nvGraphicFramePr>
        <p:xfrm>
          <a:off x="4899092" y="1788636"/>
          <a:ext cx="231897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092" y="1788636"/>
                        <a:ext cx="231897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2438400"/>
            <a:ext cx="8229600" cy="762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each exponent is a nonnegative integer, and where all primes occurring in either prime factorization are included in both. Then: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462"/>
              </p:ext>
            </p:extLst>
          </p:nvPr>
        </p:nvGraphicFramePr>
        <p:xfrm>
          <a:off x="1887538" y="3297432"/>
          <a:ext cx="5559840" cy="5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527200" imgH="266400" progId="Equation.DSMT4">
                  <p:embed/>
                </p:oleObj>
              </mc:Choice>
              <mc:Fallback>
                <p:oleObj name="Equation" r:id="rId7" imgW="2527200" imgH="2664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7538" y="3297432"/>
                        <a:ext cx="5559840" cy="5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7"/>
          <p:cNvSpPr>
            <a:spLocks noGrp="1"/>
          </p:cNvSpPr>
          <p:nvPr>
            <p:ph idx="14"/>
          </p:nvPr>
        </p:nvSpPr>
        <p:spPr>
          <a:xfrm>
            <a:off x="457200" y="5029200"/>
            <a:ext cx="8229600" cy="1066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 ∙5		500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(120,500)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min(3,2)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BEC4DD-5BBA-40B9-A2F8-CEFC5226504B}"/>
              </a:ext>
            </a:extLst>
          </p:cNvPr>
          <p:cNvSpPr/>
          <p:nvPr/>
        </p:nvSpPr>
        <p:spPr>
          <a:xfrm>
            <a:off x="457200" y="1130556"/>
            <a:ext cx="8229600" cy="328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25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76461"/>
            <a:ext cx="7315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最小公倍数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133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the positive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smallest  positive integer that is divisible by both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is denoted by lcm(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least common multiple can also be computed from the prime factorizations.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63928"/>
              </p:ext>
            </p:extLst>
          </p:nvPr>
        </p:nvGraphicFramePr>
        <p:xfrm>
          <a:off x="2854325" y="2906713"/>
          <a:ext cx="5032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2565360" imgH="266400" progId="Equation.DSMT4">
                  <p:embed/>
                </p:oleObj>
              </mc:Choice>
              <mc:Fallback>
                <p:oleObj name="Equation" r:id="rId3" imgW="2565360" imgH="266400" progId="Equation.DSMT4">
                  <p:embed/>
                  <p:pic>
                    <p:nvPicPr>
                      <p:cNvPr id="12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4325" y="2906713"/>
                        <a:ext cx="503237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/>
          <p:cNvSpPr>
            <a:spLocks noGrp="1"/>
          </p:cNvSpPr>
          <p:nvPr>
            <p:ph idx="13"/>
          </p:nvPr>
        </p:nvSpPr>
        <p:spPr>
          <a:xfrm>
            <a:off x="457200" y="3719350"/>
            <a:ext cx="8534400" cy="1230313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lcm(2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max(3,4)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max(5,3)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max(2,0)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greatest common divisor and the least common multiple of two integers are related by:	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BF4AA4-ED58-4AF5-8911-052750DFC79C}"/>
              </a:ext>
            </a:extLst>
          </p:cNvPr>
          <p:cNvSpPr txBox="1">
            <a:spLocks/>
          </p:cNvSpPr>
          <p:nvPr/>
        </p:nvSpPr>
        <p:spPr>
          <a:xfrm>
            <a:off x="457200" y="5515946"/>
            <a:ext cx="8534400" cy="9983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positive integers. Then</a:t>
            </a:r>
          </a:p>
          <a:p>
            <a:pPr algn="ctr">
              <a:spcBef>
                <a:spcPts val="0"/>
              </a:spcBef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∙lcm(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a,b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512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3994286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2" descr="A portrait of Euclid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579" y="1447800"/>
            <a:ext cx="1389888" cy="1607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idx="13"/>
          </p:nvPr>
        </p:nvSpPr>
        <p:spPr>
          <a:xfrm>
            <a:off x="6324600" y="3013477"/>
            <a:ext cx="2667000" cy="73152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Euclid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(325 B.C.E. – 265 B.C.E.)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5953846" cy="5410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is an efficient method for  computing the greatest common divisor of two integers. It is based on the idea that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equal to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remainder when a is divided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287):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287 = 91 ∙ 3 + 14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91 = 14 ∙ 6 + 7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 7 ∙ 2 + 0</a:t>
            </a:r>
          </a:p>
        </p:txBody>
      </p:sp>
      <p:cxnSp>
        <p:nvCxnSpPr>
          <p:cNvPr id="25" name="Straight Arrow Connector 5"/>
          <p:cNvCxnSpPr/>
          <p:nvPr/>
        </p:nvCxnSpPr>
        <p:spPr>
          <a:xfrm flipH="1">
            <a:off x="1298916" y="4663355"/>
            <a:ext cx="353458" cy="3742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"/>
          <p:cNvCxnSpPr/>
          <p:nvPr/>
        </p:nvCxnSpPr>
        <p:spPr>
          <a:xfrm flipH="1">
            <a:off x="1918615" y="4684334"/>
            <a:ext cx="762000" cy="3533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"/>
          <p:cNvCxnSpPr/>
          <p:nvPr/>
        </p:nvCxnSpPr>
        <p:spPr>
          <a:xfrm flipH="1">
            <a:off x="1298916" y="5295035"/>
            <a:ext cx="353458" cy="2717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/>
          <p:cNvCxnSpPr/>
          <p:nvPr/>
        </p:nvCxnSpPr>
        <p:spPr>
          <a:xfrm flipH="1">
            <a:off x="1843186" y="5278533"/>
            <a:ext cx="7239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9"/>
          <p:cNvCxnSpPr/>
          <p:nvPr/>
        </p:nvCxnSpPr>
        <p:spPr>
          <a:xfrm flipH="1" flipV="1">
            <a:off x="2691321" y="5830036"/>
            <a:ext cx="190500" cy="198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0"/>
          <p:cNvSpPr>
            <a:spLocks noGrp="1"/>
          </p:cNvSpPr>
          <p:nvPr>
            <p:ph idx="15"/>
          </p:nvPr>
        </p:nvSpPr>
        <p:spPr>
          <a:xfrm>
            <a:off x="2577792" y="5971649"/>
            <a:ext cx="2356104" cy="43278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Stopping condition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idx="16"/>
          </p:nvPr>
        </p:nvSpPr>
        <p:spPr>
          <a:xfrm>
            <a:off x="3660712" y="4389372"/>
            <a:ext cx="2057400" cy="4419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287 by 91</a:t>
            </a:r>
          </a:p>
        </p:txBody>
      </p:sp>
      <p:sp>
        <p:nvSpPr>
          <p:cNvPr id="6" name="Content Placeholder 12"/>
          <p:cNvSpPr>
            <a:spLocks noGrp="1"/>
          </p:cNvSpPr>
          <p:nvPr>
            <p:ph idx="17"/>
          </p:nvPr>
        </p:nvSpPr>
        <p:spPr>
          <a:xfrm>
            <a:off x="3660712" y="4989700"/>
            <a:ext cx="1889760" cy="3657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91 by 14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idx="20"/>
          </p:nvPr>
        </p:nvSpPr>
        <p:spPr>
          <a:xfrm>
            <a:off x="3660711" y="5513828"/>
            <a:ext cx="1889760" cy="35052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14 by 7</a:t>
            </a:r>
          </a:p>
        </p:txBody>
      </p:sp>
      <p:sp>
        <p:nvSpPr>
          <p:cNvPr id="11" name="Content Placeholder 14"/>
          <p:cNvSpPr>
            <a:spLocks noGrp="1"/>
          </p:cNvSpPr>
          <p:nvPr>
            <p:ph idx="21"/>
          </p:nvPr>
        </p:nvSpPr>
        <p:spPr>
          <a:xfrm>
            <a:off x="457200" y="6253657"/>
            <a:ext cx="8382000" cy="42672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(287, 91) =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14) =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(14, 7)  = 7</a:t>
            </a:r>
          </a:p>
        </p:txBody>
      </p:sp>
    </p:spTree>
    <p:extLst>
      <p:ext uri="{BB962C8B-B14F-4D97-AF65-F5344CB8AC3E}">
        <p14:creationId xmlns:p14="http://schemas.microsoft.com/office/powerpoint/2010/main" val="3275561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algorithm expressed in pseudocode is: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1828800"/>
            <a:ext cx="8229600" cy="3810000"/>
          </a:xfrm>
          <a:ln>
            <a:solidFill>
              <a:srgbClr val="14AAE1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integers)</a:t>
            </a:r>
          </a:p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x </a:t>
            </a:r>
            <a:r>
              <a:rPr lang="en-US" sz="26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a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b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≠ </a:t>
            </a:r>
            <a:r>
              <a:rPr lang="en-US" sz="26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Section 5.3, we’ll see that the time complexity of the algorithm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b.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654EF4-BA7D-4A63-B712-B48F0E9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787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Correctness of Euclidean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正确性证明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Then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Theorem 1 of Section 4.1). Hence,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any 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any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7109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7651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a and b are positive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Successive applications of the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yields:</a:t>
            </a:r>
          </a:p>
          <a:p>
            <a:pPr>
              <a:spcBef>
                <a:spcPts val="600"/>
              </a:spcBef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2792" y="4038600"/>
            <a:ext cx="8229600" cy="27432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Eventually, a remainder of zero occurs in the sequence of terms: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∙ ∙ ∙  ≥ 0.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sequence can’t contain more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terms.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1, </a:t>
            </a:r>
          </a:p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∙ ∙ ∙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0) =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 the greatest common divisor is the last nonzero remainder in the sequence of divisions.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A05D6B43-E33E-4468-9F00-DBE5E2ED4CEE}"/>
                  </a:ext>
                </a:extLst>
              </p:cNvPr>
              <p:cNvSpPr txBox="1"/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	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A05D6B43-E33E-4468-9F00-DBE5E2ED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7090E915-8D89-43FC-B89B-003DA1BEC0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82579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29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138637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Properties of Divisibility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整除的性质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5257800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≠0. </a:t>
            </a: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all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lvl="1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Suppose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it follows that there are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</a:t>
            </a:r>
          </a:p>
          <a:p>
            <a:pPr marL="628650" lvl="1" indent="-571500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marL="628650" lvl="1" indent="-571500">
              <a:spcBef>
                <a:spcPts val="400"/>
              </a:spcBef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Hence,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Corollary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≠0,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921593" y="99060"/>
            <a:ext cx="9144000" cy="11887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A portrait of Étienne Bézout.&#10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2"/>
          <a:stretch/>
        </p:blipFill>
        <p:spPr bwMode="auto">
          <a:xfrm>
            <a:off x="7772400" y="681423"/>
            <a:ext cx="1108154" cy="12279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3"/>
          <p:cNvSpPr>
            <a:spLocks noGrp="1"/>
          </p:cNvSpPr>
          <p:nvPr>
            <p:ph idx="13"/>
          </p:nvPr>
        </p:nvSpPr>
        <p:spPr>
          <a:xfrm>
            <a:off x="7543800" y="1901757"/>
            <a:ext cx="1686847" cy="777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800" dirty="0">
                <a:ea typeface="Cambria Math"/>
              </a:rPr>
              <a:t>É</a:t>
            </a:r>
            <a:r>
              <a:rPr lang="en-US" sz="1800" dirty="0"/>
              <a:t>tienne </a:t>
            </a:r>
            <a:r>
              <a:rPr lang="en-US" sz="1800" dirty="0" err="1"/>
              <a:t>B</a:t>
            </a:r>
            <a:r>
              <a:rPr lang="en-US" sz="1800" dirty="0" err="1">
                <a:ea typeface="Cambria Math"/>
              </a:rPr>
              <a:t>é</a:t>
            </a:r>
            <a:r>
              <a:rPr lang="en-US" sz="1800" dirty="0" err="1"/>
              <a:t>zout</a:t>
            </a:r>
            <a:endParaRPr lang="en-US" sz="1800" dirty="0"/>
          </a:p>
          <a:p>
            <a:pPr algn="ctr">
              <a:spcBef>
                <a:spcPts val="0"/>
              </a:spcBef>
            </a:pPr>
            <a:r>
              <a:rPr lang="en-US" sz="1800" dirty="0"/>
              <a:t>(</a:t>
            </a:r>
            <a:r>
              <a:rPr lang="en-US" sz="1800" dirty="0">
                <a:ea typeface="Cambria Math" pitchFamily="18" charset="0"/>
              </a:rPr>
              <a:t>1730-1783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46154" y="1295400"/>
            <a:ext cx="8534400" cy="5257800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 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贝祖定理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positive integers, then there exist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that 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integers, then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called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identity. 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Theorem,  the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expressed in the form 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integers. This is a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coefficients 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6,14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2)∙6 + 1∙14</a:t>
            </a:r>
          </a:p>
        </p:txBody>
      </p:sp>
    </p:spTree>
    <p:extLst>
      <p:ext uri="{BB962C8B-B14F-4D97-AF65-F5344CB8AC3E}">
        <p14:creationId xmlns:p14="http://schemas.microsoft.com/office/powerpoint/2010/main" val="1688117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76200"/>
            <a:ext cx="9144000" cy="1188720"/>
          </a:xfrm>
        </p:spPr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Express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 as a linear combination of 252 and 198.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Euclidean algorithm to show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252 = 1∙198 + 54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 = 3 ∙54 + 36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54 = 1 ∙36 + 18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2 ∙18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Now working backwards, from 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above 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∙36 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the 2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equation into the 1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yields: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∙(198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∙54 )= 4 ∙54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54 = 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(from </a:t>
            </a:r>
            <a:r>
              <a:rPr lang="en-US" sz="1800" b="1" dirty="0" err="1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yields: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4 ∙(252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∙198)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=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∙198 </a:t>
            </a:r>
          </a:p>
        </p:txBody>
      </p:sp>
    </p:spTree>
    <p:extLst>
      <p:ext uri="{BB962C8B-B14F-4D97-AF65-F5344CB8AC3E}">
        <p14:creationId xmlns:p14="http://schemas.microsoft.com/office/powerpoint/2010/main" val="2176698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 such that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 Assume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 there are integers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  </a:t>
            </a:r>
          </a:p>
          <a:p>
            <a:pPr lvl="1" algn="ctr">
              <a:spcBef>
                <a:spcPts val="0"/>
              </a:spcBef>
              <a:buNone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both sides of the equation by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yields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 + tbc = c.</a:t>
            </a:r>
          </a:p>
          <a:p>
            <a:pPr lvl="1" indent="-347472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Theorem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Section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4.1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tbc  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ii)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 + tbc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| sac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a|tbc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sac + tbc = c.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prime and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∙∙∙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in the proof of the uniqueness of prime factorizations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248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Prime Factorization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prove that a prime factorization of a positive integer  where the primes are in nondecreasing order is unique.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contradiction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Suppose that the positive integer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 a product of primes in two distinct ways: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common primes from the factorizations to get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some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contradicting the assumption that and are distinct primes.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there can be at most one factorization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primes in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nondecreasing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  <a:blipFill>
                <a:blip r:embed="rId2"/>
                <a:stretch>
                  <a:fillRect l="-1071" t="-928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5434013-49F4-4FAF-B607-3C53F8A0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38600"/>
            <a:ext cx="2590800" cy="4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4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920720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36435435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152400"/>
            <a:ext cx="8229600" cy="118872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Congruences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线性同余方程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39469"/>
            <a:ext cx="8534400" cy="5257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congruence of the form                          </a:t>
            </a:r>
          </a:p>
          <a:p>
            <a:pPr algn="ctr">
              <a:spcBef>
                <a:spcPts val="400"/>
              </a:spcBef>
            </a:pP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variable, is called a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to a linear congruence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are  all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satisfy the congruence.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āa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said to be an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4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is an inverse of 3 modulo 7 since 5∙3 = 15 ≡ 1(mod 7)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 method of solving linear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makes use of  an inverse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if it exists. Although we can not divide both sides of the congruence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can multiply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solve for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48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following theorem guarantees that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1, then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exists. Furthermore, this inverse is unique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(This means that there is a unique positive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less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is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every other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.)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existence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6 of Section 4.3, there are integers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)=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0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it follows that </a:t>
            </a:r>
            <a:r>
              <a:rPr lang="en-US" sz="20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inverse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贝祖系数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10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3 modulo 7. </a:t>
            </a:r>
          </a:p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(3,7) = 1, by Theorem 1, an inverse of 3 modulo 7 exists. 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the Euclidian algorithm:  7 = 2∙3 + 1.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From this equation, we get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2∙3 + 1∙7 = 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see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and 1 are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of 3 and 7.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Hence,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an inverse of 3 modulo 7. 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Also every integer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modulo 7 is an inverse of 3 modulo 7, i.e., 5,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22272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101 modulo 4620.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Euclidian algorithm to show that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(101,4620) = 1. 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457200" y="2209801"/>
            <a:ext cx="2819400" cy="308913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4620 = 45∙101 + 75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 = 1∙75 + 26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 = 2∙26 + 23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 = 1∙23 + 3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 = 7∙3 + 2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= 1∙2 + 1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2∙1</a:t>
            </a:r>
          </a:p>
        </p:txBody>
      </p:sp>
      <p:cxnSp>
        <p:nvCxnSpPr>
          <p:cNvPr id="12" name="Straight Arrow Connector 4"/>
          <p:cNvCxnSpPr/>
          <p:nvPr/>
        </p:nvCxnSpPr>
        <p:spPr>
          <a:xfrm flipV="1">
            <a:off x="1752600" y="2895600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381000" y="5410200"/>
            <a:ext cx="3886200" cy="685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the last nonzero remainder is 1,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(101,4260) = 1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4676660" y="2157011"/>
            <a:ext cx="4343400" cy="4038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Working Backwards: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3 − 1∙2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3 − 1∙(23 −  7∙3) = − 1 ∙23 + 8∙3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−1∙23 + 8∙(26 − 1∙23) = 8∙26 − 9 ∙23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8∙26 − 9 ∙(75 − 2∙26 )= 26∙26 − 9 ∙75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26∙(101 − 1∙75) − 9 ∙75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26∙101 − 35 ∙75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26∙101 − 35 ∙(4620 − 45∙101)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− 35 ∙4620 + 1601∙101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idx="16"/>
          </p:nvPr>
        </p:nvSpPr>
        <p:spPr>
          <a:xfrm>
            <a:off x="381000" y="6209576"/>
            <a:ext cx="4114800" cy="36686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: − 35 and  1601  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idx="17"/>
          </p:nvPr>
        </p:nvSpPr>
        <p:spPr>
          <a:xfrm>
            <a:off x="4572000" y="6219023"/>
            <a:ext cx="4448060" cy="380999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1601 is an inverse of 101 modulo 4620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F8B270-FA10-43A8-8E16-FD49C68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6466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1840681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152400"/>
            <a:ext cx="8686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Inverses to Solve Congruence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solutions of the  congruence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4( mod 7). 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found that −2 is an inverse of 3 modulo 7 (two slides back). We multiply both sides of the congruence by −2 giving </a:t>
            </a: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−2  ∙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−2 ∙ 4(mod 7).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−6 ≡ 1 (mod 7)  and −8 ≡ 6 (mod 7), it follows that 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solution,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 −8   ≡ 6 (mod 7)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are 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≡ 6 (mod 7), namely,  6,13,20 … and   −1, − 8, − 15,…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85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6584722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0" lvl="1" indent="0"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有物不知其数，三分之余二，五分之余三，七分之余二，此物几何？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This puzzle can be translated into the  solution of the system of congruences: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同余方程组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</a:t>
            </a: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3 ( mod 5)</a:t>
            </a: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7)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see how the theorem that is known as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Chinese Remainder Theorem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95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2: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Let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pairwise relatively prime positive integers greater than one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arbitrary integers. Then the system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 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				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 a unique solution  modulo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1334B0-D354-40F9-A54F-E55E7DF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construct a solution first let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=m/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Since 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1,  there is an integer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 inverse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modulo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 the sum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∙ ∙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 that because 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0 ( mod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whenever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≠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all terms except the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 term in this sum are congruent to 0 modulo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), we see that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simultaneous solution to the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" y="1188720"/>
            <a:ext cx="8610600" cy="536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BF2343-BB9B-4D2B-88BD-2224E362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44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Consider the 3 congruences from : 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3 ( mod 5),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2 ( mod 7).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3∙ 5 ∙ 7  = 105, 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/3 = 35,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/5 = 21,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/7 = 15.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see that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35 modulo 3 since 35 ∙ 2 ≡ 2 ∙ 2 ≡ 1 (mod 3)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21 modulo 5 since 21 ≡  1 (mod 5)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15 modulo 7 since 15 ≡ 1 (mod 7)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∙ 35 ∙ 2 + 3 ∙ 21 ∙ 1  + 2 ∙ 15 ∙ 1  = 233 ≡ 23 (mod 105)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have shown that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smallest positive integer that is a simultaneous solution. Check it!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E8519-8B81-4525-A1DA-7FA584B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16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FE1D-357E-4D13-976C-8A7BE8D7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Homework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C4C25-16AC-4D1C-9B8C-9563FD51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§4.1  40, 44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§4.2  21, 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§4.3  28, 33 e), 42, 54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§4.4   7, 26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Due date: 2024. </a:t>
            </a:r>
            <a:r>
              <a:rPr lang="en-US" altLang="zh-CN"/>
              <a:t>04.16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70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340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positive integer, then there are unique integers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with 0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such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dq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proved in Section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5.2).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quotient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remainder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 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101 is divided by 11?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101 is divided by 11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= 101 div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101 mod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−11 is divided by 3?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−11 is divided by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is −4 = −11 div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−11 mod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943600" y="2209800"/>
            <a:ext cx="2728511" cy="1752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Definitions of Functions  div and mod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q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r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8094150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7994</TotalTime>
  <Words>7569</Words>
  <Application>Microsoft Office PowerPoint</Application>
  <PresentationFormat>全屏显示(4:3)</PresentationFormat>
  <Paragraphs>624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98" baseType="lpstr">
      <vt:lpstr>Arial Unicode MS</vt:lpstr>
      <vt:lpstr>ArumSans Bold</vt:lpstr>
      <vt:lpstr>ArumSans Regular</vt:lpstr>
      <vt:lpstr>Vectipede Rg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4: Number Theory and Cryptography</vt:lpstr>
      <vt:lpstr>Chapter Motivation</vt:lpstr>
      <vt:lpstr>Chapter Summary</vt:lpstr>
      <vt:lpstr>Section Summary</vt:lpstr>
      <vt:lpstr>Division 除</vt:lpstr>
      <vt:lpstr>Properties of Divisibility 整除的性质</vt:lpstr>
      <vt:lpstr>Section Summary</vt:lpstr>
      <vt:lpstr>Division Algorithm</vt:lpstr>
      <vt:lpstr>Section Summary</vt:lpstr>
      <vt:lpstr>Congruence Relation 同余关系</vt:lpstr>
      <vt:lpstr>同余关系【二元关系】</vt:lpstr>
      <vt:lpstr>More on Congruence</vt:lpstr>
      <vt:lpstr>The Relationship between (mod m) and mod m Notations</vt:lpstr>
      <vt:lpstr>Congruence of Sums and Products</vt:lpstr>
      <vt:lpstr>PowerPoint 演示文稿</vt:lpstr>
      <vt:lpstr>Algebraic Manipulation of Congruences</vt:lpstr>
      <vt:lpstr>Chapter Summary</vt:lpstr>
      <vt:lpstr>Section Summary</vt:lpstr>
      <vt:lpstr>Representations of Integers 【整数的表示】</vt:lpstr>
      <vt:lpstr>Base b Representations</vt:lpstr>
      <vt:lpstr>Binary Expansions</vt:lpstr>
      <vt:lpstr>Octal Expansions</vt:lpstr>
      <vt:lpstr>Hexadecimal Expansions</vt:lpstr>
      <vt:lpstr>Section Summary</vt:lpstr>
      <vt:lpstr>Base Conversion 1</vt:lpstr>
      <vt:lpstr>Base Conversion2</vt:lpstr>
      <vt:lpstr>Comparison of Hexadecimal, Octal, and Binary Representations</vt:lpstr>
      <vt:lpstr>Conversion Between Binary, Octal, and  Hexadecimal Expansions</vt:lpstr>
      <vt:lpstr>Section Summary</vt:lpstr>
      <vt:lpstr>Binary Addition of Integers</vt:lpstr>
      <vt:lpstr>Binary Addition of Integers</vt:lpstr>
      <vt:lpstr>Binary Multiplication of Integers</vt:lpstr>
      <vt:lpstr>Binary Multiplication of Integers</vt:lpstr>
      <vt:lpstr>Binary Modular Exponentiation</vt:lpstr>
      <vt:lpstr>Binary Modular Exponentiation</vt:lpstr>
      <vt:lpstr>Chapter Summary</vt:lpstr>
      <vt:lpstr>Section Summary </vt:lpstr>
      <vt:lpstr>Primes 素数</vt:lpstr>
      <vt:lpstr>The Fundamental Theorem of Arithmetic </vt:lpstr>
      <vt:lpstr>Trial Division 试除法</vt:lpstr>
      <vt:lpstr>The Sieve of Erastosthenes 埃拉托斯特尼筛</vt:lpstr>
      <vt:lpstr>PowerPoint 演示文稿</vt:lpstr>
      <vt:lpstr>Infinitude of Primes 素数的无限性</vt:lpstr>
      <vt:lpstr>Mersenne Primes </vt:lpstr>
      <vt:lpstr>Distribution of Primes 素数的分布</vt:lpstr>
      <vt:lpstr>Distribution of Primes 素数的分布</vt:lpstr>
      <vt:lpstr>Section Summary </vt:lpstr>
      <vt:lpstr>Conjectures about Primes</vt:lpstr>
      <vt:lpstr>Section Summary </vt:lpstr>
      <vt:lpstr>Greatest Common Divisor 最大公约数 </vt:lpstr>
      <vt:lpstr>Greatest Common Divisor 2</vt:lpstr>
      <vt:lpstr>Finding the Greatest Common Divisor  Using Prime Factorizations 质因子分解</vt:lpstr>
      <vt:lpstr>Least Common Multiple 最小公倍数</vt:lpstr>
      <vt:lpstr>Section Summary </vt:lpstr>
      <vt:lpstr>The Euclidian Algorithm 欧几里德算法</vt:lpstr>
      <vt:lpstr>The Euclidian Algorithm 欧几里德算法</vt:lpstr>
      <vt:lpstr>Correctness of Euclidean  Algorithm 正确性证明</vt:lpstr>
      <vt:lpstr>PowerPoint 演示文稿</vt:lpstr>
      <vt:lpstr>Section Summary </vt:lpstr>
      <vt:lpstr>gcds as Linear Combinations</vt:lpstr>
      <vt:lpstr>gcds as Linear Combinations</vt:lpstr>
      <vt:lpstr>Consequences of Bézout’s Theorem</vt:lpstr>
      <vt:lpstr>Uniqueness of Prime Factorization</vt:lpstr>
      <vt:lpstr>Chapter Summary</vt:lpstr>
      <vt:lpstr>Section Summary 4</vt:lpstr>
      <vt:lpstr>Linear Congruences 线性同余方程</vt:lpstr>
      <vt:lpstr>Inverse of a modulo m</vt:lpstr>
      <vt:lpstr>Finding Inverses 1</vt:lpstr>
      <vt:lpstr>Finding Inverses 2</vt:lpstr>
      <vt:lpstr>Using Inverses to Solve Congruence</vt:lpstr>
      <vt:lpstr>Section Summary 4</vt:lpstr>
      <vt:lpstr>The Chinese Remainder Theorem 中国剩余定理</vt:lpstr>
      <vt:lpstr>The Chinese Remainder Theorem 中国剩余定理</vt:lpstr>
      <vt:lpstr>The Chinese Remainder Theorem 中国剩余定理</vt:lpstr>
      <vt:lpstr>The Chinese Remainder Theorem 中国剩余定理</vt:lpstr>
      <vt:lpstr>Homework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912</cp:revision>
  <dcterms:created xsi:type="dcterms:W3CDTF">2017-12-05T17:18:18Z</dcterms:created>
  <dcterms:modified xsi:type="dcterms:W3CDTF">2024-03-27T11:34:47Z</dcterms:modified>
</cp:coreProperties>
</file>