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61"/>
  </p:notesMasterIdLst>
  <p:handoutMasterIdLst>
    <p:handoutMasterId r:id="rId62"/>
  </p:handoutMasterIdLst>
  <p:sldIdLst>
    <p:sldId id="273" r:id="rId10"/>
    <p:sldId id="576" r:id="rId11"/>
    <p:sldId id="414" r:id="rId12"/>
    <p:sldId id="415" r:id="rId13"/>
    <p:sldId id="416" r:id="rId14"/>
    <p:sldId id="420" r:id="rId15"/>
    <p:sldId id="478" r:id="rId16"/>
    <p:sldId id="509" r:id="rId17"/>
    <p:sldId id="510" r:id="rId18"/>
    <p:sldId id="511" r:id="rId19"/>
    <p:sldId id="491" r:id="rId20"/>
    <p:sldId id="492" r:id="rId21"/>
    <p:sldId id="575" r:id="rId22"/>
    <p:sldId id="516" r:id="rId23"/>
    <p:sldId id="495" r:id="rId24"/>
    <p:sldId id="573" r:id="rId25"/>
    <p:sldId id="498" r:id="rId26"/>
    <p:sldId id="574" r:id="rId27"/>
    <p:sldId id="501" r:id="rId28"/>
    <p:sldId id="502" r:id="rId29"/>
    <p:sldId id="503" r:id="rId30"/>
    <p:sldId id="504" r:id="rId31"/>
    <p:sldId id="505" r:id="rId32"/>
    <p:sldId id="517" r:id="rId33"/>
    <p:sldId id="518" r:id="rId34"/>
    <p:sldId id="519" r:id="rId35"/>
    <p:sldId id="520" r:id="rId36"/>
    <p:sldId id="567" r:id="rId37"/>
    <p:sldId id="525" r:id="rId38"/>
    <p:sldId id="526" r:id="rId39"/>
    <p:sldId id="531" r:id="rId40"/>
    <p:sldId id="532" r:id="rId41"/>
    <p:sldId id="533" r:id="rId42"/>
    <p:sldId id="534" r:id="rId43"/>
    <p:sldId id="535" r:id="rId44"/>
    <p:sldId id="568" r:id="rId45"/>
    <p:sldId id="570" r:id="rId46"/>
    <p:sldId id="537" r:id="rId47"/>
    <p:sldId id="538" r:id="rId48"/>
    <p:sldId id="539" r:id="rId49"/>
    <p:sldId id="569" r:id="rId50"/>
    <p:sldId id="540" r:id="rId51"/>
    <p:sldId id="541" r:id="rId52"/>
    <p:sldId id="542" r:id="rId53"/>
    <p:sldId id="543" r:id="rId54"/>
    <p:sldId id="544" r:id="rId55"/>
    <p:sldId id="545" r:id="rId56"/>
    <p:sldId id="546" r:id="rId57"/>
    <p:sldId id="572" r:id="rId58"/>
    <p:sldId id="550" r:id="rId59"/>
    <p:sldId id="67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87B"/>
    <a:srgbClr val="E1F3FF"/>
    <a:srgbClr val="14AAE1"/>
    <a:srgbClr val="505050"/>
    <a:srgbClr val="0461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756" autoAdjust="0"/>
  </p:normalViewPr>
  <p:slideViewPr>
    <p:cSldViewPr>
      <p:cViewPr varScale="1">
        <p:scale>
          <a:sx n="115" d="100"/>
          <a:sy n="115" d="100"/>
        </p:scale>
        <p:origin x="410" y="41"/>
      </p:cViewPr>
      <p:guideLst>
        <p:guide orient="horz" pos="3408"/>
        <p:guide orient="horz" pos="3600"/>
        <p:guide orient="horz" pos="912"/>
        <p:guide orient="horz" pos="3360"/>
        <p:guide pos="5616"/>
        <p:guide pos="4320"/>
      </p:guideLst>
    </p:cSldViewPr>
  </p:slideViewPr>
  <p:outlineViewPr>
    <p:cViewPr>
      <p:scale>
        <a:sx n="33" d="100"/>
        <a:sy n="33" d="100"/>
      </p:scale>
      <p:origin x="0" y="-118498"/>
    </p:cViewPr>
  </p:outlineViewPr>
  <p:notesTextViewPr>
    <p:cViewPr>
      <p:scale>
        <a:sx n="1" d="1"/>
        <a:sy n="1" d="1"/>
      </p:scale>
      <p:origin x="0" y="0"/>
    </p:cViewPr>
  </p:notesTextViewPr>
  <p:sorterViewPr>
    <p:cViewPr varScale="1">
      <p:scale>
        <a:sx n="1" d="1"/>
        <a:sy n="1" d="1"/>
      </p:scale>
      <p:origin x="0" y="-10097"/>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notesMaster" Target="notesMasters/notesMaster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5" Type="http://schemas.openxmlformats.org/officeDocument/2006/relationships/image" Target="../media/image43.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9"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cxnSp>
        <p:nvCxnSpPr>
          <p:cNvPr id="4" name="直接连接符 3"/>
          <p:cNvCxnSpPr/>
          <p:nvPr userDrawn="1"/>
        </p:nvCxnSpPr>
        <p:spPr>
          <a:xfrm>
            <a:off x="-2251" y="838200"/>
            <a:ext cx="91462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2" name="文本框 1">
            <a:extLst>
              <a:ext uri="{FF2B5EF4-FFF2-40B4-BE49-F238E27FC236}">
                <a16:creationId xmlns:a16="http://schemas.microsoft.com/office/drawing/2014/main" id="{F4E9913D-AF55-4331-B730-19CFBFA113A5}"/>
              </a:ext>
            </a:extLst>
          </p:cNvPr>
          <p:cNvSpPr txBox="1"/>
          <p:nvPr userDrawn="1"/>
        </p:nvSpPr>
        <p:spPr>
          <a:xfrm>
            <a:off x="8686800" y="6553200"/>
            <a:ext cx="457200" cy="369332"/>
          </a:xfrm>
          <a:prstGeom prst="rect">
            <a:avLst/>
          </a:prstGeom>
          <a:noFill/>
        </p:spPr>
        <p:txBody>
          <a:bodyPr wrap="square" rtlCol="0">
            <a:spAutoFit/>
          </a:bodyPr>
          <a:lstStyle/>
          <a:p>
            <a:fld id="{70ECF47C-125B-46DF-9E74-D1B39F42A1D9}" type="slidenum">
              <a:rPr lang="zh-CN" altLang="en-US" smtClean="0"/>
              <a:t>‹#›</a:t>
            </a:fld>
            <a:endParaRPr lang="zh-CN" altLang="en-US" dirty="0"/>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2" name="文本框 1">
            <a:extLst>
              <a:ext uri="{FF2B5EF4-FFF2-40B4-BE49-F238E27FC236}">
                <a16:creationId xmlns:a16="http://schemas.microsoft.com/office/drawing/2014/main" id="{A97AD32C-D86D-47D1-861A-547DABB058C2}"/>
              </a:ext>
            </a:extLst>
          </p:cNvPr>
          <p:cNvSpPr txBox="1"/>
          <p:nvPr userDrawn="1"/>
        </p:nvSpPr>
        <p:spPr>
          <a:xfrm>
            <a:off x="8686800" y="6553200"/>
            <a:ext cx="381000" cy="646331"/>
          </a:xfrm>
          <a:prstGeom prst="rect">
            <a:avLst/>
          </a:prstGeom>
          <a:noFill/>
        </p:spPr>
        <p:txBody>
          <a:bodyPr wrap="square" rtlCol="0">
            <a:spAutoFit/>
          </a:bodyPr>
          <a:lstStyle/>
          <a:p>
            <a:fld id="{31F1CE03-B510-49FF-AF58-E50F05E88395}" type="slidenum">
              <a:rPr lang="zh-CN" altLang="en-US" smtClean="0"/>
              <a:t>‹#›</a:t>
            </a:fld>
            <a:endParaRPr lang="zh-CN" altLang="en-US" dirty="0"/>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pic>
        <p:nvPicPr>
          <p:cNvPr id="3" name="图片 2">
            <a:extLst>
              <a:ext uri="{FF2B5EF4-FFF2-40B4-BE49-F238E27FC236}">
                <a16:creationId xmlns:a16="http://schemas.microsoft.com/office/drawing/2014/main" id="{60B654E1-EA3D-4F12-BDDE-676A404A94D1}"/>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7924800" y="76200"/>
            <a:ext cx="995778" cy="298902"/>
          </a:xfrm>
          <a:prstGeom prst="rect">
            <a:avLst/>
          </a:prstGeom>
        </p:spPr>
      </p:pic>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7.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7.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6.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7.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0.png"/><Relationship Id="rId2" Type="http://schemas.openxmlformats.org/officeDocument/2006/relationships/slideLayout" Target="../slideLayouts/slideLayout27.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9.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7.bin"/><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3.bin"/><Relationship Id="rId18" Type="http://schemas.openxmlformats.org/officeDocument/2006/relationships/image" Target="../media/image28.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5.wmf"/><Relationship Id="rId17" Type="http://schemas.openxmlformats.org/officeDocument/2006/relationships/oleObject" Target="../embeddings/oleObject25.bin"/><Relationship Id="rId2" Type="http://schemas.openxmlformats.org/officeDocument/2006/relationships/slideLayout" Target="../slideLayouts/slideLayout30.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9.vml"/><Relationship Id="rId6" Type="http://schemas.openxmlformats.org/officeDocument/2006/relationships/image" Target="../media/image22.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4.wmf"/><Relationship Id="rId19" Type="http://schemas.openxmlformats.org/officeDocument/2006/relationships/oleObject" Target="../embeddings/oleObject26.bin"/><Relationship Id="rId4" Type="http://schemas.openxmlformats.org/officeDocument/2006/relationships/image" Target="../media/image21.wmf"/><Relationship Id="rId9" Type="http://schemas.openxmlformats.org/officeDocument/2006/relationships/oleObject" Target="../embeddings/oleObject21.bin"/><Relationship Id="rId14" Type="http://schemas.openxmlformats.org/officeDocument/2006/relationships/image" Target="../media/image2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6.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39.png"/><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8.wmf"/><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image" Target="../media/image35.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3.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oleObject" Target="../embeddings/oleObject38.bin"/><Relationship Id="rId2" Type="http://schemas.openxmlformats.org/officeDocument/2006/relationships/slideLayout" Target="../slideLayouts/slideLayout30.xml"/><Relationship Id="rId1" Type="http://schemas.openxmlformats.org/officeDocument/2006/relationships/vmlDrawing" Target="../drawings/vmlDrawing12.vml"/><Relationship Id="rId6" Type="http://schemas.openxmlformats.org/officeDocument/2006/relationships/image" Target="../media/image40.wmf"/><Relationship Id="rId11" Type="http://schemas.openxmlformats.org/officeDocument/2006/relationships/image" Target="../media/image45.png"/><Relationship Id="rId5" Type="http://schemas.openxmlformats.org/officeDocument/2006/relationships/oleObject" Target="../embeddings/oleObject35.bin"/><Relationship Id="rId15" Type="http://schemas.openxmlformats.org/officeDocument/2006/relationships/image" Target="../media/image47.png"/><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7.bin"/><Relationship Id="rId14" Type="http://schemas.openxmlformats.org/officeDocument/2006/relationships/image" Target="../media/image4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7.xml"/><Relationship Id="rId1" Type="http://schemas.openxmlformats.org/officeDocument/2006/relationships/vmlDrawing" Target="../drawings/vmlDrawing13.vml"/><Relationship Id="rId4" Type="http://schemas.openxmlformats.org/officeDocument/2006/relationships/image" Target="../media/image4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9.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133600"/>
            <a:ext cx="8229600" cy="1470025"/>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5: Induction and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ecursion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Proving Inequalities</a:t>
            </a:r>
          </a:p>
        </p:txBody>
      </p:sp>
      <p:sp>
        <p:nvSpPr>
          <p:cNvPr id="3" name="Content Placeholder 2"/>
          <p:cNvSpPr>
            <a:spLocks noGrp="1"/>
          </p:cNvSpPr>
          <p:nvPr>
            <p:ph idx="1"/>
          </p:nvPr>
        </p:nvSpPr>
        <p:spPr>
          <a:xfrm>
            <a:off x="457200" y="1295400"/>
            <a:ext cx="8229600" cy="2384052"/>
          </a:xfrm>
        </p:spPr>
        <p:txBody>
          <a:bodyPr/>
          <a:lstStyle/>
          <a:p>
            <a:pPr lvl="0">
              <a:spcBef>
                <a:spcPts val="300"/>
              </a:spcBef>
            </a:pPr>
            <a:r>
              <a:rPr lang="en-US" sz="2200" b="1" dirty="0">
                <a:solidFill>
                  <a:srgbClr val="FF0000"/>
                </a:solidFill>
                <a:latin typeface="Times New Roman" panose="02020603050405020304" pitchFamily="18" charset="0"/>
                <a:cs typeface="Times New Roman" panose="02020603050405020304" pitchFamily="18" charset="0"/>
              </a:rPr>
              <a:t>Example</a:t>
            </a:r>
            <a:r>
              <a:rPr lang="en-US" sz="2200" dirty="0">
                <a:solidFill>
                  <a:prstClr val="black"/>
                </a:solidFill>
                <a:latin typeface="Times New Roman" panose="02020603050405020304" pitchFamily="18" charset="0"/>
                <a:cs typeface="Times New Roman" panose="02020603050405020304" pitchFamily="18" charset="0"/>
              </a:rPr>
              <a:t>: Use mathematical induction to prove that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2</a:t>
            </a:r>
            <a:r>
              <a:rPr lang="en-US" sz="2200" i="1" baseline="30000" dirty="0">
                <a:solidFill>
                  <a:prstClr val="black"/>
                </a:solidFill>
                <a:latin typeface="Times New Roman" panose="02020603050405020304" pitchFamily="18" charset="0"/>
                <a:cs typeface="Times New Roman" panose="02020603050405020304" pitchFamily="18" charset="0"/>
              </a:rPr>
              <a:t>n </a:t>
            </a:r>
            <a:r>
              <a:rPr lang="en-US" sz="2200" dirty="0">
                <a:solidFill>
                  <a:prstClr val="black"/>
                </a:solidFill>
                <a:latin typeface="Times New Roman" panose="02020603050405020304" pitchFamily="18" charset="0"/>
                <a:cs typeface="Times New Roman" panose="02020603050405020304" pitchFamily="18" charset="0"/>
              </a:rPr>
              <a:t>&lt;</a:t>
            </a:r>
            <a:r>
              <a:rPr lang="en-US" sz="2200" i="1" dirty="0">
                <a:solidFill>
                  <a:prstClr val="black"/>
                </a:solidFill>
                <a:latin typeface="Times New Roman" panose="02020603050405020304" pitchFamily="18" charset="0"/>
                <a:cs typeface="Times New Roman" panose="02020603050405020304" pitchFamily="18" charset="0"/>
              </a:rPr>
              <a:t> n</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for every integer </a:t>
            </a:r>
            <a:r>
              <a:rPr lang="en-US" sz="2200" i="1"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4</a:t>
            </a:r>
            <a:r>
              <a:rPr lang="en-US" sz="2200" dirty="0">
                <a:solidFill>
                  <a:prstClr val="black"/>
                </a:solidFill>
                <a:latin typeface="Times New Roman" panose="02020603050405020304" pitchFamily="18" charset="0"/>
                <a:cs typeface="Times New Roman" panose="02020603050405020304" pitchFamily="18" charset="0"/>
              </a:rPr>
              <a:t>.</a:t>
            </a:r>
          </a:p>
          <a:p>
            <a:pPr lvl="0">
              <a:spcBef>
                <a:spcPts val="300"/>
              </a:spcBef>
            </a:pPr>
            <a:r>
              <a:rPr lang="en-US" sz="2200" b="1" dirty="0">
                <a:solidFill>
                  <a:srgbClr val="FF0000"/>
                </a:solidFill>
                <a:latin typeface="Times New Roman" panose="02020603050405020304" pitchFamily="18" charset="0"/>
                <a:cs typeface="Times New Roman" panose="02020603050405020304" pitchFamily="18" charset="0"/>
              </a:rPr>
              <a:t>Solution</a:t>
            </a:r>
            <a:r>
              <a:rPr lang="en-US" sz="2200" dirty="0">
                <a:solidFill>
                  <a:prstClr val="black"/>
                </a:solidFill>
                <a:latin typeface="Times New Roman" panose="02020603050405020304" pitchFamily="18" charset="0"/>
                <a:cs typeface="Times New Roman" panose="02020603050405020304" pitchFamily="18" charset="0"/>
              </a:rPr>
              <a:t>: Let </a:t>
            </a:r>
            <a:r>
              <a:rPr lang="en-US" sz="2200" i="1" dirty="0">
                <a:solidFill>
                  <a:prstClr val="black"/>
                </a:solidFill>
                <a:latin typeface="Times New Roman" panose="02020603050405020304" pitchFamily="18" charset="0"/>
                <a:cs typeface="Times New Roman" panose="02020603050405020304" pitchFamily="18" charset="0"/>
              </a:rPr>
              <a:t>P</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be the proposition that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2</a:t>
            </a:r>
            <a:r>
              <a:rPr lang="en-US" sz="2200" i="1" baseline="30000" dirty="0">
                <a:solidFill>
                  <a:prstClr val="black"/>
                </a:solidFill>
                <a:latin typeface="Times New Roman" panose="02020603050405020304" pitchFamily="18" charset="0"/>
                <a:cs typeface="Times New Roman" panose="02020603050405020304" pitchFamily="18" charset="0"/>
              </a:rPr>
              <a:t>n </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&lt;</a:t>
            </a:r>
            <a:r>
              <a:rPr lang="en-US" sz="2200" i="1" dirty="0">
                <a:solidFill>
                  <a:prstClr val="black"/>
                </a:solidFill>
                <a:latin typeface="Times New Roman" panose="02020603050405020304" pitchFamily="18" charset="0"/>
                <a:cs typeface="Times New Roman" panose="02020603050405020304" pitchFamily="18" charset="0"/>
              </a:rPr>
              <a:t> n</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a:t>
            </a:r>
            <a:r>
              <a:rPr lang="en-US" sz="2200" baseline="30000" dirty="0">
                <a:solidFill>
                  <a:prstClr val="black"/>
                </a:solidFill>
                <a:latin typeface="Times New Roman" panose="02020603050405020304" pitchFamily="18" charset="0"/>
                <a:cs typeface="Times New Roman" panose="02020603050405020304" pitchFamily="18" charset="0"/>
              </a:rPr>
              <a:t> </a:t>
            </a:r>
          </a:p>
          <a:p>
            <a:pPr lvl="1">
              <a:spcBef>
                <a:spcPts val="300"/>
              </a:spcBef>
            </a:pPr>
            <a:r>
              <a:rPr lang="en-US" sz="2200" dirty="0">
                <a:solidFill>
                  <a:srgbClr val="FF0000"/>
                </a:solidFill>
                <a:latin typeface="Times New Roman" panose="02020603050405020304" pitchFamily="18" charset="0"/>
                <a:cs typeface="Times New Roman" panose="02020603050405020304" pitchFamily="18" charset="0"/>
              </a:rPr>
              <a:t>BASIS STEP</a:t>
            </a:r>
            <a:r>
              <a:rPr lang="en-US" sz="2200" dirty="0">
                <a:solidFill>
                  <a:prstClr val="black"/>
                </a:solidFill>
                <a:latin typeface="Times New Roman" panose="02020603050405020304" pitchFamily="18" charset="0"/>
                <a:cs typeface="Times New Roman" panose="02020603050405020304" pitchFamily="18" charset="0"/>
              </a:rPr>
              <a:t>: </a:t>
            </a:r>
            <a:r>
              <a:rPr lang="en-US" sz="2200" i="1" dirty="0">
                <a:solidFill>
                  <a:prstClr val="black"/>
                </a:solidFill>
                <a:latin typeface="Times New Roman" panose="02020603050405020304" pitchFamily="18" charset="0"/>
                <a:cs typeface="Times New Roman" panose="02020603050405020304" pitchFamily="18" charset="0"/>
              </a:rPr>
              <a:t>P(</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4</a:t>
            </a:r>
            <a:r>
              <a:rPr lang="en-US" sz="2200" dirty="0">
                <a:solidFill>
                  <a:prstClr val="black"/>
                </a:solidFill>
                <a:latin typeface="Times New Roman" panose="02020603050405020304" pitchFamily="18" charset="0"/>
                <a:cs typeface="Times New Roman" panose="02020603050405020304" pitchFamily="18" charset="0"/>
              </a:rPr>
              <a:t>) is true since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2</a:t>
            </a:r>
            <a:r>
              <a:rPr lang="en-US" sz="2200" baseline="30000" dirty="0">
                <a:solidFill>
                  <a:prstClr val="black"/>
                </a:solidFill>
                <a:latin typeface="Times New Roman" panose="02020603050405020304" pitchFamily="18" charset="0"/>
                <a:ea typeface="Cambria Math" pitchFamily="18" charset="0"/>
                <a:cs typeface="Times New Roman" panose="02020603050405020304" pitchFamily="18" charset="0"/>
              </a:rPr>
              <a:t>4</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16  &lt; 4! = 24</a:t>
            </a:r>
            <a:r>
              <a:rPr lang="en-US" sz="2200" i="1" dirty="0">
                <a:solidFill>
                  <a:prstClr val="black"/>
                </a:solidFill>
                <a:latin typeface="Times New Roman" panose="02020603050405020304" pitchFamily="18" charset="0"/>
                <a:cs typeface="Times New Roman" panose="02020603050405020304" pitchFamily="18" charset="0"/>
              </a:rPr>
              <a:t>.</a:t>
            </a:r>
          </a:p>
          <a:p>
            <a:pPr lvl="1">
              <a:spcBef>
                <a:spcPts val="300"/>
              </a:spcBef>
            </a:pPr>
            <a:r>
              <a:rPr lang="en-US" sz="2200" dirty="0">
                <a:solidFill>
                  <a:srgbClr val="FF0000"/>
                </a:solidFill>
                <a:latin typeface="Times New Roman" panose="02020603050405020304" pitchFamily="18" charset="0"/>
                <a:cs typeface="Times New Roman" panose="02020603050405020304" pitchFamily="18" charset="0"/>
              </a:rPr>
              <a:t>INDUCTIVE STEP</a:t>
            </a:r>
            <a:r>
              <a:rPr lang="en-US" sz="2200" dirty="0">
                <a:solidFill>
                  <a:prstClr val="black"/>
                </a:solidFill>
                <a:latin typeface="Times New Roman" panose="02020603050405020304" pitchFamily="18" charset="0"/>
                <a:cs typeface="Times New Roman" panose="02020603050405020304" pitchFamily="18" charset="0"/>
              </a:rPr>
              <a:t>: Assume </a:t>
            </a:r>
            <a:r>
              <a:rPr lang="en-US" sz="2200" i="1" dirty="0">
                <a:solidFill>
                  <a:prstClr val="black"/>
                </a:solidFill>
                <a:latin typeface="Times New Roman" panose="02020603050405020304" pitchFamily="18" charset="0"/>
                <a:cs typeface="Times New Roman" panose="02020603050405020304" pitchFamily="18" charset="0"/>
              </a:rPr>
              <a:t>P</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k</a:t>
            </a:r>
            <a:r>
              <a:rPr lang="en-US" sz="2200" dirty="0">
                <a:solidFill>
                  <a:prstClr val="black"/>
                </a:solidFill>
                <a:latin typeface="Times New Roman" panose="02020603050405020304" pitchFamily="18" charset="0"/>
                <a:cs typeface="Times New Roman" panose="02020603050405020304" pitchFamily="18" charset="0"/>
              </a:rPr>
              <a:t>) holds, i.e.,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2</a:t>
            </a:r>
            <a:r>
              <a:rPr lang="en-US" sz="2200" i="1" baseline="30000" dirty="0">
                <a:solidFill>
                  <a:prstClr val="black"/>
                </a:solidFill>
                <a:latin typeface="Times New Roman" panose="02020603050405020304" pitchFamily="18" charset="0"/>
                <a:cs typeface="Times New Roman" panose="02020603050405020304" pitchFamily="18" charset="0"/>
              </a:rPr>
              <a:t>k </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&lt;</a:t>
            </a:r>
            <a:r>
              <a:rPr lang="en-US" sz="2200" i="1" dirty="0">
                <a:solidFill>
                  <a:prstClr val="black"/>
                </a:solidFill>
                <a:latin typeface="Times New Roman" panose="02020603050405020304" pitchFamily="18" charset="0"/>
                <a:cs typeface="Times New Roman" panose="02020603050405020304" pitchFamily="18" charset="0"/>
              </a:rPr>
              <a:t> k</a:t>
            </a:r>
            <a:r>
              <a:rPr lang="en-US" sz="2200" dirty="0">
                <a:solidFill>
                  <a:prstClr val="black"/>
                </a:solidFill>
                <a:latin typeface="Times New Roman" panose="02020603050405020304" pitchFamily="18" charset="0"/>
                <a:cs typeface="Times New Roman" panose="02020603050405020304" pitchFamily="18" charset="0"/>
              </a:rPr>
              <a:t>! </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for an arbitrary integer </a:t>
            </a:r>
            <a:r>
              <a:rPr lang="en-US" sz="2200" i="1" dirty="0">
                <a:solidFill>
                  <a:prstClr val="black"/>
                </a:solidFill>
                <a:latin typeface="Times New Roman" panose="02020603050405020304" pitchFamily="18" charset="0"/>
                <a:cs typeface="Times New Roman" panose="02020603050405020304" pitchFamily="18" charset="0"/>
              </a:rPr>
              <a:t>k</a:t>
            </a:r>
            <a:r>
              <a:rPr lang="en-US" sz="2200"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4</a:t>
            </a:r>
            <a:r>
              <a:rPr lang="en-US" sz="2200" dirty="0">
                <a:solidFill>
                  <a:prstClr val="black"/>
                </a:solidFill>
                <a:latin typeface="Times New Roman" panose="02020603050405020304" pitchFamily="18" charset="0"/>
                <a:cs typeface="Times New Roman" panose="02020603050405020304" pitchFamily="18" charset="0"/>
              </a:rPr>
              <a:t>. To show that </a:t>
            </a:r>
            <a:r>
              <a:rPr lang="en-US" sz="2200" i="1" dirty="0">
                <a:solidFill>
                  <a:prstClr val="black"/>
                </a:solidFill>
                <a:latin typeface="Times New Roman" panose="02020603050405020304" pitchFamily="18" charset="0"/>
                <a:cs typeface="Times New Roman" panose="02020603050405020304" pitchFamily="18" charset="0"/>
              </a:rPr>
              <a:t>P</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k </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1</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holds:</a:t>
            </a:r>
          </a:p>
        </p:txBody>
      </p:sp>
      <p:graphicFrame>
        <p:nvGraphicFramePr>
          <p:cNvPr id="9" name="Object 3"/>
          <p:cNvGraphicFramePr>
            <a:graphicFrameLocks noChangeAspect="1"/>
          </p:cNvGraphicFramePr>
          <p:nvPr/>
        </p:nvGraphicFramePr>
        <p:xfrm>
          <a:off x="1613160" y="3737508"/>
          <a:ext cx="5917680" cy="1930320"/>
        </p:xfrm>
        <a:graphic>
          <a:graphicData uri="http://schemas.openxmlformats.org/presentationml/2006/ole">
            <mc:AlternateContent xmlns:mc="http://schemas.openxmlformats.org/markup-compatibility/2006">
              <mc:Choice xmlns:v="urn:schemas-microsoft-com:vml" Requires="v">
                <p:oleObj spid="_x0000_s3079" name="Equation" r:id="rId3" imgW="2958840" imgH="965160" progId="Equation.DSMT4">
                  <p:embed/>
                </p:oleObj>
              </mc:Choice>
              <mc:Fallback>
                <p:oleObj name="Equation" r:id="rId3" imgW="2958840" imgH="965160" progId="Equation.DSMT4">
                  <p:embed/>
                  <p:pic>
                    <p:nvPicPr>
                      <p:cNvPr id="9" name="Object 3"/>
                      <p:cNvPicPr/>
                      <p:nvPr/>
                    </p:nvPicPr>
                    <p:blipFill>
                      <a:blip r:embed="rId4"/>
                      <a:stretch>
                        <a:fillRect/>
                      </a:stretch>
                    </p:blipFill>
                    <p:spPr>
                      <a:xfrm>
                        <a:off x="1613160" y="3737508"/>
                        <a:ext cx="5917680" cy="1930320"/>
                      </a:xfrm>
                      <a:prstGeom prst="rect">
                        <a:avLst/>
                      </a:prstGeom>
                    </p:spPr>
                  </p:pic>
                </p:oleObj>
              </mc:Fallback>
            </mc:AlternateContent>
          </a:graphicData>
        </a:graphic>
      </p:graphicFrame>
      <p:sp>
        <p:nvSpPr>
          <p:cNvPr id="4" name="Content Placeholder 4"/>
          <p:cNvSpPr>
            <a:spLocks noGrp="1"/>
          </p:cNvSpPr>
          <p:nvPr>
            <p:ph idx="13"/>
          </p:nvPr>
        </p:nvSpPr>
        <p:spPr>
          <a:xfrm>
            <a:off x="457200" y="5638800"/>
            <a:ext cx="8229600" cy="457200"/>
          </a:xfrm>
        </p:spPr>
        <p:txBody>
          <a:bodyPr/>
          <a:lstStyle/>
          <a:p>
            <a:pPr lvl="1" indent="0">
              <a:spcBef>
                <a:spcPts val="300"/>
              </a:spcBef>
              <a:buNone/>
            </a:pPr>
            <a:r>
              <a:rPr lang="en-US" sz="2200" dirty="0">
                <a:solidFill>
                  <a:prstClr val="black"/>
                </a:solidFill>
                <a:latin typeface="Times New Roman" panose="02020603050405020304" pitchFamily="18" charset="0"/>
                <a:cs typeface="Times New Roman" panose="02020603050405020304" pitchFamily="18" charset="0"/>
              </a:rPr>
              <a:t>Therefore,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2</a:t>
            </a:r>
            <a:r>
              <a:rPr lang="en-US" sz="2200" i="1" baseline="30000" dirty="0">
                <a:solidFill>
                  <a:prstClr val="black"/>
                </a:solidFill>
                <a:latin typeface="Times New Roman" panose="02020603050405020304" pitchFamily="18" charset="0"/>
                <a:cs typeface="Times New Roman" panose="02020603050405020304" pitchFamily="18" charset="0"/>
              </a:rPr>
              <a:t>n </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&lt;</a:t>
            </a:r>
            <a:r>
              <a:rPr lang="en-US" sz="2200" i="1" dirty="0">
                <a:solidFill>
                  <a:prstClr val="black"/>
                </a:solidFill>
                <a:latin typeface="Times New Roman" panose="02020603050405020304" pitchFamily="18" charset="0"/>
                <a:cs typeface="Times New Roman" panose="02020603050405020304" pitchFamily="18" charset="0"/>
              </a:rPr>
              <a:t> n</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holds</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for every integer </a:t>
            </a:r>
            <a:r>
              <a:rPr lang="en-US" sz="2200" i="1"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ea typeface="Cambria Math" pitchFamily="18" charset="0"/>
                <a:cs typeface="Times New Roman" panose="02020603050405020304" pitchFamily="18" charset="0"/>
              </a:rPr>
              <a:t>4</a:t>
            </a:r>
            <a:r>
              <a:rPr lang="en-US" sz="2200" dirty="0">
                <a:solidFill>
                  <a:prstClr val="black"/>
                </a:solidFill>
                <a:latin typeface="Times New Roman" panose="02020603050405020304" pitchFamily="18" charset="0"/>
                <a:cs typeface="Times New Roman" panose="02020603050405020304" pitchFamily="18" charset="0"/>
              </a:rPr>
              <a:t>.</a:t>
            </a:r>
          </a:p>
        </p:txBody>
      </p:sp>
      <p:sp>
        <p:nvSpPr>
          <p:cNvPr id="8" name="Content Placeholder 5"/>
          <p:cNvSpPr>
            <a:spLocks noGrp="1"/>
          </p:cNvSpPr>
          <p:nvPr>
            <p:ph idx="14"/>
          </p:nvPr>
        </p:nvSpPr>
        <p:spPr>
          <a:xfrm>
            <a:off x="457200" y="6154056"/>
            <a:ext cx="8839200" cy="457200"/>
          </a:xfrm>
          <a:ln w="12700">
            <a:solidFill>
              <a:srgbClr val="1A587B"/>
            </a:solidFill>
          </a:ln>
        </p:spPr>
        <p:txBody>
          <a:bodyPr/>
          <a:lstStyle/>
          <a:p>
            <a:pPr>
              <a:spcBef>
                <a:spcPts val="600"/>
              </a:spcBef>
            </a:pPr>
            <a:r>
              <a:rPr lang="en-US" sz="2000" dirty="0">
                <a:latin typeface="Times New Roman" panose="02020603050405020304" pitchFamily="18" charset="0"/>
                <a:cs typeface="Times New Roman" panose="02020603050405020304" pitchFamily="18" charset="0"/>
              </a:rPr>
              <a:t>Note that here the basis step is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since</a:t>
            </a:r>
            <a:r>
              <a:rPr lang="en-US" sz="2000" i="1" dirty="0">
                <a:latin typeface="Times New Roman" panose="02020603050405020304" pitchFamily="18" charset="0"/>
                <a:cs typeface="Times New Roman" panose="02020603050405020304" pitchFamily="18" charset="0"/>
              </a:rPr>
              <a:t> 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are all false.  </a:t>
            </a:r>
          </a:p>
        </p:txBody>
      </p:sp>
    </p:spTree>
    <p:extLst>
      <p:ext uri="{BB962C8B-B14F-4D97-AF65-F5344CB8AC3E}">
        <p14:creationId xmlns:p14="http://schemas.microsoft.com/office/powerpoint/2010/main" val="394943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bg/>
                                          </p:spTgt>
                                        </p:tgtEl>
                                        <p:attrNameLst>
                                          <p:attrName>style.visibility</p:attrName>
                                        </p:attrNameLst>
                                      </p:cBhvr>
                                      <p:to>
                                        <p:strVal val="visible"/>
                                      </p:to>
                                    </p:set>
                                    <p:animEffect transition="in" filter="fade">
                                      <p:cBhvr>
                                        <p:cTn id="24" dur="500"/>
                                        <p:tgtEl>
                                          <p:spTgt spid="8">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Guidelines: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Mathematical Induction Proofs</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57200" y="1295400"/>
            <a:ext cx="8229600" cy="5303520"/>
          </a:xfrm>
          <a:solidFill>
            <a:srgbClr val="E1F3FF"/>
          </a:solidFill>
        </p:spPr>
        <p:txBody>
          <a:bodyPr/>
          <a:lstStyle/>
          <a:p>
            <a:pPr>
              <a:spcBef>
                <a:spcPts val="0"/>
              </a:spcBef>
            </a:pPr>
            <a:r>
              <a:rPr lang="en-US" sz="2000" b="1" i="1" dirty="0">
                <a:solidFill>
                  <a:srgbClr val="1A587B"/>
                </a:solidFill>
                <a:latin typeface="Times New Roman" panose="02020603050405020304" pitchFamily="18" charset="0"/>
                <a:cs typeface="Times New Roman" panose="02020603050405020304" pitchFamily="18" charset="0"/>
              </a:rPr>
              <a:t>Template for Proofs by Mathematical Induction</a:t>
            </a: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Express the statement that is to be proved in the form “for all </a:t>
            </a:r>
            <a:r>
              <a:rPr lang="en-US" sz="1800" i="1" dirty="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for a fixed integer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Write out the words “Basis Step.” Then show that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is true, taking care that the correct value of </a:t>
            </a:r>
            <a:r>
              <a:rPr lang="en-US" sz="1800" i="1" dirty="0">
                <a:latin typeface="Times New Roman" panose="02020603050405020304" pitchFamily="18" charset="0"/>
                <a:cs typeface="Times New Roman" panose="02020603050405020304" pitchFamily="18" charset="0"/>
              </a:rPr>
              <a:t>b </a:t>
            </a:r>
            <a:r>
              <a:rPr lang="en-US" sz="1800" dirty="0">
                <a:latin typeface="Times New Roman" panose="02020603050405020304" pitchFamily="18" charset="0"/>
                <a:cs typeface="Times New Roman" panose="02020603050405020304" pitchFamily="18" charset="0"/>
              </a:rPr>
              <a:t>is used. This completes the first part of the proof.</a:t>
            </a: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Write out the words “Inductive Step”.</a:t>
            </a: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State, and clearly identify, the inductive hypothesis, in the form “assume that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is true for an arbitrary fixed integer </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State what needs to be proved under the assumption that the inductive hypothesis is true. That is, write out what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+ 1) says.</a:t>
            </a: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Prove the statement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+ 1) making use the assumption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Be sure that your proof is valid for all integers </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with </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taking care that the proof works for small values of </a:t>
            </a:r>
            <a:r>
              <a:rPr lang="en-US" sz="1800" i="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including </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Clearly identify the conclusion of the inductive step, such as by saying “this completes the inductive step.”</a:t>
            </a: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After completing the basis step and the inductive step, state the conclusion, namely, by mathematical induction,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is true for all integers </a:t>
            </a:r>
            <a:r>
              <a:rPr lang="en-US" sz="1800" i="1" dirty="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with </a:t>
            </a:r>
            <a:r>
              <a:rPr lang="en-US" sz="1800" i="1" dirty="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1985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800"/>
            <a:ext cx="9144000" cy="2331720"/>
          </a:xfrm>
        </p:spPr>
        <p:txBody>
          <a:bodyPr anchor="b"/>
          <a:lstStyle/>
          <a:p>
            <a: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and </a:t>
            </a:r>
            <a:b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a:t>
            </a:r>
            <a:b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强归纳法与良序性</a:t>
            </a:r>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3434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5.2</a:t>
            </a:r>
          </a:p>
        </p:txBody>
      </p:sp>
    </p:spTree>
    <p:extLst>
      <p:ext uri="{BB962C8B-B14F-4D97-AF65-F5344CB8AC3E}">
        <p14:creationId xmlns:p14="http://schemas.microsoft.com/office/powerpoint/2010/main" val="22060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3" name="Content Placeholder 2"/>
          <p:cNvSpPr>
            <a:spLocks noGrp="1"/>
          </p:cNvSpPr>
          <p:nvPr>
            <p:ph idx="1"/>
          </p:nvPr>
        </p:nvSpPr>
        <p:spPr>
          <a:xfrm>
            <a:off x="1676400" y="1752600"/>
            <a:ext cx="6781800" cy="31242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Proofs using Strong Induction</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a:t>
            </a:r>
          </a:p>
        </p:txBody>
      </p:sp>
    </p:spTree>
    <p:extLst>
      <p:ext uri="{BB962C8B-B14F-4D97-AF65-F5344CB8AC3E}">
        <p14:creationId xmlns:p14="http://schemas.microsoft.com/office/powerpoint/2010/main" val="2163100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强归纳法</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657600"/>
          </a:xfrm>
          <a:ln>
            <a:solidFill>
              <a:srgbClr val="FF0000"/>
            </a:solidFill>
          </a:ln>
        </p:spPr>
        <p:txBody>
          <a:bodyPr/>
          <a:lstStyle/>
          <a:p>
            <a:pPr lvl="0"/>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prove that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true for all positive integers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propositional function, complete two steps:</a:t>
            </a:r>
          </a:p>
          <a:p>
            <a:pPr lvl="1"/>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Verify that the proposition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is true.</a:t>
            </a:r>
          </a:p>
          <a:p>
            <a:pPr lvl="1"/>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the conditional statement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2154782875"/>
              </p:ext>
            </p:extLst>
          </p:nvPr>
        </p:nvGraphicFramePr>
        <p:xfrm>
          <a:off x="990600" y="3810000"/>
          <a:ext cx="5778000" cy="666000"/>
        </p:xfrm>
        <a:graphic>
          <a:graphicData uri="http://schemas.openxmlformats.org/presentationml/2006/ole">
            <mc:AlternateContent xmlns:mc="http://schemas.openxmlformats.org/markup-compatibility/2006">
              <mc:Choice xmlns:v="urn:schemas-microsoft-com:vml" Requires="v">
                <p:oleObj spid="_x0000_s4103" name="Equation" r:id="rId3" imgW="2311200" imgH="266400" progId="Equation.DSMT4">
                  <p:embed/>
                </p:oleObj>
              </mc:Choice>
              <mc:Fallback>
                <p:oleObj name="Equation" r:id="rId3" imgW="2311200" imgH="266400" progId="Equation.DSMT4">
                  <p:embed/>
                  <p:pic>
                    <p:nvPicPr>
                      <p:cNvPr id="0" name=""/>
                      <p:cNvPicPr/>
                      <p:nvPr/>
                    </p:nvPicPr>
                    <p:blipFill>
                      <a:blip r:embed="rId4"/>
                      <a:stretch>
                        <a:fillRect/>
                      </a:stretch>
                    </p:blipFill>
                    <p:spPr>
                      <a:xfrm>
                        <a:off x="990600" y="3810000"/>
                        <a:ext cx="5778000" cy="666000"/>
                      </a:xfrm>
                      <a:prstGeom prst="rect">
                        <a:avLst/>
                      </a:prstGeom>
                    </p:spPr>
                  </p:pic>
                </p:oleObj>
              </mc:Fallback>
            </mc:AlternateContent>
          </a:graphicData>
        </a:graphic>
      </p:graphicFrame>
      <p:sp>
        <p:nvSpPr>
          <p:cNvPr id="4" name="Content Placeholder 4"/>
          <p:cNvSpPr>
            <a:spLocks noGrp="1"/>
          </p:cNvSpPr>
          <p:nvPr>
            <p:ph idx="13"/>
          </p:nvPr>
        </p:nvSpPr>
        <p:spPr>
          <a:xfrm>
            <a:off x="457200" y="4495800"/>
            <a:ext cx="6096000" cy="457200"/>
          </a:xfrm>
        </p:spPr>
        <p:txBody>
          <a:bodyPr/>
          <a:lstStyle/>
          <a:p>
            <a:pPr marL="457200"/>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holds for all positive integers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Content Placeholder 5"/>
          <p:cNvSpPr>
            <a:spLocks noGrp="1"/>
          </p:cNvSpPr>
          <p:nvPr>
            <p:ph idx="14"/>
          </p:nvPr>
        </p:nvSpPr>
        <p:spPr>
          <a:xfrm>
            <a:off x="457200" y="5117026"/>
            <a:ext cx="8229600" cy="1367040"/>
          </a:xfrm>
          <a:ln w="12700">
            <a:solidFill>
              <a:srgbClr val="FF0000"/>
            </a:solidFill>
          </a:ln>
        </p:spPr>
        <p:txBody>
          <a:bodyPr/>
          <a:lstStyle/>
          <a:p>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is sometimes called the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second principle of mathematical induction </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数学归纳法第二原理</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complete induction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完全归纳法</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509762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324600" y="1447800"/>
            <a:ext cx="2704739" cy="4846320"/>
          </a:xfrm>
          <a:prstGeom prst="rect">
            <a:avLst/>
          </a:prstGeom>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18872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and the Infinite Ladder</a:t>
            </a: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强归纳法和无限梯子的相似性比喻</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400"/>
            <a:ext cx="6324600" cy="4495800"/>
          </a:xfrm>
        </p:spPr>
        <p:txBody>
          <a:bodyPr/>
          <a:lstStyle/>
          <a:p>
            <a:pPr>
              <a:spcBef>
                <a:spcPts val="600"/>
              </a:spcBef>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tells us that we can reach all rungs if:</a:t>
            </a:r>
          </a:p>
          <a:p>
            <a:pPr marL="342900" indent="-342900">
              <a:spcBef>
                <a:spcPts val="600"/>
              </a:spcBef>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reach the first rung of the ladder.</a:t>
            </a:r>
          </a:p>
          <a:p>
            <a:pPr marL="342900" indent="-342900">
              <a:spcBef>
                <a:spcPts val="600"/>
              </a:spcBef>
              <a:buFont typeface="+mj-lt"/>
              <a:buAutoNum type="arabicPeriod"/>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every integer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we can reach the first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rungs</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we can reach the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rung. </a:t>
            </a:r>
          </a:p>
          <a:p>
            <a:pPr>
              <a:spcBef>
                <a:spcPts val="600"/>
              </a:spcBef>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conclude that we can reach every rung by strong induction:</a:t>
            </a:r>
          </a:p>
          <a:p>
            <a:pPr marL="457200" indent="-347472">
              <a:spcBef>
                <a:spcPts val="600"/>
              </a:spcBef>
              <a:buFont typeface="Arial" pitchFamily="34" charset="0"/>
              <a:buChar char="•"/>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holds</a:t>
            </a:r>
          </a:p>
          <a:p>
            <a:pPr marL="457200" indent="-347472">
              <a:spcBef>
                <a:spcPts val="600"/>
              </a:spcBef>
              <a:buFont typeface="Arial" pitchFamily="34" charset="0"/>
              <a:buChar char="•"/>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b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holds for an arbitrary integer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show that</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must also hold</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600"/>
              </a:spcBef>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will have then shown by strong induction that for</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every positive integer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holds, i.e., we can</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reach the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 rung of the ladder.</a:t>
            </a:r>
          </a:p>
        </p:txBody>
      </p:sp>
    </p:spTree>
    <p:extLst>
      <p:ext uri="{BB962C8B-B14F-4D97-AF65-F5344CB8AC3E}">
        <p14:creationId xmlns:p14="http://schemas.microsoft.com/office/powerpoint/2010/main" val="749426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3" name="Content Placeholder 2"/>
          <p:cNvSpPr>
            <a:spLocks noGrp="1"/>
          </p:cNvSpPr>
          <p:nvPr>
            <p:ph idx="1"/>
          </p:nvPr>
        </p:nvSpPr>
        <p:spPr>
          <a:xfrm>
            <a:off x="1676400" y="1752600"/>
            <a:ext cx="6781800" cy="31242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Proofs using Strong Induction</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a:t>
            </a:r>
          </a:p>
        </p:txBody>
      </p:sp>
    </p:spTree>
    <p:extLst>
      <p:ext uri="{BB962C8B-B14F-4D97-AF65-F5344CB8AC3E}">
        <p14:creationId xmlns:p14="http://schemas.microsoft.com/office/powerpoint/2010/main" val="247520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Completion of the proof of the Fundamental Theorem of Arithmetic</a:t>
            </a:r>
          </a:p>
        </p:txBody>
      </p:sp>
      <p:sp>
        <p:nvSpPr>
          <p:cNvPr id="3" name="Content Placeholder 2"/>
          <p:cNvSpPr>
            <a:spLocks noGrp="1"/>
          </p:cNvSpPr>
          <p:nvPr>
            <p:ph idx="1"/>
          </p:nvPr>
        </p:nvSpPr>
        <p:spPr>
          <a:xfrm>
            <a:off x="457200" y="1295400"/>
            <a:ext cx="8229600" cy="5257800"/>
          </a:xfrm>
        </p:spPr>
        <p:txBody>
          <a:bodyPr/>
          <a:lstStyle/>
          <a:p>
            <a:pPr>
              <a:spcBef>
                <a:spcPts val="600"/>
              </a:spcBef>
              <a:spcAft>
                <a:spcPts val="300"/>
              </a:spcAft>
            </a:pPr>
            <a:r>
              <a:rPr lang="en-US" sz="1900" b="1" dirty="0">
                <a:solidFill>
                  <a:srgbClr val="FF0000"/>
                </a:solidFill>
                <a:latin typeface="Times New Roman" panose="02020603050405020304" pitchFamily="18" charset="0"/>
                <a:cs typeface="Times New Roman" panose="02020603050405020304" pitchFamily="18" charset="0"/>
              </a:rPr>
              <a:t>Example</a:t>
            </a:r>
            <a:r>
              <a:rPr lang="en-US" sz="1900" b="1" dirty="0">
                <a:latin typeface="Times New Roman" panose="02020603050405020304" pitchFamily="18" charset="0"/>
                <a:cs typeface="Times New Roman" panose="02020603050405020304" pitchFamily="18" charset="0"/>
              </a:rPr>
              <a:t>: Show that if </a:t>
            </a:r>
            <a:r>
              <a:rPr lang="en-US" sz="1900" b="1" i="1" dirty="0">
                <a:latin typeface="Times New Roman" panose="02020603050405020304" pitchFamily="18" charset="0"/>
                <a:cs typeface="Times New Roman" panose="02020603050405020304" pitchFamily="18" charset="0"/>
              </a:rPr>
              <a:t>n</a:t>
            </a:r>
            <a:r>
              <a:rPr lang="en-US" sz="1900" b="1" dirty="0">
                <a:latin typeface="Times New Roman" panose="02020603050405020304" pitchFamily="18" charset="0"/>
                <a:cs typeface="Times New Roman" panose="02020603050405020304" pitchFamily="18" charset="0"/>
              </a:rPr>
              <a:t> is an integer greater than </a:t>
            </a:r>
            <a:r>
              <a:rPr lang="en-US" sz="1900" b="1" dirty="0">
                <a:latin typeface="Times New Roman" panose="02020603050405020304" pitchFamily="18" charset="0"/>
                <a:ea typeface="Cambria Math" pitchFamily="18" charset="0"/>
                <a:cs typeface="Times New Roman" panose="02020603050405020304" pitchFamily="18" charset="0"/>
              </a:rPr>
              <a:t>1</a:t>
            </a:r>
            <a:r>
              <a:rPr lang="en-US" sz="1900" b="1" dirty="0">
                <a:latin typeface="Times New Roman" panose="02020603050405020304" pitchFamily="18" charset="0"/>
                <a:cs typeface="Times New Roman" panose="02020603050405020304" pitchFamily="18" charset="0"/>
              </a:rPr>
              <a:t>, then </a:t>
            </a:r>
            <a:r>
              <a:rPr lang="en-US" sz="1900" b="1" i="1" dirty="0">
                <a:latin typeface="Times New Roman" panose="02020603050405020304" pitchFamily="18" charset="0"/>
                <a:cs typeface="Times New Roman" panose="02020603050405020304" pitchFamily="18" charset="0"/>
              </a:rPr>
              <a:t>n</a:t>
            </a:r>
            <a:r>
              <a:rPr lang="en-US" sz="1900" b="1" dirty="0">
                <a:latin typeface="Times New Roman" panose="02020603050405020304" pitchFamily="18" charset="0"/>
                <a:cs typeface="Times New Roman" panose="02020603050405020304" pitchFamily="18" charset="0"/>
              </a:rPr>
              <a:t> can be written as the product of primes.</a:t>
            </a:r>
          </a:p>
          <a:p>
            <a:pPr>
              <a:spcBef>
                <a:spcPts val="600"/>
              </a:spcBef>
              <a:spcAft>
                <a:spcPts val="300"/>
              </a:spcAft>
            </a:pPr>
            <a:r>
              <a:rPr lang="en-US" sz="1900" b="1" dirty="0">
                <a:solidFill>
                  <a:srgbClr val="FF0000"/>
                </a:solidFill>
                <a:latin typeface="Times New Roman" panose="02020603050405020304" pitchFamily="18" charset="0"/>
                <a:cs typeface="Times New Roman" panose="02020603050405020304" pitchFamily="18" charset="0"/>
              </a:rPr>
              <a:t>Solution</a:t>
            </a:r>
            <a:r>
              <a:rPr lang="en-US" sz="1900" b="1" dirty="0">
                <a:latin typeface="Times New Roman" panose="02020603050405020304" pitchFamily="18" charset="0"/>
                <a:cs typeface="Times New Roman" panose="02020603050405020304" pitchFamily="18" charset="0"/>
              </a:rPr>
              <a:t>: Let </a:t>
            </a:r>
            <a:r>
              <a:rPr lang="en-US" sz="1900" b="1" i="1" dirty="0">
                <a:latin typeface="Times New Roman" panose="02020603050405020304" pitchFamily="18" charset="0"/>
                <a:cs typeface="Times New Roman" panose="02020603050405020304" pitchFamily="18" charset="0"/>
              </a:rPr>
              <a:t>P</a:t>
            </a:r>
            <a:r>
              <a:rPr lang="en-US" sz="1900" b="1" dirty="0">
                <a:latin typeface="Times New Roman" panose="02020603050405020304" pitchFamily="18" charset="0"/>
                <a:cs typeface="Times New Roman" panose="02020603050405020304" pitchFamily="18" charset="0"/>
              </a:rPr>
              <a:t>(</a:t>
            </a:r>
            <a:r>
              <a:rPr lang="en-US" sz="1900" b="1" i="1" dirty="0">
                <a:latin typeface="Times New Roman" panose="02020603050405020304" pitchFamily="18" charset="0"/>
                <a:cs typeface="Times New Roman" panose="02020603050405020304" pitchFamily="18" charset="0"/>
              </a:rPr>
              <a:t>n</a:t>
            </a:r>
            <a:r>
              <a:rPr lang="en-US" sz="1900" b="1" dirty="0">
                <a:latin typeface="Times New Roman" panose="02020603050405020304" pitchFamily="18" charset="0"/>
                <a:cs typeface="Times New Roman" panose="02020603050405020304" pitchFamily="18" charset="0"/>
              </a:rPr>
              <a:t>) be the proposition that </a:t>
            </a:r>
            <a:r>
              <a:rPr lang="en-US" sz="1900" b="1" i="1" dirty="0">
                <a:latin typeface="Times New Roman" panose="02020603050405020304" pitchFamily="18" charset="0"/>
                <a:cs typeface="Times New Roman" panose="02020603050405020304" pitchFamily="18" charset="0"/>
              </a:rPr>
              <a:t>n</a:t>
            </a:r>
            <a:r>
              <a:rPr lang="en-US" sz="1900" b="1" dirty="0">
                <a:latin typeface="Times New Roman" panose="02020603050405020304" pitchFamily="18" charset="0"/>
                <a:cs typeface="Times New Roman" panose="02020603050405020304" pitchFamily="18" charset="0"/>
              </a:rPr>
              <a:t> can be written as a product of primes.</a:t>
            </a:r>
          </a:p>
          <a:p>
            <a:pPr lvl="1">
              <a:spcBef>
                <a:spcPts val="600"/>
              </a:spcBef>
              <a:spcAft>
                <a:spcPts val="300"/>
              </a:spcAft>
            </a:pPr>
            <a:r>
              <a:rPr lang="en-US" sz="1900" b="1" dirty="0">
                <a:solidFill>
                  <a:srgbClr val="FF0000"/>
                </a:solidFill>
                <a:latin typeface="Times New Roman" panose="02020603050405020304" pitchFamily="18" charset="0"/>
                <a:cs typeface="Times New Roman" panose="02020603050405020304" pitchFamily="18" charset="0"/>
              </a:rPr>
              <a:t>BASIS STEP</a:t>
            </a:r>
            <a:r>
              <a:rPr lang="en-US" sz="1900" b="1" dirty="0">
                <a:latin typeface="Times New Roman" panose="02020603050405020304" pitchFamily="18" charset="0"/>
                <a:cs typeface="Times New Roman" panose="02020603050405020304" pitchFamily="18" charset="0"/>
              </a:rPr>
              <a:t>: </a:t>
            </a:r>
            <a:r>
              <a:rPr lang="en-US" sz="1900" b="1" i="1" dirty="0">
                <a:latin typeface="Times New Roman" panose="02020603050405020304" pitchFamily="18" charset="0"/>
                <a:cs typeface="Times New Roman" panose="02020603050405020304" pitchFamily="18" charset="0"/>
              </a:rPr>
              <a:t>P</a:t>
            </a:r>
            <a:r>
              <a:rPr lang="en-US" sz="1900" b="1" dirty="0">
                <a:latin typeface="Times New Roman" panose="02020603050405020304" pitchFamily="18" charset="0"/>
                <a:cs typeface="Times New Roman" panose="02020603050405020304" pitchFamily="18" charset="0"/>
              </a:rPr>
              <a:t>(</a:t>
            </a:r>
            <a:r>
              <a:rPr lang="en-US" sz="1900" b="1" dirty="0">
                <a:latin typeface="Times New Roman" panose="02020603050405020304" pitchFamily="18" charset="0"/>
                <a:ea typeface="Cambria Math" pitchFamily="18" charset="0"/>
                <a:cs typeface="Times New Roman" panose="02020603050405020304" pitchFamily="18" charset="0"/>
              </a:rPr>
              <a:t>2</a:t>
            </a:r>
            <a:r>
              <a:rPr lang="en-US" sz="1900" b="1" dirty="0">
                <a:latin typeface="Times New Roman" panose="02020603050405020304" pitchFamily="18" charset="0"/>
                <a:cs typeface="Times New Roman" panose="02020603050405020304" pitchFamily="18" charset="0"/>
              </a:rPr>
              <a:t>) is true since </a:t>
            </a:r>
            <a:r>
              <a:rPr lang="en-US" sz="1900" b="1" dirty="0">
                <a:latin typeface="Times New Roman" panose="02020603050405020304" pitchFamily="18" charset="0"/>
                <a:ea typeface="Cambria Math" pitchFamily="18" charset="0"/>
                <a:cs typeface="Times New Roman" panose="02020603050405020304" pitchFamily="18" charset="0"/>
              </a:rPr>
              <a:t>2</a:t>
            </a:r>
            <a:r>
              <a:rPr lang="en-US" sz="1900" b="1" dirty="0">
                <a:latin typeface="Times New Roman" panose="02020603050405020304" pitchFamily="18" charset="0"/>
                <a:cs typeface="Times New Roman" panose="02020603050405020304" pitchFamily="18" charset="0"/>
              </a:rPr>
              <a:t> itself is prime.</a:t>
            </a:r>
          </a:p>
          <a:p>
            <a:pPr lvl="1">
              <a:spcBef>
                <a:spcPts val="600"/>
              </a:spcBef>
              <a:spcAft>
                <a:spcPts val="300"/>
              </a:spcAft>
            </a:pPr>
            <a:r>
              <a:rPr lang="en-US" sz="1900" b="1" dirty="0">
                <a:solidFill>
                  <a:srgbClr val="FF0000"/>
                </a:solidFill>
                <a:latin typeface="Times New Roman" panose="02020603050405020304" pitchFamily="18" charset="0"/>
                <a:cs typeface="Times New Roman" panose="02020603050405020304" pitchFamily="18" charset="0"/>
              </a:rPr>
              <a:t>INDUCTIVE STEP</a:t>
            </a:r>
            <a:r>
              <a:rPr lang="en-US" sz="1900" b="1" dirty="0">
                <a:latin typeface="Times New Roman" panose="02020603050405020304" pitchFamily="18" charset="0"/>
                <a:cs typeface="Times New Roman" panose="02020603050405020304" pitchFamily="18" charset="0"/>
              </a:rPr>
              <a:t>: The inductive hypothesis is </a:t>
            </a:r>
            <a:r>
              <a:rPr lang="en-US" sz="1900" b="1" i="1" dirty="0">
                <a:latin typeface="Times New Roman" panose="02020603050405020304" pitchFamily="18" charset="0"/>
                <a:cs typeface="Times New Roman" panose="02020603050405020304" pitchFamily="18" charset="0"/>
              </a:rPr>
              <a:t>P</a:t>
            </a:r>
            <a:r>
              <a:rPr lang="en-US" sz="1900" b="1" dirty="0">
                <a:latin typeface="Times New Roman" panose="02020603050405020304" pitchFamily="18" charset="0"/>
                <a:cs typeface="Times New Roman" panose="02020603050405020304" pitchFamily="18" charset="0"/>
              </a:rPr>
              <a:t>(</a:t>
            </a:r>
            <a:r>
              <a:rPr lang="en-US" sz="1900" b="1" i="1" dirty="0">
                <a:latin typeface="Times New Roman" panose="02020603050405020304" pitchFamily="18" charset="0"/>
                <a:cs typeface="Times New Roman" panose="02020603050405020304" pitchFamily="18" charset="0"/>
              </a:rPr>
              <a:t>j</a:t>
            </a:r>
            <a:r>
              <a:rPr lang="en-US" sz="1900" b="1" dirty="0">
                <a:latin typeface="Times New Roman" panose="02020603050405020304" pitchFamily="18" charset="0"/>
                <a:cs typeface="Times New Roman" panose="02020603050405020304" pitchFamily="18" charset="0"/>
              </a:rPr>
              <a:t>) is true for all integers </a:t>
            </a:r>
            <a:r>
              <a:rPr lang="en-US" sz="1900" b="1" i="1" dirty="0">
                <a:latin typeface="Times New Roman" panose="02020603050405020304" pitchFamily="18" charset="0"/>
                <a:cs typeface="Times New Roman" panose="02020603050405020304" pitchFamily="18" charset="0"/>
              </a:rPr>
              <a:t>j</a:t>
            </a:r>
            <a:r>
              <a:rPr lang="en-US" sz="1900" b="1" dirty="0">
                <a:latin typeface="Times New Roman" panose="02020603050405020304" pitchFamily="18" charset="0"/>
                <a:cs typeface="Times New Roman" panose="02020603050405020304" pitchFamily="18" charset="0"/>
              </a:rPr>
              <a:t> with </a:t>
            </a:r>
            <a:r>
              <a:rPr lang="en-US" sz="1900" b="1" dirty="0">
                <a:latin typeface="Times New Roman" panose="02020603050405020304" pitchFamily="18" charset="0"/>
                <a:ea typeface="Cambria Math" pitchFamily="18" charset="0"/>
                <a:cs typeface="Times New Roman" panose="02020603050405020304" pitchFamily="18" charset="0"/>
              </a:rPr>
              <a:t>2</a:t>
            </a:r>
            <a:r>
              <a:rPr lang="en-US" sz="1900" b="1"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ea typeface="Cambria Math"/>
                <a:cs typeface="Times New Roman" panose="02020603050405020304" pitchFamily="18" charset="0"/>
              </a:rPr>
              <a:t>≤</a:t>
            </a:r>
            <a:r>
              <a:rPr lang="en-US" sz="1900" b="1" dirty="0">
                <a:latin typeface="Times New Roman" panose="02020603050405020304" pitchFamily="18" charset="0"/>
                <a:cs typeface="Times New Roman" panose="02020603050405020304" pitchFamily="18" charset="0"/>
              </a:rPr>
              <a:t> </a:t>
            </a:r>
            <a:r>
              <a:rPr lang="en-US" sz="1900" b="1" i="1" dirty="0">
                <a:latin typeface="Times New Roman" panose="02020603050405020304" pitchFamily="18" charset="0"/>
                <a:cs typeface="Times New Roman" panose="02020603050405020304" pitchFamily="18" charset="0"/>
              </a:rPr>
              <a:t>j</a:t>
            </a:r>
            <a:r>
              <a:rPr lang="en-US" sz="1900" b="1"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ea typeface="Cambria Math"/>
                <a:cs typeface="Times New Roman" panose="02020603050405020304" pitchFamily="18" charset="0"/>
              </a:rPr>
              <a:t>≤</a:t>
            </a:r>
            <a:r>
              <a:rPr lang="en-US" sz="1900" b="1" dirty="0">
                <a:latin typeface="Times New Roman" panose="02020603050405020304" pitchFamily="18" charset="0"/>
                <a:cs typeface="Times New Roman" panose="02020603050405020304" pitchFamily="18" charset="0"/>
              </a:rPr>
              <a:t> </a:t>
            </a:r>
            <a:r>
              <a:rPr lang="en-US" sz="1900" b="1" i="1" dirty="0">
                <a:latin typeface="Times New Roman" panose="02020603050405020304" pitchFamily="18" charset="0"/>
                <a:cs typeface="Times New Roman" panose="02020603050405020304" pitchFamily="18" charset="0"/>
              </a:rPr>
              <a:t>k</a:t>
            </a:r>
            <a:r>
              <a:rPr lang="en-US" sz="1900" b="1" dirty="0">
                <a:latin typeface="Times New Roman" panose="02020603050405020304" pitchFamily="18" charset="0"/>
                <a:cs typeface="Times New Roman" panose="02020603050405020304" pitchFamily="18" charset="0"/>
              </a:rPr>
              <a:t>. To show that </a:t>
            </a:r>
            <a:r>
              <a:rPr lang="en-US" sz="1900" b="1" i="1" dirty="0">
                <a:latin typeface="Times New Roman" panose="02020603050405020304" pitchFamily="18" charset="0"/>
                <a:cs typeface="Times New Roman" panose="02020603050405020304" pitchFamily="18" charset="0"/>
              </a:rPr>
              <a:t>P</a:t>
            </a:r>
            <a:r>
              <a:rPr lang="en-US" sz="1900" b="1" dirty="0">
                <a:latin typeface="Times New Roman" panose="02020603050405020304" pitchFamily="18" charset="0"/>
                <a:cs typeface="Times New Roman" panose="02020603050405020304" pitchFamily="18" charset="0"/>
              </a:rPr>
              <a:t>(</a:t>
            </a:r>
            <a:r>
              <a:rPr lang="en-US" sz="1900" b="1" i="1" dirty="0">
                <a:latin typeface="Times New Roman" panose="02020603050405020304" pitchFamily="18" charset="0"/>
                <a:cs typeface="Times New Roman" panose="02020603050405020304" pitchFamily="18" charset="0"/>
              </a:rPr>
              <a:t>k</a:t>
            </a:r>
            <a:r>
              <a:rPr lang="en-US" sz="1900" b="1" dirty="0">
                <a:latin typeface="Times New Roman" panose="02020603050405020304" pitchFamily="18" charset="0"/>
                <a:cs typeface="Times New Roman" panose="02020603050405020304" pitchFamily="18" charset="0"/>
              </a:rPr>
              <a:t> + </a:t>
            </a:r>
            <a:r>
              <a:rPr lang="en-US" sz="1900" b="1" dirty="0">
                <a:latin typeface="Times New Roman" panose="02020603050405020304" pitchFamily="18" charset="0"/>
                <a:ea typeface="Cambria Math" pitchFamily="18" charset="0"/>
                <a:cs typeface="Times New Roman" panose="02020603050405020304" pitchFamily="18" charset="0"/>
              </a:rPr>
              <a:t>1</a:t>
            </a:r>
            <a:r>
              <a:rPr lang="en-US" sz="1900" b="1" dirty="0">
                <a:latin typeface="Times New Roman" panose="02020603050405020304" pitchFamily="18" charset="0"/>
                <a:cs typeface="Times New Roman" panose="02020603050405020304" pitchFamily="18" charset="0"/>
              </a:rPr>
              <a:t>) must be true under this assumption, two cases need to be considered:</a:t>
            </a:r>
          </a:p>
          <a:p>
            <a:pPr lvl="2">
              <a:spcBef>
                <a:spcPts val="600"/>
              </a:spcBef>
              <a:spcAft>
                <a:spcPts val="300"/>
              </a:spcAft>
            </a:pPr>
            <a:r>
              <a:rPr lang="en-US" sz="1800" b="1" dirty="0">
                <a:latin typeface="Times New Roman" panose="02020603050405020304" pitchFamily="18" charset="0"/>
                <a:cs typeface="Times New Roman" panose="02020603050405020304" pitchFamily="18" charset="0"/>
              </a:rPr>
              <a:t>If </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itchFamily="18" charset="0"/>
                <a:cs typeface="Times New Roman" panose="02020603050405020304" pitchFamily="18" charset="0"/>
              </a:rPr>
              <a:t>1  is prime, then </a:t>
            </a:r>
            <a:r>
              <a:rPr lang="en-US" sz="1800" b="1" i="1" dirty="0">
                <a:latin typeface="Times New Roman" panose="02020603050405020304" pitchFamily="18" charset="0"/>
                <a:cs typeface="Times New Roman" panose="02020603050405020304" pitchFamily="18" charset="0"/>
              </a:rPr>
              <a:t>P</a:t>
            </a:r>
            <a:r>
              <a:rPr lang="en-US" sz="1800" b="1" dirty="0">
                <a:latin typeface="Times New Roman" panose="02020603050405020304" pitchFamily="18" charset="0"/>
                <a:cs typeface="Times New Roman" panose="02020603050405020304" pitchFamily="18" charset="0"/>
              </a:rPr>
              <a:t>(</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is true.</a:t>
            </a:r>
          </a:p>
          <a:p>
            <a:pPr lvl="2">
              <a:spcBef>
                <a:spcPts val="600"/>
              </a:spcBef>
              <a:spcAft>
                <a:spcPts val="300"/>
              </a:spcAft>
            </a:pPr>
            <a:r>
              <a:rPr lang="en-US" sz="1800" b="1" dirty="0">
                <a:latin typeface="Times New Roman" panose="02020603050405020304" pitchFamily="18" charset="0"/>
                <a:cs typeface="Times New Roman" panose="02020603050405020304" pitchFamily="18" charset="0"/>
              </a:rPr>
              <a:t>Otherwise, </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itchFamily="18" charset="0"/>
                <a:cs typeface="Times New Roman" panose="02020603050405020304" pitchFamily="18" charset="0"/>
              </a:rPr>
              <a:t>1 is composite and can be written as the product of two positive integers </a:t>
            </a:r>
            <a:r>
              <a:rPr lang="en-US" sz="1800" b="1" i="1" dirty="0">
                <a:latin typeface="Times New Roman" panose="02020603050405020304" pitchFamily="18" charset="0"/>
                <a:ea typeface="Cambria Math" pitchFamily="18" charset="0"/>
                <a:cs typeface="Times New Roman" panose="02020603050405020304" pitchFamily="18" charset="0"/>
              </a:rPr>
              <a:t>a</a:t>
            </a:r>
            <a:r>
              <a:rPr lang="en-US" sz="1800" b="1" dirty="0">
                <a:latin typeface="Times New Roman" panose="02020603050405020304" pitchFamily="18" charset="0"/>
                <a:ea typeface="Cambria Math" pitchFamily="18" charset="0"/>
                <a:cs typeface="Times New Roman" panose="02020603050405020304" pitchFamily="18" charset="0"/>
              </a:rPr>
              <a:t> and </a:t>
            </a:r>
            <a:r>
              <a:rPr lang="en-US" sz="1800" b="1" i="1" dirty="0">
                <a:latin typeface="Times New Roman" panose="02020603050405020304" pitchFamily="18" charset="0"/>
                <a:ea typeface="Cambria Math" pitchFamily="18" charset="0"/>
                <a:cs typeface="Times New Roman" panose="02020603050405020304" pitchFamily="18" charset="0"/>
              </a:rPr>
              <a:t>b </a:t>
            </a:r>
            <a:r>
              <a:rPr lang="en-US" sz="1800" b="1" dirty="0">
                <a:latin typeface="Times New Roman" panose="02020603050405020304" pitchFamily="18" charset="0"/>
                <a:ea typeface="Cambria Math" pitchFamily="18" charset="0"/>
                <a:cs typeface="Times New Roman" panose="02020603050405020304" pitchFamily="18" charset="0"/>
              </a:rPr>
              <a:t>with 2</a:t>
            </a:r>
            <a:r>
              <a:rPr 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ea typeface="Cambria Math"/>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a</a:t>
            </a:r>
            <a:r>
              <a:rPr 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ea typeface="Cambria Math"/>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b</a:t>
            </a:r>
            <a:r>
              <a:rPr lang="en-US" sz="1800" b="1" dirty="0">
                <a:latin typeface="Times New Roman" panose="02020603050405020304" pitchFamily="18" charset="0"/>
                <a:ea typeface="Cambria Math"/>
                <a:cs typeface="Times New Roman" panose="02020603050405020304" pitchFamily="18" charset="0"/>
              </a:rPr>
              <a:t> &lt;</a:t>
            </a:r>
            <a:r>
              <a:rPr lang="en-US" sz="1800" b="1" i="1" dirty="0">
                <a:latin typeface="Times New Roman" panose="02020603050405020304" pitchFamily="18" charset="0"/>
                <a:cs typeface="Times New Roman" panose="02020603050405020304" pitchFamily="18" charset="0"/>
              </a:rPr>
              <a:t> 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itchFamily="18" charset="0"/>
                <a:cs typeface="Times New Roman" panose="02020603050405020304" pitchFamily="18" charset="0"/>
              </a:rPr>
              <a:t>1. By the inductive hypothesis </a:t>
            </a:r>
            <a:r>
              <a:rPr lang="en-US" sz="1800" b="1" i="1" dirty="0">
                <a:latin typeface="Times New Roman" panose="02020603050405020304" pitchFamily="18" charset="0"/>
                <a:ea typeface="Cambria Math" pitchFamily="18" charset="0"/>
                <a:cs typeface="Times New Roman" panose="02020603050405020304" pitchFamily="18" charset="0"/>
              </a:rPr>
              <a:t>a</a:t>
            </a:r>
            <a:r>
              <a:rPr lang="en-US" sz="1800" b="1" dirty="0">
                <a:latin typeface="Times New Roman" panose="02020603050405020304" pitchFamily="18" charset="0"/>
                <a:ea typeface="Cambria Math" pitchFamily="18" charset="0"/>
                <a:cs typeface="Times New Roman" panose="02020603050405020304" pitchFamily="18" charset="0"/>
              </a:rPr>
              <a:t> and </a:t>
            </a:r>
            <a:r>
              <a:rPr lang="en-US" sz="1800" b="1" i="1" dirty="0">
                <a:latin typeface="Times New Roman" panose="02020603050405020304" pitchFamily="18" charset="0"/>
                <a:ea typeface="Cambria Math" pitchFamily="18" charset="0"/>
                <a:cs typeface="Times New Roman" panose="02020603050405020304" pitchFamily="18" charset="0"/>
              </a:rPr>
              <a:t>b</a:t>
            </a:r>
            <a:r>
              <a:rPr lang="en-US" sz="1800" b="1" dirty="0">
                <a:latin typeface="Times New Roman" panose="02020603050405020304" pitchFamily="18" charset="0"/>
                <a:ea typeface="Cambria Math" pitchFamily="18" charset="0"/>
                <a:cs typeface="Times New Roman" panose="02020603050405020304" pitchFamily="18" charset="0"/>
              </a:rPr>
              <a:t> can be written as the product of primes and therefore </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itchFamily="18" charset="0"/>
                <a:cs typeface="Times New Roman" panose="02020603050405020304" pitchFamily="18" charset="0"/>
              </a:rPr>
              <a:t>1 can also be written as the product of those primes.</a:t>
            </a:r>
            <a:endParaRPr lang="en-US" sz="1800" b="1" dirty="0">
              <a:latin typeface="Times New Roman" panose="02020603050405020304" pitchFamily="18" charset="0"/>
              <a:cs typeface="Times New Roman" panose="02020603050405020304" pitchFamily="18" charset="0"/>
            </a:endParaRPr>
          </a:p>
          <a:p>
            <a:pPr>
              <a:spcBef>
                <a:spcPts val="600"/>
              </a:spcBef>
              <a:spcAft>
                <a:spcPts val="300"/>
              </a:spcAft>
            </a:pPr>
            <a:r>
              <a:rPr lang="en-US" sz="1900" b="1" dirty="0">
                <a:latin typeface="Times New Roman" panose="02020603050405020304" pitchFamily="18" charset="0"/>
                <a:cs typeface="Times New Roman" panose="02020603050405020304" pitchFamily="18" charset="0"/>
              </a:rPr>
              <a:t>Hence, it has been shown that every integer greater than </a:t>
            </a:r>
            <a:r>
              <a:rPr lang="en-US" sz="1900" b="1" dirty="0">
                <a:latin typeface="Times New Roman" panose="02020603050405020304" pitchFamily="18" charset="0"/>
                <a:ea typeface="Cambria Math" pitchFamily="18" charset="0"/>
                <a:cs typeface="Times New Roman" panose="02020603050405020304" pitchFamily="18" charset="0"/>
              </a:rPr>
              <a:t>1</a:t>
            </a:r>
            <a:r>
              <a:rPr lang="en-US" sz="1900" b="1" dirty="0">
                <a:latin typeface="Times New Roman" panose="02020603050405020304" pitchFamily="18" charset="0"/>
                <a:cs typeface="Times New Roman" panose="02020603050405020304" pitchFamily="18" charset="0"/>
              </a:rPr>
              <a:t> can be written as the product of primes.</a:t>
            </a:r>
          </a:p>
          <a:p>
            <a:pPr marL="457200">
              <a:spcBef>
                <a:spcPts val="600"/>
              </a:spcBef>
              <a:spcAft>
                <a:spcPts val="300"/>
              </a:spcAft>
            </a:pPr>
            <a:r>
              <a:rPr lang="en-US" sz="1900" b="1" dirty="0">
                <a:latin typeface="Times New Roman" panose="02020603050405020304" pitchFamily="18" charset="0"/>
                <a:cs typeface="Times New Roman" panose="02020603050405020304" pitchFamily="18" charset="0"/>
              </a:rPr>
              <a:t>(</a:t>
            </a:r>
            <a:r>
              <a:rPr lang="en-US" sz="1900" b="1" i="1" dirty="0">
                <a:latin typeface="Times New Roman" panose="02020603050405020304" pitchFamily="18" charset="0"/>
                <a:cs typeface="Times New Roman" panose="02020603050405020304" pitchFamily="18" charset="0"/>
              </a:rPr>
              <a:t>uniqueness proved in Section </a:t>
            </a:r>
            <a:r>
              <a:rPr lang="en-US" sz="1900" b="1" dirty="0">
                <a:latin typeface="Times New Roman" panose="02020603050405020304" pitchFamily="18" charset="0"/>
                <a:ea typeface="Cambria Math" pitchFamily="18" charset="0"/>
                <a:cs typeface="Times New Roman" panose="02020603050405020304" pitchFamily="18" charset="0"/>
              </a:rPr>
              <a:t>4.3</a:t>
            </a:r>
            <a:r>
              <a:rPr lang="en-US" sz="19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0494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3" name="Content Placeholder 2"/>
          <p:cNvSpPr>
            <a:spLocks noGrp="1"/>
          </p:cNvSpPr>
          <p:nvPr>
            <p:ph idx="1"/>
          </p:nvPr>
        </p:nvSpPr>
        <p:spPr>
          <a:xfrm>
            <a:off x="1676400" y="1752600"/>
            <a:ext cx="6781800" cy="31242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Proofs using Strong Induction</a:t>
            </a: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a:t>
            </a:r>
          </a:p>
        </p:txBody>
      </p:sp>
    </p:spTree>
    <p:extLst>
      <p:ext uri="{BB962C8B-B14F-4D97-AF65-F5344CB8AC3E}">
        <p14:creationId xmlns:p14="http://schemas.microsoft.com/office/powerpoint/2010/main" val="96929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良序性</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5257800"/>
          </a:xfrm>
        </p:spPr>
        <p:txBody>
          <a:bodyPr/>
          <a:lstStyle/>
          <a:p>
            <a:pPr marL="457200" indent="-457200">
              <a:spcBef>
                <a:spcPts val="2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良序性公理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Every nonempty set of nonnegative integers has a least element</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每个非空的非负整数集合都有最小元素</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spcBef>
                <a:spcPts val="200"/>
              </a:spcBef>
              <a:buFont typeface="Wingdings" panose="05000000000000000000" pitchFamily="2" charset="2"/>
              <a:buChar char="n"/>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well-ordering property can be generalized.</a:t>
            </a:r>
          </a:p>
          <a:p>
            <a:pPr lvl="1">
              <a:spcBef>
                <a:spcPts val="2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set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 ordered if every subset has a least element.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如果一个集合的所有子集是良序的，那么该集合是良序的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2">
              <a:spcBef>
                <a:spcPts val="2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is well ordered under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自然数是良序的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2">
              <a:spcBef>
                <a:spcPts val="2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of finite strings over an alphabet using lexicographic ordering is well ordered.</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字符串也是良序的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200"/>
              </a:spcBef>
            </a:pP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will see a generalization of induction to sets other than the integers in the next section.</a:t>
            </a:r>
          </a:p>
          <a:p>
            <a:pPr lvl="2">
              <a:spcBef>
                <a:spcPts val="200"/>
              </a:spcBef>
            </a:pP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4575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Summary</a:t>
            </a:r>
          </a:p>
        </p:txBody>
      </p:sp>
      <p:sp>
        <p:nvSpPr>
          <p:cNvPr id="3" name="Content Placeholder 2"/>
          <p:cNvSpPr>
            <a:spLocks noGrp="1"/>
          </p:cNvSpPr>
          <p:nvPr>
            <p:ph idx="1"/>
          </p:nvPr>
        </p:nvSpPr>
        <p:spPr>
          <a:xfrm>
            <a:off x="990600" y="1828800"/>
            <a:ext cx="7391400" cy="3886200"/>
          </a:xfrm>
        </p:spPr>
        <p:txBody>
          <a:bodyPr/>
          <a:lstStyle/>
          <a:p>
            <a:pPr marL="514350" indent="-514350">
              <a:buFont typeface="+mj-lt"/>
              <a:buAutoNum type="arabicPeriod"/>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Mathematical Induction</a:t>
            </a:r>
          </a:p>
          <a:p>
            <a:pPr marL="514350" indent="-514350">
              <a:buFont typeface="+mj-lt"/>
              <a:buAutoNum type="arabicPeriod"/>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and Well-Ordering</a:t>
            </a:r>
          </a:p>
          <a:p>
            <a:pPr marL="514350" indent="-514350">
              <a:buFont typeface="+mj-lt"/>
              <a:buAutoNum type="arabicPeriod"/>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Definitions and Structural Induction</a:t>
            </a:r>
          </a:p>
          <a:p>
            <a:pPr marL="514350" indent="-514350">
              <a:buFont typeface="+mj-lt"/>
              <a:buAutoNum type="arabicPeriod"/>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p>
        </p:txBody>
      </p:sp>
    </p:spTree>
    <p:extLst>
      <p:ext uri="{BB962C8B-B14F-4D97-AF65-F5344CB8AC3E}">
        <p14:creationId xmlns:p14="http://schemas.microsoft.com/office/powerpoint/2010/main" val="3789048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143828"/>
          </a:xfrm>
        </p:spPr>
        <p:txBody>
          <a:bodyPr/>
          <a:lstStyle/>
          <a:p>
            <a:pPr>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the well-ordering property to prove the division algorithm, which states that if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integer 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positive</a:t>
            </a:r>
            <a:b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integer, then there are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unique integers</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0</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set of nonnegative integers of the form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integer. The set is nonempty since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can be made as large as needed. </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定义了一个集合</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r = a</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0</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the well-ordering property,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least element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b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integer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nonnegative. It also must be the case that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were not, then there would be a smaller nonnegative element in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namely, </a:t>
            </a:r>
          </a:p>
          <a:p>
            <a:pPr marL="114300" lvl="1" indent="0">
              <a:spcBef>
                <a:spcPts val="600"/>
              </a:spcBef>
              <a:buNone/>
            </a:pP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这与</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中最小的元素矛盾</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879375745"/>
              </p:ext>
            </p:extLst>
          </p:nvPr>
        </p:nvGraphicFramePr>
        <p:xfrm>
          <a:off x="3810000" y="4947339"/>
          <a:ext cx="4647600" cy="507600"/>
        </p:xfrm>
        <a:graphic>
          <a:graphicData uri="http://schemas.openxmlformats.org/presentationml/2006/ole">
            <mc:AlternateContent xmlns:mc="http://schemas.openxmlformats.org/markup-compatibility/2006">
              <mc:Choice xmlns:v="urn:schemas-microsoft-com:vml" Requires="v">
                <p:oleObj spid="_x0000_s5127" name="Equation" r:id="rId3" imgW="2323800" imgH="253800" progId="Equation.DSMT4">
                  <p:embed/>
                </p:oleObj>
              </mc:Choice>
              <mc:Fallback>
                <p:oleObj name="Equation" r:id="rId3" imgW="2323800" imgH="253800" progId="Equation.DSMT4">
                  <p:embed/>
                  <p:pic>
                    <p:nvPicPr>
                      <p:cNvPr id="0" name=""/>
                      <p:cNvPicPr/>
                      <p:nvPr/>
                    </p:nvPicPr>
                    <p:blipFill>
                      <a:blip r:embed="rId4"/>
                      <a:stretch>
                        <a:fillRect/>
                      </a:stretch>
                    </p:blipFill>
                    <p:spPr>
                      <a:xfrm>
                        <a:off x="3810000" y="4947339"/>
                        <a:ext cx="4647600" cy="507600"/>
                      </a:xfrm>
                      <a:prstGeom prst="rect">
                        <a:avLst/>
                      </a:prstGeom>
                    </p:spPr>
                  </p:pic>
                </p:oleObj>
              </mc:Fallback>
            </mc:AlternateContent>
          </a:graphicData>
        </a:graphic>
      </p:graphicFrame>
      <p:sp>
        <p:nvSpPr>
          <p:cNvPr id="4" name="Content Placeholder 4"/>
          <p:cNvSpPr>
            <a:spLocks noGrp="1"/>
          </p:cNvSpPr>
          <p:nvPr>
            <p:ph idx="13"/>
          </p:nvPr>
        </p:nvSpPr>
        <p:spPr>
          <a:xfrm>
            <a:off x="457200" y="5867400"/>
            <a:ext cx="8229600" cy="914400"/>
          </a:xfrm>
        </p:spPr>
        <p:txBody>
          <a:bodyPr/>
          <a:lstStyle/>
          <a:p>
            <a:pPr lvl="1">
              <a:spcBef>
                <a:spcPts val="600"/>
              </a:spcBef>
            </a:pP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there are integers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0</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a:t>
            </a:r>
          </a:p>
          <a:p>
            <a:pPr marL="114300" lvl="1" indent="0" algn="ctr">
              <a:spcBef>
                <a:spcPts val="600"/>
              </a:spcBef>
              <a:buNone/>
            </a:pPr>
            <a:r>
              <a:rPr lang="en-US" altLang="zh-CN" sz="2200" dirty="0">
                <a:solidFill>
                  <a:prstClr val="black"/>
                </a:solidFill>
                <a:ea typeface="Cambria Math" pitchFamily="18" charset="0"/>
              </a:rPr>
              <a:t>(</a:t>
            </a:r>
            <a:r>
              <a:rPr lang="en-US" altLang="zh-CN" sz="2200" i="1" dirty="0">
                <a:solidFill>
                  <a:prstClr val="black"/>
                </a:solidFill>
                <a:ea typeface="Cambria Math" pitchFamily="18" charset="0"/>
              </a:rPr>
              <a:t>uniqueness of q and r is Exercise </a:t>
            </a:r>
            <a:r>
              <a:rPr lang="en-US" altLang="zh-CN" sz="2200" dirty="0">
                <a:solidFill>
                  <a:prstClr val="black"/>
                </a:solidFill>
                <a:ea typeface="Cambria Math" pitchFamily="18" charset="0"/>
              </a:rPr>
              <a:t>37)</a:t>
            </a:r>
            <a:endParaRPr lang="en-US" altLang="zh-CN" sz="2200" dirty="0">
              <a:solidFill>
                <a:prstClr val="black"/>
              </a:solidFill>
            </a:endParaRPr>
          </a:p>
          <a:p>
            <a:pPr lvl="1">
              <a:spcBef>
                <a:spcPts val="600"/>
              </a:spcBef>
            </a:pP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itle 1">
            <a:extLst>
              <a:ext uri="{FF2B5EF4-FFF2-40B4-BE49-F238E27FC236}">
                <a16:creationId xmlns:a16="http://schemas.microsoft.com/office/drawing/2014/main" id="{DC4FAD7C-0069-4B6A-A7B1-0F6A5587EA08}"/>
              </a:ext>
            </a:extLst>
          </p:cNvPr>
          <p:cNvSpPr>
            <a:spLocks noGrp="1"/>
          </p:cNvSpPr>
          <p:nvPr>
            <p:ph type="title"/>
          </p:nvPr>
        </p:nvSpPr>
        <p:spPr>
          <a:xfrm>
            <a:off x="0" y="0"/>
            <a:ext cx="9144000" cy="1189038"/>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良序性</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02854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53030"/>
            <a:ext cx="9144000" cy="1188720"/>
          </a:xfrm>
        </p:spPr>
        <p:txBody>
          <a:bodyPr anchor="b"/>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Definitions and Structural Induction</a:t>
            </a:r>
            <a:b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递归定义与结构归纳法</a:t>
            </a:r>
            <a:r>
              <a:rPr lang="en-US" altLang="zh-CN" sz="4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5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2672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5.3</a:t>
            </a:r>
          </a:p>
        </p:txBody>
      </p:sp>
    </p:spTree>
    <p:extLst>
      <p:ext uri="{BB962C8B-B14F-4D97-AF65-F5344CB8AC3E}">
        <p14:creationId xmlns:p14="http://schemas.microsoft.com/office/powerpoint/2010/main" val="399027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85900" y="1752600"/>
            <a:ext cx="6172200" cy="4191000"/>
          </a:xfrm>
        </p:spPr>
        <p:txBody>
          <a:bodyPr/>
          <a:lstStyle/>
          <a:p>
            <a:pPr marL="742950" indent="-742950">
              <a:buFont typeface="+mj-lt"/>
              <a:buAutoNum type="arabicPeriod"/>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 and Structures</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p>
        </p:txBody>
      </p:sp>
    </p:spTree>
    <p:extLst>
      <p:ext uri="{BB962C8B-B14F-4D97-AF65-F5344CB8AC3E}">
        <p14:creationId xmlns:p14="http://schemas.microsoft.com/office/powerpoint/2010/main" val="45543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递归定义函数</a:t>
            </a: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11480" y="1676400"/>
            <a:ext cx="8321040" cy="3733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 function consists of two steps.</a:t>
            </a:r>
          </a:p>
          <a:p>
            <a:pPr lvl="1"/>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基础步骤</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Specify the value of the function at zero.</a:t>
            </a:r>
          </a:p>
          <a:p>
            <a:pPr lvl="1"/>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递归步骤</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rule for finding its value at an integer from its values at smaller integers.</a:t>
            </a:r>
          </a:p>
        </p:txBody>
      </p:sp>
    </p:spTree>
    <p:extLst>
      <p:ext uri="{BB962C8B-B14F-4D97-AF65-F5344CB8AC3E}">
        <p14:creationId xmlns:p14="http://schemas.microsoft.com/office/powerpoint/2010/main" val="2667052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p>
        </p:txBody>
      </p:sp>
      <p:sp>
        <p:nvSpPr>
          <p:cNvPr id="3" name="Content Placeholder 2"/>
          <p:cNvSpPr>
            <a:spLocks noGrp="1"/>
          </p:cNvSpPr>
          <p:nvPr>
            <p:ph idx="1"/>
          </p:nvPr>
        </p:nvSpPr>
        <p:spPr>
          <a:xfrm>
            <a:off x="457200" y="1295400"/>
            <a:ext cx="8229600" cy="3962400"/>
          </a:xfrm>
          <a:ln>
            <a:solidFill>
              <a:srgbClr val="FF0000"/>
            </a:solidFill>
          </a:ln>
        </p:spPr>
        <p:txBody>
          <a:bodyPr/>
          <a:lstStyle/>
          <a:p>
            <a:pPr lvl="0">
              <a:spcBef>
                <a:spcPts val="0"/>
              </a:spcBef>
              <a:spcAft>
                <a:spcPts val="400"/>
              </a:spcAft>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defined by:</a:t>
            </a:r>
          </a:p>
        </p:txBody>
      </p:sp>
      <p:graphicFrame>
        <p:nvGraphicFramePr>
          <p:cNvPr id="8" name="Object 3"/>
          <p:cNvGraphicFramePr>
            <a:graphicFrameLocks noChangeAspect="1"/>
          </p:cNvGraphicFramePr>
          <p:nvPr>
            <p:extLst>
              <p:ext uri="{D42A27DB-BD31-4B8C-83A1-F6EECF244321}">
                <p14:modId xmlns:p14="http://schemas.microsoft.com/office/powerpoint/2010/main" val="720893441"/>
              </p:ext>
            </p:extLst>
          </p:nvPr>
        </p:nvGraphicFramePr>
        <p:xfrm>
          <a:off x="839508" y="1676400"/>
          <a:ext cx="2437092" cy="940500"/>
        </p:xfrm>
        <a:graphic>
          <a:graphicData uri="http://schemas.openxmlformats.org/presentationml/2006/ole">
            <mc:AlternateContent xmlns:mc="http://schemas.openxmlformats.org/markup-compatibility/2006">
              <mc:Choice xmlns:v="urn:schemas-microsoft-com:vml" Requires="v">
                <p:oleObj spid="_x0000_s6161" name="Equation" r:id="rId3" imgW="1282680" imgH="495000" progId="Equation.DSMT4">
                  <p:embed/>
                </p:oleObj>
              </mc:Choice>
              <mc:Fallback>
                <p:oleObj name="Equation" r:id="rId3" imgW="1282680" imgH="495000" progId="Equation.DSMT4">
                  <p:embed/>
                  <p:pic>
                    <p:nvPicPr>
                      <p:cNvPr id="0" name=""/>
                      <p:cNvPicPr/>
                      <p:nvPr/>
                    </p:nvPicPr>
                    <p:blipFill>
                      <a:blip r:embed="rId4"/>
                      <a:stretch>
                        <a:fillRect/>
                      </a:stretch>
                    </p:blipFill>
                    <p:spPr>
                      <a:xfrm>
                        <a:off x="839508" y="1676400"/>
                        <a:ext cx="2437092" cy="940500"/>
                      </a:xfrm>
                      <a:prstGeom prst="rect">
                        <a:avLst/>
                      </a:prstGeom>
                    </p:spPr>
                  </p:pic>
                </p:oleObj>
              </mc:Fallback>
            </mc:AlternateContent>
          </a:graphicData>
        </a:graphic>
      </p:graphicFrame>
      <p:sp>
        <p:nvSpPr>
          <p:cNvPr id="4" name="Content Placeholder 4"/>
          <p:cNvSpPr>
            <a:spLocks noGrp="1"/>
          </p:cNvSpPr>
          <p:nvPr>
            <p:ph idx="13"/>
          </p:nvPr>
        </p:nvSpPr>
        <p:spPr>
          <a:xfrm>
            <a:off x="457200" y="2590800"/>
            <a:ext cx="8229600" cy="762000"/>
          </a:xfrm>
        </p:spPr>
        <p:txBody>
          <a:bodyPr/>
          <a:lstStyle/>
          <a:p>
            <a:pPr lvl="0">
              <a:spcBef>
                <a:spcPts val="0"/>
              </a:spcBef>
              <a:spcAft>
                <a:spcPts val="400"/>
              </a:spcAft>
            </a:pP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p>
          <a:p>
            <a:pPr lvl="0">
              <a:spcBef>
                <a:spcPts val="0"/>
              </a:spcBef>
              <a:spcAft>
                <a:spcPts val="400"/>
              </a:spcAft>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p>
        </p:txBody>
      </p:sp>
      <p:graphicFrame>
        <p:nvGraphicFramePr>
          <p:cNvPr id="9" name="Object 5"/>
          <p:cNvGraphicFramePr>
            <a:graphicFrameLocks noChangeAspect="1"/>
          </p:cNvGraphicFramePr>
          <p:nvPr>
            <p:extLst>
              <p:ext uri="{D42A27DB-BD31-4B8C-83A1-F6EECF244321}">
                <p14:modId xmlns:p14="http://schemas.microsoft.com/office/powerpoint/2010/main" val="2079355405"/>
              </p:ext>
            </p:extLst>
          </p:nvPr>
        </p:nvGraphicFramePr>
        <p:xfrm>
          <a:off x="839788" y="3375025"/>
          <a:ext cx="3884612" cy="1882775"/>
        </p:xfrm>
        <a:graphic>
          <a:graphicData uri="http://schemas.openxmlformats.org/presentationml/2006/ole">
            <mc:AlternateContent xmlns:mc="http://schemas.openxmlformats.org/markup-compatibility/2006">
              <mc:Choice xmlns:v="urn:schemas-microsoft-com:vml" Requires="v">
                <p:oleObj spid="_x0000_s6162" name="Equation" r:id="rId5" imgW="2044440" imgH="990360" progId="Equation.DSMT4">
                  <p:embed/>
                </p:oleObj>
              </mc:Choice>
              <mc:Fallback>
                <p:oleObj name="Equation" r:id="rId5" imgW="2044440" imgH="990360" progId="Equation.DSMT4">
                  <p:embed/>
                  <p:pic>
                    <p:nvPicPr>
                      <p:cNvPr id="8" name="Object 7"/>
                      <p:cNvPicPr/>
                      <p:nvPr/>
                    </p:nvPicPr>
                    <p:blipFill>
                      <a:blip r:embed="rId6"/>
                      <a:stretch>
                        <a:fillRect/>
                      </a:stretch>
                    </p:blipFill>
                    <p:spPr>
                      <a:xfrm>
                        <a:off x="839788" y="3375025"/>
                        <a:ext cx="3884612" cy="1882775"/>
                      </a:xfrm>
                      <a:prstGeom prst="rect">
                        <a:avLst/>
                      </a:prstGeom>
                    </p:spPr>
                  </p:pic>
                </p:oleObj>
              </mc:Fallback>
            </mc:AlternateContent>
          </a:graphicData>
        </a:graphic>
      </p:graphicFrame>
      <p:sp>
        <p:nvSpPr>
          <p:cNvPr id="5" name="Content Placeholder 6"/>
          <p:cNvSpPr>
            <a:spLocks noGrp="1"/>
          </p:cNvSpPr>
          <p:nvPr>
            <p:ph idx="14"/>
          </p:nvPr>
        </p:nvSpPr>
        <p:spPr>
          <a:xfrm>
            <a:off x="457200" y="5257800"/>
            <a:ext cx="8229600" cy="1447800"/>
          </a:xfrm>
          <a:ln>
            <a:solidFill>
              <a:srgbClr val="FF0000"/>
            </a:solidFill>
          </a:ln>
        </p:spPr>
        <p:txBody>
          <a:bodyPr/>
          <a:lstStyle/>
          <a:p>
            <a:pPr lvl="0">
              <a:spcBef>
                <a:spcPts val="0"/>
              </a:spcBef>
              <a:spcAft>
                <a:spcPts val="400"/>
              </a:spcAft>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recursive definition of the factorial function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0">
              <a:spcBef>
                <a:spcPts val="0"/>
              </a:spcBef>
              <a:spcAft>
                <a:spcPts val="400"/>
              </a:spcAft>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p>
        </p:txBody>
      </p:sp>
      <p:graphicFrame>
        <p:nvGraphicFramePr>
          <p:cNvPr id="10" name="Object 7"/>
          <p:cNvGraphicFramePr>
            <a:graphicFrameLocks noChangeAspect="1"/>
          </p:cNvGraphicFramePr>
          <p:nvPr>
            <p:extLst>
              <p:ext uri="{D42A27DB-BD31-4B8C-83A1-F6EECF244321}">
                <p14:modId xmlns:p14="http://schemas.microsoft.com/office/powerpoint/2010/main" val="2752089473"/>
              </p:ext>
            </p:extLst>
          </p:nvPr>
        </p:nvGraphicFramePr>
        <p:xfrm>
          <a:off x="1752600" y="5638800"/>
          <a:ext cx="2727325" cy="939800"/>
        </p:xfrm>
        <a:graphic>
          <a:graphicData uri="http://schemas.openxmlformats.org/presentationml/2006/ole">
            <mc:AlternateContent xmlns:mc="http://schemas.openxmlformats.org/markup-compatibility/2006">
              <mc:Choice xmlns:v="urn:schemas-microsoft-com:vml" Requires="v">
                <p:oleObj spid="_x0000_s6163" name="Equation" r:id="rId7" imgW="1434960" imgH="495000" progId="Equation.DSMT4">
                  <p:embed/>
                </p:oleObj>
              </mc:Choice>
              <mc:Fallback>
                <p:oleObj name="Equation" r:id="rId7" imgW="1434960" imgH="495000" progId="Equation.DSMT4">
                  <p:embed/>
                  <p:pic>
                    <p:nvPicPr>
                      <p:cNvPr id="8" name="Object 7"/>
                      <p:cNvPicPr/>
                      <p:nvPr/>
                    </p:nvPicPr>
                    <p:blipFill>
                      <a:blip r:embed="rId8"/>
                      <a:stretch>
                        <a:fillRect/>
                      </a:stretch>
                    </p:blipFill>
                    <p:spPr>
                      <a:xfrm>
                        <a:off x="1752600" y="5638800"/>
                        <a:ext cx="2727325" cy="939800"/>
                      </a:xfrm>
                      <a:prstGeom prst="rect">
                        <a:avLst/>
                      </a:prstGeom>
                    </p:spPr>
                  </p:pic>
                </p:oleObj>
              </mc:Fallback>
            </mc:AlternateContent>
          </a:graphicData>
        </a:graphic>
      </p:graphicFrame>
    </p:spTree>
    <p:extLst>
      <p:ext uri="{BB962C8B-B14F-4D97-AF65-F5344CB8AC3E}">
        <p14:creationId xmlns:p14="http://schemas.microsoft.com/office/powerpoint/2010/main" val="4075578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5105400"/>
          </a:xfrm>
          <a:ln>
            <a:solidFill>
              <a:srgbClr val="FF0000"/>
            </a:solidFill>
          </a:ln>
        </p:spPr>
        <p:txBody>
          <a:bodyPr/>
          <a:lstStyle/>
          <a:p>
            <a:pPr lvl="0"/>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recursive definition of:</a:t>
            </a:r>
          </a:p>
        </p:txBody>
      </p:sp>
      <p:graphicFrame>
        <p:nvGraphicFramePr>
          <p:cNvPr id="8" name="Object 3"/>
          <p:cNvGraphicFramePr>
            <a:graphicFrameLocks noChangeAspect="1"/>
          </p:cNvGraphicFramePr>
          <p:nvPr>
            <p:extLst>
              <p:ext uri="{D42A27DB-BD31-4B8C-83A1-F6EECF244321}">
                <p14:modId xmlns:p14="http://schemas.microsoft.com/office/powerpoint/2010/main" val="2799386936"/>
              </p:ext>
            </p:extLst>
          </p:nvPr>
        </p:nvGraphicFramePr>
        <p:xfrm>
          <a:off x="3505200" y="1785000"/>
          <a:ext cx="983700" cy="1110600"/>
        </p:xfrm>
        <a:graphic>
          <a:graphicData uri="http://schemas.openxmlformats.org/presentationml/2006/ole">
            <mc:AlternateContent xmlns:mc="http://schemas.openxmlformats.org/markup-compatibility/2006">
              <mc:Choice xmlns:v="urn:schemas-microsoft-com:vml" Requires="v">
                <p:oleObj spid="_x0000_s7180" name="Equation" r:id="rId3" imgW="393480" imgH="444240" progId="Equation.DSMT4">
                  <p:embed/>
                </p:oleObj>
              </mc:Choice>
              <mc:Fallback>
                <p:oleObj name="Equation" r:id="rId3" imgW="393480" imgH="444240" progId="Equation.DSMT4">
                  <p:embed/>
                  <p:pic>
                    <p:nvPicPr>
                      <p:cNvPr id="7" name="Object 3"/>
                      <p:cNvPicPr/>
                      <p:nvPr/>
                    </p:nvPicPr>
                    <p:blipFill>
                      <a:blip r:embed="rId4"/>
                      <a:stretch>
                        <a:fillRect/>
                      </a:stretch>
                    </p:blipFill>
                    <p:spPr>
                      <a:xfrm>
                        <a:off x="3505200" y="1785000"/>
                        <a:ext cx="983700" cy="1110600"/>
                      </a:xfrm>
                      <a:prstGeom prst="rect">
                        <a:avLst/>
                      </a:prstGeom>
                    </p:spPr>
                  </p:pic>
                </p:oleObj>
              </mc:Fallback>
            </mc:AlternateContent>
          </a:graphicData>
        </a:graphic>
      </p:graphicFrame>
      <p:sp>
        <p:nvSpPr>
          <p:cNvPr id="4" name="Content Placeholder 4"/>
          <p:cNvSpPr>
            <a:spLocks noGrp="1"/>
          </p:cNvSpPr>
          <p:nvPr>
            <p:ph idx="13"/>
          </p:nvPr>
        </p:nvSpPr>
        <p:spPr>
          <a:xfrm>
            <a:off x="457200" y="2956560"/>
            <a:ext cx="6934200" cy="548640"/>
          </a:xfrm>
        </p:spPr>
        <p:txBody>
          <a:bodyPr/>
          <a:lstStyle/>
          <a:p>
            <a:pPr lvl="0"/>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first part of the definition is</a:t>
            </a:r>
          </a:p>
        </p:txBody>
      </p:sp>
      <p:graphicFrame>
        <p:nvGraphicFramePr>
          <p:cNvPr id="9" name="Object 5"/>
          <p:cNvGraphicFramePr>
            <a:graphicFrameLocks noChangeAspect="1"/>
          </p:cNvGraphicFramePr>
          <p:nvPr>
            <p:extLst>
              <p:ext uri="{D42A27DB-BD31-4B8C-83A1-F6EECF244321}">
                <p14:modId xmlns:p14="http://schemas.microsoft.com/office/powerpoint/2010/main" val="3798719864"/>
              </p:ext>
            </p:extLst>
          </p:nvPr>
        </p:nvGraphicFramePr>
        <p:xfrm>
          <a:off x="3505200" y="3505200"/>
          <a:ext cx="1714500" cy="1110600"/>
        </p:xfrm>
        <a:graphic>
          <a:graphicData uri="http://schemas.openxmlformats.org/presentationml/2006/ole">
            <mc:AlternateContent xmlns:mc="http://schemas.openxmlformats.org/markup-compatibility/2006">
              <mc:Choice xmlns:v="urn:schemas-microsoft-com:vml" Requires="v">
                <p:oleObj spid="_x0000_s7181" name="Equation" r:id="rId5" imgW="685800" imgH="444240" progId="Equation.DSMT4">
                  <p:embed/>
                </p:oleObj>
              </mc:Choice>
              <mc:Fallback>
                <p:oleObj name="Equation" r:id="rId5" imgW="685800" imgH="444240" progId="Equation.DSMT4">
                  <p:embed/>
                  <p:pic>
                    <p:nvPicPr>
                      <p:cNvPr id="8" name="Object 4"/>
                      <p:cNvPicPr/>
                      <p:nvPr/>
                    </p:nvPicPr>
                    <p:blipFill>
                      <a:blip r:embed="rId6"/>
                      <a:stretch>
                        <a:fillRect/>
                      </a:stretch>
                    </p:blipFill>
                    <p:spPr>
                      <a:xfrm>
                        <a:off x="3505200" y="3505200"/>
                        <a:ext cx="1714500" cy="1110600"/>
                      </a:xfrm>
                      <a:prstGeom prst="rect">
                        <a:avLst/>
                      </a:prstGeom>
                    </p:spPr>
                  </p:pic>
                </p:oleObj>
              </mc:Fallback>
            </mc:AlternateContent>
          </a:graphicData>
        </a:graphic>
      </p:graphicFrame>
      <p:sp>
        <p:nvSpPr>
          <p:cNvPr id="5" name="Content Placeholder 6"/>
          <p:cNvSpPr>
            <a:spLocks noGrp="1"/>
          </p:cNvSpPr>
          <p:nvPr>
            <p:ph idx="14"/>
          </p:nvPr>
        </p:nvSpPr>
        <p:spPr>
          <a:xfrm>
            <a:off x="457200" y="4937760"/>
            <a:ext cx="3048000" cy="548640"/>
          </a:xfrm>
        </p:spPr>
        <p:txBody>
          <a:bodyPr/>
          <a:lstStyle/>
          <a:p>
            <a:pPr lvl="0"/>
            <a:r>
              <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second part is</a:t>
            </a:r>
          </a:p>
        </p:txBody>
      </p:sp>
      <mc:AlternateContent xmlns:mc="http://schemas.openxmlformats.org/markup-compatibility/2006" xmlns:a14="http://schemas.microsoft.com/office/drawing/2010/main">
        <mc:Choice Requires="a14">
          <p:sp>
            <p:nvSpPr>
              <p:cNvPr id="10" name="Object 7"/>
              <p:cNvSpPr txBox="1"/>
              <p:nvPr/>
            </p:nvSpPr>
            <p:spPr>
              <a:xfrm>
                <a:off x="3505200" y="4889500"/>
                <a:ext cx="3778250" cy="11747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000" i="1" smtClean="0">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𝑘</m:t>
                              </m:r>
                            </m:sub>
                          </m:sSub>
                        </m:e>
                      </m:nary>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𝑛</m:t>
                              </m:r>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𝑘</m:t>
                                  </m:r>
                                </m:sub>
                              </m:sSub>
                            </m:e>
                          </m:nary>
                        </m:e>
                      </m:d>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oMath>
                  </m:oMathPara>
                </a14:m>
                <a:endParaRPr lang="zh-CN" altLang="en-US" dirty="0"/>
              </a:p>
            </p:txBody>
          </p:sp>
        </mc:Choice>
        <mc:Fallback xmlns="">
          <p:sp>
            <p:nvSpPr>
              <p:cNvPr id="10" name="Object 7"/>
              <p:cNvSpPr txBox="1">
                <a:spLocks noRot="1" noChangeAspect="1" noMove="1" noResize="1" noEditPoints="1" noAdjustHandles="1" noChangeArrowheads="1" noChangeShapeType="1" noTextEdit="1"/>
              </p:cNvSpPr>
              <p:nvPr/>
            </p:nvSpPr>
            <p:spPr>
              <a:xfrm>
                <a:off x="3505200" y="4889500"/>
                <a:ext cx="3778250" cy="117475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5576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 </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斐波那契数</a:t>
            </a: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4"/>
          <p:cNvSpPr>
            <a:spLocks noGrp="1"/>
          </p:cNvSpPr>
          <p:nvPr>
            <p:ph idx="14"/>
          </p:nvPr>
        </p:nvSpPr>
        <p:spPr>
          <a:xfrm>
            <a:off x="457200" y="1295400"/>
            <a:ext cx="6705600" cy="838200"/>
          </a:xfrm>
        </p:spPr>
        <p:txBody>
          <a:bodyPr/>
          <a:lstStyle/>
          <a:p>
            <a:pPr lvl="0"/>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 </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Fibonacci numbers are defined as follows:</a:t>
            </a:r>
            <a:endParaRPr lang="en-US" sz="20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p:graphicFrame>
        <p:nvGraphicFramePr>
          <p:cNvPr id="13" name="Object 5"/>
          <p:cNvGraphicFramePr>
            <a:graphicFrameLocks noChangeAspect="1"/>
          </p:cNvGraphicFramePr>
          <p:nvPr>
            <p:extLst>
              <p:ext uri="{D42A27DB-BD31-4B8C-83A1-F6EECF244321}">
                <p14:modId xmlns:p14="http://schemas.microsoft.com/office/powerpoint/2010/main" val="1654205926"/>
              </p:ext>
            </p:extLst>
          </p:nvPr>
        </p:nvGraphicFramePr>
        <p:xfrm>
          <a:off x="2209800" y="2221626"/>
          <a:ext cx="2066925" cy="1508125"/>
        </p:xfrm>
        <a:graphic>
          <a:graphicData uri="http://schemas.openxmlformats.org/presentationml/2006/ole">
            <mc:AlternateContent xmlns:mc="http://schemas.openxmlformats.org/markup-compatibility/2006">
              <mc:Choice xmlns:v="urn:schemas-microsoft-com:vml" Requires="v">
                <p:oleObj spid="_x0000_s8204" name="Equation" r:id="rId3" imgW="939600" imgH="685800" progId="Equation.DSMT4">
                  <p:embed/>
                </p:oleObj>
              </mc:Choice>
              <mc:Fallback>
                <p:oleObj name="Equation" r:id="rId3" imgW="939600" imgH="685800" progId="Equation.DSMT4">
                  <p:embed/>
                  <p:pic>
                    <p:nvPicPr>
                      <p:cNvPr id="3" name="Object 5"/>
                      <p:cNvPicPr/>
                      <p:nvPr/>
                    </p:nvPicPr>
                    <p:blipFill>
                      <a:blip r:embed="rId4"/>
                      <a:stretch>
                        <a:fillRect/>
                      </a:stretch>
                    </p:blipFill>
                    <p:spPr>
                      <a:xfrm>
                        <a:off x="2209800" y="2221626"/>
                        <a:ext cx="2066925" cy="1508125"/>
                      </a:xfrm>
                      <a:prstGeom prst="rect">
                        <a:avLst/>
                      </a:prstGeom>
                    </p:spPr>
                  </p:pic>
                </p:oleObj>
              </mc:Fallback>
            </mc:AlternateContent>
          </a:graphicData>
        </a:graphic>
      </p:graphicFrame>
      <p:sp>
        <p:nvSpPr>
          <p:cNvPr id="6" name="Content Placeholder 6"/>
          <p:cNvSpPr>
            <a:spLocks noGrp="1"/>
          </p:cNvSpPr>
          <p:nvPr>
            <p:ph idx="15"/>
          </p:nvPr>
        </p:nvSpPr>
        <p:spPr>
          <a:xfrm>
            <a:off x="457200" y="3794760"/>
            <a:ext cx="3048000" cy="54864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14" name="Object 7"/>
          <p:cNvGraphicFramePr>
            <a:graphicFrameLocks noChangeAspect="1"/>
          </p:cNvGraphicFramePr>
          <p:nvPr>
            <p:extLst>
              <p:ext uri="{D42A27DB-BD31-4B8C-83A1-F6EECF244321}">
                <p14:modId xmlns:p14="http://schemas.microsoft.com/office/powerpoint/2010/main" val="757607733"/>
              </p:ext>
            </p:extLst>
          </p:nvPr>
        </p:nvGraphicFramePr>
        <p:xfrm>
          <a:off x="2133600" y="4416185"/>
          <a:ext cx="3100388" cy="2011362"/>
        </p:xfrm>
        <a:graphic>
          <a:graphicData uri="http://schemas.openxmlformats.org/presentationml/2006/ole">
            <mc:AlternateContent xmlns:mc="http://schemas.openxmlformats.org/markup-compatibility/2006">
              <mc:Choice xmlns:v="urn:schemas-microsoft-com:vml" Requires="v">
                <p:oleObj spid="_x0000_s8205" name="Equation" r:id="rId5" imgW="1409400" imgH="914400" progId="Equation.DSMT4">
                  <p:embed/>
                </p:oleObj>
              </mc:Choice>
              <mc:Fallback>
                <p:oleObj name="Equation" r:id="rId5" imgW="1409400" imgH="914400" progId="Equation.DSMT4">
                  <p:embed/>
                  <p:pic>
                    <p:nvPicPr>
                      <p:cNvPr id="13" name="Object 5"/>
                      <p:cNvPicPr/>
                      <p:nvPr/>
                    </p:nvPicPr>
                    <p:blipFill>
                      <a:blip r:embed="rId6"/>
                      <a:stretch>
                        <a:fillRect/>
                      </a:stretch>
                    </p:blipFill>
                    <p:spPr>
                      <a:xfrm>
                        <a:off x="2133600" y="4416185"/>
                        <a:ext cx="3100388" cy="2011362"/>
                      </a:xfrm>
                      <a:prstGeom prst="rect">
                        <a:avLst/>
                      </a:prstGeom>
                    </p:spPr>
                  </p:pic>
                </p:oleObj>
              </mc:Fallback>
            </mc:AlternateContent>
          </a:graphicData>
        </a:graphic>
      </p:graphicFrame>
    </p:spTree>
    <p:extLst>
      <p:ext uri="{BB962C8B-B14F-4D97-AF65-F5344CB8AC3E}">
        <p14:creationId xmlns:p14="http://schemas.microsoft.com/office/powerpoint/2010/main" val="3059412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a:xfrm>
            <a:off x="457200" y="1295400"/>
            <a:ext cx="3566160" cy="365760"/>
          </a:xfrm>
        </p:spPr>
        <p:txBody>
          <a:bodyPr/>
          <a:lstStyle/>
          <a:p>
            <a:r>
              <a:rPr lang="en-US" sz="2000" b="1" dirty="0">
                <a:solidFill>
                  <a:srgbClr val="FF0000"/>
                </a:solidFill>
              </a:rPr>
              <a:t>Example</a:t>
            </a:r>
            <a:r>
              <a:rPr lang="en-US" sz="2000" dirty="0">
                <a:solidFill>
                  <a:prstClr val="black"/>
                </a:solidFill>
              </a:rPr>
              <a:t>: Show that whenever</a:t>
            </a:r>
            <a:endParaRPr lang="en-US" dirty="0"/>
          </a:p>
        </p:txBody>
      </p:sp>
      <p:graphicFrame>
        <p:nvGraphicFramePr>
          <p:cNvPr id="17" name="Object 3"/>
          <p:cNvGraphicFramePr>
            <a:graphicFrameLocks noChangeAspect="1"/>
          </p:cNvGraphicFramePr>
          <p:nvPr/>
        </p:nvGraphicFramePr>
        <p:xfrm>
          <a:off x="3962400" y="1301568"/>
          <a:ext cx="1727064" cy="410040"/>
        </p:xfrm>
        <a:graphic>
          <a:graphicData uri="http://schemas.openxmlformats.org/presentationml/2006/ole">
            <mc:AlternateContent xmlns:mc="http://schemas.openxmlformats.org/markup-compatibility/2006">
              <mc:Choice xmlns:v="urn:schemas-microsoft-com:vml" Requires="v">
                <p:oleObj spid="_x0000_s9263" name="Equation" r:id="rId3" imgW="1015920" imgH="241200" progId="Equation.DSMT4">
                  <p:embed/>
                </p:oleObj>
              </mc:Choice>
              <mc:Fallback>
                <p:oleObj name="Equation" r:id="rId3" imgW="1015920" imgH="241200" progId="Equation.DSMT4">
                  <p:embed/>
                  <p:pic>
                    <p:nvPicPr>
                      <p:cNvPr id="17" name="Object 3"/>
                      <p:cNvPicPr/>
                      <p:nvPr/>
                    </p:nvPicPr>
                    <p:blipFill>
                      <a:blip r:embed="rId4"/>
                      <a:stretch>
                        <a:fillRect/>
                      </a:stretch>
                    </p:blipFill>
                    <p:spPr>
                      <a:xfrm>
                        <a:off x="3962400" y="1301568"/>
                        <a:ext cx="1727064" cy="410040"/>
                      </a:xfrm>
                      <a:prstGeom prst="rect">
                        <a:avLst/>
                      </a:prstGeom>
                    </p:spPr>
                  </p:pic>
                </p:oleObj>
              </mc:Fallback>
            </mc:AlternateContent>
          </a:graphicData>
        </a:graphic>
      </p:graphicFrame>
      <p:sp>
        <p:nvSpPr>
          <p:cNvPr id="4" name="Content Placeholder 4"/>
          <p:cNvSpPr>
            <a:spLocks noGrp="1"/>
          </p:cNvSpPr>
          <p:nvPr>
            <p:ph idx="13"/>
          </p:nvPr>
        </p:nvSpPr>
        <p:spPr>
          <a:xfrm>
            <a:off x="5638800" y="1295400"/>
            <a:ext cx="914400" cy="365760"/>
          </a:xfrm>
        </p:spPr>
        <p:txBody>
          <a:bodyPr/>
          <a:lstStyle/>
          <a:p>
            <a:r>
              <a:rPr lang="en-US" sz="2000" dirty="0">
                <a:solidFill>
                  <a:prstClr val="black"/>
                </a:solidFill>
              </a:rPr>
              <a:t>where</a:t>
            </a:r>
            <a:endParaRPr lang="en-US" dirty="0"/>
          </a:p>
        </p:txBody>
      </p:sp>
      <p:graphicFrame>
        <p:nvGraphicFramePr>
          <p:cNvPr id="18" name="Object 5"/>
          <p:cNvGraphicFramePr>
            <a:graphicFrameLocks noChangeAspect="1"/>
          </p:cNvGraphicFramePr>
          <p:nvPr/>
        </p:nvGraphicFramePr>
        <p:xfrm>
          <a:off x="6492875" y="1247775"/>
          <a:ext cx="1663700" cy="517525"/>
        </p:xfrm>
        <a:graphic>
          <a:graphicData uri="http://schemas.openxmlformats.org/presentationml/2006/ole">
            <mc:AlternateContent xmlns:mc="http://schemas.openxmlformats.org/markup-compatibility/2006">
              <mc:Choice xmlns:v="urn:schemas-microsoft-com:vml" Requires="v">
                <p:oleObj spid="_x0000_s9264" name="Equation" r:id="rId5" imgW="977760" imgH="304560" progId="Equation.DSMT4">
                  <p:embed/>
                </p:oleObj>
              </mc:Choice>
              <mc:Fallback>
                <p:oleObj name="Equation" r:id="rId5" imgW="977760" imgH="304560" progId="Equation.DSMT4">
                  <p:embed/>
                  <p:pic>
                    <p:nvPicPr>
                      <p:cNvPr id="18" name="Object 5"/>
                      <p:cNvPicPr/>
                      <p:nvPr/>
                    </p:nvPicPr>
                    <p:blipFill>
                      <a:blip r:embed="rId6"/>
                      <a:stretch>
                        <a:fillRect/>
                      </a:stretch>
                    </p:blipFill>
                    <p:spPr>
                      <a:xfrm>
                        <a:off x="6492875" y="1247775"/>
                        <a:ext cx="1663700" cy="517525"/>
                      </a:xfrm>
                      <a:prstGeom prst="rect">
                        <a:avLst/>
                      </a:prstGeom>
                    </p:spPr>
                  </p:pic>
                </p:oleObj>
              </mc:Fallback>
            </mc:AlternateContent>
          </a:graphicData>
        </a:graphic>
      </p:graphicFrame>
      <p:sp>
        <p:nvSpPr>
          <p:cNvPr id="5" name="Content Placeholder 6"/>
          <p:cNvSpPr>
            <a:spLocks noGrp="1"/>
          </p:cNvSpPr>
          <p:nvPr>
            <p:ph idx="14"/>
          </p:nvPr>
        </p:nvSpPr>
        <p:spPr>
          <a:xfrm>
            <a:off x="457200" y="1691640"/>
            <a:ext cx="4023360" cy="365760"/>
          </a:xfrm>
        </p:spPr>
        <p:txBody>
          <a:bodyPr/>
          <a:lstStyle/>
          <a:p>
            <a:r>
              <a:rPr lang="en-US" sz="2000" b="1" dirty="0">
                <a:solidFill>
                  <a:srgbClr val="FF0000"/>
                </a:solidFill>
                <a:ea typeface="Cambria Math"/>
              </a:rPr>
              <a:t>Solution</a:t>
            </a:r>
            <a:r>
              <a:rPr lang="en-US" sz="2000" dirty="0">
                <a:solidFill>
                  <a:prstClr val="black"/>
                </a:solidFill>
                <a:ea typeface="Cambria Math"/>
              </a:rPr>
              <a:t>:  Let </a:t>
            </a:r>
            <a:r>
              <a:rPr lang="en-US" sz="2000" i="1" dirty="0">
                <a:solidFill>
                  <a:prstClr val="black"/>
                </a:solidFill>
                <a:ea typeface="Cambria Math"/>
              </a:rPr>
              <a:t>P</a:t>
            </a:r>
            <a:r>
              <a:rPr lang="en-US" sz="2000" dirty="0">
                <a:solidFill>
                  <a:prstClr val="black"/>
                </a:solidFill>
                <a:ea typeface="Cambria Math"/>
              </a:rPr>
              <a:t>(</a:t>
            </a:r>
            <a:r>
              <a:rPr lang="en-US" sz="2000" i="1" dirty="0">
                <a:solidFill>
                  <a:prstClr val="black"/>
                </a:solidFill>
                <a:ea typeface="Cambria Math"/>
              </a:rPr>
              <a:t>n</a:t>
            </a:r>
            <a:r>
              <a:rPr lang="en-US" sz="2000" dirty="0">
                <a:solidFill>
                  <a:prstClr val="black"/>
                </a:solidFill>
                <a:ea typeface="Cambria Math"/>
              </a:rPr>
              <a:t>) be the statement</a:t>
            </a:r>
            <a:endParaRPr lang="en-US" dirty="0"/>
          </a:p>
        </p:txBody>
      </p:sp>
      <p:graphicFrame>
        <p:nvGraphicFramePr>
          <p:cNvPr id="19" name="Object 7"/>
          <p:cNvGraphicFramePr>
            <a:graphicFrameLocks noChangeAspect="1"/>
          </p:cNvGraphicFramePr>
          <p:nvPr/>
        </p:nvGraphicFramePr>
        <p:xfrm>
          <a:off x="4292600" y="1693863"/>
          <a:ext cx="1079500" cy="409575"/>
        </p:xfrm>
        <a:graphic>
          <a:graphicData uri="http://schemas.openxmlformats.org/presentationml/2006/ole">
            <mc:AlternateContent xmlns:mc="http://schemas.openxmlformats.org/markup-compatibility/2006">
              <mc:Choice xmlns:v="urn:schemas-microsoft-com:vml" Requires="v">
                <p:oleObj spid="_x0000_s9265" name="Equation" r:id="rId7" imgW="634680" imgH="241200" progId="Equation.DSMT4">
                  <p:embed/>
                </p:oleObj>
              </mc:Choice>
              <mc:Fallback>
                <p:oleObj name="Equation" r:id="rId7" imgW="634680" imgH="241200" progId="Equation.DSMT4">
                  <p:embed/>
                  <p:pic>
                    <p:nvPicPr>
                      <p:cNvPr id="19" name="Object 7"/>
                      <p:cNvPicPr/>
                      <p:nvPr/>
                    </p:nvPicPr>
                    <p:blipFill>
                      <a:blip r:embed="rId8"/>
                      <a:stretch>
                        <a:fillRect/>
                      </a:stretch>
                    </p:blipFill>
                    <p:spPr>
                      <a:xfrm>
                        <a:off x="4292600" y="1693863"/>
                        <a:ext cx="1079500" cy="409575"/>
                      </a:xfrm>
                      <a:prstGeom prst="rect">
                        <a:avLst/>
                      </a:prstGeom>
                    </p:spPr>
                  </p:pic>
                </p:oleObj>
              </mc:Fallback>
            </mc:AlternateContent>
          </a:graphicData>
        </a:graphic>
      </p:graphicFrame>
      <p:sp>
        <p:nvSpPr>
          <p:cNvPr id="6" name="Content Placeholder 8"/>
          <p:cNvSpPr>
            <a:spLocks noGrp="1"/>
          </p:cNvSpPr>
          <p:nvPr>
            <p:ph idx="15"/>
          </p:nvPr>
        </p:nvSpPr>
        <p:spPr>
          <a:xfrm>
            <a:off x="457200" y="2057400"/>
            <a:ext cx="7848600" cy="822960"/>
          </a:xfrm>
        </p:spPr>
        <p:txBody>
          <a:bodyPr/>
          <a:lstStyle/>
          <a:p>
            <a:pPr lvl="0">
              <a:spcBef>
                <a:spcPts val="600"/>
              </a:spcBef>
            </a:pPr>
            <a:r>
              <a:rPr lang="en-US" sz="2000" dirty="0">
                <a:solidFill>
                  <a:prstClr val="black"/>
                </a:solidFill>
                <a:ea typeface="Cambria Math"/>
              </a:rPr>
              <a:t>Use strong induction to show that </a:t>
            </a:r>
            <a:r>
              <a:rPr lang="en-US" sz="2000" i="1" dirty="0">
                <a:solidFill>
                  <a:prstClr val="black"/>
                </a:solidFill>
                <a:ea typeface="Cambria Math"/>
              </a:rPr>
              <a:t>P</a:t>
            </a:r>
            <a:r>
              <a:rPr lang="en-US" sz="2000" dirty="0">
                <a:solidFill>
                  <a:prstClr val="black"/>
                </a:solidFill>
                <a:ea typeface="Cambria Math"/>
              </a:rPr>
              <a:t>(</a:t>
            </a:r>
            <a:r>
              <a:rPr lang="en-US" sz="2000" i="1" dirty="0">
                <a:solidFill>
                  <a:prstClr val="black"/>
                </a:solidFill>
                <a:ea typeface="Cambria Math"/>
              </a:rPr>
              <a:t>n</a:t>
            </a:r>
            <a:r>
              <a:rPr lang="en-US" sz="2000" dirty="0">
                <a:solidFill>
                  <a:prstClr val="black"/>
                </a:solidFill>
                <a:ea typeface="Cambria Math"/>
              </a:rPr>
              <a:t>) is true whenever  </a:t>
            </a:r>
            <a:r>
              <a:rPr lang="en-US" sz="2000" i="1" dirty="0">
                <a:solidFill>
                  <a:prstClr val="black"/>
                </a:solidFill>
                <a:ea typeface="Cambria Math"/>
              </a:rPr>
              <a:t>n</a:t>
            </a:r>
            <a:r>
              <a:rPr lang="en-US" sz="2000" dirty="0">
                <a:solidFill>
                  <a:prstClr val="black"/>
                </a:solidFill>
                <a:ea typeface="Cambria Math"/>
              </a:rPr>
              <a:t> ≥ 3.</a:t>
            </a:r>
          </a:p>
          <a:p>
            <a:pPr lvl="1">
              <a:spcBef>
                <a:spcPts val="600"/>
              </a:spcBef>
            </a:pPr>
            <a:r>
              <a:rPr lang="en-US" sz="1800" dirty="0">
                <a:solidFill>
                  <a:prstClr val="black"/>
                </a:solidFill>
                <a:ea typeface="Cambria Math"/>
              </a:rPr>
              <a:t>BASIS STEP:</a:t>
            </a:r>
            <a:r>
              <a:rPr lang="en-US" sz="1800" i="1" dirty="0">
                <a:solidFill>
                  <a:prstClr val="black"/>
                </a:solidFill>
                <a:ea typeface="Cambria Math"/>
              </a:rPr>
              <a:t> P</a:t>
            </a:r>
            <a:r>
              <a:rPr lang="en-US" sz="1800" dirty="0">
                <a:solidFill>
                  <a:prstClr val="black"/>
                </a:solidFill>
                <a:ea typeface="Cambria Math"/>
              </a:rPr>
              <a:t>(</a:t>
            </a:r>
            <a:r>
              <a:rPr lang="en-US" sz="1800" dirty="0">
                <a:solidFill>
                  <a:prstClr val="black"/>
                </a:solidFill>
                <a:ea typeface="Cambria Math" pitchFamily="18" charset="0"/>
              </a:rPr>
              <a:t>3</a:t>
            </a:r>
            <a:r>
              <a:rPr lang="en-US" sz="1800" dirty="0">
                <a:solidFill>
                  <a:prstClr val="black"/>
                </a:solidFill>
                <a:ea typeface="Cambria Math"/>
              </a:rPr>
              <a:t>) holds since</a:t>
            </a:r>
            <a:endParaRPr lang="en-US" dirty="0"/>
          </a:p>
        </p:txBody>
      </p:sp>
      <p:graphicFrame>
        <p:nvGraphicFramePr>
          <p:cNvPr id="20" name="Object 9"/>
          <p:cNvGraphicFramePr>
            <a:graphicFrameLocks noChangeAspect="1"/>
          </p:cNvGraphicFramePr>
          <p:nvPr/>
        </p:nvGraphicFramePr>
        <p:xfrm>
          <a:off x="3684588" y="2525713"/>
          <a:ext cx="1101725" cy="387350"/>
        </p:xfrm>
        <a:graphic>
          <a:graphicData uri="http://schemas.openxmlformats.org/presentationml/2006/ole">
            <mc:AlternateContent xmlns:mc="http://schemas.openxmlformats.org/markup-compatibility/2006">
              <mc:Choice xmlns:v="urn:schemas-microsoft-com:vml" Requires="v">
                <p:oleObj spid="_x0000_s9266" name="Equation" r:id="rId9" imgW="647640" imgH="228600" progId="Equation.DSMT4">
                  <p:embed/>
                </p:oleObj>
              </mc:Choice>
              <mc:Fallback>
                <p:oleObj name="Equation" r:id="rId9" imgW="647640" imgH="228600" progId="Equation.DSMT4">
                  <p:embed/>
                  <p:pic>
                    <p:nvPicPr>
                      <p:cNvPr id="20" name="Object 9"/>
                      <p:cNvPicPr/>
                      <p:nvPr/>
                    </p:nvPicPr>
                    <p:blipFill>
                      <a:blip r:embed="rId10"/>
                      <a:stretch>
                        <a:fillRect/>
                      </a:stretch>
                    </p:blipFill>
                    <p:spPr>
                      <a:xfrm>
                        <a:off x="3684588" y="2525713"/>
                        <a:ext cx="1101725" cy="387350"/>
                      </a:xfrm>
                      <a:prstGeom prst="rect">
                        <a:avLst/>
                      </a:prstGeom>
                    </p:spPr>
                  </p:pic>
                </p:oleObj>
              </mc:Fallback>
            </mc:AlternateContent>
          </a:graphicData>
        </a:graphic>
      </p:graphicFrame>
      <p:sp>
        <p:nvSpPr>
          <p:cNvPr id="7" name="Content Placeholder 10"/>
          <p:cNvSpPr>
            <a:spLocks noGrp="1"/>
          </p:cNvSpPr>
          <p:nvPr>
            <p:ph idx="16"/>
          </p:nvPr>
        </p:nvSpPr>
        <p:spPr>
          <a:xfrm>
            <a:off x="2019300" y="2895600"/>
            <a:ext cx="1676400" cy="365760"/>
          </a:xfrm>
        </p:spPr>
        <p:txBody>
          <a:bodyPr/>
          <a:lstStyle/>
          <a:p>
            <a:r>
              <a:rPr lang="en-US" sz="1800" i="1" dirty="0">
                <a:solidFill>
                  <a:prstClr val="black"/>
                </a:solidFill>
                <a:ea typeface="Cambria Math"/>
              </a:rPr>
              <a:t>P</a:t>
            </a:r>
            <a:r>
              <a:rPr lang="en-US" sz="1800" dirty="0">
                <a:solidFill>
                  <a:prstClr val="black"/>
                </a:solidFill>
                <a:ea typeface="Cambria Math"/>
              </a:rPr>
              <a:t>(</a:t>
            </a:r>
            <a:r>
              <a:rPr lang="en-US" sz="1800" dirty="0">
                <a:solidFill>
                  <a:prstClr val="black"/>
                </a:solidFill>
                <a:latin typeface="Cambria Math" pitchFamily="18" charset="0"/>
                <a:ea typeface="Cambria Math" pitchFamily="18" charset="0"/>
              </a:rPr>
              <a:t>4</a:t>
            </a:r>
            <a:r>
              <a:rPr lang="en-US" sz="1800" dirty="0">
                <a:solidFill>
                  <a:prstClr val="black"/>
                </a:solidFill>
                <a:ea typeface="Cambria Math"/>
              </a:rPr>
              <a:t>) holds since</a:t>
            </a:r>
            <a:endParaRPr lang="en-US" dirty="0"/>
          </a:p>
        </p:txBody>
      </p:sp>
      <p:graphicFrame>
        <p:nvGraphicFramePr>
          <p:cNvPr id="21" name="Object 11"/>
          <p:cNvGraphicFramePr>
            <a:graphicFrameLocks noChangeAspect="1"/>
          </p:cNvGraphicFramePr>
          <p:nvPr/>
        </p:nvGraphicFramePr>
        <p:xfrm>
          <a:off x="3679825" y="2819400"/>
          <a:ext cx="2657475" cy="515938"/>
        </p:xfrm>
        <a:graphic>
          <a:graphicData uri="http://schemas.openxmlformats.org/presentationml/2006/ole">
            <mc:AlternateContent xmlns:mc="http://schemas.openxmlformats.org/markup-compatibility/2006">
              <mc:Choice xmlns:v="urn:schemas-microsoft-com:vml" Requires="v">
                <p:oleObj spid="_x0000_s9267" name="Equation" r:id="rId11" imgW="1562040" imgH="304560" progId="Equation.DSMT4">
                  <p:embed/>
                </p:oleObj>
              </mc:Choice>
              <mc:Fallback>
                <p:oleObj name="Equation" r:id="rId11" imgW="1562040" imgH="304560" progId="Equation.DSMT4">
                  <p:embed/>
                  <p:pic>
                    <p:nvPicPr>
                      <p:cNvPr id="21" name="Object 11"/>
                      <p:cNvPicPr/>
                      <p:nvPr/>
                    </p:nvPicPr>
                    <p:blipFill>
                      <a:blip r:embed="rId12"/>
                      <a:stretch>
                        <a:fillRect/>
                      </a:stretch>
                    </p:blipFill>
                    <p:spPr>
                      <a:xfrm>
                        <a:off x="3679825" y="2819400"/>
                        <a:ext cx="2657475" cy="515938"/>
                      </a:xfrm>
                      <a:prstGeom prst="rect">
                        <a:avLst/>
                      </a:prstGeom>
                    </p:spPr>
                  </p:pic>
                </p:oleObj>
              </mc:Fallback>
            </mc:AlternateContent>
          </a:graphicData>
        </a:graphic>
      </p:graphicFrame>
      <p:sp>
        <p:nvSpPr>
          <p:cNvPr id="8" name="Content Placeholder 12"/>
          <p:cNvSpPr>
            <a:spLocks noGrp="1"/>
          </p:cNvSpPr>
          <p:nvPr>
            <p:ph idx="17"/>
          </p:nvPr>
        </p:nvSpPr>
        <p:spPr>
          <a:xfrm>
            <a:off x="457200" y="3307080"/>
            <a:ext cx="8229600" cy="731520"/>
          </a:xfrm>
        </p:spPr>
        <p:txBody>
          <a:bodyPr/>
          <a:lstStyle/>
          <a:p>
            <a:pPr lvl="1">
              <a:spcBef>
                <a:spcPts val="600"/>
              </a:spcBef>
            </a:pPr>
            <a:r>
              <a:rPr lang="en-US" sz="1800" dirty="0">
                <a:solidFill>
                  <a:prstClr val="black"/>
                </a:solidFill>
                <a:ea typeface="Cambria Math"/>
              </a:rPr>
              <a:t>INDUCTIVE STEP: Assume that </a:t>
            </a:r>
            <a:r>
              <a:rPr lang="en-US" sz="1800" i="1" dirty="0">
                <a:solidFill>
                  <a:prstClr val="black"/>
                </a:solidFill>
                <a:ea typeface="Cambria Math"/>
              </a:rPr>
              <a:t>P</a:t>
            </a:r>
            <a:r>
              <a:rPr lang="en-US" sz="1800" dirty="0">
                <a:solidFill>
                  <a:prstClr val="black"/>
                </a:solidFill>
                <a:ea typeface="Cambria Math"/>
              </a:rPr>
              <a:t>(</a:t>
            </a:r>
            <a:r>
              <a:rPr lang="en-US" sz="1800" i="1" dirty="0">
                <a:solidFill>
                  <a:prstClr val="black"/>
                </a:solidFill>
                <a:ea typeface="Cambria Math"/>
              </a:rPr>
              <a:t>j</a:t>
            </a:r>
            <a:r>
              <a:rPr lang="en-US" sz="1800" dirty="0">
                <a:solidFill>
                  <a:prstClr val="black"/>
                </a:solidFill>
                <a:ea typeface="Cambria Math"/>
              </a:rPr>
              <a:t>) holds, i.e.,  </a:t>
            </a:r>
            <a:r>
              <a:rPr lang="en-US" sz="1800" i="1" dirty="0">
                <a:solidFill>
                  <a:prstClr val="black"/>
                </a:solidFill>
                <a:ea typeface="Cambria Math"/>
              </a:rPr>
              <a:t>f</a:t>
            </a:r>
            <a:r>
              <a:rPr lang="en-US" sz="1800" i="1" baseline="-25000" dirty="0">
                <a:solidFill>
                  <a:prstClr val="black"/>
                </a:solidFill>
                <a:ea typeface="Cambria Math"/>
              </a:rPr>
              <a:t>j</a:t>
            </a:r>
            <a:r>
              <a:rPr lang="en-US" sz="1800" dirty="0">
                <a:solidFill>
                  <a:prstClr val="black"/>
                </a:solidFill>
                <a:ea typeface="Cambria Math"/>
              </a:rPr>
              <a:t> &gt; </a:t>
            </a:r>
            <a:r>
              <a:rPr lang="el-GR" sz="1800" dirty="0">
                <a:solidFill>
                  <a:prstClr val="black"/>
                </a:solidFill>
                <a:ea typeface="Cambria Math"/>
              </a:rPr>
              <a:t>α</a:t>
            </a:r>
            <a:r>
              <a:rPr lang="en-US" sz="1800" i="1" baseline="30000" dirty="0">
                <a:solidFill>
                  <a:prstClr val="black"/>
                </a:solidFill>
                <a:ea typeface="Cambria Math"/>
              </a:rPr>
              <a:t>j</a:t>
            </a:r>
            <a:r>
              <a:rPr lang="en-US" sz="1800" baseline="30000" dirty="0">
                <a:solidFill>
                  <a:prstClr val="black"/>
                </a:solidFill>
                <a:ea typeface="Cambria Math"/>
              </a:rPr>
              <a:t>−2  </a:t>
            </a:r>
            <a:r>
              <a:rPr lang="en-US" sz="1800" dirty="0">
                <a:solidFill>
                  <a:prstClr val="black"/>
                </a:solidFill>
                <a:ea typeface="Cambria Math"/>
              </a:rPr>
              <a:t>for all integers </a:t>
            </a:r>
            <a:r>
              <a:rPr lang="en-US" sz="1800" i="1" dirty="0">
                <a:solidFill>
                  <a:prstClr val="black"/>
                </a:solidFill>
                <a:ea typeface="Cambria Math"/>
              </a:rPr>
              <a:t>j</a:t>
            </a:r>
            <a:r>
              <a:rPr lang="en-US" sz="1800" dirty="0">
                <a:solidFill>
                  <a:prstClr val="black"/>
                </a:solidFill>
                <a:ea typeface="Cambria Math"/>
              </a:rPr>
              <a:t> with</a:t>
            </a:r>
          </a:p>
          <a:p>
            <a:pPr lvl="1">
              <a:spcBef>
                <a:spcPts val="600"/>
              </a:spcBef>
              <a:buNone/>
            </a:pPr>
            <a:r>
              <a:rPr lang="en-US" sz="1800" dirty="0">
                <a:solidFill>
                  <a:prstClr val="black"/>
                </a:solidFill>
                <a:ea typeface="Cambria Math"/>
              </a:rPr>
              <a:t>       </a:t>
            </a:r>
            <a:r>
              <a:rPr lang="en-US" sz="1800" dirty="0">
                <a:solidFill>
                  <a:prstClr val="black"/>
                </a:solidFill>
                <a:ea typeface="Cambria Math" pitchFamily="18" charset="0"/>
              </a:rPr>
              <a:t>3</a:t>
            </a:r>
            <a:r>
              <a:rPr lang="en-US" sz="1800" dirty="0">
                <a:solidFill>
                  <a:prstClr val="black"/>
                </a:solidFill>
                <a:ea typeface="Cambria Math"/>
              </a:rPr>
              <a:t> ≤ </a:t>
            </a:r>
            <a:r>
              <a:rPr lang="en-US" sz="1800" i="1" dirty="0">
                <a:solidFill>
                  <a:prstClr val="black"/>
                </a:solidFill>
                <a:ea typeface="Cambria Math"/>
              </a:rPr>
              <a:t>j</a:t>
            </a:r>
            <a:r>
              <a:rPr lang="en-US" sz="1800" dirty="0">
                <a:solidFill>
                  <a:prstClr val="black"/>
                </a:solidFill>
                <a:ea typeface="Cambria Math"/>
              </a:rPr>
              <a:t> ≤ </a:t>
            </a:r>
            <a:r>
              <a:rPr lang="en-US" sz="1800" i="1" dirty="0">
                <a:solidFill>
                  <a:prstClr val="black"/>
                </a:solidFill>
                <a:ea typeface="Cambria Math"/>
              </a:rPr>
              <a:t>k</a:t>
            </a:r>
            <a:r>
              <a:rPr lang="en-US" sz="1800" dirty="0">
                <a:solidFill>
                  <a:prstClr val="black"/>
                </a:solidFill>
                <a:ea typeface="Cambria Math"/>
              </a:rPr>
              <a:t>, where </a:t>
            </a:r>
            <a:r>
              <a:rPr lang="en-US" sz="1800" i="1" dirty="0">
                <a:solidFill>
                  <a:prstClr val="black"/>
                </a:solidFill>
                <a:ea typeface="Cambria Math"/>
              </a:rPr>
              <a:t>k</a:t>
            </a:r>
            <a:r>
              <a:rPr lang="en-US" sz="1800" dirty="0">
                <a:solidFill>
                  <a:prstClr val="black"/>
                </a:solidFill>
                <a:ea typeface="Cambria Math"/>
              </a:rPr>
              <a:t> ≥ 4. Show that </a:t>
            </a:r>
            <a:r>
              <a:rPr lang="en-US" sz="1800" i="1" dirty="0">
                <a:solidFill>
                  <a:prstClr val="black"/>
                </a:solidFill>
                <a:ea typeface="Cambria Math"/>
              </a:rPr>
              <a:t>P</a:t>
            </a:r>
            <a:r>
              <a:rPr lang="en-US" sz="1800" dirty="0">
                <a:solidFill>
                  <a:prstClr val="black"/>
                </a:solidFill>
                <a:ea typeface="Cambria Math"/>
              </a:rPr>
              <a:t>(</a:t>
            </a:r>
            <a:r>
              <a:rPr lang="en-US" sz="1800" i="1" dirty="0">
                <a:solidFill>
                  <a:prstClr val="black"/>
                </a:solidFill>
                <a:ea typeface="Cambria Math"/>
              </a:rPr>
              <a:t>k</a:t>
            </a:r>
            <a:r>
              <a:rPr lang="en-US" sz="1800" dirty="0">
                <a:solidFill>
                  <a:prstClr val="black"/>
                </a:solidFill>
                <a:ea typeface="Cambria Math"/>
              </a:rPr>
              <a:t> + 1) holds, i.e.,</a:t>
            </a:r>
            <a:endParaRPr lang="en-US" dirty="0"/>
          </a:p>
        </p:txBody>
      </p:sp>
      <p:graphicFrame>
        <p:nvGraphicFramePr>
          <p:cNvPr id="22" name="Object 13"/>
          <p:cNvGraphicFramePr>
            <a:graphicFrameLocks noChangeAspect="1"/>
          </p:cNvGraphicFramePr>
          <p:nvPr/>
        </p:nvGraphicFramePr>
        <p:xfrm>
          <a:off x="5867400" y="3711575"/>
          <a:ext cx="1209675" cy="407988"/>
        </p:xfrm>
        <a:graphic>
          <a:graphicData uri="http://schemas.openxmlformats.org/presentationml/2006/ole">
            <mc:AlternateContent xmlns:mc="http://schemas.openxmlformats.org/markup-compatibility/2006">
              <mc:Choice xmlns:v="urn:schemas-microsoft-com:vml" Requires="v">
                <p:oleObj spid="_x0000_s9268" name="Equation" r:id="rId13" imgW="711000" imgH="241200" progId="Equation.DSMT4">
                  <p:embed/>
                </p:oleObj>
              </mc:Choice>
              <mc:Fallback>
                <p:oleObj name="Equation" r:id="rId13" imgW="711000" imgH="241200" progId="Equation.DSMT4">
                  <p:embed/>
                  <p:pic>
                    <p:nvPicPr>
                      <p:cNvPr id="22" name="Object 13"/>
                      <p:cNvPicPr/>
                      <p:nvPr/>
                    </p:nvPicPr>
                    <p:blipFill>
                      <a:blip r:embed="rId14"/>
                      <a:stretch>
                        <a:fillRect/>
                      </a:stretch>
                    </p:blipFill>
                    <p:spPr>
                      <a:xfrm>
                        <a:off x="5867400" y="3711575"/>
                        <a:ext cx="1209675" cy="407988"/>
                      </a:xfrm>
                      <a:prstGeom prst="rect">
                        <a:avLst/>
                      </a:prstGeom>
                    </p:spPr>
                  </p:pic>
                </p:oleObj>
              </mc:Fallback>
            </mc:AlternateContent>
          </a:graphicData>
        </a:graphic>
      </p:graphicFrame>
      <p:sp>
        <p:nvSpPr>
          <p:cNvPr id="10" name="Content Placeholder 14"/>
          <p:cNvSpPr>
            <a:spLocks noGrp="1"/>
          </p:cNvSpPr>
          <p:nvPr>
            <p:ph idx="20"/>
          </p:nvPr>
        </p:nvSpPr>
        <p:spPr>
          <a:xfrm>
            <a:off x="457200" y="4114800"/>
            <a:ext cx="6172200" cy="381000"/>
          </a:xfrm>
        </p:spPr>
        <p:txBody>
          <a:bodyPr/>
          <a:lstStyle/>
          <a:p>
            <a:pPr lvl="2"/>
            <a:r>
              <a:rPr lang="en-US" sz="1600" dirty="0">
                <a:solidFill>
                  <a:prstClr val="black"/>
                </a:solidFill>
                <a:ea typeface="Cambria Math"/>
              </a:rPr>
              <a:t>Since </a:t>
            </a:r>
            <a:r>
              <a:rPr lang="el-GR" sz="1600" dirty="0">
                <a:solidFill>
                  <a:prstClr val="black"/>
                </a:solidFill>
                <a:ea typeface="Cambria Math"/>
              </a:rPr>
              <a:t>α</a:t>
            </a:r>
            <a:r>
              <a:rPr lang="en-US" sz="1600" baseline="30000" dirty="0">
                <a:solidFill>
                  <a:prstClr val="black"/>
                </a:solidFill>
                <a:ea typeface="Cambria Math"/>
              </a:rPr>
              <a:t>2</a:t>
            </a:r>
            <a:r>
              <a:rPr lang="en-US" sz="1600" dirty="0">
                <a:solidFill>
                  <a:prstClr val="black"/>
                </a:solidFill>
                <a:ea typeface="Cambria Math"/>
              </a:rPr>
              <a:t>  = </a:t>
            </a:r>
            <a:r>
              <a:rPr lang="el-GR" sz="1600" dirty="0">
                <a:solidFill>
                  <a:prstClr val="black"/>
                </a:solidFill>
                <a:ea typeface="Cambria Math"/>
              </a:rPr>
              <a:t>α</a:t>
            </a:r>
            <a:r>
              <a:rPr lang="en-US" sz="1600" dirty="0">
                <a:solidFill>
                  <a:prstClr val="black"/>
                </a:solidFill>
                <a:ea typeface="Cambria Math"/>
              </a:rPr>
              <a:t> + 1 (because </a:t>
            </a:r>
            <a:r>
              <a:rPr lang="el-GR" sz="1600" dirty="0">
                <a:solidFill>
                  <a:prstClr val="black"/>
                </a:solidFill>
                <a:ea typeface="Cambria Math"/>
              </a:rPr>
              <a:t>α </a:t>
            </a:r>
            <a:r>
              <a:rPr lang="en-US" sz="1600" dirty="0">
                <a:solidFill>
                  <a:prstClr val="black"/>
                </a:solidFill>
                <a:ea typeface="Cambria Math"/>
              </a:rPr>
              <a:t>is a solution of </a:t>
            </a:r>
            <a:r>
              <a:rPr lang="en-US" sz="1600" i="1" dirty="0">
                <a:solidFill>
                  <a:prstClr val="black"/>
                </a:solidFill>
                <a:ea typeface="Cambria Math"/>
              </a:rPr>
              <a:t>x</a:t>
            </a:r>
            <a:r>
              <a:rPr lang="en-US" sz="1600" baseline="30000" dirty="0">
                <a:solidFill>
                  <a:prstClr val="black"/>
                </a:solidFill>
                <a:ea typeface="Cambria Math"/>
              </a:rPr>
              <a:t>2</a:t>
            </a:r>
            <a:r>
              <a:rPr lang="en-US" sz="1600" dirty="0">
                <a:solidFill>
                  <a:prstClr val="black"/>
                </a:solidFill>
                <a:ea typeface="Cambria Math"/>
              </a:rPr>
              <a:t> −</a:t>
            </a:r>
            <a:r>
              <a:rPr lang="en-US" sz="1600" i="1" dirty="0">
                <a:solidFill>
                  <a:prstClr val="black"/>
                </a:solidFill>
                <a:ea typeface="Cambria Math"/>
              </a:rPr>
              <a:t> x</a:t>
            </a:r>
            <a:r>
              <a:rPr lang="en-US" sz="1600" dirty="0">
                <a:solidFill>
                  <a:prstClr val="black"/>
                </a:solidFill>
                <a:ea typeface="Cambria Math"/>
              </a:rPr>
              <a:t> −</a:t>
            </a:r>
            <a:r>
              <a:rPr lang="en-US" sz="1600" i="1" dirty="0">
                <a:solidFill>
                  <a:prstClr val="black"/>
                </a:solidFill>
                <a:ea typeface="Cambria Math"/>
              </a:rPr>
              <a:t> </a:t>
            </a:r>
            <a:r>
              <a:rPr lang="en-US" sz="1600" dirty="0">
                <a:solidFill>
                  <a:prstClr val="black"/>
                </a:solidFill>
                <a:ea typeface="Cambria Math"/>
              </a:rPr>
              <a:t>1 = 0),</a:t>
            </a:r>
          </a:p>
        </p:txBody>
      </p:sp>
      <p:graphicFrame>
        <p:nvGraphicFramePr>
          <p:cNvPr id="23" name="Object 15"/>
          <p:cNvGraphicFramePr>
            <a:graphicFrameLocks noChangeAspect="1"/>
          </p:cNvGraphicFramePr>
          <p:nvPr/>
        </p:nvGraphicFramePr>
        <p:xfrm>
          <a:off x="1374775" y="4505325"/>
          <a:ext cx="6394450" cy="407988"/>
        </p:xfrm>
        <a:graphic>
          <a:graphicData uri="http://schemas.openxmlformats.org/presentationml/2006/ole">
            <mc:AlternateContent xmlns:mc="http://schemas.openxmlformats.org/markup-compatibility/2006">
              <mc:Choice xmlns:v="urn:schemas-microsoft-com:vml" Requires="v">
                <p:oleObj spid="_x0000_s9269" name="Equation" r:id="rId15" imgW="3759120" imgH="241200" progId="Equation.DSMT4">
                  <p:embed/>
                </p:oleObj>
              </mc:Choice>
              <mc:Fallback>
                <p:oleObj name="Equation" r:id="rId15" imgW="3759120" imgH="241200" progId="Equation.DSMT4">
                  <p:embed/>
                  <p:pic>
                    <p:nvPicPr>
                      <p:cNvPr id="23" name="Object 15"/>
                      <p:cNvPicPr/>
                      <p:nvPr/>
                    </p:nvPicPr>
                    <p:blipFill>
                      <a:blip r:embed="rId16"/>
                      <a:stretch>
                        <a:fillRect/>
                      </a:stretch>
                    </p:blipFill>
                    <p:spPr>
                      <a:xfrm>
                        <a:off x="1374775" y="4505325"/>
                        <a:ext cx="6394450" cy="407988"/>
                      </a:xfrm>
                      <a:prstGeom prst="rect">
                        <a:avLst/>
                      </a:prstGeom>
                    </p:spPr>
                  </p:pic>
                </p:oleObj>
              </mc:Fallback>
            </mc:AlternateContent>
          </a:graphicData>
        </a:graphic>
      </p:graphicFrame>
      <p:sp>
        <p:nvSpPr>
          <p:cNvPr id="11" name="Content Placeholder 16"/>
          <p:cNvSpPr>
            <a:spLocks noGrp="1"/>
          </p:cNvSpPr>
          <p:nvPr>
            <p:ph idx="21"/>
          </p:nvPr>
        </p:nvSpPr>
        <p:spPr>
          <a:xfrm>
            <a:off x="457200" y="4892040"/>
            <a:ext cx="5791200" cy="365760"/>
          </a:xfrm>
        </p:spPr>
        <p:txBody>
          <a:bodyPr/>
          <a:lstStyle/>
          <a:p>
            <a:pPr lvl="2"/>
            <a:r>
              <a:rPr lang="en-US" sz="1600" dirty="0">
                <a:solidFill>
                  <a:prstClr val="black"/>
                </a:solidFill>
                <a:ea typeface="Cambria Math"/>
              </a:rPr>
              <a:t>By the inductive hypothesis, because </a:t>
            </a:r>
            <a:r>
              <a:rPr lang="en-US" sz="1600" i="1" dirty="0">
                <a:solidFill>
                  <a:prstClr val="black"/>
                </a:solidFill>
                <a:ea typeface="Cambria Math"/>
              </a:rPr>
              <a:t>k</a:t>
            </a:r>
            <a:r>
              <a:rPr lang="en-US" sz="1600" dirty="0">
                <a:solidFill>
                  <a:prstClr val="black"/>
                </a:solidFill>
                <a:ea typeface="Cambria Math"/>
              </a:rPr>
              <a:t> ≥ 4  we have</a:t>
            </a:r>
          </a:p>
        </p:txBody>
      </p:sp>
      <p:graphicFrame>
        <p:nvGraphicFramePr>
          <p:cNvPr id="25" name="Object 17"/>
          <p:cNvGraphicFramePr>
            <a:graphicFrameLocks noChangeAspect="1"/>
          </p:cNvGraphicFramePr>
          <p:nvPr/>
        </p:nvGraphicFramePr>
        <p:xfrm>
          <a:off x="3173413" y="5172075"/>
          <a:ext cx="2655887" cy="407988"/>
        </p:xfrm>
        <a:graphic>
          <a:graphicData uri="http://schemas.openxmlformats.org/presentationml/2006/ole">
            <mc:AlternateContent xmlns:mc="http://schemas.openxmlformats.org/markup-compatibility/2006">
              <mc:Choice xmlns:v="urn:schemas-microsoft-com:vml" Requires="v">
                <p:oleObj spid="_x0000_s9270" name="Equation" r:id="rId17" imgW="1562040" imgH="241200" progId="Equation.DSMT4">
                  <p:embed/>
                </p:oleObj>
              </mc:Choice>
              <mc:Fallback>
                <p:oleObj name="Equation" r:id="rId17" imgW="1562040" imgH="241200" progId="Equation.DSMT4">
                  <p:embed/>
                  <p:pic>
                    <p:nvPicPr>
                      <p:cNvPr id="25" name="Object 17"/>
                      <p:cNvPicPr/>
                      <p:nvPr/>
                    </p:nvPicPr>
                    <p:blipFill>
                      <a:blip r:embed="rId18"/>
                      <a:stretch>
                        <a:fillRect/>
                      </a:stretch>
                    </p:blipFill>
                    <p:spPr>
                      <a:xfrm>
                        <a:off x="3173413" y="5172075"/>
                        <a:ext cx="2655887" cy="407988"/>
                      </a:xfrm>
                      <a:prstGeom prst="rect">
                        <a:avLst/>
                      </a:prstGeom>
                    </p:spPr>
                  </p:pic>
                </p:oleObj>
              </mc:Fallback>
            </mc:AlternateContent>
          </a:graphicData>
        </a:graphic>
      </p:graphicFrame>
      <p:sp>
        <p:nvSpPr>
          <p:cNvPr id="12" name="Content Placeholder 18"/>
          <p:cNvSpPr>
            <a:spLocks noGrp="1"/>
          </p:cNvSpPr>
          <p:nvPr>
            <p:ph idx="22"/>
          </p:nvPr>
        </p:nvSpPr>
        <p:spPr>
          <a:xfrm>
            <a:off x="457200" y="5516880"/>
            <a:ext cx="4023360" cy="365760"/>
          </a:xfrm>
        </p:spPr>
        <p:txBody>
          <a:bodyPr/>
          <a:lstStyle/>
          <a:p>
            <a:pPr lvl="2"/>
            <a:r>
              <a:rPr lang="en-US" sz="1600" dirty="0">
                <a:solidFill>
                  <a:prstClr val="black"/>
                </a:solidFill>
                <a:ea typeface="Cambria Math"/>
              </a:rPr>
              <a:t>Therefore, it follows that</a:t>
            </a:r>
          </a:p>
        </p:txBody>
      </p:sp>
      <p:graphicFrame>
        <p:nvGraphicFramePr>
          <p:cNvPr id="24" name="Object 19"/>
          <p:cNvGraphicFramePr>
            <a:graphicFrameLocks noChangeAspect="1"/>
          </p:cNvGraphicFramePr>
          <p:nvPr/>
        </p:nvGraphicFramePr>
        <p:xfrm>
          <a:off x="2735262" y="5791200"/>
          <a:ext cx="3736975" cy="407987"/>
        </p:xfrm>
        <a:graphic>
          <a:graphicData uri="http://schemas.openxmlformats.org/presentationml/2006/ole">
            <mc:AlternateContent xmlns:mc="http://schemas.openxmlformats.org/markup-compatibility/2006">
              <mc:Choice xmlns:v="urn:schemas-microsoft-com:vml" Requires="v">
                <p:oleObj spid="_x0000_s9271" name="Equation" r:id="rId19" imgW="2197080" imgH="241200" progId="Equation.DSMT4">
                  <p:embed/>
                </p:oleObj>
              </mc:Choice>
              <mc:Fallback>
                <p:oleObj name="Equation" r:id="rId19" imgW="2197080" imgH="241200" progId="Equation.DSMT4">
                  <p:embed/>
                  <p:pic>
                    <p:nvPicPr>
                      <p:cNvPr id="24" name="Object 19"/>
                      <p:cNvPicPr/>
                      <p:nvPr/>
                    </p:nvPicPr>
                    <p:blipFill>
                      <a:blip r:embed="rId20"/>
                      <a:stretch>
                        <a:fillRect/>
                      </a:stretch>
                    </p:blipFill>
                    <p:spPr>
                      <a:xfrm>
                        <a:off x="2735262" y="5791200"/>
                        <a:ext cx="3736975" cy="407987"/>
                      </a:xfrm>
                      <a:prstGeom prst="rect">
                        <a:avLst/>
                      </a:prstGeom>
                    </p:spPr>
                  </p:pic>
                </p:oleObj>
              </mc:Fallback>
            </mc:AlternateContent>
          </a:graphicData>
        </a:graphic>
      </p:graphicFrame>
      <p:sp>
        <p:nvSpPr>
          <p:cNvPr id="29" name="Content Placeholder 22"/>
          <p:cNvSpPr>
            <a:spLocks noGrp="1"/>
          </p:cNvSpPr>
          <p:nvPr>
            <p:ph idx="24"/>
          </p:nvPr>
        </p:nvSpPr>
        <p:spPr>
          <a:xfrm>
            <a:off x="457200" y="6263640"/>
            <a:ext cx="4023360" cy="365760"/>
          </a:xfrm>
        </p:spPr>
        <p:txBody>
          <a:bodyPr/>
          <a:lstStyle/>
          <a:p>
            <a:pPr lvl="2"/>
            <a:r>
              <a:rPr lang="en-US" sz="1600" dirty="0">
                <a:solidFill>
                  <a:prstClr val="black"/>
                </a:solidFill>
                <a:ea typeface="Cambria Math"/>
              </a:rPr>
              <a:t>Hence, </a:t>
            </a:r>
            <a:r>
              <a:rPr lang="en-US" sz="1600" i="1" dirty="0">
                <a:solidFill>
                  <a:prstClr val="black"/>
                </a:solidFill>
                <a:ea typeface="Cambria Math"/>
              </a:rPr>
              <a:t>P</a:t>
            </a:r>
            <a:r>
              <a:rPr lang="en-US" sz="1600" dirty="0">
                <a:solidFill>
                  <a:prstClr val="black"/>
                </a:solidFill>
                <a:ea typeface="Cambria Math"/>
              </a:rPr>
              <a:t>(</a:t>
            </a:r>
            <a:r>
              <a:rPr lang="en-US" sz="1600" i="1" dirty="0">
                <a:solidFill>
                  <a:prstClr val="black"/>
                </a:solidFill>
                <a:ea typeface="Cambria Math"/>
              </a:rPr>
              <a:t>k</a:t>
            </a:r>
            <a:r>
              <a:rPr lang="en-US" sz="1600" dirty="0">
                <a:solidFill>
                  <a:prstClr val="black"/>
                </a:solidFill>
                <a:ea typeface="Cambria Math"/>
              </a:rPr>
              <a:t> + </a:t>
            </a:r>
            <a:r>
              <a:rPr lang="en-US" sz="1600" dirty="0">
                <a:solidFill>
                  <a:prstClr val="black"/>
                </a:solidFill>
                <a:ea typeface="Cambria Math" pitchFamily="18" charset="0"/>
              </a:rPr>
              <a:t>1</a:t>
            </a:r>
            <a:r>
              <a:rPr lang="en-US" sz="1600" dirty="0">
                <a:solidFill>
                  <a:prstClr val="black"/>
                </a:solidFill>
                <a:ea typeface="Cambria Math"/>
              </a:rPr>
              <a:t>) is true. </a:t>
            </a:r>
          </a:p>
        </p:txBody>
      </p:sp>
    </p:spTree>
    <p:extLst>
      <p:ext uri="{BB962C8B-B14F-4D97-AF65-F5344CB8AC3E}">
        <p14:creationId xmlns:p14="http://schemas.microsoft.com/office/powerpoint/2010/main" val="1489559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85900" y="1752600"/>
            <a:ext cx="6172200" cy="4191000"/>
          </a:xfrm>
        </p:spPr>
        <p:txBody>
          <a:bodyPr/>
          <a:lstStyle/>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p>
          <a:p>
            <a:pPr marL="742950" indent="-742950">
              <a:buFont typeface="+mj-lt"/>
              <a:buAutoNum type="arabicPeriod"/>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 and Structures</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p>
        </p:txBody>
      </p:sp>
    </p:spTree>
    <p:extLst>
      <p:ext uri="{BB962C8B-B14F-4D97-AF65-F5344CB8AC3E}">
        <p14:creationId xmlns:p14="http://schemas.microsoft.com/office/powerpoint/2010/main" val="1877361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递归定义集合</a:t>
            </a: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514600"/>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Subset of Integers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整数的子集</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p>
          <a:p>
            <a:pPr marL="971550" lvl="1" indent="-514350">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 + 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Initially 3 is in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3 + 3 = 6, then 3 + 6 = 9, etc.</a:t>
            </a:r>
          </a:p>
        </p:txBody>
      </p:sp>
      <p:sp>
        <p:nvSpPr>
          <p:cNvPr id="5" name="矩形 4"/>
          <p:cNvSpPr/>
          <p:nvPr/>
        </p:nvSpPr>
        <p:spPr>
          <a:xfrm>
            <a:off x="457200" y="4114800"/>
            <a:ext cx="8229600" cy="1692771"/>
          </a:xfrm>
          <a:prstGeom prst="rect">
            <a:avLst/>
          </a:prstGeom>
          <a:ln>
            <a:solidFill>
              <a:srgbClr val="FF0000"/>
            </a:solidFill>
          </a:ln>
        </p:spPr>
        <p:txBody>
          <a:bodyPr wrap="square">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natural numbers </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自然数集合</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971550" lvl="1" indent="-514350">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 N.</a:t>
            </a:r>
          </a:p>
          <a:p>
            <a:pPr marL="971550" lvl="1" indent="-514350">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N, then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in N.</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Initially 0 is in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0 + 1 = 1, then 1 + 1 = 2, etc.</a:t>
            </a:r>
          </a:p>
        </p:txBody>
      </p:sp>
    </p:spTree>
    <p:extLst>
      <p:ext uri="{BB962C8B-B14F-4D97-AF65-F5344CB8AC3E}">
        <p14:creationId xmlns:p14="http://schemas.microsoft.com/office/powerpoint/2010/main" val="242976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2788920"/>
          </a:xfrm>
        </p:spPr>
        <p:txBody>
          <a:bodyPr/>
          <a:lstStyle/>
          <a:p>
            <a:pPr>
              <a:lnSpc>
                <a:spcPct val="150000"/>
              </a:lnSpc>
            </a:pPr>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Mathematical Induction</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a:t>
            </a:r>
            <a:r>
              <a:rPr lang="en-US" altLang="zh-CN"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5.1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a:t>
            </a:r>
            <a:endParaRPr lang="en-US" sz="1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686800" cy="5257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over the alphabet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971550" lvl="1" indent="-514350">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λ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λ</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empty string)</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x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in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wx</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a:rPr>
              <a:t>If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 the strings in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a:rPr>
              <a:t>in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the set of all bit strings,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λ</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 00,01,10, 11, etc.</a:t>
            </a: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a:rPr>
              <a:t>If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λ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aab</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260148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Well-Formed Formulae in Propositional Logic</a:t>
            </a:r>
          </a:p>
        </p:txBody>
      </p:sp>
      <p:sp>
        <p:nvSpPr>
          <p:cNvPr id="3" name="Content Placeholder 2"/>
          <p:cNvSpPr>
            <a:spLocks noGrp="1"/>
          </p:cNvSpPr>
          <p:nvPr>
            <p:ph idx="1"/>
          </p:nvPr>
        </p:nvSpPr>
        <p:spPr>
          <a:xfrm>
            <a:off x="457200" y="1295400"/>
            <a:ext cx="8321040" cy="5257800"/>
          </a:xfrm>
        </p:spPr>
        <p:txBody>
          <a:bodyPr/>
          <a:lstStyle/>
          <a:p>
            <a:r>
              <a:rPr lang="en-US" sz="2800" b="1" dirty="0">
                <a:solidFill>
                  <a:srgbClr val="FF0000"/>
                </a:solidFill>
              </a:rPr>
              <a:t>Definition</a:t>
            </a:r>
            <a:r>
              <a:rPr lang="en-US" sz="2800" dirty="0"/>
              <a:t>: The set of </a:t>
            </a:r>
            <a:r>
              <a:rPr lang="en-US" sz="2800" i="1" dirty="0">
                <a:solidFill>
                  <a:srgbClr val="FF0000"/>
                </a:solidFill>
              </a:rPr>
              <a:t>well-formed formulae </a:t>
            </a:r>
            <a:r>
              <a:rPr lang="en-US" sz="2800" dirty="0"/>
              <a:t>in propositional logic involving </a:t>
            </a:r>
            <a:r>
              <a:rPr lang="en-US" sz="2800" b="1" dirty="0"/>
              <a:t>T</a:t>
            </a:r>
            <a:r>
              <a:rPr lang="en-US" sz="2800" dirty="0"/>
              <a:t>, </a:t>
            </a:r>
            <a:r>
              <a:rPr lang="en-US" sz="2800" b="1" dirty="0"/>
              <a:t>F</a:t>
            </a:r>
            <a:r>
              <a:rPr lang="en-US" sz="2800" dirty="0"/>
              <a:t>, propositional variables, and operators from the set {</a:t>
            </a:r>
            <a:r>
              <a:rPr lang="en-US" sz="2800" dirty="0">
                <a:ea typeface="Cambria Math"/>
              </a:rPr>
              <a:t>¬,∧,∨,→,↔</a:t>
            </a:r>
            <a:r>
              <a:rPr lang="en-US" sz="2800" dirty="0"/>
              <a:t>}.</a:t>
            </a:r>
          </a:p>
          <a:p>
            <a:pPr lvl="1">
              <a:buNone/>
            </a:pPr>
            <a:r>
              <a:rPr lang="en-US" sz="2400" dirty="0">
                <a:solidFill>
                  <a:srgbClr val="FF0000"/>
                </a:solidFill>
                <a:ea typeface="Cambria Math" pitchFamily="18" charset="0"/>
              </a:rPr>
              <a:t>BASIS STEP</a:t>
            </a:r>
            <a:r>
              <a:rPr lang="en-US" sz="2400" dirty="0">
                <a:ea typeface="Cambria Math" pitchFamily="18" charset="0"/>
              </a:rPr>
              <a:t>:</a:t>
            </a:r>
            <a:r>
              <a:rPr lang="en-US" sz="2400" dirty="0"/>
              <a:t>  </a:t>
            </a:r>
            <a:r>
              <a:rPr lang="en-US" sz="2400" b="1" dirty="0"/>
              <a:t>T</a:t>
            </a:r>
            <a:r>
              <a:rPr lang="en-US" sz="2400" dirty="0"/>
              <a:t>,</a:t>
            </a:r>
            <a:r>
              <a:rPr lang="en-US" sz="2400" b="1" dirty="0"/>
              <a:t>F</a:t>
            </a:r>
            <a:r>
              <a:rPr lang="en-US" sz="2400" dirty="0"/>
              <a:t>, and </a:t>
            </a:r>
            <a:r>
              <a:rPr lang="en-US" sz="2400" i="1" dirty="0"/>
              <a:t>s</a:t>
            </a:r>
            <a:r>
              <a:rPr lang="en-US" sz="2400" dirty="0"/>
              <a:t>, where </a:t>
            </a:r>
            <a:r>
              <a:rPr lang="en-US" sz="2400" i="1" dirty="0"/>
              <a:t>s</a:t>
            </a:r>
            <a:r>
              <a:rPr lang="en-US" sz="2400" dirty="0"/>
              <a:t> is a propositional variable, are well-formed formulae.</a:t>
            </a:r>
            <a:endParaRPr lang="en-US" sz="2400" i="1" dirty="0"/>
          </a:p>
          <a:p>
            <a:pPr lvl="1">
              <a:buNone/>
            </a:pPr>
            <a:r>
              <a:rPr lang="en-US" sz="2400" dirty="0">
                <a:solidFill>
                  <a:srgbClr val="FF0000"/>
                </a:solidFill>
              </a:rPr>
              <a:t>RECURSIVE STEP</a:t>
            </a:r>
            <a:r>
              <a:rPr lang="en-US" sz="2400" dirty="0"/>
              <a:t>: If </a:t>
            </a:r>
            <a:r>
              <a:rPr lang="en-US" sz="2400" i="1" dirty="0"/>
              <a:t>E</a:t>
            </a:r>
            <a:r>
              <a:rPr lang="en-US" sz="2400" dirty="0"/>
              <a:t> and </a:t>
            </a:r>
            <a:r>
              <a:rPr lang="en-US" sz="2400" i="1" dirty="0"/>
              <a:t>F</a:t>
            </a:r>
            <a:r>
              <a:rPr lang="en-US" sz="2400" dirty="0"/>
              <a:t> are well formed formulae, then (</a:t>
            </a:r>
            <a:r>
              <a:rPr lang="en-US" sz="2400" dirty="0">
                <a:ea typeface="Cambria Math"/>
              </a:rPr>
              <a:t>¬</a:t>
            </a:r>
            <a:r>
              <a:rPr lang="en-US" sz="2400" i="1" dirty="0"/>
              <a:t> E</a:t>
            </a:r>
            <a:r>
              <a:rPr lang="en-US" sz="2400" dirty="0"/>
              <a:t>)</a:t>
            </a:r>
            <a:r>
              <a:rPr lang="en-US" sz="2400" i="1" dirty="0"/>
              <a:t>,  </a:t>
            </a:r>
            <a:r>
              <a:rPr lang="en-US" sz="2400" dirty="0"/>
              <a:t>(</a:t>
            </a:r>
            <a:r>
              <a:rPr lang="en-US" sz="2400" i="1" dirty="0"/>
              <a:t>E</a:t>
            </a:r>
            <a:r>
              <a:rPr lang="en-US" sz="2400" dirty="0">
                <a:ea typeface="Cambria Math"/>
              </a:rPr>
              <a:t> ∧ </a:t>
            </a:r>
            <a:r>
              <a:rPr lang="en-US" sz="2400" i="1" dirty="0"/>
              <a:t>F</a:t>
            </a:r>
            <a:r>
              <a:rPr lang="en-US" sz="2400" dirty="0"/>
              <a:t>),</a:t>
            </a:r>
            <a:r>
              <a:rPr lang="en-US" sz="2400" i="1" dirty="0"/>
              <a:t> </a:t>
            </a:r>
            <a:r>
              <a:rPr lang="en-US" sz="2400" dirty="0"/>
              <a:t>(</a:t>
            </a:r>
            <a:r>
              <a:rPr lang="en-US" sz="2400" i="1" dirty="0"/>
              <a:t>E</a:t>
            </a:r>
            <a:r>
              <a:rPr lang="en-US" sz="2400" dirty="0">
                <a:ea typeface="Cambria Math"/>
              </a:rPr>
              <a:t> ∨ </a:t>
            </a:r>
            <a:r>
              <a:rPr lang="en-US" sz="2400" i="1" dirty="0"/>
              <a:t>F</a:t>
            </a:r>
            <a:r>
              <a:rPr lang="en-US" sz="2400" dirty="0"/>
              <a:t>), (</a:t>
            </a:r>
            <a:r>
              <a:rPr lang="en-US" sz="2400" i="1" dirty="0"/>
              <a:t>E</a:t>
            </a:r>
            <a:r>
              <a:rPr lang="en-US" sz="2400" dirty="0">
                <a:ea typeface="Cambria Math"/>
              </a:rPr>
              <a:t> → </a:t>
            </a:r>
            <a:r>
              <a:rPr lang="en-US" sz="2400" i="1" dirty="0"/>
              <a:t>F</a:t>
            </a:r>
            <a:r>
              <a:rPr lang="en-US" sz="2400" dirty="0"/>
              <a:t>), (</a:t>
            </a:r>
            <a:r>
              <a:rPr lang="en-US" sz="2400" i="1" dirty="0"/>
              <a:t>E</a:t>
            </a:r>
            <a:r>
              <a:rPr lang="en-US" sz="2400" dirty="0">
                <a:ea typeface="Cambria Math"/>
              </a:rPr>
              <a:t> ↔ </a:t>
            </a:r>
            <a:r>
              <a:rPr lang="en-US" sz="2400" i="1" dirty="0"/>
              <a:t>F</a:t>
            </a:r>
            <a:r>
              <a:rPr lang="en-US" sz="2400" dirty="0"/>
              <a:t>), are well-formed formulae.</a:t>
            </a:r>
          </a:p>
          <a:p>
            <a:r>
              <a:rPr lang="en-US" sz="2800" b="1" dirty="0">
                <a:solidFill>
                  <a:srgbClr val="FF0000"/>
                </a:solidFill>
              </a:rPr>
              <a:t>Examples</a:t>
            </a:r>
            <a:r>
              <a:rPr lang="en-US" sz="2800" dirty="0"/>
              <a:t>: ((</a:t>
            </a:r>
            <a:r>
              <a:rPr lang="en-US" sz="2800" i="1" dirty="0"/>
              <a:t>p</a:t>
            </a:r>
            <a:r>
              <a:rPr lang="en-US" sz="2800" dirty="0"/>
              <a:t> </a:t>
            </a:r>
            <a:r>
              <a:rPr lang="en-US" sz="2800" dirty="0">
                <a:ea typeface="Cambria Math"/>
              </a:rPr>
              <a:t>∨</a:t>
            </a:r>
            <a:r>
              <a:rPr lang="en-US" sz="2800" i="1" dirty="0">
                <a:ea typeface="Cambria Math"/>
              </a:rPr>
              <a:t>q</a:t>
            </a:r>
            <a:r>
              <a:rPr lang="en-US" sz="2800" dirty="0">
                <a:ea typeface="Cambria Math"/>
              </a:rPr>
              <a:t>) → (</a:t>
            </a:r>
            <a:r>
              <a:rPr lang="en-US" sz="2800" i="1" dirty="0">
                <a:ea typeface="Cambria Math"/>
              </a:rPr>
              <a:t>q</a:t>
            </a:r>
            <a:r>
              <a:rPr lang="en-US" sz="2800" dirty="0">
                <a:ea typeface="Cambria Math"/>
              </a:rPr>
              <a:t> ∧ </a:t>
            </a:r>
            <a:r>
              <a:rPr lang="en-US" sz="2800" b="1" dirty="0">
                <a:ea typeface="Cambria Math"/>
              </a:rPr>
              <a:t>F</a:t>
            </a:r>
            <a:r>
              <a:rPr lang="en-US" sz="2800" dirty="0">
                <a:ea typeface="Cambria Math"/>
              </a:rPr>
              <a:t>)) is a well-formed formula.</a:t>
            </a:r>
          </a:p>
          <a:p>
            <a:pPr algn="ctr"/>
            <a:r>
              <a:rPr lang="en-US" sz="2800" i="1" dirty="0" err="1">
                <a:ea typeface="Cambria Math"/>
              </a:rPr>
              <a:t>pq</a:t>
            </a:r>
            <a:r>
              <a:rPr lang="en-US" sz="2800" i="1" dirty="0">
                <a:ea typeface="Cambria Math"/>
              </a:rPr>
              <a:t> </a:t>
            </a:r>
            <a:r>
              <a:rPr lang="en-US" sz="2800" dirty="0">
                <a:ea typeface="Cambria Math"/>
              </a:rPr>
              <a:t>∧  is not a  well formed formula.</a:t>
            </a:r>
            <a:endParaRPr lang="en-US" sz="2800" dirty="0"/>
          </a:p>
        </p:txBody>
      </p:sp>
    </p:spTree>
    <p:extLst>
      <p:ext uri="{BB962C8B-B14F-4D97-AF65-F5344CB8AC3E}">
        <p14:creationId xmlns:p14="http://schemas.microsoft.com/office/powerpoint/2010/main" val="3997287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Rooted Trees</a:t>
            </a:r>
            <a:endParaRPr lang="en-US"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ln>
            <a:solidFill>
              <a:srgbClr val="FF0000"/>
            </a:solidFill>
          </a:ln>
        </p:spPr>
        <p:txBody>
          <a:bodyPr/>
          <a:lstStyle/>
          <a:p>
            <a:r>
              <a:rPr lang="en-US" altLang="zh-CN" sz="2800" b="1" dirty="0">
                <a:solidFill>
                  <a:srgbClr val="FF0000"/>
                </a:solidFill>
              </a:rPr>
              <a:t>Definition</a:t>
            </a:r>
            <a:r>
              <a:rPr lang="en-US" altLang="zh-CN" sz="2800" dirty="0"/>
              <a:t>: The set of </a:t>
            </a:r>
            <a:r>
              <a:rPr lang="en-US" altLang="zh-CN" sz="2800" i="1" dirty="0">
                <a:solidFill>
                  <a:srgbClr val="FF0000"/>
                </a:solidFill>
              </a:rPr>
              <a:t>rooted trees</a:t>
            </a:r>
            <a:r>
              <a:rPr lang="en-US" altLang="zh-CN" sz="2800" i="1" dirty="0"/>
              <a:t>, </a:t>
            </a:r>
            <a:r>
              <a:rPr lang="en-US" altLang="zh-CN" sz="2800" dirty="0"/>
              <a:t>where a rooted tree consists of a set of vertices containing a distinguished vertex called the </a:t>
            </a:r>
            <a:r>
              <a:rPr lang="en-US" altLang="zh-CN" sz="2800" i="1" dirty="0"/>
              <a:t>root</a:t>
            </a:r>
            <a:r>
              <a:rPr lang="en-US" altLang="zh-CN" sz="2800" dirty="0"/>
              <a:t>, and edges connecting these vertices, can be defined recursively by these steps:</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single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vertex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rooted tree.</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disjoint rooted trees with roots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respectively. </a:t>
            </a: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the graph formed by starting with a root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which is not in any of the rooted trees</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adding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edge</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from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each of the vertices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also a rooted tree.</a:t>
            </a:r>
          </a:p>
        </p:txBody>
      </p:sp>
    </p:spTree>
    <p:extLst>
      <p:ext uri="{BB962C8B-B14F-4D97-AF65-F5344CB8AC3E}">
        <p14:creationId xmlns:p14="http://schemas.microsoft.com/office/powerpoint/2010/main" val="195846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Building Up Rooted Trees</a:t>
            </a:r>
          </a:p>
        </p:txBody>
      </p:sp>
      <p:pic>
        <p:nvPicPr>
          <p:cNvPr id="8" name="Picture 2" descr="Building up rooted tre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52600"/>
            <a:ext cx="8229600" cy="2836288"/>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257800"/>
            <a:ext cx="8229600" cy="1143000"/>
          </a:xfrm>
        </p:spPr>
        <p:txBody>
          <a:bodyPr/>
          <a:lstStyle/>
          <a:p>
            <a:pPr>
              <a:buClr>
                <a:schemeClr val="accent1"/>
              </a:buCl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Trees are studied extensively in Chapter 11.</a:t>
            </a:r>
          </a:p>
        </p:txBody>
      </p:sp>
    </p:spTree>
    <p:extLst>
      <p:ext uri="{BB962C8B-B14F-4D97-AF65-F5344CB8AC3E}">
        <p14:creationId xmlns:p14="http://schemas.microsoft.com/office/powerpoint/2010/main" val="170241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r>
              <a:rPr lang="en-US" sz="1500" dirty="0"/>
              <a:t> 1</a:t>
            </a:r>
          </a:p>
        </p:txBody>
      </p:sp>
      <p:sp>
        <p:nvSpPr>
          <p:cNvPr id="3" name="Content Placeholder 2"/>
          <p:cNvSpPr>
            <a:spLocks noGrp="1"/>
          </p:cNvSpPr>
          <p:nvPr>
            <p:ph idx="1"/>
          </p:nvPr>
        </p:nvSpPr>
        <p:spPr/>
        <p:txBody>
          <a:bodyPr/>
          <a:lstStyle/>
          <a:p>
            <a:r>
              <a:rPr lang="en-US" b="1" dirty="0">
                <a:solidFill>
                  <a:srgbClr val="FF0000"/>
                </a:solidFill>
              </a:rPr>
              <a:t>Definition</a:t>
            </a:r>
            <a:r>
              <a:rPr lang="en-US" b="1" dirty="0"/>
              <a:t>: </a:t>
            </a:r>
            <a:r>
              <a:rPr lang="en-US" dirty="0"/>
              <a:t>The set of </a:t>
            </a:r>
            <a:r>
              <a:rPr lang="en-US" i="1" dirty="0">
                <a:solidFill>
                  <a:srgbClr val="FF0000"/>
                </a:solidFill>
              </a:rPr>
              <a:t>full binary trees </a:t>
            </a:r>
            <a:r>
              <a:rPr lang="en-US" dirty="0"/>
              <a:t>can be defined recursively by these steps.</a:t>
            </a:r>
          </a:p>
          <a:p>
            <a:pPr lvl="1">
              <a:buNone/>
            </a:pPr>
            <a:r>
              <a:rPr lang="en-US" dirty="0">
                <a:solidFill>
                  <a:srgbClr val="FF0000"/>
                </a:solidFill>
              </a:rPr>
              <a:t>BASIS STEP</a:t>
            </a:r>
            <a:r>
              <a:rPr lang="en-US" dirty="0"/>
              <a:t>: There is a full binary tree consisting of only a single vertex </a:t>
            </a:r>
            <a:r>
              <a:rPr lang="en-US" i="1" dirty="0"/>
              <a:t>r</a:t>
            </a:r>
            <a:r>
              <a:rPr lang="en-US" dirty="0"/>
              <a:t>.</a:t>
            </a:r>
          </a:p>
          <a:p>
            <a:pPr lvl="1">
              <a:buNone/>
            </a:pPr>
            <a:r>
              <a:rPr lang="en-US" dirty="0">
                <a:solidFill>
                  <a:srgbClr val="FF0000"/>
                </a:solidFill>
              </a:rPr>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subtree </a:t>
            </a:r>
            <a:r>
              <a:rPr lang="en-US" i="1" dirty="0"/>
              <a:t>T</a:t>
            </a:r>
            <a:r>
              <a:rPr lang="en-US" baseline="-25000" dirty="0">
                <a:latin typeface="Cambria Math" pitchFamily="18" charset="0"/>
                <a:ea typeface="Cambria Math" pitchFamily="18" charset="0"/>
              </a:rPr>
              <a:t>1</a:t>
            </a:r>
            <a:r>
              <a:rPr lang="en-US" dirty="0"/>
              <a:t> and the right subtree </a:t>
            </a:r>
            <a:r>
              <a:rPr lang="en-US" i="1" dirty="0"/>
              <a:t>T</a:t>
            </a:r>
            <a:r>
              <a:rPr lang="en-US" baseline="-25000" dirty="0">
                <a:latin typeface="Cambria Math" pitchFamily="18" charset="0"/>
                <a:ea typeface="Cambria Math" pitchFamily="18" charset="0"/>
              </a:rPr>
              <a:t>2</a:t>
            </a:r>
            <a:r>
              <a:rPr lang="en-US" dirty="0"/>
              <a:t>.</a:t>
            </a:r>
          </a:p>
        </p:txBody>
      </p:sp>
    </p:spTree>
    <p:extLst>
      <p:ext uri="{BB962C8B-B14F-4D97-AF65-F5344CB8AC3E}">
        <p14:creationId xmlns:p14="http://schemas.microsoft.com/office/powerpoint/2010/main" val="1003950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6" name="Picture 2" descr="Building up full binary tre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2057400"/>
            <a:ext cx="8229600" cy="3136930"/>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3"/>
          <p:cNvSpPr>
            <a:spLocks noGrp="1"/>
          </p:cNvSpPr>
          <p:nvPr>
            <p:ph type="body" sz="quarter" idx="12"/>
          </p:nvPr>
        </p:nvSpPr>
        <p:spPr>
          <a:xfrm>
            <a:off x="3467512" y="6477000"/>
            <a:ext cx="2208976" cy="182880"/>
          </a:xfrm>
        </p:spPr>
        <p:txBody>
          <a:bodyPr/>
          <a:lstStyle/>
          <a:p>
            <a:pPr lvl="0"/>
            <a:r>
              <a:rPr lang="en-IN" sz="1200" dirty="0">
                <a:solidFill>
                  <a:prstClr val="black"/>
                </a:solidFill>
                <a:hlinkClick r:id="" action="ppaction://noaction"/>
              </a:rPr>
              <a:t>Jump to long description</a:t>
            </a:r>
            <a:endParaRPr lang="en-IN" sz="1200" dirty="0">
              <a:solidFill>
                <a:prstClr val="black"/>
              </a:solidFill>
            </a:endParaRPr>
          </a:p>
        </p:txBody>
      </p:sp>
    </p:spTree>
    <p:extLst>
      <p:ext uri="{BB962C8B-B14F-4D97-AF65-F5344CB8AC3E}">
        <p14:creationId xmlns:p14="http://schemas.microsoft.com/office/powerpoint/2010/main" val="4258163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85900" y="1752600"/>
            <a:ext cx="6172200" cy="4191000"/>
          </a:xfrm>
        </p:spPr>
        <p:txBody>
          <a:bodyPr/>
          <a:lstStyle/>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 and Structures</a:t>
            </a:r>
          </a:p>
          <a:p>
            <a:pPr marL="742950" indent="-742950">
              <a:buFont typeface="+mj-lt"/>
              <a:buAutoNum type="arabicPeriod"/>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p>
        </p:txBody>
      </p:sp>
    </p:spTree>
    <p:extLst>
      <p:ext uri="{BB962C8B-B14F-4D97-AF65-F5344CB8AC3E}">
        <p14:creationId xmlns:p14="http://schemas.microsoft.com/office/powerpoint/2010/main" val="3821178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3999" cy="1188720"/>
          </a:xfrm>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Induction and Recursively Defined Sets</a:t>
            </a:r>
          </a:p>
        </p:txBody>
      </p:sp>
      <p:sp>
        <p:nvSpPr>
          <p:cNvPr id="3" name="Content Placeholder 2"/>
          <p:cNvSpPr>
            <a:spLocks noGrp="1"/>
          </p:cNvSpPr>
          <p:nvPr>
            <p:ph idx="1"/>
          </p:nvPr>
        </p:nvSpPr>
        <p:spPr>
          <a:xfrm>
            <a:off x="457200" y="1295400"/>
            <a:ext cx="8412480" cy="1066800"/>
          </a:xfrm>
          <a:ln>
            <a:solidFill>
              <a:srgbClr val="FF0000"/>
            </a:solidFill>
          </a:ln>
        </p:spPr>
        <p:txBody>
          <a:bodyPr/>
          <a:lstStyle/>
          <a:p>
            <a:pPr>
              <a:lnSpc>
                <a:spcPct val="85000"/>
              </a:lnSpc>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set S defined  by specifying that 3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and that 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 + 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of all positive integers that are multiples of 3.</a:t>
            </a:r>
          </a:p>
        </p:txBody>
      </p:sp>
      <p:sp>
        <p:nvSpPr>
          <p:cNvPr id="4" name="矩形 3"/>
          <p:cNvSpPr/>
          <p:nvPr/>
        </p:nvSpPr>
        <p:spPr>
          <a:xfrm>
            <a:off x="457200" y="2590800"/>
            <a:ext cx="8412480" cy="3676391"/>
          </a:xfrm>
          <a:prstGeom prst="rect">
            <a:avLst/>
          </a:prstGeom>
          <a:ln>
            <a:solidFill>
              <a:srgbClr val="FF0000"/>
            </a:solidFill>
          </a:ln>
        </p:spPr>
        <p:txBody>
          <a:bodyPr wrap="square">
            <a:spAutoFit/>
          </a:bodyPr>
          <a:lstStyle/>
          <a:p>
            <a:pPr>
              <a:lnSpc>
                <a:spcPct val="85000"/>
              </a:lnSpc>
              <a:spcBef>
                <a:spcPts val="0"/>
              </a:spcBef>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set of all positive integers divisible by 3. To prove that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 of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 of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lnSpc>
                <a:spcPct val="85000"/>
              </a:lnSpc>
              <a:spcBef>
                <a:spcPts val="0"/>
              </a:spcBef>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 Let P(</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statement that 3</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belongs to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457200" lvl="2" indent="0">
              <a:lnSpc>
                <a:spcPct val="85000"/>
              </a:lnSpc>
              <a:spcBef>
                <a:spcPts val="0"/>
              </a:spcBef>
              <a:buNone/>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3∙1 = 3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by the first part of recursive definition.</a:t>
            </a:r>
          </a:p>
          <a:p>
            <a:pPr marL="457200" lvl="2" indent="0">
              <a:lnSpc>
                <a:spcPct val="85000"/>
              </a:lnSpc>
              <a:spcBef>
                <a:spcPts val="0"/>
              </a:spcBef>
              <a:buNone/>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true. By the second part of the recursive definition, if 3</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then since 3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3</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Hence,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is true. </a:t>
            </a:r>
          </a:p>
          <a:p>
            <a:pPr lvl="1">
              <a:lnSpc>
                <a:spcPct val="85000"/>
              </a:lnSpc>
              <a:spcBef>
                <a:spcPts val="0"/>
              </a:spcBef>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 A:</a:t>
            </a:r>
          </a:p>
          <a:p>
            <a:pPr marL="457200" lvl="2" indent="0">
              <a:lnSpc>
                <a:spcPct val="85000"/>
              </a:lnSpc>
              <a:spcBef>
                <a:spcPts val="0"/>
              </a:spcBef>
              <a:buNone/>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by the first part of recursive definition, and   3 = 3∙1.</a:t>
            </a:r>
          </a:p>
          <a:p>
            <a:pPr marL="457200" lvl="2" indent="0">
              <a:lnSpc>
                <a:spcPct val="85000"/>
              </a:lnSpc>
              <a:spcBef>
                <a:spcPts val="0"/>
              </a:spcBef>
              <a:buNone/>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second part of the recursive definition adds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both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in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both in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both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divisible by 3. By part (</a:t>
            </a:r>
            <a:r>
              <a:rPr lang="en-US" altLang="zh-CN"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Theorem 1 of Section 4.1, it follows that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divisible by 3. </a:t>
            </a:r>
          </a:p>
        </p:txBody>
      </p:sp>
    </p:spTree>
    <p:extLst>
      <p:ext uri="{BB962C8B-B14F-4D97-AF65-F5344CB8AC3E}">
        <p14:creationId xmlns:p14="http://schemas.microsoft.com/office/powerpoint/2010/main" val="1161516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4882"/>
            <a:ext cx="8991600" cy="1188720"/>
          </a:xfrm>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of </a:t>
            </a:r>
            <a:r>
              <a:rPr lang="en-US" sz="3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br>
              <a:rPr lang="en-US" sz="3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结构归纳法定义</a:t>
            </a: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828800"/>
            <a:ext cx="8229600" cy="3276600"/>
          </a:xfrm>
        </p:spPr>
        <p:txBody>
          <a:bodyPr/>
          <a:lstStyle/>
          <a:p>
            <a:pPr lvl="1">
              <a:buNone/>
            </a:pP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prove a property of the elements of a recursively defined set, we use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result holds for all elements specified in the basis step of the recursive definition.</a:t>
            </a:r>
          </a:p>
          <a:p>
            <a:pPr lvl="1">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if the statement is true for each of the elements used to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construct new elements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definition, the result holds for these new elements. </a:t>
            </a:r>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71870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r>
              <a:rPr lang="en-US" sz="1500" dirty="0"/>
              <a:t> 2</a:t>
            </a:r>
            <a:endParaRPr lang="en-US" dirty="0"/>
          </a:p>
        </p:txBody>
      </p:sp>
      <p:sp>
        <p:nvSpPr>
          <p:cNvPr id="3" name="Content Placeholder 2"/>
          <p:cNvSpPr>
            <a:spLocks noGrp="1"/>
          </p:cNvSpPr>
          <p:nvPr>
            <p:ph idx="1"/>
          </p:nvPr>
        </p:nvSpPr>
        <p:spPr/>
        <p:txBody>
          <a:bodyPr/>
          <a:lstStyle/>
          <a:p>
            <a:pPr>
              <a:spcBef>
                <a:spcPts val="600"/>
              </a:spcBef>
            </a:pPr>
            <a:r>
              <a:rPr lang="en-US" sz="2400" b="1" dirty="0">
                <a:solidFill>
                  <a:srgbClr val="FF0000"/>
                </a:solidFill>
              </a:rPr>
              <a:t>Definition</a:t>
            </a:r>
            <a:r>
              <a:rPr lang="en-US" sz="2400" dirty="0"/>
              <a:t>: The </a:t>
            </a:r>
            <a:r>
              <a:rPr lang="en-US" sz="2400" i="1" dirty="0"/>
              <a:t>height</a:t>
            </a:r>
            <a:r>
              <a:rPr lang="en-US" sz="2400" dirty="0"/>
              <a:t> </a:t>
            </a:r>
            <a:r>
              <a:rPr lang="en-US" sz="2400" i="1" dirty="0"/>
              <a:t>h(T) </a:t>
            </a:r>
            <a:r>
              <a:rPr lang="en-US" sz="2400" dirty="0"/>
              <a:t>of a full binary tree </a:t>
            </a:r>
            <a:r>
              <a:rPr lang="en-US" sz="2400" i="1" dirty="0"/>
              <a:t>T</a:t>
            </a:r>
            <a:r>
              <a:rPr lang="en-US" sz="2400" dirty="0"/>
              <a:t> is defined recursively as follows:</a:t>
            </a:r>
          </a:p>
          <a:p>
            <a:pPr lvl="1">
              <a:spcBef>
                <a:spcPts val="600"/>
              </a:spcBef>
            </a:pPr>
            <a:r>
              <a:rPr lang="en-US" sz="2000" dirty="0"/>
              <a:t>BASIS STEP: The height of a full binary tree </a:t>
            </a:r>
            <a:r>
              <a:rPr lang="en-US" sz="2000" i="1" dirty="0"/>
              <a:t>T </a:t>
            </a:r>
            <a:r>
              <a:rPr lang="en-US" sz="2000" dirty="0"/>
              <a:t>consisting of only a root </a:t>
            </a:r>
            <a:r>
              <a:rPr lang="en-US" sz="2000" i="1" dirty="0"/>
              <a:t>r</a:t>
            </a:r>
            <a:r>
              <a:rPr lang="en-US" sz="2000" dirty="0"/>
              <a:t> is </a:t>
            </a:r>
            <a:r>
              <a:rPr lang="en-US" sz="2000" i="1" dirty="0"/>
              <a:t>h(T) = </a:t>
            </a:r>
            <a:r>
              <a:rPr lang="en-US" sz="2000" dirty="0">
                <a:ea typeface="Cambria Math" pitchFamily="18" charset="0"/>
              </a:rPr>
              <a:t>0</a:t>
            </a:r>
            <a:r>
              <a:rPr lang="en-US" sz="2000" dirty="0"/>
              <a:t>.</a:t>
            </a:r>
          </a:p>
          <a:p>
            <a:pPr lvl="1">
              <a:spcBef>
                <a:spcPts val="600"/>
              </a:spcBef>
            </a:pPr>
            <a:r>
              <a:rPr lang="en-US" sz="2000" dirty="0"/>
              <a:t>RECURSIVE STEP: If </a:t>
            </a:r>
            <a:r>
              <a:rPr lang="en-US" sz="2000" i="1" dirty="0"/>
              <a:t>T</a:t>
            </a:r>
            <a:r>
              <a:rPr lang="en-US" sz="2000" baseline="-25000" dirty="0">
                <a:ea typeface="Cambria Math" pitchFamily="18" charset="0"/>
              </a:rPr>
              <a:t>1</a:t>
            </a:r>
            <a:r>
              <a:rPr lang="en-US" sz="2000" dirty="0"/>
              <a:t> and </a:t>
            </a:r>
            <a:r>
              <a:rPr lang="en-US" sz="2000" i="1" dirty="0"/>
              <a:t>T</a:t>
            </a:r>
            <a:r>
              <a:rPr lang="en-US" sz="2000" baseline="-25000" dirty="0">
                <a:ea typeface="Cambria Math" pitchFamily="18" charset="0"/>
              </a:rPr>
              <a:t>2</a:t>
            </a:r>
            <a:r>
              <a:rPr lang="en-US" sz="2000" i="1" dirty="0"/>
              <a:t> </a:t>
            </a:r>
            <a:r>
              <a:rPr lang="en-US" sz="2000" dirty="0"/>
              <a:t>are full binary trees, then the full binary tree </a:t>
            </a:r>
            <a:r>
              <a:rPr lang="en-US" sz="2000" i="1" dirty="0"/>
              <a:t>T = T</a:t>
            </a:r>
            <a:r>
              <a:rPr lang="en-US" sz="2000" baseline="-25000" dirty="0">
                <a:ea typeface="Cambria Math" pitchFamily="18" charset="0"/>
              </a:rPr>
              <a:t>1</a:t>
            </a:r>
            <a:r>
              <a:rPr lang="en-US" sz="2000" i="1" dirty="0"/>
              <a:t>∙T</a:t>
            </a:r>
            <a:r>
              <a:rPr lang="en-US" sz="2000" baseline="-25000" dirty="0">
                <a:ea typeface="Cambria Math" pitchFamily="18" charset="0"/>
              </a:rPr>
              <a:t>2</a:t>
            </a:r>
            <a:r>
              <a:rPr lang="en-US" sz="2000" i="1" dirty="0"/>
              <a:t> </a:t>
            </a:r>
            <a:r>
              <a:rPr lang="en-US" sz="2000" dirty="0"/>
              <a:t>has height</a:t>
            </a:r>
          </a:p>
        </p:txBody>
      </p:sp>
      <p:graphicFrame>
        <p:nvGraphicFramePr>
          <p:cNvPr id="7" name="Object 3"/>
          <p:cNvGraphicFramePr>
            <a:graphicFrameLocks noChangeAspect="1"/>
          </p:cNvGraphicFramePr>
          <p:nvPr/>
        </p:nvGraphicFramePr>
        <p:xfrm>
          <a:off x="990600" y="3556920"/>
          <a:ext cx="3268512" cy="479520"/>
        </p:xfrm>
        <a:graphic>
          <a:graphicData uri="http://schemas.openxmlformats.org/presentationml/2006/ole">
            <mc:AlternateContent xmlns:mc="http://schemas.openxmlformats.org/markup-compatibility/2006">
              <mc:Choice xmlns:v="urn:schemas-microsoft-com:vml" Requires="v">
                <p:oleObj spid="_x0000_s10252" name="Equation" r:id="rId3" imgW="1815840" imgH="266400" progId="Equation.DSMT4">
                  <p:embed/>
                </p:oleObj>
              </mc:Choice>
              <mc:Fallback>
                <p:oleObj name="Equation" r:id="rId3" imgW="1815840" imgH="266400" progId="Equation.DSMT4">
                  <p:embed/>
                  <p:pic>
                    <p:nvPicPr>
                      <p:cNvPr id="7" name="Object 3"/>
                      <p:cNvPicPr/>
                      <p:nvPr/>
                    </p:nvPicPr>
                    <p:blipFill>
                      <a:blip r:embed="rId4"/>
                      <a:stretch>
                        <a:fillRect/>
                      </a:stretch>
                    </p:blipFill>
                    <p:spPr>
                      <a:xfrm>
                        <a:off x="990600" y="3556920"/>
                        <a:ext cx="3268512" cy="479520"/>
                      </a:xfrm>
                      <a:prstGeom prst="rect">
                        <a:avLst/>
                      </a:prstGeom>
                    </p:spPr>
                  </p:pic>
                </p:oleObj>
              </mc:Fallback>
            </mc:AlternateContent>
          </a:graphicData>
        </a:graphic>
      </p:graphicFrame>
      <p:sp>
        <p:nvSpPr>
          <p:cNvPr id="4" name="Content Placeholder 4"/>
          <p:cNvSpPr>
            <a:spLocks noGrp="1"/>
          </p:cNvSpPr>
          <p:nvPr>
            <p:ph idx="13"/>
          </p:nvPr>
        </p:nvSpPr>
        <p:spPr>
          <a:xfrm>
            <a:off x="457200" y="3962400"/>
            <a:ext cx="8229600" cy="2362200"/>
          </a:xfrm>
        </p:spPr>
        <p:txBody>
          <a:bodyPr/>
          <a:lstStyle/>
          <a:p>
            <a:pPr>
              <a:spcBef>
                <a:spcPts val="600"/>
              </a:spcBef>
            </a:pPr>
            <a:r>
              <a:rPr lang="en-US" sz="2400" dirty="0"/>
              <a:t>The number of vertices  </a:t>
            </a:r>
            <a:r>
              <a:rPr lang="en-US" sz="2400" i="1" dirty="0"/>
              <a:t>n</a:t>
            </a:r>
            <a:r>
              <a:rPr lang="en-US" sz="2400" dirty="0"/>
              <a:t>(</a:t>
            </a:r>
            <a:r>
              <a:rPr lang="en-US" sz="2400" i="1" dirty="0"/>
              <a:t>T</a:t>
            </a:r>
            <a:r>
              <a:rPr lang="en-US" sz="2400" dirty="0"/>
              <a:t>) of a full binary tree </a:t>
            </a:r>
            <a:r>
              <a:rPr lang="en-US" sz="2400" i="1" dirty="0"/>
              <a:t>T</a:t>
            </a:r>
            <a:r>
              <a:rPr lang="en-US" sz="2400" dirty="0"/>
              <a:t> satisfies the following recursive formula:</a:t>
            </a:r>
          </a:p>
          <a:p>
            <a:pPr lvl="1">
              <a:spcBef>
                <a:spcPts val="600"/>
              </a:spcBef>
            </a:pPr>
            <a:r>
              <a:rPr lang="en-US" sz="2000" b="1" dirty="0">
                <a:solidFill>
                  <a:srgbClr val="FF0000"/>
                </a:solidFill>
              </a:rPr>
              <a:t>BASIS STEP</a:t>
            </a:r>
            <a:r>
              <a:rPr lang="en-US" sz="2000" dirty="0"/>
              <a:t>: The number of vertices of a full binary tree </a:t>
            </a:r>
            <a:r>
              <a:rPr lang="en-US" sz="2000" i="1" dirty="0"/>
              <a:t>T </a:t>
            </a:r>
            <a:r>
              <a:rPr lang="en-US" sz="2000" dirty="0"/>
              <a:t>consisting of only a root </a:t>
            </a:r>
            <a:r>
              <a:rPr lang="en-US" sz="2000" i="1" dirty="0"/>
              <a:t>r</a:t>
            </a:r>
            <a:r>
              <a:rPr lang="en-US" sz="2000" dirty="0"/>
              <a:t> is </a:t>
            </a:r>
            <a:r>
              <a:rPr lang="en-US" sz="2000" i="1" dirty="0"/>
              <a:t>n</a:t>
            </a:r>
            <a:r>
              <a:rPr lang="en-US" sz="2000" dirty="0"/>
              <a:t>(</a:t>
            </a:r>
            <a:r>
              <a:rPr lang="en-US" sz="2000" i="1" dirty="0"/>
              <a:t>T</a:t>
            </a:r>
            <a:r>
              <a:rPr lang="en-US" sz="2000" dirty="0"/>
              <a:t>)</a:t>
            </a:r>
            <a:r>
              <a:rPr lang="en-US" sz="2000" i="1" dirty="0"/>
              <a:t> = </a:t>
            </a:r>
            <a:r>
              <a:rPr lang="en-US" sz="2000" dirty="0">
                <a:ea typeface="Cambria Math" pitchFamily="18" charset="0"/>
              </a:rPr>
              <a:t>1</a:t>
            </a:r>
            <a:r>
              <a:rPr lang="en-US" sz="2000" dirty="0"/>
              <a:t>.</a:t>
            </a:r>
          </a:p>
          <a:p>
            <a:pPr lvl="1">
              <a:spcBef>
                <a:spcPts val="600"/>
              </a:spcBef>
            </a:pPr>
            <a:r>
              <a:rPr lang="en-US" sz="2000" b="1" dirty="0">
                <a:solidFill>
                  <a:srgbClr val="FF0000"/>
                </a:solidFill>
              </a:rPr>
              <a:t>RECURSIVE STEP</a:t>
            </a:r>
            <a:r>
              <a:rPr lang="en-US" sz="2000" dirty="0"/>
              <a:t>: If </a:t>
            </a:r>
            <a:r>
              <a:rPr lang="en-US" sz="2000" i="1" dirty="0"/>
              <a:t>T</a:t>
            </a:r>
            <a:r>
              <a:rPr lang="en-US" sz="2000" baseline="-25000" dirty="0">
                <a:ea typeface="Cambria Math" pitchFamily="18" charset="0"/>
              </a:rPr>
              <a:t>1</a:t>
            </a:r>
            <a:r>
              <a:rPr lang="en-US" sz="2000" dirty="0"/>
              <a:t> and </a:t>
            </a:r>
            <a:r>
              <a:rPr lang="en-US" sz="2000" i="1" dirty="0"/>
              <a:t>T</a:t>
            </a:r>
            <a:r>
              <a:rPr lang="en-US" sz="2000" baseline="-25000" dirty="0">
                <a:ea typeface="Cambria Math" pitchFamily="18" charset="0"/>
              </a:rPr>
              <a:t>2</a:t>
            </a:r>
            <a:r>
              <a:rPr lang="en-US" sz="2000" i="1" dirty="0"/>
              <a:t> </a:t>
            </a:r>
            <a:r>
              <a:rPr lang="en-US" sz="2000" dirty="0"/>
              <a:t>are full binary trees, then the  full binary tree </a:t>
            </a:r>
            <a:r>
              <a:rPr lang="en-US" sz="2000" i="1" dirty="0"/>
              <a:t>T = T</a:t>
            </a:r>
            <a:r>
              <a:rPr lang="en-US" sz="2000" baseline="-25000" dirty="0">
                <a:ea typeface="Cambria Math" pitchFamily="18" charset="0"/>
              </a:rPr>
              <a:t>1</a:t>
            </a:r>
            <a:r>
              <a:rPr lang="en-US" sz="2000" i="1" dirty="0"/>
              <a:t>∙T</a:t>
            </a:r>
            <a:r>
              <a:rPr lang="en-US" sz="2000" baseline="-25000" dirty="0">
                <a:ea typeface="Cambria Math" pitchFamily="18" charset="0"/>
              </a:rPr>
              <a:t>2</a:t>
            </a:r>
            <a:r>
              <a:rPr lang="en-US" sz="2000" i="1" dirty="0"/>
              <a:t> </a:t>
            </a:r>
            <a:r>
              <a:rPr lang="en-US" sz="2000" dirty="0"/>
              <a:t>has the number of vertices</a:t>
            </a:r>
          </a:p>
        </p:txBody>
      </p:sp>
      <p:graphicFrame>
        <p:nvGraphicFramePr>
          <p:cNvPr id="8" name="Object 5"/>
          <p:cNvGraphicFramePr>
            <a:graphicFrameLocks noChangeAspect="1"/>
          </p:cNvGraphicFramePr>
          <p:nvPr/>
        </p:nvGraphicFramePr>
        <p:xfrm>
          <a:off x="990600" y="6216650"/>
          <a:ext cx="2697163" cy="455613"/>
        </p:xfrm>
        <a:graphic>
          <a:graphicData uri="http://schemas.openxmlformats.org/presentationml/2006/ole">
            <mc:AlternateContent xmlns:mc="http://schemas.openxmlformats.org/markup-compatibility/2006">
              <mc:Choice xmlns:v="urn:schemas-microsoft-com:vml" Requires="v">
                <p:oleObj spid="_x0000_s10253" name="Equation" r:id="rId5" imgW="1498320" imgH="253800" progId="Equation.DSMT4">
                  <p:embed/>
                </p:oleObj>
              </mc:Choice>
              <mc:Fallback>
                <p:oleObj name="Equation" r:id="rId5" imgW="1498320" imgH="253800" progId="Equation.DSMT4">
                  <p:embed/>
                  <p:pic>
                    <p:nvPicPr>
                      <p:cNvPr id="8" name="Object 5"/>
                      <p:cNvPicPr/>
                      <p:nvPr/>
                    </p:nvPicPr>
                    <p:blipFill>
                      <a:blip r:embed="rId6"/>
                      <a:stretch>
                        <a:fillRect/>
                      </a:stretch>
                    </p:blipFill>
                    <p:spPr>
                      <a:xfrm>
                        <a:off x="990600" y="6216650"/>
                        <a:ext cx="2697163" cy="455613"/>
                      </a:xfrm>
                      <a:prstGeom prst="rect">
                        <a:avLst/>
                      </a:prstGeom>
                    </p:spPr>
                  </p:pic>
                </p:oleObj>
              </mc:Fallback>
            </mc:AlternateContent>
          </a:graphicData>
        </a:graphic>
      </p:graphicFrame>
    </p:spTree>
    <p:extLst>
      <p:ext uri="{BB962C8B-B14F-4D97-AF65-F5344CB8AC3E}">
        <p14:creationId xmlns:p14="http://schemas.microsoft.com/office/powerpoint/2010/main" val="66188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295400"/>
            <a:ext cx="5638800" cy="4114800"/>
          </a:xfrm>
        </p:spPr>
        <p:txBody>
          <a:bodyPr/>
          <a:lstStyle/>
          <a:p>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we have an infinite ladder:</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mj-lt"/>
              <a:buAutoNum type="arabicPeriod"/>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reach the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first rung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ladder.</a:t>
            </a:r>
          </a:p>
          <a:p>
            <a:pPr marL="342900" indent="-342900">
              <a:buFont typeface="+mj-lt"/>
              <a:buAutoNum type="arabicPeriod"/>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we can reach a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particular rung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ladder, then we can reach the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next rung</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From (1), we can reach the first rung. Then by applying (2), we can reach the second rung. Applying (2) again, the third rung. And so on.  We can apply (2) any number of times to reach any particular rung, no matter how high up.</a:t>
            </a:r>
          </a:p>
        </p:txBody>
      </p:sp>
      <p:pic>
        <p:nvPicPr>
          <p:cNvPr id="21" name="Picture 3" descr="Climbing an infinite ladde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019798" y="1066800"/>
            <a:ext cx="2959906" cy="5303520"/>
          </a:xfrm>
          <a:prstGeom prst="rect">
            <a:avLst/>
          </a:prstGeom>
          <a:extLst>
            <a:ext uri="{909E8E84-426E-40DD-AFC4-6F175D3DCCD1}">
              <a14:hiddenFill xmlns:a14="http://schemas.microsoft.com/office/drawing/2010/main">
                <a:solidFill>
                  <a:srgbClr val="FFFFFF"/>
                </a:solidFill>
              </a14:hiddenFill>
            </a:ext>
          </a:extLst>
        </p:spPr>
      </p:pic>
      <p:sp>
        <p:nvSpPr>
          <p:cNvPr id="3" name="矩形 2"/>
          <p:cNvSpPr/>
          <p:nvPr/>
        </p:nvSpPr>
        <p:spPr>
          <a:xfrm>
            <a:off x="533400" y="5723989"/>
            <a:ext cx="5562600" cy="646331"/>
          </a:xfrm>
          <a:prstGeom prst="rect">
            <a:avLst/>
          </a:prstGeom>
          <a:ln>
            <a:solidFill>
              <a:srgbClr val="FF0000"/>
            </a:solidFill>
          </a:ln>
        </p:spPr>
        <p:txBody>
          <a:bodyPr wrap="square">
            <a:spAutoFit/>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example motivates proof by mathematical induction. </a:t>
            </a:r>
          </a:p>
        </p:txBody>
      </p:sp>
      <p:sp>
        <p:nvSpPr>
          <p:cNvPr id="7" name="Title 1">
            <a:extLst>
              <a:ext uri="{FF2B5EF4-FFF2-40B4-BE49-F238E27FC236}">
                <a16:creationId xmlns:a16="http://schemas.microsoft.com/office/drawing/2014/main" id="{02BFA65F-2646-4D11-98DF-23AD27BE17B2}"/>
              </a:ext>
            </a:extLst>
          </p:cNvPr>
          <p:cNvSpPr txBox="1">
            <a:spLocks/>
          </p:cNvSpPr>
          <p:nvPr/>
        </p:nvSpPr>
        <p:spPr>
          <a:xfrm>
            <a:off x="0" y="0"/>
            <a:ext cx="9144000" cy="1188720"/>
          </a:xfrm>
          <a:prstGeom prst="rect">
            <a:avLst/>
          </a:prstGeom>
        </p:spPr>
        <p:txBody>
          <a:bodyPr anchor="ctr"/>
          <a:lstStyle>
            <a:lvl1pPr algn="ctr" defTabSz="457200" rtl="0" eaLnBrk="1" latinLnBrk="0" hangingPunct="1">
              <a:spcBef>
                <a:spcPct val="0"/>
              </a:spcBef>
              <a:buNone/>
              <a:defRPr sz="4400" b="0" kern="1200">
                <a:solidFill>
                  <a:srgbClr val="04617B"/>
                </a:solidFill>
                <a:latin typeface="+mj-lt"/>
                <a:ea typeface="+mj-ea"/>
                <a:cs typeface="Arial" panose="020B0604020202020204" pitchFamily="34" charset="0"/>
              </a:defRPr>
            </a:lvl1pPr>
          </a:lstStyle>
          <a:p>
            <a:r>
              <a:rPr lang="en-US" dirty="0"/>
              <a:t>Climbing an Infinite Ladder</a:t>
            </a:r>
          </a:p>
          <a:p>
            <a:r>
              <a:rPr lang="en-US" altLang="zh-CN" sz="2400" b="1" dirty="0">
                <a:solidFill>
                  <a:srgbClr val="1A587B"/>
                </a:solidFill>
              </a:rPr>
              <a:t>【</a:t>
            </a:r>
            <a:r>
              <a:rPr lang="zh-CN" altLang="en-US" sz="2400" b="1" dirty="0">
                <a:solidFill>
                  <a:srgbClr val="1A587B"/>
                </a:solidFill>
              </a:rPr>
              <a:t>攀登一个无限高的梯子</a:t>
            </a:r>
            <a:r>
              <a:rPr lang="en-US" altLang="zh-CN" sz="2400" b="1" dirty="0">
                <a:solidFill>
                  <a:srgbClr val="1A587B"/>
                </a:solidFill>
              </a:rPr>
              <a:t>】</a:t>
            </a:r>
            <a:endParaRPr lang="en-US" sz="2400" b="1" dirty="0">
              <a:solidFill>
                <a:srgbClr val="1A587B"/>
              </a:solidFill>
            </a:endParaRP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 and Binary Trees</a:t>
            </a:r>
          </a:p>
        </p:txBody>
      </p:sp>
      <p:sp>
        <p:nvSpPr>
          <p:cNvPr id="3" name="Content Placeholder 2"/>
          <p:cNvSpPr>
            <a:spLocks noGrp="1"/>
          </p:cNvSpPr>
          <p:nvPr>
            <p:ph idx="1"/>
          </p:nvPr>
        </p:nvSpPr>
        <p:spPr>
          <a:xfrm>
            <a:off x="457200" y="1295400"/>
            <a:ext cx="4953000" cy="457200"/>
          </a:xfrm>
        </p:spPr>
        <p:txBody>
          <a:bodyPr/>
          <a:lstStyle/>
          <a:p>
            <a:r>
              <a:rPr lang="en-US" sz="2400" b="1" dirty="0">
                <a:solidFill>
                  <a:srgbClr val="FF0000"/>
                </a:solidFill>
              </a:rPr>
              <a:t>Theorem</a:t>
            </a:r>
            <a:r>
              <a:rPr lang="en-US" sz="2400" dirty="0"/>
              <a:t>: If </a:t>
            </a:r>
            <a:r>
              <a:rPr lang="en-US" sz="2400" i="1" dirty="0"/>
              <a:t>T</a:t>
            </a:r>
            <a:r>
              <a:rPr lang="en-US" sz="2400" dirty="0"/>
              <a:t> is a full binary tree, then</a:t>
            </a:r>
          </a:p>
        </p:txBody>
      </p:sp>
      <p:graphicFrame>
        <p:nvGraphicFramePr>
          <p:cNvPr id="11" name="Object 3"/>
          <p:cNvGraphicFramePr>
            <a:graphicFrameLocks noChangeAspect="1"/>
          </p:cNvGraphicFramePr>
          <p:nvPr/>
        </p:nvGraphicFramePr>
        <p:xfrm>
          <a:off x="5410200" y="1231900"/>
          <a:ext cx="2346696" cy="558360"/>
        </p:xfrm>
        <a:graphic>
          <a:graphicData uri="http://schemas.openxmlformats.org/presentationml/2006/ole">
            <mc:AlternateContent xmlns:mc="http://schemas.openxmlformats.org/markup-compatibility/2006">
              <mc:Choice xmlns:v="urn:schemas-microsoft-com:vml" Requires="v">
                <p:oleObj spid="_x0000_s11291" name="Equation" r:id="rId3" imgW="1066680" imgH="253800" progId="Equation.DSMT4">
                  <p:embed/>
                </p:oleObj>
              </mc:Choice>
              <mc:Fallback>
                <p:oleObj name="Equation" r:id="rId3" imgW="1066680" imgH="253800" progId="Equation.DSMT4">
                  <p:embed/>
                  <p:pic>
                    <p:nvPicPr>
                      <p:cNvPr id="11" name="Object 3"/>
                      <p:cNvPicPr/>
                      <p:nvPr/>
                    </p:nvPicPr>
                    <p:blipFill>
                      <a:blip r:embed="rId4"/>
                      <a:stretch>
                        <a:fillRect/>
                      </a:stretch>
                    </p:blipFill>
                    <p:spPr>
                      <a:xfrm>
                        <a:off x="5410200" y="1231900"/>
                        <a:ext cx="2346696" cy="558360"/>
                      </a:xfrm>
                      <a:prstGeom prst="rect">
                        <a:avLst/>
                      </a:prstGeom>
                    </p:spPr>
                  </p:pic>
                </p:oleObj>
              </mc:Fallback>
            </mc:AlternateContent>
          </a:graphicData>
        </a:graphic>
      </p:graphicFrame>
      <p:sp>
        <p:nvSpPr>
          <p:cNvPr id="4" name="Content Placeholder 4"/>
          <p:cNvSpPr>
            <a:spLocks noGrp="1"/>
          </p:cNvSpPr>
          <p:nvPr>
            <p:ph idx="13"/>
          </p:nvPr>
        </p:nvSpPr>
        <p:spPr>
          <a:xfrm>
            <a:off x="457200" y="1752600"/>
            <a:ext cx="8229600" cy="1356360"/>
          </a:xfrm>
        </p:spPr>
        <p:txBody>
          <a:bodyPr/>
          <a:lstStyle/>
          <a:p>
            <a:r>
              <a:rPr lang="en-US" sz="2400" b="1" dirty="0">
                <a:solidFill>
                  <a:srgbClr val="FF0000"/>
                </a:solidFill>
                <a:ea typeface="Cambria Math" pitchFamily="18" charset="0"/>
              </a:rPr>
              <a:t>Proof</a:t>
            </a:r>
            <a:r>
              <a:rPr lang="en-US" sz="2400" dirty="0">
                <a:ea typeface="Cambria Math" pitchFamily="18" charset="0"/>
              </a:rPr>
              <a:t>: Use structural induction.</a:t>
            </a:r>
          </a:p>
          <a:p>
            <a:pPr lvl="1"/>
            <a:r>
              <a:rPr lang="en-US" sz="2000" dirty="0">
                <a:solidFill>
                  <a:srgbClr val="FF0000"/>
                </a:solidFill>
              </a:rPr>
              <a:t>BASIS  STEP</a:t>
            </a:r>
            <a:r>
              <a:rPr lang="en-US" sz="2000" dirty="0"/>
              <a:t>: The result holds for a full binary tree consisting only of a root,</a:t>
            </a:r>
            <a:endParaRPr lang="en-US" dirty="0"/>
          </a:p>
        </p:txBody>
      </p:sp>
      <p:graphicFrame>
        <p:nvGraphicFramePr>
          <p:cNvPr id="12" name="Object 5"/>
          <p:cNvGraphicFramePr>
            <a:graphicFrameLocks noChangeAspect="1"/>
          </p:cNvGraphicFramePr>
          <p:nvPr/>
        </p:nvGraphicFramePr>
        <p:xfrm>
          <a:off x="1549800" y="2628900"/>
          <a:ext cx="2653920" cy="458280"/>
        </p:xfrm>
        <a:graphic>
          <a:graphicData uri="http://schemas.openxmlformats.org/presentationml/2006/ole">
            <mc:AlternateContent xmlns:mc="http://schemas.openxmlformats.org/markup-compatibility/2006">
              <mc:Choice xmlns:v="urn:schemas-microsoft-com:vml" Requires="v">
                <p:oleObj spid="_x0000_s11292" name="Equation" r:id="rId5" imgW="1396800" imgH="241200" progId="Equation.DSMT4">
                  <p:embed/>
                </p:oleObj>
              </mc:Choice>
              <mc:Fallback>
                <p:oleObj name="Equation" r:id="rId5" imgW="1396800" imgH="241200" progId="Equation.DSMT4">
                  <p:embed/>
                  <p:pic>
                    <p:nvPicPr>
                      <p:cNvPr id="12" name="Object 5"/>
                      <p:cNvPicPr/>
                      <p:nvPr/>
                    </p:nvPicPr>
                    <p:blipFill>
                      <a:blip r:embed="rId6"/>
                      <a:stretch>
                        <a:fillRect/>
                      </a:stretch>
                    </p:blipFill>
                    <p:spPr>
                      <a:xfrm>
                        <a:off x="1549800" y="2628900"/>
                        <a:ext cx="2653920" cy="458280"/>
                      </a:xfrm>
                      <a:prstGeom prst="rect">
                        <a:avLst/>
                      </a:prstGeom>
                    </p:spPr>
                  </p:pic>
                </p:oleObj>
              </mc:Fallback>
            </mc:AlternateContent>
          </a:graphicData>
        </a:graphic>
      </p:graphicFrame>
      <p:sp>
        <p:nvSpPr>
          <p:cNvPr id="5" name="Content Placeholder 6"/>
          <p:cNvSpPr>
            <a:spLocks noGrp="1"/>
          </p:cNvSpPr>
          <p:nvPr>
            <p:ph idx="14"/>
          </p:nvPr>
        </p:nvSpPr>
        <p:spPr>
          <a:xfrm>
            <a:off x="4191000" y="2654300"/>
            <a:ext cx="990600" cy="365760"/>
          </a:xfrm>
        </p:spPr>
        <p:txBody>
          <a:bodyPr/>
          <a:lstStyle/>
          <a:p>
            <a:r>
              <a:rPr lang="en-US" sz="2000" dirty="0"/>
              <a:t>Hence,</a:t>
            </a:r>
          </a:p>
        </p:txBody>
      </p:sp>
      <p:graphicFrame>
        <p:nvGraphicFramePr>
          <p:cNvPr id="13" name="Object 7"/>
          <p:cNvGraphicFramePr>
            <a:graphicFrameLocks noChangeAspect="1"/>
          </p:cNvGraphicFramePr>
          <p:nvPr/>
        </p:nvGraphicFramePr>
        <p:xfrm>
          <a:off x="5054600" y="2628900"/>
          <a:ext cx="2582863" cy="458788"/>
        </p:xfrm>
        <a:graphic>
          <a:graphicData uri="http://schemas.openxmlformats.org/presentationml/2006/ole">
            <mc:AlternateContent xmlns:mc="http://schemas.openxmlformats.org/markup-compatibility/2006">
              <mc:Choice xmlns:v="urn:schemas-microsoft-com:vml" Requires="v">
                <p:oleObj spid="_x0000_s11293" name="Equation" r:id="rId7" imgW="1358640" imgH="241200" progId="Equation.DSMT4">
                  <p:embed/>
                </p:oleObj>
              </mc:Choice>
              <mc:Fallback>
                <p:oleObj name="Equation" r:id="rId7" imgW="1358640" imgH="241200" progId="Equation.DSMT4">
                  <p:embed/>
                  <p:pic>
                    <p:nvPicPr>
                      <p:cNvPr id="13" name="Object 7"/>
                      <p:cNvPicPr/>
                      <p:nvPr/>
                    </p:nvPicPr>
                    <p:blipFill>
                      <a:blip r:embed="rId8"/>
                      <a:stretch>
                        <a:fillRect/>
                      </a:stretch>
                    </p:blipFill>
                    <p:spPr>
                      <a:xfrm>
                        <a:off x="5054600" y="2628900"/>
                        <a:ext cx="2582863" cy="458788"/>
                      </a:xfrm>
                      <a:prstGeom prst="rect">
                        <a:avLst/>
                      </a:prstGeom>
                    </p:spPr>
                  </p:pic>
                </p:oleObj>
              </mc:Fallback>
            </mc:AlternateContent>
          </a:graphicData>
        </a:graphic>
      </p:graphicFrame>
      <p:sp>
        <p:nvSpPr>
          <p:cNvPr id="6" name="Content Placeholder 8"/>
          <p:cNvSpPr>
            <a:spLocks noGrp="1"/>
          </p:cNvSpPr>
          <p:nvPr>
            <p:ph idx="15"/>
          </p:nvPr>
        </p:nvSpPr>
        <p:spPr>
          <a:xfrm>
            <a:off x="457200" y="3200400"/>
            <a:ext cx="3352800" cy="365760"/>
          </a:xfrm>
        </p:spPr>
        <p:txBody>
          <a:bodyPr/>
          <a:lstStyle/>
          <a:p>
            <a:pPr lvl="1"/>
            <a:r>
              <a:rPr lang="en-US" sz="2000" dirty="0">
                <a:solidFill>
                  <a:srgbClr val="FF0000"/>
                </a:solidFill>
              </a:rPr>
              <a:t>RECURSIVE STEP</a:t>
            </a:r>
            <a:r>
              <a:rPr lang="en-US" sz="2000" dirty="0"/>
              <a:t>:  Assume</a:t>
            </a:r>
          </a:p>
        </p:txBody>
      </p:sp>
      <p:graphicFrame>
        <p:nvGraphicFramePr>
          <p:cNvPr id="14" name="Object 9"/>
          <p:cNvGraphicFramePr>
            <a:graphicFrameLocks noChangeAspect="1"/>
          </p:cNvGraphicFramePr>
          <p:nvPr/>
        </p:nvGraphicFramePr>
        <p:xfrm>
          <a:off x="3797300" y="3148013"/>
          <a:ext cx="2003425" cy="508000"/>
        </p:xfrm>
        <a:graphic>
          <a:graphicData uri="http://schemas.openxmlformats.org/presentationml/2006/ole">
            <mc:AlternateContent xmlns:mc="http://schemas.openxmlformats.org/markup-compatibility/2006">
              <mc:Choice xmlns:v="urn:schemas-microsoft-com:vml" Requires="v">
                <p:oleObj spid="_x0000_s11294" name="Equation" r:id="rId9" imgW="1054080" imgH="266400" progId="Equation.DSMT4">
                  <p:embed/>
                </p:oleObj>
              </mc:Choice>
              <mc:Fallback>
                <p:oleObj name="Equation" r:id="rId9" imgW="1054080" imgH="266400" progId="Equation.DSMT4">
                  <p:embed/>
                  <p:pic>
                    <p:nvPicPr>
                      <p:cNvPr id="14" name="Object 9"/>
                      <p:cNvPicPr/>
                      <p:nvPr/>
                    </p:nvPicPr>
                    <p:blipFill>
                      <a:blip r:embed="rId10"/>
                      <a:stretch>
                        <a:fillRect/>
                      </a:stretch>
                    </p:blipFill>
                    <p:spPr>
                      <a:xfrm>
                        <a:off x="3797300" y="3148013"/>
                        <a:ext cx="2003425" cy="508000"/>
                      </a:xfrm>
                      <a:prstGeom prst="rect">
                        <a:avLst/>
                      </a:prstGeom>
                    </p:spPr>
                  </p:pic>
                </p:oleObj>
              </mc:Fallback>
            </mc:AlternateContent>
          </a:graphicData>
        </a:graphic>
      </p:graphicFrame>
      <p:sp>
        <p:nvSpPr>
          <p:cNvPr id="7" name="Content Placeholder 10"/>
          <p:cNvSpPr>
            <a:spLocks noGrp="1"/>
          </p:cNvSpPr>
          <p:nvPr>
            <p:ph idx="16"/>
          </p:nvPr>
        </p:nvSpPr>
        <p:spPr>
          <a:xfrm>
            <a:off x="5867400" y="3200400"/>
            <a:ext cx="1097280" cy="365760"/>
          </a:xfrm>
        </p:spPr>
        <p:txBody>
          <a:bodyPr/>
          <a:lstStyle/>
          <a:p>
            <a:r>
              <a:rPr lang="en-US" sz="2000" dirty="0"/>
              <a:t>and also</a:t>
            </a:r>
          </a:p>
        </p:txBody>
      </p:sp>
      <p:graphicFrame>
        <p:nvGraphicFramePr>
          <p:cNvPr id="15" name="Object 11"/>
          <p:cNvGraphicFramePr>
            <a:graphicFrameLocks noChangeAspect="1"/>
          </p:cNvGraphicFramePr>
          <p:nvPr/>
        </p:nvGraphicFramePr>
        <p:xfrm>
          <a:off x="996950" y="3648075"/>
          <a:ext cx="2051050" cy="508000"/>
        </p:xfrm>
        <a:graphic>
          <a:graphicData uri="http://schemas.openxmlformats.org/presentationml/2006/ole">
            <mc:AlternateContent xmlns:mc="http://schemas.openxmlformats.org/markup-compatibility/2006">
              <mc:Choice xmlns:v="urn:schemas-microsoft-com:vml" Requires="v">
                <p:oleObj spid="_x0000_s11295" name="Equation" r:id="rId11" imgW="1079280" imgH="266400" progId="Equation.DSMT4">
                  <p:embed/>
                </p:oleObj>
              </mc:Choice>
              <mc:Fallback>
                <p:oleObj name="Equation" r:id="rId11" imgW="1079280" imgH="266400" progId="Equation.DSMT4">
                  <p:embed/>
                  <p:pic>
                    <p:nvPicPr>
                      <p:cNvPr id="15" name="Object 11"/>
                      <p:cNvPicPr/>
                      <p:nvPr/>
                    </p:nvPicPr>
                    <p:blipFill>
                      <a:blip r:embed="rId12"/>
                      <a:stretch>
                        <a:fillRect/>
                      </a:stretch>
                    </p:blipFill>
                    <p:spPr>
                      <a:xfrm>
                        <a:off x="996950" y="3648075"/>
                        <a:ext cx="2051050" cy="508000"/>
                      </a:xfrm>
                      <a:prstGeom prst="rect">
                        <a:avLst/>
                      </a:prstGeom>
                    </p:spPr>
                  </p:pic>
                </p:oleObj>
              </mc:Fallback>
            </mc:AlternateContent>
          </a:graphicData>
        </a:graphic>
      </p:graphicFrame>
      <p:sp>
        <p:nvSpPr>
          <p:cNvPr id="8" name="Content Placeholder 12"/>
          <p:cNvSpPr>
            <a:spLocks noGrp="1"/>
          </p:cNvSpPr>
          <p:nvPr>
            <p:ph idx="17"/>
          </p:nvPr>
        </p:nvSpPr>
        <p:spPr>
          <a:xfrm>
            <a:off x="3124200" y="3695066"/>
            <a:ext cx="4343400" cy="365760"/>
          </a:xfrm>
        </p:spPr>
        <p:txBody>
          <a:bodyPr/>
          <a:lstStyle/>
          <a:p>
            <a:pPr marL="0" lvl="1" indent="0">
              <a:buClrTx/>
              <a:buNone/>
            </a:pPr>
            <a:r>
              <a:rPr lang="en-US" sz="2000" dirty="0"/>
              <a:t>whenever </a:t>
            </a:r>
            <a:r>
              <a:rPr lang="en-US" sz="2000" i="1" dirty="0"/>
              <a:t>T</a:t>
            </a:r>
            <a:r>
              <a:rPr lang="en-US" sz="2000" baseline="-25000" dirty="0">
                <a:ea typeface="Cambria Math" pitchFamily="18" charset="0"/>
              </a:rPr>
              <a:t>1</a:t>
            </a:r>
            <a:r>
              <a:rPr lang="en-US" sz="2000" dirty="0"/>
              <a:t> and </a:t>
            </a:r>
            <a:r>
              <a:rPr lang="en-US" sz="2000" i="1" dirty="0"/>
              <a:t>T</a:t>
            </a:r>
            <a:r>
              <a:rPr lang="en-US" sz="2000" baseline="-25000" dirty="0">
                <a:ea typeface="Cambria Math" pitchFamily="18" charset="0"/>
              </a:rPr>
              <a:t>2</a:t>
            </a:r>
            <a:r>
              <a:rPr lang="en-US" sz="2000" dirty="0">
                <a:ea typeface="Cambria Math" pitchFamily="18" charset="0"/>
              </a:rPr>
              <a:t> </a:t>
            </a:r>
            <a:r>
              <a:rPr lang="en-US" sz="2000" dirty="0"/>
              <a:t>are full binary trees.</a:t>
            </a:r>
          </a:p>
        </p:txBody>
      </p:sp>
      <mc:AlternateContent xmlns:mc="http://schemas.openxmlformats.org/markup-compatibility/2006" xmlns:a14="http://schemas.microsoft.com/office/drawing/2010/main">
        <mc:Choice Requires="a14">
          <p:sp>
            <p:nvSpPr>
              <p:cNvPr id="16" name="Object 13"/>
              <p:cNvSpPr txBox="1"/>
              <p:nvPr/>
            </p:nvSpPr>
            <p:spPr>
              <a:xfrm>
                <a:off x="1050925" y="4189413"/>
                <a:ext cx="8321675" cy="243998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𝑛</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𝑇</m:t>
                          </m:r>
                        </m:e>
                      </m:d>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1</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2</m:t>
                              </m:r>
                            </m:sub>
                          </m:sSub>
                        </m:e>
                      </m:d>
                      <m:r>
                        <a:rPr lang="zh-CN" altLang="en-US" sz="2000" i="1">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sty m:val="p"/>
                            </m:rPr>
                            <a:rPr lang="zh-CN" altLang="en-US" sz="2000" i="1">
                              <a:solidFill>
                                <a:srgbClr val="000000"/>
                              </a:solidFill>
                              <a:latin typeface="Cambria Math" panose="02040503050406030204" pitchFamily="18" charset="0"/>
                            </a:rPr>
                            <m:t>by</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recursive</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formula</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of</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𝑛</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𝑇</m:t>
                              </m:r>
                            </m:e>
                          </m:d>
                        </m:e>
                      </m:d>
                    </m:oMath>
                    <m:oMath xmlns:m="http://schemas.openxmlformats.org/officeDocument/2006/math">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1</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a:rPr lang="zh-CN" altLang="en-US" sz="2000" i="1">
                          <a:solidFill>
                            <a:srgbClr val="000000"/>
                          </a:solidFill>
                          <a:latin typeface="Cambria Math" panose="02040503050406030204" pitchFamily="18" charset="0"/>
                        </a:rPr>
                        <m:t>+</m:t>
                      </m:r>
                      <m:d>
                        <m:dPr>
                          <m:ctrlPr>
                            <a:rPr lang="zh-CN" altLang="en-US" sz="2000" i="1" smtClean="0">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2</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sty m:val="p"/>
                            </m:rPr>
                            <a:rPr lang="zh-CN" altLang="en-US" sz="2000" i="1">
                              <a:solidFill>
                                <a:srgbClr val="000000"/>
                              </a:solidFill>
                              <a:latin typeface="Cambria Math" panose="02040503050406030204" pitchFamily="18" charset="0"/>
                            </a:rPr>
                            <m:t>by</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inductive</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hypothesis</m:t>
                          </m:r>
                        </m:e>
                      </m:d>
                    </m:oMath>
                    <m:oMath xmlns:m="http://schemas.openxmlformats.org/officeDocument/2006/math">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max</m:t>
                          </m:r>
                        </m:fName>
                        <m:e>
                          <m:d>
                            <m:dPr>
                              <m:ctrlPr>
                                <a:rPr lang="zh-CN" altLang="en-US" sz="2000" i="1">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1</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2</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e>
                          </m:d>
                        </m:e>
                      </m:fun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oMath>
                    <m:oMath xmlns:m="http://schemas.openxmlformats.org/officeDocument/2006/math">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max</m:t>
                              </m:r>
                            </m:fName>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1</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2</m:t>
                                          </m:r>
                                        </m:sub>
                                      </m:sSub>
                                    </m:e>
                                  </m:d>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func>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max</m:t>
                              </m:r>
                            </m:fName>
                            <m:e>
                              <m:d>
                                <m:dPr>
                                  <m:ctrlPr>
                                    <a:rPr lang="zh-CN" altLang="en-US" sz="2000" i="1">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𝑥</m:t>
                                      </m:r>
                                    </m:sup>
                                  </m:sSup>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sSup>
                                    <m:sSupPr>
                                      <m:ctrlPr>
                                        <a:rPr lang="zh-CN" altLang="en-US" sz="2000" i="1">
                                          <a:solidFill>
                                            <a:srgbClr val="000000"/>
                                          </a:solidFill>
                                          <a:latin typeface="Cambria Math" panose="02040503050406030204" pitchFamily="18" charset="0"/>
                                        </a:rPr>
                                      </m:ctrlPr>
                                    </m:sSupPr>
                                    <m:e>
                                      <m:r>
                                        <m:rPr>
                                          <m:nor/>
                                        </m:rPr>
                                        <a:rPr lang="zh-CN" altLang="en-US" sz="2000" i="0">
                                          <a:solidFill>
                                            <a:srgbClr val="000000"/>
                                          </a:solidFill>
                                          <a:latin typeface="Cambria Math" panose="02040503050406030204" pitchFamily="18" charset="0"/>
                                        </a:rPr>
                                        <m:t>2</m:t>
                                      </m:r>
                                    </m:e>
                                    <m:sup>
                                      <m:r>
                                        <m:rPr>
                                          <m:sty m:val="p"/>
                                        </m:rPr>
                                        <a:rPr lang="zh-CN" altLang="en-US" sz="2000" i="0">
                                          <a:solidFill>
                                            <a:srgbClr val="000000"/>
                                          </a:solidFill>
                                          <a:latin typeface="Cambria Math" panose="02040503050406030204" pitchFamily="18" charset="0"/>
                                        </a:rPr>
                                        <m:t>y</m:t>
                                      </m:r>
                                    </m:sup>
                                  </m:sSup>
                                </m:e>
                              </m:d>
                            </m:e>
                          </m:func>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max</m:t>
                                  </m:r>
                                </m:fName>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e>
                                  </m:d>
                                </m:e>
                              </m:func>
                            </m:sup>
                          </m:sSup>
                        </m:e>
                      </m:d>
                    </m:oMath>
                    <m:oMath xmlns:m="http://schemas.openxmlformats.org/officeDocument/2006/math">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𝑇</m:t>
                              </m:r>
                            </m:e>
                          </m:d>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sty m:val="p"/>
                            </m:rPr>
                            <a:rPr lang="zh-CN" altLang="en-US" sz="2000" i="1">
                              <a:solidFill>
                                <a:srgbClr val="000000"/>
                              </a:solidFill>
                              <a:latin typeface="Cambria Math" panose="02040503050406030204" pitchFamily="18" charset="0"/>
                            </a:rPr>
                            <m:t>by</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recursive</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definition</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of</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𝑇</m:t>
                              </m:r>
                            </m:e>
                          </m:d>
                        </m:e>
                      </m:d>
                    </m:oMath>
                    <m:oMath xmlns:m="http://schemas.openxmlformats.org/officeDocument/2006/math">
                      <m:r>
                        <m:rPr>
                          <m:aln/>
                        </m:rP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h</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𝑇</m:t>
                              </m:r>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oMath>
                  </m:oMathPara>
                </a14:m>
                <a:endParaRPr lang="zh-CN" altLang="en-US" sz="2000" dirty="0"/>
              </a:p>
            </p:txBody>
          </p:sp>
        </mc:Choice>
        <mc:Fallback xmlns="">
          <p:sp>
            <p:nvSpPr>
              <p:cNvPr id="16" name="Object 13"/>
              <p:cNvSpPr txBox="1">
                <a:spLocks noRot="1" noChangeAspect="1" noMove="1" noResize="1" noEditPoints="1" noAdjustHandles="1" noChangeArrowheads="1" noChangeShapeType="1" noTextEdit="1"/>
              </p:cNvSpPr>
              <p:nvPr/>
            </p:nvSpPr>
            <p:spPr>
              <a:xfrm>
                <a:off x="1050925" y="4189413"/>
                <a:ext cx="8321675" cy="2439987"/>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6762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85900" y="1752600"/>
            <a:ext cx="6172200" cy="4191000"/>
          </a:xfrm>
        </p:spPr>
        <p:txBody>
          <a:bodyPr/>
          <a:lstStyle/>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 and Structures</a:t>
            </a: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p>
          <a:p>
            <a:pPr marL="742950" indent="-742950">
              <a:buFont typeface="+mj-lt"/>
              <a:buAutoNum type="arabicPeriod"/>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p>
        </p:txBody>
      </p:sp>
    </p:spTree>
    <p:extLst>
      <p:ext uri="{BB962C8B-B14F-4D97-AF65-F5344CB8AC3E}">
        <p14:creationId xmlns:p14="http://schemas.microsoft.com/office/powerpoint/2010/main" val="39650024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广义归纳法</a:t>
            </a: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r>
              <a:rPr lang="zh-CN" alt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used to prove results about sets other than the integers that have the well-ordering property.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证明整数集合以外的其他具有良序性的集合的结果</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342900" indent="-342900">
              <a:spcBef>
                <a:spcPts val="6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consider an ordering on N ⨉ N, ordered pairs of nonnegative integers. Specify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less than or equal to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either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a:t>
            </a: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This is called the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lexicographic ordering</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字典序</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6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also commonly ordered by a</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lexicographic ordering</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453377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p>
        </p:txBody>
      </p:sp>
      <p:sp>
        <p:nvSpPr>
          <p:cNvPr id="3" name="Content Placeholder 2"/>
          <p:cNvSpPr>
            <a:spLocks noGrp="1"/>
          </p:cNvSpPr>
          <p:nvPr>
            <p:ph idx="1"/>
          </p:nvPr>
        </p:nvSpPr>
        <p:spPr>
          <a:xfrm>
            <a:off x="457200" y="1015999"/>
            <a:ext cx="8534400" cy="1943101"/>
          </a:xfrm>
          <a:ln>
            <a:solidFill>
              <a:srgbClr val="FF0000"/>
            </a:solidFill>
          </a:ln>
        </p:spPr>
        <p:txBody>
          <a:bodyPr/>
          <a:lstStyle/>
          <a:p>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m,n</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defined for</a:t>
            </a:r>
          </a:p>
        </p:txBody>
      </p:sp>
      <p:graphicFrame>
        <p:nvGraphicFramePr>
          <p:cNvPr id="17" name="Object 3"/>
          <p:cNvGraphicFramePr>
            <a:graphicFrameLocks noChangeAspect="1"/>
          </p:cNvGraphicFramePr>
          <p:nvPr>
            <p:extLst>
              <p:ext uri="{D42A27DB-BD31-4B8C-83A1-F6EECF244321}">
                <p14:modId xmlns:p14="http://schemas.microsoft.com/office/powerpoint/2010/main" val="1212950025"/>
              </p:ext>
            </p:extLst>
          </p:nvPr>
        </p:nvGraphicFramePr>
        <p:xfrm>
          <a:off x="5791200" y="990600"/>
          <a:ext cx="1983168" cy="530640"/>
        </p:xfrm>
        <a:graphic>
          <a:graphicData uri="http://schemas.openxmlformats.org/presentationml/2006/ole">
            <mc:AlternateContent xmlns:mc="http://schemas.openxmlformats.org/markup-compatibility/2006">
              <mc:Choice xmlns:v="urn:schemas-microsoft-com:vml" Requires="v">
                <p:oleObj spid="_x0000_s12315" name="Equation" r:id="rId3" imgW="901440" imgH="241200" progId="Equation.DSMT4">
                  <p:embed/>
                </p:oleObj>
              </mc:Choice>
              <mc:Fallback>
                <p:oleObj name="Equation" r:id="rId3" imgW="901440" imgH="241200" progId="Equation.DSMT4">
                  <p:embed/>
                  <p:pic>
                    <p:nvPicPr>
                      <p:cNvPr id="0" name=""/>
                      <p:cNvPicPr/>
                      <p:nvPr/>
                    </p:nvPicPr>
                    <p:blipFill>
                      <a:blip r:embed="rId4"/>
                      <a:stretch>
                        <a:fillRect/>
                      </a:stretch>
                    </p:blipFill>
                    <p:spPr>
                      <a:xfrm>
                        <a:off x="5791200" y="990600"/>
                        <a:ext cx="1983168" cy="530640"/>
                      </a:xfrm>
                      <a:prstGeom prst="rect">
                        <a:avLst/>
                      </a:prstGeom>
                    </p:spPr>
                  </p:pic>
                </p:oleObj>
              </mc:Fallback>
            </mc:AlternateContent>
          </a:graphicData>
        </a:graphic>
      </p:graphicFrame>
      <p:sp>
        <p:nvSpPr>
          <p:cNvPr id="4" name="Content Placeholder 4"/>
          <p:cNvSpPr>
            <a:spLocks noGrp="1"/>
          </p:cNvSpPr>
          <p:nvPr>
            <p:ph idx="13"/>
          </p:nvPr>
        </p:nvSpPr>
        <p:spPr>
          <a:xfrm>
            <a:off x="457200" y="1447800"/>
            <a:ext cx="204216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and</a:t>
            </a:r>
          </a:p>
        </p:txBody>
      </p:sp>
      <p:graphicFrame>
        <p:nvGraphicFramePr>
          <p:cNvPr id="18" name="Object 5"/>
          <p:cNvGraphicFramePr>
            <a:graphicFrameLocks noChangeAspect="1"/>
          </p:cNvGraphicFramePr>
          <p:nvPr>
            <p:extLst>
              <p:ext uri="{D42A27DB-BD31-4B8C-83A1-F6EECF244321}">
                <p14:modId xmlns:p14="http://schemas.microsoft.com/office/powerpoint/2010/main" val="1731341997"/>
              </p:ext>
            </p:extLst>
          </p:nvPr>
        </p:nvGraphicFramePr>
        <p:xfrm>
          <a:off x="2079625" y="1473200"/>
          <a:ext cx="5616575" cy="1116013"/>
        </p:xfrm>
        <a:graphic>
          <a:graphicData uri="http://schemas.openxmlformats.org/presentationml/2006/ole">
            <mc:AlternateContent xmlns:mc="http://schemas.openxmlformats.org/markup-compatibility/2006">
              <mc:Choice xmlns:v="urn:schemas-microsoft-com:vml" Requires="v">
                <p:oleObj spid="_x0000_s12316" name="Equation" r:id="rId5" imgW="2552400" imgH="507960" progId="Equation.DSMT4">
                  <p:embed/>
                </p:oleObj>
              </mc:Choice>
              <mc:Fallback>
                <p:oleObj name="Equation" r:id="rId5" imgW="2552400" imgH="507960" progId="Equation.DSMT4">
                  <p:embed/>
                  <p:pic>
                    <p:nvPicPr>
                      <p:cNvPr id="17" name="Object 16"/>
                      <p:cNvPicPr/>
                      <p:nvPr/>
                    </p:nvPicPr>
                    <p:blipFill>
                      <a:blip r:embed="rId6"/>
                      <a:stretch>
                        <a:fillRect/>
                      </a:stretch>
                    </p:blipFill>
                    <p:spPr>
                      <a:xfrm>
                        <a:off x="2079625" y="1473200"/>
                        <a:ext cx="5616575" cy="1116013"/>
                      </a:xfrm>
                      <a:prstGeom prst="rect">
                        <a:avLst/>
                      </a:prstGeom>
                    </p:spPr>
                  </p:pic>
                </p:oleObj>
              </mc:Fallback>
            </mc:AlternateContent>
          </a:graphicData>
        </a:graphic>
      </p:graphicFrame>
      <p:sp>
        <p:nvSpPr>
          <p:cNvPr id="5" name="Content Placeholder 6"/>
          <p:cNvSpPr>
            <a:spLocks noGrp="1"/>
          </p:cNvSpPr>
          <p:nvPr>
            <p:ph idx="14"/>
          </p:nvPr>
        </p:nvSpPr>
        <p:spPr>
          <a:xfrm>
            <a:off x="457200" y="2501900"/>
            <a:ext cx="219456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a:t>
            </a:r>
          </a:p>
        </p:txBody>
      </p:sp>
      <p:graphicFrame>
        <p:nvGraphicFramePr>
          <p:cNvPr id="19" name="Object 7"/>
          <p:cNvGraphicFramePr>
            <a:graphicFrameLocks noChangeAspect="1"/>
          </p:cNvGraphicFramePr>
          <p:nvPr>
            <p:extLst>
              <p:ext uri="{D42A27DB-BD31-4B8C-83A1-F6EECF244321}">
                <p14:modId xmlns:p14="http://schemas.microsoft.com/office/powerpoint/2010/main" val="1495633876"/>
              </p:ext>
            </p:extLst>
          </p:nvPr>
        </p:nvGraphicFramePr>
        <p:xfrm>
          <a:off x="1952625" y="2476500"/>
          <a:ext cx="2847975" cy="558800"/>
        </p:xfrm>
        <a:graphic>
          <a:graphicData uri="http://schemas.openxmlformats.org/presentationml/2006/ole">
            <mc:AlternateContent xmlns:mc="http://schemas.openxmlformats.org/markup-compatibility/2006">
              <mc:Choice xmlns:v="urn:schemas-microsoft-com:vml" Requires="v">
                <p:oleObj spid="_x0000_s12317" name="Equation" r:id="rId7" imgW="1295280" imgH="253800" progId="Equation.DSMT4">
                  <p:embed/>
                </p:oleObj>
              </mc:Choice>
              <mc:Fallback>
                <p:oleObj name="Equation" r:id="rId7" imgW="1295280" imgH="253800" progId="Equation.DSMT4">
                  <p:embed/>
                  <p:pic>
                    <p:nvPicPr>
                      <p:cNvPr id="17" name="Object 16"/>
                      <p:cNvPicPr/>
                      <p:nvPr/>
                    </p:nvPicPr>
                    <p:blipFill>
                      <a:blip r:embed="rId8"/>
                      <a:stretch>
                        <a:fillRect/>
                      </a:stretch>
                    </p:blipFill>
                    <p:spPr>
                      <a:xfrm>
                        <a:off x="1952625" y="2476500"/>
                        <a:ext cx="2847975" cy="558800"/>
                      </a:xfrm>
                      <a:prstGeom prst="rect">
                        <a:avLst/>
                      </a:prstGeom>
                    </p:spPr>
                  </p:pic>
                </p:oleObj>
              </mc:Fallback>
            </mc:AlternateContent>
          </a:graphicData>
        </a:graphic>
      </p:graphicFrame>
      <p:sp>
        <p:nvSpPr>
          <p:cNvPr id="6" name="Content Placeholder 8"/>
          <p:cNvSpPr>
            <a:spLocks noGrp="1"/>
          </p:cNvSpPr>
          <p:nvPr>
            <p:ph idx="15"/>
          </p:nvPr>
        </p:nvSpPr>
        <p:spPr>
          <a:xfrm>
            <a:off x="4800600" y="2501900"/>
            <a:ext cx="219456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defined for all</a:t>
            </a:r>
          </a:p>
        </p:txBody>
      </p:sp>
      <p:graphicFrame>
        <p:nvGraphicFramePr>
          <p:cNvPr id="20" name="Object 9"/>
          <p:cNvGraphicFramePr>
            <a:graphicFrameLocks noChangeAspect="1"/>
          </p:cNvGraphicFramePr>
          <p:nvPr>
            <p:extLst>
              <p:ext uri="{D42A27DB-BD31-4B8C-83A1-F6EECF244321}">
                <p14:modId xmlns:p14="http://schemas.microsoft.com/office/powerpoint/2010/main" val="535114050"/>
              </p:ext>
            </p:extLst>
          </p:nvPr>
        </p:nvGraphicFramePr>
        <p:xfrm>
          <a:off x="6889750" y="2463800"/>
          <a:ext cx="2066925" cy="531813"/>
        </p:xfrm>
        <a:graphic>
          <a:graphicData uri="http://schemas.openxmlformats.org/presentationml/2006/ole">
            <mc:AlternateContent xmlns:mc="http://schemas.openxmlformats.org/markup-compatibility/2006">
              <mc:Choice xmlns:v="urn:schemas-microsoft-com:vml" Requires="v">
                <p:oleObj spid="_x0000_s12318" name="Equation" r:id="rId9" imgW="939600" imgH="241200" progId="Equation.DSMT4">
                  <p:embed/>
                </p:oleObj>
              </mc:Choice>
              <mc:Fallback>
                <p:oleObj name="Equation" r:id="rId9" imgW="939600" imgH="241200" progId="Equation.DSMT4">
                  <p:embed/>
                  <p:pic>
                    <p:nvPicPr>
                      <p:cNvPr id="17" name="Object 16"/>
                      <p:cNvPicPr/>
                      <p:nvPr/>
                    </p:nvPicPr>
                    <p:blipFill>
                      <a:blip r:embed="rId10"/>
                      <a:stretch>
                        <a:fillRect/>
                      </a:stretch>
                    </p:blipFill>
                    <p:spPr>
                      <a:xfrm>
                        <a:off x="6889750" y="2463800"/>
                        <a:ext cx="2066925" cy="531813"/>
                      </a:xfrm>
                      <a:prstGeom prst="rect">
                        <a:avLst/>
                      </a:prstGeom>
                    </p:spPr>
                  </p:pic>
                </p:oleObj>
              </mc:Fallback>
            </mc:AlternateContent>
          </a:graphicData>
        </a:graphic>
      </p:graphicFrame>
      <p:sp>
        <p:nvSpPr>
          <p:cNvPr id="7" name="Content Placeholder 10"/>
          <p:cNvSpPr>
            <a:spLocks noGrp="1"/>
          </p:cNvSpPr>
          <p:nvPr>
            <p:ph idx="16"/>
          </p:nvPr>
        </p:nvSpPr>
        <p:spPr>
          <a:xfrm>
            <a:off x="457200" y="3200400"/>
            <a:ext cx="8534400" cy="3454000"/>
          </a:xfrm>
          <a:ln>
            <a:solidFill>
              <a:srgbClr val="FF0000"/>
            </a:solidFill>
          </a:ln>
        </p:spPr>
        <p:txBody>
          <a:bodyPr/>
          <a:lstStyle/>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generalized induction.</a:t>
            </a:r>
          </a:p>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p>
        </p:txBody>
      </p:sp>
      <mc:AlternateContent xmlns:mc="http://schemas.openxmlformats.org/markup-compatibility/2006" xmlns:a14="http://schemas.microsoft.com/office/drawing/2010/main">
        <mc:Choice Requires="a14">
          <p:sp>
            <p:nvSpPr>
              <p:cNvPr id="21" name="Object 11"/>
              <p:cNvSpPr txBox="1"/>
              <p:nvPr/>
            </p:nvSpPr>
            <p:spPr>
              <a:xfrm>
                <a:off x="2451183" y="3546843"/>
                <a:ext cx="2319338" cy="560387"/>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0</m:t>
                              </m:r>
                              <m:r>
                                <a:rPr lang="en-US" altLang="zh-CN" i="1" smtClean="0">
                                  <a:solidFill>
                                    <a:srgbClr val="000000"/>
                                  </a:solidFill>
                                  <a:latin typeface="Cambria Math" panose="02040503050406030204" pitchFamily="18" charset="0"/>
                                  <a:ea typeface="Cambria Math" panose="02040503050406030204" pitchFamily="18" charset="0"/>
                                </a:rPr>
                                <m:t>×</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2</m:t>
                          </m:r>
                        </m:den>
                      </m:f>
                    </m:oMath>
                  </m:oMathPara>
                </a14:m>
                <a:endParaRPr lang="zh-CN" altLang="en-US" dirty="0"/>
              </a:p>
            </p:txBody>
          </p:sp>
        </mc:Choice>
        <mc:Fallback xmlns="">
          <p:sp>
            <p:nvSpPr>
              <p:cNvPr id="21" name="Object 11"/>
              <p:cNvSpPr txBox="1">
                <a:spLocks noRot="1" noChangeAspect="1" noMove="1" noResize="1" noEditPoints="1" noAdjustHandles="1" noChangeArrowheads="1" noChangeShapeType="1" noTextEdit="1"/>
              </p:cNvSpPr>
              <p:nvPr/>
            </p:nvSpPr>
            <p:spPr>
              <a:xfrm>
                <a:off x="2451183" y="3546843"/>
                <a:ext cx="2319338" cy="560387"/>
              </a:xfrm>
              <a:prstGeom prst="rect">
                <a:avLst/>
              </a:prstGeom>
              <a:blipFill>
                <a:blip r:embed="rId11"/>
                <a:stretch>
                  <a:fillRect/>
                </a:stretch>
              </a:blipFill>
            </p:spPr>
            <p:txBody>
              <a:bodyPr/>
              <a:lstStyle/>
              <a:p>
                <a:r>
                  <a:rPr lang="zh-CN" altLang="en-US">
                    <a:noFill/>
                  </a:rPr>
                  <a:t> </a:t>
                </a:r>
              </a:p>
            </p:txBody>
          </p:sp>
        </mc:Fallback>
      </mc:AlternateContent>
      <p:sp>
        <p:nvSpPr>
          <p:cNvPr id="8" name="Content Placeholder 12"/>
          <p:cNvSpPr>
            <a:spLocks noGrp="1"/>
          </p:cNvSpPr>
          <p:nvPr>
            <p:ph idx="17"/>
          </p:nvPr>
        </p:nvSpPr>
        <p:spPr>
          <a:xfrm>
            <a:off x="304800" y="4017962"/>
            <a:ext cx="4099560" cy="365760"/>
          </a:xfrm>
        </p:spPr>
        <p:txBody>
          <a:bodyPr/>
          <a:lstStyle/>
          <a:p>
            <a:pPr marL="137160"/>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that</a:t>
            </a:r>
          </a:p>
        </p:txBody>
      </p:sp>
      <p:graphicFrame>
        <p:nvGraphicFramePr>
          <p:cNvPr id="22" name="Object 13"/>
          <p:cNvGraphicFramePr>
            <a:graphicFrameLocks noChangeAspect="1"/>
          </p:cNvGraphicFramePr>
          <p:nvPr>
            <p:extLst>
              <p:ext uri="{D42A27DB-BD31-4B8C-83A1-F6EECF244321}">
                <p14:modId xmlns:p14="http://schemas.microsoft.com/office/powerpoint/2010/main" val="2662493183"/>
              </p:ext>
            </p:extLst>
          </p:nvPr>
        </p:nvGraphicFramePr>
        <p:xfrm>
          <a:off x="4511040" y="3953901"/>
          <a:ext cx="3268662" cy="558800"/>
        </p:xfrm>
        <a:graphic>
          <a:graphicData uri="http://schemas.openxmlformats.org/presentationml/2006/ole">
            <mc:AlternateContent xmlns:mc="http://schemas.openxmlformats.org/markup-compatibility/2006">
              <mc:Choice xmlns:v="urn:schemas-microsoft-com:vml" Requires="v">
                <p:oleObj spid="_x0000_s12319" name="Equation" r:id="rId12" imgW="1485720" imgH="253800" progId="Equation.DSMT4">
                  <p:embed/>
                </p:oleObj>
              </mc:Choice>
              <mc:Fallback>
                <p:oleObj name="Equation" r:id="rId12" imgW="1485720" imgH="253800" progId="Equation.DSMT4">
                  <p:embed/>
                  <p:pic>
                    <p:nvPicPr>
                      <p:cNvPr id="21" name="Object 20"/>
                      <p:cNvPicPr/>
                      <p:nvPr/>
                    </p:nvPicPr>
                    <p:blipFill>
                      <a:blip r:embed="rId13"/>
                      <a:stretch>
                        <a:fillRect/>
                      </a:stretch>
                    </p:blipFill>
                    <p:spPr>
                      <a:xfrm>
                        <a:off x="4511040" y="3953901"/>
                        <a:ext cx="3268662" cy="558800"/>
                      </a:xfrm>
                      <a:prstGeom prst="rect">
                        <a:avLst/>
                      </a:prstGeom>
                    </p:spPr>
                  </p:pic>
                </p:oleObj>
              </mc:Fallback>
            </mc:AlternateContent>
          </a:graphicData>
        </a:graphic>
      </p:graphicFrame>
      <p:sp>
        <p:nvSpPr>
          <p:cNvPr id="10" name="Content Placeholder 14"/>
          <p:cNvSpPr>
            <a:spLocks noGrp="1"/>
          </p:cNvSpPr>
          <p:nvPr>
            <p:ph idx="20"/>
          </p:nvPr>
        </p:nvSpPr>
        <p:spPr>
          <a:xfrm>
            <a:off x="0" y="4367151"/>
            <a:ext cx="9144000" cy="1097280"/>
          </a:xfrm>
        </p:spPr>
        <p:txBody>
          <a:bodyPr/>
          <a:lstStyle/>
          <a:p>
            <a:pPr lvl="1" indent="0">
              <a:spcBef>
                <a:spcPts val="0"/>
              </a:spcBef>
              <a:spcAft>
                <a:spcPts val="0"/>
              </a:spcAft>
              <a:buNone/>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whenever(</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mʹ</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ʹ</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less than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lexicographic ordering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N × N . </a:t>
            </a:r>
          </a:p>
          <a:p>
            <a:pPr lvl="2">
              <a:spcBef>
                <a:spcPts val="0"/>
              </a:spcBef>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by the inductive hypothesis we can conclude</a:t>
            </a:r>
          </a:p>
        </p:txBody>
      </p:sp>
      <mc:AlternateContent xmlns:mc="http://schemas.openxmlformats.org/markup-compatibility/2006" xmlns:a14="http://schemas.microsoft.com/office/drawing/2010/main">
        <mc:Choice Requires="a14">
          <p:sp>
            <p:nvSpPr>
              <p:cNvPr id="23" name="Object 15"/>
              <p:cNvSpPr txBox="1"/>
              <p:nvPr/>
            </p:nvSpPr>
            <p:spPr>
              <a:xfrm>
                <a:off x="879475" y="5037138"/>
                <a:ext cx="6780213" cy="5080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𝑎</m:t>
                          </m:r>
                        </m:e>
                        <m:sub>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𝑎</m:t>
                          </m:r>
                        </m:e>
                        <m:sub>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ub>
                      </m:sSub>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𝑛</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num>
                        <m:den>
                          <m:r>
                            <a:rPr lang="zh-CN" altLang="en-US" sz="1600" i="1">
                              <a:solidFill>
                                <a:srgbClr val="000000"/>
                              </a:solidFill>
                              <a:latin typeface="Cambria Math" panose="02040503050406030204" pitchFamily="18" charset="0"/>
                            </a:rPr>
                            <m:t>2</m:t>
                          </m:r>
                        </m:den>
                      </m:f>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𝑛</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num>
                        <m:den>
                          <m:r>
                            <a:rPr lang="zh-CN" altLang="en-US" sz="1600" i="1">
                              <a:solidFill>
                                <a:srgbClr val="000000"/>
                              </a:solidFill>
                              <a:latin typeface="Cambria Math" panose="02040503050406030204" pitchFamily="18" charset="0"/>
                            </a:rPr>
                            <m:t>2</m:t>
                          </m:r>
                        </m:den>
                      </m:f>
                      <m:r>
                        <a:rPr lang="zh-CN" altLang="en-US" sz="1600" i="1">
                          <a:solidFill>
                            <a:srgbClr val="000000"/>
                          </a:solidFill>
                          <a:latin typeface="Cambria Math" panose="02040503050406030204" pitchFamily="18" charset="0"/>
                        </a:rPr>
                        <m:t>.</m:t>
                      </m:r>
                    </m:oMath>
                  </m:oMathPara>
                </a14:m>
                <a:endParaRPr lang="zh-CN" altLang="en-US" sz="1600" dirty="0"/>
              </a:p>
            </p:txBody>
          </p:sp>
        </mc:Choice>
        <mc:Fallback xmlns="">
          <p:sp>
            <p:nvSpPr>
              <p:cNvPr id="23" name="Object 15"/>
              <p:cNvSpPr txBox="1">
                <a:spLocks noRot="1" noChangeAspect="1" noMove="1" noResize="1" noEditPoints="1" noAdjustHandles="1" noChangeArrowheads="1" noChangeShapeType="1" noTextEdit="1"/>
              </p:cNvSpPr>
              <p:nvPr/>
            </p:nvSpPr>
            <p:spPr>
              <a:xfrm>
                <a:off x="879475" y="5037138"/>
                <a:ext cx="6780213" cy="508000"/>
              </a:xfrm>
              <a:prstGeom prst="rect">
                <a:avLst/>
              </a:prstGeom>
              <a:blipFill>
                <a:blip r:embed="rId14"/>
                <a:stretch>
                  <a:fillRect b="-1190"/>
                </a:stretch>
              </a:blipFill>
            </p:spPr>
            <p:txBody>
              <a:bodyPr/>
              <a:lstStyle/>
              <a:p>
                <a:r>
                  <a:rPr lang="zh-CN" altLang="en-US">
                    <a:noFill/>
                  </a:rPr>
                  <a:t> </a:t>
                </a:r>
              </a:p>
            </p:txBody>
          </p:sp>
        </mc:Fallback>
      </mc:AlternateContent>
      <p:sp>
        <p:nvSpPr>
          <p:cNvPr id="11" name="Content Placeholder 16"/>
          <p:cNvSpPr>
            <a:spLocks noGrp="1"/>
          </p:cNvSpPr>
          <p:nvPr>
            <p:ph idx="21"/>
          </p:nvPr>
        </p:nvSpPr>
        <p:spPr>
          <a:xfrm>
            <a:off x="9331" y="5531725"/>
            <a:ext cx="8229600" cy="457200"/>
          </a:xfrm>
        </p:spPr>
        <p:txBody>
          <a:bodyPr/>
          <a:lstStyle/>
          <a:p>
            <a:pPr lvl="2"/>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0, by the inductive hypothesis we can conclude </a:t>
            </a:r>
          </a:p>
        </p:txBody>
      </p:sp>
      <mc:AlternateContent xmlns:mc="http://schemas.openxmlformats.org/markup-compatibility/2006" xmlns:a14="http://schemas.microsoft.com/office/drawing/2010/main">
        <mc:Choice Requires="a14">
          <p:sp>
            <p:nvSpPr>
              <p:cNvPr id="24" name="Object 17"/>
              <p:cNvSpPr txBox="1"/>
              <p:nvPr/>
            </p:nvSpPr>
            <p:spPr>
              <a:xfrm>
                <a:off x="885824" y="5926138"/>
                <a:ext cx="7267575" cy="5080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𝑎</m:t>
                          </m:r>
                        </m:e>
                        <m:sub>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𝑎</m:t>
                          </m:r>
                        </m:e>
                        <m:sub>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𝑛</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num>
                        <m:den>
                          <m:r>
                            <a:rPr lang="zh-CN" altLang="en-US" sz="1600" i="1">
                              <a:solidFill>
                                <a:srgbClr val="000000"/>
                              </a:solidFill>
                              <a:latin typeface="Cambria Math" panose="02040503050406030204" pitchFamily="18" charset="0"/>
                            </a:rPr>
                            <m:t>2</m:t>
                          </m:r>
                        </m:den>
                      </m:f>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𝑛</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num>
                        <m:den>
                          <m:r>
                            <a:rPr lang="zh-CN" altLang="en-US" sz="1600" i="1">
                              <a:solidFill>
                                <a:srgbClr val="000000"/>
                              </a:solidFill>
                              <a:latin typeface="Cambria Math" panose="02040503050406030204" pitchFamily="18" charset="0"/>
                            </a:rPr>
                            <m:t>2</m:t>
                          </m:r>
                        </m:den>
                      </m:f>
                      <m:r>
                        <a:rPr lang="zh-CN" altLang="en-US" sz="1600" i="1">
                          <a:solidFill>
                            <a:srgbClr val="000000"/>
                          </a:solidFill>
                          <a:latin typeface="Cambria Math" panose="02040503050406030204" pitchFamily="18" charset="0"/>
                        </a:rPr>
                        <m:t>.</m:t>
                      </m:r>
                    </m:oMath>
                  </m:oMathPara>
                </a14:m>
                <a:endParaRPr lang="zh-CN" altLang="en-US" sz="1200" dirty="0"/>
              </a:p>
            </p:txBody>
          </p:sp>
        </mc:Choice>
        <mc:Fallback xmlns="">
          <p:sp>
            <p:nvSpPr>
              <p:cNvPr id="24" name="Object 17"/>
              <p:cNvSpPr txBox="1">
                <a:spLocks noRot="1" noChangeAspect="1" noMove="1" noResize="1" noEditPoints="1" noAdjustHandles="1" noChangeArrowheads="1" noChangeShapeType="1" noTextEdit="1"/>
              </p:cNvSpPr>
              <p:nvPr/>
            </p:nvSpPr>
            <p:spPr>
              <a:xfrm>
                <a:off x="885824" y="5926138"/>
                <a:ext cx="7267575" cy="508000"/>
              </a:xfrm>
              <a:prstGeom prst="rect">
                <a:avLst/>
              </a:prstGeom>
              <a:blipFill>
                <a:blip r:embed="rId15"/>
                <a:stretch>
                  <a:fillRect b="-2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6236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ctr"/>
          <a:lstStyle/>
          <a:p>
            <a:r>
              <a:rPr lang="en-US" sz="6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br>
              <a:rPr lang="en-US" sz="6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8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8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递归算法</a:t>
            </a:r>
            <a:r>
              <a:rPr lang="en-US" altLang="zh-CN" sz="48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48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6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5.4</a:t>
            </a:r>
          </a:p>
        </p:txBody>
      </p:sp>
    </p:spTree>
    <p:extLst>
      <p:ext uri="{BB962C8B-B14F-4D97-AF65-F5344CB8AC3E}">
        <p14:creationId xmlns:p14="http://schemas.microsoft.com/office/powerpoint/2010/main" val="3998353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4</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828800" y="2133600"/>
            <a:ext cx="5943600" cy="20574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Proving Recursive Algorithms Correct</a:t>
            </a:r>
          </a:p>
        </p:txBody>
      </p:sp>
    </p:spTree>
    <p:extLst>
      <p:ext uri="{BB962C8B-B14F-4D97-AF65-F5344CB8AC3E}">
        <p14:creationId xmlns:p14="http://schemas.microsoft.com/office/powerpoint/2010/main" val="2276843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algorithm</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algorithm is called recursive if it solves a problem by reducing it to an instance of the same problem with smaller input.</a:t>
            </a:r>
          </a:p>
        </p:txBody>
      </p:sp>
    </p:spTree>
    <p:extLst>
      <p:ext uri="{BB962C8B-B14F-4D97-AF65-F5344CB8AC3E}">
        <p14:creationId xmlns:p14="http://schemas.microsoft.com/office/powerpoint/2010/main" val="3787978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Factorial Algorithm</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递归阶乘算法</a:t>
            </a:r>
            <a:r>
              <a:rPr lang="en-US" altLang="zh-CN"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recursive algorithm for computing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nonnegative integer. </a:t>
            </a: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the recursive definition of the factorial function.</a:t>
            </a:r>
          </a:p>
        </p:txBody>
      </p:sp>
      <p:sp>
        <p:nvSpPr>
          <p:cNvPr id="4" name="Content Placeholder 3"/>
          <p:cNvSpPr>
            <a:spLocks noGrp="1"/>
          </p:cNvSpPr>
          <p:nvPr>
            <p:ph idx="13"/>
          </p:nvPr>
        </p:nvSpPr>
        <p:spPr>
          <a:xfrm>
            <a:off x="609600" y="3581400"/>
            <a:ext cx="7315200" cy="2819400"/>
          </a:xfrm>
          <a:ln w="12700">
            <a:solidFill>
              <a:srgbClr val="1A587B"/>
            </a:solidFill>
          </a:ln>
        </p:spPr>
        <p:txBody>
          <a:bodyPr/>
          <a:lstStyle/>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factorial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nonnegative integer)</a:t>
            </a: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a:t>
            </a: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return 1</a:t>
            </a:r>
          </a:p>
          <a:p>
            <a:pPr marL="27432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else  </a:t>
            </a:r>
          </a:p>
          <a:p>
            <a:pPr marL="27432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return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n∙factorial</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{output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431461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Exponentiation Algorithm</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递归指数运算</a:t>
            </a:r>
            <a:r>
              <a:rPr lang="en-US" altLang="zh-CN"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recursive algorithm for computing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nonzero real number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nonnegative integer.</a:t>
            </a: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the recursive definition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Content Placeholder 3"/>
          <p:cNvSpPr>
            <a:spLocks noGrp="1"/>
          </p:cNvSpPr>
          <p:nvPr>
            <p:ph idx="13"/>
          </p:nvPr>
        </p:nvSpPr>
        <p:spPr>
          <a:xfrm>
            <a:off x="914400" y="3429000"/>
            <a:ext cx="7315200" cy="3124200"/>
          </a:xfrm>
          <a:ln w="12700">
            <a:solidFill>
              <a:srgbClr val="1A587B"/>
            </a:solidFill>
          </a:ln>
        </p:spPr>
        <p:txBody>
          <a:bodyPr/>
          <a:lstStyle/>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nonzero</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real number</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nonnegative integer)</a:t>
            </a: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a:t>
            </a: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return 1</a:t>
            </a:r>
          </a:p>
          <a:p>
            <a:pPr marL="27432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else  </a:t>
            </a:r>
          </a:p>
          <a:p>
            <a:pPr marL="27432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return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power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n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{output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012747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4</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828800" y="2133600"/>
            <a:ext cx="5943600" cy="20574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Proving Recursive Algorithms Correct</a:t>
            </a:r>
          </a:p>
        </p:txBody>
      </p:sp>
    </p:spTree>
    <p:extLst>
      <p:ext uri="{BB962C8B-B14F-4D97-AF65-F5344CB8AC3E}">
        <p14:creationId xmlns:p14="http://schemas.microsoft.com/office/powerpoint/2010/main" val="17134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321040" cy="2971800"/>
          </a:xfrm>
          <a:ln>
            <a:solidFill>
              <a:srgbClr val="FF0000"/>
            </a:solidFill>
          </a:ln>
        </p:spPr>
        <p:txBody>
          <a:bodyPr/>
          <a:lstStyle/>
          <a:p>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Principle of Mathematical Induction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prove that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true for all positive integers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complete these steps:</a:t>
            </a:r>
          </a:p>
          <a:p>
            <a:pPr lvl="1"/>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基础步骤</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true.</a:t>
            </a:r>
          </a:p>
          <a:p>
            <a:pPr lvl="1"/>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归纳步骤</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is true for all positive integers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p>
          <a:p>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complete the inductive step, assuming the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hypothesis </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归纳假设</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holds for an arbitrary integer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must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true.</a:t>
            </a:r>
          </a:p>
        </p:txBody>
      </p:sp>
      <p:sp>
        <p:nvSpPr>
          <p:cNvPr id="4" name="矩形 3"/>
          <p:cNvSpPr/>
          <p:nvPr/>
        </p:nvSpPr>
        <p:spPr>
          <a:xfrm>
            <a:off x="457200" y="4572000"/>
            <a:ext cx="8321040" cy="2215991"/>
          </a:xfrm>
          <a:prstGeom prst="rect">
            <a:avLst/>
          </a:prstGeom>
          <a:ln>
            <a:solidFill>
              <a:srgbClr val="FF0000"/>
            </a:solidFill>
          </a:ln>
        </p:spPr>
        <p:txBody>
          <a:bodyPr wrap="square">
            <a:spAutoFit/>
          </a:bodyPr>
          <a:lstStyle/>
          <a:p>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Climbing an Infinite Ladder Example:</a:t>
            </a:r>
          </a:p>
          <a:p>
            <a:pPr lvl="1" indent="-342900" defTabSz="457200">
              <a:spcBef>
                <a:spcPts val="1200"/>
              </a:spcBef>
              <a:spcAft>
                <a:spcPts val="600"/>
              </a:spcAft>
              <a:buClr>
                <a:srgbClr val="04617B"/>
              </a:buClr>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By (1), we can reach rung 1.</a:t>
            </a:r>
          </a:p>
          <a:p>
            <a:pPr lvl="1" indent="-342900" defTabSz="457200">
              <a:spcBef>
                <a:spcPts val="1200"/>
              </a:spcBef>
              <a:spcAft>
                <a:spcPts val="600"/>
              </a:spcAft>
              <a:buClr>
                <a:srgbClr val="04617B"/>
              </a:buClr>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Assume the inductive hypothesis that we can reach rung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by (2), we can reach rung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a:t>
            </a:r>
          </a:p>
          <a:p>
            <a:pPr marL="0" lvl="1" indent="0">
              <a:buNone/>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P</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 is true for all positive integers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We can reach every rung on the ladder.</a:t>
            </a:r>
            <a:endPar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a:extLst>
              <a:ext uri="{FF2B5EF4-FFF2-40B4-BE49-F238E27FC236}">
                <a16:creationId xmlns:a16="http://schemas.microsoft.com/office/drawing/2014/main" id="{26BE52B1-6068-4EF7-9E14-449D75808D11}"/>
              </a:ext>
            </a:extLst>
          </p:cNvPr>
          <p:cNvSpPr txBox="1">
            <a:spLocks/>
          </p:cNvSpPr>
          <p:nvPr/>
        </p:nvSpPr>
        <p:spPr>
          <a:xfrm>
            <a:off x="152400" y="152400"/>
            <a:ext cx="9144000" cy="1188720"/>
          </a:xfrm>
          <a:prstGeom prst="rect">
            <a:avLst/>
          </a:prstGeom>
        </p:spPr>
        <p:txBody>
          <a:bodyPr anchor="ctr"/>
          <a:lstStyle>
            <a:lvl1pPr algn="ctr" defTabSz="457200" rtl="0" eaLnBrk="1" latinLnBrk="0" hangingPunct="1">
              <a:spcBef>
                <a:spcPct val="0"/>
              </a:spcBef>
              <a:buNone/>
              <a:defRPr sz="4400" b="0" kern="1200">
                <a:solidFill>
                  <a:srgbClr val="04617B"/>
                </a:solidFill>
                <a:latin typeface="+mj-lt"/>
                <a:ea typeface="+mj-ea"/>
                <a:cs typeface="Arial" panose="020B0604020202020204" pitchFamily="34" charset="0"/>
              </a:defRPr>
            </a:lvl1pPr>
          </a:lstStyle>
          <a:p>
            <a:r>
              <a:rPr lang="en-US" dirty="0">
                <a:latin typeface="Times New Roman" panose="02020603050405020304" pitchFamily="18" charset="0"/>
                <a:cs typeface="Times New Roman" panose="02020603050405020304" pitchFamily="18" charset="0"/>
              </a:rPr>
              <a:t>Principle of Mathematical Induction</a:t>
            </a:r>
          </a:p>
        </p:txBody>
      </p:sp>
    </p:spTree>
    <p:extLst>
      <p:ext uri="{BB962C8B-B14F-4D97-AF65-F5344CB8AC3E}">
        <p14:creationId xmlns:p14="http://schemas.microsoft.com/office/powerpoint/2010/main" val="1191807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Proving Recursive Algorithms Correct</a:t>
            </a:r>
            <a:b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递归算法的正确性证明</a:t>
            </a: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838200"/>
          </a:xfrm>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Prove that the algorithm for computing the powers of real numbers is correct.</a:t>
            </a:r>
          </a:p>
        </p:txBody>
      </p:sp>
      <p:sp>
        <p:nvSpPr>
          <p:cNvPr id="4" name="Content Placeholder 3"/>
          <p:cNvSpPr>
            <a:spLocks noGrp="1"/>
          </p:cNvSpPr>
          <p:nvPr>
            <p:ph idx="13"/>
          </p:nvPr>
        </p:nvSpPr>
        <p:spPr>
          <a:xfrm>
            <a:off x="533400" y="2133600"/>
            <a:ext cx="8310154" cy="1463040"/>
          </a:xfrm>
          <a:ln w="12700">
            <a:solidFill>
              <a:srgbClr val="1A587B"/>
            </a:solidFill>
          </a:ln>
        </p:spPr>
        <p:txBody>
          <a:bodyPr/>
          <a:lstStyle/>
          <a:p>
            <a:pPr marL="274320" lvl="0" indent="-274320">
              <a:spcBef>
                <a:spcPts val="0"/>
              </a:spcBef>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nonzero</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real number</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nonnegative integer)</a:t>
            </a:r>
          </a:p>
          <a:p>
            <a:pPr marL="274320" lvl="0" indent="-274320">
              <a:spcBef>
                <a:spcPts val="0"/>
              </a:spcBef>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then return 1</a:t>
            </a:r>
          </a:p>
          <a:p>
            <a:pPr marL="274320" indent="-274320">
              <a:spcBef>
                <a:spcPts val="0"/>
              </a:spcBef>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else  return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power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n −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endPar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{output is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1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 name="Content Placeholder 4"/>
          <p:cNvSpPr>
            <a:spLocks noGrp="1"/>
          </p:cNvSpPr>
          <p:nvPr>
            <p:ph idx="14"/>
          </p:nvPr>
        </p:nvSpPr>
        <p:spPr>
          <a:xfrm>
            <a:off x="522514" y="3886200"/>
            <a:ext cx="8321040" cy="2514600"/>
          </a:xfrm>
          <a:ln>
            <a:solidFill>
              <a:srgbClr val="FF0000"/>
            </a:solidFill>
          </a:ln>
        </p:spPr>
        <p:txBody>
          <a:bodyPr/>
          <a:lstStyle/>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mathematical induction on the exponent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0"/>
              </a:spcBef>
              <a:buNone/>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for every nonzero real number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 1</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0"/>
              </a:spcBef>
              <a:buNone/>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inductive hypothesis is that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Assuming the inductive hypothesis, the algorithm correctly computes</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a:t>
            </a:r>
          </a:p>
        </p:txBody>
      </p:sp>
      <p:graphicFrame>
        <p:nvGraphicFramePr>
          <p:cNvPr id="8" name="Object 7"/>
          <p:cNvGraphicFramePr>
            <a:graphicFrameLocks noChangeAspect="1"/>
          </p:cNvGraphicFramePr>
          <p:nvPr>
            <p:extLst>
              <p:ext uri="{D42A27DB-BD31-4B8C-83A1-F6EECF244321}">
                <p14:modId xmlns:p14="http://schemas.microsoft.com/office/powerpoint/2010/main" val="72242490"/>
              </p:ext>
            </p:extLst>
          </p:nvPr>
        </p:nvGraphicFramePr>
        <p:xfrm>
          <a:off x="1663920" y="5779685"/>
          <a:ext cx="5816160" cy="482400"/>
        </p:xfrm>
        <a:graphic>
          <a:graphicData uri="http://schemas.openxmlformats.org/presentationml/2006/ole">
            <mc:AlternateContent xmlns:mc="http://schemas.openxmlformats.org/markup-compatibility/2006">
              <mc:Choice xmlns:v="urn:schemas-microsoft-com:vml" Requires="v">
                <p:oleObj spid="_x0000_s13319" name="Equation" r:id="rId3" imgW="2908080" imgH="241200" progId="Equation.DSMT4">
                  <p:embed/>
                </p:oleObj>
              </mc:Choice>
              <mc:Fallback>
                <p:oleObj name="Equation" r:id="rId3" imgW="2908080" imgH="241200" progId="Equation.DSMT4">
                  <p:embed/>
                  <p:pic>
                    <p:nvPicPr>
                      <p:cNvPr id="0" name=""/>
                      <p:cNvPicPr/>
                      <p:nvPr/>
                    </p:nvPicPr>
                    <p:blipFill>
                      <a:blip r:embed="rId4"/>
                      <a:stretch>
                        <a:fillRect/>
                      </a:stretch>
                    </p:blipFill>
                    <p:spPr>
                      <a:xfrm>
                        <a:off x="1663920" y="5779685"/>
                        <a:ext cx="5816160" cy="482400"/>
                      </a:xfrm>
                      <a:prstGeom prst="rect">
                        <a:avLst/>
                      </a:prstGeom>
                    </p:spPr>
                  </p:pic>
                </p:oleObj>
              </mc:Fallback>
            </mc:AlternateContent>
          </a:graphicData>
        </a:graphic>
      </p:graphicFrame>
      <p:sp>
        <p:nvSpPr>
          <p:cNvPr id="6" name="矩形 5"/>
          <p:cNvSpPr/>
          <p:nvPr/>
        </p:nvSpPr>
        <p:spPr>
          <a:xfrm>
            <a:off x="529046" y="1932801"/>
            <a:ext cx="8314508" cy="276999"/>
          </a:xfrm>
          <a:prstGeom prst="rect">
            <a:avLst/>
          </a:prstGeom>
          <a:solidFill>
            <a:srgbClr val="1A587B"/>
          </a:solidFill>
        </p:spPr>
        <p:txBody>
          <a:bodyPr wrap="square">
            <a:spAutoFit/>
          </a:bodyPr>
          <a:lstStyle/>
          <a:p>
            <a:pPr algn="ctr">
              <a:spcBef>
                <a:spcPts val="600"/>
              </a:spcBef>
            </a:pPr>
            <a:r>
              <a:rPr lang="zh-CN" altLang="en-US" sz="1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伪代码</a:t>
            </a:r>
            <a:endParaRPr lang="en-US" altLang="zh-CN" sz="1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522514" y="3629608"/>
            <a:ext cx="8322906" cy="276999"/>
          </a:xfrm>
          <a:prstGeom prst="rect">
            <a:avLst/>
          </a:prstGeom>
          <a:solidFill>
            <a:srgbClr val="1A587B"/>
          </a:solidFill>
        </p:spPr>
        <p:txBody>
          <a:bodyPr wrap="square">
            <a:spAutoFit/>
          </a:bodyPr>
          <a:lstStyle/>
          <a:p>
            <a:pPr algn="ctr">
              <a:spcBef>
                <a:spcPts val="600"/>
              </a:spcBef>
            </a:pPr>
            <a:r>
              <a:rPr lang="zh-CN" altLang="en-US" sz="1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数学归纳法证明其正确性</a:t>
            </a:r>
            <a:endParaRPr lang="en-US" altLang="zh-CN" sz="1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66206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905000"/>
            <a:ext cx="8229600" cy="2362200"/>
          </a:xfrm>
        </p:spPr>
        <p:txBody>
          <a:bodyPr/>
          <a:lstStyle/>
          <a:p>
            <a:pPr>
              <a:spcBef>
                <a:spcPts val="0"/>
              </a:spcBef>
            </a:pPr>
            <a:r>
              <a:rPr lang="en-US" altLang="zh-CN" dirty="0"/>
              <a:t>§5.1     7, 10,</a:t>
            </a:r>
            <a:r>
              <a:rPr lang="zh-CN" altLang="en-US" dirty="0"/>
              <a:t> </a:t>
            </a:r>
            <a:r>
              <a:rPr lang="en-US" altLang="zh-CN" dirty="0"/>
              <a:t>15</a:t>
            </a:r>
            <a:br>
              <a:rPr lang="en-US" altLang="zh-CN" dirty="0"/>
            </a:br>
            <a:r>
              <a:rPr lang="en-US" altLang="zh-CN" dirty="0"/>
              <a:t>§5.2     12</a:t>
            </a:r>
            <a:br>
              <a:rPr lang="en-US" altLang="zh-CN" dirty="0"/>
            </a:br>
            <a:r>
              <a:rPr lang="en-US" altLang="zh-CN" dirty="0"/>
              <a:t>§5.3     8, 26</a:t>
            </a:r>
          </a:p>
          <a:p>
            <a:pPr>
              <a:spcBef>
                <a:spcPts val="0"/>
              </a:spcBef>
            </a:pPr>
            <a:r>
              <a:rPr lang="en-US" altLang="zh-CN" dirty="0"/>
              <a:t>§5.4     12, 15, 32</a:t>
            </a:r>
          </a:p>
          <a:p>
            <a:endParaRPr lang="en-US" altLang="zh-CN" dirty="0"/>
          </a:p>
          <a:p>
            <a:r>
              <a:rPr lang="en-US" altLang="zh-CN" dirty="0"/>
              <a:t>Due date </a:t>
            </a:r>
            <a:r>
              <a:rPr lang="en-US" altLang="zh-CN"/>
              <a:t>: 2024.04.16 </a:t>
            </a:r>
            <a:endParaRPr lang="en-US" altLang="zh-CN" dirty="0"/>
          </a:p>
          <a:p>
            <a:endParaRPr lang="zh-CN" altLang="en-US" dirty="0"/>
          </a:p>
        </p:txBody>
      </p:sp>
    </p:spTree>
    <p:extLst>
      <p:ext uri="{BB962C8B-B14F-4D97-AF65-F5344CB8AC3E}">
        <p14:creationId xmlns:p14="http://schemas.microsoft.com/office/powerpoint/2010/main" val="378690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239000" cy="1188720"/>
          </a:xfrm>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Validity of Mathematical Induction</a:t>
            </a:r>
            <a:b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数学归纳法有效性证明</a:t>
            </a:r>
            <a:r>
              <a:rPr lang="en-US" altLang="zh-CN" sz="2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6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733800"/>
          </a:xfrm>
          <a:ln>
            <a:solidFill>
              <a:srgbClr val="FF0000"/>
            </a:solidFill>
          </a:ln>
        </p:spPr>
        <p:txBody>
          <a:bodyPr/>
          <a:lstStyle/>
          <a:p>
            <a:pPr>
              <a:lnSpc>
                <a:spcPct val="150000"/>
              </a:lnSpc>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Mathematical induction can be expressed  as the rule of inference</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数学归纳可用推理规则表示如下</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p:txBody>
      </p:sp>
      <mc:AlternateContent xmlns:mc="http://schemas.openxmlformats.org/markup-compatibility/2006" xmlns:a14="http://schemas.microsoft.com/office/drawing/2010/main">
        <mc:Choice Requires="a14">
          <p:sp>
            <p:nvSpPr>
              <p:cNvPr id="4" name="Object 3"/>
              <p:cNvSpPr txBox="1"/>
              <p:nvPr/>
            </p:nvSpPr>
            <p:spPr>
              <a:xfrm>
                <a:off x="1600200" y="3200400"/>
                <a:ext cx="6324600" cy="5842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𝑃</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𝑘</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𝑃</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𝑘</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𝑃</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𝑘</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e>
                              </m:d>
                            </m:e>
                          </m:d>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𝑃</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oMath>
                  </m:oMathPara>
                </a14:m>
                <a:endParaRPr lang="zh-CN" altLang="en-US" sz="2400" dirty="0"/>
              </a:p>
            </p:txBody>
          </p:sp>
        </mc:Choice>
        <mc:Fallback xmlns="">
          <p:sp>
            <p:nvSpPr>
              <p:cNvPr id="4" name="Object 3"/>
              <p:cNvSpPr txBox="1">
                <a:spLocks noRot="1" noChangeAspect="1" noMove="1" noResize="1" noEditPoints="1" noAdjustHandles="1" noChangeArrowheads="1" noChangeShapeType="1" noTextEdit="1"/>
              </p:cNvSpPr>
              <p:nvPr/>
            </p:nvSpPr>
            <p:spPr>
              <a:xfrm>
                <a:off x="1600200" y="3200400"/>
                <a:ext cx="6324600" cy="584200"/>
              </a:xfrm>
              <a:prstGeom prst="rect">
                <a:avLst/>
              </a:prstGeom>
              <a:blipFill>
                <a:blip r:embed="rId2"/>
                <a:stretch>
                  <a:fillRect b="-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451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03920" cy="5257800"/>
          </a:xfrm>
        </p:spPr>
        <p:txBody>
          <a:bodyPr/>
          <a:lstStyle/>
          <a:p>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Mathematical induction is valid because of the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well ordering property </a:t>
            </a:r>
            <a:r>
              <a:rPr lang="en-US" altLang="zh-CN"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良序性</a:t>
            </a:r>
            <a:r>
              <a:rPr lang="en-US" altLang="zh-CN"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which states that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every nonempty subset of the set of positive integers has a least element</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see Section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5.2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and Appendix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 Here is the proof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（反证法）</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p>
          <a:p>
            <a:pPr lvl="1">
              <a:spcBef>
                <a:spcPts val="600"/>
              </a:spcBef>
              <a:spcAft>
                <a:spcPts val="300"/>
              </a:spcAft>
              <a:buFont typeface="+mj-lt"/>
              <a:buAutoNum type="arabicPeriod"/>
            </a:pPr>
            <a:r>
              <a:rPr lang="en-US" altLang="zh-CN" sz="1600" b="1" dirty="0">
                <a:latin typeface="Times New Roman" panose="02020603050405020304" pitchFamily="18" charset="0"/>
                <a:ea typeface="Cambria Math" pitchFamily="18" charset="0"/>
                <a:cs typeface="Times New Roman" panose="02020603050405020304" pitchFamily="18" charset="0"/>
                <a:sym typeface="Wingdings" pitchFamily="2" charset="2"/>
              </a:rPr>
              <a:t>Suppose that </a:t>
            </a:r>
            <a:r>
              <a:rPr lang="en-US" altLang="zh-CN" sz="1600" b="1" i="1" dirty="0">
                <a:latin typeface="Times New Roman" panose="02020603050405020304" pitchFamily="18" charset="0"/>
                <a:cs typeface="Times New Roman" panose="02020603050405020304" pitchFamily="18" charset="0"/>
              </a:rPr>
              <a:t>P</a:t>
            </a:r>
            <a:r>
              <a:rPr lang="en-US" altLang="zh-CN" sz="16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ea typeface="Cambria Math" pitchFamily="18" charset="0"/>
                <a:cs typeface="Times New Roman" panose="02020603050405020304" pitchFamily="18" charset="0"/>
              </a:rPr>
              <a:t>1</a:t>
            </a:r>
            <a:r>
              <a:rPr lang="en-US" altLang="zh-CN" sz="1600" b="1" dirty="0">
                <a:latin typeface="Times New Roman" panose="02020603050405020304" pitchFamily="18" charset="0"/>
                <a:cs typeface="Times New Roman" panose="02020603050405020304" pitchFamily="18" charset="0"/>
              </a:rPr>
              <a:t>) holds and </a:t>
            </a:r>
            <a:r>
              <a:rPr lang="en-US" altLang="zh-CN" sz="1600" b="1" i="1" dirty="0">
                <a:latin typeface="Times New Roman" panose="02020603050405020304" pitchFamily="18" charset="0"/>
                <a:cs typeface="Times New Roman" panose="02020603050405020304" pitchFamily="18" charset="0"/>
              </a:rPr>
              <a:t>P</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k</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ea typeface="Cambria Math"/>
                <a:cs typeface="Times New Roman" panose="02020603050405020304" pitchFamily="18" charset="0"/>
                <a:sym typeface="Wingdings" pitchFamily="2" charset="2"/>
              </a:rPr>
              <a:t>→</a:t>
            </a:r>
            <a:r>
              <a:rPr lang="en-US" altLang="zh-CN" sz="1600" b="1" i="1" dirty="0">
                <a:latin typeface="Times New Roman" panose="02020603050405020304" pitchFamily="18" charset="0"/>
                <a:cs typeface="Times New Roman" panose="02020603050405020304" pitchFamily="18" charset="0"/>
                <a:sym typeface="Wingdings" pitchFamily="2" charset="2"/>
              </a:rPr>
              <a:t> P</a:t>
            </a:r>
            <a:r>
              <a:rPr lang="en-US" altLang="zh-CN" sz="1600" b="1" dirty="0">
                <a:latin typeface="Times New Roman" panose="02020603050405020304" pitchFamily="18" charset="0"/>
                <a:cs typeface="Times New Roman" panose="02020603050405020304" pitchFamily="18" charset="0"/>
                <a:sym typeface="Wingdings" pitchFamily="2" charset="2"/>
              </a:rPr>
              <a:t>(</a:t>
            </a:r>
            <a:r>
              <a:rPr lang="en-US" altLang="zh-CN" sz="1600" b="1" i="1" dirty="0">
                <a:latin typeface="Times New Roman" panose="02020603050405020304" pitchFamily="18" charset="0"/>
                <a:cs typeface="Times New Roman" panose="02020603050405020304" pitchFamily="18" charset="0"/>
                <a:sym typeface="Wingdings" pitchFamily="2" charset="2"/>
              </a:rPr>
              <a:t>k </a:t>
            </a:r>
            <a:r>
              <a:rPr lang="en-US" altLang="zh-CN" sz="1600" b="1" dirty="0">
                <a:latin typeface="Times New Roman" panose="02020603050405020304" pitchFamily="18" charset="0"/>
                <a:cs typeface="Times New Roman" panose="02020603050405020304" pitchFamily="18" charset="0"/>
                <a:sym typeface="Wingdings" pitchFamily="2" charset="2"/>
              </a:rPr>
              <a:t>+</a:t>
            </a:r>
            <a:r>
              <a:rPr lang="en-US" altLang="zh-CN" sz="1600" b="1" i="1" dirty="0">
                <a:latin typeface="Times New Roman" panose="02020603050405020304" pitchFamily="18" charset="0"/>
                <a:cs typeface="Times New Roman" panose="02020603050405020304" pitchFamily="18" charset="0"/>
                <a:sym typeface="Wingdings" pitchFamily="2" charset="2"/>
              </a:rPr>
              <a:t> </a:t>
            </a:r>
            <a:r>
              <a:rPr lang="en-US" altLang="zh-CN" sz="1600" b="1" dirty="0">
                <a:latin typeface="Times New Roman" panose="02020603050405020304" pitchFamily="18" charset="0"/>
                <a:ea typeface="Cambria Math" pitchFamily="18" charset="0"/>
                <a:cs typeface="Times New Roman" panose="02020603050405020304" pitchFamily="18" charset="0"/>
                <a:sym typeface="Wingdings" pitchFamily="2" charset="2"/>
              </a:rPr>
              <a:t>1</a:t>
            </a:r>
            <a:r>
              <a:rPr lang="en-US" altLang="zh-CN" sz="1600" b="1" dirty="0">
                <a:latin typeface="Times New Roman" panose="02020603050405020304" pitchFamily="18" charset="0"/>
                <a:cs typeface="Times New Roman" panose="02020603050405020304" pitchFamily="18" charset="0"/>
                <a:sym typeface="Wingdings" pitchFamily="2" charset="2"/>
              </a:rPr>
              <a:t>)</a:t>
            </a:r>
            <a:r>
              <a:rPr lang="en-US" altLang="zh-CN" sz="1600" b="1" dirty="0">
                <a:latin typeface="Times New Roman" panose="02020603050405020304" pitchFamily="18" charset="0"/>
                <a:ea typeface="Cambria Math"/>
                <a:cs typeface="Times New Roman" panose="02020603050405020304" pitchFamily="18" charset="0"/>
                <a:sym typeface="Wingdings" pitchFamily="2" charset="2"/>
              </a:rPr>
              <a:t> is true for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all positive integers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p>
          <a:p>
            <a:pPr lvl="1">
              <a:spcBef>
                <a:spcPts val="600"/>
              </a:spcBef>
              <a:spcAft>
                <a:spcPts val="300"/>
              </a:spcAft>
              <a:buFont typeface="+mj-lt"/>
              <a:buAutoNum type="arabicPeriod"/>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Assume there is at least one positive integer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n</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for which P(</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n</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is false</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Then the set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of positive integers for which P(</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n</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is false is nonempty.</a:t>
            </a:r>
            <a:b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b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假设</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集合中的整数使得</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n</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为</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false】</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p>
          <a:p>
            <a:pPr lvl="1">
              <a:spcBef>
                <a:spcPts val="600"/>
              </a:spcBef>
              <a:spcAft>
                <a:spcPts val="300"/>
              </a:spcAft>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By the well-ordering property,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has a least element, say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b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b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m</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是</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中最小的</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endPar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endParaRPr>
          </a:p>
          <a:p>
            <a:pPr lvl="1">
              <a:spcBef>
                <a:spcPts val="600"/>
              </a:spcBef>
              <a:spcAft>
                <a:spcPts val="300"/>
              </a:spcAft>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We know that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can not be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since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holds. Since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positive and greater than 1,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must be a positive integer. Since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&lt;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is not in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so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must be true.</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m-</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不是</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S</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中元素，得出</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为真</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spcAft>
                <a:spcPts val="300"/>
              </a:spcAft>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But then, since the conditional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  for every positive integer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holds,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must also be true. This contradicts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being false. </a:t>
            </a:r>
          </a:p>
          <a:p>
            <a:pPr lvl="1">
              <a:spcBef>
                <a:spcPts val="600"/>
              </a:spcBef>
              <a:spcAft>
                <a:spcPts val="300"/>
              </a:spcAft>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Hence,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must be true for every positive integer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 name="Title 1">
            <a:extLst>
              <a:ext uri="{FF2B5EF4-FFF2-40B4-BE49-F238E27FC236}">
                <a16:creationId xmlns:a16="http://schemas.microsoft.com/office/drawing/2014/main" id="{B63DDBF5-574A-4FB6-9CA8-3ACF9B64899A}"/>
              </a:ext>
            </a:extLst>
          </p:cNvPr>
          <p:cNvSpPr>
            <a:spLocks noGrp="1"/>
          </p:cNvSpPr>
          <p:nvPr>
            <p:ph type="title"/>
          </p:nvPr>
        </p:nvSpPr>
        <p:spPr>
          <a:xfrm>
            <a:off x="1066800" y="0"/>
            <a:ext cx="7239000" cy="1188720"/>
          </a:xfrm>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Validity of Mathematical Induction</a:t>
            </a:r>
            <a:b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数学归纳法有效性证明</a:t>
            </a:r>
            <a:r>
              <a:rPr lang="en-US" altLang="zh-CN" sz="2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6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6415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923"/>
            <a:ext cx="7086600" cy="1188720"/>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Proving a Summation Formula by Mathematical Induction</a:t>
            </a:r>
          </a:p>
        </p:txBody>
      </p:sp>
      <p:sp>
        <p:nvSpPr>
          <p:cNvPr id="3" name="Content Placeholder 2"/>
          <p:cNvSpPr>
            <a:spLocks noGrp="1"/>
          </p:cNvSpPr>
          <p:nvPr>
            <p:ph idx="1"/>
          </p:nvPr>
        </p:nvSpPr>
        <p:spPr>
          <a:xfrm>
            <a:off x="457200" y="1295400"/>
            <a:ext cx="2590800" cy="457200"/>
          </a:xfrm>
        </p:spPr>
        <p:txBody>
          <a:bodyPr/>
          <a:lstStyle/>
          <a:p>
            <a:pPr lvl="0"/>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a:t>
            </a:r>
          </a:p>
        </p:txBody>
      </p:sp>
      <p:graphicFrame>
        <p:nvGraphicFramePr>
          <p:cNvPr id="9" name="Object 3"/>
          <p:cNvGraphicFramePr>
            <a:graphicFrameLocks noChangeAspect="1"/>
          </p:cNvGraphicFramePr>
          <p:nvPr>
            <p:extLst>
              <p:ext uri="{D42A27DB-BD31-4B8C-83A1-F6EECF244321}">
                <p14:modId xmlns:p14="http://schemas.microsoft.com/office/powerpoint/2010/main" val="4236085144"/>
              </p:ext>
            </p:extLst>
          </p:nvPr>
        </p:nvGraphicFramePr>
        <p:xfrm>
          <a:off x="3276600" y="1184057"/>
          <a:ext cx="1676160" cy="888480"/>
        </p:xfrm>
        <a:graphic>
          <a:graphicData uri="http://schemas.openxmlformats.org/presentationml/2006/ole">
            <mc:AlternateContent xmlns:mc="http://schemas.openxmlformats.org/markup-compatibility/2006">
              <mc:Choice xmlns:v="urn:schemas-microsoft-com:vml" Requires="v">
                <p:oleObj spid="_x0000_s1041" name="Equation" r:id="rId3" imgW="838080" imgH="444240" progId="Equation.DSMT4">
                  <p:embed/>
                </p:oleObj>
              </mc:Choice>
              <mc:Fallback>
                <p:oleObj name="Equation" r:id="rId3" imgW="838080" imgH="444240" progId="Equation.DSMT4">
                  <p:embed/>
                  <p:pic>
                    <p:nvPicPr>
                      <p:cNvPr id="7" name="Object 3"/>
                      <p:cNvPicPr/>
                      <p:nvPr/>
                    </p:nvPicPr>
                    <p:blipFill>
                      <a:blip r:embed="rId4"/>
                      <a:stretch>
                        <a:fillRect/>
                      </a:stretch>
                    </p:blipFill>
                    <p:spPr>
                      <a:xfrm>
                        <a:off x="3276600" y="1184057"/>
                        <a:ext cx="1676160" cy="888480"/>
                      </a:xfrm>
                      <a:prstGeom prst="rect">
                        <a:avLst/>
                      </a:prstGeom>
                    </p:spPr>
                  </p:pic>
                </p:oleObj>
              </mc:Fallback>
            </mc:AlternateContent>
          </a:graphicData>
        </a:graphic>
      </p:graphicFrame>
      <p:sp>
        <p:nvSpPr>
          <p:cNvPr id="4" name="Content Placeholder 4"/>
          <p:cNvSpPr>
            <a:spLocks noGrp="1"/>
          </p:cNvSpPr>
          <p:nvPr>
            <p:ph idx="13"/>
          </p:nvPr>
        </p:nvSpPr>
        <p:spPr>
          <a:xfrm>
            <a:off x="457200" y="1894114"/>
            <a:ext cx="6934200" cy="4953000"/>
          </a:xfrm>
        </p:spPr>
        <p:txBody>
          <a:bodyPr/>
          <a:lstStyle/>
          <a:p>
            <a:pPr lvl="0">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p>
          <a:p>
            <a:pPr lvl="1" algn="just">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is true since 1(1 + 1)/2 = 1.</a:t>
            </a:r>
          </a:p>
          <a:p>
            <a:pPr lvl="1" algn="just">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Assume true for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lgn="just">
              <a:spcBef>
                <a:spcPts val="600"/>
              </a:spcBef>
            </a:pP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inductive hypothesis is</a:t>
            </a:r>
          </a:p>
        </p:txBody>
      </p:sp>
      <p:graphicFrame>
        <p:nvGraphicFramePr>
          <p:cNvPr id="10" name="Object 5"/>
          <p:cNvGraphicFramePr>
            <a:graphicFrameLocks noChangeAspect="1"/>
          </p:cNvGraphicFramePr>
          <p:nvPr>
            <p:extLst>
              <p:ext uri="{D42A27DB-BD31-4B8C-83A1-F6EECF244321}">
                <p14:modId xmlns:p14="http://schemas.microsoft.com/office/powerpoint/2010/main" val="2637405390"/>
              </p:ext>
            </p:extLst>
          </p:nvPr>
        </p:nvGraphicFramePr>
        <p:xfrm>
          <a:off x="4495800" y="3276345"/>
          <a:ext cx="1143000" cy="596895"/>
        </p:xfrm>
        <a:graphic>
          <a:graphicData uri="http://schemas.openxmlformats.org/presentationml/2006/ole">
            <mc:AlternateContent xmlns:mc="http://schemas.openxmlformats.org/markup-compatibility/2006">
              <mc:Choice xmlns:v="urn:schemas-microsoft-com:vml" Requires="v">
                <p:oleObj spid="_x0000_s1042" name="Equation" r:id="rId5" imgW="850680" imgH="444240" progId="Equation.DSMT4">
                  <p:embed/>
                </p:oleObj>
              </mc:Choice>
              <mc:Fallback>
                <p:oleObj name="Equation" r:id="rId5" imgW="850680" imgH="444240" progId="Equation.DSMT4">
                  <p:embed/>
                  <p:pic>
                    <p:nvPicPr>
                      <p:cNvPr id="8" name="Object 4"/>
                      <p:cNvPicPr/>
                      <p:nvPr/>
                    </p:nvPicPr>
                    <p:blipFill>
                      <a:blip r:embed="rId6"/>
                      <a:stretch>
                        <a:fillRect/>
                      </a:stretch>
                    </p:blipFill>
                    <p:spPr>
                      <a:xfrm>
                        <a:off x="4495800" y="3276345"/>
                        <a:ext cx="1143000" cy="596895"/>
                      </a:xfrm>
                      <a:prstGeom prst="rect">
                        <a:avLst/>
                      </a:prstGeom>
                    </p:spPr>
                  </p:pic>
                </p:oleObj>
              </mc:Fallback>
            </mc:AlternateContent>
          </a:graphicData>
        </a:graphic>
      </p:graphicFrame>
      <p:sp>
        <p:nvSpPr>
          <p:cNvPr id="5" name="Content Placeholder 6"/>
          <p:cNvSpPr>
            <a:spLocks noGrp="1"/>
          </p:cNvSpPr>
          <p:nvPr>
            <p:ph idx="14"/>
          </p:nvPr>
        </p:nvSpPr>
        <p:spPr>
          <a:xfrm>
            <a:off x="457200" y="3733800"/>
            <a:ext cx="5334000" cy="457200"/>
          </a:xfrm>
        </p:spPr>
        <p:txBody>
          <a:bodyPr/>
          <a:lstStyle/>
          <a:p>
            <a:pPr marL="457200" lvl="0">
              <a:spcBef>
                <a:spcPts val="600"/>
              </a:spcBef>
            </a:pP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Under this assumption,</a:t>
            </a:r>
            <a:r>
              <a:rPr lang="en-US" altLang="zh-CN"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Object 7"/>
          <p:cNvGraphicFramePr>
            <a:graphicFrameLocks noChangeAspect="1"/>
          </p:cNvGraphicFramePr>
          <p:nvPr>
            <p:extLst>
              <p:ext uri="{D42A27DB-BD31-4B8C-83A1-F6EECF244321}">
                <p14:modId xmlns:p14="http://schemas.microsoft.com/office/powerpoint/2010/main" val="2673226805"/>
              </p:ext>
            </p:extLst>
          </p:nvPr>
        </p:nvGraphicFramePr>
        <p:xfrm>
          <a:off x="1219200" y="4191000"/>
          <a:ext cx="5105400" cy="2540000"/>
        </p:xfrm>
        <a:graphic>
          <a:graphicData uri="http://schemas.openxmlformats.org/presentationml/2006/ole">
            <mc:AlternateContent xmlns:mc="http://schemas.openxmlformats.org/markup-compatibility/2006">
              <mc:Choice xmlns:v="urn:schemas-microsoft-com:vml" Requires="v">
                <p:oleObj spid="_x0000_s1043" name="Equation" r:id="rId7" imgW="2552400" imgH="1269720" progId="Equation.DSMT4">
                  <p:embed/>
                </p:oleObj>
              </mc:Choice>
              <mc:Fallback>
                <p:oleObj name="Equation" r:id="rId7" imgW="2552400" imgH="1269720" progId="Equation.DSMT4">
                  <p:embed/>
                  <p:pic>
                    <p:nvPicPr>
                      <p:cNvPr id="9" name="Object 6"/>
                      <p:cNvPicPr/>
                      <p:nvPr/>
                    </p:nvPicPr>
                    <p:blipFill>
                      <a:blip r:embed="rId8"/>
                      <a:stretch>
                        <a:fillRect/>
                      </a:stretch>
                    </p:blipFill>
                    <p:spPr>
                      <a:xfrm>
                        <a:off x="1219200" y="4191000"/>
                        <a:ext cx="5105400" cy="2540000"/>
                      </a:xfrm>
                      <a:prstGeom prst="rect">
                        <a:avLst/>
                      </a:prstGeom>
                    </p:spPr>
                  </p:pic>
                </p:oleObj>
              </mc:Fallback>
            </mc:AlternateContent>
          </a:graphicData>
        </a:graphic>
      </p:graphicFrame>
      <p:sp>
        <p:nvSpPr>
          <p:cNvPr id="13" name="Content Placeholder 8">
            <a:extLst>
              <a:ext uri="{FF2B5EF4-FFF2-40B4-BE49-F238E27FC236}">
                <a16:creationId xmlns:a16="http://schemas.microsoft.com/office/drawing/2014/main" id="{808569EF-859F-4E2D-BE24-D4D0BB33F359}"/>
              </a:ext>
            </a:extLst>
          </p:cNvPr>
          <p:cNvSpPr>
            <a:spLocks noGrp="1"/>
          </p:cNvSpPr>
          <p:nvPr>
            <p:ph idx="15"/>
          </p:nvPr>
        </p:nvSpPr>
        <p:spPr>
          <a:xfrm>
            <a:off x="6477000" y="1419600"/>
            <a:ext cx="2362200" cy="1066800"/>
          </a:xfrm>
          <a:ln w="12700">
            <a:solidFill>
              <a:srgbClr val="1A587B"/>
            </a:solidFill>
          </a:ln>
        </p:spPr>
        <p:txBody>
          <a:bodyPr/>
          <a:lstStyle/>
          <a:p>
            <a:pPr lvl="0"/>
            <a:r>
              <a:rPr lang="en-US" sz="1600" dirty="0">
                <a:solidFill>
                  <a:prstClr val="black"/>
                </a:solidFill>
                <a:latin typeface="Times New Roman" panose="02020603050405020304" pitchFamily="18" charset="0"/>
                <a:cs typeface="Times New Roman" panose="02020603050405020304" pitchFamily="18" charset="0"/>
              </a:rPr>
              <a:t>Note: Once we have this conjecture, mathematical induction can be used to prove it correct.</a:t>
            </a:r>
          </a:p>
        </p:txBody>
      </p:sp>
    </p:spTree>
    <p:extLst>
      <p:ext uri="{BB962C8B-B14F-4D97-AF65-F5344CB8AC3E}">
        <p14:creationId xmlns:p14="http://schemas.microsoft.com/office/powerpoint/2010/main" val="69243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1643"/>
            <a:ext cx="7810500" cy="118872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Conjecturing and Proving a Summation Formula</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822960"/>
          </a:xfrm>
        </p:spPr>
        <p:txBody>
          <a:bodyPr/>
          <a:lstStyle/>
          <a:p>
            <a:pPr lvl="0">
              <a:spcBef>
                <a:spcPts val="100"/>
              </a:spcBef>
              <a:spcAft>
                <a:spcPts val="300"/>
              </a:spcAft>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Conjecture and prove correct a formula for the sum of the first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positive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odd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integers. Then prove your conjecture.</a:t>
            </a:r>
          </a:p>
          <a:p>
            <a:pPr lvl="0">
              <a:spcBef>
                <a:spcPts val="100"/>
              </a:spcBef>
              <a:spcAft>
                <a:spcPts val="300"/>
              </a:spcAft>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have:</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 name="Object 3"/>
          <p:cNvGraphicFramePr>
            <a:graphicFrameLocks noChangeAspect="1"/>
          </p:cNvGraphicFramePr>
          <p:nvPr>
            <p:extLst>
              <p:ext uri="{D42A27DB-BD31-4B8C-83A1-F6EECF244321}">
                <p14:modId xmlns:p14="http://schemas.microsoft.com/office/powerpoint/2010/main" val="1749276604"/>
              </p:ext>
            </p:extLst>
          </p:nvPr>
        </p:nvGraphicFramePr>
        <p:xfrm>
          <a:off x="2219325" y="1873250"/>
          <a:ext cx="5705475" cy="285750"/>
        </p:xfrm>
        <a:graphic>
          <a:graphicData uri="http://schemas.openxmlformats.org/presentationml/2006/ole">
            <mc:AlternateContent xmlns:mc="http://schemas.openxmlformats.org/markup-compatibility/2006">
              <mc:Choice xmlns:v="urn:schemas-microsoft-com:vml" Requires="v">
                <p:oleObj spid="_x0000_s2070" name="Equation" r:id="rId3" imgW="4076640" imgH="203040" progId="Equation.DSMT4">
                  <p:embed/>
                </p:oleObj>
              </mc:Choice>
              <mc:Fallback>
                <p:oleObj name="Equation" r:id="rId3" imgW="4076640" imgH="203040" progId="Equation.DSMT4">
                  <p:embed/>
                  <p:pic>
                    <p:nvPicPr>
                      <p:cNvPr id="11" name="Object 3"/>
                      <p:cNvPicPr/>
                      <p:nvPr/>
                    </p:nvPicPr>
                    <p:blipFill>
                      <a:blip r:embed="rId4"/>
                      <a:stretch>
                        <a:fillRect/>
                      </a:stretch>
                    </p:blipFill>
                    <p:spPr>
                      <a:xfrm>
                        <a:off x="2219325" y="1873250"/>
                        <a:ext cx="5705475" cy="285750"/>
                      </a:xfrm>
                      <a:prstGeom prst="rect">
                        <a:avLst/>
                      </a:prstGeom>
                    </p:spPr>
                  </p:pic>
                </p:oleObj>
              </mc:Fallback>
            </mc:AlternateContent>
          </a:graphicData>
        </a:graphic>
      </p:graphicFrame>
      <p:sp>
        <p:nvSpPr>
          <p:cNvPr id="4" name="Content Placeholder 4"/>
          <p:cNvSpPr>
            <a:spLocks noGrp="1"/>
          </p:cNvSpPr>
          <p:nvPr>
            <p:ph idx="13"/>
          </p:nvPr>
        </p:nvSpPr>
        <p:spPr>
          <a:xfrm>
            <a:off x="457200" y="2179320"/>
            <a:ext cx="8229600" cy="365760"/>
          </a:xfrm>
        </p:spPr>
        <p:txBody>
          <a:bodyPr/>
          <a:lstStyle/>
          <a:p>
            <a:pPr lvl="1">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conjecture that the sum of the first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positive odd integers is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val="4267924275"/>
              </p:ext>
            </p:extLst>
          </p:nvPr>
        </p:nvGraphicFramePr>
        <p:xfrm>
          <a:off x="3397250" y="2505075"/>
          <a:ext cx="2347913" cy="357188"/>
        </p:xfrm>
        <a:graphic>
          <a:graphicData uri="http://schemas.openxmlformats.org/presentationml/2006/ole">
            <mc:AlternateContent xmlns:mc="http://schemas.openxmlformats.org/markup-compatibility/2006">
              <mc:Choice xmlns:v="urn:schemas-microsoft-com:vml" Requires="v">
                <p:oleObj spid="_x0000_s2071" name="MathType 6.0 Equation" r:id="rId5" imgW="1676160" imgH="253800" progId="Equation.DSMT4">
                  <p:embed/>
                </p:oleObj>
              </mc:Choice>
              <mc:Fallback>
                <p:oleObj name="MathType 6.0 Equation" r:id="rId5" imgW="1676160" imgH="253800" progId="Equation.DSMT4">
                  <p:embed/>
                  <p:pic>
                    <p:nvPicPr>
                      <p:cNvPr id="7" name="Object 3"/>
                      <p:cNvPicPr/>
                      <p:nvPr/>
                    </p:nvPicPr>
                    <p:blipFill>
                      <a:blip r:embed="rId6"/>
                      <a:stretch>
                        <a:fillRect/>
                      </a:stretch>
                    </p:blipFill>
                    <p:spPr>
                      <a:xfrm>
                        <a:off x="3397250" y="2505075"/>
                        <a:ext cx="2347913" cy="357188"/>
                      </a:xfrm>
                      <a:prstGeom prst="rect">
                        <a:avLst/>
                      </a:prstGeom>
                    </p:spPr>
                  </p:pic>
                </p:oleObj>
              </mc:Fallback>
            </mc:AlternateContent>
          </a:graphicData>
        </a:graphic>
      </p:graphicFrame>
      <p:sp>
        <p:nvSpPr>
          <p:cNvPr id="5" name="Content Placeholder 6"/>
          <p:cNvSpPr>
            <a:spLocks noGrp="1"/>
          </p:cNvSpPr>
          <p:nvPr>
            <p:ph idx="14"/>
          </p:nvPr>
        </p:nvSpPr>
        <p:spPr>
          <a:xfrm>
            <a:off x="457200" y="2849880"/>
            <a:ext cx="8229600" cy="3855720"/>
          </a:xfrm>
          <a:ln>
            <a:solidFill>
              <a:srgbClr val="FF0000"/>
            </a:solidFill>
          </a:ln>
        </p:spPr>
        <p:txBody>
          <a:bodyPr/>
          <a:lstStyle/>
          <a:p>
            <a:pPr lvl="1">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prove the conjecture with mathematical induction.</a:t>
            </a:r>
          </a:p>
          <a:p>
            <a:pPr lvl="1">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is true since 1</a:t>
            </a:r>
            <a:r>
              <a:rPr lang="en-US" sz="16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p>
          <a:p>
            <a:pPr lvl="1">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P(k)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 for every positive integer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p>
          <a:p>
            <a:pPr marL="457200" lvl="0">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Assume the inductive hypothesis </a:t>
            </a: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holds and then show that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+ 1)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holds</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has well.</a:t>
            </a:r>
          </a:p>
        </p:txBody>
      </p:sp>
      <p:sp>
        <p:nvSpPr>
          <p:cNvPr id="6" name="Content Placeholder 7"/>
          <p:cNvSpPr>
            <a:spLocks noGrp="1"/>
          </p:cNvSpPr>
          <p:nvPr>
            <p:ph idx="15"/>
          </p:nvPr>
        </p:nvSpPr>
        <p:spPr>
          <a:xfrm>
            <a:off x="1181100" y="4053840"/>
            <a:ext cx="6472238" cy="365760"/>
          </a:xfrm>
          <a:ln w="12700">
            <a:solidFill>
              <a:srgbClr val="1A587B"/>
            </a:solidFill>
          </a:ln>
        </p:spPr>
        <p:txBody>
          <a:bodyPr/>
          <a:lstStyle/>
          <a:p>
            <a:pPr lvl="0"/>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Hypothesis:</a:t>
            </a:r>
          </a:p>
        </p:txBody>
      </p:sp>
      <p:graphicFrame>
        <p:nvGraphicFramePr>
          <p:cNvPr id="14" name="Object 8"/>
          <p:cNvGraphicFramePr>
            <a:graphicFrameLocks noChangeAspect="1"/>
          </p:cNvGraphicFramePr>
          <p:nvPr>
            <p:extLst>
              <p:ext uri="{D42A27DB-BD31-4B8C-83A1-F6EECF244321}">
                <p14:modId xmlns:p14="http://schemas.microsoft.com/office/powerpoint/2010/main" val="1275298386"/>
              </p:ext>
            </p:extLst>
          </p:nvPr>
        </p:nvGraphicFramePr>
        <p:xfrm>
          <a:off x="3543300" y="4089263"/>
          <a:ext cx="2292350" cy="338138"/>
        </p:xfrm>
        <a:graphic>
          <a:graphicData uri="http://schemas.openxmlformats.org/presentationml/2006/ole">
            <mc:AlternateContent xmlns:mc="http://schemas.openxmlformats.org/markup-compatibility/2006">
              <mc:Choice xmlns:v="urn:schemas-microsoft-com:vml" Requires="v">
                <p:oleObj spid="_x0000_s2072" name="Equation" r:id="rId7" imgW="1638000" imgH="241200" progId="Equation.DSMT4">
                  <p:embed/>
                </p:oleObj>
              </mc:Choice>
              <mc:Fallback>
                <p:oleObj name="Equation" r:id="rId7" imgW="1638000" imgH="241200" progId="Equation.DSMT4">
                  <p:embed/>
                  <p:pic>
                    <p:nvPicPr>
                      <p:cNvPr id="11" name="Object 3"/>
                      <p:cNvPicPr/>
                      <p:nvPr/>
                    </p:nvPicPr>
                    <p:blipFill>
                      <a:blip r:embed="rId8"/>
                      <a:stretch>
                        <a:fillRect/>
                      </a:stretch>
                    </p:blipFill>
                    <p:spPr>
                      <a:xfrm>
                        <a:off x="3543300" y="4089263"/>
                        <a:ext cx="2292350" cy="338138"/>
                      </a:xfrm>
                      <a:prstGeom prst="rect">
                        <a:avLst/>
                      </a:prstGeom>
                    </p:spPr>
                  </p:pic>
                </p:oleObj>
              </mc:Fallback>
            </mc:AlternateContent>
          </a:graphicData>
        </a:graphic>
      </p:graphicFrame>
      <p:sp>
        <p:nvSpPr>
          <p:cNvPr id="7" name="Content Placeholder 9"/>
          <p:cNvSpPr>
            <a:spLocks noGrp="1"/>
          </p:cNvSpPr>
          <p:nvPr>
            <p:ph idx="16"/>
          </p:nvPr>
        </p:nvSpPr>
        <p:spPr>
          <a:xfrm>
            <a:off x="457200" y="4434840"/>
            <a:ext cx="8229600" cy="365760"/>
          </a:xfrm>
        </p:spPr>
        <p:txBody>
          <a:bodyPr/>
          <a:lstStyle/>
          <a:p>
            <a:pPr lvl="1">
              <a:spcBef>
                <a:spcPts val="100"/>
              </a:spcBef>
              <a:spcAft>
                <a:spcPts val="300"/>
              </a:spcAft>
            </a:pP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  is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p>
        </p:txBody>
      </p:sp>
      <p:graphicFrame>
        <p:nvGraphicFramePr>
          <p:cNvPr id="13" name="Object 10"/>
          <p:cNvGraphicFramePr>
            <a:graphicFrameLocks noChangeAspect="1"/>
          </p:cNvGraphicFramePr>
          <p:nvPr>
            <p:extLst>
              <p:ext uri="{D42A27DB-BD31-4B8C-83A1-F6EECF244321}">
                <p14:modId xmlns:p14="http://schemas.microsoft.com/office/powerpoint/2010/main" val="3167824"/>
              </p:ext>
            </p:extLst>
          </p:nvPr>
        </p:nvGraphicFramePr>
        <p:xfrm>
          <a:off x="1181100" y="4770438"/>
          <a:ext cx="6472238" cy="1281112"/>
        </p:xfrm>
        <a:graphic>
          <a:graphicData uri="http://schemas.openxmlformats.org/presentationml/2006/ole">
            <mc:AlternateContent xmlns:mc="http://schemas.openxmlformats.org/markup-compatibility/2006">
              <mc:Choice xmlns:v="urn:schemas-microsoft-com:vml" Requires="v">
                <p:oleObj spid="_x0000_s2073" name="Equation" r:id="rId9" imgW="4622760" imgH="914400" progId="Equation.DSMT4">
                  <p:embed/>
                </p:oleObj>
              </mc:Choice>
              <mc:Fallback>
                <p:oleObj name="Equation" r:id="rId9" imgW="4622760" imgH="914400" progId="Equation.DSMT4">
                  <p:embed/>
                  <p:pic>
                    <p:nvPicPr>
                      <p:cNvPr id="8" name="Object 5"/>
                      <p:cNvPicPr/>
                      <p:nvPr/>
                    </p:nvPicPr>
                    <p:blipFill>
                      <a:blip r:embed="rId10"/>
                      <a:stretch>
                        <a:fillRect/>
                      </a:stretch>
                    </p:blipFill>
                    <p:spPr>
                      <a:xfrm>
                        <a:off x="1181100" y="4770438"/>
                        <a:ext cx="6472238" cy="1281112"/>
                      </a:xfrm>
                      <a:prstGeom prst="rect">
                        <a:avLst/>
                      </a:prstGeom>
                      <a:ln>
                        <a:solidFill>
                          <a:srgbClr val="FF0000"/>
                        </a:solidFill>
                      </a:ln>
                    </p:spPr>
                  </p:pic>
                </p:oleObj>
              </mc:Fallback>
            </mc:AlternateContent>
          </a:graphicData>
        </a:graphic>
      </p:graphicFrame>
      <p:sp>
        <p:nvSpPr>
          <p:cNvPr id="8" name="Content Placeholder 11"/>
          <p:cNvSpPr>
            <a:spLocks noGrp="1"/>
          </p:cNvSpPr>
          <p:nvPr>
            <p:ph idx="17"/>
          </p:nvPr>
        </p:nvSpPr>
        <p:spPr>
          <a:xfrm>
            <a:off x="457200" y="6080760"/>
            <a:ext cx="8229600" cy="548640"/>
          </a:xfrm>
        </p:spPr>
        <p:txBody>
          <a:bodyPr/>
          <a:lstStyle/>
          <a:p>
            <a:pPr lvl="1">
              <a:spcBef>
                <a:spcPts val="6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Hence,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1)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follows</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from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k</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itchFamily="2" charset="2"/>
              </a:rPr>
              <a:t>). Therefore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sum of the first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positive odd integers is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1962421627"/>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7460</TotalTime>
  <Words>4337</Words>
  <Application>Microsoft Office PowerPoint</Application>
  <PresentationFormat>全屏显示(4:3)</PresentationFormat>
  <Paragraphs>302</Paragraphs>
  <Slides>51</Slides>
  <Notes>0</Notes>
  <HiddenSlides>0</HiddenSlides>
  <MMClips>0</MMClips>
  <ScaleCrop>false</ScaleCrop>
  <HeadingPairs>
    <vt:vector size="8" baseType="variant">
      <vt:variant>
        <vt:lpstr>已用的字体</vt:lpstr>
      </vt:variant>
      <vt:variant>
        <vt:i4>11</vt:i4>
      </vt:variant>
      <vt:variant>
        <vt:lpstr>主题</vt:lpstr>
      </vt:variant>
      <vt:variant>
        <vt:i4>9</vt:i4>
      </vt:variant>
      <vt:variant>
        <vt:lpstr>嵌入 OLE 服务器</vt:lpstr>
      </vt:variant>
      <vt:variant>
        <vt:i4>2</vt:i4>
      </vt:variant>
      <vt:variant>
        <vt:lpstr>幻灯片标题</vt:lpstr>
      </vt:variant>
      <vt:variant>
        <vt:i4>51</vt:i4>
      </vt:variant>
    </vt:vector>
  </HeadingPairs>
  <TitlesOfParts>
    <vt:vector size="73" baseType="lpstr">
      <vt:lpstr>ArumSans Bold</vt:lpstr>
      <vt:lpstr>ArumSans Regular</vt:lpstr>
      <vt:lpstr>Vectipede Rg</vt:lpstr>
      <vt:lpstr>宋体</vt:lpstr>
      <vt:lpstr>微软雅黑</vt:lpstr>
      <vt:lpstr>Arial</vt:lpstr>
      <vt:lpstr>Calibri</vt:lpstr>
      <vt:lpstr>Cambria Math</vt:lpstr>
      <vt:lpstr>Symbol</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MathType 6.0 Equation</vt:lpstr>
      <vt:lpstr>Chapter 5: Induction and Recursion</vt:lpstr>
      <vt:lpstr>Chapter Summary</vt:lpstr>
      <vt:lpstr>Mathematical Induction 【数学归纳法】</vt:lpstr>
      <vt:lpstr>PowerPoint 演示文稿</vt:lpstr>
      <vt:lpstr>PowerPoint 演示文稿</vt:lpstr>
      <vt:lpstr>Validity of Mathematical Induction 【数学归纳法有效性证明】</vt:lpstr>
      <vt:lpstr>Validity of Mathematical Induction 【数学归纳法有效性证明】</vt:lpstr>
      <vt:lpstr>Proving a Summation Formula by Mathematical Induction</vt:lpstr>
      <vt:lpstr>Conjecturing and Proving a Summation Formula</vt:lpstr>
      <vt:lpstr>Proving Inequalities</vt:lpstr>
      <vt:lpstr> Guidelines: Mathematical Induction Proofs</vt:lpstr>
      <vt:lpstr>Strong Induction and  Well-Ordering  【强归纳法与良序性】</vt:lpstr>
      <vt:lpstr>Section Summary 2</vt:lpstr>
      <vt:lpstr>Strong Induction 强归纳法</vt:lpstr>
      <vt:lpstr>Strong Induction and the Infinite Ladder 【强归纳法和无限梯子的相似性比喻】</vt:lpstr>
      <vt:lpstr>Section Summary 2</vt:lpstr>
      <vt:lpstr>Completion of the proof of the Fundamental Theorem of Arithmetic</vt:lpstr>
      <vt:lpstr>Section Summary 2</vt:lpstr>
      <vt:lpstr>Well-Ordering Property 良序性</vt:lpstr>
      <vt:lpstr>Well-Ordering Property 良序性</vt:lpstr>
      <vt:lpstr>Recursive Definitions and Structural Induction  【递归定义与结构归纳法】</vt:lpstr>
      <vt:lpstr>Section Summary 3</vt:lpstr>
      <vt:lpstr>Recursively Defined Functions 【递归定义函数】</vt:lpstr>
      <vt:lpstr>Recursively Defined Functions</vt:lpstr>
      <vt:lpstr>Recursively Defined Functions3</vt:lpstr>
      <vt:lpstr>Fibonacci Numbers  【斐波那契数】</vt:lpstr>
      <vt:lpstr>Fibonacci Numbers</vt:lpstr>
      <vt:lpstr>Section Summary 3</vt:lpstr>
      <vt:lpstr>Recursively Defined Sets 【递归定义集合】</vt:lpstr>
      <vt:lpstr>Strings</vt:lpstr>
      <vt:lpstr>Well-Formed Formulae in Propositional Logic</vt:lpstr>
      <vt:lpstr>Rooted Trees</vt:lpstr>
      <vt:lpstr>Building Up Rooted Trees</vt:lpstr>
      <vt:lpstr>Full Binary Trees 1</vt:lpstr>
      <vt:lpstr>Building Up Full Binary Trees</vt:lpstr>
      <vt:lpstr>Section Summary 3</vt:lpstr>
      <vt:lpstr>Induction and Recursively Defined Sets</vt:lpstr>
      <vt:lpstr>Definition of Structural Induction 【结构归纳法定义】</vt:lpstr>
      <vt:lpstr>Full Binary Trees 2</vt:lpstr>
      <vt:lpstr>Structural Induction and Binary Trees</vt:lpstr>
      <vt:lpstr>Section Summary 3</vt:lpstr>
      <vt:lpstr>Generalized Induction 【广义归纳法】</vt:lpstr>
      <vt:lpstr>Generalized Induction</vt:lpstr>
      <vt:lpstr>Recursive Algorithms 【递归算法】 </vt:lpstr>
      <vt:lpstr>Section Summary 4</vt:lpstr>
      <vt:lpstr>Recursive Algorithms</vt:lpstr>
      <vt:lpstr>Recursive Factorial Algorithm 【递归阶乘算法】</vt:lpstr>
      <vt:lpstr>Recursive Exponentiation Algorithm 【递归指数运算】</vt:lpstr>
      <vt:lpstr>Section Summary 4</vt:lpstr>
      <vt:lpstr>Proving Recursive Algorithms Correct 【递归算法的正确性证明】</vt:lpstr>
      <vt:lpstr>Homework</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652</cp:revision>
  <dcterms:created xsi:type="dcterms:W3CDTF">2017-12-05T17:18:18Z</dcterms:created>
  <dcterms:modified xsi:type="dcterms:W3CDTF">2024-04-09T08:06:55Z</dcterms:modified>
</cp:coreProperties>
</file>