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65"/>
  </p:notesMasterIdLst>
  <p:handoutMasterIdLst>
    <p:handoutMasterId r:id="rId66"/>
  </p:handoutMasterIdLst>
  <p:sldIdLst>
    <p:sldId id="273" r:id="rId10"/>
    <p:sldId id="276" r:id="rId11"/>
    <p:sldId id="414" r:id="rId12"/>
    <p:sldId id="419" r:id="rId13"/>
    <p:sldId id="415" r:id="rId14"/>
    <p:sldId id="416" r:id="rId15"/>
    <p:sldId id="423" r:id="rId16"/>
    <p:sldId id="424" r:id="rId17"/>
    <p:sldId id="425" r:id="rId18"/>
    <p:sldId id="427" r:id="rId19"/>
    <p:sldId id="428" r:id="rId20"/>
    <p:sldId id="429" r:id="rId21"/>
    <p:sldId id="430" r:id="rId22"/>
    <p:sldId id="431" r:id="rId23"/>
    <p:sldId id="478" r:id="rId24"/>
    <p:sldId id="433" r:id="rId25"/>
    <p:sldId id="434" r:id="rId26"/>
    <p:sldId id="479" r:id="rId27"/>
    <p:sldId id="480" r:id="rId28"/>
    <p:sldId id="481" r:id="rId29"/>
    <p:sldId id="436" r:id="rId30"/>
    <p:sldId id="437" r:id="rId31"/>
    <p:sldId id="438" r:id="rId32"/>
    <p:sldId id="439" r:id="rId33"/>
    <p:sldId id="440" r:id="rId34"/>
    <p:sldId id="442" r:id="rId35"/>
    <p:sldId id="482" r:id="rId36"/>
    <p:sldId id="444" r:id="rId37"/>
    <p:sldId id="446" r:id="rId38"/>
    <p:sldId id="445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500" r:id="rId55"/>
    <p:sldId id="501" r:id="rId56"/>
    <p:sldId id="502" r:id="rId57"/>
    <p:sldId id="503" r:id="rId58"/>
    <p:sldId id="504" r:id="rId59"/>
    <p:sldId id="505" r:id="rId60"/>
    <p:sldId id="508" r:id="rId61"/>
    <p:sldId id="506" r:id="rId62"/>
    <p:sldId id="509" r:id="rId63"/>
    <p:sldId id="50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14AAE1"/>
    <a:srgbClr val="04617B"/>
    <a:srgbClr val="505050"/>
    <a:srgbClr val="1A587B"/>
    <a:srgbClr val="B60000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 autoAdjust="0"/>
    <p:restoredTop sz="95706" autoAdjust="0"/>
  </p:normalViewPr>
  <p:slideViewPr>
    <p:cSldViewPr>
      <p:cViewPr varScale="1">
        <p:scale>
          <a:sx n="103" d="100"/>
          <a:sy n="103" d="100"/>
        </p:scale>
        <p:origin x="680" y="48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7956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7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947A29-8A20-4354-B0B2-726305E88646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9664C-8993-4AF5-99BF-EF617A41E56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0A040-EFD1-4EB3-87C0-2313C14D1875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A544A5-06D0-4909-8752-5DBBACFB52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35.jpg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1470025"/>
          </a:xfrm>
        </p:spPr>
        <p:txBody>
          <a:bodyPr/>
          <a:lstStyle/>
          <a:p>
            <a:r>
              <a:rPr lang="fr-FR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6113"/>
          </a:xfrm>
        </p:spPr>
        <p:txBody>
          <a:bodyPr/>
          <a:lstStyle/>
          <a:p>
            <a:r>
              <a:rPr lang="en-US" sz="2000" dirty="0"/>
              <a:t>Version 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 of the Internet Protocol (IPv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) uses </a:t>
            </a:r>
            <a:r>
              <a:rPr lang="en-US" sz="2000" dirty="0">
                <a:ea typeface="Cambria Math" pitchFamily="18" charset="0"/>
              </a:rPr>
              <a:t>32</a:t>
            </a:r>
            <a:r>
              <a:rPr lang="en-US" sz="2000" dirty="0"/>
              <a:t> bits.</a:t>
            </a:r>
          </a:p>
        </p:txBody>
      </p:sp>
      <p:pic>
        <p:nvPicPr>
          <p:cNvPr id="21506" name="Picture 3" descr="Illustration of IPv4 addressing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42" y="1752600"/>
            <a:ext cx="58379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>
            <a:spLocks noGrp="1"/>
          </p:cNvSpPr>
          <p:nvPr>
            <p:ph idx="14"/>
          </p:nvPr>
        </p:nvSpPr>
        <p:spPr>
          <a:xfrm>
            <a:off x="457200" y="3429000"/>
            <a:ext cx="8229600" cy="3048000"/>
          </a:xfrm>
        </p:spPr>
        <p:txBody>
          <a:bodyPr/>
          <a:lstStyle/>
          <a:p>
            <a:r>
              <a:rPr lang="en-US" sz="2000" b="1" dirty="0"/>
              <a:t>Class A Addresses</a:t>
            </a:r>
            <a:r>
              <a:rPr lang="en-US" sz="2000" dirty="0"/>
              <a:t>: used for the largest networks, a </a:t>
            </a:r>
            <a:r>
              <a:rPr lang="en-US" sz="2000" dirty="0">
                <a:ea typeface="Cambria Math" pitchFamily="18" charset="0"/>
              </a:rPr>
              <a:t>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7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24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B Addresses</a:t>
            </a:r>
            <a:r>
              <a:rPr lang="en-US" sz="2000" dirty="0"/>
              <a:t>: used for the medium-sized networks, a </a:t>
            </a:r>
            <a:r>
              <a:rPr lang="en-US" sz="2000" dirty="0">
                <a:ea typeface="Cambria Math" pitchFamily="18" charset="0"/>
              </a:rPr>
              <a:t>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14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16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C Addresses</a:t>
            </a:r>
            <a:r>
              <a:rPr lang="en-US" sz="2000" dirty="0"/>
              <a:t>: used for the smallest networks, a </a:t>
            </a:r>
            <a:r>
              <a:rPr lang="en-US" sz="2000" dirty="0">
                <a:ea typeface="Cambria Math" pitchFamily="18" charset="0"/>
              </a:rPr>
              <a:t>110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21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8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Neither Class D nor Class E addresses are assigned as the address of a computer on the internet. Only Classes A, B, and C are available.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itchFamily="18" charset="0"/>
              </a:rPr>
              <a:t>1111111</a:t>
            </a:r>
            <a:r>
              <a:rPr lang="en-US" sz="1800" dirty="0"/>
              <a:t> is not available as the </a:t>
            </a:r>
            <a:r>
              <a:rPr lang="en-US" sz="1800" dirty="0" err="1"/>
              <a:t>netid</a:t>
            </a:r>
            <a:r>
              <a:rPr lang="en-US" sz="1800" dirty="0"/>
              <a:t> of a Class A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Hostids</a:t>
            </a:r>
            <a:r>
              <a:rPr lang="en-US" sz="1800" dirty="0"/>
              <a:t> consisting of all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s and all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s are not available in any network. </a:t>
            </a:r>
          </a:p>
        </p:txBody>
      </p:sp>
    </p:spTree>
    <p:extLst>
      <p:ext uri="{BB962C8B-B14F-4D97-AF65-F5344CB8AC3E}">
        <p14:creationId xmlns:p14="http://schemas.microsoft.com/office/powerpoint/2010/main" val="393614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How many different IPv</a:t>
            </a:r>
            <a:r>
              <a:rPr lang="en-US" sz="2200" dirty="0">
                <a:ea typeface="Cambria Math" pitchFamily="18" charset="0"/>
              </a:rPr>
              <a:t>4</a:t>
            </a:r>
            <a:r>
              <a:rPr lang="en-US" sz="2200" dirty="0"/>
              <a:t> addresses are available for computers on the internet?</a:t>
            </a: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Use both the sum and the product rule. Let </a:t>
            </a:r>
            <a:r>
              <a:rPr lang="en-US" sz="2200" i="1" dirty="0"/>
              <a:t>x</a:t>
            </a:r>
            <a:r>
              <a:rPr lang="en-US" sz="2200" dirty="0"/>
              <a:t> be the number of available addresses, and let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A</a:t>
            </a:r>
            <a:r>
              <a:rPr lang="en-US" sz="2200" dirty="0"/>
              <a:t>,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B</a:t>
            </a:r>
            <a:r>
              <a:rPr lang="en-US" sz="2200" dirty="0"/>
              <a:t>, and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C</a:t>
            </a:r>
            <a:r>
              <a:rPr lang="en-US" sz="2200" dirty="0"/>
              <a:t> denote the number of addresses for the respective classes.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7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− 1 = 127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24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16,777,214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i="1" dirty="0"/>
              <a:t> = </a:t>
            </a:r>
            <a:r>
              <a:rPr lang="en-US" sz="2000" dirty="0">
                <a:ea typeface="Cambria Math" pitchFamily="18" charset="0"/>
              </a:rPr>
              <a:t>127</a:t>
            </a:r>
            <a:r>
              <a:rPr lang="en-US" sz="2000" dirty="0">
                <a:ea typeface="Cambria Math"/>
              </a:rPr>
              <a:t>∙ 16,777,214 = 2,130,706,178.</a:t>
            </a:r>
            <a:endParaRPr lang="en-US" sz="2000" dirty="0">
              <a:ea typeface="Cambria Math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14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= 16,384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16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65,534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i="1" dirty="0"/>
              <a:t> = </a:t>
            </a:r>
            <a:r>
              <a:rPr lang="en-US" sz="2000" dirty="0">
                <a:ea typeface="Cambria Math"/>
              </a:rPr>
              <a:t>16,384 ∙ 16, 534 = 1,073,709,056.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21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= 2,097,152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8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254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i="1" dirty="0"/>
              <a:t> = </a:t>
            </a:r>
            <a:r>
              <a:rPr lang="en-US" sz="2000" dirty="0">
                <a:ea typeface="Cambria Math"/>
              </a:rPr>
              <a:t>2,097,152 ∙ 254 = 532,676,608.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Hence, the total number of available IPv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 addresses is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x =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 + 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  + </a:t>
            </a:r>
            <a:r>
              <a:rPr lang="en-US" altLang="zh-CN" sz="2000" i="1" dirty="0"/>
              <a:t>x</a:t>
            </a:r>
            <a:r>
              <a:rPr lang="en-US" altLang="zh-CN" sz="1600" i="1" dirty="0"/>
              <a:t>c</a:t>
            </a:r>
            <a:br>
              <a:rPr lang="en-US" sz="2000" dirty="0"/>
            </a:br>
            <a:r>
              <a:rPr lang="en-US" sz="2000" dirty="0"/>
              <a:t>	= </a:t>
            </a:r>
            <a:r>
              <a:rPr lang="en-US" sz="2000" dirty="0">
                <a:ea typeface="Cambria Math" pitchFamily="18" charset="0"/>
              </a:rPr>
              <a:t>2,130,706,178 + 1,073,709,056 + 532,676,608</a:t>
            </a:r>
            <a:br>
              <a:rPr lang="en-US" sz="2000" dirty="0">
                <a:ea typeface="Cambria Math" pitchFamily="18" charset="0"/>
              </a:rPr>
            </a:br>
            <a:r>
              <a:rPr lang="en-US" sz="2000" dirty="0">
                <a:ea typeface="Cambria Math" pitchFamily="18" charset="0"/>
              </a:rPr>
              <a:t>	= 3, 737,091,842.</a:t>
            </a:r>
            <a:endParaRPr lang="en-US" sz="2000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6858000" y="5029200"/>
            <a:ext cx="2133600" cy="1447800"/>
          </a:xfrm>
          <a:ln w="19050">
            <a:solidFill>
              <a:srgbClr val="04617B"/>
            </a:solidFill>
          </a:ln>
        </p:spPr>
        <p:txBody>
          <a:bodyPr/>
          <a:lstStyle/>
          <a:p>
            <a:r>
              <a:rPr lang="en-US" sz="1800" dirty="0"/>
              <a:t>Not Enough Today !!</a:t>
            </a:r>
            <a:br>
              <a:rPr lang="en-US" sz="1800" dirty="0"/>
            </a:br>
            <a:r>
              <a:rPr lang="en-US" sz="1800" dirty="0"/>
              <a:t>The newer IPv6 protocol solves the problem of too few addresses.</a:t>
            </a:r>
          </a:p>
        </p:txBody>
      </p:sp>
    </p:spTree>
    <p:extLst>
      <p:ext uri="{BB962C8B-B14F-4D97-AF65-F5344CB8AC3E}">
        <p14:creationId xmlns:p14="http://schemas.microsoft.com/office/powerpoint/2010/main" val="27672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Subtraction Rule </a:t>
            </a:r>
            <a:r>
              <a:rPr lang="zh-CN" altLang="en-US" dirty="0"/>
              <a:t>减法原则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3276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Subtraction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ways or in one of 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minus the number of ways  to do the task that are common to the two different ways.</a:t>
            </a:r>
          </a:p>
          <a:p>
            <a:r>
              <a:rPr lang="en-US" dirty="0"/>
              <a:t>Also known as, the </a:t>
            </a:r>
            <a:r>
              <a:rPr lang="en-US" i="1" dirty="0"/>
              <a:t>principle of inclusion-exclusion</a:t>
            </a:r>
            <a:r>
              <a:rPr lang="en-US" dirty="0"/>
              <a:t>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94462"/>
              </p:ext>
            </p:extLst>
          </p:nvPr>
        </p:nvGraphicFramePr>
        <p:xfrm>
          <a:off x="2286000" y="4876800"/>
          <a:ext cx="4572000" cy="51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4572000" cy="51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332BBC8-7B48-4B58-BF34-B59676F13163}"/>
              </a:ext>
            </a:extLst>
          </p:cNvPr>
          <p:cNvSpPr/>
          <p:nvPr/>
        </p:nvSpPr>
        <p:spPr>
          <a:xfrm>
            <a:off x="457200" y="1295400"/>
            <a:ext cx="84582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bit strings of length eight either start with a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bit or end with the two bits </a:t>
            </a:r>
            <a:r>
              <a:rPr lang="en-US" sz="2800" dirty="0">
                <a:ea typeface="Cambria Math" pitchFamily="18" charset="0"/>
              </a:rPr>
              <a:t>00</a:t>
            </a:r>
            <a:r>
              <a:rPr lang="en-US" sz="2800" dirty="0"/>
              <a:t>?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 Use the subtraction rule.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bit: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7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128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end with bits </a:t>
            </a:r>
            <a:r>
              <a:rPr lang="en-US" sz="2400" dirty="0">
                <a:ea typeface="Cambria Math" pitchFamily="18" charset="0"/>
              </a:rPr>
              <a:t>00</a:t>
            </a:r>
            <a:r>
              <a:rPr lang="en-US" sz="2400" dirty="0"/>
              <a:t>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6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64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bit and end with bits </a:t>
            </a:r>
            <a:r>
              <a:rPr lang="en-US" sz="2400" dirty="0">
                <a:ea typeface="Cambria Math" pitchFamily="18" charset="0"/>
              </a:rPr>
              <a:t>00 </a:t>
            </a:r>
            <a:r>
              <a:rPr lang="en-US" sz="2400" dirty="0"/>
              <a:t>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5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32</a:t>
            </a:r>
          </a:p>
          <a:p>
            <a:r>
              <a:rPr lang="en-US" sz="2800" dirty="0">
                <a:ea typeface="Cambria Math" pitchFamily="18" charset="0"/>
              </a:rPr>
              <a:t>Hence, the number is 128 + 64 </a:t>
            </a:r>
            <a:r>
              <a:rPr lang="en-US" sz="2800" dirty="0">
                <a:ea typeface="Cambria Math"/>
              </a:rPr>
              <a:t>− </a:t>
            </a:r>
            <a:r>
              <a:rPr lang="en-US" sz="2800" dirty="0">
                <a:ea typeface="Cambria Math" pitchFamily="18" charset="0"/>
              </a:rPr>
              <a:t>32 = 160.</a:t>
            </a:r>
          </a:p>
        </p:txBody>
      </p:sp>
      <p:pic>
        <p:nvPicPr>
          <p:cNvPr id="23554" name="Picture 3" descr="Illustration of 8-Bit strings starting with 1 or ending with 00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817"/>
            <a:ext cx="2667000" cy="27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</a:t>
            </a:r>
            <a:br>
              <a:rPr lang="en-US" dirty="0"/>
            </a:br>
            <a:r>
              <a:rPr lang="en-US" dirty="0"/>
              <a:t>Division Rule </a:t>
            </a:r>
            <a:r>
              <a:rPr lang="zh-CN" altLang="en-US" dirty="0"/>
              <a:t>除法原则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21040" cy="5257800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Division Rule</a:t>
            </a:r>
            <a:r>
              <a:rPr lang="en-US" sz="1800" dirty="0"/>
              <a:t>: There are </a:t>
            </a:r>
            <a:r>
              <a:rPr lang="en-US" sz="1800" i="1" dirty="0"/>
              <a:t>n</a:t>
            </a:r>
            <a:r>
              <a:rPr lang="en-US" sz="1800" dirty="0"/>
              <a:t>/</a:t>
            </a:r>
            <a:r>
              <a:rPr lang="en-US" sz="1800" i="1" dirty="0"/>
              <a:t>d</a:t>
            </a:r>
            <a:r>
              <a:rPr lang="en-US" sz="1800" dirty="0"/>
              <a:t> ways to do a task if it can be done using a procedure that can be carried out in </a:t>
            </a:r>
            <a:r>
              <a:rPr lang="en-US" sz="1800" i="1" dirty="0"/>
              <a:t>n</a:t>
            </a:r>
            <a:r>
              <a:rPr lang="en-US" sz="1800" dirty="0"/>
              <a:t> ways, and for every way </a:t>
            </a:r>
            <a:r>
              <a:rPr lang="en-US" sz="1800" i="1" dirty="0"/>
              <a:t>w</a:t>
            </a:r>
            <a:r>
              <a:rPr lang="en-US" sz="1800" dirty="0"/>
              <a:t>, exactly </a:t>
            </a:r>
            <a:r>
              <a:rPr lang="en-US" sz="1800" i="1" dirty="0"/>
              <a:t>d</a:t>
            </a:r>
            <a:r>
              <a:rPr lang="en-US" sz="1800" dirty="0"/>
              <a:t> of the </a:t>
            </a:r>
            <a:r>
              <a:rPr lang="en-US" sz="1800" i="1" dirty="0"/>
              <a:t>n</a:t>
            </a:r>
            <a:r>
              <a:rPr lang="en-US" sz="1800" dirty="0"/>
              <a:t> ways correspond to way </a:t>
            </a:r>
            <a:r>
              <a:rPr lang="en-US" sz="1800" i="1" dirty="0"/>
              <a:t>w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Restated in terms of sets: If the finite set </a:t>
            </a:r>
            <a:r>
              <a:rPr lang="en-US" sz="1800" i="1" dirty="0"/>
              <a:t>A</a:t>
            </a:r>
            <a:r>
              <a:rPr lang="en-US" sz="1800" dirty="0"/>
              <a:t> is the union of </a:t>
            </a:r>
            <a:r>
              <a:rPr lang="en-US" sz="1800" i="1" dirty="0"/>
              <a:t>n</a:t>
            </a:r>
            <a:r>
              <a:rPr lang="en-US" sz="1800" dirty="0"/>
              <a:t> pairwise disjoint subsets each with </a:t>
            </a:r>
            <a:r>
              <a:rPr lang="en-US" sz="1800" i="1" dirty="0"/>
              <a:t>d</a:t>
            </a:r>
            <a:r>
              <a:rPr lang="en-US" sz="1800" dirty="0"/>
              <a:t> elements, then </a:t>
            </a:r>
            <a:r>
              <a:rPr lang="en-US" sz="1800" i="1" dirty="0"/>
              <a:t>n</a:t>
            </a:r>
            <a:r>
              <a:rPr lang="en-US" sz="1800" dirty="0"/>
              <a:t>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In terms of functions: If </a:t>
            </a:r>
            <a:r>
              <a:rPr lang="en-US" sz="1800" i="1" dirty="0"/>
              <a:t>f </a:t>
            </a:r>
            <a:r>
              <a:rPr lang="en-US" sz="1800" dirty="0"/>
              <a:t>is a function from </a:t>
            </a:r>
            <a:r>
              <a:rPr lang="en-US" sz="1800" i="1" dirty="0"/>
              <a:t>A</a:t>
            </a:r>
            <a:r>
              <a:rPr lang="en-US" sz="1800" dirty="0"/>
              <a:t> to B, where both are finite sets, and for every value </a:t>
            </a:r>
            <a:r>
              <a:rPr lang="en-US" sz="1800" i="1" dirty="0"/>
              <a:t>y </a:t>
            </a:r>
            <a:r>
              <a:rPr lang="en-US" sz="1800" dirty="0">
                <a:ea typeface="Cambria Math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there are exactly </a:t>
            </a:r>
            <a:r>
              <a:rPr lang="en-US" sz="1800" i="1" dirty="0"/>
              <a:t>d</a:t>
            </a:r>
            <a:r>
              <a:rPr lang="en-US" sz="1800" dirty="0"/>
              <a:t> values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ea typeface="Cambria Math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such that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= </a:t>
            </a:r>
            <a:r>
              <a:rPr lang="en-US" sz="1800" i="1" dirty="0"/>
              <a:t>y</a:t>
            </a:r>
            <a:r>
              <a:rPr lang="en-US" sz="1800" dirty="0"/>
              <a:t>, then   |</a:t>
            </a:r>
            <a:r>
              <a:rPr lang="en-US" sz="1800" i="1" dirty="0"/>
              <a:t>B</a:t>
            </a:r>
            <a:r>
              <a:rPr lang="en-US" sz="1800" dirty="0"/>
              <a:t>|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Example</a:t>
            </a:r>
            <a:r>
              <a:rPr lang="en-US" sz="1800" dirty="0"/>
              <a:t>: How many ways are there to seat four people around a circular table, where two </a:t>
            </a:r>
            <a:r>
              <a:rPr lang="en-US" sz="1800" dirty="0" err="1"/>
              <a:t>seatings</a:t>
            </a:r>
            <a:r>
              <a:rPr lang="en-US" sz="1800" dirty="0"/>
              <a:t> are considered the same when each person has the same left  and right neighbor?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Solution</a:t>
            </a:r>
            <a:r>
              <a:rPr lang="en-US" sz="1800" dirty="0"/>
              <a:t>: Number the seats around the table from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to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 proceeding clockwise. There are four ways to select the person for seat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ea typeface="Cambria Math" pitchFamily="18" charset="0"/>
              </a:rPr>
              <a:t>3</a:t>
            </a:r>
            <a:r>
              <a:rPr lang="en-US" sz="1800" dirty="0"/>
              <a:t> for seat </a:t>
            </a:r>
            <a:r>
              <a:rPr lang="en-US" sz="1800" dirty="0">
                <a:ea typeface="Cambria Math" pitchFamily="18" charset="0"/>
              </a:rPr>
              <a:t>2</a:t>
            </a:r>
            <a:r>
              <a:rPr lang="en-US" sz="1800" dirty="0"/>
              <a:t>, </a:t>
            </a:r>
            <a:r>
              <a:rPr lang="en-US" sz="1800" dirty="0">
                <a:ea typeface="Cambria Math" pitchFamily="18" charset="0"/>
              </a:rPr>
              <a:t>2</a:t>
            </a:r>
            <a:r>
              <a:rPr lang="en-US" sz="1800" dirty="0"/>
              <a:t>, for seat </a:t>
            </a:r>
            <a:r>
              <a:rPr lang="en-US" sz="1800" dirty="0">
                <a:ea typeface="Cambria Math" pitchFamily="18" charset="0"/>
              </a:rPr>
              <a:t>3</a:t>
            </a:r>
            <a:r>
              <a:rPr lang="en-US" sz="1800" dirty="0"/>
              <a:t>, and one way for seat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. Thus there are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! = </a:t>
            </a:r>
            <a:r>
              <a:rPr lang="en-US" sz="1800" dirty="0">
                <a:ea typeface="Cambria Math" pitchFamily="18" charset="0"/>
              </a:rPr>
              <a:t>24</a:t>
            </a:r>
            <a:r>
              <a:rPr lang="en-US" sz="1800" dirty="0"/>
              <a:t> ways to order the four people. But since two </a:t>
            </a:r>
            <a:r>
              <a:rPr lang="en-US" sz="1800" dirty="0" err="1"/>
              <a:t>seatings</a:t>
            </a:r>
            <a:r>
              <a:rPr lang="en-US" sz="1800" dirty="0"/>
              <a:t> are the same when each person has the same left and right neighbor, for every choice for seat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, we get the same seating. Therefore, by the division rule, there are </a:t>
            </a:r>
            <a:r>
              <a:rPr lang="en-US" sz="1800" dirty="0">
                <a:ea typeface="Cambria Math" pitchFamily="18" charset="0"/>
              </a:rPr>
              <a:t>24</a:t>
            </a:r>
            <a:r>
              <a:rPr lang="en-US" sz="1800" dirty="0"/>
              <a:t>/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 = </a:t>
            </a:r>
            <a:r>
              <a:rPr lang="en-US" sz="1800" dirty="0">
                <a:ea typeface="Cambria Math" pitchFamily="18" charset="0"/>
              </a:rPr>
              <a:t>6</a:t>
            </a:r>
            <a:r>
              <a:rPr lang="en-US" sz="1800" dirty="0"/>
              <a:t> different seating arrangements.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D05D6D-378B-4922-86BF-B2DB30ABC03C}"/>
              </a:ext>
            </a:extLst>
          </p:cNvPr>
          <p:cNvSpPr/>
          <p:nvPr/>
        </p:nvSpPr>
        <p:spPr>
          <a:xfrm>
            <a:off x="466725" y="1381125"/>
            <a:ext cx="830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6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6.2</a:t>
            </a:r>
          </a:p>
        </p:txBody>
      </p:sp>
    </p:spTree>
    <p:extLst>
      <p:ext uri="{BB962C8B-B14F-4D97-AF65-F5344CB8AC3E}">
        <p14:creationId xmlns:p14="http://schemas.microsoft.com/office/powerpoint/2010/main" val="202757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Pigeonhole Principle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4466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400" dirty="0"/>
              <a:t>If a flock of </a:t>
            </a:r>
            <a:r>
              <a:rPr lang="en-US" sz="2400" dirty="0">
                <a:ea typeface="Cambria Math" pitchFamily="18" charset="0"/>
              </a:rPr>
              <a:t>20</a:t>
            </a:r>
            <a:r>
              <a:rPr lang="en-US" sz="2400" dirty="0"/>
              <a:t> pigeons roosts in a set of </a:t>
            </a:r>
            <a:r>
              <a:rPr lang="en-US" sz="2400" dirty="0">
                <a:ea typeface="Cambria Math" pitchFamily="18" charset="0"/>
              </a:rPr>
              <a:t>19 </a:t>
            </a:r>
            <a:r>
              <a:rPr lang="en-US" sz="2400" dirty="0"/>
              <a:t>pigeonholes, one of the pigeonholes must have more than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pigeon.</a:t>
            </a:r>
          </a:p>
        </p:txBody>
      </p:sp>
      <p:pic>
        <p:nvPicPr>
          <p:cNvPr id="25602" name="Picture 3" descr="Illustration of the pigeonhole principle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0" y="2171700"/>
            <a:ext cx="513588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962400"/>
            <a:ext cx="8458200" cy="25908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Pigeonhole Principle</a:t>
            </a:r>
            <a:r>
              <a:rPr lang="en-US" sz="2400" dirty="0"/>
              <a:t>: If </a:t>
            </a:r>
            <a:r>
              <a:rPr lang="en-US" sz="2400" i="1" dirty="0"/>
              <a:t>k</a:t>
            </a:r>
            <a:r>
              <a:rPr lang="en-US" sz="2400" dirty="0"/>
              <a:t> is a positive integer and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objects are placed into </a:t>
            </a:r>
            <a:r>
              <a:rPr lang="en-US" sz="2400" i="1" dirty="0"/>
              <a:t>k </a:t>
            </a:r>
            <a:r>
              <a:rPr lang="en-US" sz="2400" dirty="0"/>
              <a:t>boxes, then at least one box contains two or more objects.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We use a proof  by contraposition. Suppose none of the </a:t>
            </a:r>
            <a:r>
              <a:rPr lang="en-US" sz="2400" i="1" dirty="0"/>
              <a:t>k</a:t>
            </a:r>
            <a:r>
              <a:rPr lang="en-US" sz="2400" dirty="0"/>
              <a:t> boxes has more than one object. Then the total number of objects would be at most </a:t>
            </a:r>
            <a:r>
              <a:rPr lang="en-US" sz="2400" i="1" dirty="0"/>
              <a:t>k</a:t>
            </a:r>
            <a:r>
              <a:rPr lang="en-US" sz="2400" dirty="0"/>
              <a:t>. This contradicts the statement that we have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objects.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D1401B-744D-4A2A-98DF-868C066A9E6B}"/>
              </a:ext>
            </a:extLst>
          </p:cNvPr>
          <p:cNvSpPr/>
          <p:nvPr/>
        </p:nvSpPr>
        <p:spPr>
          <a:xfrm>
            <a:off x="533400" y="4038600"/>
            <a:ext cx="83058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any group of </a:t>
            </a:r>
            <a:r>
              <a:rPr lang="en-US" sz="2600" dirty="0">
                <a:ea typeface="Cambria Math" pitchFamily="18" charset="0"/>
              </a:rPr>
              <a:t>367</a:t>
            </a:r>
            <a:r>
              <a:rPr lang="en-US" sz="2600" dirty="0"/>
              <a:t> people, there must be at least two with the same birthday, because there are only </a:t>
            </a:r>
            <a:r>
              <a:rPr lang="en-US" sz="2600" dirty="0">
                <a:ea typeface="Cambria Math" pitchFamily="18" charset="0"/>
              </a:rPr>
              <a:t>366</a:t>
            </a:r>
            <a:r>
              <a:rPr lang="en-US" sz="2600" dirty="0"/>
              <a:t> possible birthdays.</a:t>
            </a:r>
          </a:p>
        </p:txBody>
      </p:sp>
    </p:spTree>
    <p:extLst>
      <p:ext uri="{BB962C8B-B14F-4D97-AF65-F5344CB8AC3E}">
        <p14:creationId xmlns:p14="http://schemas.microsoft.com/office/powerpoint/2010/main" val="205074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 Generalized Pigeonhole Principle</a:t>
            </a:r>
            <a:r>
              <a:rPr lang="en-US" altLang="zh-CN" sz="2600" dirty="0"/>
              <a:t> (</a:t>
            </a:r>
            <a:r>
              <a:rPr lang="zh-CN" altLang="en-US" sz="2600" dirty="0"/>
              <a:t>广义鸽巢原理</a:t>
            </a:r>
            <a:r>
              <a:rPr lang="en-US" altLang="zh-CN" sz="2600" dirty="0"/>
              <a:t>) </a:t>
            </a:r>
            <a:r>
              <a:rPr lang="en-US" sz="2600" dirty="0"/>
              <a:t>: If </a:t>
            </a:r>
            <a:r>
              <a:rPr lang="en-US" sz="2600" i="1" dirty="0"/>
              <a:t>N</a:t>
            </a:r>
            <a:r>
              <a:rPr lang="en-US" sz="2600" dirty="0"/>
              <a:t> objects are placed into </a:t>
            </a:r>
            <a:r>
              <a:rPr lang="en-US" sz="2600" i="1" dirty="0"/>
              <a:t>k</a:t>
            </a:r>
            <a:r>
              <a:rPr lang="en-US" sz="2600" dirty="0"/>
              <a:t> boxes, then there is at least one box containing at least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objects.</a:t>
            </a:r>
            <a:br>
              <a:rPr lang="en-US" sz="2600" dirty="0"/>
            </a:b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We use a proof by contraposition. Suppose that none of the boxes contains more than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− 1 objects. Then the total number of objects is at most</a:t>
            </a:r>
            <a:endParaRPr lang="en-US" sz="26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44960"/>
              </p:ext>
            </p:extLst>
          </p:nvPr>
        </p:nvGraphicFramePr>
        <p:xfrm>
          <a:off x="2286000" y="3848100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133360" imgH="457200" progId="Equation.DSMT4">
                  <p:embed/>
                </p:oleObj>
              </mc:Choice>
              <mc:Fallback>
                <p:oleObj name="Equation" r:id="rId3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848100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876800"/>
            <a:ext cx="859536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>
                <a:ea typeface="Cambria Math"/>
              </a:rPr>
              <a:t>where the inequality 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&lt;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+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has been used. This is a contradiction because there are a total of </a:t>
            </a:r>
            <a:r>
              <a:rPr lang="en-US" altLang="zh-CN" sz="2600" i="1" dirty="0"/>
              <a:t>N</a:t>
            </a:r>
            <a:r>
              <a:rPr lang="en-US" sz="2600" dirty="0"/>
              <a:t> objects.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</a:t>
            </a:r>
            <a:r>
              <a:rPr lang="en-US" sz="2600" dirty="0">
                <a:ea typeface="Cambria Math" pitchFamily="18" charset="0"/>
              </a:rPr>
              <a:t>100</a:t>
            </a:r>
            <a:r>
              <a:rPr lang="en-US" sz="2600" dirty="0"/>
              <a:t> people there are at least</a:t>
            </a:r>
            <a:br>
              <a:rPr lang="en-US" sz="2600" dirty="0"/>
            </a:br>
            <a:r>
              <a:rPr lang="en-US" sz="2600" dirty="0">
                <a:ea typeface="Cambria Math"/>
              </a:rPr>
              <a:t>⌈</a:t>
            </a:r>
            <a:r>
              <a:rPr lang="en-US" sz="2600" dirty="0">
                <a:ea typeface="Cambria Math" pitchFamily="18" charset="0"/>
              </a:rPr>
              <a:t>100</a:t>
            </a:r>
            <a:r>
              <a:rPr lang="en-US" sz="2600" dirty="0"/>
              <a:t>/</a:t>
            </a:r>
            <a:r>
              <a:rPr lang="en-US" sz="2600" dirty="0">
                <a:ea typeface="Cambria Math" pitchFamily="18" charset="0"/>
              </a:rPr>
              <a:t>12</a:t>
            </a:r>
            <a:r>
              <a:rPr lang="en-US" sz="2600" dirty="0">
                <a:ea typeface="Cambria Math"/>
              </a:rPr>
              <a:t>⌉ = 9</a:t>
            </a:r>
            <a:r>
              <a:rPr lang="en-US" sz="2600" dirty="0"/>
              <a:t> who were born in the same month.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A7D9C-CC2F-4421-8955-B78EFDF5F64A}"/>
              </a:ext>
            </a:extLst>
          </p:cNvPr>
          <p:cNvSpPr/>
          <p:nvPr/>
        </p:nvSpPr>
        <p:spPr>
          <a:xfrm>
            <a:off x="457200" y="1295400"/>
            <a:ext cx="84582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6.1 The Basics of Counting</a:t>
            </a:r>
          </a:p>
          <a:p>
            <a:r>
              <a:rPr lang="en-US" sz="2800" dirty="0"/>
              <a:t>6.2 The Pigeonhole Principle</a:t>
            </a:r>
          </a:p>
          <a:p>
            <a:r>
              <a:rPr lang="en-US" sz="2800" dirty="0"/>
              <a:t>6.3 Permutations and Combinations</a:t>
            </a:r>
          </a:p>
          <a:p>
            <a:r>
              <a:rPr lang="en-US" sz="2800" dirty="0"/>
              <a:t>6.4 Binomial Coefficients and Identities</a:t>
            </a:r>
          </a:p>
          <a:p>
            <a:r>
              <a:rPr lang="en-US" sz="2800" dirty="0"/>
              <a:t>6.5</a:t>
            </a:r>
            <a:r>
              <a:rPr lang="zh-CN" altLang="en-US" sz="2800" dirty="0"/>
              <a:t> </a:t>
            </a:r>
            <a:r>
              <a:rPr lang="en-US" sz="2800" dirty="0"/>
              <a:t>Generalized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 How many cards must be selected from a standard deck of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52</a:t>
            </a:r>
            <a:r>
              <a:rPr lang="en-US" sz="2200" dirty="0">
                <a:solidFill>
                  <a:srgbClr val="C00000"/>
                </a:solidFill>
              </a:rPr>
              <a:t> cards </a:t>
            </a:r>
            <a:r>
              <a:rPr lang="en-US" sz="2200" dirty="0"/>
              <a:t>to guarantee that at least three cards of the same </a:t>
            </a:r>
            <a:r>
              <a:rPr lang="en-US" sz="2200" dirty="0">
                <a:solidFill>
                  <a:srgbClr val="C00000"/>
                </a:solidFill>
              </a:rPr>
              <a:t>suit</a:t>
            </a:r>
            <a:r>
              <a:rPr lang="en-US" sz="2200" dirty="0"/>
              <a:t> (</a:t>
            </a:r>
            <a:r>
              <a:rPr lang="zh-CN" altLang="en-US" sz="2200" dirty="0"/>
              <a:t>花色</a:t>
            </a:r>
            <a:r>
              <a:rPr lang="en-US" sz="2200" dirty="0"/>
              <a:t>) are chosen?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We assume four boxes; one for each suit. Using the generalized pigeonhole principle, at least one box contains at least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cards. At least three cards of one suit are selected if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≥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200" dirty="0"/>
              <a:t>. The smallest integer </a:t>
            </a:r>
            <a:r>
              <a:rPr lang="en-US" sz="2200" i="1" dirty="0"/>
              <a:t>N</a:t>
            </a:r>
            <a:r>
              <a:rPr lang="en-US" sz="2200" dirty="0"/>
              <a:t> such that </a:t>
            </a:r>
            <a:r>
              <a:rPr lang="en-US" sz="2200" dirty="0">
                <a:ea typeface="Cambria Math"/>
              </a:rPr>
              <a:t>⌈</a:t>
            </a:r>
            <a:r>
              <a:rPr lang="en-US" sz="2200" i="1" dirty="0"/>
              <a:t>N</a:t>
            </a:r>
            <a:r>
              <a:rPr lang="en-US" sz="2200" dirty="0"/>
              <a:t>/</a:t>
            </a:r>
            <a:r>
              <a:rPr lang="en-US" sz="2200" dirty="0">
                <a:ea typeface="Cambria Math" pitchFamily="18" charset="0"/>
              </a:rPr>
              <a:t>4</a:t>
            </a:r>
            <a:r>
              <a:rPr lang="en-US" sz="2200" dirty="0">
                <a:ea typeface="Cambria Math"/>
              </a:rPr>
              <a:t>⌉</a:t>
            </a:r>
            <a:r>
              <a:rPr lang="en-US" sz="2200" dirty="0"/>
              <a:t> </a:t>
            </a:r>
            <a:r>
              <a:rPr lang="en-US" sz="2200" dirty="0">
                <a:ea typeface="Cambria Math"/>
              </a:rPr>
              <a:t>≥</a:t>
            </a:r>
            <a:r>
              <a:rPr lang="en-US" sz="2200" dirty="0">
                <a:ea typeface="Cambria Math" pitchFamily="18" charset="0"/>
              </a:rPr>
              <a:t>3 is </a:t>
            </a:r>
          </a:p>
          <a:p>
            <a:pPr algn="ctr">
              <a:spcBef>
                <a:spcPts val="600"/>
              </a:spcBef>
            </a:pPr>
            <a:r>
              <a:rPr lang="en-US" sz="2200" i="1" dirty="0">
                <a:solidFill>
                  <a:srgbClr val="C00000"/>
                </a:solidFill>
                <a:ea typeface="Cambria Math" pitchFamily="18" charset="0"/>
              </a:rPr>
              <a:t>N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 = 2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∙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 + 1 = 9</a:t>
            </a:r>
            <a:r>
              <a:rPr lang="en-US" sz="2200" dirty="0">
                <a:ea typeface="Cambria Math" pitchFamily="18" charset="0"/>
              </a:rPr>
              <a:t>.</a:t>
            </a:r>
            <a:br>
              <a:rPr lang="en-US" sz="2200" dirty="0">
                <a:ea typeface="Cambria Math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472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6.3</a:t>
            </a:r>
          </a:p>
        </p:txBody>
      </p:sp>
    </p:spTree>
    <p:extLst>
      <p:ext uri="{BB962C8B-B14F-4D97-AF65-F5344CB8AC3E}">
        <p14:creationId xmlns:p14="http://schemas.microsoft.com/office/powerpoint/2010/main" val="352431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10400" cy="2743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Combinations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Combinatorial Proofs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120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Definition</a:t>
            </a:r>
            <a:r>
              <a:rPr lang="en-US" sz="3000" dirty="0"/>
              <a:t>: A </a:t>
            </a:r>
            <a:r>
              <a:rPr lang="en-US" sz="3000" i="1" dirty="0">
                <a:solidFill>
                  <a:srgbClr val="C00000"/>
                </a:solidFill>
              </a:rPr>
              <a:t>permutation</a:t>
            </a:r>
            <a:r>
              <a:rPr lang="en-US" sz="3000" dirty="0"/>
              <a:t> of a set of distinct objects is an ordered arrangement of these objects. An ordered arrangement of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/>
              <a:t> elements of a set is called an</a:t>
            </a:r>
            <a:br>
              <a:rPr lang="en-US" sz="3000" dirty="0"/>
            </a:br>
            <a:r>
              <a:rPr lang="en-US" sz="3000" i="1" dirty="0">
                <a:solidFill>
                  <a:srgbClr val="C00000"/>
                </a:solidFill>
              </a:rPr>
              <a:t>r-permutation</a:t>
            </a:r>
            <a:r>
              <a:rPr lang="en-US" sz="3000" dirty="0"/>
              <a:t>.</a:t>
            </a:r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Let </a:t>
            </a:r>
            <a:r>
              <a:rPr lang="en-US" sz="3000" i="1" dirty="0"/>
              <a:t>S</a:t>
            </a:r>
            <a:r>
              <a:rPr lang="en-US" sz="3000" dirty="0"/>
              <a:t> = {</a:t>
            </a:r>
            <a:r>
              <a:rPr lang="en-US" sz="3000" dirty="0">
                <a:ea typeface="Cambria Math" pitchFamily="18" charset="0"/>
              </a:rPr>
              <a:t>1</a:t>
            </a:r>
            <a:r>
              <a:rPr lang="en-US" sz="3000" dirty="0"/>
              <a:t>,</a:t>
            </a:r>
            <a:r>
              <a:rPr lang="en-US" sz="3000" dirty="0">
                <a:ea typeface="Cambria Math" pitchFamily="18" charset="0"/>
              </a:rPr>
              <a:t>2</a:t>
            </a:r>
            <a:r>
              <a:rPr lang="en-US" sz="3000" dirty="0"/>
              <a:t>,</a:t>
            </a:r>
            <a:r>
              <a:rPr lang="en-US" sz="3000" dirty="0">
                <a:ea typeface="Cambria Math" pitchFamily="18" charset="0"/>
              </a:rPr>
              <a:t>3</a:t>
            </a:r>
            <a:r>
              <a:rPr lang="en-US" sz="3000" dirty="0"/>
              <a:t>}. 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 is a 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 is a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-permutation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The number of </a:t>
            </a:r>
            <a:r>
              <a:rPr lang="en-US" sz="3000" i="1" dirty="0"/>
              <a:t>r</a:t>
            </a:r>
            <a:r>
              <a:rPr lang="en-US" sz="3000" dirty="0"/>
              <a:t>-permutations of a set with </a:t>
            </a:r>
            <a:r>
              <a:rPr lang="en-US" sz="3000" i="1" dirty="0"/>
              <a:t>n</a:t>
            </a:r>
            <a:r>
              <a:rPr lang="en-US" sz="3000" dirty="0"/>
              <a:t> elements is denoted by </a:t>
            </a:r>
            <a:r>
              <a:rPr lang="en-US" sz="3000" i="1" dirty="0">
                <a:solidFill>
                  <a:srgbClr val="C00000"/>
                </a:solidFill>
              </a:rPr>
              <a:t>P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 err="1">
                <a:solidFill>
                  <a:srgbClr val="C00000"/>
                </a:solidFill>
              </a:rPr>
              <a:t>n</a:t>
            </a:r>
            <a:r>
              <a:rPr lang="en-US" sz="3000" dirty="0" err="1">
                <a:solidFill>
                  <a:srgbClr val="C00000"/>
                </a:solidFill>
              </a:rPr>
              <a:t>,</a:t>
            </a:r>
            <a:r>
              <a:rPr lang="en-US" sz="3000" i="1" dirty="0" err="1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).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-permutations of </a:t>
            </a:r>
            <a:r>
              <a:rPr lang="en-US" sz="2600" i="1" dirty="0"/>
              <a:t>S</a:t>
            </a:r>
            <a:r>
              <a:rPr lang="en-US" sz="2600" dirty="0"/>
              <a:t> = {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} are</a:t>
            </a:r>
            <a:r>
              <a:rPr lang="en-US" sz="2600" dirty="0">
                <a:ea typeface="Cambria Math" pitchFamily="18" charset="0"/>
              </a:rPr>
              <a:t> 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2; 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3; 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1; 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3; 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1; and 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2. Hence, </a:t>
            </a:r>
            <a:r>
              <a:rPr lang="en-US" sz="2600" i="1" dirty="0">
                <a:ea typeface="Cambria Math" pitchFamily="18" charset="0"/>
              </a:rPr>
              <a:t>P</a:t>
            </a:r>
            <a:r>
              <a:rPr lang="en-US" sz="2600" dirty="0">
                <a:ea typeface="Cambria Math" pitchFamily="18" charset="0"/>
              </a:rPr>
              <a:t>(3,2) = 6.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D4F2A6-4AC3-4D26-AB93-7E7EF01E6DD3}"/>
              </a:ext>
            </a:extLst>
          </p:cNvPr>
          <p:cNvSpPr/>
          <p:nvPr/>
        </p:nvSpPr>
        <p:spPr>
          <a:xfrm>
            <a:off x="457200" y="1371600"/>
            <a:ext cx="84582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Theorem </a:t>
            </a:r>
            <a:r>
              <a:rPr lang="en-US" sz="24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is a positive integer and </a:t>
            </a:r>
            <a:r>
              <a:rPr lang="en-US" sz="2400" i="1" dirty="0"/>
              <a:t>r</a:t>
            </a:r>
            <a:r>
              <a:rPr lang="en-US" sz="2400" dirty="0"/>
              <a:t> is an integer with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then there are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	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)(</a:t>
            </a:r>
            <a:r>
              <a:rPr lang="en-US" sz="2400" i="1" dirty="0">
                <a:solidFill>
                  <a:srgbClr val="C00000"/>
                </a:solidFill>
              </a:rPr>
              <a:t>n </a:t>
            </a:r>
            <a:r>
              <a:rPr lang="en-US" sz="2400" i="1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∙∙∙</a:t>
            </a:r>
            <a:r>
              <a:rPr lang="en-US" sz="2400" dirty="0">
                <a:solidFill>
                  <a:srgbClr val="C00000"/>
                </a:solidFill>
              </a:rPr>
              <a:t>  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i="1" dirty="0"/>
              <a:t>r</a:t>
            </a:r>
            <a:r>
              <a:rPr lang="en-US" sz="2400" dirty="0"/>
              <a:t>-permutations of a set with n distinct elements.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Use the product rule. The first element can be chosen in </a:t>
            </a:r>
            <a:r>
              <a:rPr lang="en-US" sz="2400" i="1" dirty="0"/>
              <a:t>n</a:t>
            </a:r>
            <a:r>
              <a:rPr lang="en-US" sz="2400" dirty="0"/>
              <a:t> ways. The second in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 </a:t>
            </a:r>
            <a:r>
              <a:rPr lang="en-US" sz="2400" dirty="0">
                <a:ea typeface="Cambria Math" pitchFamily="18" charset="0"/>
              </a:rPr>
              <a:t>1 ways, and so on until there are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(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dirty="0">
                <a:ea typeface="Cambria Math" pitchFamily="18" charset="0"/>
              </a:rPr>
              <a:t>1)) ways to choose the last element.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dirty="0">
                <a:ea typeface="Cambria Math" pitchFamily="18" charset="0"/>
              </a:rPr>
              <a:t>Note that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,0) = 1, since there is only one way to order zero elements.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b="1" dirty="0">
                <a:solidFill>
                  <a:srgbClr val="C00000"/>
                </a:solidFill>
                <a:ea typeface="Cambria Math" pitchFamily="18" charset="0"/>
              </a:rPr>
              <a:t>Corollary 1</a:t>
            </a:r>
            <a:r>
              <a:rPr lang="en-US" sz="2400" dirty="0">
                <a:ea typeface="Cambria Math" pitchFamily="18" charset="0"/>
              </a:rPr>
              <a:t>: If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and </a:t>
            </a:r>
            <a:r>
              <a:rPr lang="en-US" sz="2400" i="1" dirty="0">
                <a:ea typeface="Cambria Math" pitchFamily="18" charset="0"/>
              </a:rPr>
              <a:t>r</a:t>
            </a:r>
            <a:r>
              <a:rPr lang="en-US" sz="2400" dirty="0">
                <a:ea typeface="Cambria Math" pitchFamily="18" charset="0"/>
              </a:rPr>
              <a:t> are integers with 1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n, </a:t>
            </a:r>
            <a:r>
              <a:rPr lang="en-US" sz="2400" dirty="0"/>
              <a:t>then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08017"/>
              </p:ext>
            </p:extLst>
          </p:nvPr>
        </p:nvGraphicFramePr>
        <p:xfrm>
          <a:off x="3079674" y="5562600"/>
          <a:ext cx="217812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674" y="5562600"/>
                        <a:ext cx="2178126" cy="876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C0EA4B6-E1C9-4076-8C3C-F62DB3A11DE7}"/>
              </a:ext>
            </a:extLst>
          </p:cNvPr>
          <p:cNvSpPr/>
          <p:nvPr/>
        </p:nvSpPr>
        <p:spPr>
          <a:xfrm>
            <a:off x="457200" y="1371600"/>
            <a:ext cx="8458200" cy="190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752004-C6C9-474C-BB9B-C4ED0513C4BB}"/>
              </a:ext>
            </a:extLst>
          </p:cNvPr>
          <p:cNvSpPr/>
          <p:nvPr/>
        </p:nvSpPr>
        <p:spPr>
          <a:xfrm>
            <a:off x="457200" y="5105400"/>
            <a:ext cx="84582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4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419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99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970,200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r>
              <a:rPr lang="en-US" dirty="0"/>
              <a:t>             </a:t>
            </a:r>
            <a:r>
              <a:rPr lang="en-US" dirty="0"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4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720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220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r>
              <a:rPr lang="en-US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458200" cy="2242001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Definition</a:t>
            </a:r>
            <a:r>
              <a:rPr lang="en-US" sz="2600" dirty="0"/>
              <a:t>: An </a:t>
            </a:r>
            <a:r>
              <a:rPr lang="en-US" sz="2600" i="1" dirty="0">
                <a:solidFill>
                  <a:srgbClr val="C00000"/>
                </a:solidFill>
              </a:rPr>
              <a:t>r-combination</a:t>
            </a:r>
            <a:r>
              <a:rPr lang="en-US" sz="2600" dirty="0"/>
              <a:t> of elements of a set is an unordered selection of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/>
              <a:t> elements from the set. Thus, an </a:t>
            </a:r>
            <a:br>
              <a:rPr lang="en-US" sz="2600" dirty="0"/>
            </a:br>
            <a:r>
              <a:rPr lang="en-US" sz="2600" i="1" dirty="0"/>
              <a:t>r</a:t>
            </a:r>
            <a:r>
              <a:rPr lang="en-US" sz="2600" dirty="0"/>
              <a:t>-combination is simply a subset of the set with </a:t>
            </a:r>
            <a:r>
              <a:rPr lang="en-US" sz="2600" i="1" dirty="0"/>
              <a:t>r</a:t>
            </a:r>
            <a:r>
              <a:rPr lang="en-US" sz="2600" dirty="0"/>
              <a:t> elements.</a:t>
            </a:r>
            <a:br>
              <a:rPr lang="en-US" sz="2600" dirty="0"/>
            </a:br>
            <a:r>
              <a:rPr lang="en-US" sz="2600" dirty="0"/>
              <a:t>The number of </a:t>
            </a:r>
            <a:r>
              <a:rPr lang="en-US" sz="2600" i="1" dirty="0"/>
              <a:t>r</a:t>
            </a:r>
            <a:r>
              <a:rPr lang="en-US" sz="2600" dirty="0"/>
              <a:t>-combinations of a set with </a:t>
            </a:r>
            <a:r>
              <a:rPr lang="en-US" sz="2600" i="1" dirty="0"/>
              <a:t>n </a:t>
            </a:r>
            <a:r>
              <a:rPr lang="en-US" sz="2600" dirty="0"/>
              <a:t>distinct elements is denoted by </a:t>
            </a:r>
            <a:r>
              <a:rPr lang="en-US" sz="2600" i="1" dirty="0">
                <a:solidFill>
                  <a:srgbClr val="C00000"/>
                </a:solidFill>
              </a:rPr>
              <a:t>C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dirty="0">
                <a:solidFill>
                  <a:srgbClr val="C00000"/>
                </a:solidFill>
              </a:rPr>
              <a:t>,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/>
              <a:t>. The notation</a:t>
            </a:r>
            <a:r>
              <a:rPr lang="en-US" altLang="zh-CN" sz="2600" dirty="0"/>
              <a:t>       is also used </a:t>
            </a:r>
            <a:endParaRPr lang="en-US" sz="2600" dirty="0">
              <a:sym typeface="Symbol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2324"/>
              </p:ext>
            </p:extLst>
          </p:nvPr>
        </p:nvGraphicFramePr>
        <p:xfrm>
          <a:off x="6553200" y="2907398"/>
          <a:ext cx="319088" cy="52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79360" imgH="457200" progId="Equation.DSMT4">
                  <p:embed/>
                </p:oleObj>
              </mc:Choice>
              <mc:Fallback>
                <p:oleObj name="Equation" r:id="rId3" imgW="279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2907398"/>
                        <a:ext cx="319088" cy="52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352800"/>
            <a:ext cx="85344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and is called a </a:t>
            </a:r>
            <a:r>
              <a:rPr lang="en-US" sz="2600" i="1" dirty="0">
                <a:solidFill>
                  <a:srgbClr val="C00000"/>
                </a:solidFill>
              </a:rPr>
              <a:t>binomial coefficient</a:t>
            </a:r>
            <a:r>
              <a:rPr lang="en-US" altLang="zh-CN" sz="2600" dirty="0"/>
              <a:t> (</a:t>
            </a:r>
            <a:r>
              <a:rPr lang="zh-CN" altLang="en-US" sz="2600" dirty="0"/>
              <a:t>二项式系数</a:t>
            </a:r>
            <a:r>
              <a:rPr lang="en-US" altLang="zh-CN" sz="2600" dirty="0"/>
              <a:t>)</a:t>
            </a:r>
            <a:r>
              <a:rPr lang="en-US" sz="2600" dirty="0"/>
              <a:t>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US" sz="600" dirty="0"/>
            </a:b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Let </a:t>
            </a:r>
            <a:r>
              <a:rPr lang="en-US" sz="2600" i="1" dirty="0"/>
              <a:t>S</a:t>
            </a:r>
            <a:r>
              <a:rPr lang="en-US" sz="2600" dirty="0"/>
              <a:t> be the set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 Then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is a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-combination from S. It is the same as {</a:t>
            </a:r>
            <a:r>
              <a:rPr lang="en-US" sz="2600" i="1" dirty="0"/>
              <a:t>d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dirty="0"/>
              <a:t>} since the order listed does not matter.</a:t>
            </a:r>
            <a:br>
              <a:rPr lang="en-US" sz="2600" dirty="0"/>
            </a:b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dirty="0">
                <a:ea typeface="Cambria Math" pitchFamily="18" charset="0"/>
              </a:rPr>
              <a:t>4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) = </a:t>
            </a:r>
            <a:r>
              <a:rPr lang="en-US" sz="2600" dirty="0">
                <a:ea typeface="Cambria Math" pitchFamily="18" charset="0"/>
              </a:rPr>
              <a:t>6 because the 2-combinations of </a:t>
            </a: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are the six subsets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and {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558A0-0F44-4F4C-BCE6-431B9589FB0D}"/>
              </a:ext>
            </a:extLst>
          </p:cNvPr>
          <p:cNvSpPr/>
          <p:nvPr/>
        </p:nvSpPr>
        <p:spPr>
          <a:xfrm>
            <a:off x="457200" y="1371600"/>
            <a:ext cx="8458200" cy="2611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ea typeface="Cambria Math"/>
              </a:rPr>
              <a:t> ≥ 0, equals</a:t>
            </a:r>
            <a:endParaRPr lang="en-US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74807"/>
              </p:ext>
            </p:extLst>
          </p:nvPr>
        </p:nvGraphicFramePr>
        <p:xfrm>
          <a:off x="3124200" y="2636520"/>
          <a:ext cx="28956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69720" imgH="444240" progId="Equation.DSMT4">
                  <p:embed/>
                </p:oleObj>
              </mc:Choice>
              <mc:Fallback>
                <p:oleObj name="Equation" r:id="rId3" imgW="1269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636520"/>
                        <a:ext cx="2895600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Cambria Math"/>
              </a:rPr>
              <a:t>Proof</a:t>
            </a:r>
            <a:r>
              <a:rPr lang="en-US" dirty="0"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92808"/>
              </p:ext>
            </p:extLst>
          </p:nvPr>
        </p:nvGraphicFramePr>
        <p:xfrm>
          <a:off x="1489075" y="5024437"/>
          <a:ext cx="61674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2705040" imgH="469800" progId="Equation.DSMT4">
                  <p:embed/>
                </p:oleObj>
              </mc:Choice>
              <mc:Fallback>
                <p:oleObj name="Equation" r:id="rId5" imgW="2705040" imgH="469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9075" y="5024437"/>
                        <a:ext cx="6167438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2DCFC70-7BD9-421A-BA74-24AB952C158E}"/>
              </a:ext>
            </a:extLst>
          </p:cNvPr>
          <p:cNvSpPr/>
          <p:nvPr/>
        </p:nvSpPr>
        <p:spPr>
          <a:xfrm>
            <a:off x="457200" y="1371600"/>
            <a:ext cx="8458200" cy="2278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524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Corollary </a:t>
            </a:r>
            <a:r>
              <a:rPr lang="en-US" sz="3000" b="1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3000" dirty="0"/>
              <a:t>: Let </a:t>
            </a:r>
            <a:r>
              <a:rPr lang="en-US" sz="3000" i="1" dirty="0"/>
              <a:t>n</a:t>
            </a:r>
            <a:r>
              <a:rPr lang="en-US" sz="3000" dirty="0"/>
              <a:t> and </a:t>
            </a:r>
            <a:r>
              <a:rPr lang="en-US" sz="3000" i="1" dirty="0"/>
              <a:t>r</a:t>
            </a:r>
            <a:r>
              <a:rPr lang="en-US" sz="3000" dirty="0"/>
              <a:t> be nonnegative integers with</a:t>
            </a:r>
            <a:br>
              <a:rPr lang="en-US" sz="3000" dirty="0"/>
            </a:br>
            <a:r>
              <a:rPr lang="en-US" sz="3000" i="1" dirty="0"/>
              <a:t>r </a:t>
            </a:r>
            <a:r>
              <a:rPr lang="en-US" sz="3000" dirty="0">
                <a:ea typeface="Cambria Math"/>
              </a:rPr>
              <a:t>≤ </a:t>
            </a:r>
            <a:r>
              <a:rPr lang="en-US" sz="3000" i="1" dirty="0">
                <a:ea typeface="Cambria Math"/>
              </a:rPr>
              <a:t>n</a:t>
            </a:r>
            <a:r>
              <a:rPr lang="en-US" sz="3000" dirty="0">
                <a:ea typeface="Cambria Math"/>
              </a:rPr>
              <a:t>.</a:t>
            </a:r>
            <a:r>
              <a:rPr lang="en-US" sz="3000" dirty="0"/>
              <a:t> Then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 =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C00000"/>
                </a:solidFill>
                <a:ea typeface="Cambria Math"/>
              </a:rPr>
              <a:t>− </a:t>
            </a:r>
            <a:r>
              <a:rPr lang="en-US" sz="3000" i="1" dirty="0">
                <a:solidFill>
                  <a:srgbClr val="C00000"/>
                </a:solidFill>
                <a:ea typeface="Cambria Math"/>
              </a:rPr>
              <a:t>r</a:t>
            </a:r>
            <a:r>
              <a:rPr lang="en-US" sz="3000" dirty="0">
                <a:solidFill>
                  <a:srgbClr val="C00000"/>
                </a:solidFill>
                <a:ea typeface="Cambria Math"/>
              </a:rPr>
              <a:t>)</a:t>
            </a:r>
            <a:r>
              <a:rPr lang="en-US" sz="3000" dirty="0">
                <a:ea typeface="Cambria Math"/>
              </a:rPr>
              <a:t>.</a:t>
            </a:r>
            <a:br>
              <a:rPr lang="en-US" sz="3000" dirty="0">
                <a:ea typeface="Cambria Math"/>
              </a:rPr>
            </a:br>
            <a:r>
              <a:rPr lang="en-US" sz="3000" b="1" dirty="0">
                <a:solidFill>
                  <a:srgbClr val="C00000"/>
                </a:solidFill>
                <a:ea typeface="Cambria Math"/>
              </a:rPr>
              <a:t>Proof</a:t>
            </a:r>
            <a:r>
              <a:rPr lang="en-US" sz="3000" dirty="0">
                <a:ea typeface="Cambria Math"/>
              </a:rPr>
              <a:t>: From Theorem 2, it follows that</a:t>
            </a:r>
            <a:endParaRPr lang="en-US" sz="30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08422"/>
              </p:ext>
            </p:extLst>
          </p:nvPr>
        </p:nvGraphicFramePr>
        <p:xfrm>
          <a:off x="1371600" y="2895600"/>
          <a:ext cx="6400800" cy="2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908080" imgH="1155600" progId="Equation.DSMT4">
                  <p:embed/>
                </p:oleObj>
              </mc:Choice>
              <mc:Fallback>
                <p:oleObj name="Equation" r:id="rId3" imgW="290808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895600"/>
                        <a:ext cx="6400800" cy="2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5562600"/>
            <a:ext cx="8229600" cy="533400"/>
          </a:xfrm>
        </p:spPr>
        <p:txBody>
          <a:bodyPr/>
          <a:lstStyle/>
          <a:p>
            <a:r>
              <a:rPr lang="en-US" sz="3000" dirty="0"/>
              <a:t> Hence,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r</a:t>
            </a:r>
            <a:r>
              <a:rPr lang="en-US" sz="3000" dirty="0"/>
              <a:t>) =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n</a:t>
            </a:r>
            <a:r>
              <a:rPr lang="en-US" sz="3000" dirty="0"/>
              <a:t> </a:t>
            </a:r>
            <a:r>
              <a:rPr lang="en-US" sz="3000" dirty="0">
                <a:ea typeface="Cambria Math"/>
              </a:rPr>
              <a:t>− </a:t>
            </a:r>
            <a:r>
              <a:rPr lang="en-US" sz="3000" i="1" dirty="0">
                <a:ea typeface="Cambria Math"/>
              </a:rPr>
              <a:t>r</a:t>
            </a:r>
            <a:r>
              <a:rPr lang="en-US" sz="3000" dirty="0">
                <a:ea typeface="Cambria Math"/>
              </a:rPr>
              <a:t>).</a:t>
            </a:r>
            <a:endParaRPr lang="en-US" sz="3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02220D-4669-49A8-9BD0-5D8691A9A154}"/>
              </a:ext>
            </a:extLst>
          </p:cNvPr>
          <p:cNvSpPr/>
          <p:nvPr/>
        </p:nvSpPr>
        <p:spPr>
          <a:xfrm>
            <a:off x="457200" y="1371600"/>
            <a:ext cx="84582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b="1" dirty="0"/>
              <a:t>The Basics of Counting</a:t>
            </a:r>
            <a:br>
              <a:rPr lang="en-US" sz="6000" b="1" dirty="0"/>
            </a:br>
            <a:r>
              <a:rPr lang="zh-CN" altLang="en-US" sz="5400" b="1" dirty="0"/>
              <a:t>计数的基础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8006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6.1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2256921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ways are there to select </a:t>
            </a:r>
            <a:r>
              <a:rPr lang="en-US" sz="2800" dirty="0">
                <a:ea typeface="Cambria Math" pitchFamily="18" charset="0"/>
              </a:rPr>
              <a:t>47</a:t>
            </a:r>
            <a:r>
              <a:rPr lang="en-US" sz="2800" dirty="0"/>
              <a:t> cards from a deck of </a:t>
            </a:r>
            <a:r>
              <a:rPr lang="en-US" sz="2800" dirty="0">
                <a:ea typeface="Cambria Math" pitchFamily="18" charset="0"/>
              </a:rPr>
              <a:t>52</a:t>
            </a:r>
            <a:r>
              <a:rPr lang="en-US" sz="2800" dirty="0"/>
              <a:t> cards?</a:t>
            </a:r>
          </a:p>
          <a:p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Since the order in which the cards are dealt does not matter, </a:t>
            </a:r>
            <a:r>
              <a:rPr lang="en-US" altLang="zh-CN" sz="2800" dirty="0"/>
              <a:t>the different ways to select </a:t>
            </a:r>
            <a:r>
              <a:rPr lang="en-US" altLang="zh-CN" sz="2800" dirty="0">
                <a:ea typeface="Cambria Math" pitchFamily="18" charset="0"/>
              </a:rPr>
              <a:t>47</a:t>
            </a:r>
            <a:r>
              <a:rPr lang="en-US" altLang="zh-CN" sz="2800" dirty="0"/>
              <a:t> cards from </a:t>
            </a:r>
            <a:r>
              <a:rPr lang="en-US" altLang="zh-CN" sz="2800" dirty="0">
                <a:ea typeface="Cambria Math" pitchFamily="18" charset="0"/>
              </a:rPr>
              <a:t>52</a:t>
            </a:r>
            <a:r>
              <a:rPr lang="en-US" altLang="zh-CN" sz="2800" dirty="0"/>
              <a:t> is</a:t>
            </a:r>
          </a:p>
          <a:p>
            <a:endParaRPr lang="en-US" sz="28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84731"/>
              </p:ext>
            </p:extLst>
          </p:nvPr>
        </p:nvGraphicFramePr>
        <p:xfrm>
          <a:off x="2133600" y="4419600"/>
          <a:ext cx="4416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2603160" imgH="393480" progId="Equation.DSMT4">
                  <p:embed/>
                </p:oleObj>
              </mc:Choice>
              <mc:Fallback>
                <p:oleObj name="Equation" r:id="rId3" imgW="260316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419600"/>
                        <a:ext cx="4416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4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7611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How many ways are there to select five players from a </a:t>
            </a:r>
            <a:r>
              <a:rPr lang="en-US" sz="2600" dirty="0">
                <a:ea typeface="Cambria Math" pitchFamily="18" charset="0"/>
              </a:rPr>
              <a:t>10</a:t>
            </a:r>
            <a:r>
              <a:rPr lang="en-US" sz="2600" dirty="0"/>
              <a:t>-member tennis team to make a trip to a match at another school.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 the number of combinations is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19401"/>
              </p:ext>
            </p:extLst>
          </p:nvPr>
        </p:nvGraphicFramePr>
        <p:xfrm>
          <a:off x="2971800" y="3056572"/>
          <a:ext cx="30194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056572"/>
                        <a:ext cx="30194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3962400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 group of </a:t>
            </a:r>
            <a:r>
              <a:rPr lang="en-US" sz="2600" dirty="0">
                <a:ea typeface="Cambria Math" pitchFamily="18" charset="0"/>
              </a:rPr>
              <a:t>30 </a:t>
            </a:r>
            <a:r>
              <a:rPr lang="en-US" sz="2600" dirty="0"/>
              <a:t>people have been trained as astronauts to go on the first mission to Mars. How many ways are there to select a crew of six people to go on this mission?</a:t>
            </a:r>
            <a:endParaRPr lang="en-US" sz="2600" b="1" dirty="0"/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 the number of possible crews 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23289"/>
              </p:ext>
            </p:extLst>
          </p:nvPr>
        </p:nvGraphicFramePr>
        <p:xfrm>
          <a:off x="1077119" y="5715000"/>
          <a:ext cx="6989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174840" imgH="393480" progId="Equation.DSMT4">
                  <p:embed/>
                </p:oleObj>
              </mc:Choice>
              <mc:Fallback>
                <p:oleObj name="Equation" r:id="rId5" imgW="3174840" imgH="39348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119" y="5715000"/>
                        <a:ext cx="6989763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28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Binomial Coefficients and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6.4</a:t>
            </a:r>
          </a:p>
        </p:txBody>
      </p:sp>
    </p:spTree>
    <p:extLst>
      <p:ext uri="{BB962C8B-B14F-4D97-AF65-F5344CB8AC3E}">
        <p14:creationId xmlns:p14="http://schemas.microsoft.com/office/powerpoint/2010/main" val="374096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Binomial Theorem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Pascal’s Identity and Triangle</a:t>
            </a:r>
          </a:p>
        </p:txBody>
      </p:sp>
    </p:spTree>
    <p:extLst>
      <p:ext uri="{BB962C8B-B14F-4D97-AF65-F5344CB8AC3E}">
        <p14:creationId xmlns:p14="http://schemas.microsoft.com/office/powerpoint/2010/main" val="1529444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Binomial Expressions</a:t>
            </a:r>
            <a:br>
              <a:rPr lang="en-US" dirty="0"/>
            </a:br>
            <a:r>
              <a:rPr lang="zh-CN" altLang="en-US" sz="4000" dirty="0"/>
              <a:t>二项式的幂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33417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</a:t>
            </a:r>
            <a:r>
              <a:rPr lang="en-US" sz="2000" i="1" dirty="0">
                <a:solidFill>
                  <a:srgbClr val="C00000"/>
                </a:solidFill>
              </a:rPr>
              <a:t>binomial</a:t>
            </a:r>
            <a:r>
              <a:rPr lang="en-US" sz="2000" dirty="0">
                <a:solidFill>
                  <a:srgbClr val="C00000"/>
                </a:solidFill>
              </a:rPr>
              <a:t> expression </a:t>
            </a:r>
            <a:r>
              <a:rPr lang="en-US" sz="2000" dirty="0"/>
              <a:t>is the sum of two terms, such as </a:t>
            </a:r>
            <a:r>
              <a:rPr lang="en-US" sz="2000" i="1" dirty="0"/>
              <a:t>x </a:t>
            </a:r>
            <a:r>
              <a:rPr lang="en-US" sz="2000" dirty="0"/>
              <a:t>+ </a:t>
            </a:r>
            <a:r>
              <a:rPr lang="en-US" sz="2000" i="1" dirty="0"/>
              <a:t>y</a:t>
            </a:r>
            <a:r>
              <a:rPr lang="en-US" sz="2000" dirty="0"/>
              <a:t>. (More generally, these terms can be products of constants and variables.)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We  can use counting principles to find the coefficients in the expansion of (</a:t>
            </a:r>
            <a:r>
              <a:rPr lang="en-US" sz="1800" i="1" dirty="0"/>
              <a:t>x </a:t>
            </a:r>
            <a:r>
              <a:rPr lang="en-US" sz="1800" dirty="0"/>
              <a:t>+ </a:t>
            </a:r>
            <a:r>
              <a:rPr lang="en-US" sz="1800" i="1" dirty="0"/>
              <a:t>y</a:t>
            </a:r>
            <a:r>
              <a:rPr lang="en-US" sz="1800" dirty="0"/>
              <a:t>)</a:t>
            </a:r>
            <a:r>
              <a:rPr lang="en-US" sz="1800" i="1" baseline="30000" dirty="0">
                <a:ea typeface="Cambria Math" pitchFamily="18" charset="0"/>
              </a:rPr>
              <a:t>n</a:t>
            </a:r>
            <a:r>
              <a:rPr lang="en-US" sz="1800" dirty="0"/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To illustrate this idea, we first look at the process of expanding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ea typeface="Cambria Math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/>
              <a:t>expands  into a sum of terms that are the product of a term from each of the three sums.</a:t>
            </a:r>
            <a:endParaRPr lang="en-US" sz="1800" baseline="30000" dirty="0">
              <a:ea typeface="Cambria Math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itchFamily="18" charset="0"/>
              </a:rPr>
              <a:t>Terms of the form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,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 x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,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x y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dirty="0">
                <a:ea typeface="Cambria Math" pitchFamily="18" charset="0"/>
              </a:rPr>
              <a:t>arise. </a:t>
            </a:r>
            <a:r>
              <a:rPr lang="en-US" altLang="zh-CN" sz="1800" dirty="0">
                <a:ea typeface="Cambria Math" pitchFamily="18" charset="0"/>
              </a:rPr>
              <a:t>T</a:t>
            </a:r>
            <a:r>
              <a:rPr lang="en-US" sz="1800" dirty="0">
                <a:ea typeface="Cambria Math" pitchFamily="18" charset="0"/>
              </a:rPr>
              <a:t>he coefficients are as follows.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baseline="30000" dirty="0"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 </a:t>
            </a:r>
            <a:r>
              <a:rPr lang="en-US" sz="1600" dirty="0">
                <a:ea typeface="Cambria Math" pitchFamily="18" charset="0"/>
              </a:rPr>
              <a:t>is 1.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two of the sums and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 from the other. There are</a:t>
            </a:r>
            <a:endParaRPr lang="en-US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88194"/>
              </p:ext>
            </p:extLst>
          </p:nvPr>
        </p:nvGraphicFramePr>
        <p:xfrm>
          <a:off x="1447800" y="4103124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266400" imgH="457200" progId="Equation.DSMT4">
                  <p:embed/>
                </p:oleObj>
              </mc:Choice>
              <mc:Fallback>
                <p:oleObj name="Equation" r:id="rId4" imgW="266400" imgH="457200" progId="Equation.DSMT4">
                  <p:embed/>
                  <p:pic>
                    <p:nvPicPr>
                      <p:cNvPr id="5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103124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1626220" y="4052919"/>
            <a:ext cx="4267200" cy="30480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>
                <a:ea typeface="Cambria Math" pitchFamily="18" charset="0"/>
              </a:rPr>
              <a:t>ways to do this  and so the coefficient of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is 3.</a:t>
            </a:r>
            <a:endParaRPr lang="en-US" sz="1600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4415936"/>
            <a:ext cx="8839200" cy="271451"/>
          </a:xfrm>
        </p:spPr>
        <p:txBody>
          <a:bodyPr/>
          <a:lstStyle/>
          <a:p>
            <a:pPr lvl="2"/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 of the sums and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 from the other two . There</a:t>
            </a:r>
            <a:endParaRPr lang="en-US" sz="16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523448"/>
              </p:ext>
            </p:extLst>
          </p:nvPr>
        </p:nvGraphicFramePr>
        <p:xfrm>
          <a:off x="1752600" y="4775732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266400" imgH="457200" progId="Equation.DSMT4">
                  <p:embed/>
                </p:oleObj>
              </mc:Choice>
              <mc:Fallback>
                <p:oleObj name="Equation" r:id="rId6" imgW="266400" imgH="45720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4775732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472440" y="4712643"/>
            <a:ext cx="8595360" cy="1752600"/>
          </a:xfrm>
        </p:spPr>
        <p:txBody>
          <a:bodyPr anchor="ctr"/>
          <a:lstStyle/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Cambria Math" pitchFamily="18" charset="0"/>
              </a:rPr>
              <a:t>	    </a:t>
            </a:r>
            <a:r>
              <a:rPr lang="en-US" sz="1600" dirty="0">
                <a:ea typeface="Cambria Math" pitchFamily="18" charset="0"/>
              </a:rPr>
              <a:t>	</a:t>
            </a:r>
            <a:r>
              <a:rPr lang="en-US" altLang="zh-CN" sz="1600" dirty="0">
                <a:ea typeface="Cambria Math" pitchFamily="18" charset="0"/>
              </a:rPr>
              <a:t>are</a:t>
            </a:r>
            <a:r>
              <a:rPr lang="en-US" sz="1600" dirty="0">
                <a:ea typeface="Cambria Math" pitchFamily="18" charset="0"/>
              </a:rPr>
              <a:t>     ways to do this  and so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dirty="0">
                <a:ea typeface="Cambria Math" pitchFamily="18" charset="0"/>
              </a:rPr>
              <a:t>  is 3.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baseline="30000" dirty="0"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,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dirty="0">
                <a:ea typeface="Cambria Math" pitchFamily="18" charset="0"/>
              </a:rPr>
              <a:t>  is 1.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 have used a counting argument to show that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+  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y </a:t>
            </a:r>
            <a:r>
              <a:rPr lang="en-US" sz="2000" i="1" dirty="0">
                <a:solidFill>
                  <a:srgbClr val="C00000"/>
                </a:solidFill>
              </a:rPr>
              <a:t> + 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 y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</a:rPr>
              <a:t>  + 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Cambria Math" pitchFamily="18" charset="0"/>
              </a:rPr>
              <a:t>Next we present the binomial theorem gives the coefficients of the terms in the expansion of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i="1" baseline="30000" dirty="0">
                <a:solidFill>
                  <a:srgbClr val="C00000"/>
                </a:solidFill>
                <a:ea typeface="Cambria Math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8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</a:t>
            </a:r>
            <a:br>
              <a:rPr lang="en-US" dirty="0"/>
            </a:br>
            <a:r>
              <a:rPr lang="zh-CN" altLang="en-US" sz="4000" dirty="0"/>
              <a:t>二项式定理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Binomial Theorem</a:t>
            </a:r>
            <a:r>
              <a:rPr lang="en-US" altLang="zh-CN" dirty="0"/>
              <a:t> (</a:t>
            </a:r>
            <a:r>
              <a:rPr lang="zh-CN" altLang="en-US" dirty="0"/>
              <a:t>二项式定理</a:t>
            </a:r>
            <a:r>
              <a:rPr lang="en-US" altLang="zh-CN" dirty="0"/>
              <a:t>)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54797"/>
              </p:ext>
            </p:extLst>
          </p:nvPr>
        </p:nvGraphicFramePr>
        <p:xfrm>
          <a:off x="869156" y="2508250"/>
          <a:ext cx="740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4431960" imgH="457200" progId="Equation.DSMT4">
                  <p:embed/>
                </p:oleObj>
              </mc:Choice>
              <mc:Fallback>
                <p:oleObj name="Equation" r:id="rId3" imgW="4431960" imgH="45720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156" y="2508250"/>
                        <a:ext cx="74056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276600"/>
            <a:ext cx="8229600" cy="24765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Proof</a:t>
            </a:r>
            <a:r>
              <a:rPr lang="en-US" dirty="0"/>
              <a:t>: We use combinatorial reasoning .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ea typeface="Cambria Math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i="1" dirty="0"/>
              <a:t>x’</a:t>
            </a:r>
            <a:r>
              <a:rPr lang="en-US" dirty="0"/>
              <a:t>s from the </a:t>
            </a:r>
            <a:r>
              <a:rPr lang="en-US" i="1" dirty="0"/>
              <a:t>n</a:t>
            </a:r>
            <a:r>
              <a:rPr lang="en-US" dirty="0"/>
              <a:t> sums. Therefore,  the coefficient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  is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65084"/>
              </p:ext>
            </p:extLst>
          </p:nvPr>
        </p:nvGraphicFramePr>
        <p:xfrm>
          <a:off x="6781800" y="5257800"/>
          <a:ext cx="806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482400" imgH="457200" progId="Equation.DSMT4">
                  <p:embed/>
                </p:oleObj>
              </mc:Choice>
              <mc:Fallback>
                <p:oleObj name="Equation" r:id="rId5" imgW="482400" imgH="45720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5257800"/>
                        <a:ext cx="8064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753100"/>
            <a:ext cx="2362200" cy="533400"/>
          </a:xfrm>
        </p:spPr>
        <p:txBody>
          <a:bodyPr/>
          <a:lstStyle/>
          <a:p>
            <a:r>
              <a:rPr lang="en-US" dirty="0"/>
              <a:t>which equals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47562"/>
              </p:ext>
            </p:extLst>
          </p:nvPr>
        </p:nvGraphicFramePr>
        <p:xfrm>
          <a:off x="2832100" y="5753100"/>
          <a:ext cx="530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317160" imgH="457200" progId="Equation.DSMT4">
                  <p:embed/>
                </p:oleObj>
              </mc:Choice>
              <mc:Fallback>
                <p:oleObj name="Equation" r:id="rId7" imgW="317160" imgH="45720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2100" y="5753100"/>
                        <a:ext cx="5302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74C8FEB-87E0-4D38-AD5E-FA2F56C7F396}"/>
              </a:ext>
            </a:extLst>
          </p:cNvPr>
          <p:cNvSpPr/>
          <p:nvPr/>
        </p:nvSpPr>
        <p:spPr>
          <a:xfrm>
            <a:off x="457200" y="1371600"/>
            <a:ext cx="8458200" cy="1981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4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286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view the expression as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. By 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  <a:blipFill>
                <a:blip r:embed="rId2"/>
                <a:stretch>
                  <a:fillRect b="-1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578350"/>
            <a:ext cx="8229600" cy="1026242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>
                <a:ea typeface="Cambria Math" pitchFamily="18" charset="0"/>
              </a:rPr>
              <a:t> in the expansion is obtained when </a:t>
            </a:r>
            <a:r>
              <a:rPr lang="en-US" i="1" dirty="0">
                <a:ea typeface="Cambria Math" pitchFamily="18" charset="0"/>
              </a:rPr>
              <a:t>j</a:t>
            </a:r>
            <a:r>
              <a:rPr lang="en-US" dirty="0">
                <a:ea typeface="Cambria Math" pitchFamily="18" charset="0"/>
              </a:rPr>
              <a:t> = 13.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/>
              <p:cNvSpPr txBox="1"/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13!12!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9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  <a:endParaRPr lang="en-US" sz="15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581400" cy="473612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Corollary </a:t>
            </a:r>
            <a:r>
              <a:rPr lang="en-US" sz="28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800" dirty="0"/>
              <a:t>: With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ea typeface="Cambria Math"/>
              </a:rPr>
              <a:t>≥</a:t>
            </a:r>
            <a:r>
              <a:rPr lang="en-US" sz="2800" dirty="0">
                <a:ea typeface="Cambria Math" pitchFamily="18" charset="0"/>
              </a:rPr>
              <a:t>0,</a:t>
            </a:r>
            <a:endParaRPr lang="en-US" sz="28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68290"/>
              </p:ext>
            </p:extLst>
          </p:nvPr>
        </p:nvGraphicFramePr>
        <p:xfrm>
          <a:off x="3953510" y="1185672"/>
          <a:ext cx="1325880" cy="7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3510" y="1185672"/>
                        <a:ext cx="1325880" cy="79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/>
          <p:cNvSpPr>
            <a:spLocks noGrp="1"/>
          </p:cNvSpPr>
          <p:nvPr>
            <p:ph idx="13"/>
          </p:nvPr>
        </p:nvSpPr>
        <p:spPr>
          <a:xfrm>
            <a:off x="457200" y="1905000"/>
            <a:ext cx="8305800" cy="865114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using binomial theorem</a:t>
            </a:r>
            <a:r>
              <a:rPr lang="en-US" sz="2800" dirty="0"/>
              <a:t>): With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, from the binomial theorem we see that: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20107"/>
              </p:ext>
            </p:extLst>
          </p:nvPr>
        </p:nvGraphicFramePr>
        <p:xfrm>
          <a:off x="2550319" y="2786063"/>
          <a:ext cx="40433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2323800" imgH="457200" progId="Equation.DSMT4">
                  <p:embed/>
                </p:oleObj>
              </mc:Choice>
              <mc:Fallback>
                <p:oleObj name="Equation" r:id="rId5" imgW="232380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0319" y="2786063"/>
                        <a:ext cx="4043363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504564"/>
            <a:ext cx="8305800" cy="897646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combinatorial</a:t>
            </a:r>
            <a:r>
              <a:rPr lang="en-US" sz="2800" dirty="0"/>
              <a:t>): Consider the subsets of a set with </a:t>
            </a:r>
            <a:r>
              <a:rPr lang="en-US" sz="2800" i="1" dirty="0"/>
              <a:t>n</a:t>
            </a:r>
            <a:r>
              <a:rPr lang="en-US" sz="2800" dirty="0"/>
              <a:t> elements. There are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21558"/>
              </p:ext>
            </p:extLst>
          </p:nvPr>
        </p:nvGraphicFramePr>
        <p:xfrm>
          <a:off x="4480560" y="3965208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7" imgW="279360" imgH="457200" progId="Equation.DSMT4">
                  <p:embed/>
                </p:oleObj>
              </mc:Choice>
              <mc:Fallback>
                <p:oleObj name="Equation" r:id="rId7" imgW="279360" imgH="457200" progId="Equation.DSMT4">
                  <p:embed/>
                  <p:pic>
                    <p:nvPicPr>
                      <p:cNvPr id="9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0560" y="3965208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785360" y="3946095"/>
            <a:ext cx="4206240" cy="498622"/>
          </a:xfrm>
        </p:spPr>
        <p:txBody>
          <a:bodyPr/>
          <a:lstStyle/>
          <a:p>
            <a:r>
              <a:rPr lang="en-US" sz="2800" dirty="0"/>
              <a:t>subsets with zero elements,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00286"/>
              </p:ext>
            </p:extLst>
          </p:nvPr>
        </p:nvGraphicFramePr>
        <p:xfrm>
          <a:off x="546548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9" imgW="279360" imgH="457200" progId="Equation.DSMT4">
                  <p:embed/>
                </p:oleObj>
              </mc:Choice>
              <mc:Fallback>
                <p:oleObj name="Equation" r:id="rId9" imgW="279360" imgH="457200" progId="Equation.DSMT4">
                  <p:embed/>
                  <p:pic>
                    <p:nvPicPr>
                      <p:cNvPr id="22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548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894976" y="4447050"/>
            <a:ext cx="2838824" cy="478692"/>
          </a:xfrm>
        </p:spPr>
        <p:txBody>
          <a:bodyPr/>
          <a:lstStyle/>
          <a:p>
            <a:r>
              <a:rPr lang="en-US" sz="2800" dirty="0"/>
              <a:t>with one element,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47876"/>
              </p:ext>
            </p:extLst>
          </p:nvPr>
        </p:nvGraphicFramePr>
        <p:xfrm>
          <a:off x="3690172" y="44545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1" imgW="279360" imgH="457200" progId="Equation.DSMT4">
                  <p:embed/>
                </p:oleObj>
              </mc:Choice>
              <mc:Fallback>
                <p:oleObj name="Equation" r:id="rId11" imgW="279360" imgH="457200" progId="Equation.DSMT4">
                  <p:embed/>
                  <p:pic>
                    <p:nvPicPr>
                      <p:cNvPr id="23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0172" y="44545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4038600" y="4454524"/>
            <a:ext cx="4038600" cy="493932"/>
          </a:xfrm>
        </p:spPr>
        <p:txBody>
          <a:bodyPr/>
          <a:lstStyle/>
          <a:p>
            <a:r>
              <a:rPr lang="en-US" sz="2800" dirty="0"/>
              <a:t>with two elements, …, and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52666"/>
              </p:ext>
            </p:extLst>
          </p:nvPr>
        </p:nvGraphicFramePr>
        <p:xfrm>
          <a:off x="8033572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3" imgW="279360" imgH="457200" progId="Equation.DSMT4">
                  <p:embed/>
                </p:oleObj>
              </mc:Choice>
              <mc:Fallback>
                <p:oleObj name="Equation" r:id="rId13" imgW="279360" imgH="457200" progId="Equation.DSMT4">
                  <p:embed/>
                  <p:pic>
                    <p:nvPicPr>
                      <p:cNvPr id="24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3572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20"/>
          </p:nvPr>
        </p:nvSpPr>
        <p:spPr>
          <a:xfrm>
            <a:off x="457200" y="5030860"/>
            <a:ext cx="6553200" cy="496204"/>
          </a:xfrm>
        </p:spPr>
        <p:txBody>
          <a:bodyPr/>
          <a:lstStyle/>
          <a:p>
            <a:r>
              <a:rPr lang="en-US" sz="2800" dirty="0"/>
              <a:t>with </a:t>
            </a:r>
            <a:r>
              <a:rPr lang="en-US" sz="2800" i="1" dirty="0"/>
              <a:t>n</a:t>
            </a:r>
            <a:r>
              <a:rPr lang="en-US" sz="2800" dirty="0"/>
              <a:t> elements. Therefore the total is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94563"/>
              </p:ext>
            </p:extLst>
          </p:nvPr>
        </p:nvGraphicFramePr>
        <p:xfrm>
          <a:off x="6230938" y="4961047"/>
          <a:ext cx="841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5" imgW="482400" imgH="457200" progId="Equation.DSMT4">
                  <p:embed/>
                </p:oleObj>
              </mc:Choice>
              <mc:Fallback>
                <p:oleObj name="Equation" r:id="rId15" imgW="48240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0938" y="4961047"/>
                        <a:ext cx="84137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6"/>
          <p:cNvSpPr>
            <a:spLocks noGrp="1"/>
          </p:cNvSpPr>
          <p:nvPr>
            <p:ph idx="21"/>
          </p:nvPr>
        </p:nvSpPr>
        <p:spPr>
          <a:xfrm>
            <a:off x="469900" y="5572124"/>
            <a:ext cx="8293100" cy="904240"/>
          </a:xfrm>
        </p:spPr>
        <p:txBody>
          <a:bodyPr/>
          <a:lstStyle/>
          <a:p>
            <a:r>
              <a:rPr lang="en-US" sz="2800" dirty="0"/>
              <a:t>Since, we know that a set with </a:t>
            </a:r>
            <a:r>
              <a:rPr lang="en-US" sz="2800" i="1" dirty="0"/>
              <a:t>n</a:t>
            </a:r>
            <a:br>
              <a:rPr lang="en-US" sz="2800" dirty="0"/>
            </a:br>
            <a:r>
              <a:rPr lang="en-US" sz="2800" dirty="0"/>
              <a:t>elements has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baseline="30000" dirty="0"/>
              <a:t>n</a:t>
            </a:r>
            <a:r>
              <a:rPr lang="en-US" sz="2800" dirty="0"/>
              <a:t> subsets, we conclude:</a:t>
            </a:r>
          </a:p>
        </p:txBody>
      </p:sp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57303"/>
              </p:ext>
            </p:extLst>
          </p:nvPr>
        </p:nvGraphicFramePr>
        <p:xfrm>
          <a:off x="6207125" y="5834062"/>
          <a:ext cx="13287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7" imgW="761760" imgH="457200" progId="Equation.DSMT4">
                  <p:embed/>
                </p:oleObj>
              </mc:Choice>
              <mc:Fallback>
                <p:oleObj name="Equation" r:id="rId17" imgW="761760" imgH="457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07125" y="5834062"/>
                        <a:ext cx="1328738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300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Identity </a:t>
            </a:r>
            <a:br>
              <a:rPr lang="en-US" dirty="0"/>
            </a:br>
            <a:r>
              <a:rPr lang="zh-CN" altLang="en-US" sz="3600" dirty="0"/>
              <a:t>帕斯卡恒等式</a:t>
            </a:r>
            <a:endParaRPr lang="en-US" b="1" dirty="0"/>
          </a:p>
        </p:txBody>
      </p:sp>
      <p:pic>
        <p:nvPicPr>
          <p:cNvPr id="23" name="Picture 2" descr="A portrait of Blaise Pascal.&#10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2755" y="116184"/>
            <a:ext cx="1230630" cy="14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666164" y="1564878"/>
            <a:ext cx="1543812" cy="6400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Blaise Pascal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(</a:t>
            </a:r>
            <a:r>
              <a:rPr lang="en-US" sz="2000" dirty="0">
                <a:ea typeface="Cambria Math" pitchFamily="18" charset="0"/>
              </a:rPr>
              <a:t>1623-1662</a:t>
            </a:r>
            <a:r>
              <a:rPr lang="en-US" sz="2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399"/>
            <a:ext cx="5797709" cy="852803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Pascal’s Identity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 are integers with</a:t>
            </a:r>
            <a:br>
              <a:rPr lang="en-US" sz="2400" dirty="0"/>
            </a:b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≥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≥</a:t>
            </a:r>
            <a:r>
              <a:rPr lang="en-US" sz="2400" dirty="0"/>
              <a:t>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, then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89284"/>
              </p:ext>
            </p:extLst>
          </p:nvPr>
        </p:nvGraphicFramePr>
        <p:xfrm>
          <a:off x="3686969" y="1698625"/>
          <a:ext cx="17700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1422360" imgH="457200" progId="Equation.DSMT4">
                  <p:embed/>
                </p:oleObj>
              </mc:Choice>
              <mc:Fallback>
                <p:oleObj name="Equation" r:id="rId4" imgW="1422360" imgH="457200" progId="Equation.DSMT4">
                  <p:embed/>
                  <p:pic>
                    <p:nvPicPr>
                      <p:cNvPr id="29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6969" y="1698625"/>
                        <a:ext cx="177006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523240" y="2179002"/>
            <a:ext cx="8479790" cy="73152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combinatorial</a:t>
            </a:r>
            <a:r>
              <a:rPr lang="en-US" sz="2400" dirty="0"/>
              <a:t>): Let </a:t>
            </a:r>
            <a:r>
              <a:rPr lang="en-US" sz="2400" i="1" dirty="0"/>
              <a:t>T</a:t>
            </a:r>
            <a:r>
              <a:rPr lang="en-US" sz="2400" dirty="0"/>
              <a:t> be a set where |</a:t>
            </a:r>
            <a:r>
              <a:rPr lang="en-US" sz="2400" i="1" dirty="0"/>
              <a:t>T</a:t>
            </a:r>
            <a:r>
              <a:rPr lang="en-US" altLang="zh-CN" sz="2400" dirty="0"/>
              <a:t>|</a:t>
            </a:r>
            <a:r>
              <a:rPr lang="en-US" sz="2400" dirty="0"/>
              <a:t>= </a:t>
            </a:r>
            <a:r>
              <a:rPr lang="en-US" sz="2400" i="1" dirty="0"/>
              <a:t>n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1,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∊</a:t>
            </a:r>
            <a:r>
              <a:rPr lang="en-US" sz="2400" i="1" dirty="0"/>
              <a:t>T</a:t>
            </a:r>
            <a:r>
              <a:rPr lang="en-US" sz="2400" dirty="0"/>
              <a:t>, and </a:t>
            </a:r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{a}. There are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49426"/>
              </p:ext>
            </p:extLst>
          </p:nvPr>
        </p:nvGraphicFramePr>
        <p:xfrm>
          <a:off x="3013075" y="2554287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457200" imgH="457200" progId="Equation.DSMT4">
                  <p:embed/>
                </p:oleObj>
              </mc:Choice>
              <mc:Fallback>
                <p:oleObj name="Equation" r:id="rId6" imgW="457200" imgH="457200" progId="Equation.DSMT4">
                  <p:embed/>
                  <p:pic>
                    <p:nvPicPr>
                      <p:cNvPr id="23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3075" y="2554287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3506788" y="2603182"/>
            <a:ext cx="5496242" cy="429260"/>
          </a:xfrm>
        </p:spPr>
        <p:txBody>
          <a:bodyPr/>
          <a:lstStyle/>
          <a:p>
            <a:r>
              <a:rPr lang="en-US" sz="2400" dirty="0"/>
              <a:t>subsets of </a:t>
            </a:r>
            <a:r>
              <a:rPr lang="en-US" sz="2400" i="1" dirty="0"/>
              <a:t>T</a:t>
            </a:r>
            <a:r>
              <a:rPr lang="en-US" sz="2400" dirty="0"/>
              <a:t> containing </a:t>
            </a:r>
            <a:r>
              <a:rPr lang="en-US" sz="2400" i="1" dirty="0"/>
              <a:t>k</a:t>
            </a:r>
            <a:r>
              <a:rPr lang="en-US" sz="2400" dirty="0"/>
              <a:t> elements.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7"/>
          </p:nvPr>
        </p:nvSpPr>
        <p:spPr>
          <a:xfrm>
            <a:off x="457200" y="3002280"/>
            <a:ext cx="8545830" cy="1417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of these subsets either: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a</a:t>
            </a:r>
            <a:r>
              <a:rPr lang="en-US" sz="2200" dirty="0"/>
              <a:t> with </a:t>
            </a:r>
            <a:r>
              <a:rPr lang="en-US" sz="2200" i="1" dirty="0"/>
              <a:t>k</a:t>
            </a:r>
            <a:r>
              <a:rPr lang="en-US" sz="2200" dirty="0">
                <a:ea typeface="Cambria Math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 other elements, or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k</a:t>
            </a:r>
            <a:r>
              <a:rPr lang="en-US" sz="2200" dirty="0"/>
              <a:t> elements of </a:t>
            </a:r>
            <a:r>
              <a:rPr lang="en-US" sz="2200" i="1" dirty="0"/>
              <a:t>S</a:t>
            </a:r>
            <a:r>
              <a:rPr lang="en-US" sz="2200" dirty="0"/>
              <a:t> and not </a:t>
            </a:r>
            <a:r>
              <a:rPr lang="en-US" sz="2200" i="1" dirty="0"/>
              <a:t>a</a:t>
            </a:r>
            <a:r>
              <a:rPr lang="en-US" sz="2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</a:t>
            </a:r>
            <a:r>
              <a:rPr lang="en-US" sz="2400" dirty="0"/>
              <a:t>There are</a:t>
            </a: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27913"/>
              </p:ext>
            </p:extLst>
          </p:nvPr>
        </p:nvGraphicFramePr>
        <p:xfrm>
          <a:off x="990600" y="4449602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8" imgW="457200" imgH="457200" progId="Equation.DSMT4">
                  <p:embed/>
                </p:oleObj>
              </mc:Choice>
              <mc:Fallback>
                <p:oleObj name="Equation" r:id="rId8" imgW="457200" imgH="457200" progId="Equation.DSMT4">
                  <p:embed/>
                  <p:pic>
                    <p:nvPicPr>
                      <p:cNvPr id="24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449602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1"/>
          <p:cNvSpPr>
            <a:spLocks noGrp="1"/>
          </p:cNvSpPr>
          <p:nvPr>
            <p:ph idx="20"/>
          </p:nvPr>
        </p:nvSpPr>
        <p:spPr>
          <a:xfrm>
            <a:off x="457200" y="4495800"/>
            <a:ext cx="8545830" cy="731520"/>
          </a:xfrm>
        </p:spPr>
        <p:txBody>
          <a:bodyPr/>
          <a:lstStyle/>
          <a:p>
            <a:pPr lvl="1"/>
            <a:r>
              <a:rPr lang="en-US" sz="2200" dirty="0">
                <a:ea typeface="Cambria Math" pitchFamily="18" charset="0"/>
              </a:rPr>
              <a:t>         subsets of </a:t>
            </a:r>
            <a:r>
              <a:rPr lang="en-US" sz="2200" i="1" dirty="0">
                <a:ea typeface="Cambria Math" pitchFamily="18" charset="0"/>
              </a:rPr>
              <a:t>k</a:t>
            </a:r>
            <a:r>
              <a:rPr lang="en-US" sz="2200" dirty="0">
                <a:ea typeface="Cambria Math" pitchFamily="18" charset="0"/>
              </a:rPr>
              <a:t> elements that contain </a:t>
            </a:r>
            <a:r>
              <a:rPr lang="en-US" sz="2200" i="1" dirty="0">
                <a:ea typeface="Cambria Math" pitchFamily="18" charset="0"/>
              </a:rPr>
              <a:t>a</a:t>
            </a:r>
            <a:r>
              <a:rPr lang="en-US" sz="2200" dirty="0">
                <a:ea typeface="Cambria Math" pitchFamily="18" charset="0"/>
              </a:rPr>
              <a:t>, since there are</a:t>
            </a:r>
            <a:endParaRPr lang="en-US" sz="22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13979"/>
              </p:ext>
            </p:extLst>
          </p:nvPr>
        </p:nvGraphicFramePr>
        <p:xfrm>
          <a:off x="7538593" y="4465798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0" imgW="457200" imgH="457200" progId="Equation.DSMT4">
                  <p:embed/>
                </p:oleObj>
              </mc:Choice>
              <mc:Fallback>
                <p:oleObj name="Equation" r:id="rId10" imgW="457200" imgH="457200" progId="Equation.DSMT4">
                  <p:embed/>
                  <p:pic>
                    <p:nvPicPr>
                      <p:cNvPr id="25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38593" y="4465798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3"/>
          <p:cNvSpPr>
            <a:spLocks noGrp="1"/>
          </p:cNvSpPr>
          <p:nvPr>
            <p:ph idx="21"/>
          </p:nvPr>
        </p:nvSpPr>
        <p:spPr>
          <a:xfrm>
            <a:off x="990600" y="4876800"/>
            <a:ext cx="3957320" cy="381000"/>
          </a:xfrm>
        </p:spPr>
        <p:txBody>
          <a:bodyPr/>
          <a:lstStyle/>
          <a:p>
            <a:r>
              <a:rPr lang="en-US" sz="2200" dirty="0"/>
              <a:t>subsets of   </a:t>
            </a:r>
            <a:r>
              <a:rPr lang="en-US" sz="2200" i="1" dirty="0"/>
              <a:t>k</a:t>
            </a:r>
            <a:r>
              <a:rPr lang="en-US" sz="2200" dirty="0">
                <a:ea typeface="Cambria Math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1 elements of </a:t>
            </a:r>
            <a:r>
              <a:rPr lang="en-US" sz="2200" i="1" dirty="0">
                <a:ea typeface="Cambria Math" pitchFamily="18" charset="0"/>
              </a:rPr>
              <a:t>S</a:t>
            </a:r>
            <a:r>
              <a:rPr lang="en-US" sz="2200" dirty="0">
                <a:ea typeface="Cambria Math" pitchFamily="18" charset="0"/>
              </a:rPr>
              <a:t>,</a:t>
            </a:r>
            <a:endParaRPr lang="en-US" sz="22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58640"/>
              </p:ext>
            </p:extLst>
          </p:nvPr>
        </p:nvGraphicFramePr>
        <p:xfrm>
          <a:off x="990600" y="52578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1" imgW="279360" imgH="457200" progId="Equation.DSMT4">
                  <p:embed/>
                </p:oleObj>
              </mc:Choice>
              <mc:Fallback>
                <p:oleObj name="Equation" r:id="rId11" imgW="279360" imgH="457200" progId="Equation.DSMT4">
                  <p:embed/>
                  <p:pic>
                    <p:nvPicPr>
                      <p:cNvPr id="26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5"/>
          <p:cNvSpPr>
            <a:spLocks noGrp="1"/>
          </p:cNvSpPr>
          <p:nvPr>
            <p:ph idx="22"/>
          </p:nvPr>
        </p:nvSpPr>
        <p:spPr>
          <a:xfrm>
            <a:off x="457200" y="5303361"/>
            <a:ext cx="8581898" cy="411797"/>
          </a:xfrm>
        </p:spPr>
        <p:txBody>
          <a:bodyPr/>
          <a:lstStyle/>
          <a:p>
            <a:pPr lvl="1"/>
            <a:r>
              <a:rPr lang="en-US" sz="2200" dirty="0">
                <a:ea typeface="Cambria Math" pitchFamily="18" charset="0"/>
              </a:rPr>
              <a:t>     subsets of </a:t>
            </a:r>
            <a:r>
              <a:rPr lang="en-US" sz="2200" i="1" dirty="0">
                <a:ea typeface="Cambria Math" pitchFamily="18" charset="0"/>
              </a:rPr>
              <a:t>k</a:t>
            </a:r>
            <a:r>
              <a:rPr lang="en-US" sz="2200" dirty="0">
                <a:ea typeface="Cambria Math" pitchFamily="18" charset="0"/>
              </a:rPr>
              <a:t> elements of </a:t>
            </a:r>
            <a:r>
              <a:rPr lang="en-US" sz="2200" i="1" dirty="0">
                <a:ea typeface="Cambria Math" pitchFamily="18" charset="0"/>
              </a:rPr>
              <a:t>T</a:t>
            </a:r>
            <a:r>
              <a:rPr lang="en-US" sz="2200" dirty="0">
                <a:ea typeface="Cambria Math" pitchFamily="18" charset="0"/>
              </a:rPr>
              <a:t> that do not contain </a:t>
            </a:r>
            <a:r>
              <a:rPr lang="en-US" sz="2200" i="1" dirty="0">
                <a:ea typeface="Cambria Math" pitchFamily="18" charset="0"/>
              </a:rPr>
              <a:t>a</a:t>
            </a:r>
            <a:r>
              <a:rPr lang="en-US" sz="2200" dirty="0">
                <a:ea typeface="Cambria Math" pitchFamily="18" charset="0"/>
              </a:rPr>
              <a:t>, because there are</a:t>
            </a:r>
            <a:endParaRPr lang="en-US" sz="2200" dirty="0"/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69096"/>
              </p:ext>
            </p:extLst>
          </p:nvPr>
        </p:nvGraphicFramePr>
        <p:xfrm>
          <a:off x="990600" y="57912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3" imgW="279360" imgH="457200" progId="Equation.DSMT4">
                  <p:embed/>
                </p:oleObj>
              </mc:Choice>
              <mc:Fallback>
                <p:oleObj name="Equation" r:id="rId13" imgW="279360" imgH="457200" progId="Equation.DSMT4">
                  <p:embed/>
                  <p:pic>
                    <p:nvPicPr>
                      <p:cNvPr id="27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7912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7"/>
          <p:cNvSpPr>
            <a:spLocks noGrp="1"/>
          </p:cNvSpPr>
          <p:nvPr>
            <p:ph idx="23"/>
          </p:nvPr>
        </p:nvSpPr>
        <p:spPr>
          <a:xfrm>
            <a:off x="1338262" y="5806440"/>
            <a:ext cx="3261360" cy="39624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200" dirty="0">
                <a:ea typeface="Cambria Math" pitchFamily="18" charset="0"/>
              </a:rPr>
              <a:t>subsets of k elements of S.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idx="24"/>
          </p:nvPr>
        </p:nvSpPr>
        <p:spPr>
          <a:xfrm>
            <a:off x="3492975" y="6283643"/>
            <a:ext cx="1104425" cy="325121"/>
          </a:xfrm>
        </p:spPr>
        <p:txBody>
          <a:bodyPr anchor="ctr"/>
          <a:lstStyle/>
          <a:p>
            <a:r>
              <a:rPr lang="en-US" sz="2200" dirty="0">
                <a:ea typeface="Cambria Math" pitchFamily="18" charset="0"/>
              </a:rPr>
              <a:t>Hence,</a:t>
            </a:r>
            <a:endParaRPr lang="en-US" sz="2200" dirty="0"/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43407"/>
              </p:ext>
            </p:extLst>
          </p:nvPr>
        </p:nvGraphicFramePr>
        <p:xfrm>
          <a:off x="4532471" y="6038851"/>
          <a:ext cx="17224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4" imgW="1384200" imgH="457200" progId="Equation.DSMT4">
                  <p:embed/>
                </p:oleObj>
              </mc:Choice>
              <mc:Fallback>
                <p:oleObj name="Equation" r:id="rId14" imgW="1384200" imgH="457200" progId="Equation.DSMT4">
                  <p:embed/>
                  <p:pic>
                    <p:nvPicPr>
                      <p:cNvPr id="28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32471" y="6038851"/>
                        <a:ext cx="172243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0"/>
          <p:cNvSpPr>
            <a:spLocks noGrp="1"/>
          </p:cNvSpPr>
          <p:nvPr>
            <p:ph idx="25"/>
          </p:nvPr>
        </p:nvSpPr>
        <p:spPr>
          <a:xfrm>
            <a:off x="6629400" y="5857241"/>
            <a:ext cx="2373630" cy="751523"/>
          </a:xfrm>
        </p:spPr>
        <p:txBody>
          <a:bodyPr/>
          <a:lstStyle/>
          <a:p>
            <a:r>
              <a:rPr lang="en-US" sz="2200" i="1" dirty="0"/>
              <a:t>See Exercise </a:t>
            </a:r>
            <a:r>
              <a:rPr lang="en-US" sz="2200" dirty="0">
                <a:ea typeface="Cambria Math" pitchFamily="18" charset="0"/>
              </a:rPr>
              <a:t>19</a:t>
            </a:r>
            <a:r>
              <a:rPr lang="en-US" sz="2200" dirty="0"/>
              <a:t> </a:t>
            </a:r>
            <a:r>
              <a:rPr lang="en-US" sz="2200" i="1" dirty="0"/>
              <a:t>for an algebraic proof.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407B5F-1FCB-4726-A5B1-4EE744A5A944}"/>
              </a:ext>
            </a:extLst>
          </p:cNvPr>
          <p:cNvSpPr/>
          <p:nvPr/>
        </p:nvSpPr>
        <p:spPr>
          <a:xfrm>
            <a:off x="457200" y="1371600"/>
            <a:ext cx="7002018" cy="918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07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</a:t>
            </a:r>
            <a:r>
              <a:rPr lang="zh-CN" altLang="en-US" dirty="0"/>
              <a:t>帕斯卡三角形</a:t>
            </a:r>
            <a:endParaRPr lang="en-US" sz="1500" dirty="0"/>
          </a:p>
        </p:txBody>
      </p:sp>
      <p:pic>
        <p:nvPicPr>
          <p:cNvPr id="9" name="Picture 2" descr="Two Pascal's triangles.&#10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524000"/>
            <a:ext cx="5029200" cy="31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524000"/>
            <a:ext cx="3048000" cy="17526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n</a:t>
            </a:r>
            <a:r>
              <a:rPr lang="en-US" sz="2400" dirty="0"/>
              <a:t>th row in the triangle consists of the binomial coefficients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24527"/>
              </p:ext>
            </p:extLst>
          </p:nvPr>
        </p:nvGraphicFramePr>
        <p:xfrm>
          <a:off x="533400" y="2743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330120" imgH="457200" progId="Equation.DSMT4">
                  <p:embed/>
                </p:oleObj>
              </mc:Choice>
              <mc:Fallback>
                <p:oleObj name="Equation" r:id="rId4" imgW="330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2743200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4"/>
          </p:nvPr>
        </p:nvSpPr>
        <p:spPr>
          <a:xfrm>
            <a:off x="939800" y="2724150"/>
            <a:ext cx="1752600" cy="457200"/>
          </a:xfrm>
        </p:spPr>
        <p:txBody>
          <a:bodyPr/>
          <a:lstStyle/>
          <a:p>
            <a:r>
              <a:rPr lang="en-US" sz="2400" i="1" dirty="0"/>
              <a:t>k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,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,….,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idx="15"/>
          </p:nvPr>
        </p:nvSpPr>
        <p:spPr>
          <a:xfrm>
            <a:off x="457200" y="4876800"/>
            <a:ext cx="8229600" cy="11430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By Pascal’s identity, adding two </a:t>
            </a:r>
            <a:r>
              <a:rPr lang="en-US" sz="2400"/>
              <a:t>adjacent binomial </a:t>
            </a:r>
            <a:r>
              <a:rPr lang="en-US" sz="2400" dirty="0"/>
              <a:t>coefficients results is the  binomial coefficient in the next row between these two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7613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Product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Sum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Subtraction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Division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Examples, Examples, and Examples</a:t>
            </a:r>
            <a:br>
              <a:rPr lang="en-US" dirty="0"/>
            </a:br>
            <a:r>
              <a:rPr lang="en-US" dirty="0"/>
              <a:t>Tree Diagrams</a:t>
            </a:r>
          </a:p>
        </p:txBody>
      </p:sp>
    </p:spTree>
    <p:extLst>
      <p:ext uri="{BB962C8B-B14F-4D97-AF65-F5344CB8AC3E}">
        <p14:creationId xmlns:p14="http://schemas.microsoft.com/office/powerpoint/2010/main" val="3075522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Generalized 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6.5</a:t>
            </a:r>
          </a:p>
        </p:txBody>
      </p:sp>
    </p:spTree>
    <p:extLst>
      <p:ext uri="{BB962C8B-B14F-4D97-AF65-F5344CB8AC3E}">
        <p14:creationId xmlns:p14="http://schemas.microsoft.com/office/powerpoint/2010/main" val="3367532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Repetition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Combinations with Repetition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Indistinguishable Objects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Distributing Objects into Boxes</a:t>
            </a:r>
          </a:p>
        </p:txBody>
      </p:sp>
    </p:spTree>
    <p:extLst>
      <p:ext uri="{BB962C8B-B14F-4D97-AF65-F5344CB8AC3E}">
        <p14:creationId xmlns:p14="http://schemas.microsoft.com/office/powerpoint/2010/main" val="277856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  <a:br>
              <a:rPr lang="en-US" dirty="0"/>
            </a:br>
            <a:r>
              <a:rPr lang="zh-CN" altLang="en-US" sz="4000" dirty="0"/>
              <a:t>有重复的排列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Theorem </a:t>
            </a:r>
            <a:r>
              <a:rPr lang="en-US" sz="28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800" dirty="0"/>
              <a:t>: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of </a:t>
            </a:r>
            <a:r>
              <a:rPr lang="en-US" sz="2800" i="1" dirty="0"/>
              <a:t>n</a:t>
            </a:r>
            <a:r>
              <a:rPr lang="en-US" sz="2800" dirty="0"/>
              <a:t> objects with repetition allowed is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: There are </a:t>
            </a:r>
            <a:r>
              <a:rPr lang="en-US" sz="2800" i="1" dirty="0"/>
              <a:t>n</a:t>
            </a:r>
            <a:r>
              <a:rPr lang="en-US" sz="2800" dirty="0"/>
              <a:t> ways to select an element of the set for each of the </a:t>
            </a:r>
            <a:r>
              <a:rPr lang="en-US" sz="2800" i="1" dirty="0"/>
              <a:t>r</a:t>
            </a:r>
            <a:r>
              <a:rPr lang="en-US" sz="2800" dirty="0"/>
              <a:t> positions in the </a:t>
            </a:r>
            <a:r>
              <a:rPr lang="en-US" sz="2800" i="1" dirty="0"/>
              <a:t>r</a:t>
            </a:r>
            <a:r>
              <a:rPr lang="en-US" sz="2800" dirty="0"/>
              <a:t>-permutation when repetition is allowed. Hence, by the product rule there are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-permutations with repetition.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strings of length </a:t>
            </a:r>
            <a:r>
              <a:rPr lang="en-US" sz="2800" i="1" dirty="0"/>
              <a:t>r</a:t>
            </a:r>
            <a:r>
              <a:rPr lang="en-US" sz="2800" dirty="0"/>
              <a:t> can be formed from the uppercase letters of the English alphabet?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The number of such strings is 26</a:t>
            </a:r>
            <a:r>
              <a:rPr lang="en-US" sz="2800" i="1" baseline="40000" dirty="0"/>
              <a:t>r</a:t>
            </a:r>
            <a:r>
              <a:rPr lang="en-US" sz="2800" dirty="0"/>
              <a:t>, which is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with </a:t>
            </a:r>
            <a:r>
              <a:rPr lang="en-US" sz="2800" dirty="0">
                <a:ea typeface="Cambria Math" pitchFamily="18" charset="0"/>
              </a:rPr>
              <a:t>26</a:t>
            </a:r>
            <a:r>
              <a:rPr lang="en-US" sz="2800" dirty="0"/>
              <a:t>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9E4639-F57B-4DE2-A640-EF3B1B66A89A}"/>
              </a:ext>
            </a:extLst>
          </p:cNvPr>
          <p:cNvSpPr/>
          <p:nvPr/>
        </p:nvSpPr>
        <p:spPr>
          <a:xfrm>
            <a:off x="457200" y="1371600"/>
            <a:ext cx="84582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5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  <a:br>
              <a:rPr lang="en-US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3048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ways are there to select five bills (</a:t>
            </a:r>
            <a:r>
              <a:rPr lang="zh-CN" altLang="en-US" sz="3000" dirty="0"/>
              <a:t>纸币</a:t>
            </a:r>
            <a:r>
              <a:rPr lang="en-US" sz="3000" dirty="0"/>
              <a:t>) from a box containing  at least five of each of the following denominations (</a:t>
            </a:r>
            <a:r>
              <a:rPr lang="zh-CN" altLang="en-US" sz="3000" dirty="0"/>
              <a:t>面额</a:t>
            </a:r>
            <a:r>
              <a:rPr lang="en-US" sz="3000" dirty="0"/>
              <a:t>): $1, $2, $5, $10, $20, $50, and $100? 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Place the selected bills in the appropriate position of a cash box illustrated below:</a:t>
            </a:r>
          </a:p>
        </p:txBody>
      </p:sp>
      <p:pic>
        <p:nvPicPr>
          <p:cNvPr id="7" name="Picture 3" descr="Cash box with seven separate compartments. The bills from the left to the right are. 100, 50, 20. 10, 5, 2, and 1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4523874"/>
            <a:ext cx="5486400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77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1628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Some possible ways of placing the five bills: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number of ways to</a:t>
            </a:r>
            <a:br>
              <a:rPr lang="en-US" sz="2800" dirty="0"/>
            </a:br>
            <a:r>
              <a:rPr lang="en-US" sz="2800" dirty="0"/>
              <a:t>select five bills corresponds</a:t>
            </a:r>
            <a:br>
              <a:rPr lang="en-US" sz="2800" dirty="0"/>
            </a:br>
            <a:r>
              <a:rPr lang="en-US" sz="2800" dirty="0"/>
              <a:t>to the number of ways to </a:t>
            </a:r>
            <a:r>
              <a:rPr lang="en-US" altLang="zh-CN" sz="2800" dirty="0"/>
              <a:t>arrange</a:t>
            </a:r>
            <a:br>
              <a:rPr lang="en-US" sz="2800" dirty="0"/>
            </a:br>
            <a:r>
              <a:rPr lang="en-US" sz="2800" dirty="0"/>
              <a:t>six bars (</a:t>
            </a:r>
            <a:r>
              <a:rPr lang="zh-CN" altLang="en-US" sz="2800" dirty="0"/>
              <a:t>隔板</a:t>
            </a:r>
            <a:r>
              <a:rPr lang="en-US" sz="2800" dirty="0"/>
              <a:t>) and five stars</a:t>
            </a:r>
            <a:br>
              <a:rPr lang="en-US" sz="2800" dirty="0"/>
            </a:br>
            <a:r>
              <a:rPr lang="en-US" sz="2800" dirty="0"/>
              <a:t>in a row.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This is the number of unordered</a:t>
            </a:r>
            <a:br>
              <a:rPr lang="en-US" sz="2800" dirty="0"/>
            </a:br>
            <a:r>
              <a:rPr lang="en-US" sz="2800" dirty="0"/>
              <a:t>selections of 5 objects from a set of 11. Hence, there are</a:t>
            </a:r>
          </a:p>
        </p:txBody>
      </p:sp>
      <p:pic>
        <p:nvPicPr>
          <p:cNvPr id="7" name="Picture 3" descr="Illustration of three ways to select five bills from a cash box described above.&#10;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06358"/>
            <a:ext cx="3505200" cy="22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5888"/>
              </p:ext>
            </p:extLst>
          </p:nvPr>
        </p:nvGraphicFramePr>
        <p:xfrm>
          <a:off x="3124200" y="5105400"/>
          <a:ext cx="2895600" cy="85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4" imgW="1333440" imgH="393480" progId="Equation.DSMT4">
                  <p:embed/>
                </p:oleObj>
              </mc:Choice>
              <mc:Fallback>
                <p:oleObj name="Equation" r:id="rId4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5105400"/>
                        <a:ext cx="2895600" cy="85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867400"/>
            <a:ext cx="7315200" cy="533400"/>
          </a:xfrm>
        </p:spPr>
        <p:txBody>
          <a:bodyPr/>
          <a:lstStyle/>
          <a:p>
            <a:r>
              <a:rPr lang="en-US" sz="2800" dirty="0"/>
              <a:t>ways to choose five bills with seven types of bills.</a:t>
            </a:r>
          </a:p>
        </p:txBody>
      </p:sp>
    </p:spTree>
    <p:extLst>
      <p:ext uri="{BB962C8B-B14F-4D97-AF65-F5344CB8AC3E}">
        <p14:creationId xmlns:p14="http://schemas.microsoft.com/office/powerpoint/2010/main" val="148900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Theorem 2</a:t>
            </a:r>
            <a:r>
              <a:rPr lang="en-US" sz="2600" dirty="0"/>
              <a:t>: The number </a:t>
            </a:r>
            <a:r>
              <a:rPr lang="en-US" altLang="zh-CN" sz="2600" dirty="0"/>
              <a:t>o</a:t>
            </a:r>
            <a:r>
              <a:rPr lang="en-US" sz="2600" dirty="0"/>
              <a:t>f </a:t>
            </a:r>
            <a:r>
              <a:rPr lang="en-US" sz="2600" i="1" dirty="0"/>
              <a:t>r</a:t>
            </a:r>
            <a:r>
              <a:rPr lang="en-US" sz="2600" dirty="0"/>
              <a:t>-combinations from a set with </a:t>
            </a:r>
            <a:r>
              <a:rPr lang="en-US" sz="2600" i="1" dirty="0"/>
              <a:t>n</a:t>
            </a:r>
            <a:r>
              <a:rPr lang="en-US" sz="2600" dirty="0"/>
              <a:t> elements when repetition of elements is allowed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/>
              <p:cNvSpPr txBox="1"/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–1,</m:t>
                          </m:r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  <a:blipFill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2819400"/>
            <a:ext cx="8534400" cy="3733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Each </a:t>
            </a:r>
            <a:r>
              <a:rPr lang="en-US" sz="2600" i="1" dirty="0"/>
              <a:t>r</a:t>
            </a:r>
            <a:r>
              <a:rPr lang="en-US" sz="2600" dirty="0"/>
              <a:t>-combination of a set with </a:t>
            </a:r>
            <a:r>
              <a:rPr lang="en-US" sz="2600" i="1" dirty="0"/>
              <a:t>n</a:t>
            </a:r>
            <a:r>
              <a:rPr lang="en-US" sz="2600" dirty="0"/>
              <a:t> elements with repetition allowed can be represented by a list of </a:t>
            </a:r>
            <a:r>
              <a:rPr lang="en-US" sz="2600" i="1" dirty="0"/>
              <a:t>n –</a:t>
            </a:r>
            <a:r>
              <a:rPr lang="en-US" sz="2600" dirty="0"/>
              <a:t>1 bars and </a:t>
            </a:r>
            <a:r>
              <a:rPr lang="en-US" sz="2600" i="1" dirty="0"/>
              <a:t>r</a:t>
            </a:r>
            <a:r>
              <a:rPr lang="en-US" sz="2600" dirty="0"/>
              <a:t> stars. The bars mark the </a:t>
            </a:r>
            <a:r>
              <a:rPr lang="en-US" sz="2600" i="1" dirty="0"/>
              <a:t>n</a:t>
            </a:r>
            <a:r>
              <a:rPr lang="en-US" sz="2600" dirty="0"/>
              <a:t> cells containing a star for each time the </a:t>
            </a:r>
            <a:r>
              <a:rPr lang="en-US" sz="2600" i="1" dirty="0" err="1"/>
              <a:t>i</a:t>
            </a:r>
            <a:r>
              <a:rPr lang="en-US" sz="2600" dirty="0" err="1"/>
              <a:t>th</a:t>
            </a:r>
            <a:r>
              <a:rPr lang="en-US" sz="2600" dirty="0"/>
              <a:t> element of the set occurs in the combination.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The number of such lists is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r</a:t>
            </a:r>
            <a:r>
              <a:rPr lang="en-US" sz="2600" dirty="0"/>
              <a:t>)</a:t>
            </a:r>
            <a:r>
              <a:rPr lang="en-US" sz="2600" i="1" dirty="0"/>
              <a:t>, </a:t>
            </a:r>
            <a:r>
              <a:rPr lang="en-US" sz="2600" dirty="0"/>
              <a:t>because each list is a choice of the </a:t>
            </a:r>
            <a:r>
              <a:rPr lang="en-US" sz="2600" i="1" dirty="0"/>
              <a:t>r</a:t>
            </a:r>
            <a:r>
              <a:rPr lang="en-US" sz="2600" dirty="0"/>
              <a:t> positions to place the stars, from the total of 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  </a:t>
            </a:r>
            <a:r>
              <a:rPr lang="en-US" sz="2600" dirty="0"/>
              <a:t>positions to place the stars and the bars. This is also equal to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n –</a:t>
            </a:r>
            <a:r>
              <a:rPr lang="en-US" sz="2600" dirty="0"/>
              <a:t>1), which is the number of ways to place the</a:t>
            </a:r>
            <a:r>
              <a:rPr lang="en-US" sz="2600" i="1" dirty="0"/>
              <a:t> n –</a:t>
            </a:r>
            <a:r>
              <a:rPr lang="en-US" sz="2600" dirty="0"/>
              <a:t>1 bars.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5B25E5-22A1-4829-839D-CCD139996405}"/>
              </a:ext>
            </a:extLst>
          </p:cNvPr>
          <p:cNvSpPr/>
          <p:nvPr/>
        </p:nvSpPr>
        <p:spPr>
          <a:xfrm>
            <a:off x="457200" y="1371600"/>
            <a:ext cx="84582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53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464673"/>
            <a:ext cx="1899794" cy="144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1295400"/>
            <a:ext cx="8458200" cy="315966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that a cookie (</a:t>
            </a:r>
            <a:r>
              <a:rPr lang="zh-CN" altLang="en-US" dirty="0"/>
              <a:t>饼干</a:t>
            </a:r>
            <a:r>
              <a:rPr lang="en-US" dirty="0"/>
              <a:t>)</a:t>
            </a:r>
            <a:br>
              <a:rPr lang="en-US" dirty="0"/>
            </a:br>
            <a:r>
              <a:rPr lang="en-US" altLang="zh-CN" dirty="0"/>
              <a:t>shop </a:t>
            </a:r>
            <a:r>
              <a:rPr lang="en-US" dirty="0"/>
              <a:t>has </a:t>
            </a:r>
            <a:r>
              <a:rPr lang="en-US" dirty="0">
                <a:solidFill>
                  <a:srgbClr val="C00000"/>
                </a:solidFill>
              </a:rPr>
              <a:t>four different kinds </a:t>
            </a:r>
            <a:r>
              <a:rPr lang="en-US" dirty="0"/>
              <a:t>of cookies. How</a:t>
            </a:r>
            <a:br>
              <a:rPr lang="en-US" dirty="0"/>
            </a:br>
            <a:r>
              <a:rPr lang="en-US" dirty="0"/>
              <a:t>many different ways can six cookies be chosen? 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The number of ways to choose six cookies is the number of  </a:t>
            </a:r>
            <a:r>
              <a:rPr lang="en-US" dirty="0">
                <a:solidFill>
                  <a:srgbClr val="C00000"/>
                </a:solidFill>
                <a:ea typeface="Cambria Math" pitchFamily="18" charset="0"/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-combinations</a:t>
            </a:r>
            <a:r>
              <a:rPr lang="en-US" dirty="0"/>
              <a:t> of a set with </a:t>
            </a:r>
            <a:r>
              <a:rPr lang="en-US" dirty="0">
                <a:solidFill>
                  <a:srgbClr val="C00000"/>
                </a:solidFill>
              </a:rPr>
              <a:t>four elements</a:t>
            </a:r>
            <a:r>
              <a:rPr lang="en-US" dirty="0"/>
              <a:t>. By Theorem </a:t>
            </a:r>
            <a:r>
              <a:rPr lang="en-US" dirty="0">
                <a:ea typeface="Cambria Math" pitchFamily="18" charset="0"/>
              </a:rPr>
              <a:t>2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59764"/>
              </p:ext>
            </p:extLst>
          </p:nvPr>
        </p:nvGraphicFramePr>
        <p:xfrm>
          <a:off x="2476500" y="4578630"/>
          <a:ext cx="4191000" cy="86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1917360" imgH="393480" progId="Equation.DSMT4">
                  <p:embed/>
                </p:oleObj>
              </mc:Choice>
              <mc:Fallback>
                <p:oleObj name="Equation" r:id="rId4" imgW="1917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6500" y="4578630"/>
                        <a:ext cx="4191000" cy="86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is the number of ways to choose six cookies from the four kinds.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01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the Formulas for Counting Permutations and Combinations with and 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754380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/>
              <a:t>TABLE 1 </a:t>
            </a:r>
            <a:r>
              <a:rPr lang="en-US" sz="2000" dirty="0"/>
              <a:t>Combinations and Permutations With and Without Repetition.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0464"/>
              </p:ext>
            </p:extLst>
          </p:nvPr>
        </p:nvGraphicFramePr>
        <p:xfrm>
          <a:off x="800100" y="2209800"/>
          <a:ext cx="7543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12210301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180110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38396281"/>
                    </a:ext>
                  </a:extLst>
                </a:gridCol>
              </a:tblGrid>
              <a:tr h="48306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Repetition Allowed?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Formula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60987"/>
                  </a:ext>
                </a:extLst>
              </a:tr>
              <a:tr h="3250736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59436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2559"/>
              </p:ext>
            </p:extLst>
          </p:nvPr>
        </p:nvGraphicFramePr>
        <p:xfrm>
          <a:off x="6712100" y="2705004"/>
          <a:ext cx="76194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507960" imgH="444240" progId="Equation.DSMT4">
                  <p:embed/>
                </p:oleObj>
              </mc:Choice>
              <mc:Fallback>
                <p:oleObj name="Equation" r:id="rId3" imgW="507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2100" y="2705004"/>
                        <a:ext cx="76194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05875"/>
              </p:ext>
            </p:extLst>
          </p:nvPr>
        </p:nvGraphicFramePr>
        <p:xfrm>
          <a:off x="6648600" y="3481250"/>
          <a:ext cx="95202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634680" imgH="444240" progId="Equation.DSMT4">
                  <p:embed/>
                </p:oleObj>
              </mc:Choice>
              <mc:Fallback>
                <p:oleObj name="Equation" r:id="rId5" imgW="63468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8600" y="3481250"/>
                        <a:ext cx="95202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8345"/>
              </p:ext>
            </p:extLst>
          </p:nvPr>
        </p:nvGraphicFramePr>
        <p:xfrm>
          <a:off x="7010400" y="4521169"/>
          <a:ext cx="2662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0400" y="4521169"/>
                        <a:ext cx="2662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55910"/>
              </p:ext>
            </p:extLst>
          </p:nvPr>
        </p:nvGraphicFramePr>
        <p:xfrm>
          <a:off x="6648600" y="5199288"/>
          <a:ext cx="104760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698400" imgH="469800" progId="Equation.DSMT4">
                  <p:embed/>
                </p:oleObj>
              </mc:Choice>
              <mc:Fallback>
                <p:oleObj name="Equation" r:id="rId9" imgW="698400" imgH="469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8600" y="5199288"/>
                        <a:ext cx="104760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082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Example</a:t>
            </a:r>
            <a:r>
              <a:rPr lang="en-US" sz="2400" dirty="0"/>
              <a:t>: How many different strings can be made by reordering the letters of the word </a:t>
            </a:r>
            <a:r>
              <a:rPr lang="en-US" sz="2400" i="1" dirty="0"/>
              <a:t>SUCCESS</a:t>
            </a:r>
            <a:r>
              <a:rPr lang="en-US" sz="24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Solution</a:t>
            </a:r>
            <a:r>
              <a:rPr lang="en-US" sz="2400" dirty="0"/>
              <a:t>: There are seven possible positions for the three </a:t>
            </a:r>
            <a:r>
              <a:rPr lang="en-US" sz="2400" dirty="0" err="1"/>
              <a:t>Ss</a:t>
            </a:r>
            <a:r>
              <a:rPr lang="en-US" sz="2400" dirty="0"/>
              <a:t>, two Cs, one U, and one 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three  </a:t>
            </a:r>
            <a:r>
              <a:rPr lang="en-US" sz="2000" dirty="0" err="1"/>
              <a:t>Ss</a:t>
            </a:r>
            <a:r>
              <a:rPr lang="en-US" sz="2000" dirty="0"/>
              <a:t>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7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four positions free.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two  Cs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two positions free.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U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one position free.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E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way.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By the product rule, the number of different strings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7,3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3!4!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1!1!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=420.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066800"/>
          </a:xfrm>
        </p:spPr>
        <p:txBody>
          <a:bodyPr/>
          <a:lstStyle/>
          <a:p>
            <a:r>
              <a:rPr lang="en-US" sz="2200" b="1" dirty="0">
                <a:solidFill>
                  <a:srgbClr val="C00000"/>
                </a:solidFill>
              </a:rPr>
              <a:t>Theorem </a:t>
            </a:r>
            <a:r>
              <a:rPr lang="en-US" sz="2200" b="1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200" dirty="0"/>
              <a:t>: The number of different permutations of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objects, where there are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 </a:t>
            </a:r>
            <a:r>
              <a:rPr lang="en-US" sz="2200" dirty="0">
                <a:solidFill>
                  <a:srgbClr val="7030A0"/>
                </a:solidFill>
                <a:ea typeface="Cambria Math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200" dirty="0"/>
              <a:t> 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dirty="0">
                <a:solidFill>
                  <a:srgbClr val="7030A0"/>
                </a:solidFill>
                <a:ea typeface="Cambria Math" pitchFamily="18" charset="0"/>
              </a:rPr>
              <a:t>2</a:t>
            </a:r>
            <a:r>
              <a:rPr lang="en-US" sz="2200" dirty="0"/>
              <a:t>, …., and </a:t>
            </a:r>
            <a:r>
              <a:rPr lang="en-US" sz="2200" i="1" dirty="0" err="1">
                <a:solidFill>
                  <a:srgbClr val="C00000"/>
                </a:solidFill>
              </a:rPr>
              <a:t>n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baseline="-25000" dirty="0"/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i="1" dirty="0">
                <a:solidFill>
                  <a:srgbClr val="7030A0"/>
                </a:solidFill>
              </a:rPr>
              <a:t>k</a:t>
            </a:r>
            <a:r>
              <a:rPr lang="en-US" sz="2200" dirty="0"/>
              <a:t>,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87766"/>
              </p:ext>
            </p:extLst>
          </p:nvPr>
        </p:nvGraphicFramePr>
        <p:xfrm>
          <a:off x="3733800" y="2286000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3716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7200" y="2895600"/>
            <a:ext cx="8458200" cy="2895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</a:rPr>
              <a:t>Proof</a:t>
            </a:r>
            <a:r>
              <a:rPr lang="en-US" sz="2200" dirty="0"/>
              <a:t>: By the product rule the total number of permutations is: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dirty="0"/>
              <a:t> )</a:t>
            </a:r>
            <a:r>
              <a:rPr lang="en-US" sz="2200" i="1" dirty="0"/>
              <a:t> 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i="1" dirty="0">
                <a:ea typeface="Cambria Math"/>
              </a:rPr>
              <a:t> −</a:t>
            </a:r>
            <a:r>
              <a:rPr lang="en-US" sz="2200" i="1" dirty="0"/>
              <a:t> 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2</a:t>
            </a:r>
            <a:r>
              <a:rPr lang="en-US" sz="2200" dirty="0"/>
              <a:t> ) </a:t>
            </a:r>
            <a:r>
              <a:rPr lang="en-US" sz="2200" i="1" dirty="0">
                <a:ea typeface="Cambria Math"/>
              </a:rPr>
              <a:t>∙∙∙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i="1" dirty="0">
                <a:ea typeface="Cambria Math"/>
              </a:rPr>
              <a:t>−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i="1" dirty="0"/>
              <a:t> </a:t>
            </a:r>
            <a:r>
              <a:rPr lang="en-US" sz="2200" i="1" dirty="0">
                <a:ea typeface="Cambria Math"/>
              </a:rPr>
              <a:t>−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2</a:t>
            </a:r>
            <a:r>
              <a:rPr lang="en-US" sz="2200" i="1" dirty="0"/>
              <a:t> </a:t>
            </a:r>
            <a:r>
              <a:rPr lang="en-US" sz="2200" i="1" dirty="0">
                <a:ea typeface="Cambria Math"/>
              </a:rPr>
              <a:t>− ∙∙∙ </a:t>
            </a:r>
            <a:r>
              <a:rPr lang="en-US" sz="2200" i="1">
                <a:ea typeface="Cambria Math"/>
              </a:rPr>
              <a:t>− </a:t>
            </a:r>
            <a:r>
              <a:rPr lang="en-US" sz="2200" i="1"/>
              <a:t>n</a:t>
            </a:r>
            <a:r>
              <a:rPr lang="en-US" sz="2200" i="1" baseline="-25000"/>
              <a:t>k</a:t>
            </a:r>
            <a:r>
              <a:rPr lang="en-US" altLang="zh-CN" sz="2200" i="1" baseline="-25000" dirty="0"/>
              <a:t>-</a:t>
            </a:r>
            <a:r>
              <a:rPr lang="en-US" altLang="zh-CN" sz="2200" i="1" baseline="-25000"/>
              <a:t>1</a:t>
            </a:r>
            <a:r>
              <a:rPr lang="en-US" sz="2200" dirty="0"/>
              <a:t>, </a:t>
            </a:r>
            <a:r>
              <a:rPr lang="en-US" sz="2200" i="1" dirty="0" err="1"/>
              <a:t>n</a:t>
            </a:r>
            <a:r>
              <a:rPr lang="en-US" sz="2200" i="1" baseline="-25000" dirty="0" err="1"/>
              <a:t>k</a:t>
            </a:r>
            <a:r>
              <a:rPr lang="en-US" sz="2200" dirty="0"/>
              <a:t>)   since: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 </a:t>
            </a:r>
            <a:r>
              <a:rPr lang="en-US" sz="2000" dirty="0"/>
              <a:t>objects of type one can be placed in the </a:t>
            </a:r>
            <a:r>
              <a:rPr lang="en-US" sz="2000" i="1" dirty="0"/>
              <a:t>n</a:t>
            </a:r>
            <a:r>
              <a:rPr lang="en-US" sz="2000" dirty="0"/>
              <a:t> positions in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) ways, leaving  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positions.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Then the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itchFamily="18" charset="0"/>
              </a:rPr>
              <a:t>2 </a:t>
            </a:r>
            <a:r>
              <a:rPr lang="en-US" sz="2000" dirty="0"/>
              <a:t>objects of type two can be placed in the 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 </a:t>
            </a:r>
            <a:r>
              <a:rPr lang="en-US" sz="2000" dirty="0"/>
              <a:t>positions in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dirty="0"/>
              <a:t> ) ways, leaving </a:t>
            </a:r>
            <a:r>
              <a:rPr lang="en-US" sz="2000" i="1" dirty="0"/>
              <a:t>n</a:t>
            </a:r>
            <a:r>
              <a:rPr lang="en-US" sz="2000" i="1" dirty="0">
                <a:ea typeface="Cambria Math"/>
              </a:rPr>
              <a:t> −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dirty="0"/>
              <a:t> positions.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Continue in this fashion, until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objects of type </a:t>
            </a:r>
            <a:r>
              <a:rPr lang="en-US" sz="2000" i="1" dirty="0"/>
              <a:t>k</a:t>
            </a:r>
            <a:r>
              <a:rPr lang="en-US" sz="2000" dirty="0"/>
              <a:t> are placed in              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 ∙∙∙ − </a:t>
            </a:r>
            <a:r>
              <a:rPr lang="en-US" sz="2000" i="1" dirty="0"/>
              <a:t>n</a:t>
            </a:r>
            <a:r>
              <a:rPr lang="en-US" sz="2000" i="1" baseline="-25000" dirty="0"/>
              <a:t>k</a:t>
            </a:r>
            <a:r>
              <a:rPr lang="en-US" altLang="zh-CN" sz="2000" i="1" baseline="-25000" dirty="0"/>
              <a:t>-1</a:t>
            </a:r>
            <a:r>
              <a:rPr lang="en-US" sz="2000" dirty="0"/>
              <a:t>,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 ways.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 product can be manipulated into the desired result as follows: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72538"/>
              </p:ext>
            </p:extLst>
          </p:nvPr>
        </p:nvGraphicFramePr>
        <p:xfrm>
          <a:off x="1022350" y="5791200"/>
          <a:ext cx="6794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4025880" imgH="469800" progId="Equation.DSMT4">
                  <p:embed/>
                </p:oleObj>
              </mc:Choice>
              <mc:Fallback>
                <p:oleObj name="Equation" r:id="rId5" imgW="4025880" imgH="469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5791200"/>
                        <a:ext cx="67945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21040" cy="5105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Product Rule</a:t>
            </a:r>
            <a:r>
              <a:rPr lang="en-US" dirty="0"/>
              <a:t>: A procedure can be broken down into a sequence of two tasks.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the first task and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 to do the procedure.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bit strings of length seven are there?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Since each of the seven bits is either a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128</a:t>
            </a:r>
            <a:r>
              <a:rPr lang="en-US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477CAC-2D18-477C-8D1D-93050E547DF9}"/>
              </a:ext>
            </a:extLst>
          </p:cNvPr>
          <p:cNvSpPr/>
          <p:nvPr/>
        </p:nvSpPr>
        <p:spPr>
          <a:xfrm>
            <a:off x="457200" y="1447800"/>
            <a:ext cx="83058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r>
              <a:rPr lang="en-US" dirty="0"/>
              <a:t>Many counting problems can be solved by counting the ways objects can be placed in boxes.</a:t>
            </a:r>
          </a:p>
          <a:p>
            <a:pPr lvl="1"/>
            <a:r>
              <a:rPr lang="en-US" dirty="0"/>
              <a:t>The objects may be either different from each other (</a:t>
            </a:r>
            <a:r>
              <a:rPr lang="en-US" i="1" dirty="0"/>
              <a:t>distinguishable </a:t>
            </a:r>
            <a:r>
              <a:rPr lang="zh-CN" altLang="en-US" dirty="0"/>
              <a:t>可区分的</a:t>
            </a:r>
            <a:r>
              <a:rPr lang="en-US" dirty="0"/>
              <a:t>) or identical (</a:t>
            </a:r>
            <a:r>
              <a:rPr lang="en-US" i="1" dirty="0"/>
              <a:t>indistinguishable </a:t>
            </a:r>
            <a:r>
              <a:rPr lang="zh-CN" altLang="en-US" dirty="0"/>
              <a:t>不可区分的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boxes may be labeled (</a:t>
            </a:r>
            <a:r>
              <a:rPr lang="en-US" i="1" dirty="0"/>
              <a:t>distinguishable</a:t>
            </a:r>
            <a:r>
              <a:rPr lang="en-US" dirty="0"/>
              <a:t>) or unlabeled (</a:t>
            </a:r>
            <a:r>
              <a:rPr lang="en-US" i="1" dirty="0"/>
              <a:t>indistinguishable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0666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C00000"/>
                </a:solidFill>
              </a:rPr>
              <a:t>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distinguishable boxes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There are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!/(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!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200" dirty="0">
                <a:solidFill>
                  <a:srgbClr val="C00000"/>
                </a:solidFill>
              </a:rPr>
              <a:t>!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∙∙∙</a:t>
            </a:r>
            <a:r>
              <a:rPr lang="en-US" sz="2200" i="1" dirty="0" err="1">
                <a:solidFill>
                  <a:srgbClr val="C00000"/>
                </a:solidFill>
              </a:rPr>
              <a:t>n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C00000"/>
                </a:solidFill>
              </a:rPr>
              <a:t>!) </a:t>
            </a:r>
            <a:r>
              <a:rPr lang="en-US" sz="2200" dirty="0"/>
              <a:t>ways to distribute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dirty="0"/>
              <a:t> distinguishable boxes.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(</a:t>
            </a:r>
            <a:r>
              <a:rPr lang="en-US" sz="2200" i="1" dirty="0"/>
              <a:t>See Exercises </a:t>
            </a:r>
            <a:r>
              <a:rPr lang="en-US" sz="2200" dirty="0">
                <a:ea typeface="Cambria Math" pitchFamily="18" charset="0"/>
              </a:rPr>
              <a:t>47</a:t>
            </a:r>
            <a:r>
              <a:rPr lang="en-US" sz="2200" dirty="0"/>
              <a:t> </a:t>
            </a:r>
            <a:r>
              <a:rPr lang="en-US" sz="2200" i="1" dirty="0"/>
              <a:t>and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48 </a:t>
            </a:r>
            <a:r>
              <a:rPr lang="en-US" sz="2200" i="1" dirty="0"/>
              <a:t>for two different proofs.</a:t>
            </a:r>
            <a:r>
              <a:rPr lang="en-US" sz="22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itchFamily="18" charset="0"/>
              </a:rPr>
              <a:t>52!</a:t>
            </a:r>
            <a:r>
              <a:rPr lang="en-US" sz="2200" dirty="0"/>
              <a:t>/(</a:t>
            </a:r>
            <a:r>
              <a:rPr lang="en-US" sz="2200" dirty="0">
                <a:ea typeface="Cambria Math" pitchFamily="18" charset="0"/>
              </a:rPr>
              <a:t>5!5!5!5!32!</a:t>
            </a:r>
            <a:r>
              <a:rPr lang="en-US" sz="2200" dirty="0"/>
              <a:t>) ways to distribute hands of </a:t>
            </a:r>
            <a:r>
              <a:rPr lang="en-US" sz="2200" dirty="0">
                <a:ea typeface="Cambria Math" pitchFamily="18" charset="0"/>
              </a:rPr>
              <a:t>5</a:t>
            </a:r>
            <a:r>
              <a:rPr lang="en-US" sz="2200" dirty="0"/>
              <a:t> cards each to four players.</a:t>
            </a:r>
          </a:p>
        </p:txBody>
      </p:sp>
    </p:spTree>
    <p:extLst>
      <p:ext uri="{BB962C8B-B14F-4D97-AF65-F5344CB8AC3E}">
        <p14:creationId xmlns:p14="http://schemas.microsoft.com/office/powerpoint/2010/main" val="2472011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C00000"/>
                </a:solidFill>
              </a:rPr>
              <a:t>Indistinguishable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distinguishable boxes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There are </a:t>
            </a:r>
            <a:r>
              <a:rPr lang="en-US" sz="2200" i="1" dirty="0">
                <a:solidFill>
                  <a:srgbClr val="C00000"/>
                </a:solidFill>
              </a:rPr>
              <a:t>C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 + </a:t>
            </a:r>
            <a:r>
              <a:rPr lang="en-US" sz="2200" i="1" dirty="0">
                <a:solidFill>
                  <a:srgbClr val="C00000"/>
                </a:solidFill>
              </a:rPr>
              <a:t>r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r>
              <a:rPr lang="en-US" sz="2200" dirty="0"/>
              <a:t>ways to place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boxes.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Proof based on one-to-one correspondence between                         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-combinations from a set with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-elements when repetition is allowed and the ways to place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boxes.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Example: There are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dirty="0">
                <a:ea typeface="Cambria Math" pitchFamily="18" charset="0"/>
              </a:rPr>
              <a:t>8</a:t>
            </a:r>
            <a:r>
              <a:rPr lang="en-US" sz="2200" dirty="0"/>
              <a:t> + </a:t>
            </a:r>
            <a:r>
              <a:rPr lang="en-US" sz="2200" dirty="0">
                <a:ea typeface="Cambria Math" pitchFamily="18" charset="0"/>
              </a:rPr>
              <a:t>10</a:t>
            </a:r>
            <a:r>
              <a:rPr lang="en-US" sz="2200" i="1" dirty="0"/>
              <a:t> </a:t>
            </a:r>
            <a:r>
              <a:rPr lang="en-US" sz="2200" dirty="0">
                <a:ea typeface="Cambria Math"/>
              </a:rPr>
              <a:t>−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ea typeface="Cambria Math" pitchFamily="18" charset="0"/>
              </a:rPr>
              <a:t>10</a:t>
            </a:r>
            <a:r>
              <a:rPr lang="en-US" sz="2200" dirty="0"/>
              <a:t>) = C(</a:t>
            </a:r>
            <a:r>
              <a:rPr lang="en-US" sz="2200" dirty="0">
                <a:ea typeface="Cambria Math" pitchFamily="18" charset="0"/>
              </a:rPr>
              <a:t>17,10</a:t>
            </a:r>
            <a:r>
              <a:rPr lang="en-US" sz="2200" dirty="0"/>
              <a:t>) = </a:t>
            </a:r>
            <a:r>
              <a:rPr lang="en-US" sz="2200" dirty="0">
                <a:ea typeface="Cambria Math" pitchFamily="18" charset="0"/>
              </a:rPr>
              <a:t>19,448 </a:t>
            </a:r>
            <a:r>
              <a:rPr lang="en-US" sz="2200" dirty="0"/>
              <a:t> ways to place </a:t>
            </a:r>
            <a:r>
              <a:rPr lang="en-US" sz="2200" dirty="0">
                <a:ea typeface="Cambria Math" pitchFamily="18" charset="0"/>
              </a:rPr>
              <a:t>10</a:t>
            </a:r>
            <a:r>
              <a:rPr lang="en-US" sz="2200" dirty="0"/>
              <a:t> indistinguishable objects into </a:t>
            </a:r>
            <a:r>
              <a:rPr lang="en-US" sz="2200" dirty="0">
                <a:ea typeface="Cambria Math" pitchFamily="18" charset="0"/>
              </a:rPr>
              <a:t>8</a:t>
            </a:r>
            <a:r>
              <a:rPr lang="en-US" sz="2200" dirty="0"/>
              <a:t> distinguishable boxes.</a:t>
            </a:r>
          </a:p>
        </p:txBody>
      </p:sp>
    </p:spTree>
    <p:extLst>
      <p:ext uri="{BB962C8B-B14F-4D97-AF65-F5344CB8AC3E}">
        <p14:creationId xmlns:p14="http://schemas.microsoft.com/office/powerpoint/2010/main" val="806249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03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i="1" dirty="0">
                <a:solidFill>
                  <a:srgbClr val="C00000"/>
                </a:solidFill>
              </a:rPr>
              <a:t>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indistinguishable boxes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itchFamily="18" charset="0"/>
              </a:rPr>
              <a:t>14</a:t>
            </a:r>
            <a:r>
              <a:rPr lang="en-US" sz="2200" dirty="0"/>
              <a:t> ways to put four employees into three indistinguishable offices (</a:t>
            </a:r>
            <a:r>
              <a:rPr lang="en-US" sz="2200" i="1" dirty="0"/>
              <a:t>see Example </a:t>
            </a:r>
            <a:r>
              <a:rPr lang="en-US" sz="2200" dirty="0">
                <a:ea typeface="Cambria Math" pitchFamily="18" charset="0"/>
              </a:rPr>
              <a:t>10</a:t>
            </a:r>
            <a:r>
              <a:rPr lang="en-US" sz="2200" dirty="0"/>
              <a:t>).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There is no simple closed formula for the number of ways to distribute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j</a:t>
            </a:r>
            <a:r>
              <a:rPr lang="en-US" sz="2200" dirty="0"/>
              <a:t> indistinguishable boxes.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See the text for a formula involving </a:t>
            </a:r>
            <a:r>
              <a:rPr lang="en-US" sz="2200" i="1" dirty="0">
                <a:solidFill>
                  <a:srgbClr val="C00000"/>
                </a:solidFill>
              </a:rPr>
              <a:t>Stirling numbers of the second kind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59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03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i="1" dirty="0">
                <a:solidFill>
                  <a:srgbClr val="C00000"/>
                </a:solidFill>
              </a:rPr>
              <a:t>Indistinguishable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indistinguishable boxes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itchFamily="18" charset="0"/>
              </a:rPr>
              <a:t>9</a:t>
            </a:r>
            <a:r>
              <a:rPr lang="en-US" sz="2200" dirty="0"/>
              <a:t>  ways to pack six copies of the same book into four identical boxes (</a:t>
            </a:r>
            <a:r>
              <a:rPr lang="en-US" sz="2200" i="1" dirty="0"/>
              <a:t>see Example </a:t>
            </a:r>
            <a:r>
              <a:rPr lang="en-US" sz="2200" dirty="0">
                <a:ea typeface="Cambria Math" pitchFamily="18" charset="0"/>
              </a:rPr>
              <a:t>11</a:t>
            </a:r>
            <a:r>
              <a:rPr lang="en-US" sz="2200" dirty="0"/>
              <a:t>).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number of ways of distributing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i="1" dirty="0"/>
              <a:t> </a:t>
            </a:r>
            <a:r>
              <a:rPr lang="en-US" sz="2200" dirty="0"/>
              <a:t>indistinguishable boxes equals </a:t>
            </a:r>
            <a:r>
              <a:rPr lang="en-US" sz="2200" i="1" dirty="0" err="1">
                <a:solidFill>
                  <a:srgbClr val="C00000"/>
                </a:solidFill>
              </a:rPr>
              <a:t>p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, the number of ways to write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i="1" dirty="0"/>
              <a:t> </a:t>
            </a:r>
            <a:r>
              <a:rPr lang="en-US" sz="2200" dirty="0"/>
              <a:t>as the sum of at most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i="1" dirty="0"/>
              <a:t> </a:t>
            </a:r>
            <a:r>
              <a:rPr lang="en-US" sz="2200" dirty="0"/>
              <a:t>positive integers in increasing order.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No simple closed formula exists for this number.</a:t>
            </a:r>
          </a:p>
        </p:txBody>
      </p:sp>
    </p:spTree>
    <p:extLst>
      <p:ext uri="{BB962C8B-B14F-4D97-AF65-F5344CB8AC3E}">
        <p14:creationId xmlns:p14="http://schemas.microsoft.com/office/powerpoint/2010/main" val="3668533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188C4-932A-47DA-A8CA-02F17D88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BE958F-413F-465B-A252-4C5C2B7B3BA3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§6.1     26, 50</a:t>
            </a:r>
            <a:br>
              <a:rPr lang="en-US" altLang="zh-CN" dirty="0"/>
            </a:br>
            <a:r>
              <a:rPr lang="en-US" altLang="zh-CN" dirty="0"/>
              <a:t>§6.2     18, 25, 48</a:t>
            </a:r>
            <a:br>
              <a:rPr lang="en-US" altLang="zh-CN" dirty="0"/>
            </a:br>
            <a:r>
              <a:rPr lang="en-US" altLang="zh-CN" dirty="0"/>
              <a:t>§6.3     12, 22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§6.4     24, 28, 29</a:t>
            </a:r>
          </a:p>
          <a:p>
            <a:endParaRPr lang="en-US" altLang="zh-CN" dirty="0"/>
          </a:p>
          <a:p>
            <a:r>
              <a:rPr lang="en-US" altLang="zh-CN" dirty="0"/>
              <a:t>Due date </a:t>
            </a:r>
            <a:r>
              <a:rPr lang="en-US" altLang="zh-CN"/>
              <a:t>: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2024.4.23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different license plates can be made if each plate contains a sequence of three uppercase English letters followed by three digits?</a:t>
            </a:r>
          </a:p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 By the product rule,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ea typeface="Cambria Math" pitchFamily="18" charset="0"/>
              </a:rPr>
              <a:t>there are 26 </a:t>
            </a:r>
            <a:r>
              <a:rPr lang="en-US" sz="3000" dirty="0">
                <a:ea typeface="Cambria Math"/>
              </a:rPr>
              <a:t>∙ </a:t>
            </a:r>
            <a:r>
              <a:rPr lang="en-US" sz="3000" dirty="0">
                <a:ea typeface="Cambria Math" pitchFamily="18" charset="0"/>
              </a:rPr>
              <a:t>26 </a:t>
            </a:r>
            <a:r>
              <a:rPr lang="en-US" sz="3000" dirty="0">
                <a:ea typeface="Cambria Math"/>
              </a:rPr>
              <a:t>∙ </a:t>
            </a:r>
            <a:r>
              <a:rPr lang="en-US" sz="3000" dirty="0">
                <a:ea typeface="Cambria Math" pitchFamily="18" charset="0"/>
              </a:rPr>
              <a:t>26 </a:t>
            </a:r>
            <a:r>
              <a:rPr lang="en-US" sz="3000" dirty="0">
                <a:ea typeface="Cambria Math"/>
              </a:rPr>
              <a:t>∙ 10 ∙ 10 ∙ 10 = 17,576,000 different possible license plates.</a:t>
            </a:r>
            <a:endParaRPr lang="en-US" sz="3000" i="1" dirty="0"/>
          </a:p>
        </p:txBody>
      </p:sp>
      <p:pic>
        <p:nvPicPr>
          <p:cNvPr id="20482" name="Picture 3" descr="Illustration of the solution in example 5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3505200" cy="15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 </a:t>
            </a:r>
            <a:br>
              <a:rPr lang="en-US" dirty="0"/>
            </a:br>
            <a:r>
              <a:rPr lang="en-US" dirty="0"/>
              <a:t>The Sum Rule </a:t>
            </a:r>
            <a:r>
              <a:rPr lang="zh-CN" altLang="en-US" dirty="0"/>
              <a:t>求和原则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The Sum Rule</a:t>
            </a:r>
            <a:r>
              <a:rPr lang="en-US" sz="2800" dirty="0"/>
              <a:t>: If a task can be done either in one of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dirty="0"/>
              <a:t> ways or in one of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, where none of the set of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dirty="0"/>
              <a:t> ways is the same as any of the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 ways,  then there are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1 </a:t>
            </a:r>
            <a:r>
              <a:rPr lang="en-US" sz="2800" dirty="0">
                <a:ea typeface="Cambria Math"/>
              </a:rPr>
              <a:t>+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 ways  to do the task.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sz="2800" dirty="0">
                <a:ea typeface="Cambria Math" pitchFamily="18" charset="0"/>
              </a:rPr>
              <a:t>37</a:t>
            </a:r>
            <a:r>
              <a:rPr lang="en-US" sz="2800" dirty="0"/>
              <a:t> members of the mathematics faculty and </a:t>
            </a:r>
            <a:r>
              <a:rPr lang="en-US" sz="2800" dirty="0">
                <a:ea typeface="Cambria Math" pitchFamily="18" charset="0"/>
              </a:rPr>
              <a:t>83</a:t>
            </a:r>
            <a:r>
              <a:rPr lang="en-US" sz="2800" dirty="0"/>
              <a:t> mathematics majors and no one is both a faculty member and a student.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By the sum rule it follows that there are</a:t>
            </a:r>
            <a:br>
              <a:rPr lang="en-US" sz="2800" dirty="0"/>
            </a:br>
            <a:r>
              <a:rPr lang="en-US" sz="2800" dirty="0">
                <a:ea typeface="Cambria Math" pitchFamily="18" charset="0"/>
              </a:rPr>
              <a:t>37</a:t>
            </a:r>
            <a:r>
              <a:rPr lang="en-US" sz="2800" dirty="0"/>
              <a:t> + </a:t>
            </a:r>
            <a:r>
              <a:rPr lang="en-US" sz="2800" dirty="0">
                <a:ea typeface="Cambria Math" pitchFamily="18" charset="0"/>
              </a:rPr>
              <a:t>83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120</a:t>
            </a:r>
            <a:r>
              <a:rPr lang="en-US" sz="2800" dirty="0"/>
              <a:t> possible ways to pick a representative.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B2791-1ABD-4CC1-895B-6074FC544957}"/>
              </a:ext>
            </a:extLst>
          </p:cNvPr>
          <p:cNvSpPr/>
          <p:nvPr/>
        </p:nvSpPr>
        <p:spPr>
          <a:xfrm>
            <a:off x="457200" y="1371600"/>
            <a:ext cx="8305800" cy="1676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Rule in terms of sets.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133600"/>
          </a:xfrm>
        </p:spPr>
        <p:txBody>
          <a:bodyPr/>
          <a:lstStyle/>
          <a:p>
            <a:r>
              <a:rPr lang="en-US" sz="3000" dirty="0"/>
              <a:t>The sum rule can be phrased in terms of sets.</a:t>
            </a:r>
          </a:p>
          <a:p>
            <a:r>
              <a:rPr lang="en-US" sz="3000" dirty="0"/>
              <a:t>|</a:t>
            </a:r>
            <a:r>
              <a:rPr lang="en-US" sz="3000" i="1" dirty="0"/>
              <a:t>A</a:t>
            </a:r>
            <a:r>
              <a:rPr lang="en-US" sz="3000" dirty="0">
                <a:ea typeface="Cambria Math" pitchFamily="18" charset="0"/>
              </a:rPr>
              <a:t> </a:t>
            </a:r>
            <a:r>
              <a:rPr lang="en-US" sz="3000" dirty="0">
                <a:ea typeface="Cambria Math"/>
              </a:rPr>
              <a:t>∪ </a:t>
            </a:r>
            <a:r>
              <a:rPr lang="en-US" sz="3000" i="1" dirty="0"/>
              <a:t>B</a:t>
            </a:r>
            <a:r>
              <a:rPr lang="en-US" sz="3000" dirty="0"/>
              <a:t>|= |</a:t>
            </a:r>
            <a:r>
              <a:rPr lang="en-US" sz="3000" i="1" dirty="0"/>
              <a:t>A</a:t>
            </a:r>
            <a:r>
              <a:rPr lang="en-US" sz="3000" dirty="0"/>
              <a:t>| + |</a:t>
            </a:r>
            <a:r>
              <a:rPr lang="en-US" sz="3000" i="1" dirty="0"/>
              <a:t>B</a:t>
            </a:r>
            <a:r>
              <a:rPr lang="en-US" sz="3000" dirty="0"/>
              <a:t>| as long as 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</a:t>
            </a:r>
            <a:r>
              <a:rPr lang="en-US" sz="3000" dirty="0"/>
              <a:t> are disjoint sets.</a:t>
            </a:r>
            <a:br>
              <a:rPr lang="en-US" sz="3000" dirty="0"/>
            </a:br>
            <a:r>
              <a:rPr lang="en-US" sz="3000" dirty="0"/>
              <a:t>Or more generally,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|+⋯+|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all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5105400"/>
            <a:ext cx="8458200" cy="1447800"/>
          </a:xfrm>
        </p:spPr>
        <p:txBody>
          <a:bodyPr/>
          <a:lstStyle/>
          <a:p>
            <a:r>
              <a:rPr lang="en-US" sz="3000" dirty="0"/>
              <a:t>The case where the sets have elements in common will be discussed when we consider the subtraction rule and taken up fully in Chapter 8.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4191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statement labels in a programming language can be either a single letter or a letter followed by a digit. Find the number of possible labels.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 Use the product rule.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26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8235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4960</TotalTime>
  <Words>4643</Words>
  <Application>Microsoft Office PowerPoint</Application>
  <PresentationFormat>全屏显示(4:3)</PresentationFormat>
  <Paragraphs>267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ArumSans Bold</vt:lpstr>
      <vt:lpstr>ArumSans Regular</vt:lpstr>
      <vt:lpstr>Vectipede Rg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6  Counting</vt:lpstr>
      <vt:lpstr>Chapter Summary</vt:lpstr>
      <vt:lpstr>The Basics of Counting 计数的基础</vt:lpstr>
      <vt:lpstr>Section Summary 1</vt:lpstr>
      <vt:lpstr>Basic Counting Principles: The Product Rule 乘积原则</vt:lpstr>
      <vt:lpstr>The Product Rule 乘积原则</vt:lpstr>
      <vt:lpstr>Basic Counting Principles:  The Sum Rule 求和原则</vt:lpstr>
      <vt:lpstr>The Sum Rule in terms of sets.</vt:lpstr>
      <vt:lpstr>Combining the Sum and Product Rule</vt:lpstr>
      <vt:lpstr>Internet Addresses</vt:lpstr>
      <vt:lpstr>Counting Internet Addresses</vt:lpstr>
      <vt:lpstr>Basic Counting Principles: Subtraction Rule 减法原则</vt:lpstr>
      <vt:lpstr>Counting Bit Strings</vt:lpstr>
      <vt:lpstr>Basic Counting Principles Division Rule 除法原则</vt:lpstr>
      <vt:lpstr>The Pigeonhole Principle</vt:lpstr>
      <vt:lpstr>Section Summary 2</vt:lpstr>
      <vt:lpstr>The Pigeonhole Principle 鸽巢原理</vt:lpstr>
      <vt:lpstr>The Pigeonhole Principle 鸽巢原理</vt:lpstr>
      <vt:lpstr>The Generalized Pigeonhole Principle 1</vt:lpstr>
      <vt:lpstr>The Generalized Pigeonhole Principle 2</vt:lpstr>
      <vt:lpstr>Permutations and Combinations</vt:lpstr>
      <vt:lpstr>Section Summary 3</vt:lpstr>
      <vt:lpstr>Permutations 排列</vt:lpstr>
      <vt:lpstr>A Formula for the Number of Permutations</vt:lpstr>
      <vt:lpstr>Solving Counting Problems by Counting Permutations</vt:lpstr>
      <vt:lpstr>Solving Counting Problems by Counting Permutations</vt:lpstr>
      <vt:lpstr>Combinations 组合</vt:lpstr>
      <vt:lpstr>Combinations 组合</vt:lpstr>
      <vt:lpstr>Combinations 组合</vt:lpstr>
      <vt:lpstr>Combinations 组合</vt:lpstr>
      <vt:lpstr>Combinations 组合</vt:lpstr>
      <vt:lpstr>Binomial Coefficients and Identities</vt:lpstr>
      <vt:lpstr>Section Summary 4</vt:lpstr>
      <vt:lpstr>Powers of Binomial Expressions 二项式的幂</vt:lpstr>
      <vt:lpstr>Binomial Theorem 二项式定理</vt:lpstr>
      <vt:lpstr>Using the Binomial Theorem</vt:lpstr>
      <vt:lpstr> A Useful Identity</vt:lpstr>
      <vt:lpstr>Pascal’s Identity  帕斯卡恒等式</vt:lpstr>
      <vt:lpstr>Pascal’s Triangle 帕斯卡三角形</vt:lpstr>
      <vt:lpstr>Generalized Permutations and Combinations</vt:lpstr>
      <vt:lpstr>Section Summary 5</vt:lpstr>
      <vt:lpstr>Permutations with Repetition 有重复的排列</vt:lpstr>
      <vt:lpstr>Combinations with Repetition 有重复的组合</vt:lpstr>
      <vt:lpstr>Combinations with Repetition 有重复的组合</vt:lpstr>
      <vt:lpstr>Combinations with Repetition 有重复的组合</vt:lpstr>
      <vt:lpstr>Combinations with Repetition 有重复的组合</vt:lpstr>
      <vt:lpstr>Summarizing the Formulas for Counting Permutations and Combinations with and without Repetition</vt:lpstr>
      <vt:lpstr>Permutations with Indistinguishable Objects 具有不可区别对象的排列</vt:lpstr>
      <vt:lpstr>Permutations with Indistinguishable Objects 具有不可区别对象的排列</vt:lpstr>
      <vt:lpstr>Distributing Objects into Boxes 1</vt:lpstr>
      <vt:lpstr>Distributing Objects into Boxes 2</vt:lpstr>
      <vt:lpstr>Distributing Objects into Boxes 2</vt:lpstr>
      <vt:lpstr>Distributing Objects into Boxes 3</vt:lpstr>
      <vt:lpstr>Distributing Objects into Boxes 3</vt:lpstr>
      <vt:lpstr>Homework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633</cp:revision>
  <dcterms:created xsi:type="dcterms:W3CDTF">2017-12-05T17:18:18Z</dcterms:created>
  <dcterms:modified xsi:type="dcterms:W3CDTF">2024-04-10T23:49:54Z</dcterms:modified>
</cp:coreProperties>
</file>